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3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4A847-02BE-4B9B-B366-A10183091677}" type="datetimeFigureOut">
              <a:rPr lang="zh-CN" altLang="en-US" smtClean="0"/>
              <a:t>2020/3/17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85E2C-358B-43E1-9340-51C0AB279AEE}" type="slidenum">
              <a:rPr lang="zh-CN" altLang="en-US" smtClean="0"/>
              <a:t>‹#›</a:t>
            </a:fld>
            <a:endParaRPr lang="zh-CN" altLang="en-US"/>
          </a:p>
        </p:txBody>
      </p:sp>
    </p:spTree>
    <p:extLst>
      <p:ext uri="{BB962C8B-B14F-4D97-AF65-F5344CB8AC3E}">
        <p14:creationId xmlns:p14="http://schemas.microsoft.com/office/powerpoint/2010/main" val="4090994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90000"/>
              </a:lnSpc>
              <a:spcBef>
                <a:spcPct val="20000"/>
              </a:spcBef>
              <a:spcAft>
                <a:spcPct val="0"/>
              </a:spcAft>
              <a:buClr>
                <a:srgbClr val="800080"/>
              </a:buClr>
              <a:buSzPct val="60000"/>
              <a:buFont typeface="Wingdings" pitchFamily="2" charset="2"/>
              <a:buChar char="n"/>
              <a:tabLst/>
              <a:defRPr/>
            </a:pPr>
            <a:fld id="{A244B567-2974-4E85-8E4F-FBDEAE5EA747}" type="slidenum">
              <a:rPr kumimoji="0" lang="zh-CN" altLang="en-US" sz="1200" b="1" i="0" u="none" strike="noStrike" kern="1200" cap="none" spc="0" normalizeH="0" baseline="0" noProof="0" smtClean="0">
                <a:ln>
                  <a:noFill/>
                </a:ln>
                <a:solidFill>
                  <a:prstClr val="black"/>
                </a:solidFill>
                <a:effectLst/>
                <a:uLnTx/>
                <a:uFillTx/>
                <a:latin typeface="宋体" pitchFamily="2" charset="-122"/>
                <a:ea typeface="宋体" pitchFamily="2" charset="-122"/>
                <a:cs typeface="+mn-cs"/>
              </a:rPr>
              <a:pPr marL="0" marR="0" lvl="0" indent="0" algn="r" defTabSz="914400" rtl="0" eaLnBrk="1" fontAlgn="base" latinLnBrk="0" hangingPunct="1">
                <a:lnSpc>
                  <a:spcPct val="90000"/>
                </a:lnSpc>
                <a:spcBef>
                  <a:spcPct val="20000"/>
                </a:spcBef>
                <a:spcAft>
                  <a:spcPct val="0"/>
                </a:spcAft>
                <a:buClr>
                  <a:srgbClr val="800080"/>
                </a:buClr>
                <a:buSzPct val="60000"/>
                <a:buFont typeface="Wingdings" pitchFamily="2" charset="2"/>
                <a:buChar char="n"/>
                <a:tabLst/>
                <a:defRPr/>
              </a:pPr>
              <a:t>9</a:t>
            </a:fld>
            <a:endParaRPr kumimoji="0" lang="zh-CN" altLang="en-US" sz="1200" b="1" i="0" u="none" strike="noStrike" kern="1200" cap="none" spc="0" normalizeH="0" baseline="0" noProof="0">
              <a:ln>
                <a:noFill/>
              </a:ln>
              <a:solidFill>
                <a:prstClr val="black"/>
              </a:solidFill>
              <a:effectLst/>
              <a:uLnTx/>
              <a:uFillTx/>
              <a:latin typeface="宋体" pitchFamily="2" charset="-122"/>
              <a:ea typeface="宋体" pitchFamily="2" charset="-122"/>
              <a:cs typeface="+mn-cs"/>
            </a:endParaRPr>
          </a:p>
        </p:txBody>
      </p:sp>
    </p:spTree>
    <p:extLst>
      <p:ext uri="{BB962C8B-B14F-4D97-AF65-F5344CB8AC3E}">
        <p14:creationId xmlns:p14="http://schemas.microsoft.com/office/powerpoint/2010/main" val="2407709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grpSp>
      <p:sp>
        <p:nvSpPr>
          <p:cNvPr id="1556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1556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7137BF2-259F-485B-A065-4120840AD8DC}" type="slidenum">
              <a:rPr lang="zh-CN" altLang="en-US"/>
              <a:pPr>
                <a:defRPr/>
              </a:pPr>
              <a:t>‹#›</a:t>
            </a:fld>
            <a:endParaRPr lang="en-US" altLang="zh-CN"/>
          </a:p>
        </p:txBody>
      </p:sp>
    </p:spTree>
    <p:extLst>
      <p:ext uri="{BB962C8B-B14F-4D97-AF65-F5344CB8AC3E}">
        <p14:creationId xmlns:p14="http://schemas.microsoft.com/office/powerpoint/2010/main" val="99631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C23CA0E-5C9C-47F8-BE68-33E221D0095F}" type="slidenum">
              <a:rPr lang="zh-CN" altLang="en-US"/>
              <a:pPr>
                <a:defRPr/>
              </a:pPr>
              <a:t>‹#›</a:t>
            </a:fld>
            <a:endParaRPr lang="en-US" altLang="zh-CN"/>
          </a:p>
        </p:txBody>
      </p:sp>
    </p:spTree>
    <p:extLst>
      <p:ext uri="{BB962C8B-B14F-4D97-AF65-F5344CB8AC3E}">
        <p14:creationId xmlns:p14="http://schemas.microsoft.com/office/powerpoint/2010/main" val="371761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C239084-E23B-4329-B4A5-56D6492051E9}" type="slidenum">
              <a:rPr lang="zh-CN" altLang="en-US"/>
              <a:pPr>
                <a:defRPr/>
              </a:pPr>
              <a:t>‹#›</a:t>
            </a:fld>
            <a:endParaRPr lang="en-US" altLang="zh-CN"/>
          </a:p>
        </p:txBody>
      </p:sp>
    </p:spTree>
    <p:extLst>
      <p:ext uri="{BB962C8B-B14F-4D97-AF65-F5344CB8AC3E}">
        <p14:creationId xmlns:p14="http://schemas.microsoft.com/office/powerpoint/2010/main" val="2713648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145088" y="2017713"/>
            <a:ext cx="3810000" cy="4114800"/>
          </a:xfrm>
        </p:spPr>
        <p:txBody>
          <a:bodyPr/>
          <a:lstStyle/>
          <a:p>
            <a:pPr lvl="0"/>
            <a:endParaRPr lang="zh-CN" alt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872C9EE-9DC4-4DF0-B1B9-8CAE9F13E775}" type="slidenum">
              <a:rPr lang="zh-CN" altLang="en-US"/>
              <a:pPr>
                <a:defRPr/>
              </a:pPr>
              <a:t>‹#›</a:t>
            </a:fld>
            <a:endParaRPr lang="en-US" altLang="zh-CN"/>
          </a:p>
        </p:txBody>
      </p:sp>
    </p:spTree>
    <p:extLst>
      <p:ext uri="{BB962C8B-B14F-4D97-AF65-F5344CB8AC3E}">
        <p14:creationId xmlns:p14="http://schemas.microsoft.com/office/powerpoint/2010/main" val="3035914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182688" y="4151313"/>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C677EFB-138E-40D7-9FA9-FF4F99D46717}" type="slidenum">
              <a:rPr lang="zh-CN" altLang="en-US"/>
              <a:pPr>
                <a:defRPr/>
              </a:pPr>
              <a:t>‹#›</a:t>
            </a:fld>
            <a:endParaRPr lang="en-US" altLang="zh-CN"/>
          </a:p>
        </p:txBody>
      </p:sp>
    </p:spTree>
    <p:extLst>
      <p:ext uri="{BB962C8B-B14F-4D97-AF65-F5344CB8AC3E}">
        <p14:creationId xmlns:p14="http://schemas.microsoft.com/office/powerpoint/2010/main" val="3884483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C8A04B8-400F-43BA-A244-D5828FCB0224}" type="slidenum">
              <a:rPr lang="zh-CN" altLang="en-US"/>
              <a:pPr>
                <a:defRPr/>
              </a:pPr>
              <a:t>‹#›</a:t>
            </a:fld>
            <a:endParaRPr lang="en-US" altLang="zh-CN"/>
          </a:p>
        </p:txBody>
      </p:sp>
    </p:spTree>
    <p:extLst>
      <p:ext uri="{BB962C8B-B14F-4D97-AF65-F5344CB8AC3E}">
        <p14:creationId xmlns:p14="http://schemas.microsoft.com/office/powerpoint/2010/main" val="49504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2EE7E30-671A-4CFD-92A4-3B412407AC9C}" type="slidenum">
              <a:rPr lang="zh-CN" altLang="en-US"/>
              <a:pPr>
                <a:defRPr/>
              </a:pPr>
              <a:t>‹#›</a:t>
            </a:fld>
            <a:endParaRPr lang="en-US" altLang="zh-CN"/>
          </a:p>
        </p:txBody>
      </p:sp>
    </p:spTree>
    <p:extLst>
      <p:ext uri="{BB962C8B-B14F-4D97-AF65-F5344CB8AC3E}">
        <p14:creationId xmlns:p14="http://schemas.microsoft.com/office/powerpoint/2010/main" val="385961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8D16A6D-5686-404C-A73E-328D88AC2DA3}" type="slidenum">
              <a:rPr lang="zh-CN" altLang="en-US"/>
              <a:pPr>
                <a:defRPr/>
              </a:pPr>
              <a:t>‹#›</a:t>
            </a:fld>
            <a:endParaRPr lang="en-US" altLang="zh-CN"/>
          </a:p>
        </p:txBody>
      </p:sp>
    </p:spTree>
    <p:extLst>
      <p:ext uri="{BB962C8B-B14F-4D97-AF65-F5344CB8AC3E}">
        <p14:creationId xmlns:p14="http://schemas.microsoft.com/office/powerpoint/2010/main" val="171088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4A30FF5-D57A-43D0-B90B-59C47D7126D2}" type="slidenum">
              <a:rPr lang="zh-CN" altLang="en-US"/>
              <a:pPr>
                <a:defRPr/>
              </a:pPr>
              <a:t>‹#›</a:t>
            </a:fld>
            <a:endParaRPr lang="en-US" altLang="zh-CN"/>
          </a:p>
        </p:txBody>
      </p:sp>
    </p:spTree>
    <p:extLst>
      <p:ext uri="{BB962C8B-B14F-4D97-AF65-F5344CB8AC3E}">
        <p14:creationId xmlns:p14="http://schemas.microsoft.com/office/powerpoint/2010/main" val="213729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E093DC0E-4858-467D-8AF6-0956132B6724}" type="slidenum">
              <a:rPr lang="zh-CN" altLang="en-US"/>
              <a:pPr>
                <a:defRPr/>
              </a:pPr>
              <a:t>‹#›</a:t>
            </a:fld>
            <a:endParaRPr lang="en-US" altLang="zh-CN"/>
          </a:p>
        </p:txBody>
      </p:sp>
    </p:spTree>
    <p:extLst>
      <p:ext uri="{BB962C8B-B14F-4D97-AF65-F5344CB8AC3E}">
        <p14:creationId xmlns:p14="http://schemas.microsoft.com/office/powerpoint/2010/main" val="301190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DB17B95-23DA-429B-BEB7-ABEA45177A41}" type="slidenum">
              <a:rPr lang="zh-CN" altLang="en-US"/>
              <a:pPr>
                <a:defRPr/>
              </a:pPr>
              <a:t>‹#›</a:t>
            </a:fld>
            <a:endParaRPr lang="en-US" altLang="zh-CN"/>
          </a:p>
        </p:txBody>
      </p:sp>
    </p:spTree>
    <p:extLst>
      <p:ext uri="{BB962C8B-B14F-4D97-AF65-F5344CB8AC3E}">
        <p14:creationId xmlns:p14="http://schemas.microsoft.com/office/powerpoint/2010/main" val="1404078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045B352-B2F9-46DD-8452-842F868F004F}" type="slidenum">
              <a:rPr lang="zh-CN" altLang="en-US"/>
              <a:pPr>
                <a:defRPr/>
              </a:pPr>
              <a:t>‹#›</a:t>
            </a:fld>
            <a:endParaRPr lang="en-US" altLang="zh-CN"/>
          </a:p>
        </p:txBody>
      </p:sp>
    </p:spTree>
    <p:extLst>
      <p:ext uri="{BB962C8B-B14F-4D97-AF65-F5344CB8AC3E}">
        <p14:creationId xmlns:p14="http://schemas.microsoft.com/office/powerpoint/2010/main" val="340034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C22A91B-3A12-422F-8E29-1BF4109C0590}" type="slidenum">
              <a:rPr lang="zh-CN" altLang="en-US"/>
              <a:pPr>
                <a:defRPr/>
              </a:pPr>
              <a:t>‹#›</a:t>
            </a:fld>
            <a:endParaRPr lang="en-US" altLang="zh-CN"/>
          </a:p>
        </p:txBody>
      </p:sp>
    </p:spTree>
    <p:extLst>
      <p:ext uri="{BB962C8B-B14F-4D97-AF65-F5344CB8AC3E}">
        <p14:creationId xmlns:p14="http://schemas.microsoft.com/office/powerpoint/2010/main" val="49002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E86DA43-E2BC-40A4-B69F-4CC0423440A6}" type="slidenum">
              <a:rPr lang="zh-CN" altLang="en-US"/>
              <a:pPr>
                <a:defRPr/>
              </a:pPr>
              <a:t>‹#›</a:t>
            </a:fld>
            <a:endParaRPr lang="en-US" altLang="zh-CN"/>
          </a:p>
        </p:txBody>
      </p:sp>
    </p:spTree>
    <p:extLst>
      <p:ext uri="{BB962C8B-B14F-4D97-AF65-F5344CB8AC3E}">
        <p14:creationId xmlns:p14="http://schemas.microsoft.com/office/powerpoint/2010/main" val="394987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4635" name="Rectangle 11"/>
          <p:cNvSpPr>
            <a:spLocks noGrp="1" noChangeArrowheads="1"/>
          </p:cNvSpPr>
          <p:nvPr>
            <p:ph type="dt" sz="half" idx="2"/>
          </p:nvPr>
        </p:nvSpPr>
        <p:spPr bwMode="auto">
          <a:xfrm>
            <a:off x="11620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b="0">
                <a:latin typeface="+mn-lt"/>
                <a:ea typeface="宋体" pitchFamily="2" charset="-122"/>
              </a:defRPr>
            </a:lvl1pPr>
          </a:lstStyle>
          <a:p>
            <a:pPr>
              <a:defRPr/>
            </a:pPr>
            <a:endParaRPr lang="en-US" altLang="zh-CN"/>
          </a:p>
        </p:txBody>
      </p:sp>
      <p:sp>
        <p:nvSpPr>
          <p:cNvPr id="154636" name="Rectangle 12"/>
          <p:cNvSpPr>
            <a:spLocks noGrp="1" noChangeArrowheads="1"/>
          </p:cNvSpPr>
          <p:nvPr>
            <p:ph type="ftr" sz="quarter" idx="3"/>
          </p:nvPr>
        </p:nvSpPr>
        <p:spPr bwMode="auto">
          <a:xfrm>
            <a:off x="3657600" y="6243638"/>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b="0">
                <a:latin typeface="+mn-lt"/>
                <a:ea typeface="宋体" pitchFamily="2" charset="-122"/>
              </a:defRPr>
            </a:lvl1pPr>
          </a:lstStyle>
          <a:p>
            <a:pPr>
              <a:defRPr/>
            </a:pPr>
            <a:endParaRPr lang="en-US" altLang="zh-CN"/>
          </a:p>
        </p:txBody>
      </p:sp>
      <p:sp>
        <p:nvSpPr>
          <p:cNvPr id="154637" name="Rectangle 13"/>
          <p:cNvSpPr>
            <a:spLocks noGrp="1" noChangeArrowheads="1"/>
          </p:cNvSpPr>
          <p:nvPr>
            <p:ph type="sldNum" sz="quarter" idx="4"/>
          </p:nvPr>
        </p:nvSpPr>
        <p:spPr bwMode="auto">
          <a:xfrm>
            <a:off x="70421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b="0">
                <a:latin typeface="+mn-lt"/>
                <a:ea typeface="宋体" pitchFamily="2" charset="-122"/>
              </a:defRPr>
            </a:lvl1pPr>
          </a:lstStyle>
          <a:p>
            <a:pPr>
              <a:defRPr/>
            </a:pPr>
            <a:fld id="{03E97B18-4DA2-436A-A61A-60319FF5AE7D}" type="slidenum">
              <a:rPr lang="zh-CN" altLang="en-US"/>
              <a:pPr>
                <a:defRPr/>
              </a:pPr>
              <a:t>‹#›</a:t>
            </a:fld>
            <a:endParaRPr lang="en-US" altLang="zh-CN"/>
          </a:p>
        </p:txBody>
      </p:sp>
    </p:spTree>
    <p:extLst>
      <p:ext uri="{BB962C8B-B14F-4D97-AF65-F5344CB8AC3E}">
        <p14:creationId xmlns:p14="http://schemas.microsoft.com/office/powerpoint/2010/main" val="27837117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50938" y="765175"/>
            <a:ext cx="7793037" cy="911225"/>
          </a:xfrm>
        </p:spPr>
        <p:txBody>
          <a:bodyPr/>
          <a:lstStyle/>
          <a:p>
            <a:pPr eaLnBrk="1" hangingPunct="1"/>
            <a:r>
              <a:rPr lang="zh-CN" altLang="en-US" smtClean="0">
                <a:latin typeface="Times New Roman" pitchFamily="18" charset="0"/>
              </a:rPr>
              <a:t>计算机通信和网络</a:t>
            </a:r>
            <a:r>
              <a:rPr lang="zh-CN" altLang="en-US" smtClean="0"/>
              <a:t> </a:t>
            </a:r>
          </a:p>
        </p:txBody>
      </p:sp>
      <p:sp>
        <p:nvSpPr>
          <p:cNvPr id="3075" name="Rectangle 3"/>
          <p:cNvSpPr>
            <a:spLocks noGrp="1" noChangeArrowheads="1"/>
          </p:cNvSpPr>
          <p:nvPr>
            <p:ph type="body" idx="1"/>
          </p:nvPr>
        </p:nvSpPr>
        <p:spPr>
          <a:xfrm>
            <a:off x="684213" y="1989138"/>
            <a:ext cx="7772400" cy="685800"/>
          </a:xfrm>
        </p:spPr>
        <p:txBody>
          <a:bodyPr/>
          <a:lstStyle/>
          <a:p>
            <a:pPr algn="just" eaLnBrk="1" hangingPunct="1"/>
            <a:r>
              <a:rPr lang="zh-CN" altLang="en-US" b="1" i="1" smtClean="0"/>
              <a:t>教材：</a:t>
            </a:r>
            <a:endParaRPr lang="zh-CN" altLang="en-US" smtClean="0"/>
          </a:p>
        </p:txBody>
      </p:sp>
      <p:sp>
        <p:nvSpPr>
          <p:cNvPr id="3076" name="Rectangle 9"/>
          <p:cNvSpPr>
            <a:spLocks noChangeArrowheads="1"/>
          </p:cNvSpPr>
          <p:nvPr/>
        </p:nvSpPr>
        <p:spPr bwMode="auto">
          <a:xfrm>
            <a:off x="684213" y="2636838"/>
            <a:ext cx="7773987"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just"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a:t>
            </a:r>
            <a:r>
              <a:rPr kumimoji="1" lang="zh-CN" altLang="en-US" sz="2800" b="1" i="0" u="none" strike="noStrike" kern="1200" cap="none" spc="0" normalizeH="0" baseline="0" noProof="0" dirty="0">
                <a:ln>
                  <a:noFill/>
                </a:ln>
                <a:solidFill>
                  <a:srgbClr val="000000"/>
                </a:solidFill>
                <a:effectLst/>
                <a:uLnTx/>
                <a:uFillTx/>
                <a:latin typeface="宋体" charset="-122"/>
                <a:ea typeface="宋体" charset="-122"/>
                <a:cs typeface="+mn-cs"/>
              </a:rPr>
              <a:t>计算机网络教程</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	第</a:t>
            </a:r>
            <a:r>
              <a:rPr kumimoji="1" lang="en-US" altLang="zh-CN"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2</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版</a:t>
            </a:r>
          </a:p>
          <a:p>
            <a:pPr marL="342900" marR="0" lvl="0" indent="-342900" algn="just"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宋体" charset="-122"/>
                <a:ea typeface="宋体" charset="-122"/>
                <a:cs typeface="+mn-cs"/>
              </a:rPr>
              <a:t>	高等教育出版社</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 </a:t>
            </a:r>
            <a:r>
              <a:rPr kumimoji="1" lang="zh-CN" altLang="en-US" sz="2800" b="1" i="0" u="none" strike="noStrike" kern="1200" cap="none" spc="0" normalizeH="0" baseline="0" noProof="0" dirty="0">
                <a:ln>
                  <a:noFill/>
                </a:ln>
                <a:solidFill>
                  <a:srgbClr val="000000"/>
                </a:solidFill>
                <a:effectLst/>
                <a:uLnTx/>
                <a:uFillTx/>
                <a:latin typeface="宋体" charset="-122"/>
                <a:ea typeface="宋体" charset="-122"/>
                <a:cs typeface="+mn-cs"/>
              </a:rPr>
              <a:t>高传善 曹袖 毛迪林 王雪平</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 </a:t>
            </a:r>
          </a:p>
          <a:p>
            <a:pPr marL="342900" marR="0" lvl="0" indent="-342900" algn="just" defTabSz="914400" rtl="0" eaLnBrk="1" fontAlgn="base" latinLnBrk="0" hangingPunct="1">
              <a:lnSpc>
                <a:spcPct val="100000"/>
              </a:lnSpc>
              <a:spcBef>
                <a:spcPct val="20000"/>
              </a:spcBef>
              <a:spcAft>
                <a:spcPct val="0"/>
              </a:spcAft>
              <a:buClr>
                <a:srgbClr val="333399"/>
              </a:buClr>
              <a:buSzPct val="70000"/>
              <a:buFont typeface="Wingdings" pitchFamily="2" charset="2"/>
              <a:buChar char="n"/>
              <a:tabLst/>
              <a:defRPr/>
            </a:pPr>
            <a:r>
              <a:rPr kumimoji="1" lang="zh-CN" altLang="en-US" sz="2800" b="1" i="1" u="none" strike="noStrike" kern="1200" cap="none" spc="0" normalizeH="0" baseline="0" noProof="0" dirty="0">
                <a:ln>
                  <a:noFill/>
                </a:ln>
                <a:solidFill>
                  <a:srgbClr val="000000"/>
                </a:solidFill>
                <a:effectLst/>
                <a:uLnTx/>
                <a:uFillTx/>
                <a:latin typeface="Times New Roman" pitchFamily="18" charset="0"/>
                <a:ea typeface="宋体" charset="-122"/>
                <a:cs typeface="+mn-cs"/>
              </a:rPr>
              <a:t>参考书：</a:t>
            </a:r>
            <a:endPar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endParaRPr>
          </a:p>
          <a:p>
            <a:pPr marL="342900" marR="0" lvl="0" indent="-342900" algn="just"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 《计算机网络》</a:t>
            </a: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第四、五版</a:t>
            </a: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		</a:t>
            </a:r>
          </a:p>
          <a:p>
            <a:pPr marL="342900" marR="0" lvl="0" indent="-342900" algn="just"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  	        清华大学		  潘爱民 译</a:t>
            </a:r>
          </a:p>
          <a:p>
            <a:pPr marL="342900" marR="0" lvl="0" indent="-342900" algn="just"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  《计算机网络 网络设计的原理、技术和协议》</a:t>
            </a:r>
          </a:p>
          <a:p>
            <a:pPr marL="342900" marR="0" lvl="0" indent="-342900" algn="just"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  	        机械工业出版社	  高传善 等</a:t>
            </a:r>
            <a:r>
              <a:rPr kumimoji="1" lang="zh-CN" altLang="en-US" sz="28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译</a:t>
            </a:r>
            <a:endParaRPr kumimoji="1" lang="zh-CN" altLang="en-US" sz="2800" b="1" i="0" u="none" strike="noStrike" kern="1200" cap="none" spc="0" normalizeH="0" baseline="0" noProof="0" dirty="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25150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71550" y="692150"/>
            <a:ext cx="7570788" cy="731838"/>
          </a:xfrm>
        </p:spPr>
        <p:txBody>
          <a:bodyPr/>
          <a:lstStyle/>
          <a:p>
            <a:pPr eaLnBrk="1" hangingPunct="1">
              <a:buSzPct val="80000"/>
              <a:buFont typeface="Wingdings" pitchFamily="2" charset="2"/>
              <a:buNone/>
            </a:pPr>
            <a:r>
              <a:rPr lang="en-US" altLang="zh-CN" sz="3600" b="1" smtClean="0">
                <a:latin typeface="宋体" charset="-122"/>
              </a:rPr>
              <a:t>1.1.3 </a:t>
            </a:r>
            <a:r>
              <a:rPr lang="zh-CN" altLang="en-US" sz="3600" b="1" smtClean="0">
                <a:latin typeface="宋体" charset="-122"/>
              </a:rPr>
              <a:t>计算机</a:t>
            </a:r>
            <a:r>
              <a:rPr lang="en-US" altLang="zh-CN" sz="3600" b="1" smtClean="0">
                <a:latin typeface="Arial" charset="0"/>
              </a:rPr>
              <a:t>——</a:t>
            </a:r>
            <a:r>
              <a:rPr lang="zh-CN" altLang="en-US" sz="3600" b="1" smtClean="0">
                <a:latin typeface="宋体" charset="-122"/>
              </a:rPr>
              <a:t>计算机网络</a:t>
            </a:r>
          </a:p>
        </p:txBody>
      </p:sp>
      <p:sp>
        <p:nvSpPr>
          <p:cNvPr id="12291" name="Rectangle 3"/>
          <p:cNvSpPr>
            <a:spLocks noGrp="1" noChangeArrowheads="1"/>
          </p:cNvSpPr>
          <p:nvPr>
            <p:ph type="body" idx="1"/>
          </p:nvPr>
        </p:nvSpPr>
        <p:spPr>
          <a:xfrm>
            <a:off x="971550" y="1773238"/>
            <a:ext cx="7772400" cy="609600"/>
          </a:xfrm>
        </p:spPr>
        <p:txBody>
          <a:bodyPr/>
          <a:lstStyle/>
          <a:p>
            <a:pPr marL="609600" indent="-609600" eaLnBrk="1" hangingPunct="1">
              <a:buClr>
                <a:schemeClr val="tx1"/>
              </a:buClr>
              <a:buSzTx/>
              <a:buFont typeface="Wingdings" pitchFamily="2" charset="2"/>
              <a:buNone/>
            </a:pPr>
            <a:r>
              <a:rPr lang="zh-CN" altLang="en-US" b="1" smtClean="0">
                <a:latin typeface="宋体" charset="-122"/>
              </a:rPr>
              <a:t>第二阶段——计算机-计算机网络</a:t>
            </a:r>
            <a:r>
              <a:rPr lang="zh-CN" altLang="en-US" b="1" smtClean="0">
                <a:ea typeface="黑体" pitchFamily="49" charset="-122"/>
              </a:rPr>
              <a:t> </a:t>
            </a:r>
            <a:endParaRPr lang="zh-CN" altLang="en-US" b="1" smtClean="0"/>
          </a:p>
        </p:txBody>
      </p:sp>
      <p:sp>
        <p:nvSpPr>
          <p:cNvPr id="125956" name="Rectangle 4"/>
          <p:cNvSpPr>
            <a:spLocks noChangeArrowheads="1"/>
          </p:cNvSpPr>
          <p:nvPr/>
        </p:nvSpPr>
        <p:spPr bwMode="auto">
          <a:xfrm>
            <a:off x="611188" y="2492375"/>
            <a:ext cx="80772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00000"/>
              </a:lnSpc>
              <a:spcBef>
                <a:spcPct val="50000"/>
              </a:spcBef>
              <a:spcAft>
                <a:spcPct val="0"/>
              </a:spcAft>
              <a:buClrTx/>
              <a:buSzTx/>
              <a:buFontTx/>
              <a:buChar char="•"/>
              <a:tabLst/>
              <a:defRPr/>
            </a:pPr>
            <a:r>
              <a:rPr kumimoji="0"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二十世纪</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六十年代末至七十年代末 </a:t>
            </a:r>
          </a:p>
          <a:p>
            <a:pPr marL="457200" marR="0" lvl="1" indent="0" algn="l" defTabSz="914400" rtl="0" eaLnBrk="1" fontAlgn="base" latinLnBrk="0" hangingPunct="1">
              <a:lnSpc>
                <a:spcPct val="100000"/>
              </a:lnSpc>
              <a:spcBef>
                <a:spcPct val="50000"/>
              </a:spcBef>
              <a:spcAft>
                <a:spcPct val="0"/>
              </a:spcAft>
              <a:buClrTx/>
              <a:buSzTx/>
              <a:buFontTx/>
              <a:buChar char="•"/>
              <a:tabLst/>
              <a:defRPr/>
            </a:pPr>
            <a:r>
              <a:rPr kumimoji="0" lang="zh-CN" altLang="en-US" sz="2800" b="1" i="0" u="none" strike="noStrike" kern="1200" cap="none" spc="0" normalizeH="0" baseline="0" noProof="0">
                <a:ln>
                  <a:noFill/>
                </a:ln>
                <a:solidFill>
                  <a:srgbClr val="3333CC"/>
                </a:solidFill>
                <a:effectLst/>
                <a:uLnTx/>
                <a:uFillTx/>
                <a:latin typeface="Arial" charset="0"/>
                <a:ea typeface="宋体" charset="-122"/>
                <a:cs typeface="+mn-cs"/>
              </a:rPr>
              <a:t>多台计算机通过通信线路互连起来</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而为用户提供服务，即是计算机</a:t>
            </a:r>
            <a:r>
              <a:rPr kumimoji="0" lang="en-US" altLang="zh-CN" sz="2800" b="1" i="0" u="none" strike="noStrike" kern="1200" cap="none" spc="0" normalizeH="0" baseline="0" noProof="0">
                <a:ln>
                  <a:noFill/>
                </a:ln>
                <a:solidFill>
                  <a:srgbClr val="000000"/>
                </a:solidFill>
                <a:effectLst/>
                <a:uLnTx/>
                <a:uFillTx/>
                <a:latin typeface="Arial" charset="0"/>
                <a:ea typeface="宋体" charset="-122"/>
                <a:cs typeface="+mn-cs"/>
              </a:rPr>
              <a:t>-</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计算机网络 </a:t>
            </a:r>
          </a:p>
          <a:p>
            <a:pPr marL="457200" marR="0" lvl="1" indent="0" algn="l" defTabSz="914400" rtl="0" eaLnBrk="1" fontAlgn="base" latinLnBrk="0" hangingPunct="1">
              <a:lnSpc>
                <a:spcPct val="100000"/>
              </a:lnSpc>
              <a:spcBef>
                <a:spcPct val="50000"/>
              </a:spcBef>
              <a:spcAft>
                <a:spcPct val="0"/>
              </a:spcAft>
              <a:buClrTx/>
              <a:buSzTx/>
              <a:buFont typeface="Wingdings" pitchFamily="2" charset="2"/>
              <a:buNone/>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	和以单台计算机为中心的远程联机系统的显著区别是：都是具有自主处理能力的，不存在主从关系 </a:t>
            </a:r>
          </a:p>
          <a:p>
            <a:pPr marL="457200" marR="0" lvl="1" indent="0" algn="l" defTabSz="914400" rtl="0" eaLnBrk="1" fontAlgn="base" latinLnBrk="0" hangingPunct="1">
              <a:lnSpc>
                <a:spcPct val="100000"/>
              </a:lnSpc>
              <a:spcBef>
                <a:spcPct val="50000"/>
              </a:spcBef>
              <a:spcAft>
                <a:spcPct val="0"/>
              </a:spcAft>
              <a:buClrTx/>
              <a:buSzTx/>
              <a:buFont typeface="Wingdings" pitchFamily="2" charset="2"/>
              <a:buNone/>
              <a:tabLst/>
              <a:defRPr/>
            </a:pPr>
            <a:r>
              <a:rPr kumimoji="0" lang="zh-CN" altLang="en-US" sz="2800" b="1" i="0" u="none" strike="noStrike" kern="1200" cap="none" spc="0" normalizeH="0" baseline="0" noProof="0">
                <a:ln>
                  <a:noFill/>
                </a:ln>
                <a:solidFill>
                  <a:srgbClr val="333399"/>
                </a:solidFill>
                <a:effectLst/>
                <a:uLnTx/>
                <a:uFillTx/>
                <a:latin typeface="Arial" charset="0"/>
                <a:ea typeface="宋体" charset="-122"/>
                <a:cs typeface="+mn-cs"/>
              </a:rPr>
              <a:t>这才是我们目前常称的计算机网络</a:t>
            </a:r>
            <a:r>
              <a:rPr kumimoji="0" lang="zh-CN" altLang="en-US" sz="2400" b="1" i="0" u="none" strike="noStrike" kern="1200" cap="none" spc="0" normalizeH="0" baseline="0" noProof="0">
                <a:ln>
                  <a:noFill/>
                </a:ln>
                <a:solidFill>
                  <a:srgbClr val="FFCF01"/>
                </a:solidFill>
                <a:effectLst/>
                <a:uLnTx/>
                <a:uFillTx/>
                <a:latin typeface="Arial" charset="0"/>
                <a:ea typeface="宋体" charset="-122"/>
                <a:cs typeface="+mn-cs"/>
              </a:rPr>
              <a:t> </a:t>
            </a:r>
            <a:endParaRPr kumimoji="0" lang="en-US" altLang="zh-CN" sz="2400" b="1" i="0" u="none" strike="noStrike" kern="1200" cap="none" spc="0" normalizeH="0" baseline="0" noProof="0">
              <a:ln>
                <a:noFill/>
              </a:ln>
              <a:solidFill>
                <a:srgbClr val="FFCF01"/>
              </a:solidFill>
              <a:effectLst/>
              <a:uLnTx/>
              <a:uFillTx/>
              <a:latin typeface="Arial" charset="0"/>
              <a:ea typeface="宋体" charset="-122"/>
              <a:cs typeface="+mn-cs"/>
            </a:endParaRPr>
          </a:p>
        </p:txBody>
      </p:sp>
    </p:spTree>
    <p:extLst>
      <p:ext uri="{BB962C8B-B14F-4D97-AF65-F5344CB8AC3E}">
        <p14:creationId xmlns:p14="http://schemas.microsoft.com/office/powerpoint/2010/main" val="2816219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5956">
                                            <p:txEl>
                                              <p:pRg st="0" end="0"/>
                                            </p:txEl>
                                          </p:spTgt>
                                        </p:tgtEl>
                                        <p:attrNameLst>
                                          <p:attrName>style.visibility</p:attrName>
                                        </p:attrNameLst>
                                      </p:cBhvr>
                                      <p:to>
                                        <p:strVal val="visible"/>
                                      </p:to>
                                    </p:set>
                                    <p:anim calcmode="lin" valueType="num">
                                      <p:cBhvr additive="base">
                                        <p:cTn id="7" dur="500" fill="hold"/>
                                        <p:tgtEl>
                                          <p:spTgt spid="12595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6">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5956">
                                            <p:txEl>
                                              <p:pRg st="1" end="1"/>
                                            </p:txEl>
                                          </p:spTgt>
                                        </p:tgtEl>
                                        <p:attrNameLst>
                                          <p:attrName>style.visibility</p:attrName>
                                        </p:attrNameLst>
                                      </p:cBhvr>
                                      <p:to>
                                        <p:strVal val="visible"/>
                                      </p:to>
                                    </p:set>
                                    <p:anim calcmode="lin" valueType="num">
                                      <p:cBhvr additive="base">
                                        <p:cTn id="11" dur="500" fill="hold"/>
                                        <p:tgtEl>
                                          <p:spTgt spid="125956">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59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956">
                                            <p:txEl>
                                              <p:pRg st="2" end="2"/>
                                            </p:txEl>
                                          </p:spTgt>
                                        </p:tgtEl>
                                        <p:attrNameLst>
                                          <p:attrName>style.visibility</p:attrName>
                                        </p:attrNameLst>
                                      </p:cBhvr>
                                      <p:to>
                                        <p:strVal val="visible"/>
                                      </p:to>
                                    </p:set>
                                    <p:animEffect transition="in" filter="blinds(horizontal)">
                                      <p:cBhvr>
                                        <p:cTn id="17" dur="1000"/>
                                        <p:tgtEl>
                                          <p:spTgt spid="125956">
                                            <p:txEl>
                                              <p:pRg st="2" end="2"/>
                                            </p:txEl>
                                          </p:spTgt>
                                        </p:tgtEl>
                                      </p:cBhvr>
                                    </p:animEffect>
                                  </p:childTnLst>
                                </p:cTn>
                              </p:par>
                            </p:childTnLst>
                          </p:cTn>
                        </p:par>
                        <p:par>
                          <p:cTn id="18" fill="hold" nodeType="afterGroup">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125956">
                                            <p:txEl>
                                              <p:pRg st="3" end="3"/>
                                            </p:txEl>
                                          </p:spTgt>
                                        </p:tgtEl>
                                        <p:attrNameLst>
                                          <p:attrName>style.visibility</p:attrName>
                                        </p:attrNameLst>
                                      </p:cBhvr>
                                      <p:to>
                                        <p:strVal val="visible"/>
                                      </p:to>
                                    </p:set>
                                    <p:animEffect transition="in" filter="blinds(horizontal)">
                                      <p:cBhvr>
                                        <p:cTn id="21" dur="500"/>
                                        <p:tgtEl>
                                          <p:spTgt spid="1259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build="allAtOnce"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71550" y="214313"/>
            <a:ext cx="7972425" cy="877887"/>
          </a:xfrm>
        </p:spPr>
        <p:txBody>
          <a:bodyPr/>
          <a:lstStyle/>
          <a:p>
            <a:pPr eaLnBrk="1" hangingPunct="1">
              <a:buSzPct val="80000"/>
              <a:buFont typeface="Wingdings" pitchFamily="2" charset="2"/>
              <a:buNone/>
            </a:pPr>
            <a:r>
              <a:rPr lang="en-US" altLang="zh-CN" sz="3600" b="1" smtClean="0">
                <a:latin typeface="宋体" charset="-122"/>
              </a:rPr>
              <a:t>1.1.3 </a:t>
            </a:r>
            <a:r>
              <a:rPr lang="zh-CN" altLang="en-US" sz="3600" b="1" smtClean="0">
                <a:latin typeface="宋体" charset="-122"/>
              </a:rPr>
              <a:t>计算机</a:t>
            </a:r>
            <a:r>
              <a:rPr lang="en-US" altLang="zh-CN" sz="3600" b="1" smtClean="0">
                <a:latin typeface="Arial" charset="0"/>
              </a:rPr>
              <a:t>——</a:t>
            </a:r>
            <a:r>
              <a:rPr lang="zh-CN" altLang="en-US" sz="3600" b="1" smtClean="0">
                <a:latin typeface="宋体" charset="-122"/>
              </a:rPr>
              <a:t>计算机网络</a:t>
            </a:r>
          </a:p>
        </p:txBody>
      </p:sp>
      <p:pic>
        <p:nvPicPr>
          <p:cNvPr id="13315" name="Picture 4" descr="以多计算机为中心"/>
          <p:cNvPicPr>
            <a:picLocks noChangeAspect="1" noChangeArrowheads="1"/>
          </p:cNvPicPr>
          <p:nvPr/>
        </p:nvPicPr>
        <p:blipFill>
          <a:blip r:embed="rId2">
            <a:lum bright="-54000" contrast="78000"/>
            <a:extLst>
              <a:ext uri="{28A0092B-C50C-407E-A947-70E740481C1C}">
                <a14:useLocalDpi xmlns:a14="http://schemas.microsoft.com/office/drawing/2010/main" val="0"/>
              </a:ext>
            </a:extLst>
          </a:blip>
          <a:srcRect/>
          <a:stretch>
            <a:fillRect/>
          </a:stretch>
        </p:blipFill>
        <p:spPr bwMode="auto">
          <a:xfrm>
            <a:off x="395288" y="1125538"/>
            <a:ext cx="8497887"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3974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6013" y="692150"/>
            <a:ext cx="7570787" cy="771525"/>
          </a:xfrm>
        </p:spPr>
        <p:txBody>
          <a:bodyPr/>
          <a:lstStyle/>
          <a:p>
            <a:pPr eaLnBrk="1" hangingPunct="1">
              <a:buSzPct val="80000"/>
              <a:buFont typeface="Wingdings" pitchFamily="2" charset="2"/>
              <a:buNone/>
            </a:pPr>
            <a:r>
              <a:rPr lang="en-US" altLang="zh-CN" sz="3600" b="1" smtClean="0">
                <a:latin typeface="宋体" charset="-122"/>
              </a:rPr>
              <a:t>1.1.3 </a:t>
            </a:r>
            <a:r>
              <a:rPr lang="zh-CN" altLang="en-US" sz="3600" b="1" smtClean="0">
                <a:latin typeface="宋体" charset="-122"/>
              </a:rPr>
              <a:t>计算机</a:t>
            </a:r>
            <a:r>
              <a:rPr lang="en-US" altLang="zh-CN" sz="3600" b="1" smtClean="0">
                <a:latin typeface="Arial" charset="0"/>
              </a:rPr>
              <a:t>——</a:t>
            </a:r>
            <a:r>
              <a:rPr lang="zh-CN" altLang="en-US" sz="3600" b="1" smtClean="0">
                <a:latin typeface="宋体" charset="-122"/>
              </a:rPr>
              <a:t>计算机网络</a:t>
            </a:r>
          </a:p>
        </p:txBody>
      </p:sp>
      <p:grpSp>
        <p:nvGrpSpPr>
          <p:cNvPr id="2" name="Group 77"/>
          <p:cNvGrpSpPr>
            <a:grpSpLocks/>
          </p:cNvGrpSpPr>
          <p:nvPr/>
        </p:nvGrpSpPr>
        <p:grpSpPr bwMode="auto">
          <a:xfrm>
            <a:off x="2743200" y="3106738"/>
            <a:ext cx="4716463" cy="2913062"/>
            <a:chOff x="1728" y="2448"/>
            <a:chExt cx="2160" cy="1344"/>
          </a:xfrm>
        </p:grpSpPr>
        <p:sp>
          <p:nvSpPr>
            <p:cNvPr id="14385" name="Oval 5"/>
            <p:cNvSpPr>
              <a:spLocks noChangeArrowheads="1"/>
            </p:cNvSpPr>
            <p:nvPr/>
          </p:nvSpPr>
          <p:spPr bwMode="auto">
            <a:xfrm>
              <a:off x="1728" y="2448"/>
              <a:ext cx="1728" cy="1344"/>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86" name="Text Box 49"/>
            <p:cNvSpPr txBox="1">
              <a:spLocks noChangeArrowheads="1"/>
            </p:cNvSpPr>
            <p:nvPr/>
          </p:nvSpPr>
          <p:spPr bwMode="auto">
            <a:xfrm>
              <a:off x="1920" y="2688"/>
              <a:ext cx="39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Times New Roman" pitchFamily="18" charset="0"/>
                  <a:ea typeface="宋体" charset="-122"/>
                  <a:cs typeface="+mn-cs"/>
                </a:rPr>
                <a:t>通信子网</a:t>
              </a:r>
            </a:p>
          </p:txBody>
        </p:sp>
        <p:sp>
          <p:nvSpPr>
            <p:cNvPr id="14387" name="Text Box 50"/>
            <p:cNvSpPr txBox="1">
              <a:spLocks noChangeArrowheads="1"/>
            </p:cNvSpPr>
            <p:nvPr/>
          </p:nvSpPr>
          <p:spPr bwMode="auto">
            <a:xfrm>
              <a:off x="3504" y="254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Times New Roman" pitchFamily="18" charset="0"/>
                  <a:ea typeface="宋体" charset="-122"/>
                  <a:cs typeface="+mn-cs"/>
                </a:rPr>
                <a:t>资源子网</a:t>
              </a:r>
            </a:p>
          </p:txBody>
        </p:sp>
      </p:grpSp>
      <p:grpSp>
        <p:nvGrpSpPr>
          <p:cNvPr id="14340" name="Group 81"/>
          <p:cNvGrpSpPr>
            <a:grpSpLocks/>
          </p:cNvGrpSpPr>
          <p:nvPr/>
        </p:nvGrpSpPr>
        <p:grpSpPr bwMode="auto">
          <a:xfrm>
            <a:off x="755650" y="1557338"/>
            <a:ext cx="7983538" cy="4838700"/>
            <a:chOff x="1008" y="1776"/>
            <a:chExt cx="3408" cy="2229"/>
          </a:xfrm>
        </p:grpSpPr>
        <p:grpSp>
          <p:nvGrpSpPr>
            <p:cNvPr id="14341" name="Group 76"/>
            <p:cNvGrpSpPr>
              <a:grpSpLocks/>
            </p:cNvGrpSpPr>
            <p:nvPr/>
          </p:nvGrpSpPr>
          <p:grpSpPr bwMode="auto">
            <a:xfrm>
              <a:off x="1008" y="1776"/>
              <a:ext cx="3408" cy="1936"/>
              <a:chOff x="1008" y="1776"/>
              <a:chExt cx="3408" cy="1936"/>
            </a:xfrm>
          </p:grpSpPr>
          <p:grpSp>
            <p:nvGrpSpPr>
              <p:cNvPr id="14343" name="Group 51"/>
              <p:cNvGrpSpPr>
                <a:grpSpLocks/>
              </p:cNvGrpSpPr>
              <p:nvPr/>
            </p:nvGrpSpPr>
            <p:grpSpPr bwMode="auto">
              <a:xfrm>
                <a:off x="1008" y="3072"/>
                <a:ext cx="192" cy="208"/>
                <a:chOff x="1392" y="2448"/>
                <a:chExt cx="192" cy="208"/>
              </a:xfrm>
            </p:grpSpPr>
            <p:sp>
              <p:nvSpPr>
                <p:cNvPr id="14383" name="Oval 11"/>
                <p:cNvSpPr>
                  <a:spLocks noChangeArrowheads="1"/>
                </p:cNvSpPr>
                <p:nvPr/>
              </p:nvSpPr>
              <p:spPr bwMode="auto">
                <a:xfrm>
                  <a:off x="1392" y="2448"/>
                  <a:ext cx="192" cy="2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84" name="Text Box 12"/>
                <p:cNvSpPr txBox="1">
                  <a:spLocks noChangeArrowheads="1"/>
                </p:cNvSpPr>
                <p:nvPr/>
              </p:nvSpPr>
              <p:spPr bwMode="auto">
                <a:xfrm>
                  <a:off x="1445" y="2481"/>
                  <a:ext cx="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a:t>
                  </a:r>
                </a:p>
              </p:txBody>
            </p:sp>
          </p:grpSp>
          <p:sp>
            <p:nvSpPr>
              <p:cNvPr id="14344" name="Line 23"/>
              <p:cNvSpPr>
                <a:spLocks noChangeShapeType="1"/>
              </p:cNvSpPr>
              <p:nvPr/>
            </p:nvSpPr>
            <p:spPr bwMode="auto">
              <a:xfrm flipH="1">
                <a:off x="2640" y="2352"/>
                <a:ext cx="0" cy="18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nvGrpSpPr>
              <p:cNvPr id="14345" name="Group 68"/>
              <p:cNvGrpSpPr>
                <a:grpSpLocks/>
              </p:cNvGrpSpPr>
              <p:nvPr/>
            </p:nvGrpSpPr>
            <p:grpSpPr bwMode="auto">
              <a:xfrm>
                <a:off x="1920" y="3216"/>
                <a:ext cx="384" cy="336"/>
                <a:chOff x="2112" y="2832"/>
                <a:chExt cx="384" cy="336"/>
              </a:xfrm>
            </p:grpSpPr>
            <p:sp>
              <p:nvSpPr>
                <p:cNvPr id="14381" name="Oval 28"/>
                <p:cNvSpPr>
                  <a:spLocks noChangeArrowheads="1"/>
                </p:cNvSpPr>
                <p:nvPr/>
              </p:nvSpPr>
              <p:spPr bwMode="auto">
                <a:xfrm>
                  <a:off x="2112" y="2832"/>
                  <a:ext cx="384"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82" name="Text Box 29"/>
                <p:cNvSpPr txBox="1">
                  <a:spLocks noChangeArrowheads="1"/>
                </p:cNvSpPr>
                <p:nvPr/>
              </p:nvSpPr>
              <p:spPr bwMode="auto">
                <a:xfrm>
                  <a:off x="2176" y="2922"/>
                  <a:ext cx="26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IMP</a:t>
                  </a:r>
                </a:p>
              </p:txBody>
            </p:sp>
          </p:grpSp>
          <p:sp>
            <p:nvSpPr>
              <p:cNvPr id="14346" name="Text Box 31"/>
              <p:cNvSpPr txBox="1">
                <a:spLocks noChangeArrowheads="1"/>
              </p:cNvSpPr>
              <p:nvPr/>
            </p:nvSpPr>
            <p:spPr bwMode="auto">
              <a:xfrm>
                <a:off x="1392" y="3264"/>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Host</a:t>
                </a:r>
              </a:p>
            </p:txBody>
          </p:sp>
          <p:sp>
            <p:nvSpPr>
              <p:cNvPr id="14347" name="Line 32"/>
              <p:cNvSpPr>
                <a:spLocks noChangeShapeType="1"/>
              </p:cNvSpPr>
              <p:nvPr/>
            </p:nvSpPr>
            <p:spPr bwMode="auto">
              <a:xfrm>
                <a:off x="1680" y="3360"/>
                <a:ext cx="24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48" name="Line 33"/>
              <p:cNvSpPr>
                <a:spLocks noChangeShapeType="1"/>
              </p:cNvSpPr>
              <p:nvPr/>
            </p:nvSpPr>
            <p:spPr bwMode="auto">
              <a:xfrm>
                <a:off x="3264" y="3408"/>
                <a:ext cx="336"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49" name="Line 34"/>
              <p:cNvSpPr>
                <a:spLocks noChangeShapeType="1"/>
              </p:cNvSpPr>
              <p:nvPr/>
            </p:nvSpPr>
            <p:spPr bwMode="auto">
              <a:xfrm flipH="1">
                <a:off x="2208" y="2832"/>
                <a:ext cx="288" cy="38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50" name="Line 35"/>
              <p:cNvSpPr>
                <a:spLocks noChangeShapeType="1"/>
              </p:cNvSpPr>
              <p:nvPr/>
            </p:nvSpPr>
            <p:spPr bwMode="auto">
              <a:xfrm>
                <a:off x="2784" y="2832"/>
                <a:ext cx="240" cy="38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51" name="Line 36"/>
              <p:cNvSpPr>
                <a:spLocks noChangeShapeType="1"/>
              </p:cNvSpPr>
              <p:nvPr/>
            </p:nvSpPr>
            <p:spPr bwMode="auto">
              <a:xfrm>
                <a:off x="2304" y="3408"/>
                <a:ext cx="576"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52" name="Line 37"/>
              <p:cNvSpPr>
                <a:spLocks noChangeShapeType="1"/>
              </p:cNvSpPr>
              <p:nvPr/>
            </p:nvSpPr>
            <p:spPr bwMode="auto">
              <a:xfrm flipV="1">
                <a:off x="2688" y="1968"/>
                <a:ext cx="192" cy="17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53" name="Line 38"/>
              <p:cNvSpPr>
                <a:spLocks noChangeShapeType="1"/>
              </p:cNvSpPr>
              <p:nvPr/>
            </p:nvSpPr>
            <p:spPr bwMode="auto">
              <a:xfrm flipH="1" flipV="1">
                <a:off x="2304" y="1920"/>
                <a:ext cx="336" cy="24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54" name="Line 39"/>
              <p:cNvSpPr>
                <a:spLocks noChangeShapeType="1"/>
              </p:cNvSpPr>
              <p:nvPr/>
            </p:nvSpPr>
            <p:spPr bwMode="auto">
              <a:xfrm>
                <a:off x="1200" y="3216"/>
                <a:ext cx="192" cy="14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55" name="Line 40"/>
              <p:cNvSpPr>
                <a:spLocks noChangeShapeType="1"/>
              </p:cNvSpPr>
              <p:nvPr/>
            </p:nvSpPr>
            <p:spPr bwMode="auto">
              <a:xfrm flipV="1">
                <a:off x="1200" y="3408"/>
                <a:ext cx="192" cy="20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56" name="Line 47"/>
              <p:cNvSpPr>
                <a:spLocks noChangeShapeType="1"/>
              </p:cNvSpPr>
              <p:nvPr/>
            </p:nvSpPr>
            <p:spPr bwMode="auto">
              <a:xfrm flipV="1">
                <a:off x="3888" y="3072"/>
                <a:ext cx="288" cy="28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57" name="Line 48"/>
              <p:cNvSpPr>
                <a:spLocks noChangeShapeType="1"/>
              </p:cNvSpPr>
              <p:nvPr/>
            </p:nvSpPr>
            <p:spPr bwMode="auto">
              <a:xfrm>
                <a:off x="3888" y="3408"/>
                <a:ext cx="336" cy="14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nvGrpSpPr>
              <p:cNvPr id="14358" name="Group 52"/>
              <p:cNvGrpSpPr>
                <a:grpSpLocks/>
              </p:cNvGrpSpPr>
              <p:nvPr/>
            </p:nvGrpSpPr>
            <p:grpSpPr bwMode="auto">
              <a:xfrm>
                <a:off x="1008" y="3504"/>
                <a:ext cx="192" cy="208"/>
                <a:chOff x="1392" y="2448"/>
                <a:chExt cx="192" cy="208"/>
              </a:xfrm>
            </p:grpSpPr>
            <p:sp>
              <p:nvSpPr>
                <p:cNvPr id="14379" name="Oval 53"/>
                <p:cNvSpPr>
                  <a:spLocks noChangeArrowheads="1"/>
                </p:cNvSpPr>
                <p:nvPr/>
              </p:nvSpPr>
              <p:spPr bwMode="auto">
                <a:xfrm>
                  <a:off x="1392" y="2448"/>
                  <a:ext cx="192" cy="2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80" name="Text Box 54"/>
                <p:cNvSpPr txBox="1">
                  <a:spLocks noChangeArrowheads="1"/>
                </p:cNvSpPr>
                <p:nvPr/>
              </p:nvSpPr>
              <p:spPr bwMode="auto">
                <a:xfrm>
                  <a:off x="1445" y="2481"/>
                  <a:ext cx="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a:t>
                  </a:r>
                </a:p>
              </p:txBody>
            </p:sp>
          </p:grpSp>
          <p:grpSp>
            <p:nvGrpSpPr>
              <p:cNvPr id="14359" name="Group 55"/>
              <p:cNvGrpSpPr>
                <a:grpSpLocks/>
              </p:cNvGrpSpPr>
              <p:nvPr/>
            </p:nvGrpSpPr>
            <p:grpSpPr bwMode="auto">
              <a:xfrm>
                <a:off x="2112" y="1776"/>
                <a:ext cx="192" cy="208"/>
                <a:chOff x="1392" y="2448"/>
                <a:chExt cx="192" cy="208"/>
              </a:xfrm>
            </p:grpSpPr>
            <p:sp>
              <p:nvSpPr>
                <p:cNvPr id="14377" name="Oval 56"/>
                <p:cNvSpPr>
                  <a:spLocks noChangeArrowheads="1"/>
                </p:cNvSpPr>
                <p:nvPr/>
              </p:nvSpPr>
              <p:spPr bwMode="auto">
                <a:xfrm>
                  <a:off x="1392" y="2448"/>
                  <a:ext cx="192" cy="2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78" name="Text Box 57"/>
                <p:cNvSpPr txBox="1">
                  <a:spLocks noChangeArrowheads="1"/>
                </p:cNvSpPr>
                <p:nvPr/>
              </p:nvSpPr>
              <p:spPr bwMode="auto">
                <a:xfrm>
                  <a:off x="1445" y="2481"/>
                  <a:ext cx="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a:t>
                  </a:r>
                </a:p>
              </p:txBody>
            </p:sp>
          </p:grpSp>
          <p:grpSp>
            <p:nvGrpSpPr>
              <p:cNvPr id="14360" name="Group 58"/>
              <p:cNvGrpSpPr>
                <a:grpSpLocks/>
              </p:cNvGrpSpPr>
              <p:nvPr/>
            </p:nvGrpSpPr>
            <p:grpSpPr bwMode="auto">
              <a:xfrm>
                <a:off x="2832" y="1776"/>
                <a:ext cx="192" cy="208"/>
                <a:chOff x="1392" y="2448"/>
                <a:chExt cx="192" cy="208"/>
              </a:xfrm>
            </p:grpSpPr>
            <p:sp>
              <p:nvSpPr>
                <p:cNvPr id="14375" name="Oval 59"/>
                <p:cNvSpPr>
                  <a:spLocks noChangeArrowheads="1"/>
                </p:cNvSpPr>
                <p:nvPr/>
              </p:nvSpPr>
              <p:spPr bwMode="auto">
                <a:xfrm>
                  <a:off x="1392" y="2448"/>
                  <a:ext cx="192" cy="2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76" name="Text Box 60"/>
                <p:cNvSpPr txBox="1">
                  <a:spLocks noChangeArrowheads="1"/>
                </p:cNvSpPr>
                <p:nvPr/>
              </p:nvSpPr>
              <p:spPr bwMode="auto">
                <a:xfrm>
                  <a:off x="1445" y="2481"/>
                  <a:ext cx="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a:t>
                  </a:r>
                </a:p>
              </p:txBody>
            </p:sp>
          </p:grpSp>
          <p:grpSp>
            <p:nvGrpSpPr>
              <p:cNvPr id="14361" name="Group 61"/>
              <p:cNvGrpSpPr>
                <a:grpSpLocks/>
              </p:cNvGrpSpPr>
              <p:nvPr/>
            </p:nvGrpSpPr>
            <p:grpSpPr bwMode="auto">
              <a:xfrm>
                <a:off x="4176" y="2928"/>
                <a:ext cx="192" cy="208"/>
                <a:chOff x="1392" y="2448"/>
                <a:chExt cx="192" cy="208"/>
              </a:xfrm>
            </p:grpSpPr>
            <p:sp>
              <p:nvSpPr>
                <p:cNvPr id="14373" name="Oval 62"/>
                <p:cNvSpPr>
                  <a:spLocks noChangeArrowheads="1"/>
                </p:cNvSpPr>
                <p:nvPr/>
              </p:nvSpPr>
              <p:spPr bwMode="auto">
                <a:xfrm>
                  <a:off x="1392" y="2448"/>
                  <a:ext cx="192" cy="2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74" name="Text Box 63"/>
                <p:cNvSpPr txBox="1">
                  <a:spLocks noChangeArrowheads="1"/>
                </p:cNvSpPr>
                <p:nvPr/>
              </p:nvSpPr>
              <p:spPr bwMode="auto">
                <a:xfrm>
                  <a:off x="1445" y="2481"/>
                  <a:ext cx="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a:t>
                  </a:r>
                </a:p>
              </p:txBody>
            </p:sp>
          </p:grpSp>
          <p:grpSp>
            <p:nvGrpSpPr>
              <p:cNvPr id="14362" name="Group 64"/>
              <p:cNvGrpSpPr>
                <a:grpSpLocks/>
              </p:cNvGrpSpPr>
              <p:nvPr/>
            </p:nvGrpSpPr>
            <p:grpSpPr bwMode="auto">
              <a:xfrm>
                <a:off x="4224" y="3456"/>
                <a:ext cx="192" cy="208"/>
                <a:chOff x="1392" y="2448"/>
                <a:chExt cx="192" cy="208"/>
              </a:xfrm>
            </p:grpSpPr>
            <p:sp>
              <p:nvSpPr>
                <p:cNvPr id="14371" name="Oval 65"/>
                <p:cNvSpPr>
                  <a:spLocks noChangeArrowheads="1"/>
                </p:cNvSpPr>
                <p:nvPr/>
              </p:nvSpPr>
              <p:spPr bwMode="auto">
                <a:xfrm>
                  <a:off x="1392" y="2448"/>
                  <a:ext cx="192" cy="20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72" name="Text Box 66"/>
                <p:cNvSpPr txBox="1">
                  <a:spLocks noChangeArrowheads="1"/>
                </p:cNvSpPr>
                <p:nvPr/>
              </p:nvSpPr>
              <p:spPr bwMode="auto">
                <a:xfrm>
                  <a:off x="1445" y="2481"/>
                  <a:ext cx="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a:t>
                  </a:r>
                </a:p>
              </p:txBody>
            </p:sp>
          </p:grpSp>
          <p:sp>
            <p:nvSpPr>
              <p:cNvPr id="14363" name="Text Box 67"/>
              <p:cNvSpPr txBox="1">
                <a:spLocks noChangeArrowheads="1"/>
              </p:cNvSpPr>
              <p:nvPr/>
            </p:nvSpPr>
            <p:spPr bwMode="auto">
              <a:xfrm>
                <a:off x="2496" y="2160"/>
                <a:ext cx="272"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Host</a:t>
                </a:r>
              </a:p>
            </p:txBody>
          </p:sp>
          <p:grpSp>
            <p:nvGrpSpPr>
              <p:cNvPr id="14364" name="Group 69"/>
              <p:cNvGrpSpPr>
                <a:grpSpLocks/>
              </p:cNvGrpSpPr>
              <p:nvPr/>
            </p:nvGrpSpPr>
            <p:grpSpPr bwMode="auto">
              <a:xfrm>
                <a:off x="2880" y="3216"/>
                <a:ext cx="384" cy="336"/>
                <a:chOff x="2112" y="2832"/>
                <a:chExt cx="384" cy="336"/>
              </a:xfrm>
            </p:grpSpPr>
            <p:sp>
              <p:nvSpPr>
                <p:cNvPr id="14369" name="Oval 70"/>
                <p:cNvSpPr>
                  <a:spLocks noChangeArrowheads="1"/>
                </p:cNvSpPr>
                <p:nvPr/>
              </p:nvSpPr>
              <p:spPr bwMode="auto">
                <a:xfrm>
                  <a:off x="2112" y="2832"/>
                  <a:ext cx="384"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70" name="Text Box 71"/>
                <p:cNvSpPr txBox="1">
                  <a:spLocks noChangeArrowheads="1"/>
                </p:cNvSpPr>
                <p:nvPr/>
              </p:nvSpPr>
              <p:spPr bwMode="auto">
                <a:xfrm>
                  <a:off x="2176" y="2922"/>
                  <a:ext cx="26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IMP</a:t>
                  </a:r>
                </a:p>
              </p:txBody>
            </p:sp>
          </p:grpSp>
          <p:grpSp>
            <p:nvGrpSpPr>
              <p:cNvPr id="14365" name="Group 72"/>
              <p:cNvGrpSpPr>
                <a:grpSpLocks/>
              </p:cNvGrpSpPr>
              <p:nvPr/>
            </p:nvGrpSpPr>
            <p:grpSpPr bwMode="auto">
              <a:xfrm>
                <a:off x="2448" y="2544"/>
                <a:ext cx="384" cy="336"/>
                <a:chOff x="2112" y="2832"/>
                <a:chExt cx="384" cy="336"/>
              </a:xfrm>
            </p:grpSpPr>
            <p:sp>
              <p:nvSpPr>
                <p:cNvPr id="14367" name="Oval 73"/>
                <p:cNvSpPr>
                  <a:spLocks noChangeArrowheads="1"/>
                </p:cNvSpPr>
                <p:nvPr/>
              </p:nvSpPr>
              <p:spPr bwMode="auto">
                <a:xfrm>
                  <a:off x="2112" y="2832"/>
                  <a:ext cx="384" cy="336"/>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4368" name="Text Box 74"/>
                <p:cNvSpPr txBox="1">
                  <a:spLocks noChangeArrowheads="1"/>
                </p:cNvSpPr>
                <p:nvPr/>
              </p:nvSpPr>
              <p:spPr bwMode="auto">
                <a:xfrm>
                  <a:off x="2176" y="2922"/>
                  <a:ext cx="269"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IMP</a:t>
                  </a:r>
                </a:p>
              </p:txBody>
            </p:sp>
          </p:grpSp>
          <p:sp>
            <p:nvSpPr>
              <p:cNvPr id="14366" name="Text Box 75"/>
              <p:cNvSpPr txBox="1">
                <a:spLocks noChangeArrowheads="1"/>
              </p:cNvSpPr>
              <p:nvPr/>
            </p:nvSpPr>
            <p:spPr bwMode="auto">
              <a:xfrm>
                <a:off x="3600" y="3312"/>
                <a:ext cx="288" cy="19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Host</a:t>
                </a:r>
              </a:p>
            </p:txBody>
          </p:sp>
        </p:grpSp>
        <p:sp>
          <p:nvSpPr>
            <p:cNvPr id="14342" name="Text Box 79"/>
            <p:cNvSpPr txBox="1">
              <a:spLocks noChangeArrowheads="1"/>
            </p:cNvSpPr>
            <p:nvPr/>
          </p:nvSpPr>
          <p:spPr bwMode="auto">
            <a:xfrm>
              <a:off x="3024" y="3696"/>
              <a:ext cx="139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IMP——(Interface Message Processor)</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接口</a:t>
              </a:r>
              <a:r>
                <a:rPr kumimoji="0"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报文处理机</a:t>
              </a:r>
            </a:p>
          </p:txBody>
        </p:sp>
      </p:grpSp>
    </p:spTree>
    <p:extLst>
      <p:ext uri="{BB962C8B-B14F-4D97-AF65-F5344CB8AC3E}">
        <p14:creationId xmlns:p14="http://schemas.microsoft.com/office/powerpoint/2010/main" val="1681706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nodeType="afterGroup">
                            <p:stCondLst>
                              <p:cond delay="500"/>
                            </p:stCondLst>
                            <p:childTnLst>
                              <p:par>
                                <p:cTn id="9" presetID="26" presetClass="emph" presetSubtype="0" repeatCount="indefinite" fill="hold" nodeType="afterEffect">
                                  <p:stCondLst>
                                    <p:cond delay="0"/>
                                  </p:stCondLst>
                                  <p:endCondLst>
                                    <p:cond evt="onNext" delay="0">
                                      <p:tgtEl>
                                        <p:sldTgt/>
                                      </p:tgtEl>
                                    </p:cond>
                                  </p:endCondLst>
                                  <p:childTnLst>
                                    <p:animEffect transition="out" filter="fade">
                                      <p:cBhvr>
                                        <p:cTn id="10" dur="3000" tmFilter="0, 0; .2, .5; .8, .5; 1, 0"/>
                                        <p:tgtEl>
                                          <p:spTgt spid="2"/>
                                        </p:tgtEl>
                                      </p:cBhvr>
                                    </p:animEffect>
                                    <p:animScale>
                                      <p:cBhvr>
                                        <p:cTn id="11" dur="1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50938" y="908050"/>
            <a:ext cx="7524750" cy="768350"/>
          </a:xfrm>
        </p:spPr>
        <p:txBody>
          <a:bodyPr/>
          <a:lstStyle/>
          <a:p>
            <a:pPr eaLnBrk="1" hangingPunct="1">
              <a:buSzPct val="80000"/>
              <a:buFont typeface="Wingdings" pitchFamily="2" charset="2"/>
              <a:buNone/>
            </a:pPr>
            <a:r>
              <a:rPr lang="en-US" altLang="zh-CN" sz="3600" b="1" smtClean="0">
                <a:latin typeface="宋体" charset="-122"/>
              </a:rPr>
              <a:t>1.1.3 </a:t>
            </a:r>
            <a:r>
              <a:rPr lang="zh-CN" altLang="en-US" sz="3600" b="1" smtClean="0">
                <a:latin typeface="宋体" charset="-122"/>
              </a:rPr>
              <a:t>计算机</a:t>
            </a:r>
            <a:r>
              <a:rPr lang="en-US" altLang="zh-CN" sz="3600" b="1" smtClean="0">
                <a:latin typeface="Arial" charset="0"/>
              </a:rPr>
              <a:t>——</a:t>
            </a:r>
            <a:r>
              <a:rPr lang="zh-CN" altLang="en-US" sz="3600" b="1" smtClean="0">
                <a:latin typeface="宋体" charset="-122"/>
              </a:rPr>
              <a:t>计算机网络</a:t>
            </a:r>
          </a:p>
        </p:txBody>
      </p:sp>
      <p:sp>
        <p:nvSpPr>
          <p:cNvPr id="15363" name="Rectangle 3"/>
          <p:cNvSpPr>
            <a:spLocks noGrp="1" noChangeArrowheads="1"/>
          </p:cNvSpPr>
          <p:nvPr>
            <p:ph type="body" idx="1"/>
          </p:nvPr>
        </p:nvSpPr>
        <p:spPr>
          <a:xfrm>
            <a:off x="1403350" y="1916113"/>
            <a:ext cx="7551738" cy="514350"/>
          </a:xfrm>
        </p:spPr>
        <p:txBody>
          <a:bodyPr/>
          <a:lstStyle/>
          <a:p>
            <a:pPr eaLnBrk="1" hangingPunct="1">
              <a:lnSpc>
                <a:spcPct val="90000"/>
              </a:lnSpc>
              <a:buFont typeface="Wingdings" pitchFamily="2" charset="2"/>
              <a:buNone/>
            </a:pPr>
            <a:r>
              <a:rPr lang="zh-CN" altLang="en-US" smtClean="0">
                <a:ea typeface="黑体" pitchFamily="49" charset="-122"/>
              </a:rPr>
              <a:t>两级子网</a:t>
            </a:r>
          </a:p>
        </p:txBody>
      </p:sp>
      <p:sp>
        <p:nvSpPr>
          <p:cNvPr id="37893" name="Rectangle 5"/>
          <p:cNvSpPr>
            <a:spLocks noChangeArrowheads="1"/>
          </p:cNvSpPr>
          <p:nvPr/>
        </p:nvSpPr>
        <p:spPr bwMode="auto">
          <a:xfrm>
            <a:off x="685800" y="3733800"/>
            <a:ext cx="7772400" cy="20574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  第二代计算机网络的特点是</a:t>
            </a:r>
            <a:r>
              <a:rPr kumimoji="1" lang="zh-CN" altLang="en-US" sz="3200" b="0" i="0" u="none" strike="noStrike" kern="1200" cap="none" spc="0" normalizeH="0" baseline="0" noProof="0">
                <a:ln>
                  <a:noFill/>
                </a:ln>
                <a:solidFill>
                  <a:srgbClr val="000000"/>
                </a:solidFill>
                <a:effectLst/>
                <a:uLnTx/>
                <a:uFillTx/>
                <a:latin typeface="宋体" charset="-122"/>
                <a:ea typeface="宋体" charset="-122"/>
                <a:cs typeface="+mn-cs"/>
              </a:rPr>
              <a:t>：</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结构上分为两个部分，一是由负责数据处理的主机系统组成的资源子网；二是由负责数据通信的通信处理机组成的通信子网。</a:t>
            </a:r>
          </a:p>
        </p:txBody>
      </p:sp>
      <p:sp>
        <p:nvSpPr>
          <p:cNvPr id="37895" name="Rectangle 7"/>
          <p:cNvSpPr>
            <a:spLocks noChangeArrowheads="1"/>
          </p:cNvSpPr>
          <p:nvPr/>
        </p:nvSpPr>
        <p:spPr bwMode="auto">
          <a:xfrm>
            <a:off x="1371600" y="2438400"/>
            <a:ext cx="7391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3200" b="0" i="0" u="none" strike="noStrike" kern="1200" cap="none" spc="0" normalizeH="0" baseline="0" noProof="0">
                <a:ln>
                  <a:noFill/>
                </a:ln>
                <a:solidFill>
                  <a:srgbClr val="3333CC"/>
                </a:solidFill>
                <a:effectLst/>
                <a:uLnTx/>
                <a:uFillTx/>
                <a:latin typeface="Times New Roman" pitchFamily="18" charset="0"/>
                <a:ea typeface="黑体" pitchFamily="49" charset="-122"/>
                <a:cs typeface="+mn-cs"/>
              </a:rPr>
              <a:t>资源子网</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3200" b="0" i="0" u="none" strike="noStrike" kern="1200" cap="none" spc="0" normalizeH="0" baseline="0" noProof="0">
                <a:ln>
                  <a:noFill/>
                </a:ln>
                <a:solidFill>
                  <a:srgbClr val="FF0000"/>
                </a:solidFill>
                <a:effectLst/>
                <a:uLnTx/>
                <a:uFillTx/>
                <a:latin typeface="Times New Roman" pitchFamily="18" charset="0"/>
                <a:ea typeface="黑体" pitchFamily="49" charset="-122"/>
                <a:cs typeface="+mn-cs"/>
              </a:rPr>
              <a:t>提供访问的能力</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a:p>
            <a:pPr marL="342900" marR="0" lvl="0" indent="-3429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zh-CN" altLang="en-US" sz="3200" b="0" i="0" u="none" strike="noStrike" kern="1200" cap="none" spc="0" normalizeH="0" baseline="0" noProof="0">
                <a:ln>
                  <a:noFill/>
                </a:ln>
                <a:solidFill>
                  <a:srgbClr val="3333CC"/>
                </a:solidFill>
                <a:effectLst/>
                <a:uLnTx/>
                <a:uFillTx/>
                <a:latin typeface="Times New Roman" pitchFamily="18" charset="0"/>
                <a:ea typeface="黑体" pitchFamily="49" charset="-122"/>
                <a:cs typeface="+mn-cs"/>
              </a:rPr>
              <a:t>通信子网</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3200" b="0" i="0" u="none" strike="noStrike" kern="1200" cap="none" spc="0" normalizeH="0" baseline="0" noProof="0">
                <a:ln>
                  <a:noFill/>
                </a:ln>
                <a:solidFill>
                  <a:srgbClr val="FF0000"/>
                </a:solidFill>
                <a:effectLst/>
                <a:uLnTx/>
                <a:uFillTx/>
                <a:latin typeface="Times New Roman" pitchFamily="18" charset="0"/>
                <a:ea typeface="黑体" pitchFamily="49" charset="-122"/>
                <a:cs typeface="+mn-cs"/>
              </a:rPr>
              <a:t>提供数据通信能力</a:t>
            </a:r>
            <a:endParaRPr kumimoji="1" lang="en-US" altLang="zh-CN" sz="3200" b="0" i="0" u="none" strike="noStrike" kern="1200" cap="none" spc="0" normalizeH="0" baseline="0" noProof="0">
              <a:ln>
                <a:noFill/>
              </a:ln>
              <a:solidFill>
                <a:srgbClr val="FF0000"/>
              </a:solidFill>
              <a:effectLst/>
              <a:uLnTx/>
              <a:uFillTx/>
              <a:latin typeface="Times New Roman" pitchFamily="18" charset="0"/>
              <a:ea typeface="黑体" pitchFamily="49" charset="-122"/>
              <a:cs typeface="+mn-cs"/>
            </a:endParaRPr>
          </a:p>
        </p:txBody>
      </p:sp>
    </p:spTree>
    <p:extLst>
      <p:ext uri="{BB962C8B-B14F-4D97-AF65-F5344CB8AC3E}">
        <p14:creationId xmlns:p14="http://schemas.microsoft.com/office/powerpoint/2010/main" val="994457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7895">
                                            <p:txEl>
                                              <p:pRg st="0" end="0"/>
                                            </p:txEl>
                                          </p:spTgt>
                                        </p:tgtEl>
                                        <p:attrNameLst>
                                          <p:attrName>style.visibility</p:attrName>
                                        </p:attrNameLst>
                                      </p:cBhvr>
                                      <p:to>
                                        <p:strVal val="visible"/>
                                      </p:to>
                                    </p:set>
                                    <p:animEffect transition="in" filter="box(out)">
                                      <p:cBhvr>
                                        <p:cTn id="7" dur="500"/>
                                        <p:tgtEl>
                                          <p:spTgt spid="3789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7895">
                                            <p:txEl>
                                              <p:pRg st="1" end="1"/>
                                            </p:txEl>
                                          </p:spTgt>
                                        </p:tgtEl>
                                        <p:attrNameLst>
                                          <p:attrName>style.visibility</p:attrName>
                                        </p:attrNameLst>
                                      </p:cBhvr>
                                      <p:to>
                                        <p:strVal val="visible"/>
                                      </p:to>
                                    </p:set>
                                    <p:animEffect transition="in" filter="box(out)">
                                      <p:cBhvr>
                                        <p:cTn id="11" dur="500"/>
                                        <p:tgtEl>
                                          <p:spTgt spid="37895">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7893"/>
                                        </p:tgtEl>
                                        <p:attrNameLst>
                                          <p:attrName>style.visibility</p:attrName>
                                        </p:attrNameLst>
                                      </p:cBhvr>
                                      <p:to>
                                        <p:strVal val="visible"/>
                                      </p:to>
                                    </p:set>
                                    <p:animEffect transition="in" filter="box(out)">
                                      <p:cBhvr>
                                        <p:cTn id="16" dur="500"/>
                                        <p:tgtEl>
                                          <p:spTgt spid="37893"/>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autoUpdateAnimBg="0"/>
      <p:bldP spid="3789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609600" y="152400"/>
            <a:ext cx="7994650" cy="838200"/>
          </a:xfrm>
        </p:spPr>
        <p:txBody>
          <a:bodyPr/>
          <a:lstStyle/>
          <a:p>
            <a:pPr eaLnBrk="1" hangingPunct="1">
              <a:buSzPct val="80000"/>
              <a:buFont typeface="Wingdings" pitchFamily="2" charset="2"/>
              <a:buNone/>
            </a:pPr>
            <a:r>
              <a:rPr lang="en-US" altLang="zh-CN" sz="3600" b="1" smtClean="0">
                <a:latin typeface="宋体" charset="-122"/>
              </a:rPr>
              <a:t>1.1.3 </a:t>
            </a:r>
            <a:r>
              <a:rPr lang="zh-CN" altLang="en-US" sz="3600" b="1" smtClean="0">
                <a:latin typeface="宋体" charset="-122"/>
              </a:rPr>
              <a:t>计算机</a:t>
            </a:r>
            <a:r>
              <a:rPr lang="en-US" altLang="zh-CN" sz="3600" b="1" smtClean="0">
                <a:latin typeface="Arial" charset="0"/>
              </a:rPr>
              <a:t>——</a:t>
            </a:r>
            <a:r>
              <a:rPr lang="zh-CN" altLang="en-US" sz="3600" b="1" smtClean="0">
                <a:latin typeface="宋体" charset="-122"/>
              </a:rPr>
              <a:t>计算机网络</a:t>
            </a:r>
          </a:p>
        </p:txBody>
      </p:sp>
      <p:sp>
        <p:nvSpPr>
          <p:cNvPr id="16387" name="Rectangle 1027"/>
          <p:cNvSpPr>
            <a:spLocks noGrp="1" noChangeArrowheads="1"/>
          </p:cNvSpPr>
          <p:nvPr>
            <p:ph type="body" idx="1"/>
          </p:nvPr>
        </p:nvSpPr>
        <p:spPr>
          <a:xfrm>
            <a:off x="827088" y="908050"/>
            <a:ext cx="7772400" cy="609600"/>
          </a:xfrm>
        </p:spPr>
        <p:txBody>
          <a:bodyPr/>
          <a:lstStyle/>
          <a:p>
            <a:pPr eaLnBrk="1" hangingPunct="1">
              <a:buFont typeface="Wingdings" pitchFamily="2" charset="2"/>
              <a:buNone/>
            </a:pPr>
            <a:r>
              <a:rPr lang="zh-CN" altLang="en-US" b="1" smtClean="0"/>
              <a:t>最初的</a:t>
            </a:r>
            <a:r>
              <a:rPr lang="en-US" altLang="zh-CN" b="1" smtClean="0"/>
              <a:t>ARPANET</a:t>
            </a:r>
            <a:r>
              <a:rPr lang="zh-CN" altLang="en-US" b="1" smtClean="0"/>
              <a:t>设计</a:t>
            </a:r>
          </a:p>
        </p:txBody>
      </p:sp>
      <p:pic>
        <p:nvPicPr>
          <p:cNvPr id="16388" name="Picture 1028" descr="1-26"/>
          <p:cNvPicPr>
            <a:picLocks noChangeAspect="1" noChangeArrowheads="1"/>
          </p:cNvPicPr>
          <p:nvPr/>
        </p:nvPicPr>
        <p:blipFill>
          <a:blip r:embed="rId2">
            <a:lum bright="-12000" contrast="36000"/>
            <a:extLst>
              <a:ext uri="{28A0092B-C50C-407E-A947-70E740481C1C}">
                <a14:useLocalDpi xmlns:a14="http://schemas.microsoft.com/office/drawing/2010/main" val="0"/>
              </a:ext>
            </a:extLst>
          </a:blip>
          <a:srcRect/>
          <a:stretch>
            <a:fillRect/>
          </a:stretch>
        </p:blipFill>
        <p:spPr bwMode="auto">
          <a:xfrm>
            <a:off x="762000" y="1524000"/>
            <a:ext cx="7697788"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1029"/>
          <p:cNvSpPr>
            <a:spLocks noChangeArrowheads="1"/>
          </p:cNvSpPr>
          <p:nvPr/>
        </p:nvSpPr>
        <p:spPr bwMode="auto">
          <a:xfrm>
            <a:off x="250825" y="4868863"/>
            <a:ext cx="8542338"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itchFamily="2" charset="2"/>
              <a:buChar char="Ø"/>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分组</a:t>
            </a:r>
            <a:r>
              <a:rPr kumimoji="0" lang="en-US" altLang="zh-CN" sz="2800" b="1" i="0" u="none" strike="noStrike" kern="1200" cap="none" spc="0" normalizeH="0" baseline="0" noProof="0">
                <a:ln>
                  <a:noFill/>
                </a:ln>
                <a:solidFill>
                  <a:srgbClr val="000000"/>
                </a:solidFill>
                <a:effectLst/>
                <a:uLnTx/>
                <a:uFillTx/>
                <a:latin typeface="Arial" charset="0"/>
                <a:ea typeface="宋体" charset="-122"/>
                <a:cs typeface="+mn-cs"/>
              </a:rPr>
              <a:t>(packet) : ARPA</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网中存储转发的基本信息单位 </a:t>
            </a:r>
          </a:p>
          <a:p>
            <a:pPr marL="0" marR="0" lvl="0" indent="0" algn="l" defTabSz="914400" rtl="0" eaLnBrk="1" fontAlgn="base" latinLnBrk="0" hangingPunct="1">
              <a:lnSpc>
                <a:spcPct val="100000"/>
              </a:lnSpc>
              <a:spcBef>
                <a:spcPct val="50000"/>
              </a:spcBef>
              <a:spcAft>
                <a:spcPct val="0"/>
              </a:spcAft>
              <a:buClrTx/>
              <a:buSzTx/>
              <a:buFont typeface="Wingdings" pitchFamily="2" charset="2"/>
              <a:buChar char="Ø"/>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分组交换网</a:t>
            </a:r>
            <a:r>
              <a:rPr kumimoji="0" lang="en-US" altLang="zh-CN" sz="2800" b="1" i="0" u="none" strike="noStrike" kern="1200" cap="none" spc="0" normalizeH="0" baseline="0" noProof="0">
                <a:ln>
                  <a:noFill/>
                </a:ln>
                <a:solidFill>
                  <a:srgbClr val="000000"/>
                </a:solidFill>
                <a:effectLst/>
                <a:uLnTx/>
                <a:uFillTx/>
                <a:latin typeface="Arial" charset="0"/>
                <a:ea typeface="宋体" charset="-122"/>
                <a:cs typeface="+mn-cs"/>
              </a:rPr>
              <a:t>(packet switching network) :</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以存储转发方式传输分组的通信子网</a:t>
            </a:r>
          </a:p>
        </p:txBody>
      </p:sp>
    </p:spTree>
    <p:extLst>
      <p:ext uri="{BB962C8B-B14F-4D97-AF65-F5344CB8AC3E}">
        <p14:creationId xmlns:p14="http://schemas.microsoft.com/office/powerpoint/2010/main" val="2984528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900113" y="549275"/>
            <a:ext cx="7929562" cy="765175"/>
          </a:xfrm>
        </p:spPr>
        <p:txBody>
          <a:bodyPr/>
          <a:lstStyle/>
          <a:p>
            <a:pPr eaLnBrk="1" hangingPunct="1">
              <a:buSzPct val="80000"/>
              <a:buFont typeface="Wingdings" pitchFamily="2" charset="2"/>
              <a:buNone/>
            </a:pPr>
            <a:r>
              <a:rPr lang="en-US" altLang="zh-CN" sz="3600" b="1" smtClean="0">
                <a:latin typeface="宋体" charset="-122"/>
              </a:rPr>
              <a:t>1.1.3 </a:t>
            </a:r>
            <a:r>
              <a:rPr lang="zh-CN" altLang="en-US" sz="3600" b="1" smtClean="0">
                <a:latin typeface="宋体" charset="-122"/>
              </a:rPr>
              <a:t>计算机</a:t>
            </a:r>
            <a:r>
              <a:rPr lang="en-US" altLang="zh-CN" sz="3600" b="1" smtClean="0">
                <a:latin typeface="Arial" charset="0"/>
              </a:rPr>
              <a:t>——</a:t>
            </a:r>
            <a:r>
              <a:rPr lang="zh-CN" altLang="en-US" sz="3600" b="1" smtClean="0">
                <a:latin typeface="宋体" charset="-122"/>
              </a:rPr>
              <a:t>计算机网络</a:t>
            </a:r>
          </a:p>
        </p:txBody>
      </p:sp>
      <p:sp>
        <p:nvSpPr>
          <p:cNvPr id="17411" name="Rectangle 1027"/>
          <p:cNvSpPr>
            <a:spLocks noGrp="1" noChangeArrowheads="1"/>
          </p:cNvSpPr>
          <p:nvPr>
            <p:ph type="body" idx="1"/>
          </p:nvPr>
        </p:nvSpPr>
        <p:spPr>
          <a:xfrm>
            <a:off x="1619250" y="6165850"/>
            <a:ext cx="5976938" cy="533400"/>
          </a:xfrm>
        </p:spPr>
        <p:txBody>
          <a:bodyPr/>
          <a:lstStyle/>
          <a:p>
            <a:pPr eaLnBrk="1" hangingPunct="1">
              <a:lnSpc>
                <a:spcPct val="90000"/>
              </a:lnSpc>
              <a:buFont typeface="Wingdings" pitchFamily="2" charset="2"/>
              <a:buNone/>
            </a:pPr>
            <a:r>
              <a:rPr lang="en-US" altLang="zh-CN" b="1" smtClean="0"/>
              <a:t>ARPANET</a:t>
            </a:r>
            <a:r>
              <a:rPr lang="zh-CN" altLang="en-US" b="1" smtClean="0"/>
              <a:t>的增长情况</a:t>
            </a:r>
          </a:p>
        </p:txBody>
      </p:sp>
      <p:pic>
        <p:nvPicPr>
          <p:cNvPr id="17412" name="Picture 1028" descr="1-27"/>
          <p:cNvPicPr>
            <a:picLocks noChangeAspect="1" noChangeArrowheads="1"/>
          </p:cNvPicPr>
          <p:nvPr/>
        </p:nvPicPr>
        <p:blipFill>
          <a:blip r:embed="rId2">
            <a:lum bright="-42000" contrast="54000"/>
            <a:extLst>
              <a:ext uri="{28A0092B-C50C-407E-A947-70E740481C1C}">
                <a14:useLocalDpi xmlns:a14="http://schemas.microsoft.com/office/drawing/2010/main" val="0"/>
              </a:ext>
            </a:extLst>
          </a:blip>
          <a:srcRect/>
          <a:stretch>
            <a:fillRect/>
          </a:stretch>
        </p:blipFill>
        <p:spPr bwMode="auto">
          <a:xfrm>
            <a:off x="1042988" y="1341438"/>
            <a:ext cx="7104062"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1029"/>
          <p:cNvSpPr>
            <a:spLocks noChangeArrowheads="1"/>
          </p:cNvSpPr>
          <p:nvPr/>
        </p:nvSpPr>
        <p:spPr bwMode="auto">
          <a:xfrm>
            <a:off x="381000" y="5734050"/>
            <a:ext cx="876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90000"/>
              </a:lnSpc>
              <a:spcBef>
                <a:spcPct val="20000"/>
              </a:spcBef>
              <a:spcAft>
                <a:spcPct val="0"/>
              </a:spcAft>
              <a:buClr>
                <a:srgbClr val="FFCF01"/>
              </a:buClr>
              <a:buSzPct val="80000"/>
              <a:buFont typeface="Wingdings" pitchFamily="2" charset="2"/>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(a)1969.11	(b)1970.7	(c)1971.3	(d)1972.4	(e)1972.9</a:t>
            </a:r>
          </a:p>
        </p:txBody>
      </p:sp>
    </p:spTree>
    <p:extLst>
      <p:ext uri="{BB962C8B-B14F-4D97-AF65-F5344CB8AC3E}">
        <p14:creationId xmlns:p14="http://schemas.microsoft.com/office/powerpoint/2010/main" val="3902819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00113" y="765175"/>
            <a:ext cx="7993062" cy="838200"/>
          </a:xfrm>
        </p:spPr>
        <p:txBody>
          <a:bodyPr/>
          <a:lstStyle/>
          <a:p>
            <a:pPr eaLnBrk="1" hangingPunct="1">
              <a:buSzPct val="80000"/>
              <a:buFont typeface="Wingdings" pitchFamily="2" charset="2"/>
              <a:buNone/>
            </a:pPr>
            <a:r>
              <a:rPr lang="en-US" altLang="zh-CN" sz="3600" b="1" smtClean="0">
                <a:latin typeface="宋体" charset="-122"/>
              </a:rPr>
              <a:t>1.1.4 </a:t>
            </a:r>
            <a:r>
              <a:rPr lang="zh-CN" altLang="en-US" sz="3600" b="1" smtClean="0">
                <a:latin typeface="宋体" charset="-122"/>
              </a:rPr>
              <a:t>开放式标准化计算机网络</a:t>
            </a:r>
          </a:p>
        </p:txBody>
      </p:sp>
      <p:sp>
        <p:nvSpPr>
          <p:cNvPr id="18435" name="Rectangle 3"/>
          <p:cNvSpPr>
            <a:spLocks noGrp="1" noChangeArrowheads="1"/>
          </p:cNvSpPr>
          <p:nvPr>
            <p:ph type="body" idx="1"/>
          </p:nvPr>
        </p:nvSpPr>
        <p:spPr>
          <a:xfrm>
            <a:off x="1066800" y="1773238"/>
            <a:ext cx="8077200" cy="762000"/>
          </a:xfrm>
        </p:spPr>
        <p:txBody>
          <a:bodyPr/>
          <a:lstStyle/>
          <a:p>
            <a:pPr marL="609600" indent="-609600" eaLnBrk="1" hangingPunct="1">
              <a:buClr>
                <a:schemeClr val="tx1"/>
              </a:buClr>
              <a:buSzTx/>
              <a:buFont typeface="Wingdings" pitchFamily="2" charset="2"/>
              <a:buNone/>
            </a:pPr>
            <a:r>
              <a:rPr lang="zh-CN" altLang="en-US" b="1" smtClean="0"/>
              <a:t>第三阶段</a:t>
            </a:r>
            <a:r>
              <a:rPr lang="zh-CN" altLang="en-US" b="1" smtClean="0">
                <a:latin typeface="宋体" charset="-122"/>
              </a:rPr>
              <a:t>——</a:t>
            </a:r>
            <a:r>
              <a:rPr lang="zh-CN" altLang="en-US" b="1" smtClean="0"/>
              <a:t>开放式标准化网络</a:t>
            </a:r>
          </a:p>
        </p:txBody>
      </p:sp>
      <p:sp>
        <p:nvSpPr>
          <p:cNvPr id="38919" name="Rectangle 7"/>
          <p:cNvSpPr>
            <a:spLocks noChangeArrowheads="1"/>
          </p:cNvSpPr>
          <p:nvPr/>
        </p:nvSpPr>
        <p:spPr bwMode="auto">
          <a:xfrm>
            <a:off x="539750" y="2492375"/>
            <a:ext cx="8424863"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10000"/>
              </a:lnSpc>
              <a:spcBef>
                <a:spcPct val="30000"/>
              </a:spcBef>
              <a:spcAft>
                <a:spcPct val="0"/>
              </a:spcAft>
              <a:buClrTx/>
              <a:buSzTx/>
              <a:buFontTx/>
              <a:buChar char="•"/>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二十世纪八十年代初至九十年代初 </a:t>
            </a:r>
          </a:p>
          <a:p>
            <a:pPr marL="457200" marR="0" lvl="1" indent="0" algn="l" defTabSz="914400" rtl="0" eaLnBrk="1" fontAlgn="base" latinLnBrk="0" hangingPunct="1">
              <a:lnSpc>
                <a:spcPct val="110000"/>
              </a:lnSpc>
              <a:spcBef>
                <a:spcPct val="30000"/>
              </a:spcBef>
              <a:spcAft>
                <a:spcPct val="0"/>
              </a:spcAft>
              <a:buClrTx/>
              <a:buSzTx/>
              <a:buFontTx/>
              <a:buChar char="•"/>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它具有统一的网络体系结构、遵循国际标准化的协议 </a:t>
            </a:r>
          </a:p>
          <a:p>
            <a:pPr marL="457200" marR="0" lvl="1" indent="0" algn="l" defTabSz="914400" rtl="0" eaLnBrk="1" fontAlgn="base" latinLnBrk="0" hangingPunct="1">
              <a:lnSpc>
                <a:spcPct val="110000"/>
              </a:lnSpc>
              <a:spcBef>
                <a:spcPct val="30000"/>
              </a:spcBef>
              <a:spcAft>
                <a:spcPct val="0"/>
              </a:spcAft>
              <a:buClrTx/>
              <a:buSzTx/>
              <a:buFontTx/>
              <a:buChar char="•"/>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国际标准化组织</a:t>
            </a:r>
            <a:r>
              <a:rPr kumimoji="0" lang="en-US" altLang="zh-CN" sz="2800" b="1" i="0" u="none" strike="noStrike" kern="1200" cap="none" spc="0" normalizeH="0" baseline="0" noProof="0">
                <a:ln>
                  <a:noFill/>
                </a:ln>
                <a:solidFill>
                  <a:srgbClr val="000000"/>
                </a:solidFill>
                <a:effectLst/>
                <a:uLnTx/>
                <a:uFillTx/>
                <a:latin typeface="Arial" charset="0"/>
                <a:ea typeface="宋体" charset="-122"/>
                <a:cs typeface="+mn-cs"/>
              </a:rPr>
              <a:t>ISO (International Standards Organization)</a:t>
            </a:r>
            <a:r>
              <a:rPr kumimoji="1" lang="zh-CN" altLang="en-US" sz="2800" b="1" i="0" u="none" strike="noStrike" kern="1200" cap="none" spc="0" normalizeH="0" baseline="0" noProof="0">
                <a:ln>
                  <a:noFill/>
                </a:ln>
                <a:solidFill>
                  <a:srgbClr val="000000"/>
                </a:solidFill>
                <a:effectLst/>
                <a:uLnTx/>
                <a:uFillTx/>
                <a:latin typeface="宋体" charset="-122"/>
                <a:ea typeface="宋体" charset="-122"/>
                <a:cs typeface="+mn-cs"/>
              </a:rPr>
              <a:t>于1984年正式颁布了标准化的</a:t>
            </a:r>
            <a:r>
              <a:rPr kumimoji="1" lang="zh-CN" altLang="en-US" sz="2800" b="1" i="0" u="none" strike="noStrike" kern="1200" cap="none" spc="0" normalizeH="0" baseline="0" noProof="0">
                <a:ln>
                  <a:noFill/>
                </a:ln>
                <a:solidFill>
                  <a:srgbClr val="FF0000"/>
                </a:solidFill>
                <a:effectLst/>
                <a:uLnTx/>
                <a:uFillTx/>
                <a:latin typeface="宋体" charset="-122"/>
                <a:ea typeface="宋体" charset="-122"/>
                <a:cs typeface="+mn-cs"/>
              </a:rPr>
              <a:t>开放系统互连参考模型</a:t>
            </a:r>
            <a:r>
              <a:rPr kumimoji="1" lang="en-US" altLang="zh-CN" sz="2800" b="1" i="0" u="none" strike="noStrike" kern="1200" cap="none" spc="0" normalizeH="0" baseline="0" noProof="0">
                <a:ln>
                  <a:noFill/>
                </a:ln>
                <a:solidFill>
                  <a:srgbClr val="000000"/>
                </a:solidFill>
                <a:effectLst/>
                <a:uLnTx/>
                <a:uFillTx/>
                <a:latin typeface="宋体" charset="-122"/>
                <a:ea typeface="宋体" charset="-122"/>
                <a:cs typeface="+mn-cs"/>
              </a:rPr>
              <a:t>OSI/RM</a:t>
            </a:r>
            <a:r>
              <a:rPr kumimoji="0" lang="en-US" altLang="zh-CN" sz="2800" b="1" i="0" u="none" strike="noStrike" kern="1200" cap="none" spc="0" normalizeH="0" baseline="0" noProof="0">
                <a:ln>
                  <a:noFill/>
                </a:ln>
                <a:solidFill>
                  <a:srgbClr val="000000"/>
                </a:solidFill>
                <a:effectLst/>
                <a:uLnTx/>
                <a:uFillTx/>
                <a:latin typeface="Arial" charset="0"/>
                <a:ea typeface="宋体" charset="-122"/>
                <a:cs typeface="+mn-cs"/>
              </a:rPr>
              <a:t>(Open System Inter-connection Basic Reference Model, OSI/RM)</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的国际标准</a:t>
            </a:r>
            <a:r>
              <a:rPr kumimoji="0" lang="en-US" altLang="zh-CN" sz="2800" b="1" i="0" u="none" strike="noStrike" kern="1200" cap="none" spc="0" normalizeH="0" baseline="0" noProof="0">
                <a:ln>
                  <a:noFill/>
                </a:ln>
                <a:solidFill>
                  <a:srgbClr val="000000"/>
                </a:solidFill>
                <a:effectLst/>
                <a:uLnTx/>
                <a:uFillTx/>
                <a:latin typeface="Arial" charset="0"/>
                <a:ea typeface="宋体" charset="-122"/>
                <a:cs typeface="+mn-cs"/>
              </a:rPr>
              <a:t>ISO 7498</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，也被称为</a:t>
            </a:r>
            <a:r>
              <a:rPr kumimoji="0" lang="en-US" altLang="zh-CN" sz="2800" b="1" i="0" u="none" strike="noStrike" kern="1200" cap="none" spc="0" normalizeH="0" baseline="0" noProof="0">
                <a:ln>
                  <a:noFill/>
                </a:ln>
                <a:solidFill>
                  <a:srgbClr val="000000"/>
                </a:solidFill>
                <a:effectLst/>
                <a:uLnTx/>
                <a:uFillTx/>
                <a:latin typeface="Arial" charset="0"/>
                <a:ea typeface="宋体" charset="-122"/>
                <a:cs typeface="+mn-cs"/>
              </a:rPr>
              <a:t>OSI</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七层模型</a:t>
            </a:r>
          </a:p>
        </p:txBody>
      </p:sp>
    </p:spTree>
    <p:extLst>
      <p:ext uri="{BB962C8B-B14F-4D97-AF65-F5344CB8AC3E}">
        <p14:creationId xmlns:p14="http://schemas.microsoft.com/office/powerpoint/2010/main" val="425960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919"/>
                                        </p:tgtEl>
                                        <p:attrNameLst>
                                          <p:attrName>style.visibility</p:attrName>
                                        </p:attrNameLst>
                                      </p:cBhvr>
                                      <p:to>
                                        <p:strVal val="visible"/>
                                      </p:to>
                                    </p:set>
                                    <p:anim calcmode="lin" valueType="num">
                                      <p:cBhvr additive="base">
                                        <p:cTn id="7" dur="500" fill="hold"/>
                                        <p:tgtEl>
                                          <p:spTgt spid="38919"/>
                                        </p:tgtEl>
                                        <p:attrNameLst>
                                          <p:attrName>ppt_x</p:attrName>
                                        </p:attrNameLst>
                                      </p:cBhvr>
                                      <p:tavLst>
                                        <p:tav tm="0">
                                          <p:val>
                                            <p:strVal val="0-#ppt_w/2"/>
                                          </p:val>
                                        </p:tav>
                                        <p:tav tm="100000">
                                          <p:val>
                                            <p:strVal val="#ppt_x"/>
                                          </p:val>
                                        </p:tav>
                                      </p:tavLst>
                                    </p:anim>
                                    <p:anim calcmode="lin" valueType="num">
                                      <p:cBhvr additive="base">
                                        <p:cTn id="8" dur="500" fill="hold"/>
                                        <p:tgtEl>
                                          <p:spTgt spid="389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16013" y="692150"/>
            <a:ext cx="7772400" cy="914400"/>
          </a:xfrm>
        </p:spPr>
        <p:txBody>
          <a:bodyPr/>
          <a:lstStyle/>
          <a:p>
            <a:pPr eaLnBrk="1" hangingPunct="1">
              <a:buSzPct val="80000"/>
              <a:buFont typeface="Wingdings" pitchFamily="2" charset="2"/>
              <a:buNone/>
            </a:pPr>
            <a:r>
              <a:rPr lang="en-US" altLang="zh-CN" sz="3600" b="1" smtClean="0">
                <a:latin typeface="宋体" charset="-122"/>
              </a:rPr>
              <a:t>1.1.4 </a:t>
            </a:r>
            <a:r>
              <a:rPr lang="zh-CN" altLang="en-US" sz="3600" b="1" smtClean="0">
                <a:latin typeface="宋体" charset="-122"/>
              </a:rPr>
              <a:t>开放式标准化计算机网络</a:t>
            </a:r>
          </a:p>
        </p:txBody>
      </p:sp>
      <p:sp>
        <p:nvSpPr>
          <p:cNvPr id="19459" name="Rectangle 5"/>
          <p:cNvSpPr>
            <a:spLocks noChangeArrowheads="1"/>
          </p:cNvSpPr>
          <p:nvPr/>
        </p:nvSpPr>
        <p:spPr bwMode="auto">
          <a:xfrm>
            <a:off x="457200" y="1989138"/>
            <a:ext cx="8291513"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20000"/>
              </a:lnSpc>
              <a:spcBef>
                <a:spcPct val="30000"/>
              </a:spcBef>
              <a:spcAft>
                <a:spcPct val="0"/>
              </a:spcAft>
              <a:buClrTx/>
              <a:buSzTx/>
              <a:buFont typeface="Wingdings" pitchFamily="2" charset="2"/>
              <a:buNone/>
              <a:tabLst/>
              <a:defRPr/>
            </a:pPr>
            <a:r>
              <a:rPr kumimoji="0" lang="en-US" altLang="zh-CN" sz="2800" b="1" i="0" u="none" strike="noStrike" kern="1200" cap="none" spc="0" normalizeH="0" baseline="0" noProof="0" dirty="0">
                <a:ln>
                  <a:noFill/>
                </a:ln>
                <a:solidFill>
                  <a:srgbClr val="000000"/>
                </a:solidFill>
                <a:effectLst/>
                <a:uLnTx/>
                <a:uFillTx/>
                <a:latin typeface="Arial" charset="0"/>
                <a:ea typeface="宋体" charset="-122"/>
                <a:cs typeface="+mn-cs"/>
              </a:rPr>
              <a:t>ISO</a:t>
            </a: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和</a:t>
            </a:r>
            <a:r>
              <a:rPr kumimoji="0" lang="en-US" altLang="zh-CN" sz="2800" b="1" i="0" u="none" strike="noStrike" kern="1200" cap="none" spc="0" normalizeH="0" baseline="0" noProof="0" dirty="0">
                <a:ln>
                  <a:noFill/>
                </a:ln>
                <a:solidFill>
                  <a:srgbClr val="000000"/>
                </a:solidFill>
                <a:effectLst/>
                <a:uLnTx/>
                <a:uFillTx/>
                <a:latin typeface="Arial" charset="0"/>
                <a:ea typeface="宋体" charset="-122"/>
                <a:cs typeface="+mn-cs"/>
              </a:rPr>
              <a:t>CCITT(</a:t>
            </a: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国际电话电报咨询委员会，现已改组为国际电信联盟电信标准化部：</a:t>
            </a:r>
            <a:r>
              <a:rPr kumimoji="0" lang="en-US" altLang="zh-CN" sz="2800" b="1" i="0" u="none" strike="noStrike" kern="1200" cap="none" spc="0" normalizeH="0" baseline="0" noProof="0" dirty="0">
                <a:ln>
                  <a:noFill/>
                </a:ln>
                <a:solidFill>
                  <a:srgbClr val="000000"/>
                </a:solidFill>
                <a:effectLst/>
                <a:uLnTx/>
                <a:uFillTx/>
                <a:latin typeface="Arial" charset="0"/>
                <a:ea typeface="宋体" charset="-122"/>
                <a:cs typeface="+mn-cs"/>
              </a:rPr>
              <a:t>ITU-TSS)</a:t>
            </a: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为各个层次开发了一系列的协议标准。</a:t>
            </a:r>
          </a:p>
          <a:p>
            <a:pPr marL="457200" marR="0" lvl="1" indent="0" algn="l" defTabSz="914400" rtl="0" eaLnBrk="1" fontAlgn="base" latinLnBrk="0" hangingPunct="1">
              <a:lnSpc>
                <a:spcPct val="120000"/>
              </a:lnSpc>
              <a:spcBef>
                <a:spcPct val="30000"/>
              </a:spcBef>
              <a:spcAft>
                <a:spcPct val="0"/>
              </a:spcAft>
              <a:buClrTx/>
              <a:buSzTx/>
              <a:buFont typeface="Wingdings" pitchFamily="2" charset="2"/>
              <a:buNone/>
              <a:tabLst/>
              <a:defRPr/>
            </a:pP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如与</a:t>
            </a:r>
            <a:r>
              <a:rPr kumimoji="0" lang="en-US" altLang="zh-CN" sz="2800" b="1" i="0" u="none" strike="noStrike" kern="1200" cap="none" spc="0" normalizeH="0" baseline="0" noProof="0" dirty="0">
                <a:ln>
                  <a:noFill/>
                </a:ln>
                <a:solidFill>
                  <a:srgbClr val="000000"/>
                </a:solidFill>
                <a:effectLst/>
                <a:uLnTx/>
                <a:uFillTx/>
                <a:latin typeface="Arial" charset="0"/>
                <a:ea typeface="宋体" charset="-122"/>
                <a:cs typeface="+mn-cs"/>
              </a:rPr>
              <a:t>ISO7498</a:t>
            </a: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等价的</a:t>
            </a:r>
            <a:r>
              <a:rPr kumimoji="0" lang="en-US" altLang="zh-CN" sz="2800" b="1" i="0" u="none" strike="noStrike" kern="1200" cap="none" spc="0" normalizeH="0" baseline="0" noProof="0" dirty="0">
                <a:ln>
                  <a:noFill/>
                </a:ln>
                <a:solidFill>
                  <a:srgbClr val="000000"/>
                </a:solidFill>
                <a:effectLst/>
                <a:uLnTx/>
                <a:uFillTx/>
                <a:latin typeface="Arial" charset="0"/>
                <a:ea typeface="宋体" charset="-122"/>
                <a:cs typeface="+mn-cs"/>
              </a:rPr>
              <a:t>X.200</a:t>
            </a: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以及</a:t>
            </a:r>
            <a:r>
              <a:rPr kumimoji="0" lang="en-US" altLang="zh-CN" sz="2800" b="1" i="0" u="none" strike="noStrike" kern="1200" cap="none" spc="0" normalizeH="0" baseline="0" noProof="0" dirty="0">
                <a:ln>
                  <a:noFill/>
                </a:ln>
                <a:solidFill>
                  <a:srgbClr val="000000"/>
                </a:solidFill>
                <a:effectLst/>
                <a:uLnTx/>
                <a:uFillTx/>
                <a:latin typeface="Arial" charset="0"/>
                <a:ea typeface="宋体" charset="-122"/>
                <a:cs typeface="+mn-cs"/>
              </a:rPr>
              <a:t>X.25</a:t>
            </a: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a:t>
            </a:r>
            <a:r>
              <a:rPr kumimoji="0" lang="en-US" altLang="zh-CN" sz="2800" b="1" i="0" u="none" strike="noStrike" kern="1200" cap="none" spc="0" normalizeH="0" baseline="0" noProof="0" dirty="0">
                <a:ln>
                  <a:noFill/>
                </a:ln>
                <a:solidFill>
                  <a:srgbClr val="000000"/>
                </a:solidFill>
                <a:effectLst/>
                <a:uLnTx/>
                <a:uFillTx/>
                <a:latin typeface="Arial" charset="0"/>
                <a:ea typeface="宋体" charset="-122"/>
                <a:cs typeface="+mn-cs"/>
              </a:rPr>
              <a:t>X.3</a:t>
            </a: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a:t>
            </a:r>
            <a:r>
              <a:rPr kumimoji="0" lang="en-US" altLang="zh-CN" sz="2800" b="1" i="0" u="none" strike="noStrike" kern="1200" cap="none" spc="0" normalizeH="0" baseline="0" noProof="0" dirty="0">
                <a:ln>
                  <a:noFill/>
                </a:ln>
                <a:solidFill>
                  <a:srgbClr val="000000"/>
                </a:solidFill>
                <a:effectLst/>
                <a:uLnTx/>
                <a:uFillTx/>
                <a:latin typeface="Arial" charset="0"/>
                <a:ea typeface="宋体" charset="-122"/>
                <a:cs typeface="+mn-cs"/>
              </a:rPr>
              <a:t>X.28</a:t>
            </a: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a:t>
            </a:r>
            <a:r>
              <a:rPr kumimoji="0" lang="en-US" altLang="zh-CN" sz="2800" b="1" i="0" u="none" strike="noStrike" kern="1200" cap="none" spc="0" normalizeH="0" baseline="0" noProof="0" dirty="0">
                <a:ln>
                  <a:noFill/>
                </a:ln>
                <a:solidFill>
                  <a:srgbClr val="000000"/>
                </a:solidFill>
                <a:effectLst/>
                <a:uLnTx/>
                <a:uFillTx/>
                <a:latin typeface="Arial" charset="0"/>
                <a:ea typeface="宋体" charset="-122"/>
                <a:cs typeface="+mn-cs"/>
              </a:rPr>
              <a:t>X.29</a:t>
            </a: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a:t>
            </a:r>
            <a:r>
              <a:rPr kumimoji="0" lang="en-US" altLang="zh-CN" sz="2800" b="1" i="0" u="none" strike="noStrike" kern="1200" cap="none" spc="0" normalizeH="0" baseline="0" noProof="0" dirty="0">
                <a:ln>
                  <a:noFill/>
                </a:ln>
                <a:solidFill>
                  <a:srgbClr val="000000"/>
                </a:solidFill>
                <a:effectLst/>
                <a:uLnTx/>
                <a:uFillTx/>
                <a:latin typeface="Arial" charset="0"/>
                <a:ea typeface="宋体" charset="-122"/>
                <a:cs typeface="+mn-cs"/>
              </a:rPr>
              <a:t>X.75</a:t>
            </a:r>
            <a:r>
              <a:rPr kumimoji="0" lang="zh-CN" altLang="en-US" sz="2800" b="1" i="0" u="none" strike="noStrike" kern="1200" cap="none" spc="0" normalizeH="0" baseline="0" noProof="0" dirty="0">
                <a:ln>
                  <a:noFill/>
                </a:ln>
                <a:solidFill>
                  <a:srgbClr val="000000"/>
                </a:solidFill>
                <a:effectLst/>
                <a:uLnTx/>
                <a:uFillTx/>
                <a:latin typeface="Arial" charset="0"/>
                <a:ea typeface="宋体" charset="-122"/>
                <a:cs typeface="+mn-cs"/>
              </a:rPr>
              <a:t>等建议。</a:t>
            </a:r>
          </a:p>
        </p:txBody>
      </p:sp>
    </p:spTree>
    <p:extLst>
      <p:ext uri="{BB962C8B-B14F-4D97-AF65-F5344CB8AC3E}">
        <p14:creationId xmlns:p14="http://schemas.microsoft.com/office/powerpoint/2010/main" val="15404839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71550" y="765175"/>
            <a:ext cx="7200900" cy="914400"/>
          </a:xfrm>
        </p:spPr>
        <p:txBody>
          <a:bodyPr/>
          <a:lstStyle/>
          <a:p>
            <a:pPr eaLnBrk="1" hangingPunct="1">
              <a:buSzPct val="80000"/>
              <a:buFont typeface="Wingdings" pitchFamily="2" charset="2"/>
              <a:buNone/>
            </a:pPr>
            <a:r>
              <a:rPr lang="en-US" altLang="zh-CN" sz="3200" b="1" smtClean="0">
                <a:latin typeface="宋体" charset="-122"/>
              </a:rPr>
              <a:t>1.1.4 </a:t>
            </a:r>
            <a:r>
              <a:rPr lang="zh-CN" altLang="en-US" sz="3200" b="1" smtClean="0">
                <a:latin typeface="宋体" charset="-122"/>
              </a:rPr>
              <a:t>开放式标准化计算机网络</a:t>
            </a:r>
          </a:p>
        </p:txBody>
      </p:sp>
      <p:sp>
        <p:nvSpPr>
          <p:cNvPr id="20483" name="Rectangle 4"/>
          <p:cNvSpPr>
            <a:spLocks noChangeArrowheads="1"/>
          </p:cNvSpPr>
          <p:nvPr/>
        </p:nvSpPr>
        <p:spPr bwMode="auto">
          <a:xfrm>
            <a:off x="457200" y="1844675"/>
            <a:ext cx="8507413"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00000"/>
              </a:lnSpc>
              <a:spcBef>
                <a:spcPct val="30000"/>
              </a:spcBef>
              <a:spcAft>
                <a:spcPct val="0"/>
              </a:spcAft>
              <a:buClrTx/>
              <a:buSzTx/>
              <a:buFont typeface="Wingdings" pitchFamily="2" charset="2"/>
              <a:buChar char="Ø"/>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因特网</a:t>
            </a:r>
            <a:r>
              <a:rPr kumimoji="0" lang="en-US" altLang="zh-CN" sz="2800" b="1" i="0" u="none" strike="noStrike" kern="1200" cap="none" spc="0" normalizeH="0" baseline="0" noProof="0">
                <a:ln>
                  <a:noFill/>
                </a:ln>
                <a:solidFill>
                  <a:srgbClr val="000000"/>
                </a:solidFill>
                <a:effectLst/>
                <a:uLnTx/>
                <a:uFillTx/>
                <a:latin typeface="Arial" charset="0"/>
                <a:ea typeface="宋体" charset="-122"/>
                <a:cs typeface="+mn-cs"/>
              </a:rPr>
              <a:t>(Internet)</a:t>
            </a:r>
          </a:p>
          <a:p>
            <a:pPr marL="914400" marR="0" lvl="2" indent="0" algn="l" defTabSz="914400" rtl="0" eaLnBrk="1" fontAlgn="base" latinLnBrk="0" hangingPunct="1">
              <a:lnSpc>
                <a:spcPct val="100000"/>
              </a:lnSpc>
              <a:spcBef>
                <a:spcPct val="30000"/>
              </a:spcBef>
              <a:spcAft>
                <a:spcPct val="0"/>
              </a:spcAft>
              <a:buClrTx/>
              <a:buSzTx/>
              <a:buFontTx/>
              <a:buChar char="•"/>
              <a:tabLst/>
              <a:defRPr/>
            </a:pP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是在原</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ARPANET</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基础上经改造而逐步发展起来的，它对任何计算机开放，只要遵循</a:t>
            </a:r>
            <a:r>
              <a:rPr kumimoji="0" lang="en-US" altLang="zh-CN" sz="2400" b="1" i="0" u="none" strike="noStrike" kern="1200" cap="none" spc="0" normalizeH="0" baseline="0" noProof="0">
                <a:ln>
                  <a:noFill/>
                </a:ln>
                <a:solidFill>
                  <a:srgbClr val="FF0000"/>
                </a:solidFill>
                <a:effectLst/>
                <a:uLnTx/>
                <a:uFillTx/>
                <a:latin typeface="Arial" charset="0"/>
                <a:ea typeface="宋体" charset="-122"/>
                <a:cs typeface="+mn-cs"/>
              </a:rPr>
              <a:t>TCP</a:t>
            </a:r>
            <a:r>
              <a:rPr kumimoji="0" lang="zh-CN" altLang="en-US" sz="2400" b="1" i="0" u="none" strike="noStrike" kern="1200" cap="none" spc="0" normalizeH="0" baseline="0" noProof="0">
                <a:ln>
                  <a:noFill/>
                </a:ln>
                <a:solidFill>
                  <a:srgbClr val="FF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FF0000"/>
                </a:solidFill>
                <a:effectLst/>
                <a:uLnTx/>
                <a:uFillTx/>
                <a:latin typeface="Arial" charset="0"/>
                <a:ea typeface="宋体" charset="-122"/>
                <a:cs typeface="+mn-cs"/>
              </a:rPr>
              <a:t>IP</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协议簇的标准，并申请到</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IP</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地址就都可以通过信道接入</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Internet </a:t>
            </a:r>
          </a:p>
          <a:p>
            <a:pPr marL="914400" marR="0" lvl="2" indent="0" algn="l" defTabSz="914400" rtl="0" eaLnBrk="1" fontAlgn="base" latinLnBrk="0" hangingPunct="1">
              <a:lnSpc>
                <a:spcPct val="100000"/>
              </a:lnSpc>
              <a:spcBef>
                <a:spcPct val="30000"/>
              </a:spcBef>
              <a:spcAft>
                <a:spcPct val="0"/>
              </a:spcAft>
              <a:buClrTx/>
              <a:buSzTx/>
              <a:buFontTx/>
              <a:buChar char="•"/>
              <a:tabLst/>
              <a:defRPr/>
            </a:pP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两个核心协议：</a:t>
            </a:r>
            <a:r>
              <a:rPr kumimoji="0" lang="en-US" altLang="zh-CN" sz="2400" b="1" i="0" u="none" strike="noStrike" kern="1200" cap="none" spc="0" normalizeH="0" baseline="0" noProof="0">
                <a:ln>
                  <a:noFill/>
                </a:ln>
                <a:solidFill>
                  <a:srgbClr val="FF0000"/>
                </a:solidFill>
                <a:effectLst/>
                <a:uLnTx/>
                <a:uFillTx/>
                <a:latin typeface="Arial" charset="0"/>
                <a:ea typeface="宋体" charset="-122"/>
                <a:cs typeface="+mn-cs"/>
              </a:rPr>
              <a:t>TCP</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传输控制协议</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 Transmission Control Protocol)</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和</a:t>
            </a:r>
            <a:r>
              <a:rPr kumimoji="0" lang="en-US" altLang="zh-CN" sz="2400" b="1" i="0" u="none" strike="noStrike" kern="1200" cap="none" spc="0" normalizeH="0" baseline="0" noProof="0">
                <a:ln>
                  <a:noFill/>
                </a:ln>
                <a:solidFill>
                  <a:srgbClr val="FF0000"/>
                </a:solidFill>
                <a:effectLst/>
                <a:uLnTx/>
                <a:uFillTx/>
                <a:latin typeface="Arial" charset="0"/>
                <a:ea typeface="宋体" charset="-122"/>
                <a:cs typeface="+mn-cs"/>
              </a:rPr>
              <a:t>IP</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网际协议或互联网协议</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 Internet Protocol )</a:t>
            </a:r>
            <a:endPar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Char char="•"/>
              <a:tabLst/>
              <a:defRPr/>
            </a:pP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由于被广泛应用，已成为事实上的“国际标准”</a:t>
            </a:r>
          </a:p>
        </p:txBody>
      </p:sp>
      <p:sp>
        <p:nvSpPr>
          <p:cNvPr id="126982" name="Rectangle 6"/>
          <p:cNvSpPr>
            <a:spLocks noGrp="1" noChangeArrowheads="1"/>
          </p:cNvSpPr>
          <p:nvPr>
            <p:ph type="body" idx="1"/>
          </p:nvPr>
        </p:nvSpPr>
        <p:spPr>
          <a:xfrm>
            <a:off x="755650" y="5300663"/>
            <a:ext cx="7993063" cy="1152525"/>
          </a:xfrm>
          <a:noFill/>
          <a:ln w="28575">
            <a:solidFill>
              <a:schemeClr val="hlink"/>
            </a:solidFill>
            <a:miter lim="800000"/>
            <a:headEnd/>
            <a:tailEnd/>
          </a:ln>
        </p:spPr>
        <p:txBody>
          <a:bodyPr/>
          <a:lstStyle/>
          <a:p>
            <a:pPr eaLnBrk="1" hangingPunct="1">
              <a:buFont typeface="Wingdings" pitchFamily="2" charset="2"/>
              <a:buNone/>
            </a:pPr>
            <a:r>
              <a:rPr lang="zh-CN" altLang="en-US" b="1" smtClean="0"/>
              <a:t>  第三代计算机网络的特点是：具有统一的网络体系结构，遵循国际标准化协议。</a:t>
            </a:r>
          </a:p>
        </p:txBody>
      </p:sp>
    </p:spTree>
    <p:extLst>
      <p:ext uri="{BB962C8B-B14F-4D97-AF65-F5344CB8AC3E}">
        <p14:creationId xmlns:p14="http://schemas.microsoft.com/office/powerpoint/2010/main" val="3166680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82"/>
                                        </p:tgtEl>
                                        <p:attrNameLst>
                                          <p:attrName>style.visibility</p:attrName>
                                        </p:attrNameLst>
                                      </p:cBhvr>
                                      <p:to>
                                        <p:strVal val="visible"/>
                                      </p:to>
                                    </p:set>
                                    <p:anim calcmode="lin" valueType="num">
                                      <p:cBhvr additive="base">
                                        <p:cTn id="7" dur="500" fill="hold"/>
                                        <p:tgtEl>
                                          <p:spTgt spid="126982"/>
                                        </p:tgtEl>
                                        <p:attrNameLst>
                                          <p:attrName>ppt_x</p:attrName>
                                        </p:attrNameLst>
                                      </p:cBhvr>
                                      <p:tavLst>
                                        <p:tav tm="0">
                                          <p:val>
                                            <p:strVal val="0-#ppt_w/2"/>
                                          </p:val>
                                        </p:tav>
                                        <p:tav tm="100000">
                                          <p:val>
                                            <p:strVal val="#ppt_x"/>
                                          </p:val>
                                        </p:tav>
                                      </p:tavLst>
                                    </p:anim>
                                    <p:anim calcmode="lin" valueType="num">
                                      <p:cBhvr additive="base">
                                        <p:cTn id="8" dur="500" fill="hold"/>
                                        <p:tgtEl>
                                          <p:spTgt spid="1269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smtClean="0"/>
              <a:t>1.1.5 </a:t>
            </a:r>
            <a:r>
              <a:rPr lang="zh-CN" altLang="en-US" smtClean="0"/>
              <a:t>网络的发展趋势</a:t>
            </a:r>
          </a:p>
        </p:txBody>
      </p:sp>
      <p:sp>
        <p:nvSpPr>
          <p:cNvPr id="21507" name="Rectangle 3"/>
          <p:cNvSpPr>
            <a:spLocks noGrp="1" noChangeArrowheads="1"/>
          </p:cNvSpPr>
          <p:nvPr>
            <p:ph type="body" idx="1"/>
          </p:nvPr>
        </p:nvSpPr>
        <p:spPr>
          <a:xfrm>
            <a:off x="1014413" y="1773238"/>
            <a:ext cx="7940675" cy="576262"/>
          </a:xfrm>
        </p:spPr>
        <p:txBody>
          <a:bodyPr/>
          <a:lstStyle/>
          <a:p>
            <a:r>
              <a:rPr lang="zh-CN" altLang="en-US" smtClean="0"/>
              <a:t>目前所处阶段——网络计算的新时代</a:t>
            </a:r>
          </a:p>
        </p:txBody>
      </p:sp>
      <p:grpSp>
        <p:nvGrpSpPr>
          <p:cNvPr id="21508" name="Group 60"/>
          <p:cNvGrpSpPr>
            <a:grpSpLocks/>
          </p:cNvGrpSpPr>
          <p:nvPr/>
        </p:nvGrpSpPr>
        <p:grpSpPr bwMode="auto">
          <a:xfrm>
            <a:off x="468313" y="2349500"/>
            <a:ext cx="8458200" cy="2743200"/>
            <a:chOff x="864" y="1392"/>
            <a:chExt cx="4464" cy="1584"/>
          </a:xfrm>
        </p:grpSpPr>
        <p:grpSp>
          <p:nvGrpSpPr>
            <p:cNvPr id="21510" name="Group 47"/>
            <p:cNvGrpSpPr>
              <a:grpSpLocks/>
            </p:cNvGrpSpPr>
            <p:nvPr/>
          </p:nvGrpSpPr>
          <p:grpSpPr bwMode="auto">
            <a:xfrm>
              <a:off x="1632" y="1488"/>
              <a:ext cx="1469" cy="704"/>
              <a:chOff x="2307" y="1440"/>
              <a:chExt cx="1469" cy="704"/>
            </a:xfrm>
          </p:grpSpPr>
          <p:sp>
            <p:nvSpPr>
              <p:cNvPr id="21545" name="Freeform 7"/>
              <p:cNvSpPr>
                <a:spLocks/>
              </p:cNvSpPr>
              <p:nvPr/>
            </p:nvSpPr>
            <p:spPr bwMode="auto">
              <a:xfrm>
                <a:off x="2307" y="1440"/>
                <a:ext cx="1469" cy="704"/>
              </a:xfrm>
              <a:custGeom>
                <a:avLst/>
                <a:gdLst>
                  <a:gd name="T0" fmla="*/ 0 w 3673"/>
                  <a:gd name="T1" fmla="*/ 0 h 1760"/>
                  <a:gd name="T2" fmla="*/ 0 w 3673"/>
                  <a:gd name="T3" fmla="*/ 0 h 1760"/>
                  <a:gd name="T4" fmla="*/ 0 w 3673"/>
                  <a:gd name="T5" fmla="*/ 0 h 1760"/>
                  <a:gd name="T6" fmla="*/ 0 w 3673"/>
                  <a:gd name="T7" fmla="*/ 0 h 1760"/>
                  <a:gd name="T8" fmla="*/ 0 w 3673"/>
                  <a:gd name="T9" fmla="*/ 0 h 1760"/>
                  <a:gd name="T10" fmla="*/ 0 w 3673"/>
                  <a:gd name="T11" fmla="*/ 0 h 1760"/>
                  <a:gd name="T12" fmla="*/ 0 w 3673"/>
                  <a:gd name="T13" fmla="*/ 0 h 1760"/>
                  <a:gd name="T14" fmla="*/ 0 w 3673"/>
                  <a:gd name="T15" fmla="*/ 0 h 1760"/>
                  <a:gd name="T16" fmla="*/ 0 w 3673"/>
                  <a:gd name="T17" fmla="*/ 0 h 17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73"/>
                  <a:gd name="T28" fmla="*/ 0 h 1760"/>
                  <a:gd name="T29" fmla="*/ 3673 w 3673"/>
                  <a:gd name="T30" fmla="*/ 1760 h 17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73" h="1760">
                    <a:moveTo>
                      <a:pt x="543" y="493"/>
                    </a:moveTo>
                    <a:cubicBezTo>
                      <a:pt x="650" y="313"/>
                      <a:pt x="493" y="270"/>
                      <a:pt x="763" y="193"/>
                    </a:cubicBezTo>
                    <a:cubicBezTo>
                      <a:pt x="1033" y="116"/>
                      <a:pt x="1780" y="0"/>
                      <a:pt x="2163" y="33"/>
                    </a:cubicBezTo>
                    <a:cubicBezTo>
                      <a:pt x="2546" y="66"/>
                      <a:pt x="2820" y="200"/>
                      <a:pt x="3063" y="393"/>
                    </a:cubicBezTo>
                    <a:cubicBezTo>
                      <a:pt x="3306" y="586"/>
                      <a:pt x="3673" y="976"/>
                      <a:pt x="3623" y="1193"/>
                    </a:cubicBezTo>
                    <a:cubicBezTo>
                      <a:pt x="3573" y="1410"/>
                      <a:pt x="3156" y="1626"/>
                      <a:pt x="2763" y="1693"/>
                    </a:cubicBezTo>
                    <a:cubicBezTo>
                      <a:pt x="2370" y="1760"/>
                      <a:pt x="1703" y="1663"/>
                      <a:pt x="1263" y="1593"/>
                    </a:cubicBezTo>
                    <a:cubicBezTo>
                      <a:pt x="823" y="1523"/>
                      <a:pt x="246" y="1460"/>
                      <a:pt x="123" y="1273"/>
                    </a:cubicBezTo>
                    <a:cubicBezTo>
                      <a:pt x="0" y="1086"/>
                      <a:pt x="436" y="673"/>
                      <a:pt x="543" y="493"/>
                    </a:cubicBez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46" name="Text Box 8"/>
              <p:cNvSpPr txBox="1">
                <a:spLocks noChangeArrowheads="1"/>
              </p:cNvSpPr>
              <p:nvPr/>
            </p:nvSpPr>
            <p:spPr bwMode="auto">
              <a:xfrm>
                <a:off x="2688" y="1680"/>
                <a:ext cx="72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宽带主干网</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0"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Backbone）</a:t>
                </a:r>
              </a:p>
            </p:txBody>
          </p:sp>
        </p:grpSp>
        <p:sp>
          <p:nvSpPr>
            <p:cNvPr id="21511" name="Freeform 10"/>
            <p:cNvSpPr>
              <a:spLocks/>
            </p:cNvSpPr>
            <p:nvPr/>
          </p:nvSpPr>
          <p:spPr bwMode="auto">
            <a:xfrm>
              <a:off x="3696" y="2304"/>
              <a:ext cx="960" cy="672"/>
            </a:xfrm>
            <a:custGeom>
              <a:avLst/>
              <a:gdLst>
                <a:gd name="T0" fmla="*/ 0 w 2090"/>
                <a:gd name="T1" fmla="*/ 1 h 1010"/>
                <a:gd name="T2" fmla="*/ 0 w 2090"/>
                <a:gd name="T3" fmla="*/ 1 h 1010"/>
                <a:gd name="T4" fmla="*/ 0 w 2090"/>
                <a:gd name="T5" fmla="*/ 1 h 1010"/>
                <a:gd name="T6" fmla="*/ 0 w 2090"/>
                <a:gd name="T7" fmla="*/ 1 h 1010"/>
                <a:gd name="T8" fmla="*/ 0 w 2090"/>
                <a:gd name="T9" fmla="*/ 2 h 1010"/>
                <a:gd name="T10" fmla="*/ 0 w 2090"/>
                <a:gd name="T11" fmla="*/ 2 h 1010"/>
                <a:gd name="T12" fmla="*/ 0 w 2090"/>
                <a:gd name="T13" fmla="*/ 2 h 1010"/>
                <a:gd name="T14" fmla="*/ 0 w 2090"/>
                <a:gd name="T15" fmla="*/ 1 h 1010"/>
                <a:gd name="T16" fmla="*/ 0 w 2090"/>
                <a:gd name="T17" fmla="*/ 1 h 10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90"/>
                <a:gd name="T28" fmla="*/ 0 h 1010"/>
                <a:gd name="T29" fmla="*/ 2090 w 2090"/>
                <a:gd name="T30" fmla="*/ 1010 h 10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90" h="1010">
                  <a:moveTo>
                    <a:pt x="310" y="130"/>
                  </a:moveTo>
                  <a:cubicBezTo>
                    <a:pt x="487" y="57"/>
                    <a:pt x="920" y="0"/>
                    <a:pt x="1130" y="10"/>
                  </a:cubicBezTo>
                  <a:cubicBezTo>
                    <a:pt x="1340" y="20"/>
                    <a:pt x="1417" y="103"/>
                    <a:pt x="1570" y="190"/>
                  </a:cubicBezTo>
                  <a:cubicBezTo>
                    <a:pt x="1723" y="277"/>
                    <a:pt x="2010" y="413"/>
                    <a:pt x="2050" y="530"/>
                  </a:cubicBezTo>
                  <a:cubicBezTo>
                    <a:pt x="2090" y="647"/>
                    <a:pt x="2070" y="813"/>
                    <a:pt x="1810" y="890"/>
                  </a:cubicBezTo>
                  <a:cubicBezTo>
                    <a:pt x="1550" y="967"/>
                    <a:pt x="780" y="1010"/>
                    <a:pt x="490" y="990"/>
                  </a:cubicBezTo>
                  <a:cubicBezTo>
                    <a:pt x="200" y="970"/>
                    <a:pt x="140" y="860"/>
                    <a:pt x="70" y="770"/>
                  </a:cubicBezTo>
                  <a:cubicBezTo>
                    <a:pt x="0" y="680"/>
                    <a:pt x="30" y="557"/>
                    <a:pt x="70" y="450"/>
                  </a:cubicBezTo>
                  <a:cubicBezTo>
                    <a:pt x="110" y="343"/>
                    <a:pt x="133" y="203"/>
                    <a:pt x="310" y="130"/>
                  </a:cubicBez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12" name="Text Box 11"/>
            <p:cNvSpPr txBox="1">
              <a:spLocks noChangeArrowheads="1"/>
            </p:cNvSpPr>
            <p:nvPr/>
          </p:nvSpPr>
          <p:spPr bwMode="auto">
            <a:xfrm>
              <a:off x="3866" y="2444"/>
              <a:ext cx="661"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接入网（</a:t>
              </a:r>
              <a:r>
                <a:rPr kumimoji="0"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Access Network）</a:t>
              </a:r>
            </a:p>
          </p:txBody>
        </p:sp>
        <p:grpSp>
          <p:nvGrpSpPr>
            <p:cNvPr id="21513" name="Group 57"/>
            <p:cNvGrpSpPr>
              <a:grpSpLocks/>
            </p:cNvGrpSpPr>
            <p:nvPr/>
          </p:nvGrpSpPr>
          <p:grpSpPr bwMode="auto">
            <a:xfrm>
              <a:off x="3744" y="1680"/>
              <a:ext cx="901" cy="528"/>
              <a:chOff x="3744" y="1680"/>
              <a:chExt cx="901" cy="528"/>
            </a:xfrm>
          </p:grpSpPr>
          <p:sp>
            <p:nvSpPr>
              <p:cNvPr id="21543" name="Freeform 13"/>
              <p:cNvSpPr>
                <a:spLocks/>
              </p:cNvSpPr>
              <p:nvPr/>
            </p:nvSpPr>
            <p:spPr bwMode="auto">
              <a:xfrm>
                <a:off x="3744" y="1680"/>
                <a:ext cx="901" cy="528"/>
              </a:xfrm>
              <a:custGeom>
                <a:avLst/>
                <a:gdLst>
                  <a:gd name="T0" fmla="*/ 0 w 2253"/>
                  <a:gd name="T1" fmla="*/ 1 h 987"/>
                  <a:gd name="T2" fmla="*/ 0 w 2253"/>
                  <a:gd name="T3" fmla="*/ 1 h 987"/>
                  <a:gd name="T4" fmla="*/ 0 w 2253"/>
                  <a:gd name="T5" fmla="*/ 1 h 987"/>
                  <a:gd name="T6" fmla="*/ 0 w 2253"/>
                  <a:gd name="T7" fmla="*/ 1 h 987"/>
                  <a:gd name="T8" fmla="*/ 0 w 2253"/>
                  <a:gd name="T9" fmla="*/ 1 h 987"/>
                  <a:gd name="T10" fmla="*/ 0 w 2253"/>
                  <a:gd name="T11" fmla="*/ 1 h 987"/>
                  <a:gd name="T12" fmla="*/ 0 w 2253"/>
                  <a:gd name="T13" fmla="*/ 1 h 987"/>
                  <a:gd name="T14" fmla="*/ 0 w 2253"/>
                  <a:gd name="T15" fmla="*/ 1 h 987"/>
                  <a:gd name="T16" fmla="*/ 0 60000 65536"/>
                  <a:gd name="T17" fmla="*/ 0 60000 65536"/>
                  <a:gd name="T18" fmla="*/ 0 60000 65536"/>
                  <a:gd name="T19" fmla="*/ 0 60000 65536"/>
                  <a:gd name="T20" fmla="*/ 0 60000 65536"/>
                  <a:gd name="T21" fmla="*/ 0 60000 65536"/>
                  <a:gd name="T22" fmla="*/ 0 60000 65536"/>
                  <a:gd name="T23" fmla="*/ 0 60000 65536"/>
                  <a:gd name="T24" fmla="*/ 0 w 2253"/>
                  <a:gd name="T25" fmla="*/ 0 h 987"/>
                  <a:gd name="T26" fmla="*/ 2253 w 2253"/>
                  <a:gd name="T27" fmla="*/ 987 h 9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53" h="987">
                    <a:moveTo>
                      <a:pt x="130" y="190"/>
                    </a:moveTo>
                    <a:cubicBezTo>
                      <a:pt x="260" y="137"/>
                      <a:pt x="543" y="20"/>
                      <a:pt x="870" y="10"/>
                    </a:cubicBezTo>
                    <a:cubicBezTo>
                      <a:pt x="1197" y="0"/>
                      <a:pt x="1927" y="37"/>
                      <a:pt x="2090" y="130"/>
                    </a:cubicBezTo>
                    <a:cubicBezTo>
                      <a:pt x="2253" y="223"/>
                      <a:pt x="1980" y="433"/>
                      <a:pt x="1850" y="570"/>
                    </a:cubicBezTo>
                    <a:cubicBezTo>
                      <a:pt x="1720" y="707"/>
                      <a:pt x="1580" y="913"/>
                      <a:pt x="1310" y="950"/>
                    </a:cubicBezTo>
                    <a:cubicBezTo>
                      <a:pt x="1040" y="987"/>
                      <a:pt x="433" y="893"/>
                      <a:pt x="230" y="790"/>
                    </a:cubicBezTo>
                    <a:cubicBezTo>
                      <a:pt x="27" y="687"/>
                      <a:pt x="110" y="427"/>
                      <a:pt x="90" y="330"/>
                    </a:cubicBezTo>
                    <a:cubicBezTo>
                      <a:pt x="70" y="233"/>
                      <a:pt x="0" y="243"/>
                      <a:pt x="130" y="190"/>
                    </a:cubicBezTo>
                    <a:close/>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44" name="Text Box 14"/>
              <p:cNvSpPr txBox="1">
                <a:spLocks noChangeArrowheads="1"/>
              </p:cNvSpPr>
              <p:nvPr/>
            </p:nvSpPr>
            <p:spPr bwMode="auto">
              <a:xfrm>
                <a:off x="3888" y="1728"/>
                <a:ext cx="53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接入网（</a:t>
                </a:r>
                <a:r>
                  <a:rPr kumimoji="0"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Access Network）</a:t>
                </a:r>
              </a:p>
            </p:txBody>
          </p:sp>
        </p:grpSp>
        <p:grpSp>
          <p:nvGrpSpPr>
            <p:cNvPr id="21514" name="Group 43"/>
            <p:cNvGrpSpPr>
              <a:grpSpLocks/>
            </p:cNvGrpSpPr>
            <p:nvPr/>
          </p:nvGrpSpPr>
          <p:grpSpPr bwMode="auto">
            <a:xfrm>
              <a:off x="864" y="1536"/>
              <a:ext cx="288" cy="240"/>
              <a:chOff x="1392" y="1536"/>
              <a:chExt cx="288" cy="240"/>
            </a:xfrm>
          </p:grpSpPr>
          <p:sp>
            <p:nvSpPr>
              <p:cNvPr id="21541" name="Oval 25"/>
              <p:cNvSpPr>
                <a:spLocks noChangeArrowheads="1"/>
              </p:cNvSpPr>
              <p:nvPr/>
            </p:nvSpPr>
            <p:spPr bwMode="auto">
              <a:xfrm>
                <a:off x="1392" y="1536"/>
                <a:ext cx="288"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42" name="Text Box 26"/>
              <p:cNvSpPr txBox="1">
                <a:spLocks noChangeArrowheads="1"/>
              </p:cNvSpPr>
              <p:nvPr/>
            </p:nvSpPr>
            <p:spPr bwMode="auto">
              <a:xfrm>
                <a:off x="1440" y="158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POP</a:t>
                </a:r>
              </a:p>
            </p:txBody>
          </p:sp>
        </p:grpSp>
        <p:sp>
          <p:nvSpPr>
            <p:cNvPr id="21515" name="Line 30"/>
            <p:cNvSpPr>
              <a:spLocks noChangeShapeType="1"/>
            </p:cNvSpPr>
            <p:nvPr/>
          </p:nvSpPr>
          <p:spPr bwMode="auto">
            <a:xfrm>
              <a:off x="3456" y="2248"/>
              <a:ext cx="288" cy="2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16" name="Line 31"/>
            <p:cNvSpPr>
              <a:spLocks noChangeShapeType="1"/>
            </p:cNvSpPr>
            <p:nvPr/>
          </p:nvSpPr>
          <p:spPr bwMode="auto">
            <a:xfrm flipV="1">
              <a:off x="3408" y="1920"/>
              <a:ext cx="384" cy="1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17" name="Line 32"/>
            <p:cNvSpPr>
              <a:spLocks noChangeShapeType="1"/>
            </p:cNvSpPr>
            <p:nvPr/>
          </p:nvSpPr>
          <p:spPr bwMode="auto">
            <a:xfrm flipH="1">
              <a:off x="1776" y="2112"/>
              <a:ext cx="288" cy="28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18" name="Line 33"/>
            <p:cNvSpPr>
              <a:spLocks noChangeShapeType="1"/>
            </p:cNvSpPr>
            <p:nvPr/>
          </p:nvSpPr>
          <p:spPr bwMode="auto">
            <a:xfrm flipV="1">
              <a:off x="1152" y="1920"/>
              <a:ext cx="528" cy="14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19" name="Line 34"/>
            <p:cNvSpPr>
              <a:spLocks noChangeShapeType="1"/>
            </p:cNvSpPr>
            <p:nvPr/>
          </p:nvSpPr>
          <p:spPr bwMode="auto">
            <a:xfrm>
              <a:off x="1152" y="1680"/>
              <a:ext cx="720"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20" name="Line 35"/>
            <p:cNvSpPr>
              <a:spLocks noChangeShapeType="1"/>
            </p:cNvSpPr>
            <p:nvPr/>
          </p:nvSpPr>
          <p:spPr bwMode="auto">
            <a:xfrm flipH="1">
              <a:off x="2880" y="1488"/>
              <a:ext cx="384" cy="16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21" name="Line 36"/>
            <p:cNvSpPr>
              <a:spLocks noChangeShapeType="1"/>
            </p:cNvSpPr>
            <p:nvPr/>
          </p:nvSpPr>
          <p:spPr bwMode="auto">
            <a:xfrm flipH="1" flipV="1">
              <a:off x="3072" y="1968"/>
              <a:ext cx="19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22" name="Line 37"/>
            <p:cNvSpPr>
              <a:spLocks noChangeShapeType="1"/>
            </p:cNvSpPr>
            <p:nvPr/>
          </p:nvSpPr>
          <p:spPr bwMode="auto">
            <a:xfrm>
              <a:off x="4608" y="2832"/>
              <a:ext cx="192"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23" name="Line 38"/>
            <p:cNvSpPr>
              <a:spLocks noChangeShapeType="1"/>
            </p:cNvSpPr>
            <p:nvPr/>
          </p:nvSpPr>
          <p:spPr bwMode="auto">
            <a:xfrm flipH="1">
              <a:off x="4616" y="2400"/>
              <a:ext cx="184" cy="17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24" name="Line 39"/>
            <p:cNvSpPr>
              <a:spLocks noChangeShapeType="1"/>
            </p:cNvSpPr>
            <p:nvPr/>
          </p:nvSpPr>
          <p:spPr bwMode="auto">
            <a:xfrm flipH="1" flipV="1">
              <a:off x="4416" y="2112"/>
              <a:ext cx="336"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25" name="Line 40"/>
            <p:cNvSpPr>
              <a:spLocks noChangeShapeType="1"/>
            </p:cNvSpPr>
            <p:nvPr/>
          </p:nvSpPr>
          <p:spPr bwMode="auto">
            <a:xfrm flipV="1">
              <a:off x="4608" y="1680"/>
              <a:ext cx="240"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26" name="Text Box 41"/>
            <p:cNvSpPr txBox="1">
              <a:spLocks noChangeArrowheads="1"/>
            </p:cNvSpPr>
            <p:nvPr/>
          </p:nvSpPr>
          <p:spPr bwMode="auto">
            <a:xfrm>
              <a:off x="864" y="2688"/>
              <a:ext cx="144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POP(Point Of Point)</a:t>
              </a:r>
              <a:r>
                <a:rPr kumimoji="0" lang="zh-CN" altLang="en-US"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汇聚点</a:t>
              </a:r>
            </a:p>
          </p:txBody>
        </p:sp>
        <p:sp>
          <p:nvSpPr>
            <p:cNvPr id="21527" name="Text Box 42"/>
            <p:cNvSpPr txBox="1">
              <a:spLocks noChangeArrowheads="1"/>
            </p:cNvSpPr>
            <p:nvPr/>
          </p:nvSpPr>
          <p:spPr bwMode="auto">
            <a:xfrm>
              <a:off x="4752" y="1680"/>
              <a:ext cx="48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Times New Roman" pitchFamily="18" charset="0"/>
                  <a:ea typeface="宋体" charset="-122"/>
                  <a:cs typeface="+mn-cs"/>
                </a:rPr>
                <a:t>用户</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0" lang="en-US" altLang="zh-CN" sz="1400" b="1" i="0" u="none" strike="noStrike" kern="1200" cap="none" spc="0" normalizeH="0" baseline="0" noProof="0">
                  <a:ln>
                    <a:noFill/>
                  </a:ln>
                  <a:solidFill>
                    <a:srgbClr val="000000"/>
                  </a:solidFill>
                  <a:effectLst/>
                  <a:uLnTx/>
                  <a:uFillTx/>
                  <a:latin typeface="Times New Roman" pitchFamily="18" charset="0"/>
                  <a:ea typeface="宋体" charset="-122"/>
                  <a:cs typeface="+mn-cs"/>
                </a:rPr>
                <a:t>User）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Times New Roman" pitchFamily="18" charset="0"/>
                  <a:ea typeface="宋体" charset="-122"/>
                  <a:cs typeface="+mn-cs"/>
                </a:rPr>
                <a:t>用户</a:t>
              </a:r>
            </a:p>
          </p:txBody>
        </p:sp>
        <p:grpSp>
          <p:nvGrpSpPr>
            <p:cNvPr id="21528" name="Group 44"/>
            <p:cNvGrpSpPr>
              <a:grpSpLocks/>
            </p:cNvGrpSpPr>
            <p:nvPr/>
          </p:nvGrpSpPr>
          <p:grpSpPr bwMode="auto">
            <a:xfrm>
              <a:off x="864" y="1920"/>
              <a:ext cx="288" cy="240"/>
              <a:chOff x="1392" y="1536"/>
              <a:chExt cx="288" cy="240"/>
            </a:xfrm>
          </p:grpSpPr>
          <p:sp>
            <p:nvSpPr>
              <p:cNvPr id="21539" name="Oval 45"/>
              <p:cNvSpPr>
                <a:spLocks noChangeArrowheads="1"/>
              </p:cNvSpPr>
              <p:nvPr/>
            </p:nvSpPr>
            <p:spPr bwMode="auto">
              <a:xfrm>
                <a:off x="1392" y="1536"/>
                <a:ext cx="288"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40" name="Text Box 46"/>
              <p:cNvSpPr txBox="1">
                <a:spLocks noChangeArrowheads="1"/>
              </p:cNvSpPr>
              <p:nvPr/>
            </p:nvSpPr>
            <p:spPr bwMode="auto">
              <a:xfrm>
                <a:off x="1440" y="158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POP</a:t>
                </a:r>
              </a:p>
            </p:txBody>
          </p:sp>
        </p:grpSp>
        <p:grpSp>
          <p:nvGrpSpPr>
            <p:cNvPr id="21529" name="Group 48"/>
            <p:cNvGrpSpPr>
              <a:grpSpLocks/>
            </p:cNvGrpSpPr>
            <p:nvPr/>
          </p:nvGrpSpPr>
          <p:grpSpPr bwMode="auto">
            <a:xfrm>
              <a:off x="3264" y="1392"/>
              <a:ext cx="288" cy="240"/>
              <a:chOff x="1392" y="1536"/>
              <a:chExt cx="288" cy="240"/>
            </a:xfrm>
          </p:grpSpPr>
          <p:sp>
            <p:nvSpPr>
              <p:cNvPr id="21537" name="Oval 49"/>
              <p:cNvSpPr>
                <a:spLocks noChangeArrowheads="1"/>
              </p:cNvSpPr>
              <p:nvPr/>
            </p:nvSpPr>
            <p:spPr bwMode="auto">
              <a:xfrm>
                <a:off x="1392" y="1536"/>
                <a:ext cx="288"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38" name="Text Box 50"/>
              <p:cNvSpPr txBox="1">
                <a:spLocks noChangeArrowheads="1"/>
              </p:cNvSpPr>
              <p:nvPr/>
            </p:nvSpPr>
            <p:spPr bwMode="auto">
              <a:xfrm>
                <a:off x="1440" y="158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POP</a:t>
                </a:r>
              </a:p>
            </p:txBody>
          </p:sp>
        </p:grpSp>
        <p:grpSp>
          <p:nvGrpSpPr>
            <p:cNvPr id="21530" name="Group 51"/>
            <p:cNvGrpSpPr>
              <a:grpSpLocks/>
            </p:cNvGrpSpPr>
            <p:nvPr/>
          </p:nvGrpSpPr>
          <p:grpSpPr bwMode="auto">
            <a:xfrm>
              <a:off x="3168" y="2064"/>
              <a:ext cx="288" cy="240"/>
              <a:chOff x="1392" y="1536"/>
              <a:chExt cx="288" cy="240"/>
            </a:xfrm>
          </p:grpSpPr>
          <p:sp>
            <p:nvSpPr>
              <p:cNvPr id="21535" name="Oval 52"/>
              <p:cNvSpPr>
                <a:spLocks noChangeArrowheads="1"/>
              </p:cNvSpPr>
              <p:nvPr/>
            </p:nvSpPr>
            <p:spPr bwMode="auto">
              <a:xfrm>
                <a:off x="1392" y="1536"/>
                <a:ext cx="288"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36" name="Text Box 53"/>
              <p:cNvSpPr txBox="1">
                <a:spLocks noChangeArrowheads="1"/>
              </p:cNvSpPr>
              <p:nvPr/>
            </p:nvSpPr>
            <p:spPr bwMode="auto">
              <a:xfrm>
                <a:off x="1440" y="158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POP</a:t>
                </a:r>
              </a:p>
            </p:txBody>
          </p:sp>
        </p:grpSp>
        <p:grpSp>
          <p:nvGrpSpPr>
            <p:cNvPr id="21531" name="Group 54"/>
            <p:cNvGrpSpPr>
              <a:grpSpLocks/>
            </p:cNvGrpSpPr>
            <p:nvPr/>
          </p:nvGrpSpPr>
          <p:grpSpPr bwMode="auto">
            <a:xfrm>
              <a:off x="1488" y="2352"/>
              <a:ext cx="288" cy="240"/>
              <a:chOff x="1392" y="1536"/>
              <a:chExt cx="288" cy="240"/>
            </a:xfrm>
          </p:grpSpPr>
          <p:sp>
            <p:nvSpPr>
              <p:cNvPr id="21533" name="Oval 55"/>
              <p:cNvSpPr>
                <a:spLocks noChangeArrowheads="1"/>
              </p:cNvSpPr>
              <p:nvPr/>
            </p:nvSpPr>
            <p:spPr bwMode="auto">
              <a:xfrm>
                <a:off x="1392" y="1536"/>
                <a:ext cx="288"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21534" name="Text Box 56"/>
              <p:cNvSpPr txBox="1">
                <a:spLocks noChangeArrowheads="1"/>
              </p:cNvSpPr>
              <p:nvPr/>
            </p:nvSpPr>
            <p:spPr bwMode="auto">
              <a:xfrm>
                <a:off x="1440" y="158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srgbClr val="000000"/>
                    </a:solidFill>
                    <a:effectLst/>
                    <a:uLnTx/>
                    <a:uFillTx/>
                    <a:latin typeface="Times New Roman" pitchFamily="18" charset="0"/>
                    <a:ea typeface="宋体" charset="-122"/>
                    <a:cs typeface="+mn-cs"/>
                  </a:rPr>
                  <a:t>POP</a:t>
                </a:r>
              </a:p>
            </p:txBody>
          </p:sp>
        </p:grpSp>
        <p:sp>
          <p:nvSpPr>
            <p:cNvPr id="21532" name="Text Box 58"/>
            <p:cNvSpPr txBox="1">
              <a:spLocks noChangeArrowheads="1"/>
            </p:cNvSpPr>
            <p:nvPr/>
          </p:nvSpPr>
          <p:spPr bwMode="auto">
            <a:xfrm>
              <a:off x="4848" y="2400"/>
              <a:ext cx="48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Times New Roman" pitchFamily="18" charset="0"/>
                  <a:ea typeface="宋体" charset="-122"/>
                  <a:cs typeface="+mn-cs"/>
                </a:rPr>
                <a:t>用户</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0" lang="en-US" altLang="zh-CN" sz="1400" b="1" i="0" u="none" strike="noStrike" kern="1200" cap="none" spc="0" normalizeH="0" baseline="0" noProof="0">
                  <a:ln>
                    <a:noFill/>
                  </a:ln>
                  <a:solidFill>
                    <a:srgbClr val="000000"/>
                  </a:solidFill>
                  <a:effectLst/>
                  <a:uLnTx/>
                  <a:uFillTx/>
                  <a:latin typeface="Times New Roman" pitchFamily="18" charset="0"/>
                  <a:ea typeface="宋体" charset="-122"/>
                  <a:cs typeface="+mn-cs"/>
                </a:rPr>
                <a:t>User）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a:ln>
                    <a:noFill/>
                  </a:ln>
                  <a:solidFill>
                    <a:srgbClr val="000000"/>
                  </a:solidFill>
                  <a:effectLst/>
                  <a:uLnTx/>
                  <a:uFillTx/>
                  <a:latin typeface="Times New Roman" pitchFamily="18" charset="0"/>
                  <a:ea typeface="宋体" charset="-122"/>
                  <a:cs typeface="+mn-cs"/>
                </a:rPr>
                <a:t>用户</a:t>
              </a:r>
            </a:p>
          </p:txBody>
        </p:sp>
      </p:grpSp>
      <p:sp>
        <p:nvSpPr>
          <p:cNvPr id="39997" name="Rectangle 61"/>
          <p:cNvSpPr>
            <a:spLocks noChangeArrowheads="1"/>
          </p:cNvSpPr>
          <p:nvPr/>
        </p:nvSpPr>
        <p:spPr bwMode="auto">
          <a:xfrm>
            <a:off x="684213" y="5068888"/>
            <a:ext cx="7543800" cy="160020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新一代计算机网络的特点是：</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网络覆盖范围不断扩大，向全球延伸，网络向高速化、多媒体化发展。</a:t>
            </a:r>
            <a:r>
              <a:rPr kumimoji="1" lang="zh-CN" altLang="en-US" sz="3200" b="0" i="0" u="none" strike="noStrike" kern="1200" cap="none" spc="0" normalizeH="0" baseline="0" noProof="0">
                <a:ln>
                  <a:noFill/>
                </a:ln>
                <a:solidFill>
                  <a:srgbClr val="000000"/>
                </a:solidFill>
                <a:effectLst/>
                <a:uLnTx/>
                <a:uFillTx/>
                <a:latin typeface="黑体" pitchFamily="49" charset="-122"/>
                <a:ea typeface="黑体" pitchFamily="49" charset="-122"/>
                <a:cs typeface="+mn-cs"/>
              </a:rPr>
              <a:t> </a:t>
            </a:r>
          </a:p>
        </p:txBody>
      </p:sp>
    </p:spTree>
    <p:extLst>
      <p:ext uri="{BB962C8B-B14F-4D97-AF65-F5344CB8AC3E}">
        <p14:creationId xmlns:p14="http://schemas.microsoft.com/office/powerpoint/2010/main" val="3336164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97"/>
                                        </p:tgtEl>
                                        <p:attrNameLst>
                                          <p:attrName>style.visibility</p:attrName>
                                        </p:attrNameLst>
                                      </p:cBhvr>
                                      <p:to>
                                        <p:strVal val="visible"/>
                                      </p:to>
                                    </p:set>
                                    <p:animEffect transition="in" filter="box(out)">
                                      <p:cBhvr>
                                        <p:cTn id="7" dur="500"/>
                                        <p:tgtEl>
                                          <p:spTgt spid="3999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9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150938" y="981075"/>
            <a:ext cx="6734175" cy="695325"/>
          </a:xfrm>
        </p:spPr>
        <p:txBody>
          <a:bodyPr/>
          <a:lstStyle/>
          <a:p>
            <a:pPr eaLnBrk="1" hangingPunct="1"/>
            <a:r>
              <a:rPr lang="zh-CN" altLang="en-US" sz="4800" b="1" smtClean="0">
                <a:latin typeface="宋体" charset="-122"/>
              </a:rPr>
              <a:t>第一章 计算机网络概论</a:t>
            </a:r>
            <a:r>
              <a:rPr lang="zh-CN" altLang="en-US" sz="4800" b="1" smtClean="0"/>
              <a:t> </a:t>
            </a:r>
          </a:p>
        </p:txBody>
      </p:sp>
      <p:sp>
        <p:nvSpPr>
          <p:cNvPr id="29701" name="Rectangle 5"/>
          <p:cNvSpPr>
            <a:spLocks noChangeArrowheads="1"/>
          </p:cNvSpPr>
          <p:nvPr/>
        </p:nvSpPr>
        <p:spPr bwMode="auto">
          <a:xfrm>
            <a:off x="827088" y="1844675"/>
            <a:ext cx="77724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333399"/>
              </a:buClr>
              <a:buSzPct val="80000"/>
              <a:buFont typeface="Wingdings" pitchFamily="2" charset="2"/>
              <a:buChar char="l"/>
              <a:tabLst/>
              <a:defRPr/>
            </a:pPr>
            <a:r>
              <a:rPr kumimoji="1" lang="zh-CN" altLang="en-US" sz="4000" b="1" i="0" u="none" strike="noStrike" kern="1200" cap="none" spc="0" normalizeH="0" baseline="0" noProof="0" dirty="0">
                <a:ln>
                  <a:noFill/>
                </a:ln>
                <a:solidFill>
                  <a:srgbClr val="000000"/>
                </a:solidFill>
                <a:effectLst/>
                <a:uLnTx/>
                <a:uFillTx/>
                <a:latin typeface="宋体" charset="-122"/>
                <a:ea typeface="宋体" charset="-122"/>
                <a:cs typeface="+mn-cs"/>
              </a:rPr>
              <a:t>计算机网络的演变和发展</a:t>
            </a:r>
            <a:endParaRPr kumimoji="1" lang="zh-CN" altLang="en-US" sz="4000" b="1" i="0" u="none" strike="noStrike" kern="1200" cap="none" spc="0" normalizeH="0" baseline="0" noProof="0" dirty="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333399"/>
              </a:buClr>
              <a:buSzPct val="80000"/>
              <a:buFont typeface="Wingdings" pitchFamily="2" charset="2"/>
              <a:buChar char="l"/>
              <a:tabLst/>
              <a:defRPr/>
            </a:pPr>
            <a:r>
              <a:rPr kumimoji="1" lang="zh-CN" altLang="en-US" sz="4000" b="1" i="0" u="none" strike="noStrike" kern="1200" cap="none" spc="0" normalizeH="0" baseline="0" noProof="0" dirty="0">
                <a:ln>
                  <a:noFill/>
                </a:ln>
                <a:solidFill>
                  <a:srgbClr val="000000"/>
                </a:solidFill>
                <a:effectLst/>
                <a:uLnTx/>
                <a:uFillTx/>
                <a:latin typeface="宋体" charset="-122"/>
                <a:ea typeface="宋体" charset="-122"/>
                <a:cs typeface="+mn-cs"/>
              </a:rPr>
              <a:t>交换技术</a:t>
            </a:r>
            <a:endParaRPr kumimoji="1" lang="en-US" altLang="zh-CN" sz="4000" b="1" i="0" u="none" strike="noStrike" kern="1200" cap="none" spc="0" normalizeH="0" baseline="0" noProof="0" dirty="0">
              <a:ln>
                <a:noFill/>
              </a:ln>
              <a:solidFill>
                <a:srgbClr val="000000"/>
              </a:solidFill>
              <a:effectLst/>
              <a:uLnTx/>
              <a:uFillTx/>
              <a:latin typeface="宋体" charset="-122"/>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333399"/>
              </a:buClr>
              <a:buSzPct val="80000"/>
              <a:buFont typeface="Wingdings" pitchFamily="2" charset="2"/>
              <a:buChar char="l"/>
              <a:tabLst/>
              <a:defRPr/>
            </a:pPr>
            <a:r>
              <a:rPr kumimoji="1" lang="zh-CN" altLang="en-US" sz="4000" b="1" i="0" u="none" strike="noStrike" kern="1200" cap="none" spc="0" normalizeH="0" baseline="0" noProof="0" dirty="0">
                <a:ln>
                  <a:noFill/>
                </a:ln>
                <a:solidFill>
                  <a:srgbClr val="000000"/>
                </a:solidFill>
                <a:effectLst/>
                <a:uLnTx/>
                <a:uFillTx/>
                <a:latin typeface="宋体" charset="-122"/>
                <a:ea typeface="宋体" charset="-122"/>
                <a:cs typeface="+mn-cs"/>
              </a:rPr>
              <a:t>计算机网络体系结构</a:t>
            </a:r>
          </a:p>
          <a:p>
            <a:pPr marL="342900" marR="0" lvl="0" indent="-342900" algn="l" defTabSz="914400" rtl="0" eaLnBrk="1" fontAlgn="base" latinLnBrk="0" hangingPunct="1">
              <a:lnSpc>
                <a:spcPct val="100000"/>
              </a:lnSpc>
              <a:spcBef>
                <a:spcPct val="20000"/>
              </a:spcBef>
              <a:spcAft>
                <a:spcPct val="0"/>
              </a:spcAft>
              <a:buClr>
                <a:srgbClr val="333399"/>
              </a:buClr>
              <a:buSzPct val="80000"/>
              <a:buFont typeface="Wingdings" pitchFamily="2" charset="2"/>
              <a:buChar char="l"/>
              <a:tabLst/>
              <a:defRPr/>
            </a:pPr>
            <a:r>
              <a:rPr kumimoji="1" lang="zh-CN" altLang="en-US" sz="4000" b="1" i="0" u="none" strike="noStrike" kern="1200" cap="none" spc="0" normalizeH="0" baseline="0" noProof="0" dirty="0" smtClean="0">
                <a:ln>
                  <a:noFill/>
                </a:ln>
                <a:solidFill>
                  <a:srgbClr val="000000"/>
                </a:solidFill>
                <a:effectLst/>
                <a:uLnTx/>
                <a:uFillTx/>
                <a:latin typeface="Times New Roman" pitchFamily="18" charset="0"/>
                <a:ea typeface="宋体" charset="-122"/>
                <a:cs typeface="+mn-cs"/>
              </a:rPr>
              <a:t>计算机网络</a:t>
            </a:r>
            <a:r>
              <a:rPr kumimoji="1" lang="zh-CN" altLang="en-US" sz="4000" b="1" i="0" u="none" strike="noStrike" kern="1200" cap="none" spc="0" normalizeH="0" baseline="0" noProof="0" dirty="0">
                <a:ln>
                  <a:noFill/>
                </a:ln>
                <a:solidFill>
                  <a:srgbClr val="000000"/>
                </a:solidFill>
                <a:effectLst/>
                <a:uLnTx/>
                <a:uFillTx/>
                <a:latin typeface="Times New Roman" pitchFamily="18" charset="0"/>
                <a:ea typeface="宋体" charset="-122"/>
                <a:cs typeface="+mn-cs"/>
              </a:rPr>
              <a:t>的基本概念</a:t>
            </a:r>
          </a:p>
          <a:p>
            <a:pPr marL="342900" marR="0" lvl="0" indent="-342900" algn="l" defTabSz="914400" rtl="0" eaLnBrk="1" fontAlgn="base" latinLnBrk="0" hangingPunct="1">
              <a:lnSpc>
                <a:spcPct val="100000"/>
              </a:lnSpc>
              <a:spcBef>
                <a:spcPct val="20000"/>
              </a:spcBef>
              <a:spcAft>
                <a:spcPct val="0"/>
              </a:spcAft>
              <a:buClr>
                <a:srgbClr val="333399"/>
              </a:buClr>
              <a:buSzPct val="80000"/>
              <a:buFont typeface="Wingdings" pitchFamily="2" charset="2"/>
              <a:buChar char="l"/>
              <a:tabLst/>
              <a:defRPr/>
            </a:pPr>
            <a:endParaRPr kumimoji="1" lang="en-US" altLang="zh-CN" sz="4000" b="1" i="0" u="none" strike="noStrike" kern="1200" cap="none" spc="0" normalizeH="0" baseline="0" noProof="0" dirty="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129273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87450" y="836613"/>
            <a:ext cx="7570788" cy="823912"/>
          </a:xfrm>
        </p:spPr>
        <p:txBody>
          <a:bodyPr/>
          <a:lstStyle/>
          <a:p>
            <a:pPr eaLnBrk="1" hangingPunct="1">
              <a:buSzPct val="80000"/>
              <a:buFont typeface="Wingdings" pitchFamily="2" charset="2"/>
              <a:buNone/>
            </a:pPr>
            <a:r>
              <a:rPr lang="en-US" altLang="zh-CN" sz="3600" b="1" smtClean="0">
                <a:latin typeface="宋体" charset="-122"/>
              </a:rPr>
              <a:t>1.1.5 </a:t>
            </a:r>
            <a:r>
              <a:rPr lang="zh-CN" altLang="en-US" sz="3600" b="1" smtClean="0">
                <a:latin typeface="宋体" charset="-122"/>
              </a:rPr>
              <a:t>网络的发展趋势</a:t>
            </a:r>
          </a:p>
        </p:txBody>
      </p:sp>
      <p:sp>
        <p:nvSpPr>
          <p:cNvPr id="22531" name="Rectangle 4"/>
          <p:cNvSpPr>
            <a:spLocks noChangeArrowheads="1"/>
          </p:cNvSpPr>
          <p:nvPr/>
        </p:nvSpPr>
        <p:spPr bwMode="auto">
          <a:xfrm>
            <a:off x="1187450" y="1844675"/>
            <a:ext cx="624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0" lang="zh-CN" altLang="en-US" sz="3200" b="1" i="0" u="none" strike="noStrike" kern="1200" cap="none" spc="0" normalizeH="0" baseline="0" noProof="0">
                <a:ln>
                  <a:noFill/>
                </a:ln>
                <a:solidFill>
                  <a:srgbClr val="000000"/>
                </a:solidFill>
                <a:effectLst/>
                <a:uLnTx/>
                <a:uFillTx/>
                <a:latin typeface="Arial" charset="0"/>
                <a:ea typeface="宋体" charset="-122"/>
                <a:cs typeface="+mn-cs"/>
              </a:rPr>
              <a:t>计算机网络向</a:t>
            </a:r>
            <a:r>
              <a:rPr kumimoji="0" lang="zh-CN" altLang="en-US" sz="3200" b="1" i="0" u="none" strike="noStrike" kern="1200" cap="none" spc="0" normalizeH="0" baseline="0" noProof="0">
                <a:ln>
                  <a:noFill/>
                </a:ln>
                <a:solidFill>
                  <a:srgbClr val="3333CC"/>
                </a:solidFill>
                <a:effectLst/>
                <a:uLnTx/>
                <a:uFillTx/>
                <a:latin typeface="Arial" charset="0"/>
                <a:ea typeface="宋体" charset="-122"/>
                <a:cs typeface="+mn-cs"/>
              </a:rPr>
              <a:t>高速宽带</a:t>
            </a:r>
            <a:r>
              <a:rPr kumimoji="0" lang="zh-CN" altLang="en-US" sz="3200" b="1" i="0" u="none" strike="noStrike" kern="1200" cap="none" spc="0" normalizeH="0" baseline="0" noProof="0">
                <a:ln>
                  <a:noFill/>
                </a:ln>
                <a:solidFill>
                  <a:srgbClr val="000000"/>
                </a:solidFill>
                <a:effectLst/>
                <a:uLnTx/>
                <a:uFillTx/>
                <a:latin typeface="Arial" charset="0"/>
                <a:ea typeface="宋体" charset="-122"/>
                <a:cs typeface="+mn-cs"/>
              </a:rPr>
              <a:t>化发展</a:t>
            </a:r>
          </a:p>
        </p:txBody>
      </p:sp>
      <p:sp>
        <p:nvSpPr>
          <p:cNvPr id="22532" name="Rectangle 5"/>
          <p:cNvSpPr>
            <a:spLocks noChangeArrowheads="1"/>
          </p:cNvSpPr>
          <p:nvPr/>
        </p:nvSpPr>
        <p:spPr bwMode="auto">
          <a:xfrm>
            <a:off x="250825" y="2505075"/>
            <a:ext cx="8610600"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00000"/>
              </a:lnSpc>
              <a:spcBef>
                <a:spcPct val="10000"/>
              </a:spcBef>
              <a:spcAft>
                <a:spcPct val="0"/>
              </a:spcAft>
              <a:buClrTx/>
              <a:buSzTx/>
              <a:buFont typeface="Wingdings" pitchFamily="2" charset="2"/>
              <a:buChar char="Ø"/>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以远距离网络为例</a:t>
            </a:r>
          </a:p>
          <a:p>
            <a:pPr marL="914400" marR="0" lvl="2" indent="0" algn="l" defTabSz="914400" rtl="0" eaLnBrk="1" fontAlgn="base" latinLnBrk="0" hangingPunct="1">
              <a:lnSpc>
                <a:spcPct val="100000"/>
              </a:lnSpc>
              <a:spcBef>
                <a:spcPct val="10000"/>
              </a:spcBef>
              <a:spcAft>
                <a:spcPct val="0"/>
              </a:spcAft>
              <a:buClrTx/>
              <a:buSzTx/>
              <a:buFontTx/>
              <a:buChar char="•"/>
              <a:tabLst/>
              <a:defRPr/>
            </a:pP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CCITT X.25</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的公用分组交换数据网</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FF0000"/>
                </a:solidFill>
                <a:effectLst/>
                <a:uLnTx/>
                <a:uFillTx/>
                <a:latin typeface="Arial" charset="0"/>
                <a:ea typeface="宋体" charset="-122"/>
                <a:cs typeface="+mn-cs"/>
              </a:rPr>
              <a:t>64K b/s</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 </a:t>
            </a:r>
          </a:p>
          <a:p>
            <a:pPr marL="914400" marR="0" lvl="2" indent="0" algn="l" defTabSz="914400" rtl="0" eaLnBrk="1" fontAlgn="base" latinLnBrk="0" hangingPunct="1">
              <a:lnSpc>
                <a:spcPct val="100000"/>
              </a:lnSpc>
              <a:spcBef>
                <a:spcPct val="10000"/>
              </a:spcBef>
              <a:spcAft>
                <a:spcPct val="0"/>
              </a:spcAft>
              <a:buClrTx/>
              <a:buSzTx/>
              <a:buFontTx/>
              <a:buChar char="•"/>
              <a:tabLst/>
              <a:defRPr/>
            </a:pP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帧中继（</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Frame Relay</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FF0000"/>
                </a:solidFill>
                <a:effectLst/>
                <a:uLnTx/>
                <a:uFillTx/>
                <a:latin typeface="Arial" charset="0"/>
                <a:ea typeface="宋体" charset="-122"/>
                <a:cs typeface="+mn-cs"/>
              </a:rPr>
              <a:t>2M b/s</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 </a:t>
            </a:r>
          </a:p>
          <a:p>
            <a:pPr marL="914400" marR="0" lvl="2" indent="0" algn="l" defTabSz="914400" rtl="0" eaLnBrk="1" fontAlgn="base" latinLnBrk="0" hangingPunct="1">
              <a:lnSpc>
                <a:spcPct val="100000"/>
              </a:lnSpc>
              <a:spcBef>
                <a:spcPct val="10000"/>
              </a:spcBef>
              <a:spcAft>
                <a:spcPct val="0"/>
              </a:spcAft>
              <a:buClrTx/>
              <a:buSzTx/>
              <a:buFontTx/>
              <a:buChar char="•"/>
              <a:tabLst/>
              <a:defRPr/>
            </a:pP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异步传送模式</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ATM</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Asynchronous Transfer Mode</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FF0000"/>
                </a:solidFill>
                <a:effectLst/>
                <a:uLnTx/>
                <a:uFillTx/>
                <a:latin typeface="Arial" charset="0"/>
                <a:ea typeface="宋体" charset="-122"/>
                <a:cs typeface="+mn-cs"/>
              </a:rPr>
              <a:t>155M b/s</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FF0000"/>
                </a:solidFill>
                <a:effectLst/>
                <a:uLnTx/>
                <a:uFillTx/>
                <a:latin typeface="Arial" charset="0"/>
                <a:ea typeface="宋体" charset="-122"/>
                <a:cs typeface="+mn-cs"/>
              </a:rPr>
              <a:t>622M b/s</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FF0000"/>
                </a:solidFill>
                <a:effectLst/>
                <a:uLnTx/>
                <a:uFillTx/>
                <a:latin typeface="Arial" charset="0"/>
                <a:ea typeface="宋体" charset="-122"/>
                <a:cs typeface="+mn-cs"/>
              </a:rPr>
              <a:t>2.5G b/s</a:t>
            </a:r>
          </a:p>
          <a:p>
            <a:pPr marL="914400" marR="0" lvl="2" indent="0" algn="l" defTabSz="914400" rtl="0" eaLnBrk="1" fontAlgn="base" latinLnBrk="0" hangingPunct="1">
              <a:lnSpc>
                <a:spcPct val="100000"/>
              </a:lnSpc>
              <a:spcBef>
                <a:spcPct val="10000"/>
              </a:spcBef>
              <a:spcAft>
                <a:spcPct val="0"/>
              </a:spcAft>
              <a:buClrTx/>
              <a:buSzTx/>
              <a:buFontTx/>
              <a:buChar char="•"/>
              <a:tabLst/>
              <a:defRPr/>
            </a:pP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波分多路复用</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WDM</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Wave Division Multiplexing</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）技术</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如采用密集波分多路复用</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DWDM</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Dense WDM</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FF0000"/>
                </a:solidFill>
                <a:effectLst/>
                <a:uLnTx/>
                <a:uFillTx/>
                <a:latin typeface="Arial" charset="0"/>
                <a:ea typeface="宋体" charset="-122"/>
                <a:cs typeface="+mn-cs"/>
              </a:rPr>
              <a:t>6400G b/s</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 </a:t>
            </a:r>
          </a:p>
        </p:txBody>
      </p:sp>
    </p:spTree>
    <p:extLst>
      <p:ext uri="{BB962C8B-B14F-4D97-AF65-F5344CB8AC3E}">
        <p14:creationId xmlns:p14="http://schemas.microsoft.com/office/powerpoint/2010/main" val="34734195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16013" y="765175"/>
            <a:ext cx="7570787" cy="917575"/>
          </a:xfrm>
        </p:spPr>
        <p:txBody>
          <a:bodyPr/>
          <a:lstStyle/>
          <a:p>
            <a:pPr eaLnBrk="1" hangingPunct="1"/>
            <a:r>
              <a:rPr lang="en-US" altLang="zh-CN" sz="3600" b="1" smtClean="0">
                <a:latin typeface="宋体" charset="-122"/>
              </a:rPr>
              <a:t>1.1.5 </a:t>
            </a:r>
            <a:r>
              <a:rPr lang="zh-CN" altLang="en-US" sz="3600" b="1" smtClean="0">
                <a:latin typeface="宋体" charset="-122"/>
              </a:rPr>
              <a:t>网络的发展趋势</a:t>
            </a:r>
            <a:endParaRPr lang="en-US" altLang="zh-CN" sz="3600" b="1" smtClean="0">
              <a:latin typeface="宋体" charset="-122"/>
            </a:endParaRPr>
          </a:p>
        </p:txBody>
      </p:sp>
      <p:sp>
        <p:nvSpPr>
          <p:cNvPr id="23555" name="Rectangle 10"/>
          <p:cNvSpPr>
            <a:spLocks noChangeArrowheads="1"/>
          </p:cNvSpPr>
          <p:nvPr/>
        </p:nvSpPr>
        <p:spPr bwMode="auto">
          <a:xfrm>
            <a:off x="395288" y="1916113"/>
            <a:ext cx="8382000"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00000"/>
              </a:lnSpc>
              <a:spcBef>
                <a:spcPct val="20000"/>
              </a:spcBef>
              <a:spcAft>
                <a:spcPct val="0"/>
              </a:spcAft>
              <a:buClrTx/>
              <a:buSzTx/>
              <a:buFont typeface="Wingdings" pitchFamily="2" charset="2"/>
              <a:buChar char="Ø"/>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从端用户看</a:t>
            </a:r>
          </a:p>
          <a:p>
            <a:pPr marL="914400" marR="0" lvl="2" indent="0" algn="l" defTabSz="914400" rtl="0" eaLnBrk="1" fontAlgn="base" latinLnBrk="0" hangingPunct="1">
              <a:lnSpc>
                <a:spcPct val="100000"/>
              </a:lnSpc>
              <a:spcBef>
                <a:spcPct val="20000"/>
              </a:spcBef>
              <a:spcAft>
                <a:spcPct val="0"/>
              </a:spcAft>
              <a:buClrTx/>
              <a:buSzTx/>
              <a:buFontTx/>
              <a:buChar char="•"/>
              <a:tabLst/>
              <a:defRPr/>
            </a:pP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早期的</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2400 b/s</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低速调制解调器，经历了</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56K b/s</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的高速调制解调器、可提供</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128k b/s</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上网的窄带综合业务数字网</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N-ISDN</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Narrow-Integrated Services Digital Network</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a:t>
            </a:r>
          </a:p>
          <a:p>
            <a:pPr marL="914400" marR="0" lvl="2" indent="0" algn="l" defTabSz="914400" rtl="0" eaLnBrk="1" fontAlgn="base" latinLnBrk="0" hangingPunct="1">
              <a:lnSpc>
                <a:spcPct val="100000"/>
              </a:lnSpc>
              <a:spcBef>
                <a:spcPct val="20000"/>
              </a:spcBef>
              <a:spcAft>
                <a:spcPct val="0"/>
              </a:spcAft>
              <a:buClrTx/>
              <a:buSzTx/>
              <a:buFontTx/>
              <a:buChar char="•"/>
              <a:tabLst/>
              <a:defRPr/>
            </a:pP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数百</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k b/s</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上网速率的</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ADSL(Asymmetrical Digital Subscriber line, </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非对称数字用户线</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 </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和有线电视经双向改造后的</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HFC(</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混合光纤</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同轴电缆，即俗称“有线通”</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 </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接入 </a:t>
            </a:r>
          </a:p>
          <a:p>
            <a:pPr marL="914400" marR="0" lvl="2" indent="0" algn="l" defTabSz="914400" rtl="0" eaLnBrk="1" fontAlgn="base" latinLnBrk="0" hangingPunct="1">
              <a:lnSpc>
                <a:spcPct val="100000"/>
              </a:lnSpc>
              <a:spcBef>
                <a:spcPct val="20000"/>
              </a:spcBef>
              <a:spcAft>
                <a:spcPct val="0"/>
              </a:spcAft>
              <a:buClrTx/>
              <a:buSzTx/>
              <a:buFontTx/>
              <a:buChar char="•"/>
              <a:tabLst/>
              <a:defRPr/>
            </a:pP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VDSL(Very high speed Digital Subscriber line, </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超高速数字用户线</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 </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和光纤到户</a:t>
            </a:r>
            <a:r>
              <a:rPr kumimoji="0" lang="en-US" altLang="zh-CN" sz="2400" b="1" i="0" u="none" strike="noStrike" kern="1200" cap="none" spc="0" normalizeH="0" baseline="0" noProof="0">
                <a:ln>
                  <a:noFill/>
                </a:ln>
                <a:solidFill>
                  <a:srgbClr val="000000"/>
                </a:solidFill>
                <a:effectLst/>
                <a:uLnTx/>
                <a:uFillTx/>
                <a:latin typeface="Arial" charset="0"/>
                <a:ea typeface="宋体" charset="-122"/>
                <a:cs typeface="+mn-cs"/>
              </a:rPr>
              <a:t>FTTH(Fiber To The Home) </a:t>
            </a:r>
            <a:r>
              <a:rPr kumimoji="0" lang="zh-CN" altLang="en-US" sz="2400" b="1" i="0" u="none" strike="noStrike" kern="1200" cap="none" spc="0" normalizeH="0" baseline="0" noProof="0">
                <a:ln>
                  <a:noFill/>
                </a:ln>
                <a:solidFill>
                  <a:srgbClr val="000000"/>
                </a:solidFill>
                <a:effectLst/>
                <a:uLnTx/>
                <a:uFillTx/>
                <a:latin typeface="Arial" charset="0"/>
                <a:ea typeface="宋体" charset="-122"/>
                <a:cs typeface="+mn-cs"/>
              </a:rPr>
              <a:t>则可达到更高的用户入网接入速率</a:t>
            </a:r>
          </a:p>
        </p:txBody>
      </p:sp>
    </p:spTree>
    <p:extLst>
      <p:ext uri="{BB962C8B-B14F-4D97-AF65-F5344CB8AC3E}">
        <p14:creationId xmlns:p14="http://schemas.microsoft.com/office/powerpoint/2010/main" val="341648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3400" y="836613"/>
            <a:ext cx="7772400" cy="763587"/>
          </a:xfrm>
        </p:spPr>
        <p:txBody>
          <a:bodyPr/>
          <a:lstStyle/>
          <a:p>
            <a:pPr eaLnBrk="1" hangingPunct="1"/>
            <a:r>
              <a:rPr lang="zh-CN" altLang="en-US" b="1" smtClean="0">
                <a:latin typeface="宋体" charset="-122"/>
              </a:rPr>
              <a:t>§1.1计算机网络的演变与发展</a:t>
            </a:r>
          </a:p>
        </p:txBody>
      </p:sp>
      <p:sp>
        <p:nvSpPr>
          <p:cNvPr id="180227" name="Rectangle 3"/>
          <p:cNvSpPr>
            <a:spLocks noGrp="1" noChangeArrowheads="1"/>
          </p:cNvSpPr>
          <p:nvPr>
            <p:ph type="body" idx="1"/>
          </p:nvPr>
        </p:nvSpPr>
        <p:spPr>
          <a:xfrm>
            <a:off x="1182688" y="2017713"/>
            <a:ext cx="7277100" cy="3140075"/>
          </a:xfrm>
        </p:spPr>
        <p:txBody>
          <a:bodyPr/>
          <a:lstStyle/>
          <a:p>
            <a:pPr eaLnBrk="1" hangingPunct="1">
              <a:lnSpc>
                <a:spcPct val="90000"/>
              </a:lnSpc>
            </a:pPr>
            <a:r>
              <a:rPr lang="zh-CN" altLang="en-US" b="1" dirty="0" smtClean="0">
                <a:latin typeface="宋体" charset="-122"/>
              </a:rPr>
              <a:t>计算机网络是计算机和通信技术发展的产物</a:t>
            </a:r>
            <a:endParaRPr lang="zh-CN" altLang="en-US" b="1" dirty="0" smtClean="0">
              <a:solidFill>
                <a:srgbClr val="CC3300"/>
              </a:solidFill>
              <a:latin typeface="宋体" charset="-122"/>
            </a:endParaRPr>
          </a:p>
          <a:p>
            <a:pPr eaLnBrk="1" hangingPunct="1">
              <a:lnSpc>
                <a:spcPct val="90000"/>
              </a:lnSpc>
            </a:pPr>
            <a:r>
              <a:rPr lang="zh-CN" altLang="en-US" b="1" dirty="0" smtClean="0">
                <a:latin typeface="宋体" charset="-122"/>
              </a:rPr>
              <a:t>面向终端的计算机网络</a:t>
            </a:r>
          </a:p>
          <a:p>
            <a:pPr eaLnBrk="1" hangingPunct="1">
              <a:lnSpc>
                <a:spcPct val="90000"/>
              </a:lnSpc>
            </a:pPr>
            <a:r>
              <a:rPr lang="zh-CN" altLang="en-US" b="1" dirty="0" smtClean="0">
                <a:latin typeface="宋体" charset="-122"/>
              </a:rPr>
              <a:t>计算机</a:t>
            </a:r>
            <a:r>
              <a:rPr lang="en-US" altLang="zh-CN" b="1" dirty="0" smtClean="0">
                <a:latin typeface="Arial" charset="0"/>
              </a:rPr>
              <a:t>——</a:t>
            </a:r>
            <a:r>
              <a:rPr lang="zh-CN" altLang="en-US" b="1" dirty="0" smtClean="0">
                <a:latin typeface="宋体" charset="-122"/>
              </a:rPr>
              <a:t>计算机网络</a:t>
            </a:r>
          </a:p>
          <a:p>
            <a:pPr eaLnBrk="1" hangingPunct="1">
              <a:lnSpc>
                <a:spcPct val="90000"/>
              </a:lnSpc>
            </a:pPr>
            <a:r>
              <a:rPr lang="zh-CN" altLang="en-US" b="1" dirty="0" smtClean="0">
                <a:latin typeface="宋体" charset="-122"/>
              </a:rPr>
              <a:t>开放式标准化的计算机网络</a:t>
            </a:r>
          </a:p>
          <a:p>
            <a:pPr eaLnBrk="1" hangingPunct="1">
              <a:lnSpc>
                <a:spcPct val="90000"/>
              </a:lnSpc>
            </a:pPr>
            <a:r>
              <a:rPr lang="zh-CN" altLang="en-US" b="1" dirty="0" smtClean="0">
                <a:latin typeface="宋体" charset="-122"/>
              </a:rPr>
              <a:t>网络发展趋势</a:t>
            </a:r>
          </a:p>
        </p:txBody>
      </p:sp>
    </p:spTree>
    <p:extLst>
      <p:ext uri="{BB962C8B-B14F-4D97-AF65-F5344CB8AC3E}">
        <p14:creationId xmlns:p14="http://schemas.microsoft.com/office/powerpoint/2010/main" val="3040956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71550" y="908050"/>
            <a:ext cx="7704138" cy="698500"/>
          </a:xfrm>
        </p:spPr>
        <p:txBody>
          <a:bodyPr/>
          <a:lstStyle/>
          <a:p>
            <a:pPr eaLnBrk="1" hangingPunct="1">
              <a:buSzPct val="80000"/>
              <a:buFont typeface="Wingdings" pitchFamily="2" charset="2"/>
              <a:buNone/>
            </a:pPr>
            <a:r>
              <a:rPr lang="en-US" altLang="zh-CN" sz="3600" b="1" smtClean="0">
                <a:latin typeface="宋体" charset="-122"/>
              </a:rPr>
              <a:t>1.1.1 </a:t>
            </a:r>
            <a:r>
              <a:rPr lang="zh-CN" altLang="en-US" sz="3600" b="1" smtClean="0">
                <a:latin typeface="宋体" charset="-122"/>
              </a:rPr>
              <a:t>计算机和通信技术发展的产物</a:t>
            </a:r>
          </a:p>
        </p:txBody>
      </p:sp>
      <p:pic>
        <p:nvPicPr>
          <p:cNvPr id="5"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1844675"/>
            <a:ext cx="7234238"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227892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71550" y="908050"/>
            <a:ext cx="7704138" cy="698500"/>
          </a:xfrm>
        </p:spPr>
        <p:txBody>
          <a:bodyPr/>
          <a:lstStyle/>
          <a:p>
            <a:pPr eaLnBrk="1" hangingPunct="1">
              <a:buSzPct val="80000"/>
              <a:buFont typeface="Wingdings" pitchFamily="2" charset="2"/>
              <a:buNone/>
            </a:pPr>
            <a:r>
              <a:rPr lang="en-US" altLang="zh-CN" sz="3600" b="1" smtClean="0">
                <a:latin typeface="宋体" charset="-122"/>
              </a:rPr>
              <a:t>1.1.1 </a:t>
            </a:r>
            <a:r>
              <a:rPr lang="zh-CN" altLang="en-US" sz="3600" b="1" smtClean="0">
                <a:latin typeface="宋体" charset="-122"/>
              </a:rPr>
              <a:t>计算机和通信技术发展的产物</a:t>
            </a:r>
          </a:p>
        </p:txBody>
      </p:sp>
      <p:sp>
        <p:nvSpPr>
          <p:cNvPr id="33843" name="Rectangle 51"/>
          <p:cNvSpPr>
            <a:spLocks noChangeArrowheads="1"/>
          </p:cNvSpPr>
          <p:nvPr/>
        </p:nvSpPr>
        <p:spPr bwMode="auto">
          <a:xfrm>
            <a:off x="684213" y="2060575"/>
            <a:ext cx="762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marL="179388"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179388" marR="0" lvl="1" indent="0" algn="l" defTabSz="914400" rtl="0" eaLnBrk="1" fontAlgn="base" latinLnBrk="0" hangingPunct="1">
              <a:lnSpc>
                <a:spcPct val="100000"/>
              </a:lnSpc>
              <a:spcBef>
                <a:spcPct val="50000"/>
              </a:spcBef>
              <a:spcAft>
                <a:spcPct val="0"/>
              </a:spcAft>
              <a:buClr>
                <a:srgbClr val="000000"/>
              </a:buClr>
              <a:buSzTx/>
              <a:buFontTx/>
              <a:buChar char="•"/>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计算机网络有时也称为数据传输网络（</a:t>
            </a:r>
            <a:r>
              <a:rPr kumimoji="0" lang="en-US" altLang="zh-CN" sz="2800" b="1" i="0" u="none" strike="noStrike" kern="1200" cap="none" spc="0" normalizeH="0" baseline="0" noProof="0">
                <a:ln>
                  <a:noFill/>
                </a:ln>
                <a:solidFill>
                  <a:srgbClr val="000000"/>
                </a:solidFill>
                <a:effectLst/>
                <a:uLnTx/>
                <a:uFillTx/>
                <a:latin typeface="Arial" charset="0"/>
                <a:ea typeface="宋体" charset="-122"/>
                <a:cs typeface="+mn-cs"/>
              </a:rPr>
              <a:t>datacom </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或</a:t>
            </a:r>
            <a:r>
              <a:rPr kumimoji="0" lang="en-US" altLang="zh-CN" sz="2800" b="1" i="0" u="none" strike="noStrike" kern="1200" cap="none" spc="0" normalizeH="0" baseline="0" noProof="0">
                <a:ln>
                  <a:noFill/>
                </a:ln>
                <a:solidFill>
                  <a:srgbClr val="000000"/>
                </a:solidFill>
                <a:effectLst/>
                <a:uLnTx/>
                <a:uFillTx/>
                <a:latin typeface="Arial" charset="0"/>
                <a:ea typeface="宋体" charset="-122"/>
                <a:cs typeface="+mn-cs"/>
              </a:rPr>
              <a:t>data-transmission network)</a:t>
            </a:r>
          </a:p>
        </p:txBody>
      </p:sp>
      <p:pic>
        <p:nvPicPr>
          <p:cNvPr id="7172" name="Picture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500438"/>
            <a:ext cx="5976938"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31405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71550" y="692150"/>
            <a:ext cx="7772400" cy="914400"/>
          </a:xfrm>
        </p:spPr>
        <p:txBody>
          <a:bodyPr/>
          <a:lstStyle/>
          <a:p>
            <a:pPr eaLnBrk="1" hangingPunct="1">
              <a:buSzPct val="80000"/>
              <a:buFont typeface="Wingdings" pitchFamily="2" charset="2"/>
              <a:buNone/>
            </a:pPr>
            <a:r>
              <a:rPr lang="en-US" altLang="zh-CN" sz="3600" b="1" smtClean="0">
                <a:latin typeface="宋体" charset="-122"/>
              </a:rPr>
              <a:t>1.1.2 </a:t>
            </a:r>
            <a:r>
              <a:rPr lang="zh-CN" altLang="en-US" sz="3600" b="1" smtClean="0">
                <a:latin typeface="宋体" charset="-122"/>
              </a:rPr>
              <a:t>面向终端的计算机网络</a:t>
            </a:r>
            <a:endParaRPr lang="en-US" altLang="zh-CN" sz="3600" b="1" smtClean="0">
              <a:latin typeface="宋体" charset="-122"/>
            </a:endParaRPr>
          </a:p>
        </p:txBody>
      </p:sp>
      <p:sp>
        <p:nvSpPr>
          <p:cNvPr id="182275" name="Rectangle 3"/>
          <p:cNvSpPr>
            <a:spLocks noChangeArrowheads="1"/>
          </p:cNvSpPr>
          <p:nvPr/>
        </p:nvSpPr>
        <p:spPr bwMode="auto">
          <a:xfrm>
            <a:off x="827088" y="2924175"/>
            <a:ext cx="76200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1" indent="0" algn="l" defTabSz="914400" rtl="0" eaLnBrk="1" fontAlgn="base" latinLnBrk="0" hangingPunct="1">
              <a:lnSpc>
                <a:spcPct val="100000"/>
              </a:lnSpc>
              <a:spcBef>
                <a:spcPct val="50000"/>
              </a:spcBef>
              <a:spcAft>
                <a:spcPct val="0"/>
              </a:spcAft>
              <a:buClr>
                <a:srgbClr val="000000"/>
              </a:buClr>
              <a:buSzTx/>
              <a:buFontTx/>
              <a:buChar char="•"/>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二十世纪五十年代中至六十年代 </a:t>
            </a:r>
          </a:p>
          <a:p>
            <a:pPr marL="457200" marR="0" lvl="1" indent="0" algn="l" defTabSz="914400" rtl="0" eaLnBrk="1" fontAlgn="base" latinLnBrk="0" hangingPunct="1">
              <a:lnSpc>
                <a:spcPct val="100000"/>
              </a:lnSpc>
              <a:spcBef>
                <a:spcPct val="50000"/>
              </a:spcBef>
              <a:spcAft>
                <a:spcPct val="0"/>
              </a:spcAft>
              <a:buClr>
                <a:srgbClr val="000000"/>
              </a:buClr>
              <a:buSzTx/>
              <a:buFontTx/>
              <a:buChar char="•"/>
              <a:tabLst/>
              <a:defRPr/>
            </a:pP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实际上是</a:t>
            </a:r>
            <a:r>
              <a:rPr kumimoji="0" lang="zh-CN" altLang="en-US" sz="2800" b="1" i="0" u="none" strike="noStrike" kern="1200" cap="none" spc="0" normalizeH="0" baseline="0" noProof="0">
                <a:ln>
                  <a:noFill/>
                </a:ln>
                <a:solidFill>
                  <a:srgbClr val="3333CC"/>
                </a:solidFill>
                <a:effectLst/>
                <a:uLnTx/>
                <a:uFillTx/>
                <a:latin typeface="Arial" charset="0"/>
                <a:ea typeface="宋体" charset="-122"/>
                <a:cs typeface="+mn-cs"/>
              </a:rPr>
              <a:t>以单个计算机为中心</a:t>
            </a:r>
            <a:r>
              <a:rPr kumimoji="0" lang="zh-CN" altLang="en-US" sz="2800" b="1" i="0" u="none" strike="noStrike" kern="1200" cap="none" spc="0" normalizeH="0" baseline="0" noProof="0">
                <a:ln>
                  <a:noFill/>
                </a:ln>
                <a:solidFill>
                  <a:srgbClr val="000000"/>
                </a:solidFill>
                <a:effectLst/>
                <a:uLnTx/>
                <a:uFillTx/>
                <a:latin typeface="Arial" charset="0"/>
                <a:ea typeface="宋体" charset="-122"/>
                <a:cs typeface="+mn-cs"/>
              </a:rPr>
              <a:t>的远程联机系统，虽然历史上也曾称它为计算机网络，但现在为了更明确地与后来出现的多台计算机互连的计算机网络相区分，也称为面向终端的计算机网络。</a:t>
            </a:r>
          </a:p>
        </p:txBody>
      </p:sp>
      <p:sp>
        <p:nvSpPr>
          <p:cNvPr id="8196" name="Rectangle 4"/>
          <p:cNvSpPr>
            <a:spLocks noGrp="1" noChangeArrowheads="1"/>
          </p:cNvSpPr>
          <p:nvPr>
            <p:ph type="body" sz="half" idx="1"/>
          </p:nvPr>
        </p:nvSpPr>
        <p:spPr>
          <a:xfrm>
            <a:off x="900113" y="1989138"/>
            <a:ext cx="6985000" cy="792162"/>
          </a:xfrm>
        </p:spPr>
        <p:txBody>
          <a:bodyPr/>
          <a:lstStyle/>
          <a:p>
            <a:pPr marL="533400" indent="-533400" eaLnBrk="1" hangingPunct="1">
              <a:buClr>
                <a:schemeClr val="tx1"/>
              </a:buClr>
              <a:buSzTx/>
              <a:buFont typeface="Wingdings" pitchFamily="2" charset="2"/>
              <a:buNone/>
            </a:pPr>
            <a:r>
              <a:rPr kumimoji="1" lang="zh-CN" altLang="en-US" b="1" smtClean="0"/>
              <a:t>第一阶段</a:t>
            </a:r>
            <a:r>
              <a:rPr kumimoji="1" lang="en-US" altLang="zh-CN" b="1" smtClean="0">
                <a:latin typeface="Arial" charset="0"/>
              </a:rPr>
              <a:t>——</a:t>
            </a:r>
            <a:r>
              <a:rPr kumimoji="1" lang="zh-CN" altLang="en-US" b="1" smtClean="0"/>
              <a:t>面向终端的计算机网络</a:t>
            </a:r>
          </a:p>
        </p:txBody>
      </p:sp>
    </p:spTree>
    <p:extLst>
      <p:ext uri="{BB962C8B-B14F-4D97-AF65-F5344CB8AC3E}">
        <p14:creationId xmlns:p14="http://schemas.microsoft.com/office/powerpoint/2010/main" val="2387962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1" descr="远程联机"/>
          <p:cNvPicPr>
            <a:picLocks noChangeAspect="1" noChangeArrowheads="1"/>
          </p:cNvPicPr>
          <p:nvPr/>
        </p:nvPicPr>
        <p:blipFill>
          <a:blip r:embed="rId2">
            <a:lum bright="-12000" contrast="18000"/>
            <a:extLst>
              <a:ext uri="{28A0092B-C50C-407E-A947-70E740481C1C}">
                <a14:useLocalDpi xmlns:a14="http://schemas.microsoft.com/office/drawing/2010/main" val="0"/>
              </a:ext>
            </a:extLst>
          </a:blip>
          <a:srcRect/>
          <a:stretch>
            <a:fillRect/>
          </a:stretch>
        </p:blipFill>
        <p:spPr bwMode="auto">
          <a:xfrm>
            <a:off x="395288" y="1196975"/>
            <a:ext cx="83820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Rectangle 2"/>
          <p:cNvSpPr>
            <a:spLocks noGrp="1" noChangeArrowheads="1"/>
          </p:cNvSpPr>
          <p:nvPr>
            <p:ph type="title"/>
          </p:nvPr>
        </p:nvSpPr>
        <p:spPr>
          <a:xfrm>
            <a:off x="900113" y="333375"/>
            <a:ext cx="7993062" cy="768350"/>
          </a:xfrm>
        </p:spPr>
        <p:txBody>
          <a:bodyPr/>
          <a:lstStyle/>
          <a:p>
            <a:pPr eaLnBrk="1" hangingPunct="1">
              <a:buSzPct val="80000"/>
              <a:buFont typeface="Wingdings" pitchFamily="2" charset="2"/>
              <a:buNone/>
            </a:pPr>
            <a:r>
              <a:rPr lang="en-US" altLang="zh-CN" sz="4000" b="1" smtClean="0">
                <a:latin typeface="宋体" charset="-122"/>
              </a:rPr>
              <a:t>1.1.2 </a:t>
            </a:r>
            <a:r>
              <a:rPr lang="zh-CN" altLang="en-US" sz="4000" b="1" smtClean="0">
                <a:latin typeface="宋体" charset="-122"/>
              </a:rPr>
              <a:t>面向终端的计算机网络</a:t>
            </a:r>
            <a:endParaRPr lang="en-US" altLang="zh-CN" sz="4000" b="1" smtClean="0">
              <a:latin typeface="宋体" charset="-122"/>
            </a:endParaRPr>
          </a:p>
        </p:txBody>
      </p:sp>
      <p:grpSp>
        <p:nvGrpSpPr>
          <p:cNvPr id="2" name="Group 5"/>
          <p:cNvGrpSpPr>
            <a:grpSpLocks/>
          </p:cNvGrpSpPr>
          <p:nvPr/>
        </p:nvGrpSpPr>
        <p:grpSpPr bwMode="auto">
          <a:xfrm>
            <a:off x="1042988" y="3789363"/>
            <a:ext cx="6629400" cy="2209800"/>
            <a:chOff x="864" y="1910"/>
            <a:chExt cx="2880" cy="826"/>
          </a:xfrm>
        </p:grpSpPr>
        <p:grpSp>
          <p:nvGrpSpPr>
            <p:cNvPr id="9222" name="Group 6"/>
            <p:cNvGrpSpPr>
              <a:grpSpLocks/>
            </p:cNvGrpSpPr>
            <p:nvPr/>
          </p:nvGrpSpPr>
          <p:grpSpPr bwMode="auto">
            <a:xfrm>
              <a:off x="1240" y="1910"/>
              <a:ext cx="2504" cy="826"/>
              <a:chOff x="1240" y="1910"/>
              <a:chExt cx="2504" cy="826"/>
            </a:xfrm>
          </p:grpSpPr>
          <p:sp>
            <p:nvSpPr>
              <p:cNvPr id="9225" name="Text Box 7"/>
              <p:cNvSpPr txBox="1">
                <a:spLocks noChangeArrowheads="1"/>
              </p:cNvSpPr>
              <p:nvPr/>
            </p:nvSpPr>
            <p:spPr bwMode="auto">
              <a:xfrm>
                <a:off x="1624" y="2160"/>
                <a:ext cx="528" cy="5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Times New Roman" pitchFamily="18" charset="0"/>
                    <a:ea typeface="宋体" charset="-122"/>
                    <a:cs typeface="+mn-cs"/>
                  </a:rPr>
                  <a:t>远程终端</a:t>
                </a:r>
              </a:p>
            </p:txBody>
          </p:sp>
          <p:sp>
            <p:nvSpPr>
              <p:cNvPr id="9226" name="Line 8"/>
              <p:cNvSpPr>
                <a:spLocks noChangeShapeType="1"/>
              </p:cNvSpPr>
              <p:nvPr/>
            </p:nvSpPr>
            <p:spPr bwMode="auto">
              <a:xfrm flipH="1">
                <a:off x="1240" y="2352"/>
                <a:ext cx="384"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9227" name="Line 9"/>
              <p:cNvSpPr>
                <a:spLocks noChangeShapeType="1"/>
              </p:cNvSpPr>
              <p:nvPr/>
            </p:nvSpPr>
            <p:spPr bwMode="auto">
              <a:xfrm>
                <a:off x="1240" y="2496"/>
                <a:ext cx="384"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9228" name="Text Box 10"/>
              <p:cNvSpPr txBox="1">
                <a:spLocks noChangeArrowheads="1"/>
              </p:cNvSpPr>
              <p:nvPr/>
            </p:nvSpPr>
            <p:spPr bwMode="auto">
              <a:xfrm>
                <a:off x="2976" y="2160"/>
                <a:ext cx="480" cy="57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Times New Roman" pitchFamily="18" charset="0"/>
                    <a:ea typeface="宋体" charset="-122"/>
                    <a:cs typeface="+mn-cs"/>
                  </a:rPr>
                  <a:t>通信控制器</a:t>
                </a:r>
              </a:p>
            </p:txBody>
          </p:sp>
          <p:sp>
            <p:nvSpPr>
              <p:cNvPr id="9229" name="Text Box 11"/>
              <p:cNvSpPr txBox="1">
                <a:spLocks noChangeArrowheads="1"/>
              </p:cNvSpPr>
              <p:nvPr/>
            </p:nvSpPr>
            <p:spPr bwMode="auto">
              <a:xfrm>
                <a:off x="3456" y="2160"/>
                <a:ext cx="288" cy="57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itchFamily="18" charset="0"/>
                    <a:ea typeface="宋体" charset="-122"/>
                    <a:cs typeface="+mn-cs"/>
                  </a:rPr>
                  <a:t>计算机</a:t>
                </a:r>
              </a:p>
            </p:txBody>
          </p:sp>
          <p:sp>
            <p:nvSpPr>
              <p:cNvPr id="9230" name="Line 12"/>
              <p:cNvSpPr>
                <a:spLocks noChangeShapeType="1"/>
              </p:cNvSpPr>
              <p:nvPr/>
            </p:nvSpPr>
            <p:spPr bwMode="auto">
              <a:xfrm>
                <a:off x="2160" y="2352"/>
                <a:ext cx="480" cy="0"/>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9231" name="Line 13"/>
              <p:cNvSpPr>
                <a:spLocks noChangeShapeType="1"/>
              </p:cNvSpPr>
              <p:nvPr/>
            </p:nvSpPr>
            <p:spPr bwMode="auto">
              <a:xfrm>
                <a:off x="2480" y="2456"/>
                <a:ext cx="472"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9232" name="Line 14"/>
              <p:cNvSpPr>
                <a:spLocks noChangeShapeType="1"/>
              </p:cNvSpPr>
              <p:nvPr/>
            </p:nvSpPr>
            <p:spPr bwMode="auto">
              <a:xfrm flipV="1">
                <a:off x="2480" y="2352"/>
                <a:ext cx="160" cy="10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9233" name="Text Box 15"/>
              <p:cNvSpPr txBox="1">
                <a:spLocks noChangeArrowheads="1"/>
              </p:cNvSpPr>
              <p:nvPr/>
            </p:nvSpPr>
            <p:spPr bwMode="auto">
              <a:xfrm>
                <a:off x="2256" y="2064"/>
                <a:ext cx="62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通信线路</a:t>
                </a:r>
              </a:p>
            </p:txBody>
          </p:sp>
          <p:sp>
            <p:nvSpPr>
              <p:cNvPr id="9234" name="Text Box 16"/>
              <p:cNvSpPr txBox="1">
                <a:spLocks noChangeArrowheads="1"/>
              </p:cNvSpPr>
              <p:nvPr/>
            </p:nvSpPr>
            <p:spPr bwMode="auto">
              <a:xfrm>
                <a:off x="1632" y="1920"/>
                <a:ext cx="4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Times New Roman" pitchFamily="18" charset="0"/>
                    <a:ea typeface="宋体" charset="-122"/>
                    <a:cs typeface="+mn-cs"/>
                  </a:rPr>
                  <a:t>远程站</a:t>
                </a:r>
              </a:p>
            </p:txBody>
          </p:sp>
          <p:sp>
            <p:nvSpPr>
              <p:cNvPr id="9235" name="Text Box 17"/>
              <p:cNvSpPr txBox="1">
                <a:spLocks noChangeArrowheads="1"/>
              </p:cNvSpPr>
              <p:nvPr/>
            </p:nvSpPr>
            <p:spPr bwMode="auto">
              <a:xfrm>
                <a:off x="3024" y="1910"/>
                <a:ext cx="7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Times New Roman" pitchFamily="18" charset="0"/>
                    <a:ea typeface="宋体" charset="-122"/>
                    <a:cs typeface="+mn-cs"/>
                  </a:rPr>
                  <a:t>计算中心</a:t>
                </a:r>
              </a:p>
            </p:txBody>
          </p:sp>
        </p:grpSp>
        <p:sp>
          <p:nvSpPr>
            <p:cNvPr id="9223" name="Text Box 18"/>
            <p:cNvSpPr txBox="1">
              <a:spLocks noChangeArrowheads="1"/>
            </p:cNvSpPr>
            <p:nvPr/>
          </p:nvSpPr>
          <p:spPr bwMode="auto">
            <a:xfrm>
              <a:off x="864" y="2160"/>
              <a:ext cx="3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输出</a:t>
              </a:r>
            </a:p>
          </p:txBody>
        </p:sp>
        <p:sp>
          <p:nvSpPr>
            <p:cNvPr id="9224" name="Text Box 19"/>
            <p:cNvSpPr txBox="1">
              <a:spLocks noChangeArrowheads="1"/>
            </p:cNvSpPr>
            <p:nvPr/>
          </p:nvSpPr>
          <p:spPr bwMode="auto">
            <a:xfrm>
              <a:off x="864" y="2448"/>
              <a:ext cx="33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itchFamily="18" charset="0"/>
                  <a:ea typeface="宋体" charset="-122"/>
                  <a:cs typeface="+mn-cs"/>
                </a:rPr>
                <a:t>输入</a:t>
              </a:r>
            </a:p>
          </p:txBody>
        </p:sp>
      </p:grpSp>
      <p:sp>
        <p:nvSpPr>
          <p:cNvPr id="124957" name="Rectangle 29"/>
          <p:cNvSpPr>
            <a:spLocks noChangeArrowheads="1"/>
          </p:cNvSpPr>
          <p:nvPr/>
        </p:nvSpPr>
        <p:spPr bwMode="auto">
          <a:xfrm>
            <a:off x="971550" y="5949950"/>
            <a:ext cx="7162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2800" b="1" i="0" u="none" strike="noStrike" kern="1200" cap="none" spc="0" normalizeH="0" baseline="0" noProof="0">
                <a:ln>
                  <a:noFill/>
                </a:ln>
                <a:solidFill>
                  <a:srgbClr val="333399"/>
                </a:solidFill>
                <a:effectLst/>
                <a:uLnTx/>
                <a:uFillTx/>
                <a:latin typeface="宋体" charset="-122"/>
                <a:ea typeface="宋体" charset="-122"/>
                <a:cs typeface="+mn-cs"/>
              </a:rPr>
              <a:t>缺点：</a:t>
            </a:r>
            <a:r>
              <a:rPr kumimoji="1" lang="zh-CN" altLang="en-US" sz="28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主机负载较重，通信线路利用率低</a:t>
            </a:r>
            <a:r>
              <a:rPr kumimoji="1" lang="zh-CN" altLang="en-US" sz="2800" b="1" i="0" u="none" strike="noStrike" kern="1200" cap="none" spc="0" normalizeH="0" baseline="0" noProof="0">
                <a:ln>
                  <a:noFill/>
                </a:ln>
                <a:solidFill>
                  <a:srgbClr val="333399"/>
                </a:solidFill>
                <a:effectLst/>
                <a:uLnTx/>
                <a:uFillTx/>
                <a:latin typeface="宋体" charset="-122"/>
                <a:ea typeface="宋体" charset="-122"/>
                <a:cs typeface="+mn-cs"/>
              </a:rPr>
              <a:t>。</a:t>
            </a:r>
            <a:r>
              <a:rPr kumimoji="1" lang="zh-CN" altLang="en-US" sz="2800" b="1" i="0" u="none" strike="noStrike" kern="1200" cap="none" spc="0" normalizeH="0" baseline="0" noProof="0">
                <a:ln>
                  <a:noFill/>
                </a:ln>
                <a:solidFill>
                  <a:srgbClr val="333399"/>
                </a:solidFill>
                <a:effectLst/>
                <a:uLnTx/>
                <a:uFillTx/>
                <a:latin typeface="Times New Roman" pitchFamily="18" charset="0"/>
                <a:ea typeface="黑体" pitchFamily="49" charset="-122"/>
                <a:cs typeface="+mn-cs"/>
              </a:rPr>
              <a:t> </a:t>
            </a:r>
          </a:p>
        </p:txBody>
      </p:sp>
    </p:spTree>
    <p:extLst>
      <p:ext uri="{BB962C8B-B14F-4D97-AF65-F5344CB8AC3E}">
        <p14:creationId xmlns:p14="http://schemas.microsoft.com/office/powerpoint/2010/main" val="1851135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42988" y="404813"/>
            <a:ext cx="7921625" cy="644525"/>
          </a:xfrm>
        </p:spPr>
        <p:txBody>
          <a:bodyPr/>
          <a:lstStyle/>
          <a:p>
            <a:pPr eaLnBrk="1" hangingPunct="1">
              <a:buSzPct val="80000"/>
              <a:buFont typeface="Wingdings" pitchFamily="2" charset="2"/>
              <a:buNone/>
            </a:pPr>
            <a:r>
              <a:rPr lang="en-US" altLang="zh-CN" sz="3600" b="1" smtClean="0">
                <a:latin typeface="宋体" charset="-122"/>
              </a:rPr>
              <a:t>1.1.2 </a:t>
            </a:r>
            <a:r>
              <a:rPr lang="zh-CN" altLang="en-US" sz="3600" b="1" smtClean="0">
                <a:latin typeface="宋体" charset="-122"/>
              </a:rPr>
              <a:t>面向终端的计算机网络</a:t>
            </a:r>
          </a:p>
        </p:txBody>
      </p:sp>
      <p:pic>
        <p:nvPicPr>
          <p:cNvPr id="10243" name="Picture 4" descr="利用集中器"/>
          <p:cNvPicPr>
            <a:picLocks noChangeAspect="1" noChangeArrowheads="1"/>
          </p:cNvPicPr>
          <p:nvPr/>
        </p:nvPicPr>
        <p:blipFill>
          <a:blip r:embed="rId2">
            <a:lum bright="-18000" contrast="36000"/>
            <a:extLst>
              <a:ext uri="{28A0092B-C50C-407E-A947-70E740481C1C}">
                <a14:useLocalDpi xmlns:a14="http://schemas.microsoft.com/office/drawing/2010/main" val="0"/>
              </a:ext>
            </a:extLst>
          </a:blip>
          <a:srcRect/>
          <a:stretch>
            <a:fillRect/>
          </a:stretch>
        </p:blipFill>
        <p:spPr bwMode="auto">
          <a:xfrm>
            <a:off x="250825" y="1125538"/>
            <a:ext cx="8359775"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667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66800" y="836613"/>
            <a:ext cx="8077200" cy="700087"/>
          </a:xfrm>
        </p:spPr>
        <p:txBody>
          <a:bodyPr/>
          <a:lstStyle/>
          <a:p>
            <a:pPr eaLnBrk="1" hangingPunct="1">
              <a:buSzPct val="80000"/>
              <a:buFont typeface="Wingdings" pitchFamily="2" charset="2"/>
              <a:buNone/>
            </a:pPr>
            <a:r>
              <a:rPr lang="en-US" altLang="zh-CN" sz="3600" b="1" smtClean="0">
                <a:latin typeface="宋体" charset="-122"/>
              </a:rPr>
              <a:t>1.1.2 </a:t>
            </a:r>
            <a:r>
              <a:rPr lang="zh-CN" altLang="en-US" sz="3600" b="1" smtClean="0">
                <a:latin typeface="宋体" charset="-122"/>
              </a:rPr>
              <a:t>面向终端的计算机网络</a:t>
            </a:r>
          </a:p>
        </p:txBody>
      </p:sp>
      <p:sp>
        <p:nvSpPr>
          <p:cNvPr id="35843" name="Rectangle 3"/>
          <p:cNvSpPr>
            <a:spLocks noGrp="1" noChangeArrowheads="1"/>
          </p:cNvSpPr>
          <p:nvPr>
            <p:ph type="body" idx="1"/>
          </p:nvPr>
        </p:nvSpPr>
        <p:spPr>
          <a:xfrm>
            <a:off x="900113" y="4724400"/>
            <a:ext cx="7772400" cy="1066800"/>
          </a:xfrm>
          <a:ln w="28575">
            <a:solidFill>
              <a:schemeClr val="hlink"/>
            </a:solidFill>
            <a:miter lim="800000"/>
            <a:headEnd/>
            <a:tailEnd/>
          </a:ln>
        </p:spPr>
        <p:txBody>
          <a:bodyPr/>
          <a:lstStyle/>
          <a:p>
            <a:pPr eaLnBrk="1" hangingPunct="1">
              <a:lnSpc>
                <a:spcPct val="90000"/>
              </a:lnSpc>
              <a:buFont typeface="Wingdings" pitchFamily="2" charset="2"/>
              <a:buNone/>
            </a:pPr>
            <a:r>
              <a:rPr lang="zh-CN" altLang="en-US" b="1" dirty="0" smtClean="0">
                <a:solidFill>
                  <a:schemeClr val="folHlink"/>
                </a:solidFill>
                <a:latin typeface="宋体" charset="-122"/>
              </a:rPr>
              <a:t>  第一代计算机网络的特点是</a:t>
            </a:r>
            <a:r>
              <a:rPr lang="zh-CN" altLang="en-US" dirty="0" smtClean="0">
                <a:solidFill>
                  <a:schemeClr val="folHlink"/>
                </a:solidFill>
                <a:latin typeface="宋体" charset="-122"/>
              </a:rPr>
              <a:t>：</a:t>
            </a:r>
            <a:r>
              <a:rPr lang="zh-CN" altLang="en-US" dirty="0" smtClean="0">
                <a:solidFill>
                  <a:schemeClr val="folHlink"/>
                </a:solidFill>
                <a:ea typeface="黑体" pitchFamily="49" charset="-122"/>
              </a:rPr>
              <a:t>面向终端，只有主机具有自主处理能力</a:t>
            </a:r>
            <a:r>
              <a:rPr lang="zh-CN" altLang="en-US" dirty="0" smtClean="0">
                <a:solidFill>
                  <a:schemeClr val="folHlink"/>
                </a:solidFill>
                <a:latin typeface="宋体" charset="-122"/>
              </a:rPr>
              <a:t>。</a:t>
            </a:r>
            <a:r>
              <a:rPr lang="zh-CN" altLang="en-US" dirty="0" smtClean="0">
                <a:solidFill>
                  <a:schemeClr val="folHlink"/>
                </a:solidFill>
              </a:rPr>
              <a:t> </a:t>
            </a:r>
          </a:p>
        </p:txBody>
      </p:sp>
      <p:grpSp>
        <p:nvGrpSpPr>
          <p:cNvPr id="11268" name="Group 44"/>
          <p:cNvGrpSpPr>
            <a:grpSpLocks/>
          </p:cNvGrpSpPr>
          <p:nvPr/>
        </p:nvGrpSpPr>
        <p:grpSpPr bwMode="auto">
          <a:xfrm>
            <a:off x="395288" y="1844675"/>
            <a:ext cx="8210550" cy="2608263"/>
            <a:chOff x="816" y="1152"/>
            <a:chExt cx="4160" cy="1200"/>
          </a:xfrm>
        </p:grpSpPr>
        <p:sp>
          <p:nvSpPr>
            <p:cNvPr id="11270" name="Text Box 5"/>
            <p:cNvSpPr txBox="1">
              <a:spLocks noChangeArrowheads="1"/>
            </p:cNvSpPr>
            <p:nvPr/>
          </p:nvSpPr>
          <p:spPr bwMode="auto">
            <a:xfrm>
              <a:off x="2016" y="1296"/>
              <a:ext cx="912" cy="57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TC-</a:t>
              </a:r>
              <a:r>
                <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终端控制器 </a:t>
              </a:r>
              <a:r>
                <a:rPr kumimoji="0" lang="en-US" altLang="zh-CN"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Terminal Concentrator</a:t>
              </a:r>
            </a:p>
          </p:txBody>
        </p:sp>
        <p:sp>
          <p:nvSpPr>
            <p:cNvPr id="11271" name="Text Box 6"/>
            <p:cNvSpPr txBox="1">
              <a:spLocks noChangeArrowheads="1"/>
            </p:cNvSpPr>
            <p:nvPr/>
          </p:nvSpPr>
          <p:spPr bwMode="auto">
            <a:xfrm>
              <a:off x="3648" y="1392"/>
              <a:ext cx="624"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FEP-</a:t>
              </a:r>
              <a:r>
                <a:rPr kumimoji="0"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前端处理器</a:t>
              </a:r>
            </a:p>
          </p:txBody>
        </p:sp>
        <p:sp>
          <p:nvSpPr>
            <p:cNvPr id="11272" name="Text Box 7"/>
            <p:cNvSpPr txBox="1">
              <a:spLocks noChangeArrowheads="1"/>
            </p:cNvSpPr>
            <p:nvPr/>
          </p:nvSpPr>
          <p:spPr bwMode="auto">
            <a:xfrm>
              <a:off x="4512" y="1392"/>
              <a:ext cx="464"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H-</a:t>
              </a:r>
              <a:r>
                <a:rPr kumimoji="0"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主机</a:t>
              </a: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Host</a:t>
              </a:r>
            </a:p>
          </p:txBody>
        </p:sp>
        <p:sp>
          <p:nvSpPr>
            <p:cNvPr id="11273" name="Line 8"/>
            <p:cNvSpPr>
              <a:spLocks noChangeShapeType="1"/>
            </p:cNvSpPr>
            <p:nvPr/>
          </p:nvSpPr>
          <p:spPr bwMode="auto">
            <a:xfrm>
              <a:off x="4272" y="158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74" name="Line 9"/>
            <p:cNvSpPr>
              <a:spLocks noChangeShapeType="1"/>
            </p:cNvSpPr>
            <p:nvPr/>
          </p:nvSpPr>
          <p:spPr bwMode="auto">
            <a:xfrm flipV="1">
              <a:off x="3264" y="1632"/>
              <a:ext cx="384" cy="32"/>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75" name="Line 10"/>
            <p:cNvSpPr>
              <a:spLocks noChangeShapeType="1"/>
            </p:cNvSpPr>
            <p:nvPr/>
          </p:nvSpPr>
          <p:spPr bwMode="auto">
            <a:xfrm flipV="1">
              <a:off x="2928" y="1584"/>
              <a:ext cx="384" cy="8"/>
            </a:xfrm>
            <a:prstGeom prst="line">
              <a:avLst/>
            </a:prstGeom>
            <a:noFill/>
            <a:ln w="28575">
              <a:solidFill>
                <a:schemeClr val="folHlink"/>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76" name="Line 11"/>
            <p:cNvSpPr>
              <a:spLocks noChangeShapeType="1"/>
            </p:cNvSpPr>
            <p:nvPr/>
          </p:nvSpPr>
          <p:spPr bwMode="auto">
            <a:xfrm flipH="1">
              <a:off x="3264" y="1584"/>
              <a:ext cx="48" cy="96"/>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nvGrpSpPr>
            <p:cNvPr id="11277" name="Group 30"/>
            <p:cNvGrpSpPr>
              <a:grpSpLocks/>
            </p:cNvGrpSpPr>
            <p:nvPr/>
          </p:nvGrpSpPr>
          <p:grpSpPr bwMode="auto">
            <a:xfrm>
              <a:off x="816" y="1200"/>
              <a:ext cx="240" cy="240"/>
              <a:chOff x="816" y="1200"/>
              <a:chExt cx="240" cy="240"/>
            </a:xfrm>
          </p:grpSpPr>
          <p:sp>
            <p:nvSpPr>
              <p:cNvPr id="11294" name="Oval 13"/>
              <p:cNvSpPr>
                <a:spLocks noChangeArrowheads="1"/>
              </p:cNvSpPr>
              <p:nvPr/>
            </p:nvSpPr>
            <p:spPr bwMode="auto">
              <a:xfrm>
                <a:off x="816" y="1200"/>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95" name="Text Box 14"/>
              <p:cNvSpPr txBox="1">
                <a:spLocks noChangeArrowheads="1"/>
              </p:cNvSpPr>
              <p:nvPr/>
            </p:nvSpPr>
            <p:spPr bwMode="auto">
              <a:xfrm>
                <a:off x="896" y="1238"/>
                <a:ext cx="12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a:t>
                </a:r>
              </a:p>
            </p:txBody>
          </p:sp>
        </p:grpSp>
        <p:sp>
          <p:nvSpPr>
            <p:cNvPr id="11278" name="Line 24"/>
            <p:cNvSpPr>
              <a:spLocks noChangeShapeType="1"/>
            </p:cNvSpPr>
            <p:nvPr/>
          </p:nvSpPr>
          <p:spPr bwMode="auto">
            <a:xfrm>
              <a:off x="1056" y="1344"/>
              <a:ext cx="960" cy="1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79" name="Line 25"/>
            <p:cNvSpPr>
              <a:spLocks noChangeShapeType="1"/>
            </p:cNvSpPr>
            <p:nvPr/>
          </p:nvSpPr>
          <p:spPr bwMode="auto">
            <a:xfrm flipV="1">
              <a:off x="1104" y="1584"/>
              <a:ext cx="912" cy="12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80" name="Line 26"/>
            <p:cNvSpPr>
              <a:spLocks noChangeShapeType="1"/>
            </p:cNvSpPr>
            <p:nvPr/>
          </p:nvSpPr>
          <p:spPr bwMode="auto">
            <a:xfrm flipH="1">
              <a:off x="1344" y="1632"/>
              <a:ext cx="672" cy="384"/>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81" name="Line 27"/>
            <p:cNvSpPr>
              <a:spLocks noChangeShapeType="1"/>
            </p:cNvSpPr>
            <p:nvPr/>
          </p:nvSpPr>
          <p:spPr bwMode="auto">
            <a:xfrm flipH="1">
              <a:off x="1680" y="1680"/>
              <a:ext cx="336" cy="43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82" name="Text Box 28"/>
            <p:cNvSpPr txBox="1">
              <a:spLocks noChangeArrowheads="1"/>
            </p:cNvSpPr>
            <p:nvPr/>
          </p:nvSpPr>
          <p:spPr bwMode="auto">
            <a:xfrm>
              <a:off x="3072" y="1200"/>
              <a:ext cx="48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高速线</a:t>
              </a:r>
            </a:p>
          </p:txBody>
        </p:sp>
        <p:sp>
          <p:nvSpPr>
            <p:cNvPr id="11283" name="Text Box 29"/>
            <p:cNvSpPr txBox="1">
              <a:spLocks noChangeArrowheads="1"/>
            </p:cNvSpPr>
            <p:nvPr/>
          </p:nvSpPr>
          <p:spPr bwMode="auto">
            <a:xfrm>
              <a:off x="1488" y="115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00"/>
                  </a:solidFill>
                  <a:effectLst/>
                  <a:uLnTx/>
                  <a:uFillTx/>
                  <a:latin typeface="Times New Roman" pitchFamily="18" charset="0"/>
                  <a:ea typeface="宋体" charset="-122"/>
                  <a:cs typeface="+mn-cs"/>
                </a:rPr>
                <a:t>低速线</a:t>
              </a:r>
            </a:p>
          </p:txBody>
        </p:sp>
        <p:grpSp>
          <p:nvGrpSpPr>
            <p:cNvPr id="11284" name="Group 31"/>
            <p:cNvGrpSpPr>
              <a:grpSpLocks/>
            </p:cNvGrpSpPr>
            <p:nvPr/>
          </p:nvGrpSpPr>
          <p:grpSpPr bwMode="auto">
            <a:xfrm>
              <a:off x="864" y="1632"/>
              <a:ext cx="240" cy="240"/>
              <a:chOff x="816" y="1200"/>
              <a:chExt cx="240" cy="240"/>
            </a:xfrm>
          </p:grpSpPr>
          <p:sp>
            <p:nvSpPr>
              <p:cNvPr id="11292" name="Oval 32"/>
              <p:cNvSpPr>
                <a:spLocks noChangeArrowheads="1"/>
              </p:cNvSpPr>
              <p:nvPr/>
            </p:nvSpPr>
            <p:spPr bwMode="auto">
              <a:xfrm>
                <a:off x="816" y="1200"/>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93" name="Text Box 33"/>
              <p:cNvSpPr txBox="1">
                <a:spLocks noChangeArrowheads="1"/>
              </p:cNvSpPr>
              <p:nvPr/>
            </p:nvSpPr>
            <p:spPr bwMode="auto">
              <a:xfrm>
                <a:off x="896" y="1238"/>
                <a:ext cx="12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a:t>
                </a:r>
              </a:p>
            </p:txBody>
          </p:sp>
        </p:grpSp>
        <p:grpSp>
          <p:nvGrpSpPr>
            <p:cNvPr id="11285" name="Group 34"/>
            <p:cNvGrpSpPr>
              <a:grpSpLocks/>
            </p:cNvGrpSpPr>
            <p:nvPr/>
          </p:nvGrpSpPr>
          <p:grpSpPr bwMode="auto">
            <a:xfrm>
              <a:off x="1152" y="1968"/>
              <a:ext cx="240" cy="240"/>
              <a:chOff x="816" y="1200"/>
              <a:chExt cx="240" cy="240"/>
            </a:xfrm>
          </p:grpSpPr>
          <p:sp>
            <p:nvSpPr>
              <p:cNvPr id="11290" name="Oval 35"/>
              <p:cNvSpPr>
                <a:spLocks noChangeArrowheads="1"/>
              </p:cNvSpPr>
              <p:nvPr/>
            </p:nvSpPr>
            <p:spPr bwMode="auto">
              <a:xfrm>
                <a:off x="816" y="1200"/>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91" name="Text Box 36"/>
              <p:cNvSpPr txBox="1">
                <a:spLocks noChangeArrowheads="1"/>
              </p:cNvSpPr>
              <p:nvPr/>
            </p:nvSpPr>
            <p:spPr bwMode="auto">
              <a:xfrm>
                <a:off x="896" y="1238"/>
                <a:ext cx="12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a:t>
                </a:r>
              </a:p>
            </p:txBody>
          </p:sp>
        </p:grpSp>
        <p:grpSp>
          <p:nvGrpSpPr>
            <p:cNvPr id="11286" name="Group 37"/>
            <p:cNvGrpSpPr>
              <a:grpSpLocks/>
            </p:cNvGrpSpPr>
            <p:nvPr/>
          </p:nvGrpSpPr>
          <p:grpSpPr bwMode="auto">
            <a:xfrm>
              <a:off x="1536" y="2112"/>
              <a:ext cx="240" cy="240"/>
              <a:chOff x="816" y="1200"/>
              <a:chExt cx="240" cy="240"/>
            </a:xfrm>
          </p:grpSpPr>
          <p:sp>
            <p:nvSpPr>
              <p:cNvPr id="11288" name="Oval 38"/>
              <p:cNvSpPr>
                <a:spLocks noChangeArrowheads="1"/>
              </p:cNvSpPr>
              <p:nvPr/>
            </p:nvSpPr>
            <p:spPr bwMode="auto">
              <a:xfrm>
                <a:off x="816" y="1200"/>
                <a:ext cx="240" cy="24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11289" name="Text Box 39"/>
              <p:cNvSpPr txBox="1">
                <a:spLocks noChangeArrowheads="1"/>
              </p:cNvSpPr>
              <p:nvPr/>
            </p:nvSpPr>
            <p:spPr bwMode="auto">
              <a:xfrm>
                <a:off x="896" y="1238"/>
                <a:ext cx="128"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a:t>
                </a:r>
              </a:p>
            </p:txBody>
          </p:sp>
        </p:grpSp>
        <p:sp>
          <p:nvSpPr>
            <p:cNvPr id="11287" name="Text Box 41"/>
            <p:cNvSpPr txBox="1">
              <a:spLocks noChangeArrowheads="1"/>
            </p:cNvSpPr>
            <p:nvPr/>
          </p:nvSpPr>
          <p:spPr bwMode="auto">
            <a:xfrm>
              <a:off x="1920" y="2112"/>
              <a:ext cx="10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T- Terminal</a:t>
              </a:r>
              <a:r>
                <a:rPr kumimoji="0" lang="zh-CN" altLang="en-US" sz="2000" b="1" i="0" u="none" strike="noStrike" kern="1200" cap="none" spc="0" normalizeH="0" baseline="0" noProof="0">
                  <a:ln>
                    <a:noFill/>
                  </a:ln>
                  <a:solidFill>
                    <a:srgbClr val="000000"/>
                  </a:solidFill>
                  <a:effectLst/>
                  <a:uLnTx/>
                  <a:uFillTx/>
                  <a:latin typeface="宋体" charset="-122"/>
                  <a:ea typeface="宋体" charset="-122"/>
                  <a:cs typeface="+mn-cs"/>
                </a:rPr>
                <a:t>终端</a:t>
              </a:r>
              <a:r>
                <a:rPr kumimoji="0"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p:txBody>
        </p:sp>
      </p:grpSp>
      <p:sp>
        <p:nvSpPr>
          <p:cNvPr id="11269" name="Rectangle 48"/>
          <p:cNvSpPr>
            <a:spLocks noChangeArrowheads="1"/>
          </p:cNvSpPr>
          <p:nvPr/>
        </p:nvSpPr>
        <p:spPr bwMode="auto">
          <a:xfrm>
            <a:off x="5486400" y="3429000"/>
            <a:ext cx="327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FEP(Front End Processor,</a:t>
            </a:r>
            <a:r>
              <a:rPr kumimoji="0"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简称为前端机</a:t>
            </a:r>
            <a:r>
              <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0" lang="zh-CN" altLang="en-US" sz="2000" b="1" i="0" u="none" strike="noStrike" kern="1200" cap="none" spc="0" normalizeH="0" baseline="0" noProof="0">
                <a:ln>
                  <a:noFill/>
                </a:ln>
                <a:solidFill>
                  <a:srgbClr val="000000"/>
                </a:solidFill>
                <a:effectLst/>
                <a:uLnTx/>
                <a:uFillTx/>
                <a:latin typeface="Times New Roman" pitchFamily="18" charset="0"/>
                <a:ea typeface="宋体" charset="-122"/>
                <a:cs typeface="+mn-cs"/>
              </a:rPr>
              <a:t>前端处理器</a:t>
            </a:r>
            <a:endParaRPr kumimoji="0" lang="en-US" altLang="zh-CN" sz="20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094115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ox(out)">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Char char="n"/>
          <a:tabLst/>
          <a:defRPr kumimoji="0" lang="en-US" sz="40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970</Words>
  <Application>Microsoft Office PowerPoint</Application>
  <PresentationFormat>全屏显示(4:3)</PresentationFormat>
  <Paragraphs>134</Paragraphs>
  <Slides>21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黑体</vt:lpstr>
      <vt:lpstr>宋体</vt:lpstr>
      <vt:lpstr>Arial</vt:lpstr>
      <vt:lpstr>Tahoma</vt:lpstr>
      <vt:lpstr>Times New Roman</vt:lpstr>
      <vt:lpstr>Wingdings</vt:lpstr>
      <vt:lpstr>Blends</vt:lpstr>
      <vt:lpstr>计算机通信和网络 </vt:lpstr>
      <vt:lpstr>第一章 计算机网络概论 </vt:lpstr>
      <vt:lpstr>§1.1计算机网络的演变与发展</vt:lpstr>
      <vt:lpstr>1.1.1 计算机和通信技术发展的产物</vt:lpstr>
      <vt:lpstr>1.1.1 计算机和通信技术发展的产物</vt:lpstr>
      <vt:lpstr>1.1.2 面向终端的计算机网络</vt:lpstr>
      <vt:lpstr>1.1.2 面向终端的计算机网络</vt:lpstr>
      <vt:lpstr>1.1.2 面向终端的计算机网络</vt:lpstr>
      <vt:lpstr>1.1.2 面向终端的计算机网络</vt:lpstr>
      <vt:lpstr>1.1.3 计算机——计算机网络</vt:lpstr>
      <vt:lpstr>1.1.3 计算机——计算机网络</vt:lpstr>
      <vt:lpstr>1.1.3 计算机——计算机网络</vt:lpstr>
      <vt:lpstr>1.1.3 计算机——计算机网络</vt:lpstr>
      <vt:lpstr>1.1.3 计算机——计算机网络</vt:lpstr>
      <vt:lpstr>1.1.3 计算机——计算机网络</vt:lpstr>
      <vt:lpstr>1.1.4 开放式标准化计算机网络</vt:lpstr>
      <vt:lpstr>1.1.4 开放式标准化计算机网络</vt:lpstr>
      <vt:lpstr>1.1.4 开放式标准化计算机网络</vt:lpstr>
      <vt:lpstr>1.1.5 网络的发展趋势</vt:lpstr>
      <vt:lpstr>1.1.5 网络的发展趋势</vt:lpstr>
      <vt:lpstr>1.1.5 网络的发展趋势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计算机通信和网络 </dc:title>
  <dc:creator>Lenovo</dc:creator>
  <cp:lastModifiedBy>Lenovo</cp:lastModifiedBy>
  <cp:revision>1</cp:revision>
  <dcterms:created xsi:type="dcterms:W3CDTF">2020-03-17T04:17:13Z</dcterms:created>
  <dcterms:modified xsi:type="dcterms:W3CDTF">2020-03-17T04:21:15Z</dcterms:modified>
</cp:coreProperties>
</file>