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5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2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8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/>
            </p:spPr>
            <p:txBody>
              <a:bodyPr wrap="none" anchor="ctr"/>
              <a:lstStyle>
                <a:lvl1pPr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eaLnBrk="0" hangingPunct="0"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4000" b="1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4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556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556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137BF2-259F-485B-A065-4120840AD8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383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E7E30-671A-4CFD-92A4-3B412407AC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369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16A6D-5686-404C-A73E-328D88AC2D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00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30FF5-D57A-43D0-B90B-59C47D7126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43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DC0E-4858-467D-8AF6-0956132B67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29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17B95-23DA-429B-BEB7-ABEA45177A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96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5B352-B2F9-46DD-8452-842F868F00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470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2A91B-3A12-422F-8E29-1BF4109C05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3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31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6DA43-E2BC-40A4-B69F-4CC0423440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416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3CA0E-5C9C-47F8-BE68-33E221D009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016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39084-E23B-4329-B4A5-56D6492051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246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2C9EE-9DC4-4DF0-B1B9-8CAE9F13E7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213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77EFB-138E-40D7-9FA9-FF4F99D467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603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A04B8-400F-43BA-A244-D5828FCB0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39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4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0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3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8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6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CFA7-2F5B-4E96-826A-904192D56DF9}" type="datetimeFigureOut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A79A0-BB49-4487-AA1A-258297359E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1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 b="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 b="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 b="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 b="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 b="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 b="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4000" b="1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400" b="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46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3E97B18-4DA2-436A-A61A-60319FF5AE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41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838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1.2 </a:t>
            </a:r>
            <a:r>
              <a:rPr lang="zh-CN" altLang="en-US" sz="36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交换技术</a:t>
            </a:r>
            <a:endParaRPr lang="en-US" altLang="zh-CN" sz="3600" b="1" smtClean="0">
              <a:latin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701800"/>
            <a:ext cx="7772400" cy="609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b="1" smtClean="0">
                <a:latin typeface="宋体" charset="-122"/>
              </a:rPr>
              <a:t>1.</a:t>
            </a:r>
            <a:r>
              <a:rPr lang="zh-CN" altLang="en-US" b="1" smtClean="0">
                <a:latin typeface="宋体" charset="-122"/>
              </a:rPr>
              <a:t>电路交换（</a:t>
            </a:r>
            <a:r>
              <a:rPr lang="en-US" altLang="zh-CN" b="1" smtClean="0">
                <a:latin typeface="宋体" charset="-122"/>
              </a:rPr>
              <a:t>circuit switching</a:t>
            </a:r>
            <a:r>
              <a:rPr lang="zh-CN" altLang="en-US" b="1" smtClean="0">
                <a:latin typeface="宋体" charset="-122"/>
              </a:rPr>
              <a:t>）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636838" y="2122488"/>
            <a:ext cx="6248400" cy="2209800"/>
            <a:chOff x="912" y="1440"/>
            <a:chExt cx="4080" cy="1392"/>
          </a:xfrm>
        </p:grpSpPr>
        <p:sp>
          <p:nvSpPr>
            <p:cNvPr id="24587" name="Oval 6"/>
            <p:cNvSpPr>
              <a:spLocks noChangeArrowheads="1"/>
            </p:cNvSpPr>
            <p:nvPr/>
          </p:nvSpPr>
          <p:spPr bwMode="auto">
            <a:xfrm>
              <a:off x="3907" y="1965"/>
              <a:ext cx="310" cy="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4588" name="Oval 7"/>
            <p:cNvSpPr>
              <a:spLocks noChangeArrowheads="1"/>
            </p:cNvSpPr>
            <p:nvPr/>
          </p:nvSpPr>
          <p:spPr bwMode="auto">
            <a:xfrm>
              <a:off x="3223" y="2504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4589" name="Oval 8"/>
            <p:cNvSpPr>
              <a:spLocks noChangeArrowheads="1"/>
            </p:cNvSpPr>
            <p:nvPr/>
          </p:nvSpPr>
          <p:spPr bwMode="auto">
            <a:xfrm>
              <a:off x="2242" y="2504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4590" name="Oval 9"/>
            <p:cNvSpPr>
              <a:spLocks noChangeArrowheads="1"/>
            </p:cNvSpPr>
            <p:nvPr/>
          </p:nvSpPr>
          <p:spPr bwMode="auto">
            <a:xfrm>
              <a:off x="1570" y="1913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4591" name="Oval 10"/>
            <p:cNvSpPr>
              <a:spLocks noChangeArrowheads="1"/>
            </p:cNvSpPr>
            <p:nvPr/>
          </p:nvSpPr>
          <p:spPr bwMode="auto">
            <a:xfrm>
              <a:off x="3262" y="1440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4592" name="Oval 11"/>
            <p:cNvSpPr>
              <a:spLocks noChangeArrowheads="1"/>
            </p:cNvSpPr>
            <p:nvPr/>
          </p:nvSpPr>
          <p:spPr bwMode="auto">
            <a:xfrm>
              <a:off x="2216" y="1440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4593" name="Text Box 12"/>
            <p:cNvSpPr txBox="1">
              <a:spLocks noChangeArrowheads="1"/>
            </p:cNvSpPr>
            <p:nvPr/>
          </p:nvSpPr>
          <p:spPr bwMode="auto">
            <a:xfrm>
              <a:off x="2268" y="1493"/>
              <a:ext cx="2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N2</a:t>
              </a:r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3314" y="1506"/>
              <a:ext cx="2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N4</a:t>
              </a:r>
            </a:p>
          </p:txBody>
        </p:sp>
        <p:sp>
          <p:nvSpPr>
            <p:cNvPr id="24595" name="Text Box 14"/>
            <p:cNvSpPr txBox="1">
              <a:spLocks noChangeArrowheads="1"/>
            </p:cNvSpPr>
            <p:nvPr/>
          </p:nvSpPr>
          <p:spPr bwMode="auto">
            <a:xfrm>
              <a:off x="1622" y="1978"/>
              <a:ext cx="22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N1</a:t>
              </a:r>
            </a:p>
          </p:txBody>
        </p:sp>
        <p:sp>
          <p:nvSpPr>
            <p:cNvPr id="24596" name="Text Box 15"/>
            <p:cNvSpPr txBox="1">
              <a:spLocks noChangeArrowheads="1"/>
            </p:cNvSpPr>
            <p:nvPr/>
          </p:nvSpPr>
          <p:spPr bwMode="auto">
            <a:xfrm>
              <a:off x="2294" y="2556"/>
              <a:ext cx="2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N3</a:t>
              </a:r>
            </a:p>
          </p:txBody>
        </p:sp>
        <p:sp>
          <p:nvSpPr>
            <p:cNvPr id="24597" name="Text Box 16"/>
            <p:cNvSpPr txBox="1">
              <a:spLocks noChangeArrowheads="1"/>
            </p:cNvSpPr>
            <p:nvPr/>
          </p:nvSpPr>
          <p:spPr bwMode="auto">
            <a:xfrm>
              <a:off x="3275" y="2569"/>
              <a:ext cx="2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N5</a:t>
              </a:r>
            </a:p>
          </p:txBody>
        </p:sp>
        <p:sp>
          <p:nvSpPr>
            <p:cNvPr id="24598" name="Text Box 17"/>
            <p:cNvSpPr txBox="1">
              <a:spLocks noChangeArrowheads="1"/>
            </p:cNvSpPr>
            <p:nvPr/>
          </p:nvSpPr>
          <p:spPr bwMode="auto">
            <a:xfrm>
              <a:off x="3959" y="2031"/>
              <a:ext cx="2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N6</a:t>
              </a:r>
            </a:p>
          </p:txBody>
        </p:sp>
        <p:sp>
          <p:nvSpPr>
            <p:cNvPr id="24599" name="Text Box 18"/>
            <p:cNvSpPr txBox="1">
              <a:spLocks noChangeArrowheads="1"/>
            </p:cNvSpPr>
            <p:nvPr/>
          </p:nvSpPr>
          <p:spPr bwMode="auto">
            <a:xfrm>
              <a:off x="912" y="1992"/>
              <a:ext cx="219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Hs</a:t>
              </a:r>
            </a:p>
          </p:txBody>
        </p:sp>
        <p:sp>
          <p:nvSpPr>
            <p:cNvPr id="24600" name="Text Box 19"/>
            <p:cNvSpPr txBox="1">
              <a:spLocks noChangeArrowheads="1"/>
            </p:cNvSpPr>
            <p:nvPr/>
          </p:nvSpPr>
          <p:spPr bwMode="auto">
            <a:xfrm>
              <a:off x="4773" y="2031"/>
              <a:ext cx="219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Hd</a:t>
              </a:r>
            </a:p>
          </p:txBody>
        </p:sp>
        <p:sp>
          <p:nvSpPr>
            <p:cNvPr id="24601" name="Line 20"/>
            <p:cNvSpPr>
              <a:spLocks noChangeShapeType="1"/>
            </p:cNvSpPr>
            <p:nvPr/>
          </p:nvSpPr>
          <p:spPr bwMode="auto">
            <a:xfrm>
              <a:off x="1131" y="2083"/>
              <a:ext cx="43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02" name="Line 21"/>
            <p:cNvSpPr>
              <a:spLocks noChangeShapeType="1"/>
            </p:cNvSpPr>
            <p:nvPr/>
          </p:nvSpPr>
          <p:spPr bwMode="auto">
            <a:xfrm flipV="1">
              <a:off x="1842" y="1663"/>
              <a:ext cx="387" cy="30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>
              <a:off x="2526" y="1598"/>
              <a:ext cx="7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04" name="Line 23"/>
            <p:cNvSpPr>
              <a:spLocks noChangeShapeType="1"/>
            </p:cNvSpPr>
            <p:nvPr/>
          </p:nvSpPr>
          <p:spPr bwMode="auto">
            <a:xfrm>
              <a:off x="1829" y="2202"/>
              <a:ext cx="439" cy="3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05" name="Line 24"/>
            <p:cNvSpPr>
              <a:spLocks noChangeShapeType="1"/>
            </p:cNvSpPr>
            <p:nvPr/>
          </p:nvSpPr>
          <p:spPr bwMode="auto">
            <a:xfrm>
              <a:off x="2552" y="2661"/>
              <a:ext cx="6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06" name="Line 25"/>
            <p:cNvSpPr>
              <a:spLocks noChangeShapeType="1"/>
            </p:cNvSpPr>
            <p:nvPr/>
          </p:nvSpPr>
          <p:spPr bwMode="auto">
            <a:xfrm flipV="1">
              <a:off x="3507" y="2228"/>
              <a:ext cx="413" cy="34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07" name="Line 26"/>
            <p:cNvSpPr>
              <a:spLocks noChangeShapeType="1"/>
            </p:cNvSpPr>
            <p:nvPr/>
          </p:nvSpPr>
          <p:spPr bwMode="auto">
            <a:xfrm>
              <a:off x="3572" y="1650"/>
              <a:ext cx="387" cy="35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08" name="Line 27"/>
            <p:cNvSpPr>
              <a:spLocks noChangeShapeType="1"/>
            </p:cNvSpPr>
            <p:nvPr/>
          </p:nvSpPr>
          <p:spPr bwMode="auto">
            <a:xfrm>
              <a:off x="4217" y="2123"/>
              <a:ext cx="55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09" name="Line 28"/>
            <p:cNvSpPr>
              <a:spLocks noChangeShapeType="1"/>
            </p:cNvSpPr>
            <p:nvPr/>
          </p:nvSpPr>
          <p:spPr bwMode="auto">
            <a:xfrm flipV="1">
              <a:off x="1880" y="1690"/>
              <a:ext cx="1395" cy="3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10" name="Line 29"/>
            <p:cNvSpPr>
              <a:spLocks noChangeShapeType="1"/>
            </p:cNvSpPr>
            <p:nvPr/>
          </p:nvSpPr>
          <p:spPr bwMode="auto">
            <a:xfrm flipV="1">
              <a:off x="2526" y="2110"/>
              <a:ext cx="1381" cy="47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11" name="Line 30"/>
            <p:cNvSpPr>
              <a:spLocks noChangeShapeType="1"/>
            </p:cNvSpPr>
            <p:nvPr/>
          </p:nvSpPr>
          <p:spPr bwMode="auto">
            <a:xfrm>
              <a:off x="2384" y="1768"/>
              <a:ext cx="0" cy="72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4612" name="Line 31"/>
            <p:cNvSpPr>
              <a:spLocks noChangeShapeType="1"/>
            </p:cNvSpPr>
            <p:nvPr/>
          </p:nvSpPr>
          <p:spPr bwMode="auto">
            <a:xfrm>
              <a:off x="3378" y="1768"/>
              <a:ext cx="0" cy="7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</p:grp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2960688" y="3186113"/>
            <a:ext cx="6715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>
            <a:off x="4010025" y="3373438"/>
            <a:ext cx="671513" cy="6048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>
            <a:off x="7686675" y="3248025"/>
            <a:ext cx="850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 flipV="1">
            <a:off x="5116513" y="3227388"/>
            <a:ext cx="2095500" cy="7508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5158" name="Rectangle 38"/>
          <p:cNvSpPr>
            <a:spLocks noChangeArrowheads="1"/>
          </p:cNvSpPr>
          <p:nvPr/>
        </p:nvSpPr>
        <p:spPr bwMode="auto">
          <a:xfrm>
            <a:off x="373063" y="2782888"/>
            <a:ext cx="19050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线路建立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数据传送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线路拆除</a:t>
            </a:r>
          </a:p>
        </p:txBody>
      </p:sp>
      <p:sp>
        <p:nvSpPr>
          <p:cNvPr id="5160" name="Rectangle 40"/>
          <p:cNvSpPr>
            <a:spLocks noChangeArrowheads="1"/>
          </p:cNvSpPr>
          <p:nvPr/>
        </p:nvSpPr>
        <p:spPr bwMode="auto">
          <a:xfrm>
            <a:off x="381000" y="4203700"/>
            <a:ext cx="8534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优点：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信息传输几乎没有延迟，交换机的处理开销小，对数据格式无限制，数据传输可靠，不会丢失，不会失序，适合于实时通信的场合。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缺点：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电路接续时间长，利用率低，没有存储数据和差错控制的能力，通信双方必须采用相同的传输速率等通信规程，会造成资源独占。 </a:t>
            </a:r>
          </a:p>
        </p:txBody>
      </p:sp>
    </p:spTree>
    <p:extLst>
      <p:ext uri="{BB962C8B-B14F-4D97-AF65-F5344CB8AC3E}">
        <p14:creationId xmlns:p14="http://schemas.microsoft.com/office/powerpoint/2010/main" val="162611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2" grpId="0" animBg="1"/>
      <p:bldP spid="5153" grpId="0" animBg="1"/>
      <p:bldP spid="5154" grpId="0" animBg="1"/>
      <p:bldP spid="5155" grpId="0" animBg="1"/>
      <p:bldP spid="5158" grpId="0" build="p" autoUpdateAnimBg="0"/>
      <p:bldP spid="516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4538" y="1865313"/>
            <a:ext cx="7772400" cy="577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1" smtClean="0">
                <a:latin typeface="宋体" charset="-122"/>
              </a:rPr>
              <a:t>2.</a:t>
            </a:r>
            <a:r>
              <a:rPr lang="zh-CN" altLang="en-US" b="1" smtClean="0">
                <a:latin typeface="宋体" charset="-122"/>
              </a:rPr>
              <a:t>分组交换（</a:t>
            </a:r>
            <a:r>
              <a:rPr lang="en-US" altLang="zh-CN" b="1" smtClean="0">
                <a:latin typeface="宋体" charset="-122"/>
              </a:rPr>
              <a:t>packet switching</a:t>
            </a:r>
            <a:r>
              <a:rPr lang="zh-CN" altLang="en-US" b="1" smtClean="0">
                <a:latin typeface="宋体" charset="-122"/>
              </a:rPr>
              <a:t>）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81288" y="2833688"/>
            <a:ext cx="6248400" cy="2209800"/>
            <a:chOff x="912" y="1440"/>
            <a:chExt cx="4080" cy="1392"/>
          </a:xfrm>
        </p:grpSpPr>
        <p:sp>
          <p:nvSpPr>
            <p:cNvPr id="25641" name="Oval 5"/>
            <p:cNvSpPr>
              <a:spLocks noChangeArrowheads="1"/>
            </p:cNvSpPr>
            <p:nvPr/>
          </p:nvSpPr>
          <p:spPr bwMode="auto">
            <a:xfrm>
              <a:off x="3907" y="1965"/>
              <a:ext cx="310" cy="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5642" name="Oval 6"/>
            <p:cNvSpPr>
              <a:spLocks noChangeArrowheads="1"/>
            </p:cNvSpPr>
            <p:nvPr/>
          </p:nvSpPr>
          <p:spPr bwMode="auto">
            <a:xfrm>
              <a:off x="3223" y="2504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5643" name="Oval 7"/>
            <p:cNvSpPr>
              <a:spLocks noChangeArrowheads="1"/>
            </p:cNvSpPr>
            <p:nvPr/>
          </p:nvSpPr>
          <p:spPr bwMode="auto">
            <a:xfrm>
              <a:off x="2242" y="2504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5644" name="Oval 8"/>
            <p:cNvSpPr>
              <a:spLocks noChangeArrowheads="1"/>
            </p:cNvSpPr>
            <p:nvPr/>
          </p:nvSpPr>
          <p:spPr bwMode="auto">
            <a:xfrm>
              <a:off x="1570" y="1913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5645" name="Oval 9"/>
            <p:cNvSpPr>
              <a:spLocks noChangeArrowheads="1"/>
            </p:cNvSpPr>
            <p:nvPr/>
          </p:nvSpPr>
          <p:spPr bwMode="auto">
            <a:xfrm>
              <a:off x="3262" y="1440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5646" name="Oval 10"/>
            <p:cNvSpPr>
              <a:spLocks noChangeArrowheads="1"/>
            </p:cNvSpPr>
            <p:nvPr/>
          </p:nvSpPr>
          <p:spPr bwMode="auto">
            <a:xfrm>
              <a:off x="2216" y="1440"/>
              <a:ext cx="310" cy="32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r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5647" name="Text Box 11"/>
            <p:cNvSpPr txBox="1">
              <a:spLocks noChangeArrowheads="1"/>
            </p:cNvSpPr>
            <p:nvPr/>
          </p:nvSpPr>
          <p:spPr bwMode="auto">
            <a:xfrm>
              <a:off x="2268" y="1493"/>
              <a:ext cx="2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N2</a:t>
              </a:r>
            </a:p>
          </p:txBody>
        </p:sp>
        <p:sp>
          <p:nvSpPr>
            <p:cNvPr id="25648" name="Text Box 12"/>
            <p:cNvSpPr txBox="1">
              <a:spLocks noChangeArrowheads="1"/>
            </p:cNvSpPr>
            <p:nvPr/>
          </p:nvSpPr>
          <p:spPr bwMode="auto">
            <a:xfrm>
              <a:off x="3314" y="1506"/>
              <a:ext cx="2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N4</a:t>
              </a:r>
            </a:p>
          </p:txBody>
        </p:sp>
        <p:sp>
          <p:nvSpPr>
            <p:cNvPr id="25649" name="Text Box 13"/>
            <p:cNvSpPr txBox="1">
              <a:spLocks noChangeArrowheads="1"/>
            </p:cNvSpPr>
            <p:nvPr/>
          </p:nvSpPr>
          <p:spPr bwMode="auto">
            <a:xfrm>
              <a:off x="1622" y="1978"/>
              <a:ext cx="22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N1</a:t>
              </a:r>
            </a:p>
          </p:txBody>
        </p:sp>
        <p:sp>
          <p:nvSpPr>
            <p:cNvPr id="25650" name="Text Box 14"/>
            <p:cNvSpPr txBox="1">
              <a:spLocks noChangeArrowheads="1"/>
            </p:cNvSpPr>
            <p:nvPr/>
          </p:nvSpPr>
          <p:spPr bwMode="auto">
            <a:xfrm>
              <a:off x="2294" y="2556"/>
              <a:ext cx="2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N3</a:t>
              </a:r>
            </a:p>
          </p:txBody>
        </p:sp>
        <p:sp>
          <p:nvSpPr>
            <p:cNvPr id="25651" name="Text Box 15"/>
            <p:cNvSpPr txBox="1">
              <a:spLocks noChangeArrowheads="1"/>
            </p:cNvSpPr>
            <p:nvPr/>
          </p:nvSpPr>
          <p:spPr bwMode="auto">
            <a:xfrm>
              <a:off x="3275" y="2569"/>
              <a:ext cx="21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N5</a:t>
              </a:r>
            </a:p>
          </p:txBody>
        </p:sp>
        <p:sp>
          <p:nvSpPr>
            <p:cNvPr id="25652" name="Text Box 16"/>
            <p:cNvSpPr txBox="1">
              <a:spLocks noChangeArrowheads="1"/>
            </p:cNvSpPr>
            <p:nvPr/>
          </p:nvSpPr>
          <p:spPr bwMode="auto">
            <a:xfrm>
              <a:off x="3959" y="2031"/>
              <a:ext cx="22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N6</a:t>
              </a:r>
            </a:p>
          </p:txBody>
        </p:sp>
        <p:sp>
          <p:nvSpPr>
            <p:cNvPr id="25653" name="Text Box 17"/>
            <p:cNvSpPr txBox="1">
              <a:spLocks noChangeArrowheads="1"/>
            </p:cNvSpPr>
            <p:nvPr/>
          </p:nvSpPr>
          <p:spPr bwMode="auto">
            <a:xfrm>
              <a:off x="912" y="1992"/>
              <a:ext cx="219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Hs</a:t>
              </a:r>
            </a:p>
          </p:txBody>
        </p:sp>
        <p:sp>
          <p:nvSpPr>
            <p:cNvPr id="25654" name="Text Box 18"/>
            <p:cNvSpPr txBox="1">
              <a:spLocks noChangeArrowheads="1"/>
            </p:cNvSpPr>
            <p:nvPr/>
          </p:nvSpPr>
          <p:spPr bwMode="auto">
            <a:xfrm>
              <a:off x="4773" y="2031"/>
              <a:ext cx="219" cy="21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0800" rIns="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Hd</a:t>
              </a:r>
            </a:p>
          </p:txBody>
        </p:sp>
        <p:sp>
          <p:nvSpPr>
            <p:cNvPr id="25655" name="Line 19"/>
            <p:cNvSpPr>
              <a:spLocks noChangeShapeType="1"/>
            </p:cNvSpPr>
            <p:nvPr/>
          </p:nvSpPr>
          <p:spPr bwMode="auto">
            <a:xfrm>
              <a:off x="1131" y="2083"/>
              <a:ext cx="43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56" name="Line 20"/>
            <p:cNvSpPr>
              <a:spLocks noChangeShapeType="1"/>
            </p:cNvSpPr>
            <p:nvPr/>
          </p:nvSpPr>
          <p:spPr bwMode="auto">
            <a:xfrm flipV="1">
              <a:off x="1842" y="1663"/>
              <a:ext cx="387" cy="30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57" name="Line 21"/>
            <p:cNvSpPr>
              <a:spLocks noChangeShapeType="1"/>
            </p:cNvSpPr>
            <p:nvPr/>
          </p:nvSpPr>
          <p:spPr bwMode="auto">
            <a:xfrm>
              <a:off x="2526" y="1598"/>
              <a:ext cx="7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58" name="Line 22"/>
            <p:cNvSpPr>
              <a:spLocks noChangeShapeType="1"/>
            </p:cNvSpPr>
            <p:nvPr/>
          </p:nvSpPr>
          <p:spPr bwMode="auto">
            <a:xfrm>
              <a:off x="1829" y="2202"/>
              <a:ext cx="439" cy="3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59" name="Line 23"/>
            <p:cNvSpPr>
              <a:spLocks noChangeShapeType="1"/>
            </p:cNvSpPr>
            <p:nvPr/>
          </p:nvSpPr>
          <p:spPr bwMode="auto">
            <a:xfrm>
              <a:off x="2552" y="2661"/>
              <a:ext cx="6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60" name="Line 24"/>
            <p:cNvSpPr>
              <a:spLocks noChangeShapeType="1"/>
            </p:cNvSpPr>
            <p:nvPr/>
          </p:nvSpPr>
          <p:spPr bwMode="auto">
            <a:xfrm flipV="1">
              <a:off x="3507" y="2228"/>
              <a:ext cx="413" cy="34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61" name="Line 25"/>
            <p:cNvSpPr>
              <a:spLocks noChangeShapeType="1"/>
            </p:cNvSpPr>
            <p:nvPr/>
          </p:nvSpPr>
          <p:spPr bwMode="auto">
            <a:xfrm>
              <a:off x="3572" y="1650"/>
              <a:ext cx="387" cy="35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62" name="Line 26"/>
            <p:cNvSpPr>
              <a:spLocks noChangeShapeType="1"/>
            </p:cNvSpPr>
            <p:nvPr/>
          </p:nvSpPr>
          <p:spPr bwMode="auto">
            <a:xfrm>
              <a:off x="4217" y="2123"/>
              <a:ext cx="55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63" name="Line 27"/>
            <p:cNvSpPr>
              <a:spLocks noChangeShapeType="1"/>
            </p:cNvSpPr>
            <p:nvPr/>
          </p:nvSpPr>
          <p:spPr bwMode="auto">
            <a:xfrm flipV="1">
              <a:off x="1880" y="1690"/>
              <a:ext cx="1395" cy="3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64" name="Line 28"/>
            <p:cNvSpPr>
              <a:spLocks noChangeShapeType="1"/>
            </p:cNvSpPr>
            <p:nvPr/>
          </p:nvSpPr>
          <p:spPr bwMode="auto">
            <a:xfrm flipV="1">
              <a:off x="2526" y="2110"/>
              <a:ext cx="1381" cy="47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65" name="Line 29"/>
            <p:cNvSpPr>
              <a:spLocks noChangeShapeType="1"/>
            </p:cNvSpPr>
            <p:nvPr/>
          </p:nvSpPr>
          <p:spPr bwMode="auto">
            <a:xfrm>
              <a:off x="2384" y="1768"/>
              <a:ext cx="0" cy="723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  <p:sp>
          <p:nvSpPr>
            <p:cNvPr id="25666" name="Line 30"/>
            <p:cNvSpPr>
              <a:spLocks noChangeShapeType="1"/>
            </p:cNvSpPr>
            <p:nvPr/>
          </p:nvSpPr>
          <p:spPr bwMode="auto">
            <a:xfrm>
              <a:off x="3378" y="1768"/>
              <a:ext cx="0" cy="7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rIns="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Char char="n"/>
                <a:tabLst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endParaRPr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6754813" y="4556125"/>
            <a:ext cx="498475" cy="487363"/>
            <a:chOff x="4246" y="2477"/>
            <a:chExt cx="314" cy="307"/>
          </a:xfrm>
        </p:grpSpPr>
        <p:sp>
          <p:nvSpPr>
            <p:cNvPr id="25639" name="Text Box 34"/>
            <p:cNvSpPr txBox="1">
              <a:spLocks noChangeArrowheads="1"/>
            </p:cNvSpPr>
            <p:nvPr/>
          </p:nvSpPr>
          <p:spPr bwMode="auto">
            <a:xfrm>
              <a:off x="4348" y="2570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P2</a:t>
              </a:r>
            </a:p>
          </p:txBody>
        </p:sp>
        <p:sp>
          <p:nvSpPr>
            <p:cNvPr id="25640" name="Rectangle 35"/>
            <p:cNvSpPr>
              <a:spLocks noChangeArrowheads="1"/>
            </p:cNvSpPr>
            <p:nvPr/>
          </p:nvSpPr>
          <p:spPr bwMode="auto">
            <a:xfrm rot="-2400000">
              <a:off x="4246" y="2477"/>
              <a:ext cx="149" cy="14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7070725" y="4278313"/>
            <a:ext cx="519113" cy="536575"/>
            <a:chOff x="4445" y="2302"/>
            <a:chExt cx="327" cy="338"/>
          </a:xfrm>
        </p:grpSpPr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560" y="2426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P3</a:t>
              </a:r>
            </a:p>
          </p:txBody>
        </p:sp>
        <p:sp>
          <p:nvSpPr>
            <p:cNvPr id="25638" name="Rectangle 38"/>
            <p:cNvSpPr>
              <a:spLocks noChangeArrowheads="1"/>
            </p:cNvSpPr>
            <p:nvPr/>
          </p:nvSpPr>
          <p:spPr bwMode="auto">
            <a:xfrm rot="-2400000">
              <a:off x="4445" y="2302"/>
              <a:ext cx="149" cy="14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5" name="Group 99"/>
          <p:cNvGrpSpPr>
            <a:grpSpLocks/>
          </p:cNvGrpSpPr>
          <p:nvPr/>
        </p:nvGrpSpPr>
        <p:grpSpPr bwMode="auto">
          <a:xfrm>
            <a:off x="5500688" y="4738688"/>
            <a:ext cx="522287" cy="339725"/>
            <a:chOff x="3456" y="2592"/>
            <a:chExt cx="329" cy="214"/>
          </a:xfrm>
        </p:grpSpPr>
        <p:sp>
          <p:nvSpPr>
            <p:cNvPr id="25635" name="Text Box 40"/>
            <p:cNvSpPr txBox="1">
              <a:spLocks noChangeArrowheads="1"/>
            </p:cNvSpPr>
            <p:nvPr/>
          </p:nvSpPr>
          <p:spPr bwMode="auto">
            <a:xfrm>
              <a:off x="3456" y="2592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P3</a:t>
              </a:r>
            </a:p>
          </p:txBody>
        </p:sp>
        <p:sp>
          <p:nvSpPr>
            <p:cNvPr id="25636" name="Rectangle 41"/>
            <p:cNvSpPr>
              <a:spLocks noChangeArrowheads="1"/>
            </p:cNvSpPr>
            <p:nvPr/>
          </p:nvSpPr>
          <p:spPr bwMode="auto">
            <a:xfrm>
              <a:off x="3636" y="2638"/>
              <a:ext cx="149" cy="14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6" name="Group 98"/>
          <p:cNvGrpSpPr>
            <a:grpSpLocks/>
          </p:cNvGrpSpPr>
          <p:nvPr/>
        </p:nvGrpSpPr>
        <p:grpSpPr bwMode="auto">
          <a:xfrm>
            <a:off x="5881688" y="3471863"/>
            <a:ext cx="520700" cy="339725"/>
            <a:chOff x="3696" y="1794"/>
            <a:chExt cx="328" cy="214"/>
          </a:xfrm>
        </p:grpSpPr>
        <p:sp>
          <p:nvSpPr>
            <p:cNvPr id="25633" name="Text Box 43"/>
            <p:cNvSpPr txBox="1">
              <a:spLocks noChangeArrowheads="1"/>
            </p:cNvSpPr>
            <p:nvPr/>
          </p:nvSpPr>
          <p:spPr bwMode="auto">
            <a:xfrm>
              <a:off x="3696" y="1794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P2</a:t>
              </a:r>
            </a:p>
          </p:txBody>
        </p:sp>
        <p:sp>
          <p:nvSpPr>
            <p:cNvPr id="25634" name="Rectangle 44"/>
            <p:cNvSpPr>
              <a:spLocks noChangeArrowheads="1"/>
            </p:cNvSpPr>
            <p:nvPr/>
          </p:nvSpPr>
          <p:spPr bwMode="auto">
            <a:xfrm rot="-5400000">
              <a:off x="3876" y="1846"/>
              <a:ext cx="160" cy="13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5330825" y="3513138"/>
            <a:ext cx="398463" cy="574675"/>
            <a:chOff x="3349" y="1820"/>
            <a:chExt cx="251" cy="362"/>
          </a:xfrm>
        </p:grpSpPr>
        <p:sp>
          <p:nvSpPr>
            <p:cNvPr id="25631" name="Text Box 46"/>
            <p:cNvSpPr txBox="1">
              <a:spLocks noChangeArrowheads="1"/>
            </p:cNvSpPr>
            <p:nvPr/>
          </p:nvSpPr>
          <p:spPr bwMode="auto">
            <a:xfrm>
              <a:off x="3388" y="1968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P2</a:t>
              </a:r>
            </a:p>
          </p:txBody>
        </p:sp>
        <p:sp>
          <p:nvSpPr>
            <p:cNvPr id="25632" name="Rectangle 47"/>
            <p:cNvSpPr>
              <a:spLocks noChangeArrowheads="1"/>
            </p:cNvSpPr>
            <p:nvPr/>
          </p:nvSpPr>
          <p:spPr bwMode="auto">
            <a:xfrm rot="-1200000">
              <a:off x="3349" y="1820"/>
              <a:ext cx="149" cy="146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3135313" y="3255963"/>
            <a:ext cx="474662" cy="533400"/>
            <a:chOff x="1966" y="1658"/>
            <a:chExt cx="299" cy="336"/>
          </a:xfrm>
        </p:grpSpPr>
        <p:sp>
          <p:nvSpPr>
            <p:cNvPr id="25629" name="Rectangle 49"/>
            <p:cNvSpPr>
              <a:spLocks noChangeArrowheads="1"/>
            </p:cNvSpPr>
            <p:nvPr/>
          </p:nvSpPr>
          <p:spPr bwMode="auto">
            <a:xfrm>
              <a:off x="1966" y="1847"/>
              <a:ext cx="299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5630" name="Text Box 50"/>
            <p:cNvSpPr txBox="1">
              <a:spLocks noChangeArrowheads="1"/>
            </p:cNvSpPr>
            <p:nvPr/>
          </p:nvSpPr>
          <p:spPr bwMode="auto">
            <a:xfrm>
              <a:off x="2028" y="1658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M</a:t>
              </a:r>
            </a:p>
          </p:txBody>
        </p:sp>
      </p:grpSp>
      <p:grpSp>
        <p:nvGrpSpPr>
          <p:cNvPr id="9" name="Group 96"/>
          <p:cNvGrpSpPr>
            <a:grpSpLocks/>
          </p:cNvGrpSpPr>
          <p:nvPr/>
        </p:nvGrpSpPr>
        <p:grpSpPr bwMode="auto">
          <a:xfrm>
            <a:off x="4479925" y="3832225"/>
            <a:ext cx="434975" cy="550863"/>
            <a:chOff x="2813" y="2021"/>
            <a:chExt cx="274" cy="347"/>
          </a:xfrm>
        </p:grpSpPr>
        <p:sp>
          <p:nvSpPr>
            <p:cNvPr id="25627" name="Text Box 52"/>
            <p:cNvSpPr txBox="1">
              <a:spLocks noChangeArrowheads="1"/>
            </p:cNvSpPr>
            <p:nvPr/>
          </p:nvSpPr>
          <p:spPr bwMode="auto">
            <a:xfrm>
              <a:off x="2875" y="2021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P3</a:t>
              </a:r>
            </a:p>
          </p:txBody>
        </p:sp>
        <p:sp>
          <p:nvSpPr>
            <p:cNvPr id="25628" name="Rectangle 53"/>
            <p:cNvSpPr>
              <a:spLocks noChangeArrowheads="1"/>
            </p:cNvSpPr>
            <p:nvPr/>
          </p:nvSpPr>
          <p:spPr bwMode="auto">
            <a:xfrm rot="2400000">
              <a:off x="2813" y="2222"/>
              <a:ext cx="149" cy="14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0" name="Group 103"/>
          <p:cNvGrpSpPr>
            <a:grpSpLocks/>
          </p:cNvGrpSpPr>
          <p:nvPr/>
        </p:nvGrpSpPr>
        <p:grpSpPr bwMode="auto">
          <a:xfrm>
            <a:off x="7940675" y="3255963"/>
            <a:ext cx="474663" cy="555625"/>
            <a:chOff x="4993" y="1658"/>
            <a:chExt cx="299" cy="350"/>
          </a:xfrm>
        </p:grpSpPr>
        <p:sp>
          <p:nvSpPr>
            <p:cNvPr id="25625" name="Rectangle 55"/>
            <p:cNvSpPr>
              <a:spLocks noChangeArrowheads="1"/>
            </p:cNvSpPr>
            <p:nvPr/>
          </p:nvSpPr>
          <p:spPr bwMode="auto">
            <a:xfrm>
              <a:off x="4993" y="1861"/>
              <a:ext cx="299" cy="14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25626" name="Text Box 56"/>
            <p:cNvSpPr txBox="1">
              <a:spLocks noChangeArrowheads="1"/>
            </p:cNvSpPr>
            <p:nvPr/>
          </p:nvSpPr>
          <p:spPr bwMode="auto">
            <a:xfrm>
              <a:off x="5055" y="1658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M</a:t>
              </a:r>
            </a:p>
          </p:txBody>
        </p:sp>
      </p:grpSp>
      <p:grpSp>
        <p:nvGrpSpPr>
          <p:cNvPr id="11" name="Group 97"/>
          <p:cNvGrpSpPr>
            <a:grpSpLocks/>
          </p:cNvGrpSpPr>
          <p:nvPr/>
        </p:nvGrpSpPr>
        <p:grpSpPr bwMode="auto">
          <a:xfrm>
            <a:off x="5686425" y="2452688"/>
            <a:ext cx="336550" cy="552450"/>
            <a:chOff x="3573" y="1152"/>
            <a:chExt cx="212" cy="348"/>
          </a:xfrm>
        </p:grpSpPr>
        <p:sp>
          <p:nvSpPr>
            <p:cNvPr id="25623" name="Text Box 58"/>
            <p:cNvSpPr txBox="1">
              <a:spLocks noChangeArrowheads="1"/>
            </p:cNvSpPr>
            <p:nvPr/>
          </p:nvSpPr>
          <p:spPr bwMode="auto">
            <a:xfrm>
              <a:off x="3573" y="1152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E4A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P1</a:t>
              </a:r>
            </a:p>
          </p:txBody>
        </p:sp>
        <p:sp>
          <p:nvSpPr>
            <p:cNvPr id="25624" name="Rectangle 59"/>
            <p:cNvSpPr>
              <a:spLocks noChangeArrowheads="1"/>
            </p:cNvSpPr>
            <p:nvPr/>
          </p:nvSpPr>
          <p:spPr bwMode="auto">
            <a:xfrm>
              <a:off x="3574" y="1354"/>
              <a:ext cx="149" cy="1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7070725" y="2898775"/>
            <a:ext cx="533400" cy="528638"/>
            <a:chOff x="4445" y="1433"/>
            <a:chExt cx="336" cy="333"/>
          </a:xfrm>
        </p:grpSpPr>
        <p:sp>
          <p:nvSpPr>
            <p:cNvPr id="25621" name="Text Box 61"/>
            <p:cNvSpPr txBox="1">
              <a:spLocks noChangeArrowheads="1"/>
            </p:cNvSpPr>
            <p:nvPr/>
          </p:nvSpPr>
          <p:spPr bwMode="auto">
            <a:xfrm>
              <a:off x="4569" y="1433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E4A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P1</a:t>
              </a:r>
            </a:p>
          </p:txBody>
        </p:sp>
        <p:sp>
          <p:nvSpPr>
            <p:cNvPr id="25622" name="Rectangle 62"/>
            <p:cNvSpPr>
              <a:spLocks noChangeArrowheads="1"/>
            </p:cNvSpPr>
            <p:nvPr/>
          </p:nvSpPr>
          <p:spPr bwMode="auto">
            <a:xfrm rot="2400000">
              <a:off x="4445" y="1620"/>
              <a:ext cx="149" cy="1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4064000" y="2792413"/>
            <a:ext cx="376238" cy="573087"/>
            <a:chOff x="2551" y="1366"/>
            <a:chExt cx="237" cy="361"/>
          </a:xfrm>
        </p:grpSpPr>
        <p:sp>
          <p:nvSpPr>
            <p:cNvPr id="25619" name="Text Box 64"/>
            <p:cNvSpPr txBox="1">
              <a:spLocks noChangeArrowheads="1"/>
            </p:cNvSpPr>
            <p:nvPr/>
          </p:nvSpPr>
          <p:spPr bwMode="auto">
            <a:xfrm>
              <a:off x="2551" y="1366"/>
              <a:ext cx="212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just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E4A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P1</a:t>
              </a:r>
            </a:p>
          </p:txBody>
        </p:sp>
        <p:sp>
          <p:nvSpPr>
            <p:cNvPr id="25620" name="Rectangle 65"/>
            <p:cNvSpPr>
              <a:spLocks noChangeArrowheads="1"/>
            </p:cNvSpPr>
            <p:nvPr/>
          </p:nvSpPr>
          <p:spPr bwMode="auto">
            <a:xfrm rot="-2040000">
              <a:off x="2639" y="1581"/>
              <a:ext cx="149" cy="1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buClr>
                  <a:schemeClr val="hlink"/>
                </a:buClr>
                <a:buSzPct val="55000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buSzPct val="50000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buClr>
                  <a:schemeClr val="accent2"/>
                </a:buClr>
                <a:buSzPct val="55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buClr>
                  <a:schemeClr val="accent1"/>
                </a:buClr>
                <a:buSzPct val="50000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7272" name="Rectangle 104"/>
          <p:cNvSpPr>
            <a:spLocks noChangeArrowheads="1"/>
          </p:cNvSpPr>
          <p:nvPr/>
        </p:nvSpPr>
        <p:spPr bwMode="auto">
          <a:xfrm>
            <a:off x="220663" y="5057775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优点：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线路利用率高，可靠性高，经济性好。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缺点：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由于附加信息较多，影响了分组交换的传输效率，会出现乱序、重复与丢失等现象，报文延迟变化较大。 </a:t>
            </a:r>
          </a:p>
        </p:txBody>
      </p:sp>
      <p:sp>
        <p:nvSpPr>
          <p:cNvPr id="7273" name="Rectangle 105"/>
          <p:cNvSpPr>
            <a:spLocks noChangeArrowheads="1"/>
          </p:cNvSpPr>
          <p:nvPr/>
        </p:nvSpPr>
        <p:spPr bwMode="auto">
          <a:xfrm>
            <a:off x="228600" y="3138488"/>
            <a:ext cx="2438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同时把较长的报文分解成若干固定长度的分组。</a:t>
            </a:r>
          </a:p>
        </p:txBody>
      </p:sp>
      <p:sp>
        <p:nvSpPr>
          <p:cNvPr id="7274" name="Rectangle 106"/>
          <p:cNvSpPr>
            <a:spLocks noChangeArrowheads="1"/>
          </p:cNvSpPr>
          <p:nvPr/>
        </p:nvSpPr>
        <p:spPr bwMode="auto">
          <a:xfrm>
            <a:off x="228600" y="2605088"/>
            <a:ext cx="3752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采用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存储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——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转发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技术</a:t>
            </a:r>
          </a:p>
        </p:txBody>
      </p:sp>
      <p:sp>
        <p:nvSpPr>
          <p:cNvPr id="67" name="Rectangle 2"/>
          <p:cNvSpPr txBox="1">
            <a:spLocks noChangeArrowheads="1"/>
          </p:cNvSpPr>
          <p:nvPr/>
        </p:nvSpPr>
        <p:spPr bwMode="auto">
          <a:xfrm>
            <a:off x="989013" y="838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1.2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交换技术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宋体" pitchFamily="2" charset="-122"/>
              <a:ea typeface="宋体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53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5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" grpId="0" build="p" autoUpdateAnimBg="0"/>
      <p:bldP spid="7273" grpId="0" build="p" autoUpdateAnimBg="0"/>
      <p:bldP spid="727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zh-CN" altLang="en-US" sz="2800" b="1" smtClean="0"/>
              <a:t>在分组交换技术之前，以存储转发方式实现的是报文交换技术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981075"/>
            <a:ext cx="7793037" cy="695325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1.2 </a:t>
            </a:r>
            <a:r>
              <a:rPr lang="zh-CN" altLang="en-US" sz="36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交换技术</a:t>
            </a:r>
            <a:endParaRPr lang="en-US" altLang="zh-CN" sz="3600" b="1" smtClean="0">
              <a:latin typeface="宋体" charset="-122"/>
            </a:endParaRPr>
          </a:p>
        </p:txBody>
      </p:sp>
      <p:pic>
        <p:nvPicPr>
          <p:cNvPr id="2662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41663"/>
            <a:ext cx="7675563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86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052513"/>
            <a:ext cx="7793037" cy="623887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1.2 </a:t>
            </a:r>
            <a:r>
              <a:rPr lang="zh-CN" altLang="en-US" sz="3600" b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交换技术</a:t>
            </a:r>
            <a:endParaRPr lang="en-US" altLang="zh-CN" sz="3600" b="1" smtClean="0">
              <a:latin typeface="宋体" charset="-122"/>
            </a:endParaRPr>
          </a:p>
        </p:txBody>
      </p:sp>
      <p:pic>
        <p:nvPicPr>
          <p:cNvPr id="2765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628775"/>
            <a:ext cx="6408738" cy="4321175"/>
          </a:xfrm>
        </p:spPr>
      </p:pic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1206500" y="5876925"/>
            <a:ext cx="70391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buClr>
                <a:schemeClr val="hlink"/>
              </a:buClr>
              <a:buSzPct val="55000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buSzPct val="50000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buClr>
                <a:schemeClr val="accent2"/>
              </a:buClr>
              <a:buSzPct val="55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buClr>
                <a:schemeClr val="accent1"/>
              </a:buClr>
              <a:buSzPct val="50000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链路利用率：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分组交换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&gt;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报文交换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&gt;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电路交换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头部开销：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分组交换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&gt;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报文交换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&gt;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电路交换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grpSp>
        <p:nvGrpSpPr>
          <p:cNvPr id="2" name="组合 26"/>
          <p:cNvGrpSpPr>
            <a:grpSpLocks/>
          </p:cNvGrpSpPr>
          <p:nvPr/>
        </p:nvGrpSpPr>
        <p:grpSpPr bwMode="auto">
          <a:xfrm>
            <a:off x="5084763" y="2420938"/>
            <a:ext cx="1581150" cy="636587"/>
            <a:chOff x="5084081" y="2420888"/>
            <a:chExt cx="1581143" cy="637206"/>
          </a:xfrm>
        </p:grpSpPr>
        <p:grpSp>
          <p:nvGrpSpPr>
            <p:cNvPr id="27666" name="组合 16"/>
            <p:cNvGrpSpPr>
              <a:grpSpLocks/>
            </p:cNvGrpSpPr>
            <p:nvPr/>
          </p:nvGrpSpPr>
          <p:grpSpPr bwMode="auto">
            <a:xfrm>
              <a:off x="5225064" y="2420888"/>
              <a:ext cx="1440160" cy="576064"/>
              <a:chOff x="5148064" y="2420888"/>
              <a:chExt cx="1440160" cy="576064"/>
            </a:xfrm>
          </p:grpSpPr>
          <p:sp>
            <p:nvSpPr>
              <p:cNvPr id="27669" name="TextBox 12"/>
              <p:cNvSpPr txBox="1">
                <a:spLocks noChangeArrowheads="1"/>
              </p:cNvSpPr>
              <p:nvPr/>
            </p:nvSpPr>
            <p:spPr bwMode="auto">
              <a:xfrm>
                <a:off x="5436096" y="2420888"/>
                <a:ext cx="1152128" cy="341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buClr>
                    <a:schemeClr val="hlink"/>
                  </a:buClr>
                  <a:buSzPct val="55000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buSzPct val="5000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buClr>
                    <a:schemeClr val="accent2"/>
                  </a:buClr>
                  <a:buSzPct val="55000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buClr>
                    <a:schemeClr val="accent1"/>
                  </a:buClr>
                  <a:buSzPct val="50000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处理延迟</a:t>
                </a:r>
              </a:p>
            </p:txBody>
          </p:sp>
          <p:cxnSp>
            <p:nvCxnSpPr>
              <p:cNvPr id="27670" name="直接箭头连接符 14"/>
              <p:cNvCxnSpPr>
                <a:cxnSpLocks noChangeShapeType="1"/>
              </p:cNvCxnSpPr>
              <p:nvPr/>
            </p:nvCxnSpPr>
            <p:spPr bwMode="auto">
              <a:xfrm flipH="1">
                <a:off x="5148064" y="2708920"/>
                <a:ext cx="360040" cy="288032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667" name="直接连接符 24"/>
            <p:cNvCxnSpPr>
              <a:cxnSpLocks noChangeShapeType="1"/>
            </p:cNvCxnSpPr>
            <p:nvPr/>
          </p:nvCxnSpPr>
          <p:spPr bwMode="auto">
            <a:xfrm>
              <a:off x="5085681" y="2934569"/>
              <a:ext cx="1440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8" name="直接连接符 25"/>
            <p:cNvCxnSpPr>
              <a:cxnSpLocks noChangeShapeType="1"/>
            </p:cNvCxnSpPr>
            <p:nvPr/>
          </p:nvCxnSpPr>
          <p:spPr bwMode="auto">
            <a:xfrm>
              <a:off x="5084081" y="3058094"/>
              <a:ext cx="1440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5516563" y="2924175"/>
            <a:ext cx="1479550" cy="836613"/>
            <a:chOff x="5517206" y="2924944"/>
            <a:chExt cx="1479183" cy="835775"/>
          </a:xfrm>
        </p:grpSpPr>
        <p:grpSp>
          <p:nvGrpSpPr>
            <p:cNvPr id="27661" name="组合 17"/>
            <p:cNvGrpSpPr>
              <a:grpSpLocks/>
            </p:cNvGrpSpPr>
            <p:nvPr/>
          </p:nvGrpSpPr>
          <p:grpSpPr bwMode="auto">
            <a:xfrm>
              <a:off x="5556229" y="2924944"/>
              <a:ext cx="1440160" cy="576064"/>
              <a:chOff x="5148064" y="2420888"/>
              <a:chExt cx="1440160" cy="576064"/>
            </a:xfrm>
          </p:grpSpPr>
          <p:sp>
            <p:nvSpPr>
              <p:cNvPr id="27664" name="TextBox 18"/>
              <p:cNvSpPr txBox="1">
                <a:spLocks noChangeArrowheads="1"/>
              </p:cNvSpPr>
              <p:nvPr/>
            </p:nvSpPr>
            <p:spPr bwMode="auto">
              <a:xfrm>
                <a:off x="5436096" y="2420888"/>
                <a:ext cx="1152128" cy="341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buClr>
                    <a:schemeClr val="hlink"/>
                  </a:buClr>
                  <a:buSzPct val="55000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buSzPct val="5000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buClr>
                    <a:schemeClr val="accent2"/>
                  </a:buClr>
                  <a:buSzPct val="55000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buClr>
                    <a:schemeClr val="accent1"/>
                  </a:buClr>
                  <a:buSzPct val="50000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传输延迟</a:t>
                </a:r>
              </a:p>
            </p:txBody>
          </p:sp>
          <p:cxnSp>
            <p:nvCxnSpPr>
              <p:cNvPr id="27665" name="直接箭头连接符 19"/>
              <p:cNvCxnSpPr>
                <a:cxnSpLocks noChangeShapeType="1"/>
              </p:cNvCxnSpPr>
              <p:nvPr/>
            </p:nvCxnSpPr>
            <p:spPr bwMode="auto">
              <a:xfrm flipH="1">
                <a:off x="5148064" y="2708920"/>
                <a:ext cx="360040" cy="288032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662" name="直接连接符 27"/>
            <p:cNvCxnSpPr>
              <a:cxnSpLocks noChangeShapeType="1"/>
            </p:cNvCxnSpPr>
            <p:nvPr/>
          </p:nvCxnSpPr>
          <p:spPr bwMode="auto">
            <a:xfrm>
              <a:off x="5528431" y="3127069"/>
              <a:ext cx="1440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直接连接符 28"/>
            <p:cNvCxnSpPr>
              <a:cxnSpLocks noChangeShapeType="1"/>
            </p:cNvCxnSpPr>
            <p:nvPr/>
          </p:nvCxnSpPr>
          <p:spPr bwMode="auto">
            <a:xfrm>
              <a:off x="5517206" y="3760719"/>
              <a:ext cx="1440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组合 37"/>
          <p:cNvGrpSpPr>
            <a:grpSpLocks/>
          </p:cNvGrpSpPr>
          <p:nvPr/>
        </p:nvGrpSpPr>
        <p:grpSpPr bwMode="auto">
          <a:xfrm>
            <a:off x="5507038" y="3405188"/>
            <a:ext cx="2051050" cy="596900"/>
            <a:chOff x="5507576" y="3405117"/>
            <a:chExt cx="2050619" cy="596247"/>
          </a:xfrm>
        </p:grpSpPr>
        <p:grpSp>
          <p:nvGrpSpPr>
            <p:cNvPr id="27656" name="组合 20"/>
            <p:cNvGrpSpPr>
              <a:grpSpLocks/>
            </p:cNvGrpSpPr>
            <p:nvPr/>
          </p:nvGrpSpPr>
          <p:grpSpPr bwMode="auto">
            <a:xfrm>
              <a:off x="6118035" y="3405117"/>
              <a:ext cx="1440160" cy="576064"/>
              <a:chOff x="5148064" y="2420888"/>
              <a:chExt cx="1440160" cy="576064"/>
            </a:xfrm>
          </p:grpSpPr>
          <p:sp>
            <p:nvSpPr>
              <p:cNvPr id="27659" name="TextBox 21"/>
              <p:cNvSpPr txBox="1">
                <a:spLocks noChangeArrowheads="1"/>
              </p:cNvSpPr>
              <p:nvPr/>
            </p:nvSpPr>
            <p:spPr bwMode="auto">
              <a:xfrm>
                <a:off x="5436096" y="2420888"/>
                <a:ext cx="1152128" cy="341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buClr>
                    <a:schemeClr val="hlink"/>
                  </a:buClr>
                  <a:buSzPct val="55000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buSzPct val="5000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buClr>
                    <a:schemeClr val="accent2"/>
                  </a:buClr>
                  <a:buSzPct val="55000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buClr>
                    <a:schemeClr val="accent1"/>
                  </a:buClr>
                  <a:buSzPct val="50000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charset="-122"/>
                    <a:ea typeface="宋体" charset="-122"/>
                    <a:cs typeface="+mn-cs"/>
                  </a:rPr>
                  <a:t>传播延迟</a:t>
                </a:r>
              </a:p>
            </p:txBody>
          </p:sp>
          <p:cxnSp>
            <p:nvCxnSpPr>
              <p:cNvPr id="27660" name="直接箭头连接符 22"/>
              <p:cNvCxnSpPr>
                <a:cxnSpLocks noChangeShapeType="1"/>
              </p:cNvCxnSpPr>
              <p:nvPr/>
            </p:nvCxnSpPr>
            <p:spPr bwMode="auto">
              <a:xfrm flipH="1">
                <a:off x="5148064" y="2708920"/>
                <a:ext cx="360040" cy="288032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7657" name="直接连接符 30"/>
            <p:cNvCxnSpPr>
              <a:cxnSpLocks noChangeShapeType="1"/>
            </p:cNvCxnSpPr>
            <p:nvPr/>
          </p:nvCxnSpPr>
          <p:spPr bwMode="auto">
            <a:xfrm>
              <a:off x="5507576" y="3914731"/>
              <a:ext cx="556340" cy="275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8" name="直接连接符 31"/>
            <p:cNvCxnSpPr>
              <a:cxnSpLocks noChangeShapeType="1"/>
            </p:cNvCxnSpPr>
            <p:nvPr/>
          </p:nvCxnSpPr>
          <p:spPr bwMode="auto">
            <a:xfrm>
              <a:off x="5950336" y="4001364"/>
              <a:ext cx="14401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01002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Char char="n"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noFill/>
        <a:ln>
          <a:noFill/>
          <a:tailEnd type="arrow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220</Words>
  <Application>Microsoft Office PowerPoint</Application>
  <PresentationFormat>全屏显示(4:3)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主题​​</vt:lpstr>
      <vt:lpstr>Blends</vt:lpstr>
      <vt:lpstr>1.2 交换技术</vt:lpstr>
      <vt:lpstr>PowerPoint 演示文稿</vt:lpstr>
      <vt:lpstr>1.2 交换技术</vt:lpstr>
      <vt:lpstr>1.2 交换技术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交换技术</dc:title>
  <dc:creator>Lenovo</dc:creator>
  <cp:lastModifiedBy>Wshujing</cp:lastModifiedBy>
  <cp:revision>2</cp:revision>
  <dcterms:created xsi:type="dcterms:W3CDTF">2020-03-17T04:21:59Z</dcterms:created>
  <dcterms:modified xsi:type="dcterms:W3CDTF">2020-04-07T07:53:34Z</dcterms:modified>
</cp:coreProperties>
</file>