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9" d="100"/>
          <a:sy n="169" d="100"/>
        </p:scale>
        <p:origin x="16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183AA-9A39-440C-8077-A59E642A3A5F}" type="datetimeFigureOut">
              <a:rPr lang="zh-CN" altLang="en-US" smtClean="0"/>
              <a:t>2021/4/6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A9-0B5C-4931-BFFD-EC4E3D65AD07}" type="slidenum">
              <a:rPr lang="zh-CN" altLang="en-US" smtClean="0"/>
              <a:t>‹#›</a:t>
            </a:fld>
            <a:endParaRPr lang="zh-CN" altLang="en-US"/>
          </a:p>
        </p:txBody>
      </p:sp>
    </p:spTree>
    <p:extLst>
      <p:ext uri="{BB962C8B-B14F-4D97-AF65-F5344CB8AC3E}">
        <p14:creationId xmlns:p14="http://schemas.microsoft.com/office/powerpoint/2010/main" val="120053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fld id="{DE292D96-FE34-420A-9AF7-70C5B3A733F6}" type="slidenum">
              <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t>25</a:t>
            </a:fld>
            <a:endPar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169547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fld id="{7748955D-821B-49BC-89EE-92CA1434CDB3}" type="slidenum">
              <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t>26</a:t>
            </a:fld>
            <a:endPar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298310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fld id="{D7BE4518-ECB1-4090-BD7D-9FBB0331DBAC}" type="slidenum">
              <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t>28</a:t>
            </a:fld>
            <a:endPar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329154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fld id="{3C626B48-D872-4B97-9766-F463DCE83C79}" type="slidenum">
              <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rPr>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t>40</a:t>
            </a:fld>
            <a:endParaRPr kumimoji="0" lang="en-US" altLang="zh-CN" sz="1200" b="1" i="0" u="none" strike="noStrike" kern="1200" cap="none" spc="0" normalizeH="0" baseline="0" noProof="0" smtClean="0">
              <a:ln>
                <a:noFill/>
              </a:ln>
              <a:solidFill>
                <a:prstClr val="black"/>
              </a:solidFill>
              <a:effectLst/>
              <a:uLnTx/>
              <a:uFillTx/>
              <a:latin typeface="Arial" charset="0"/>
              <a:ea typeface="宋体" charset="-122"/>
              <a:cs typeface="+mn-cs"/>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smtClean="0"/>
          </a:p>
        </p:txBody>
      </p:sp>
    </p:spTree>
    <p:extLst>
      <p:ext uri="{BB962C8B-B14F-4D97-AF65-F5344CB8AC3E}">
        <p14:creationId xmlns:p14="http://schemas.microsoft.com/office/powerpoint/2010/main" val="317343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1556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7137BF2-259F-485B-A065-4120840AD8DC}" type="slidenum">
              <a:rPr lang="zh-CN" altLang="en-US"/>
              <a:pPr>
                <a:defRPr/>
              </a:pPr>
              <a:t>‹#›</a:t>
            </a:fld>
            <a:endParaRPr lang="en-US" altLang="zh-CN"/>
          </a:p>
        </p:txBody>
      </p:sp>
    </p:spTree>
    <p:extLst>
      <p:ext uri="{BB962C8B-B14F-4D97-AF65-F5344CB8AC3E}">
        <p14:creationId xmlns:p14="http://schemas.microsoft.com/office/powerpoint/2010/main" val="43731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23CA0E-5C9C-47F8-BE68-33E221D0095F}" type="slidenum">
              <a:rPr lang="zh-CN" altLang="en-US"/>
              <a:pPr>
                <a:defRPr/>
              </a:pPr>
              <a:t>‹#›</a:t>
            </a:fld>
            <a:endParaRPr lang="en-US" altLang="zh-CN"/>
          </a:p>
        </p:txBody>
      </p:sp>
    </p:spTree>
    <p:extLst>
      <p:ext uri="{BB962C8B-B14F-4D97-AF65-F5344CB8AC3E}">
        <p14:creationId xmlns:p14="http://schemas.microsoft.com/office/powerpoint/2010/main" val="404608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C239084-E23B-4329-B4A5-56D6492051E9}" type="slidenum">
              <a:rPr lang="zh-CN" altLang="en-US"/>
              <a:pPr>
                <a:defRPr/>
              </a:pPr>
              <a:t>‹#›</a:t>
            </a:fld>
            <a:endParaRPr lang="en-US" altLang="zh-CN"/>
          </a:p>
        </p:txBody>
      </p:sp>
    </p:spTree>
    <p:extLst>
      <p:ext uri="{BB962C8B-B14F-4D97-AF65-F5344CB8AC3E}">
        <p14:creationId xmlns:p14="http://schemas.microsoft.com/office/powerpoint/2010/main" val="52566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872C9EE-9DC4-4DF0-B1B9-8CAE9F13E775}" type="slidenum">
              <a:rPr lang="zh-CN" altLang="en-US"/>
              <a:pPr>
                <a:defRPr/>
              </a:pPr>
              <a:t>‹#›</a:t>
            </a:fld>
            <a:endParaRPr lang="en-US" altLang="zh-CN"/>
          </a:p>
        </p:txBody>
      </p:sp>
    </p:spTree>
    <p:extLst>
      <p:ext uri="{BB962C8B-B14F-4D97-AF65-F5344CB8AC3E}">
        <p14:creationId xmlns:p14="http://schemas.microsoft.com/office/powerpoint/2010/main" val="3802822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182688" y="41513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C677EFB-138E-40D7-9FA9-FF4F99D46717}" type="slidenum">
              <a:rPr lang="zh-CN" altLang="en-US"/>
              <a:pPr>
                <a:defRPr/>
              </a:pPr>
              <a:t>‹#›</a:t>
            </a:fld>
            <a:endParaRPr lang="en-US" altLang="zh-CN"/>
          </a:p>
        </p:txBody>
      </p:sp>
    </p:spTree>
    <p:extLst>
      <p:ext uri="{BB962C8B-B14F-4D97-AF65-F5344CB8AC3E}">
        <p14:creationId xmlns:p14="http://schemas.microsoft.com/office/powerpoint/2010/main" val="1210763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8A04B8-400F-43BA-A244-D5828FCB0224}" type="slidenum">
              <a:rPr lang="zh-CN" altLang="en-US"/>
              <a:pPr>
                <a:defRPr/>
              </a:pPr>
              <a:t>‹#›</a:t>
            </a:fld>
            <a:endParaRPr lang="en-US" altLang="zh-CN"/>
          </a:p>
        </p:txBody>
      </p:sp>
    </p:spTree>
    <p:extLst>
      <p:ext uri="{BB962C8B-B14F-4D97-AF65-F5344CB8AC3E}">
        <p14:creationId xmlns:p14="http://schemas.microsoft.com/office/powerpoint/2010/main" val="142962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EE7E30-671A-4CFD-92A4-3B412407AC9C}" type="slidenum">
              <a:rPr lang="zh-CN" altLang="en-US"/>
              <a:pPr>
                <a:defRPr/>
              </a:pPr>
              <a:t>‹#›</a:t>
            </a:fld>
            <a:endParaRPr lang="en-US" altLang="zh-CN"/>
          </a:p>
        </p:txBody>
      </p:sp>
    </p:spTree>
    <p:extLst>
      <p:ext uri="{BB962C8B-B14F-4D97-AF65-F5344CB8AC3E}">
        <p14:creationId xmlns:p14="http://schemas.microsoft.com/office/powerpoint/2010/main" val="34307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8D16A6D-5686-404C-A73E-328D88AC2DA3}" type="slidenum">
              <a:rPr lang="zh-CN" altLang="en-US"/>
              <a:pPr>
                <a:defRPr/>
              </a:pPr>
              <a:t>‹#›</a:t>
            </a:fld>
            <a:endParaRPr lang="en-US" altLang="zh-CN"/>
          </a:p>
        </p:txBody>
      </p:sp>
    </p:spTree>
    <p:extLst>
      <p:ext uri="{BB962C8B-B14F-4D97-AF65-F5344CB8AC3E}">
        <p14:creationId xmlns:p14="http://schemas.microsoft.com/office/powerpoint/2010/main" val="239662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4A30FF5-D57A-43D0-B90B-59C47D7126D2}" type="slidenum">
              <a:rPr lang="zh-CN" altLang="en-US"/>
              <a:pPr>
                <a:defRPr/>
              </a:pPr>
              <a:t>‹#›</a:t>
            </a:fld>
            <a:endParaRPr lang="en-US" altLang="zh-CN"/>
          </a:p>
        </p:txBody>
      </p:sp>
    </p:spTree>
    <p:extLst>
      <p:ext uri="{BB962C8B-B14F-4D97-AF65-F5344CB8AC3E}">
        <p14:creationId xmlns:p14="http://schemas.microsoft.com/office/powerpoint/2010/main" val="3076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093DC0E-4858-467D-8AF6-0956132B6724}" type="slidenum">
              <a:rPr lang="zh-CN" altLang="en-US"/>
              <a:pPr>
                <a:defRPr/>
              </a:pPr>
              <a:t>‹#›</a:t>
            </a:fld>
            <a:endParaRPr lang="en-US" altLang="zh-CN"/>
          </a:p>
        </p:txBody>
      </p:sp>
    </p:spTree>
    <p:extLst>
      <p:ext uri="{BB962C8B-B14F-4D97-AF65-F5344CB8AC3E}">
        <p14:creationId xmlns:p14="http://schemas.microsoft.com/office/powerpoint/2010/main" val="285345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DB17B95-23DA-429B-BEB7-ABEA45177A41}" type="slidenum">
              <a:rPr lang="zh-CN" altLang="en-US"/>
              <a:pPr>
                <a:defRPr/>
              </a:pPr>
              <a:t>‹#›</a:t>
            </a:fld>
            <a:endParaRPr lang="en-US" altLang="zh-CN"/>
          </a:p>
        </p:txBody>
      </p:sp>
    </p:spTree>
    <p:extLst>
      <p:ext uri="{BB962C8B-B14F-4D97-AF65-F5344CB8AC3E}">
        <p14:creationId xmlns:p14="http://schemas.microsoft.com/office/powerpoint/2010/main" val="387522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045B352-B2F9-46DD-8452-842F868F004F}" type="slidenum">
              <a:rPr lang="zh-CN" altLang="en-US"/>
              <a:pPr>
                <a:defRPr/>
              </a:pPr>
              <a:t>‹#›</a:t>
            </a:fld>
            <a:endParaRPr lang="en-US" altLang="zh-CN"/>
          </a:p>
        </p:txBody>
      </p:sp>
    </p:spTree>
    <p:extLst>
      <p:ext uri="{BB962C8B-B14F-4D97-AF65-F5344CB8AC3E}">
        <p14:creationId xmlns:p14="http://schemas.microsoft.com/office/powerpoint/2010/main" val="7455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C22A91B-3A12-422F-8E29-1BF4109C0590}" type="slidenum">
              <a:rPr lang="zh-CN" altLang="en-US"/>
              <a:pPr>
                <a:defRPr/>
              </a:pPr>
              <a:t>‹#›</a:t>
            </a:fld>
            <a:endParaRPr lang="en-US" altLang="zh-CN"/>
          </a:p>
        </p:txBody>
      </p:sp>
    </p:spTree>
    <p:extLst>
      <p:ext uri="{BB962C8B-B14F-4D97-AF65-F5344CB8AC3E}">
        <p14:creationId xmlns:p14="http://schemas.microsoft.com/office/powerpoint/2010/main" val="34598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E86DA43-E2BC-40A4-B69F-4CC0423440A6}" type="slidenum">
              <a:rPr lang="zh-CN" altLang="en-US"/>
              <a:pPr>
                <a:defRPr/>
              </a:pPr>
              <a:t>‹#›</a:t>
            </a:fld>
            <a:endParaRPr lang="en-US" altLang="zh-CN"/>
          </a:p>
        </p:txBody>
      </p:sp>
    </p:spTree>
    <p:extLst>
      <p:ext uri="{BB962C8B-B14F-4D97-AF65-F5344CB8AC3E}">
        <p14:creationId xmlns:p14="http://schemas.microsoft.com/office/powerpoint/2010/main" val="18459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35"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6"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7"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latin typeface="+mn-lt"/>
                <a:ea typeface="宋体" pitchFamily="2" charset="-122"/>
              </a:defRPr>
            </a:lvl1pPr>
          </a:lstStyle>
          <a:p>
            <a:pPr>
              <a:defRPr/>
            </a:pPr>
            <a:fld id="{03E97B18-4DA2-436A-A61A-60319FF5AE7D}" type="slidenum">
              <a:rPr lang="zh-CN" altLang="en-US"/>
              <a:pPr>
                <a:defRPr/>
              </a:pPr>
              <a:t>‹#›</a:t>
            </a:fld>
            <a:endParaRPr lang="en-US" altLang="zh-CN"/>
          </a:p>
        </p:txBody>
      </p:sp>
    </p:spTree>
    <p:extLst>
      <p:ext uri="{BB962C8B-B14F-4D97-AF65-F5344CB8AC3E}">
        <p14:creationId xmlns:p14="http://schemas.microsoft.com/office/powerpoint/2010/main" val="2524012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836613"/>
            <a:ext cx="7453312" cy="839787"/>
          </a:xfrm>
        </p:spPr>
        <p:txBody>
          <a:bodyPr/>
          <a:lstStyle/>
          <a:p>
            <a:pPr eaLnBrk="1" hangingPunct="1"/>
            <a:r>
              <a:rPr lang="zh-CN" altLang="en-US" b="1" smtClean="0">
                <a:latin typeface="Arial Unicode MS" pitchFamily="34" charset="-122"/>
                <a:ea typeface="Arial Unicode MS" pitchFamily="34" charset="-122"/>
                <a:cs typeface="Arial Unicode MS" pitchFamily="34" charset="-122"/>
              </a:rPr>
              <a:t>§1.</a:t>
            </a:r>
            <a:r>
              <a:rPr lang="en-US" altLang="zh-CN" b="1" smtClean="0">
                <a:latin typeface="Arial Unicode MS" pitchFamily="34" charset="-122"/>
                <a:ea typeface="Arial Unicode MS" pitchFamily="34" charset="-122"/>
                <a:cs typeface="Arial Unicode MS" pitchFamily="34" charset="-122"/>
              </a:rPr>
              <a:t>3</a:t>
            </a:r>
            <a:r>
              <a:rPr lang="en-US" altLang="zh-CN" b="1" smtClean="0"/>
              <a:t> </a:t>
            </a:r>
            <a:r>
              <a:rPr lang="zh-CN" altLang="en-US" b="1" smtClean="0">
                <a:latin typeface="宋体" charset="-122"/>
              </a:rPr>
              <a:t>计算机网络的体系结构</a:t>
            </a:r>
          </a:p>
        </p:txBody>
      </p:sp>
      <p:sp>
        <p:nvSpPr>
          <p:cNvPr id="132099" name="Rectangle 3"/>
          <p:cNvSpPr>
            <a:spLocks noGrp="1" noChangeArrowheads="1"/>
          </p:cNvSpPr>
          <p:nvPr>
            <p:ph type="body" idx="1"/>
          </p:nvPr>
        </p:nvSpPr>
        <p:spPr>
          <a:xfrm>
            <a:off x="1182688" y="2017713"/>
            <a:ext cx="7772400" cy="3124200"/>
          </a:xfrm>
        </p:spPr>
        <p:txBody>
          <a:bodyPr/>
          <a:lstStyle/>
          <a:p>
            <a:pPr eaLnBrk="1" hangingPunct="1">
              <a:lnSpc>
                <a:spcPct val="90000"/>
              </a:lnSpc>
            </a:pPr>
            <a:r>
              <a:rPr lang="zh-CN" altLang="en-US" sz="3600" b="1" smtClean="0"/>
              <a:t> 层次模型</a:t>
            </a:r>
          </a:p>
          <a:p>
            <a:pPr eaLnBrk="1" hangingPunct="1">
              <a:lnSpc>
                <a:spcPct val="90000"/>
              </a:lnSpc>
            </a:pPr>
            <a:r>
              <a:rPr lang="zh-CN" altLang="en-US" sz="3600" b="1" smtClean="0"/>
              <a:t> 开放系统互连基本参考模型 </a:t>
            </a:r>
          </a:p>
          <a:p>
            <a:pPr eaLnBrk="1" hangingPunct="1">
              <a:lnSpc>
                <a:spcPct val="90000"/>
              </a:lnSpc>
            </a:pPr>
            <a:r>
              <a:rPr lang="zh-CN" altLang="en-US" sz="3600" b="1" smtClean="0"/>
              <a:t> 因特网络参考模型 </a:t>
            </a:r>
          </a:p>
          <a:p>
            <a:pPr eaLnBrk="1" hangingPunct="1">
              <a:lnSpc>
                <a:spcPct val="90000"/>
              </a:lnSpc>
            </a:pPr>
            <a:r>
              <a:rPr lang="en-US" altLang="zh-CN" sz="3600" b="1" smtClean="0"/>
              <a:t>OSI</a:t>
            </a:r>
            <a:r>
              <a:rPr lang="zh-CN" altLang="en-US" sz="3600" b="1" smtClean="0"/>
              <a:t>与</a:t>
            </a:r>
            <a:r>
              <a:rPr lang="en-US" altLang="zh-CN" sz="3600" b="1" smtClean="0"/>
              <a:t>Internet</a:t>
            </a:r>
            <a:r>
              <a:rPr lang="zh-CN" altLang="en-US" sz="3600" b="1" smtClean="0"/>
              <a:t>参考模型的比较</a:t>
            </a:r>
          </a:p>
          <a:p>
            <a:pPr eaLnBrk="1" hangingPunct="1">
              <a:lnSpc>
                <a:spcPct val="90000"/>
              </a:lnSpc>
            </a:pPr>
            <a:endParaRPr lang="en-US" altLang="zh-CN" sz="3600" b="1" smtClean="0"/>
          </a:p>
        </p:txBody>
      </p:sp>
    </p:spTree>
    <p:extLst>
      <p:ext uri="{BB962C8B-B14F-4D97-AF65-F5344CB8AC3E}">
        <p14:creationId xmlns:p14="http://schemas.microsoft.com/office/powerpoint/2010/main" val="380633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50938" y="836613"/>
            <a:ext cx="7793037" cy="839787"/>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7891" name="Rectangle 3"/>
          <p:cNvSpPr>
            <a:spLocks noGrp="1" noChangeArrowheads="1"/>
          </p:cNvSpPr>
          <p:nvPr>
            <p:ph type="body" idx="1"/>
          </p:nvPr>
        </p:nvSpPr>
        <p:spPr>
          <a:xfrm>
            <a:off x="971550" y="1989138"/>
            <a:ext cx="7550150" cy="587375"/>
          </a:xfrm>
        </p:spPr>
        <p:txBody>
          <a:bodyPr/>
          <a:lstStyle/>
          <a:p>
            <a:pPr eaLnBrk="1" hangingPunct="1">
              <a:lnSpc>
                <a:spcPct val="90000"/>
              </a:lnSpc>
              <a:buFontTx/>
              <a:buNone/>
            </a:pPr>
            <a:r>
              <a:rPr lang="zh-CN" altLang="en-US" sz="3600" b="1" smtClean="0"/>
              <a:t>要点归纳如下</a:t>
            </a:r>
            <a:r>
              <a:rPr lang="en-US" altLang="zh-CN" sz="3600" b="1" smtClean="0"/>
              <a:t>:</a:t>
            </a:r>
          </a:p>
        </p:txBody>
      </p:sp>
      <p:sp>
        <p:nvSpPr>
          <p:cNvPr id="37892" name="Rectangle 5"/>
          <p:cNvSpPr>
            <a:spLocks noChangeArrowheads="1"/>
          </p:cNvSpPr>
          <p:nvPr/>
        </p:nvSpPr>
        <p:spPr bwMode="auto">
          <a:xfrm>
            <a:off x="755650" y="2636838"/>
            <a:ext cx="79248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Char char="u"/>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除了在物理媒体上进行的是实通信外，其余各对等层实体间进行的都是虚通信 。</a:t>
            </a:r>
          </a:p>
          <a:p>
            <a:pPr marL="0" marR="0" lvl="0" indent="0" algn="l" defTabSz="914400" rtl="0" eaLnBrk="1" fontAlgn="base" latinLnBrk="0" hangingPunct="1">
              <a:lnSpc>
                <a:spcPct val="100000"/>
              </a:lnSpc>
              <a:spcBef>
                <a:spcPct val="50000"/>
              </a:spcBef>
              <a:spcAft>
                <a:spcPct val="0"/>
              </a:spcAft>
              <a:buClrTx/>
              <a:buSzTx/>
              <a:buFont typeface="Wingdings" pitchFamily="2" charset="2"/>
              <a:buChar char="u"/>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对等层的虚通信必须遵循该层的协议。</a:t>
            </a:r>
          </a:p>
          <a:p>
            <a:pPr marL="0" marR="0" lvl="0" indent="0" algn="l" defTabSz="914400" rtl="0" eaLnBrk="1" fontAlgn="base" latinLnBrk="0" hangingPunct="1">
              <a:lnSpc>
                <a:spcPct val="100000"/>
              </a:lnSpc>
              <a:spcBef>
                <a:spcPct val="50000"/>
              </a:spcBef>
              <a:spcAft>
                <a:spcPct val="0"/>
              </a:spcAft>
              <a:buClrTx/>
              <a:buSzTx/>
              <a:buFont typeface="Wingdings" pitchFamily="2" charset="2"/>
              <a:buChar char="u"/>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n</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层的虚通信是通过其与</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n-1</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层间接口处</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n-1</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层提供的服务以及</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n-1</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层的通信</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通常也是虚通信</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来实现的。 </a:t>
            </a:r>
          </a:p>
        </p:txBody>
      </p:sp>
    </p:spTree>
    <p:extLst>
      <p:ext uri="{BB962C8B-B14F-4D97-AF65-F5344CB8AC3E}">
        <p14:creationId xmlns:p14="http://schemas.microsoft.com/office/powerpoint/2010/main" val="3574268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6013" y="620713"/>
            <a:ext cx="7416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1.3.2 </a:t>
            </a:r>
            <a:r>
              <a:rPr lang="zh-CN" altLang="en-US" sz="3600" b="1" smtClean="0">
                <a:latin typeface="黑体" pitchFamily="49" charset="-122"/>
                <a:ea typeface="黑体" pitchFamily="49" charset="-122"/>
              </a:rPr>
              <a:t>开放系统互连基本参考模型</a:t>
            </a:r>
            <a:endParaRPr lang="en-US" altLang="zh-CN" sz="3600" b="1" smtClean="0">
              <a:latin typeface="黑体" pitchFamily="49" charset="-122"/>
              <a:ea typeface="黑体" pitchFamily="49" charset="-122"/>
            </a:endParaRPr>
          </a:p>
        </p:txBody>
      </p:sp>
      <p:sp>
        <p:nvSpPr>
          <p:cNvPr id="38915" name="Rectangle 76"/>
          <p:cNvSpPr>
            <a:spLocks noChangeArrowheads="1"/>
          </p:cNvSpPr>
          <p:nvPr/>
        </p:nvSpPr>
        <p:spPr bwMode="auto">
          <a:xfrm>
            <a:off x="900113" y="2133600"/>
            <a:ext cx="7488237"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      基于通信功能分层的概念，</a:t>
            </a:r>
            <a:r>
              <a:rPr kumimoji="0" lang="en-US" altLang="zh-CN" sz="3200" b="1" i="0" u="none" strike="noStrike" kern="1200" cap="none" spc="0" normalizeH="0" baseline="0" noProof="0">
                <a:ln>
                  <a:noFill/>
                </a:ln>
                <a:solidFill>
                  <a:srgbClr val="000000"/>
                </a:solidFill>
                <a:effectLst/>
                <a:uLnTx/>
                <a:uFillTx/>
                <a:latin typeface="Tahoma" pitchFamily="34" charset="0"/>
                <a:ea typeface="宋体" charset="-122"/>
                <a:cs typeface="+mn-cs"/>
              </a:rPr>
              <a:t>OSI </a:t>
            </a: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参考模型（</a:t>
            </a:r>
            <a:r>
              <a:rPr kumimoji="0" lang="en-US" altLang="zh-CN" sz="3200" b="1" i="0" u="none" strike="noStrike" kern="1200" cap="none" spc="0" normalizeH="0" baseline="0" noProof="0">
                <a:ln>
                  <a:noFill/>
                </a:ln>
                <a:solidFill>
                  <a:srgbClr val="000000"/>
                </a:solidFill>
                <a:effectLst/>
                <a:uLnTx/>
                <a:uFillTx/>
                <a:latin typeface="Tahoma" pitchFamily="34" charset="0"/>
                <a:ea typeface="宋体" charset="-122"/>
                <a:cs typeface="+mn-cs"/>
              </a:rPr>
              <a:t>ISO/IEC 7498-1</a:t>
            </a: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）给出了详细的通信模型。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      为获得健壮的通信系统，该模型定义了</a:t>
            </a:r>
            <a:r>
              <a:rPr kumimoji="0" lang="en-US" altLang="zh-CN" sz="3200" b="1" i="0" u="none" strike="noStrike" kern="1200" cap="none" spc="0" normalizeH="0" baseline="0" noProof="0">
                <a:ln>
                  <a:noFill/>
                </a:ln>
                <a:solidFill>
                  <a:srgbClr val="000000"/>
                </a:solidFill>
                <a:effectLst/>
                <a:uLnTx/>
                <a:uFillTx/>
                <a:latin typeface="Tahoma" pitchFamily="34" charset="0"/>
                <a:ea typeface="宋体" charset="-122"/>
                <a:cs typeface="+mn-cs"/>
              </a:rPr>
              <a:t>7 </a:t>
            </a: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层，并详细给出了每层的功能要求。</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ahoma" pitchFamily="34" charset="0"/>
                <a:ea typeface="宋体" charset="-122"/>
                <a:cs typeface="+mn-cs"/>
              </a:rPr>
              <a:t>      该模型并未定义实现每层功能的协议，也没有将实现方案限制在某一单一协议上。</a:t>
            </a:r>
          </a:p>
        </p:txBody>
      </p:sp>
    </p:spTree>
    <p:extLst>
      <p:ext uri="{BB962C8B-B14F-4D97-AF65-F5344CB8AC3E}">
        <p14:creationId xmlns:p14="http://schemas.microsoft.com/office/powerpoint/2010/main" val="168956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27088" y="549275"/>
            <a:ext cx="8027987"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1.3.2 </a:t>
            </a:r>
            <a:r>
              <a:rPr lang="zh-CN" altLang="en-US" sz="3600" b="1"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p>
        </p:txBody>
      </p:sp>
      <p:grpSp>
        <p:nvGrpSpPr>
          <p:cNvPr id="39939" name="Group 3"/>
          <p:cNvGrpSpPr>
            <a:grpSpLocks/>
          </p:cNvGrpSpPr>
          <p:nvPr/>
        </p:nvGrpSpPr>
        <p:grpSpPr bwMode="auto">
          <a:xfrm>
            <a:off x="-26988" y="1828800"/>
            <a:ext cx="9170988" cy="5029200"/>
            <a:chOff x="672" y="1248"/>
            <a:chExt cx="4544" cy="2924"/>
          </a:xfrm>
        </p:grpSpPr>
        <p:sp>
          <p:nvSpPr>
            <p:cNvPr id="39940" name="Rectangle 4"/>
            <p:cNvSpPr>
              <a:spLocks noChangeArrowheads="1"/>
            </p:cNvSpPr>
            <p:nvPr/>
          </p:nvSpPr>
          <p:spPr bwMode="auto">
            <a:xfrm>
              <a:off x="1464" y="2736"/>
              <a:ext cx="2522" cy="1203"/>
            </a:xfrm>
            <a:prstGeom prst="rect">
              <a:avLst/>
            </a:prstGeom>
            <a:noFill/>
            <a:ln w="38100" cmpd="dbl">
              <a:solidFill>
                <a:srgbClr val="FF00FF"/>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41" name="Text Box 5"/>
            <p:cNvSpPr txBox="1">
              <a:spLocks noChangeArrowheads="1"/>
            </p:cNvSpPr>
            <p:nvPr/>
          </p:nvSpPr>
          <p:spPr bwMode="auto">
            <a:xfrm>
              <a:off x="4195" y="1248"/>
              <a:ext cx="4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端系统</a:t>
              </a: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B</a:t>
              </a:r>
            </a:p>
          </p:txBody>
        </p:sp>
        <p:sp>
          <p:nvSpPr>
            <p:cNvPr id="39942" name="Text Box 6"/>
            <p:cNvSpPr txBox="1">
              <a:spLocks noChangeArrowheads="1"/>
            </p:cNvSpPr>
            <p:nvPr/>
          </p:nvSpPr>
          <p:spPr bwMode="auto">
            <a:xfrm>
              <a:off x="776" y="1261"/>
              <a:ext cx="4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端系统</a:t>
              </a: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A</a:t>
              </a:r>
            </a:p>
          </p:txBody>
        </p:sp>
        <p:sp>
          <p:nvSpPr>
            <p:cNvPr id="39943" name="Text Box 7"/>
            <p:cNvSpPr txBox="1">
              <a:spLocks noChangeArrowheads="1"/>
            </p:cNvSpPr>
            <p:nvPr/>
          </p:nvSpPr>
          <p:spPr bwMode="auto">
            <a:xfrm>
              <a:off x="2423" y="1377"/>
              <a:ext cx="59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应用层协议</a:t>
              </a:r>
            </a:p>
          </p:txBody>
        </p:sp>
        <p:sp>
          <p:nvSpPr>
            <p:cNvPr id="39944" name="Text Box 8"/>
            <p:cNvSpPr txBox="1">
              <a:spLocks noChangeArrowheads="1"/>
            </p:cNvSpPr>
            <p:nvPr/>
          </p:nvSpPr>
          <p:spPr bwMode="auto">
            <a:xfrm>
              <a:off x="3590" y="1377"/>
              <a:ext cx="3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虚通信</a:t>
              </a:r>
            </a:p>
          </p:txBody>
        </p:sp>
        <p:sp>
          <p:nvSpPr>
            <p:cNvPr id="39945" name="Text Box 9"/>
            <p:cNvSpPr txBox="1">
              <a:spLocks noChangeArrowheads="1"/>
            </p:cNvSpPr>
            <p:nvPr/>
          </p:nvSpPr>
          <p:spPr bwMode="auto">
            <a:xfrm>
              <a:off x="3736" y="2024"/>
              <a:ext cx="46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层间接口</a:t>
              </a:r>
            </a:p>
          </p:txBody>
        </p:sp>
        <p:grpSp>
          <p:nvGrpSpPr>
            <p:cNvPr id="39946" name="Group 10"/>
            <p:cNvGrpSpPr>
              <a:grpSpLocks/>
            </p:cNvGrpSpPr>
            <p:nvPr/>
          </p:nvGrpSpPr>
          <p:grpSpPr bwMode="auto">
            <a:xfrm>
              <a:off x="672" y="1494"/>
              <a:ext cx="646" cy="2264"/>
              <a:chOff x="2460" y="2540"/>
              <a:chExt cx="1240" cy="3500"/>
            </a:xfrm>
          </p:grpSpPr>
          <p:sp>
            <p:nvSpPr>
              <p:cNvPr id="39999" name="Text Box 11"/>
              <p:cNvSpPr txBox="1">
                <a:spLocks noChangeArrowheads="1"/>
              </p:cNvSpPr>
              <p:nvPr/>
            </p:nvSpPr>
            <p:spPr bwMode="auto">
              <a:xfrm>
                <a:off x="2680" y="254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应用层</a:t>
                </a:r>
              </a:p>
            </p:txBody>
          </p:sp>
          <p:sp>
            <p:nvSpPr>
              <p:cNvPr id="40000" name="Text Box 12"/>
              <p:cNvSpPr txBox="1">
                <a:spLocks noChangeArrowheads="1"/>
              </p:cNvSpPr>
              <p:nvPr/>
            </p:nvSpPr>
            <p:spPr bwMode="auto">
              <a:xfrm>
                <a:off x="2680" y="308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表示层</a:t>
                </a:r>
              </a:p>
            </p:txBody>
          </p:sp>
          <p:sp>
            <p:nvSpPr>
              <p:cNvPr id="40001" name="Text Box 13"/>
              <p:cNvSpPr txBox="1">
                <a:spLocks noChangeArrowheads="1"/>
              </p:cNvSpPr>
              <p:nvPr/>
            </p:nvSpPr>
            <p:spPr bwMode="auto">
              <a:xfrm>
                <a:off x="2680" y="362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会话层</a:t>
                </a:r>
              </a:p>
            </p:txBody>
          </p:sp>
          <p:sp>
            <p:nvSpPr>
              <p:cNvPr id="40002" name="Text Box 14"/>
              <p:cNvSpPr txBox="1">
                <a:spLocks noChangeArrowheads="1"/>
              </p:cNvSpPr>
              <p:nvPr/>
            </p:nvSpPr>
            <p:spPr bwMode="auto">
              <a:xfrm>
                <a:off x="2680" y="41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运输层</a:t>
                </a:r>
              </a:p>
            </p:txBody>
          </p:sp>
          <p:sp>
            <p:nvSpPr>
              <p:cNvPr id="40003" name="Text Box 15"/>
              <p:cNvSpPr txBox="1">
                <a:spLocks noChangeArrowheads="1"/>
              </p:cNvSpPr>
              <p:nvPr/>
            </p:nvSpPr>
            <p:spPr bwMode="auto">
              <a:xfrm>
                <a:off x="2680" y="470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网络层</a:t>
                </a:r>
              </a:p>
            </p:txBody>
          </p:sp>
          <p:sp>
            <p:nvSpPr>
              <p:cNvPr id="40004" name="Text Box 16"/>
              <p:cNvSpPr txBox="1">
                <a:spLocks noChangeArrowheads="1"/>
              </p:cNvSpPr>
              <p:nvPr/>
            </p:nvSpPr>
            <p:spPr bwMode="auto">
              <a:xfrm>
                <a:off x="2460" y="5220"/>
                <a:ext cx="124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数据链路层</a:t>
                </a:r>
              </a:p>
            </p:txBody>
          </p:sp>
          <p:sp>
            <p:nvSpPr>
              <p:cNvPr id="40005" name="Text Box 17"/>
              <p:cNvSpPr txBox="1">
                <a:spLocks noChangeArrowheads="1"/>
              </p:cNvSpPr>
              <p:nvPr/>
            </p:nvSpPr>
            <p:spPr bwMode="auto">
              <a:xfrm>
                <a:off x="2680" y="57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物理层</a:t>
                </a:r>
              </a:p>
            </p:txBody>
          </p:sp>
          <p:sp>
            <p:nvSpPr>
              <p:cNvPr id="40006" name="Line 18"/>
              <p:cNvSpPr>
                <a:spLocks noChangeShapeType="1"/>
              </p:cNvSpPr>
              <p:nvPr/>
            </p:nvSpPr>
            <p:spPr bwMode="auto">
              <a:xfrm>
                <a:off x="3020" y="282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0007" name="Line 19"/>
              <p:cNvSpPr>
                <a:spLocks noChangeShapeType="1"/>
              </p:cNvSpPr>
              <p:nvPr/>
            </p:nvSpPr>
            <p:spPr bwMode="auto">
              <a:xfrm>
                <a:off x="3020" y="336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0008" name="Line 20"/>
              <p:cNvSpPr>
                <a:spLocks noChangeShapeType="1"/>
              </p:cNvSpPr>
              <p:nvPr/>
            </p:nvSpPr>
            <p:spPr bwMode="auto">
              <a:xfrm>
                <a:off x="3020" y="390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0009" name="Line 21"/>
              <p:cNvSpPr>
                <a:spLocks noChangeShapeType="1"/>
              </p:cNvSpPr>
              <p:nvPr/>
            </p:nvSpPr>
            <p:spPr bwMode="auto">
              <a:xfrm>
                <a:off x="3020" y="444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0010" name="Line 22"/>
              <p:cNvSpPr>
                <a:spLocks noChangeShapeType="1"/>
              </p:cNvSpPr>
              <p:nvPr/>
            </p:nvSpPr>
            <p:spPr bwMode="auto">
              <a:xfrm>
                <a:off x="3020" y="498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0011" name="Line 23"/>
              <p:cNvSpPr>
                <a:spLocks noChangeShapeType="1"/>
              </p:cNvSpPr>
              <p:nvPr/>
            </p:nvSpPr>
            <p:spPr bwMode="auto">
              <a:xfrm>
                <a:off x="3020" y="550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39947" name="Group 24"/>
            <p:cNvGrpSpPr>
              <a:grpSpLocks/>
            </p:cNvGrpSpPr>
            <p:nvPr/>
          </p:nvGrpSpPr>
          <p:grpSpPr bwMode="auto">
            <a:xfrm>
              <a:off x="1600" y="2891"/>
              <a:ext cx="646" cy="867"/>
              <a:chOff x="4360" y="4700"/>
              <a:chExt cx="1240" cy="1340"/>
            </a:xfrm>
          </p:grpSpPr>
          <p:sp>
            <p:nvSpPr>
              <p:cNvPr id="39996" name="Text Box 25"/>
              <p:cNvSpPr txBox="1">
                <a:spLocks noChangeArrowheads="1"/>
              </p:cNvSpPr>
              <p:nvPr/>
            </p:nvSpPr>
            <p:spPr bwMode="auto">
              <a:xfrm>
                <a:off x="4580" y="470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网络层</a:t>
                </a:r>
              </a:p>
            </p:txBody>
          </p:sp>
          <p:sp>
            <p:nvSpPr>
              <p:cNvPr id="39997" name="Text Box 26"/>
              <p:cNvSpPr txBox="1">
                <a:spLocks noChangeArrowheads="1"/>
              </p:cNvSpPr>
              <p:nvPr/>
            </p:nvSpPr>
            <p:spPr bwMode="auto">
              <a:xfrm>
                <a:off x="4360" y="5220"/>
                <a:ext cx="124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数据链路层</a:t>
                </a:r>
              </a:p>
            </p:txBody>
          </p:sp>
          <p:sp>
            <p:nvSpPr>
              <p:cNvPr id="39998" name="Text Box 27"/>
              <p:cNvSpPr txBox="1">
                <a:spLocks noChangeArrowheads="1"/>
              </p:cNvSpPr>
              <p:nvPr/>
            </p:nvSpPr>
            <p:spPr bwMode="auto">
              <a:xfrm>
                <a:off x="4580" y="57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物理层</a:t>
                </a:r>
              </a:p>
            </p:txBody>
          </p:sp>
        </p:grpSp>
        <p:grpSp>
          <p:nvGrpSpPr>
            <p:cNvPr id="39948" name="Group 28"/>
            <p:cNvGrpSpPr>
              <a:grpSpLocks/>
            </p:cNvGrpSpPr>
            <p:nvPr/>
          </p:nvGrpSpPr>
          <p:grpSpPr bwMode="auto">
            <a:xfrm>
              <a:off x="3194" y="2891"/>
              <a:ext cx="646" cy="867"/>
              <a:chOff x="6760" y="4700"/>
              <a:chExt cx="1240" cy="1340"/>
            </a:xfrm>
          </p:grpSpPr>
          <p:sp>
            <p:nvSpPr>
              <p:cNvPr id="39993" name="Text Box 29"/>
              <p:cNvSpPr txBox="1">
                <a:spLocks noChangeArrowheads="1"/>
              </p:cNvSpPr>
              <p:nvPr/>
            </p:nvSpPr>
            <p:spPr bwMode="auto">
              <a:xfrm>
                <a:off x="6980" y="470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网络层</a:t>
                </a:r>
              </a:p>
            </p:txBody>
          </p:sp>
          <p:sp>
            <p:nvSpPr>
              <p:cNvPr id="39994" name="Text Box 30"/>
              <p:cNvSpPr txBox="1">
                <a:spLocks noChangeArrowheads="1"/>
              </p:cNvSpPr>
              <p:nvPr/>
            </p:nvSpPr>
            <p:spPr bwMode="auto">
              <a:xfrm>
                <a:off x="6760" y="5220"/>
                <a:ext cx="124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数据链路层</a:t>
                </a:r>
              </a:p>
            </p:txBody>
          </p:sp>
          <p:sp>
            <p:nvSpPr>
              <p:cNvPr id="39995" name="Text Box 31"/>
              <p:cNvSpPr txBox="1">
                <a:spLocks noChangeArrowheads="1"/>
              </p:cNvSpPr>
              <p:nvPr/>
            </p:nvSpPr>
            <p:spPr bwMode="auto">
              <a:xfrm>
                <a:off x="6980" y="57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物理层</a:t>
                </a:r>
              </a:p>
            </p:txBody>
          </p:sp>
        </p:grpSp>
        <p:grpSp>
          <p:nvGrpSpPr>
            <p:cNvPr id="39949" name="Group 32"/>
            <p:cNvGrpSpPr>
              <a:grpSpLocks/>
            </p:cNvGrpSpPr>
            <p:nvPr/>
          </p:nvGrpSpPr>
          <p:grpSpPr bwMode="auto">
            <a:xfrm>
              <a:off x="4111" y="1494"/>
              <a:ext cx="646" cy="2264"/>
              <a:chOff x="2460" y="2540"/>
              <a:chExt cx="1240" cy="3500"/>
            </a:xfrm>
          </p:grpSpPr>
          <p:sp>
            <p:nvSpPr>
              <p:cNvPr id="39980" name="Text Box 33"/>
              <p:cNvSpPr txBox="1">
                <a:spLocks noChangeArrowheads="1"/>
              </p:cNvSpPr>
              <p:nvPr/>
            </p:nvSpPr>
            <p:spPr bwMode="auto">
              <a:xfrm>
                <a:off x="2680" y="254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应用层</a:t>
                </a:r>
              </a:p>
            </p:txBody>
          </p:sp>
          <p:sp>
            <p:nvSpPr>
              <p:cNvPr id="39981" name="Text Box 34"/>
              <p:cNvSpPr txBox="1">
                <a:spLocks noChangeArrowheads="1"/>
              </p:cNvSpPr>
              <p:nvPr/>
            </p:nvSpPr>
            <p:spPr bwMode="auto">
              <a:xfrm>
                <a:off x="2680" y="308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表示层</a:t>
                </a:r>
              </a:p>
            </p:txBody>
          </p:sp>
          <p:sp>
            <p:nvSpPr>
              <p:cNvPr id="39982" name="Text Box 35"/>
              <p:cNvSpPr txBox="1">
                <a:spLocks noChangeArrowheads="1"/>
              </p:cNvSpPr>
              <p:nvPr/>
            </p:nvSpPr>
            <p:spPr bwMode="auto">
              <a:xfrm>
                <a:off x="2680" y="362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会话层</a:t>
                </a:r>
              </a:p>
            </p:txBody>
          </p:sp>
          <p:sp>
            <p:nvSpPr>
              <p:cNvPr id="39983" name="Text Box 36"/>
              <p:cNvSpPr txBox="1">
                <a:spLocks noChangeArrowheads="1"/>
              </p:cNvSpPr>
              <p:nvPr/>
            </p:nvSpPr>
            <p:spPr bwMode="auto">
              <a:xfrm>
                <a:off x="2680" y="41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运输层</a:t>
                </a:r>
              </a:p>
            </p:txBody>
          </p:sp>
          <p:sp>
            <p:nvSpPr>
              <p:cNvPr id="39984" name="Text Box 37"/>
              <p:cNvSpPr txBox="1">
                <a:spLocks noChangeArrowheads="1"/>
              </p:cNvSpPr>
              <p:nvPr/>
            </p:nvSpPr>
            <p:spPr bwMode="auto">
              <a:xfrm>
                <a:off x="2680" y="470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网络层</a:t>
                </a:r>
              </a:p>
            </p:txBody>
          </p:sp>
          <p:sp>
            <p:nvSpPr>
              <p:cNvPr id="39985" name="Text Box 38"/>
              <p:cNvSpPr txBox="1">
                <a:spLocks noChangeArrowheads="1"/>
              </p:cNvSpPr>
              <p:nvPr/>
            </p:nvSpPr>
            <p:spPr bwMode="auto">
              <a:xfrm>
                <a:off x="2460" y="5220"/>
                <a:ext cx="124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数据链路层</a:t>
                </a:r>
              </a:p>
            </p:txBody>
          </p:sp>
          <p:sp>
            <p:nvSpPr>
              <p:cNvPr id="39986" name="Text Box 39"/>
              <p:cNvSpPr txBox="1">
                <a:spLocks noChangeArrowheads="1"/>
              </p:cNvSpPr>
              <p:nvPr/>
            </p:nvSpPr>
            <p:spPr bwMode="auto">
              <a:xfrm>
                <a:off x="2680" y="5760"/>
                <a:ext cx="760" cy="2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物理层</a:t>
                </a:r>
              </a:p>
            </p:txBody>
          </p:sp>
          <p:sp>
            <p:nvSpPr>
              <p:cNvPr id="39987" name="Line 40"/>
              <p:cNvSpPr>
                <a:spLocks noChangeShapeType="1"/>
              </p:cNvSpPr>
              <p:nvPr/>
            </p:nvSpPr>
            <p:spPr bwMode="auto">
              <a:xfrm>
                <a:off x="3020" y="282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88" name="Line 41"/>
              <p:cNvSpPr>
                <a:spLocks noChangeShapeType="1"/>
              </p:cNvSpPr>
              <p:nvPr/>
            </p:nvSpPr>
            <p:spPr bwMode="auto">
              <a:xfrm>
                <a:off x="3020" y="336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89" name="Line 42"/>
              <p:cNvSpPr>
                <a:spLocks noChangeShapeType="1"/>
              </p:cNvSpPr>
              <p:nvPr/>
            </p:nvSpPr>
            <p:spPr bwMode="auto">
              <a:xfrm>
                <a:off x="3020" y="390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90" name="Line 43"/>
              <p:cNvSpPr>
                <a:spLocks noChangeShapeType="1"/>
              </p:cNvSpPr>
              <p:nvPr/>
            </p:nvSpPr>
            <p:spPr bwMode="auto">
              <a:xfrm>
                <a:off x="3020" y="444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91" name="Line 44"/>
              <p:cNvSpPr>
                <a:spLocks noChangeShapeType="1"/>
              </p:cNvSpPr>
              <p:nvPr/>
            </p:nvSpPr>
            <p:spPr bwMode="auto">
              <a:xfrm>
                <a:off x="3020" y="498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92" name="Line 45"/>
              <p:cNvSpPr>
                <a:spLocks noChangeShapeType="1"/>
              </p:cNvSpPr>
              <p:nvPr/>
            </p:nvSpPr>
            <p:spPr bwMode="auto">
              <a:xfrm>
                <a:off x="3020" y="5500"/>
                <a:ext cx="0" cy="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39950" name="Line 46"/>
            <p:cNvSpPr>
              <a:spLocks noChangeShapeType="1"/>
            </p:cNvSpPr>
            <p:nvPr/>
          </p:nvSpPr>
          <p:spPr bwMode="auto">
            <a:xfrm>
              <a:off x="1183" y="3667"/>
              <a:ext cx="531"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1" name="Line 47"/>
            <p:cNvSpPr>
              <a:spLocks noChangeShapeType="1"/>
            </p:cNvSpPr>
            <p:nvPr/>
          </p:nvSpPr>
          <p:spPr bwMode="auto">
            <a:xfrm>
              <a:off x="1183" y="2982"/>
              <a:ext cx="521"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2" name="Line 48"/>
            <p:cNvSpPr>
              <a:spLocks noChangeShapeType="1"/>
            </p:cNvSpPr>
            <p:nvPr/>
          </p:nvSpPr>
          <p:spPr bwMode="auto">
            <a:xfrm>
              <a:off x="1318" y="3331"/>
              <a:ext cx="271"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3" name="Line 49"/>
            <p:cNvSpPr>
              <a:spLocks noChangeShapeType="1"/>
            </p:cNvSpPr>
            <p:nvPr/>
          </p:nvSpPr>
          <p:spPr bwMode="auto">
            <a:xfrm>
              <a:off x="3705" y="3667"/>
              <a:ext cx="510"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4" name="Line 50"/>
            <p:cNvSpPr>
              <a:spLocks noChangeShapeType="1"/>
            </p:cNvSpPr>
            <p:nvPr/>
          </p:nvSpPr>
          <p:spPr bwMode="auto">
            <a:xfrm>
              <a:off x="3705" y="2982"/>
              <a:ext cx="521"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5" name="Line 51"/>
            <p:cNvSpPr>
              <a:spLocks noChangeShapeType="1"/>
            </p:cNvSpPr>
            <p:nvPr/>
          </p:nvSpPr>
          <p:spPr bwMode="auto">
            <a:xfrm>
              <a:off x="3840" y="3331"/>
              <a:ext cx="271"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6" name="Line 52"/>
            <p:cNvSpPr>
              <a:spLocks noChangeShapeType="1"/>
            </p:cNvSpPr>
            <p:nvPr/>
          </p:nvSpPr>
          <p:spPr bwMode="auto">
            <a:xfrm>
              <a:off x="1183" y="1584"/>
              <a:ext cx="3022"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7" name="Text Box 53"/>
            <p:cNvSpPr txBox="1">
              <a:spLocks noChangeArrowheads="1"/>
            </p:cNvSpPr>
            <p:nvPr/>
          </p:nvSpPr>
          <p:spPr bwMode="auto">
            <a:xfrm>
              <a:off x="2444" y="3460"/>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物理层协议</a:t>
              </a:r>
            </a:p>
          </p:txBody>
        </p:sp>
        <p:sp>
          <p:nvSpPr>
            <p:cNvPr id="39958" name="Line 54"/>
            <p:cNvSpPr>
              <a:spLocks noChangeShapeType="1"/>
            </p:cNvSpPr>
            <p:nvPr/>
          </p:nvSpPr>
          <p:spPr bwMode="auto">
            <a:xfrm>
              <a:off x="2120" y="3667"/>
              <a:ext cx="1189"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59" name="Text Box 55"/>
            <p:cNvSpPr txBox="1">
              <a:spLocks noChangeArrowheads="1"/>
            </p:cNvSpPr>
            <p:nvPr/>
          </p:nvSpPr>
          <p:spPr bwMode="auto">
            <a:xfrm>
              <a:off x="2433" y="2775"/>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网络层协议</a:t>
              </a:r>
            </a:p>
          </p:txBody>
        </p:sp>
        <p:sp>
          <p:nvSpPr>
            <p:cNvPr id="39960" name="Line 56"/>
            <p:cNvSpPr>
              <a:spLocks noChangeShapeType="1"/>
            </p:cNvSpPr>
            <p:nvPr/>
          </p:nvSpPr>
          <p:spPr bwMode="auto">
            <a:xfrm>
              <a:off x="2110" y="2982"/>
              <a:ext cx="1189"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61" name="Text Box 57"/>
            <p:cNvSpPr txBox="1">
              <a:spLocks noChangeArrowheads="1"/>
            </p:cNvSpPr>
            <p:nvPr/>
          </p:nvSpPr>
          <p:spPr bwMode="auto">
            <a:xfrm>
              <a:off x="2329" y="3085"/>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数据链路层协议</a:t>
              </a:r>
            </a:p>
          </p:txBody>
        </p:sp>
        <p:sp>
          <p:nvSpPr>
            <p:cNvPr id="39962" name="Line 58"/>
            <p:cNvSpPr>
              <a:spLocks noChangeShapeType="1"/>
            </p:cNvSpPr>
            <p:nvPr/>
          </p:nvSpPr>
          <p:spPr bwMode="auto">
            <a:xfrm>
              <a:off x="2256" y="3318"/>
              <a:ext cx="928"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63" name="Text Box 59"/>
            <p:cNvSpPr txBox="1">
              <a:spLocks noChangeArrowheads="1"/>
            </p:cNvSpPr>
            <p:nvPr/>
          </p:nvSpPr>
          <p:spPr bwMode="auto">
            <a:xfrm>
              <a:off x="2423" y="1727"/>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表示层协议</a:t>
              </a:r>
            </a:p>
          </p:txBody>
        </p:sp>
        <p:sp>
          <p:nvSpPr>
            <p:cNvPr id="39964" name="Line 60"/>
            <p:cNvSpPr>
              <a:spLocks noChangeShapeType="1"/>
            </p:cNvSpPr>
            <p:nvPr/>
          </p:nvSpPr>
          <p:spPr bwMode="auto">
            <a:xfrm>
              <a:off x="1183" y="1934"/>
              <a:ext cx="3043"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65" name="Text Box 61"/>
            <p:cNvSpPr txBox="1">
              <a:spLocks noChangeArrowheads="1"/>
            </p:cNvSpPr>
            <p:nvPr/>
          </p:nvSpPr>
          <p:spPr bwMode="auto">
            <a:xfrm>
              <a:off x="2423" y="2076"/>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会话层协议</a:t>
              </a:r>
            </a:p>
          </p:txBody>
        </p:sp>
        <p:sp>
          <p:nvSpPr>
            <p:cNvPr id="39966" name="Line 62"/>
            <p:cNvSpPr>
              <a:spLocks noChangeShapeType="1"/>
            </p:cNvSpPr>
            <p:nvPr/>
          </p:nvSpPr>
          <p:spPr bwMode="auto">
            <a:xfrm>
              <a:off x="1183" y="2283"/>
              <a:ext cx="3032"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67" name="Text Box 63"/>
            <p:cNvSpPr txBox="1">
              <a:spLocks noChangeArrowheads="1"/>
            </p:cNvSpPr>
            <p:nvPr/>
          </p:nvSpPr>
          <p:spPr bwMode="auto">
            <a:xfrm>
              <a:off x="2423" y="2425"/>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运输层协议</a:t>
              </a:r>
            </a:p>
          </p:txBody>
        </p:sp>
        <p:sp>
          <p:nvSpPr>
            <p:cNvPr id="39968" name="Line 64"/>
            <p:cNvSpPr>
              <a:spLocks noChangeShapeType="1"/>
            </p:cNvSpPr>
            <p:nvPr/>
          </p:nvSpPr>
          <p:spPr bwMode="auto">
            <a:xfrm>
              <a:off x="1183" y="2632"/>
              <a:ext cx="3032" cy="0"/>
            </a:xfrm>
            <a:prstGeom prst="line">
              <a:avLst/>
            </a:prstGeom>
            <a:noFill/>
            <a:ln w="19050">
              <a:solidFill>
                <a:srgbClr val="FF6600"/>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9969" name="Text Box 65"/>
            <p:cNvSpPr txBox="1">
              <a:spLocks noChangeArrowheads="1"/>
            </p:cNvSpPr>
            <p:nvPr/>
          </p:nvSpPr>
          <p:spPr bwMode="auto">
            <a:xfrm>
              <a:off x="2590" y="3719"/>
              <a:ext cx="5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通信子网</a:t>
              </a:r>
            </a:p>
          </p:txBody>
        </p:sp>
        <p:sp>
          <p:nvSpPr>
            <p:cNvPr id="39970" name="Text Box 66"/>
            <p:cNvSpPr txBox="1">
              <a:spLocks noChangeArrowheads="1"/>
            </p:cNvSpPr>
            <p:nvPr/>
          </p:nvSpPr>
          <p:spPr bwMode="auto">
            <a:xfrm>
              <a:off x="1735" y="3978"/>
              <a:ext cx="4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交换结点</a:t>
              </a:r>
            </a:p>
          </p:txBody>
        </p:sp>
        <p:sp>
          <p:nvSpPr>
            <p:cNvPr id="39971" name="Text Box 67"/>
            <p:cNvSpPr txBox="1">
              <a:spLocks noChangeArrowheads="1"/>
            </p:cNvSpPr>
            <p:nvPr/>
          </p:nvSpPr>
          <p:spPr bwMode="auto">
            <a:xfrm>
              <a:off x="3340" y="3978"/>
              <a:ext cx="4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交换结点</a:t>
              </a:r>
            </a:p>
          </p:txBody>
        </p:sp>
        <p:sp>
          <p:nvSpPr>
            <p:cNvPr id="39972" name="Text Box 68"/>
            <p:cNvSpPr txBox="1">
              <a:spLocks noChangeArrowheads="1"/>
            </p:cNvSpPr>
            <p:nvPr/>
          </p:nvSpPr>
          <p:spPr bwMode="auto">
            <a:xfrm>
              <a:off x="4737" y="1248"/>
              <a:ext cx="47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交换单元</a:t>
              </a:r>
            </a:p>
          </p:txBody>
        </p:sp>
        <p:sp>
          <p:nvSpPr>
            <p:cNvPr id="39973" name="Text Box 69"/>
            <p:cNvSpPr txBox="1">
              <a:spLocks noChangeArrowheads="1"/>
            </p:cNvSpPr>
            <p:nvPr/>
          </p:nvSpPr>
          <p:spPr bwMode="auto">
            <a:xfrm>
              <a:off x="4684" y="1494"/>
              <a:ext cx="37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APDU</a:t>
              </a:r>
            </a:p>
          </p:txBody>
        </p:sp>
        <p:sp>
          <p:nvSpPr>
            <p:cNvPr id="39974" name="Text Box 70"/>
            <p:cNvSpPr txBox="1">
              <a:spLocks noChangeArrowheads="1"/>
            </p:cNvSpPr>
            <p:nvPr/>
          </p:nvSpPr>
          <p:spPr bwMode="auto">
            <a:xfrm>
              <a:off x="4674" y="1843"/>
              <a:ext cx="3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PPDU</a:t>
              </a:r>
            </a:p>
          </p:txBody>
        </p:sp>
        <p:sp>
          <p:nvSpPr>
            <p:cNvPr id="39975" name="Text Box 71"/>
            <p:cNvSpPr txBox="1">
              <a:spLocks noChangeArrowheads="1"/>
            </p:cNvSpPr>
            <p:nvPr/>
          </p:nvSpPr>
          <p:spPr bwMode="auto">
            <a:xfrm>
              <a:off x="4684" y="2205"/>
              <a:ext cx="3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SPDU</a:t>
              </a:r>
            </a:p>
          </p:txBody>
        </p:sp>
        <p:sp>
          <p:nvSpPr>
            <p:cNvPr id="39976" name="Text Box 72"/>
            <p:cNvSpPr txBox="1">
              <a:spLocks noChangeArrowheads="1"/>
            </p:cNvSpPr>
            <p:nvPr/>
          </p:nvSpPr>
          <p:spPr bwMode="auto">
            <a:xfrm>
              <a:off x="4674" y="2529"/>
              <a:ext cx="3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TPDU</a:t>
              </a:r>
            </a:p>
          </p:txBody>
        </p:sp>
        <p:sp>
          <p:nvSpPr>
            <p:cNvPr id="39977" name="Text Box 73"/>
            <p:cNvSpPr txBox="1">
              <a:spLocks noChangeArrowheads="1"/>
            </p:cNvSpPr>
            <p:nvPr/>
          </p:nvSpPr>
          <p:spPr bwMode="auto">
            <a:xfrm>
              <a:off x="4674" y="2891"/>
              <a:ext cx="3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分组</a:t>
              </a:r>
            </a:p>
          </p:txBody>
        </p:sp>
        <p:sp>
          <p:nvSpPr>
            <p:cNvPr id="39978" name="Text Box 74"/>
            <p:cNvSpPr txBox="1">
              <a:spLocks noChangeArrowheads="1"/>
            </p:cNvSpPr>
            <p:nvPr/>
          </p:nvSpPr>
          <p:spPr bwMode="auto">
            <a:xfrm>
              <a:off x="4789" y="3228"/>
              <a:ext cx="27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帧</a:t>
              </a:r>
            </a:p>
          </p:txBody>
        </p:sp>
        <p:sp>
          <p:nvSpPr>
            <p:cNvPr id="39979" name="Text Box 75"/>
            <p:cNvSpPr txBox="1">
              <a:spLocks noChangeArrowheads="1"/>
            </p:cNvSpPr>
            <p:nvPr/>
          </p:nvSpPr>
          <p:spPr bwMode="auto">
            <a:xfrm>
              <a:off x="4716" y="3590"/>
              <a:ext cx="3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charset="-122"/>
                  <a:cs typeface="+mn-cs"/>
                </a:rPr>
                <a:t>比特</a:t>
              </a:r>
            </a:p>
          </p:txBody>
        </p:sp>
      </p:grpSp>
    </p:spTree>
    <p:extLst>
      <p:ext uri="{BB962C8B-B14F-4D97-AF65-F5344CB8AC3E}">
        <p14:creationId xmlns:p14="http://schemas.microsoft.com/office/powerpoint/2010/main" val="2197165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00113" y="836613"/>
            <a:ext cx="7775575" cy="8382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p>
        </p:txBody>
      </p:sp>
      <p:sp>
        <p:nvSpPr>
          <p:cNvPr id="59396" name="Rectangle 4"/>
          <p:cNvSpPr>
            <a:spLocks noChangeArrowheads="1"/>
          </p:cNvSpPr>
          <p:nvPr/>
        </p:nvSpPr>
        <p:spPr bwMode="auto">
          <a:xfrm>
            <a:off x="684213" y="1989138"/>
            <a:ext cx="8029575"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10000"/>
              </a:lnSpc>
              <a:spcBef>
                <a:spcPct val="30000"/>
              </a:spcBef>
              <a:spcAft>
                <a:spcPct val="0"/>
              </a:spcAft>
              <a:buClr>
                <a:srgbClr val="FFCF01"/>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1.</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物理层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(physical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关注通信信道上传输的原始比特。主要涉及机械、电气和时序接口，以及物理传输介质。</a:t>
            </a:r>
          </a:p>
          <a:p>
            <a:pPr marL="914400" marR="0" lvl="1" indent="-457200" algn="l" defTabSz="914400" rtl="0" eaLnBrk="1" fontAlgn="base" latinLnBrk="0" hangingPunct="1">
              <a:lnSpc>
                <a:spcPct val="11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在物理媒体上传输原始的数据比特流信号。</a:t>
            </a:r>
          </a:p>
          <a:p>
            <a:pPr marL="914400" marR="0" lvl="1" indent="-457200" algn="l" defTabSz="914400" rtl="0" eaLnBrk="1" fontAlgn="base" latinLnBrk="0" hangingPunct="1">
              <a:lnSpc>
                <a:spcPct val="110000"/>
              </a:lnSpc>
              <a:spcBef>
                <a:spcPct val="30000"/>
              </a:spcBef>
              <a:spcAft>
                <a:spcPct val="0"/>
              </a:spcAft>
              <a:buClr>
                <a:srgbClr val="000000"/>
              </a:buClr>
              <a:buSzPct val="80000"/>
              <a:buFontTx/>
              <a:buChar char="•"/>
              <a:tabLst/>
              <a:defRPr/>
            </a:pPr>
            <a:r>
              <a:rPr kumimoji="1" lang="en-US" altLang="zh-CN" sz="2800" b="1" i="0" u="none" strike="noStrike" kern="1200" cap="none" spc="0" normalizeH="0" baseline="0" noProof="0">
                <a:ln>
                  <a:noFill/>
                </a:ln>
                <a:solidFill>
                  <a:srgbClr val="000000"/>
                </a:solidFill>
                <a:effectLst/>
                <a:uLnTx/>
                <a:uFillTx/>
                <a:latin typeface="Arial Unicode MS" pitchFamily="34" charset="-122"/>
                <a:ea typeface="Arial Unicode MS" pitchFamily="34" charset="-122"/>
                <a:cs typeface="Arial Unicode MS" pitchFamily="34" charset="-122"/>
              </a:rPr>
              <a:t>EIA-RS-232C</a:t>
            </a:r>
            <a:r>
              <a:rPr kumimoji="1" lang="en-US" altLang="zh-CN" sz="1800" b="1" i="0" u="none" strike="noStrike" kern="1200" cap="none" spc="0" normalizeH="0" baseline="0" noProof="0">
                <a:ln>
                  <a:noFill/>
                </a:ln>
                <a:solidFill>
                  <a:srgbClr val="000000"/>
                </a:solidFill>
                <a:effectLst/>
                <a:uLnTx/>
                <a:uFillTx/>
                <a:latin typeface="Tahoma" pitchFamily="34" charset="0"/>
                <a:ea typeface="宋体" charset="-122"/>
                <a:cs typeface="+mn-cs"/>
              </a:rPr>
              <a:t> </a:t>
            </a:r>
          </a:p>
          <a:p>
            <a:pPr marL="914400" marR="0" lvl="1" indent="-457200" algn="l" defTabSz="914400" rtl="0" eaLnBrk="1" fontAlgn="base" latinLnBrk="0" hangingPunct="1">
              <a:lnSpc>
                <a:spcPct val="110000"/>
              </a:lnSpc>
              <a:spcBef>
                <a:spcPct val="30000"/>
              </a:spcBef>
              <a:spcAft>
                <a:spcPct val="0"/>
              </a:spcAft>
              <a:buClr>
                <a:srgbClr val="000000"/>
              </a:buClr>
              <a:buSzPct val="80000"/>
              <a:buFontTx/>
              <a:buNone/>
              <a:tabLst/>
              <a:defRPr/>
            </a:pP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例如</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10Base-T</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标准中定义了电缆为带有</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欧姆阻抗的非屏蔽三类双绞线，</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RJ-45</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接口，最大长度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米，线上数据表示为曼彻斯特码等。</a:t>
            </a:r>
          </a:p>
        </p:txBody>
      </p:sp>
    </p:spTree>
    <p:extLst>
      <p:ext uri="{BB962C8B-B14F-4D97-AF65-F5344CB8AC3E}">
        <p14:creationId xmlns:p14="http://schemas.microsoft.com/office/powerpoint/2010/main" val="4273488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 calcmode="lin" valueType="num">
                                      <p:cBhvr additive="base">
                                        <p:cTn id="7" dur="500" fill="hold"/>
                                        <p:tgtEl>
                                          <p:spTgt spid="5939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6">
                                            <p:txEl>
                                              <p:pRg st="1" end="1"/>
                                            </p:txEl>
                                          </p:spTgt>
                                        </p:tgtEl>
                                        <p:attrNameLst>
                                          <p:attrName>style.visibility</p:attrName>
                                        </p:attrNameLst>
                                      </p:cBhvr>
                                      <p:to>
                                        <p:strVal val="visible"/>
                                      </p:to>
                                    </p:set>
                                    <p:anim calcmode="lin" valueType="num">
                                      <p:cBhvr additive="base">
                                        <p:cTn id="13" dur="500" fill="hold"/>
                                        <p:tgtEl>
                                          <p:spTgt spid="5939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59396">
                                            <p:txEl>
                                              <p:pRg st="2" end="2"/>
                                            </p:txEl>
                                          </p:spTgt>
                                        </p:tgtEl>
                                        <p:attrNameLst>
                                          <p:attrName>style.visibility</p:attrName>
                                        </p:attrNameLst>
                                      </p:cBhvr>
                                      <p:to>
                                        <p:strVal val="visible"/>
                                      </p:to>
                                    </p:set>
                                    <p:anim calcmode="lin" valueType="num">
                                      <p:cBhvr additive="base">
                                        <p:cTn id="17" dur="500" fill="hold"/>
                                        <p:tgtEl>
                                          <p:spTgt spid="5939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939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59396">
                                            <p:txEl>
                                              <p:pRg st="3" end="3"/>
                                            </p:txEl>
                                          </p:spTgt>
                                        </p:tgtEl>
                                        <p:attrNameLst>
                                          <p:attrName>style.visibility</p:attrName>
                                        </p:attrNameLst>
                                      </p:cBhvr>
                                      <p:to>
                                        <p:strVal val="visible"/>
                                      </p:to>
                                    </p:set>
                                    <p:anim calcmode="lin" valueType="num">
                                      <p:cBhvr additive="base">
                                        <p:cTn id="21" dur="500" fill="hold"/>
                                        <p:tgtEl>
                                          <p:spTgt spid="59396">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939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00113" y="836613"/>
            <a:ext cx="7775575" cy="8382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p>
        </p:txBody>
      </p:sp>
      <p:sp>
        <p:nvSpPr>
          <p:cNvPr id="162819" name="Rectangle 3"/>
          <p:cNvSpPr>
            <a:spLocks noChangeArrowheads="1"/>
          </p:cNvSpPr>
          <p:nvPr/>
        </p:nvSpPr>
        <p:spPr bwMode="auto">
          <a:xfrm>
            <a:off x="395288" y="2060575"/>
            <a:ext cx="83534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2.</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数据链路层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(data link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通过校验、确认和反馈重发等手段将原始的物理连接改造成无差错的数据链路，同时还要进行流量控制</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(flow control)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将比特组合成数据链路协议数据单元</a:t>
            </a: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DL-PDU</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数据链路协议数据单元是</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OSI</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标准中使用的术语，又称</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宋体" charset="-122"/>
                <a:cs typeface="+mn-cs"/>
              </a:rPr>
              <a:t>帧</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(frame) 。</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例子：高级数据链路控制</a:t>
            </a: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HDLC (High-level Data Link Control)</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规程  </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604325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 calcmode="lin" valueType="num">
                                      <p:cBhvr additive="base">
                                        <p:cTn id="17" dur="500" fill="hold"/>
                                        <p:tgtEl>
                                          <p:spTgt spid="1628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28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2819">
                                            <p:txEl>
                                              <p:pRg st="3" end="3"/>
                                            </p:txEl>
                                          </p:spTgt>
                                        </p:tgtEl>
                                        <p:attrNameLst>
                                          <p:attrName>style.visibility</p:attrName>
                                        </p:attrNameLst>
                                      </p:cBhvr>
                                      <p:to>
                                        <p:strVal val="visible"/>
                                      </p:to>
                                    </p:set>
                                    <p:anim calcmode="lin" valueType="num">
                                      <p:cBhvr additive="base">
                                        <p:cTn id="21" dur="500" fill="hold"/>
                                        <p:tgtEl>
                                          <p:spTgt spid="16281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28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71550" y="908050"/>
            <a:ext cx="7772400" cy="7620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34148" name="Rectangle 4"/>
          <p:cNvSpPr>
            <a:spLocks noChangeArrowheads="1"/>
          </p:cNvSpPr>
          <p:nvPr/>
        </p:nvSpPr>
        <p:spPr bwMode="auto">
          <a:xfrm>
            <a:off x="611188" y="2060575"/>
            <a:ext cx="8208962"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3.</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网络层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(network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主要关心通信子网的运行控制，负责路由选择和拥塞控制。</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主要解决如何把网络协议数据单元</a:t>
            </a:r>
            <a:r>
              <a:rPr kumimoji="1" lang="zh-CN" altLang="en-US" sz="2800" b="1" i="0" u="none" strike="noStrike" kern="1200" cap="none" spc="0" normalizeH="0" baseline="0" noProof="0">
                <a:ln>
                  <a:noFill/>
                </a:ln>
                <a:solidFill>
                  <a:srgbClr val="FF0000"/>
                </a:solidFill>
                <a:effectLst/>
                <a:uLnTx/>
                <a:uFillTx/>
                <a:latin typeface="Times New Roman" pitchFamily="18" charset="0"/>
                <a:ea typeface="宋体" charset="-122"/>
                <a:cs typeface="+mn-cs"/>
              </a:rPr>
              <a:t>分组</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Packet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）从源传送到目标</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在</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通信子网中进行路由</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(routing)</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选择 。</a:t>
            </a:r>
            <a:endPar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处理拥塞，防止传输瓶颈的出现</a:t>
            </a:r>
            <a:endPar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endParaRPr>
          </a:p>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659808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4148">
                                            <p:txEl>
                                              <p:pRg st="0" end="0"/>
                                            </p:txEl>
                                          </p:spTgt>
                                        </p:tgtEl>
                                        <p:attrNameLst>
                                          <p:attrName>style.visibility</p:attrName>
                                        </p:attrNameLst>
                                      </p:cBhvr>
                                      <p:to>
                                        <p:strVal val="visible"/>
                                      </p:to>
                                    </p:set>
                                    <p:anim calcmode="lin" valueType="num">
                                      <p:cBhvr additive="base">
                                        <p:cTn id="7" dur="500" fill="hold"/>
                                        <p:tgtEl>
                                          <p:spTgt spid="1341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41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8">
                                            <p:txEl>
                                              <p:pRg st="1" end="1"/>
                                            </p:txEl>
                                          </p:spTgt>
                                        </p:tgtEl>
                                        <p:attrNameLst>
                                          <p:attrName>style.visibility</p:attrName>
                                        </p:attrNameLst>
                                      </p:cBhvr>
                                      <p:to>
                                        <p:strVal val="visible"/>
                                      </p:to>
                                    </p:set>
                                    <p:anim calcmode="lin" valueType="num">
                                      <p:cBhvr additive="base">
                                        <p:cTn id="13" dur="500" fill="hold"/>
                                        <p:tgtEl>
                                          <p:spTgt spid="1341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414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34148">
                                            <p:txEl>
                                              <p:pRg st="2" end="2"/>
                                            </p:txEl>
                                          </p:spTgt>
                                        </p:tgtEl>
                                        <p:attrNameLst>
                                          <p:attrName>style.visibility</p:attrName>
                                        </p:attrNameLst>
                                      </p:cBhvr>
                                      <p:to>
                                        <p:strVal val="visible"/>
                                      </p:to>
                                    </p:set>
                                    <p:anim calcmode="lin" valueType="num">
                                      <p:cBhvr additive="base">
                                        <p:cTn id="18" dur="500" fill="hold"/>
                                        <p:tgtEl>
                                          <p:spTgt spid="13414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414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par>
                                <p:cTn id="20" presetID="2" presetClass="entr" presetSubtype="8" fill="hold" grpId="0" nodeType="withEffect">
                                  <p:stCondLst>
                                    <p:cond delay="0"/>
                                  </p:stCondLst>
                                  <p:childTnLst>
                                    <p:set>
                                      <p:cBhvr>
                                        <p:cTn id="21" dur="1" fill="hold">
                                          <p:stCondLst>
                                            <p:cond delay="0"/>
                                          </p:stCondLst>
                                        </p:cTn>
                                        <p:tgtEl>
                                          <p:spTgt spid="134148">
                                            <p:txEl>
                                              <p:pRg st="3" end="3"/>
                                            </p:txEl>
                                          </p:spTgt>
                                        </p:tgtEl>
                                        <p:attrNameLst>
                                          <p:attrName>style.visibility</p:attrName>
                                        </p:attrNameLst>
                                      </p:cBhvr>
                                      <p:to>
                                        <p:strVal val="visible"/>
                                      </p:to>
                                    </p:set>
                                    <p:anim calcmode="lin" valueType="num">
                                      <p:cBhvr additive="base">
                                        <p:cTn id="22" dur="500" fill="hold"/>
                                        <p:tgtEl>
                                          <p:spTgt spid="13414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414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71550" y="908050"/>
            <a:ext cx="7772400" cy="7620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63843" name="Rectangle 3"/>
          <p:cNvSpPr>
            <a:spLocks noChangeArrowheads="1"/>
          </p:cNvSpPr>
          <p:nvPr/>
        </p:nvSpPr>
        <p:spPr bwMode="auto">
          <a:xfrm>
            <a:off x="755650" y="1916113"/>
            <a:ext cx="82089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4.</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运输层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(transport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为上层用户提供端到端的透明、优化的数据传输服务。</a:t>
            </a:r>
            <a:r>
              <a:rPr kumimoji="1" lang="zh-CN" altLang="en-US" sz="2400" b="1" i="0" u="none" strike="noStrike" kern="1200" cap="none" spc="0" normalizeH="0" baseline="0" noProof="0">
                <a:ln>
                  <a:noFill/>
                </a:ln>
                <a:solidFill>
                  <a:srgbClr val="000000"/>
                </a:solidFill>
                <a:effectLst/>
                <a:uLnTx/>
                <a:uFillTx/>
                <a:latin typeface="宋体" charset="-122"/>
                <a:ea typeface="宋体" charset="-122"/>
                <a:cs typeface="+mn-cs"/>
              </a:rPr>
              <a:t> </a:t>
            </a:r>
          </a:p>
          <a:p>
            <a:pPr marL="457200" marR="0" lvl="0"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是第一个端对端，也就是主机到主机的层次；</a:t>
            </a:r>
          </a:p>
          <a:p>
            <a:pPr marL="457200" marR="0" lvl="0"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高层用户可利用运输层的服务直接进行端到端的数据传输，从而不必知道通信子网的存在；</a:t>
            </a:r>
            <a:endPar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endParaRPr>
          </a:p>
          <a:p>
            <a:pPr marL="457200" marR="0" lvl="0"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可以通过分流</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(splitting)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来提高吞吐量；</a:t>
            </a:r>
          </a:p>
          <a:p>
            <a:pPr marL="457200" marR="0" lvl="0"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通过复用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(multiplexing)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将多个运输通信合用一条网络连接。</a:t>
            </a:r>
          </a:p>
          <a:p>
            <a:pPr marL="457200" marR="0" lvl="0"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处理端到端的差错控制和流量控制的问题</a:t>
            </a:r>
          </a:p>
        </p:txBody>
      </p:sp>
    </p:spTree>
    <p:extLst>
      <p:ext uri="{BB962C8B-B14F-4D97-AF65-F5344CB8AC3E}">
        <p14:creationId xmlns:p14="http://schemas.microsoft.com/office/powerpoint/2010/main" val="2092947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3">
                                            <p:txEl>
                                              <p:pRg st="1" end="1"/>
                                            </p:txEl>
                                          </p:spTgt>
                                        </p:tgtEl>
                                        <p:attrNameLst>
                                          <p:attrName>style.visibility</p:attrName>
                                        </p:attrNameLst>
                                      </p:cBhvr>
                                      <p:to>
                                        <p:strVal val="visible"/>
                                      </p:to>
                                    </p:set>
                                    <p:anim calcmode="lin" valueType="num">
                                      <p:cBhvr additive="base">
                                        <p:cTn id="13" dur="500" fill="hold"/>
                                        <p:tgtEl>
                                          <p:spTgt spid="163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 calcmode="lin" valueType="num">
                                      <p:cBhvr additive="base">
                                        <p:cTn id="17" dur="500" fill="hold"/>
                                        <p:tgtEl>
                                          <p:spTgt spid="1638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38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63843">
                                            <p:txEl>
                                              <p:pRg st="3" end="3"/>
                                            </p:txEl>
                                          </p:spTgt>
                                        </p:tgtEl>
                                        <p:attrNameLst>
                                          <p:attrName>style.visibility</p:attrName>
                                        </p:attrNameLst>
                                      </p:cBhvr>
                                      <p:to>
                                        <p:strVal val="visible"/>
                                      </p:to>
                                    </p:set>
                                    <p:anim calcmode="lin" valueType="num">
                                      <p:cBhvr additive="base">
                                        <p:cTn id="21" dur="500" fill="hold"/>
                                        <p:tgtEl>
                                          <p:spTgt spid="1638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38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63843">
                                            <p:txEl>
                                              <p:pRg st="4" end="4"/>
                                            </p:txEl>
                                          </p:spTgt>
                                        </p:tgtEl>
                                        <p:attrNameLst>
                                          <p:attrName>style.visibility</p:attrName>
                                        </p:attrNameLst>
                                      </p:cBhvr>
                                      <p:to>
                                        <p:strVal val="visible"/>
                                      </p:to>
                                    </p:set>
                                    <p:anim calcmode="lin" valueType="num">
                                      <p:cBhvr additive="base">
                                        <p:cTn id="25" dur="500" fill="hold"/>
                                        <p:tgtEl>
                                          <p:spTgt spid="1638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3843">
                                            <p:txEl>
                                              <p:pRg st="5" end="5"/>
                                            </p:txEl>
                                          </p:spTgt>
                                        </p:tgtEl>
                                        <p:attrNameLst>
                                          <p:attrName>style.visibility</p:attrName>
                                        </p:attrNameLst>
                                      </p:cBhvr>
                                      <p:to>
                                        <p:strVal val="visible"/>
                                      </p:to>
                                    </p:set>
                                    <p:anim calcmode="lin" valueType="num">
                                      <p:cBhvr additive="base">
                                        <p:cTn id="29" dur="500" fill="hold"/>
                                        <p:tgtEl>
                                          <p:spTgt spid="16384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8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16013" y="765175"/>
            <a:ext cx="7772400" cy="9144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35172" name="Rectangle 4"/>
          <p:cNvSpPr>
            <a:spLocks noChangeArrowheads="1"/>
          </p:cNvSpPr>
          <p:nvPr/>
        </p:nvSpPr>
        <p:spPr bwMode="auto">
          <a:xfrm>
            <a:off x="914400" y="1989138"/>
            <a:ext cx="78343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pitchFamily="2" charset="-122"/>
              </a:defRPr>
            </a:lvl1pPr>
            <a:lvl2pPr marL="914400" indent="-457200" eaLnBrk="0" hangingPunct="0">
              <a:buClr>
                <a:schemeClr val="hlink"/>
              </a:buClr>
              <a:buSzPct val="55000"/>
              <a:defRPr sz="2800">
                <a:solidFill>
                  <a:schemeClr val="tx1"/>
                </a:solidFill>
                <a:latin typeface="Tahoma" pitchFamily="34" charset="0"/>
                <a:ea typeface="宋体" pitchFamily="2" charset="-122"/>
              </a:defRPr>
            </a:lvl2pPr>
            <a:lvl3pPr marL="1143000" indent="-228600" eaLnBrk="0" hangingPunct="0">
              <a:buSzPct val="50000"/>
              <a:defRPr sz="2400">
                <a:solidFill>
                  <a:schemeClr val="tx1"/>
                </a:solidFill>
                <a:latin typeface="Tahoma" pitchFamily="34" charset="0"/>
                <a:ea typeface="宋体" pitchFamily="2" charset="-122"/>
              </a:defRPr>
            </a:lvl3pPr>
            <a:lvl4pPr marL="1600200" indent="-228600" eaLnBrk="0" hangingPunct="0">
              <a:buClr>
                <a:schemeClr val="accent2"/>
              </a:buClr>
              <a:buSzPct val="55000"/>
              <a:defRPr sz="2000">
                <a:solidFill>
                  <a:schemeClr val="tx1"/>
                </a:solidFill>
                <a:latin typeface="Tahoma" pitchFamily="34" charset="0"/>
                <a:ea typeface="宋体" pitchFamily="2" charset="-122"/>
              </a:defRPr>
            </a:lvl4pPr>
            <a:lvl5pPr marL="2057400" indent="-228600" eaLnBrk="0" hangingPunct="0">
              <a:buClr>
                <a:schemeClr val="accent1"/>
              </a:buClr>
              <a:buSzPct val="50000"/>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5.</a:t>
            </a:r>
            <a:r>
              <a:rPr kumimoji="1" lang="zh-CN" altLang="en-US" sz="3200" b="1" i="0" u="none" strike="noStrike" kern="1200" cap="none" spc="0" normalizeH="0" baseline="0" noProof="0" dirty="0" smtClean="0">
                <a:ln>
                  <a:noFill/>
                </a:ln>
                <a:solidFill>
                  <a:srgbClr val="3333CC"/>
                </a:solidFill>
                <a:effectLst/>
                <a:uLnTx/>
                <a:uFillTx/>
                <a:latin typeface="宋体" pitchFamily="2" charset="-122"/>
                <a:ea typeface="宋体" pitchFamily="2" charset="-122"/>
                <a:cs typeface="+mn-cs"/>
              </a:rPr>
              <a:t>会话层</a:t>
            </a:r>
            <a:r>
              <a:rPr kumimoji="1" lang="en-US" altLang="zh-CN" sz="3200" b="1" i="0" u="none" strike="noStrike" kern="1200" cap="none" spc="0" normalizeH="0" baseline="0" noProof="0" dirty="0" smtClean="0">
                <a:ln>
                  <a:noFill/>
                </a:ln>
                <a:solidFill>
                  <a:srgbClr val="3333CC"/>
                </a:solidFill>
                <a:effectLst/>
                <a:uLnTx/>
                <a:uFillTx/>
                <a:latin typeface="宋体" pitchFamily="2" charset="-122"/>
                <a:ea typeface="宋体" pitchFamily="2" charset="-122"/>
                <a:cs typeface="+mn-cs"/>
              </a:rPr>
              <a:t>(session layer)</a:t>
            </a:r>
            <a:r>
              <a:rPr kumimoji="1" lang="en-US" altLang="zh-CN" sz="32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zh-CN" altLang="en-US" sz="32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负责管理和建立不同机器上各种进程间的连接。 </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会话层是进程到进程之间的层次；</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会话层组织和同步进程间的对话；</a:t>
            </a: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全双工或半双工</a:t>
            </a:r>
            <a:endPar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endParaRPr>
          </a:p>
          <a:p>
            <a:pPr marL="914400" marR="0" lvl="1" indent="-457200" algn="l" defTabSz="914400" rtl="0" eaLnBrk="1" fontAlgn="base" latinLnBrk="0" hangingPunct="1">
              <a:lnSpc>
                <a:spcPct val="100000"/>
              </a:lnSpc>
              <a:spcBef>
                <a:spcPct val="30000"/>
              </a:spcBef>
              <a:spcAft>
                <a:spcPct val="0"/>
              </a:spcAft>
              <a:buClr>
                <a:srgbClr val="000000"/>
              </a:buClr>
              <a:buSzPct val="80000"/>
              <a:buFontTx/>
              <a:buChar char="•"/>
              <a:tabLst/>
              <a:defRPr/>
            </a:pP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提供同步服务 。</a:t>
            </a:r>
          </a:p>
          <a:p>
            <a:pPr marL="85725" marR="0" lvl="1" indent="371475" algn="l" defTabSz="914400" rtl="0" eaLnBrk="1" fontAlgn="base" latinLnBrk="0" hangingPunct="1">
              <a:lnSpc>
                <a:spcPct val="100000"/>
              </a:lnSpc>
              <a:spcBef>
                <a:spcPct val="30000"/>
              </a:spcBef>
              <a:spcAft>
                <a:spcPct val="0"/>
              </a:spcAft>
              <a:buClr>
                <a:srgbClr val="000000"/>
              </a:buClr>
              <a:buSzPct val="80000"/>
              <a:buFontTx/>
              <a:buNone/>
              <a:tabLst/>
              <a:defRPr/>
            </a:pP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mn-cs"/>
              </a:rPr>
              <a:t>会话层很少以独立协议体的形式出现，一般和应用层的功能结合在一起，用单个协议实现。</a:t>
            </a:r>
          </a:p>
        </p:txBody>
      </p:sp>
    </p:spTree>
    <p:extLst>
      <p:ext uri="{BB962C8B-B14F-4D97-AF65-F5344CB8AC3E}">
        <p14:creationId xmlns:p14="http://schemas.microsoft.com/office/powerpoint/2010/main" val="312233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additive="base">
                                        <p:cTn id="7" dur="500" fill="hold"/>
                                        <p:tgtEl>
                                          <p:spTgt spid="1351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1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2">
                                            <p:txEl>
                                              <p:pRg st="1" end="1"/>
                                            </p:txEl>
                                          </p:spTgt>
                                        </p:tgtEl>
                                        <p:attrNameLst>
                                          <p:attrName>style.visibility</p:attrName>
                                        </p:attrNameLst>
                                      </p:cBhvr>
                                      <p:to>
                                        <p:strVal val="visible"/>
                                      </p:to>
                                    </p:set>
                                    <p:anim calcmode="lin" valueType="num">
                                      <p:cBhvr additive="base">
                                        <p:cTn id="13" dur="500" fill="hold"/>
                                        <p:tgtEl>
                                          <p:spTgt spid="1351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17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35172">
                                            <p:txEl>
                                              <p:pRg st="2" end="2"/>
                                            </p:txEl>
                                          </p:spTgt>
                                        </p:tgtEl>
                                        <p:attrNameLst>
                                          <p:attrName>style.visibility</p:attrName>
                                        </p:attrNameLst>
                                      </p:cBhvr>
                                      <p:to>
                                        <p:strVal val="visible"/>
                                      </p:to>
                                    </p:set>
                                    <p:anim calcmode="lin" valueType="num">
                                      <p:cBhvr additive="base">
                                        <p:cTn id="17" dur="500" fill="hold"/>
                                        <p:tgtEl>
                                          <p:spTgt spid="13517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517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35172">
                                            <p:txEl>
                                              <p:pRg st="3" end="3"/>
                                            </p:txEl>
                                          </p:spTgt>
                                        </p:tgtEl>
                                        <p:attrNameLst>
                                          <p:attrName>style.visibility</p:attrName>
                                        </p:attrNameLst>
                                      </p:cBhvr>
                                      <p:to>
                                        <p:strVal val="visible"/>
                                      </p:to>
                                    </p:set>
                                    <p:anim calcmode="lin" valueType="num">
                                      <p:cBhvr additive="base">
                                        <p:cTn id="21" dur="500" fill="hold"/>
                                        <p:tgtEl>
                                          <p:spTgt spid="13517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517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35172">
                                            <p:txEl>
                                              <p:pRg st="4" end="4"/>
                                            </p:txEl>
                                          </p:spTgt>
                                        </p:tgtEl>
                                        <p:attrNameLst>
                                          <p:attrName>style.visibility</p:attrName>
                                        </p:attrNameLst>
                                      </p:cBhvr>
                                      <p:to>
                                        <p:strVal val="visible"/>
                                      </p:to>
                                    </p:set>
                                    <p:anim calcmode="lin" valueType="num">
                                      <p:cBhvr additive="base">
                                        <p:cTn id="25" dur="500" fill="hold"/>
                                        <p:tgtEl>
                                          <p:spTgt spid="13517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17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35172">
                                            <p:txEl>
                                              <p:pRg st="5" end="5"/>
                                            </p:txEl>
                                          </p:spTgt>
                                        </p:tgtEl>
                                        <p:attrNameLst>
                                          <p:attrName>style.visibility</p:attrName>
                                        </p:attrNameLst>
                                      </p:cBhvr>
                                      <p:to>
                                        <p:strVal val="visible"/>
                                      </p:to>
                                    </p:set>
                                    <p:anim calcmode="lin" valueType="num">
                                      <p:cBhvr additive="base">
                                        <p:cTn id="29" dur="500" fill="hold"/>
                                        <p:tgtEl>
                                          <p:spTgt spid="13517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517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16013" y="765175"/>
            <a:ext cx="7772400" cy="9144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64867" name="Rectangle 3"/>
          <p:cNvSpPr>
            <a:spLocks noChangeArrowheads="1"/>
          </p:cNvSpPr>
          <p:nvPr/>
        </p:nvSpPr>
        <p:spPr bwMode="auto">
          <a:xfrm>
            <a:off x="914400" y="2060575"/>
            <a:ext cx="79787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6.</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表示层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(presentation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主要为上层用户提供共同需要的数据或信息语法表示变换。</a:t>
            </a:r>
          </a:p>
          <a:p>
            <a:pPr marL="914400" marR="0" lvl="1" indent="-457200" algn="l" defTabSz="914400" rtl="0" eaLnBrk="1" fontAlgn="base" latinLnBrk="0" hangingPunct="1">
              <a:lnSpc>
                <a:spcPct val="100000"/>
              </a:lnSpc>
              <a:spcBef>
                <a:spcPct val="1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通过采用抽象的标准方法来定义数据结构，可以克服不同机器上数据表示或不同编码之间的差异。</a:t>
            </a:r>
          </a:p>
          <a:p>
            <a:pPr marL="914400" marR="0" lvl="1" indent="-457200" algn="l" defTabSz="914400" rtl="0" eaLnBrk="1" fontAlgn="base" latinLnBrk="0" hangingPunct="1">
              <a:lnSpc>
                <a:spcPct val="100000"/>
              </a:lnSpc>
              <a:spcBef>
                <a:spcPct val="1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通过数据加密和解密来保证应用服务数据交换的安全性。 </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03842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xEl>
                                              <p:pRg st="1" end="1"/>
                                            </p:txEl>
                                          </p:spTgt>
                                        </p:tgtEl>
                                        <p:attrNameLst>
                                          <p:attrName>style.visibility</p:attrName>
                                        </p:attrNameLst>
                                      </p:cBhvr>
                                      <p:to>
                                        <p:strVal val="visible"/>
                                      </p:to>
                                    </p:set>
                                    <p:anim calcmode="lin" valueType="num">
                                      <p:cBhvr additive="base">
                                        <p:cTn id="13" dur="500" fill="hold"/>
                                        <p:tgtEl>
                                          <p:spTgt spid="164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64867">
                                            <p:txEl>
                                              <p:pRg st="2" end="2"/>
                                            </p:txEl>
                                          </p:spTgt>
                                        </p:tgtEl>
                                        <p:attrNameLst>
                                          <p:attrName>style.visibility</p:attrName>
                                        </p:attrNameLst>
                                      </p:cBhvr>
                                      <p:to>
                                        <p:strVal val="visible"/>
                                      </p:to>
                                    </p:set>
                                    <p:anim calcmode="lin" valueType="num">
                                      <p:cBhvr additive="base">
                                        <p:cTn id="18" dur="500" fill="hold"/>
                                        <p:tgtEl>
                                          <p:spTgt spid="16486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4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16013" y="765175"/>
            <a:ext cx="7772400" cy="9144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65891" name="Rectangle 3"/>
          <p:cNvSpPr>
            <a:spLocks noChangeArrowheads="1"/>
          </p:cNvSpPr>
          <p:nvPr/>
        </p:nvSpPr>
        <p:spPr bwMode="auto">
          <a:xfrm>
            <a:off x="755650" y="1844675"/>
            <a:ext cx="79787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2075" indent="-92075" eaLnBrk="0" hangingPunct="0">
              <a:defRPr sz="3200">
                <a:solidFill>
                  <a:schemeClr val="tx1"/>
                </a:solidFill>
                <a:latin typeface="Tahoma" pitchFamily="34" charset="0"/>
                <a:ea typeface="宋体" charset="-122"/>
              </a:defRPr>
            </a:lvl1pPr>
            <a:lvl2pPr marL="728663"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92075" marR="0" lvl="0" indent="-92075"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7.</a:t>
            </a: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应用层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(application layer)</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包含了用户通常需要的各种协议。  </a:t>
            </a:r>
          </a:p>
          <a:p>
            <a:pPr marL="728663" marR="0" lvl="1" indent="-457200" algn="l" defTabSz="914400" rtl="0" eaLnBrk="1" fontAlgn="base" latinLnBrk="0" hangingPunct="1">
              <a:lnSpc>
                <a:spcPts val="3600"/>
              </a:lnSpc>
              <a:spcBef>
                <a:spcPct val="1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开放系统互连环境的最高层。</a:t>
            </a:r>
          </a:p>
          <a:p>
            <a:pPr marL="728663" marR="0" lvl="1" indent="-457200" algn="l" defTabSz="914400" rtl="0" eaLnBrk="1" fontAlgn="base" latinLnBrk="0" hangingPunct="1">
              <a:lnSpc>
                <a:spcPts val="3600"/>
              </a:lnSpc>
              <a:spcBef>
                <a:spcPct val="10000"/>
              </a:spcBef>
              <a:spcAft>
                <a:spcPct val="0"/>
              </a:spcAft>
              <a:buClr>
                <a:srgbClr val="000000"/>
              </a:buClr>
              <a:buSzPct val="8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网络环境下不同主机间的文件传送、访问和管理</a:t>
            </a:r>
            <a:r>
              <a:rPr kumimoji="1" lang="en-US" altLang="zh-CN" sz="2800" b="1" i="0" u="none" strike="noStrike" kern="1200" cap="none" spc="0" normalizeH="0" baseline="0" noProof="0">
                <a:ln>
                  <a:noFill/>
                </a:ln>
                <a:solidFill>
                  <a:srgbClr val="FF0000"/>
                </a:solidFill>
                <a:effectLst/>
                <a:uLnTx/>
                <a:uFillTx/>
                <a:latin typeface="Tahoma" pitchFamily="34" charset="0"/>
                <a:ea typeface="宋体" charset="-122"/>
                <a:cs typeface="+mn-cs"/>
              </a:rPr>
              <a:t>FTAM</a:t>
            </a: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(File Transfer, Access and Management)</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传送标准电子邮件的报文处理系统</a:t>
            </a:r>
            <a:r>
              <a:rPr kumimoji="1" lang="en-US" altLang="zh-CN" sz="2800" b="1" i="0" u="none" strike="noStrike" kern="1200" cap="none" spc="0" normalizeH="0" baseline="0" noProof="0">
                <a:ln>
                  <a:noFill/>
                </a:ln>
                <a:solidFill>
                  <a:srgbClr val="FF0000"/>
                </a:solidFill>
                <a:effectLst/>
                <a:uLnTx/>
                <a:uFillTx/>
                <a:latin typeface="Tahoma" pitchFamily="34" charset="0"/>
                <a:ea typeface="宋体" charset="-122"/>
                <a:cs typeface="+mn-cs"/>
              </a:rPr>
              <a:t>MHS</a:t>
            </a: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(Message Handling System)</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超文本传输协议</a:t>
            </a:r>
            <a:r>
              <a:rPr kumimoji="1" lang="en-US" altLang="zh-CN" sz="2800" b="1" i="0" u="none" strike="noStrike" kern="1200" cap="none" spc="0" normalizeH="0" baseline="0" noProof="0">
                <a:ln>
                  <a:noFill/>
                </a:ln>
                <a:solidFill>
                  <a:srgbClr val="FF0000"/>
                </a:solidFill>
                <a:effectLst/>
                <a:uLnTx/>
                <a:uFillTx/>
                <a:latin typeface="Tahoma" pitchFamily="34" charset="0"/>
                <a:ea typeface="宋体" charset="-122"/>
                <a:cs typeface="+mn-cs"/>
              </a:rPr>
              <a:t>HTTP </a:t>
            </a: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(HyperText Transfer Protocol)</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等，都属于应用层的范畴。</a:t>
            </a:r>
          </a:p>
        </p:txBody>
      </p:sp>
    </p:spTree>
    <p:extLst>
      <p:ext uri="{BB962C8B-B14F-4D97-AF65-F5344CB8AC3E}">
        <p14:creationId xmlns:p14="http://schemas.microsoft.com/office/powerpoint/2010/main" val="1936064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65891">
                                            <p:txEl>
                                              <p:pRg st="2" end="2"/>
                                            </p:txEl>
                                          </p:spTgt>
                                        </p:tgtEl>
                                        <p:attrNameLst>
                                          <p:attrName>style.visibility</p:attrName>
                                        </p:attrNameLst>
                                      </p:cBhvr>
                                      <p:to>
                                        <p:strVal val="visible"/>
                                      </p:to>
                                    </p:set>
                                    <p:anim calcmode="lin" valueType="num">
                                      <p:cBhvr additive="base">
                                        <p:cTn id="18"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65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87450" y="981075"/>
            <a:ext cx="7056438" cy="7112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r>
              <a:rPr lang="zh-CN" altLang="en-US" sz="3600" smtClean="0"/>
              <a:t> </a:t>
            </a:r>
            <a:endParaRPr lang="en-US" altLang="zh-CN" sz="3600" smtClean="0"/>
          </a:p>
        </p:txBody>
      </p:sp>
      <p:pic>
        <p:nvPicPr>
          <p:cNvPr id="29699" name="Picture 8" descr="层次结构"/>
          <p:cNvPicPr>
            <a:picLocks noChangeAspect="1" noChangeArrowheads="1"/>
          </p:cNvPicPr>
          <p:nvPr/>
        </p:nvPicPr>
        <p:blipFill>
          <a:blip r:embed="rId2">
            <a:lum bright="-42000" contrast="48000"/>
            <a:extLst>
              <a:ext uri="{28A0092B-C50C-407E-A947-70E740481C1C}">
                <a14:useLocalDpi xmlns:a14="http://schemas.microsoft.com/office/drawing/2010/main" val="0"/>
              </a:ext>
            </a:extLst>
          </a:blip>
          <a:srcRect/>
          <a:stretch>
            <a:fillRect/>
          </a:stretch>
        </p:blipFill>
        <p:spPr bwMode="auto">
          <a:xfrm>
            <a:off x="1331913" y="2205038"/>
            <a:ext cx="6781800" cy="386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399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62000" y="981075"/>
            <a:ext cx="8058150" cy="762000"/>
          </a:xfrm>
        </p:spPr>
        <p:txBody>
          <a:bodyPr/>
          <a:lstStyle/>
          <a:p>
            <a:pPr eaLnBrk="1" hangingPunct="1">
              <a:buSzPct val="80000"/>
              <a:buFont typeface="Wingdings" pitchFamily="2" charset="2"/>
              <a:buNone/>
            </a:pPr>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48131" name="Rectangle 3"/>
          <p:cNvSpPr>
            <a:spLocks noGrp="1" noChangeArrowheads="1"/>
          </p:cNvSpPr>
          <p:nvPr>
            <p:ph type="body" idx="1"/>
          </p:nvPr>
        </p:nvSpPr>
        <p:spPr>
          <a:xfrm>
            <a:off x="827088" y="1916113"/>
            <a:ext cx="3240087" cy="609600"/>
          </a:xfrm>
        </p:spPr>
        <p:txBody>
          <a:bodyPr/>
          <a:lstStyle/>
          <a:p>
            <a:pPr eaLnBrk="1" hangingPunct="1">
              <a:buClr>
                <a:schemeClr val="tx1"/>
              </a:buClr>
              <a:buSzTx/>
              <a:buFont typeface="Wingdings" pitchFamily="2" charset="2"/>
              <a:buChar char="Ø"/>
            </a:pPr>
            <a:r>
              <a:rPr lang="zh-CN" altLang="en-US" smtClean="0">
                <a:ea typeface="黑体" pitchFamily="49" charset="-122"/>
              </a:rPr>
              <a:t>服务原语</a:t>
            </a:r>
            <a:r>
              <a:rPr lang="zh-CN" altLang="en-US" smtClean="0"/>
              <a:t> </a:t>
            </a:r>
          </a:p>
        </p:txBody>
      </p:sp>
      <p:sp>
        <p:nvSpPr>
          <p:cNvPr id="57348" name="Rectangle 4"/>
          <p:cNvSpPr>
            <a:spLocks noChangeArrowheads="1"/>
          </p:cNvSpPr>
          <p:nvPr/>
        </p:nvSpPr>
        <p:spPr bwMode="auto">
          <a:xfrm>
            <a:off x="539750" y="4365625"/>
            <a:ext cx="396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90000"/>
              </a:lnSpc>
              <a:spcBef>
                <a:spcPct val="20000"/>
              </a:spcBef>
              <a:spcAft>
                <a:spcPct val="0"/>
              </a:spcAft>
              <a:buClr>
                <a:srgbClr val="333399"/>
              </a:buClr>
              <a:buSzPct val="80000"/>
              <a:buFont typeface="Wingdings" pitchFamily="2" charset="2"/>
              <a:buAutoNum type="arabicPeriod"/>
              <a:tabLst/>
              <a:defRPr/>
            </a:pP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请求(</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request)</a:t>
            </a:r>
            <a:r>
              <a:rPr kumimoji="1" lang="en-US" altLang="zh-CN" sz="3200" b="1" i="0" u="none" strike="noStrike" kern="1200" cap="none" spc="0" normalizeH="0" baseline="0" noProof="0">
                <a:ln>
                  <a:noFill/>
                </a:ln>
                <a:solidFill>
                  <a:srgbClr val="3333CC"/>
                </a:solidFill>
                <a:effectLst/>
                <a:uLnTx/>
                <a:uFillTx/>
                <a:latin typeface="宋体" charset="-122"/>
                <a:ea typeface="黑体" pitchFamily="49" charset="-122"/>
                <a:cs typeface="+mn-cs"/>
              </a:rPr>
              <a:t> </a:t>
            </a:r>
          </a:p>
          <a:p>
            <a:pPr marL="457200" marR="0" lvl="0" indent="-457200" algn="l" defTabSz="914400" rtl="0" eaLnBrk="1" fontAlgn="base" latinLnBrk="0" hangingPunct="1">
              <a:lnSpc>
                <a:spcPct val="90000"/>
              </a:lnSpc>
              <a:spcBef>
                <a:spcPct val="20000"/>
              </a:spcBef>
              <a:spcAft>
                <a:spcPct val="0"/>
              </a:spcAft>
              <a:buClr>
                <a:srgbClr val="333399"/>
              </a:buClr>
              <a:buSzPct val="80000"/>
              <a:buFont typeface="Wingdings" pitchFamily="2" charset="2"/>
              <a:buAutoNum type="arabicPeriod"/>
              <a:tabLst/>
              <a:defRPr/>
            </a:pP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指示(</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indication)</a:t>
            </a:r>
            <a:r>
              <a:rPr kumimoji="1" lang="en-US" altLang="zh-CN" sz="3200" b="1" i="0" u="none" strike="noStrike" kern="1200" cap="none" spc="0" normalizeH="0" baseline="0" noProof="0">
                <a:ln>
                  <a:noFill/>
                </a:ln>
                <a:solidFill>
                  <a:srgbClr val="3333CC"/>
                </a:solidFill>
                <a:effectLst/>
                <a:uLnTx/>
                <a:uFillTx/>
                <a:latin typeface="宋体" charset="-122"/>
                <a:ea typeface="黑体" pitchFamily="49" charset="-122"/>
                <a:cs typeface="+mn-cs"/>
              </a:rPr>
              <a:t> </a:t>
            </a:r>
          </a:p>
          <a:p>
            <a:pPr marL="457200" marR="0" lvl="0" indent="-457200" algn="l" defTabSz="914400" rtl="0" eaLnBrk="1" fontAlgn="base" latinLnBrk="0" hangingPunct="1">
              <a:lnSpc>
                <a:spcPct val="90000"/>
              </a:lnSpc>
              <a:spcBef>
                <a:spcPct val="20000"/>
              </a:spcBef>
              <a:spcAft>
                <a:spcPct val="0"/>
              </a:spcAft>
              <a:buClr>
                <a:srgbClr val="333399"/>
              </a:buClr>
              <a:buSzPct val="80000"/>
              <a:buFont typeface="Wingdings" pitchFamily="2" charset="2"/>
              <a:buAutoNum type="arabicPeriod"/>
              <a:tabLst/>
              <a:defRPr/>
            </a:pP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响应(</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response)</a:t>
            </a:r>
            <a:r>
              <a:rPr kumimoji="1" lang="en-US" altLang="zh-CN" sz="3200" b="1" i="0" u="none" strike="noStrike" kern="1200" cap="none" spc="0" normalizeH="0" baseline="0" noProof="0">
                <a:ln>
                  <a:noFill/>
                </a:ln>
                <a:solidFill>
                  <a:srgbClr val="3333CC"/>
                </a:solidFill>
                <a:effectLst/>
                <a:uLnTx/>
                <a:uFillTx/>
                <a:latin typeface="宋体" charset="-122"/>
                <a:ea typeface="黑体" pitchFamily="49" charset="-122"/>
                <a:cs typeface="+mn-cs"/>
              </a:rPr>
              <a:t> </a:t>
            </a:r>
          </a:p>
          <a:p>
            <a:pPr marL="457200" marR="0" lvl="0" indent="-457200" algn="l" defTabSz="914400" rtl="0" eaLnBrk="1" fontAlgn="base" latinLnBrk="0" hangingPunct="1">
              <a:lnSpc>
                <a:spcPct val="90000"/>
              </a:lnSpc>
              <a:spcBef>
                <a:spcPct val="20000"/>
              </a:spcBef>
              <a:spcAft>
                <a:spcPct val="0"/>
              </a:spcAft>
              <a:buClr>
                <a:srgbClr val="333399"/>
              </a:buClr>
              <a:buSzPct val="80000"/>
              <a:buFont typeface="Wingdings" pitchFamily="2" charset="2"/>
              <a:buAutoNum type="arabicPeriod"/>
              <a:tabLst/>
              <a:defRPr/>
            </a:pPr>
            <a:r>
              <a:rPr kumimoji="1" lang="zh-CN" altLang="en-US" sz="3200" b="1" i="0" u="none" strike="noStrike" kern="1200" cap="none" spc="0" normalizeH="0" baseline="0" noProof="0">
                <a:ln>
                  <a:noFill/>
                </a:ln>
                <a:solidFill>
                  <a:srgbClr val="3333CC"/>
                </a:solidFill>
                <a:effectLst/>
                <a:uLnTx/>
                <a:uFillTx/>
                <a:latin typeface="宋体" charset="-122"/>
                <a:ea typeface="宋体" charset="-122"/>
                <a:cs typeface="+mn-cs"/>
              </a:rPr>
              <a:t>证实(</a:t>
            </a:r>
            <a:r>
              <a:rPr kumimoji="1" lang="en-US" altLang="zh-CN" sz="3200" b="1" i="0" u="none" strike="noStrike" kern="1200" cap="none" spc="0" normalizeH="0" baseline="0" noProof="0">
                <a:ln>
                  <a:noFill/>
                </a:ln>
                <a:solidFill>
                  <a:srgbClr val="3333CC"/>
                </a:solidFill>
                <a:effectLst/>
                <a:uLnTx/>
                <a:uFillTx/>
                <a:latin typeface="宋体" charset="-122"/>
                <a:ea typeface="宋体" charset="-122"/>
                <a:cs typeface="+mn-cs"/>
              </a:rPr>
              <a:t>confirm)</a:t>
            </a:r>
            <a:r>
              <a:rPr kumimoji="1" lang="en-US" altLang="zh-CN" sz="3200" b="1" i="0" u="none" strike="noStrike" kern="1200" cap="none" spc="0" normalizeH="0" baseline="0" noProof="0">
                <a:ln>
                  <a:noFill/>
                </a:ln>
                <a:solidFill>
                  <a:srgbClr val="000000"/>
                </a:solidFill>
                <a:effectLst/>
                <a:uLnTx/>
                <a:uFillTx/>
                <a:latin typeface="宋体" charset="-122"/>
                <a:ea typeface="黑体" pitchFamily="49" charset="-122"/>
                <a:cs typeface="+mn-cs"/>
              </a:rPr>
              <a:t> </a:t>
            </a:r>
            <a:endParaRPr kumimoji="1" lang="zh-CN" altLang="en-US" sz="3200" b="1" i="0" u="none" strike="noStrike" kern="1200" cap="none" spc="0" normalizeH="0" baseline="0" noProof="0">
              <a:ln>
                <a:noFill/>
              </a:ln>
              <a:solidFill>
                <a:srgbClr val="000000"/>
              </a:solidFill>
              <a:effectLst/>
              <a:uLnTx/>
              <a:uFillTx/>
              <a:latin typeface="宋体" charset="-122"/>
              <a:ea typeface="黑体" pitchFamily="49" charset="-122"/>
              <a:cs typeface="+mn-cs"/>
            </a:endParaRPr>
          </a:p>
        </p:txBody>
      </p:sp>
      <p:grpSp>
        <p:nvGrpSpPr>
          <p:cNvPr id="2" name="Group 38"/>
          <p:cNvGrpSpPr>
            <a:grpSpLocks/>
          </p:cNvGrpSpPr>
          <p:nvPr/>
        </p:nvGrpSpPr>
        <p:grpSpPr bwMode="auto">
          <a:xfrm>
            <a:off x="4648200" y="4267200"/>
            <a:ext cx="3981450" cy="2344738"/>
            <a:chOff x="2916" y="2304"/>
            <a:chExt cx="2220" cy="1477"/>
          </a:xfrm>
        </p:grpSpPr>
        <p:sp>
          <p:nvSpPr>
            <p:cNvPr id="48153" name="Line 7"/>
            <p:cNvSpPr>
              <a:spLocks noChangeShapeType="1"/>
            </p:cNvSpPr>
            <p:nvPr/>
          </p:nvSpPr>
          <p:spPr bwMode="auto">
            <a:xfrm>
              <a:off x="3288" y="2944"/>
              <a:ext cx="64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54" name="Line 8"/>
            <p:cNvSpPr>
              <a:spLocks noChangeShapeType="1"/>
            </p:cNvSpPr>
            <p:nvPr/>
          </p:nvSpPr>
          <p:spPr bwMode="auto">
            <a:xfrm>
              <a:off x="4206" y="2944"/>
              <a:ext cx="6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55" name="Text Box 9"/>
            <p:cNvSpPr txBox="1">
              <a:spLocks noChangeArrowheads="1"/>
            </p:cNvSpPr>
            <p:nvPr/>
          </p:nvSpPr>
          <p:spPr bwMode="auto">
            <a:xfrm>
              <a:off x="2938" y="2517"/>
              <a:ext cx="4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n+1</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层</a:t>
              </a:r>
            </a:p>
          </p:txBody>
        </p:sp>
        <p:sp>
          <p:nvSpPr>
            <p:cNvPr id="48156" name="Text Box 10"/>
            <p:cNvSpPr txBox="1">
              <a:spLocks noChangeArrowheads="1"/>
            </p:cNvSpPr>
            <p:nvPr/>
          </p:nvSpPr>
          <p:spPr bwMode="auto">
            <a:xfrm>
              <a:off x="2916" y="3075"/>
              <a:ext cx="4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n</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层</a:t>
              </a:r>
            </a:p>
          </p:txBody>
        </p:sp>
        <p:sp>
          <p:nvSpPr>
            <p:cNvPr id="48157" name="Text Box 11"/>
            <p:cNvSpPr txBox="1">
              <a:spLocks noChangeArrowheads="1"/>
            </p:cNvSpPr>
            <p:nvPr/>
          </p:nvSpPr>
          <p:spPr bwMode="auto">
            <a:xfrm>
              <a:off x="3288" y="2304"/>
              <a:ext cx="10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A</a:t>
              </a:r>
            </a:p>
          </p:txBody>
        </p:sp>
        <p:sp>
          <p:nvSpPr>
            <p:cNvPr id="48158" name="Text Box 12"/>
            <p:cNvSpPr txBox="1">
              <a:spLocks noChangeArrowheads="1"/>
            </p:cNvSpPr>
            <p:nvPr/>
          </p:nvSpPr>
          <p:spPr bwMode="auto">
            <a:xfrm>
              <a:off x="4874" y="2320"/>
              <a:ext cx="10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B</a:t>
              </a:r>
            </a:p>
          </p:txBody>
        </p:sp>
        <p:sp>
          <p:nvSpPr>
            <p:cNvPr id="48159" name="Line 13"/>
            <p:cNvSpPr>
              <a:spLocks noChangeShapeType="1"/>
            </p:cNvSpPr>
            <p:nvPr/>
          </p:nvSpPr>
          <p:spPr bwMode="auto">
            <a:xfrm>
              <a:off x="3375" y="2649"/>
              <a:ext cx="142" cy="59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60" name="Text Box 14"/>
            <p:cNvSpPr txBox="1">
              <a:spLocks noChangeArrowheads="1"/>
            </p:cNvSpPr>
            <p:nvPr/>
          </p:nvSpPr>
          <p:spPr bwMode="auto">
            <a:xfrm>
              <a:off x="3288" y="3289"/>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请求</a:t>
              </a:r>
            </a:p>
          </p:txBody>
        </p:sp>
        <p:sp>
          <p:nvSpPr>
            <p:cNvPr id="48161" name="Line 15"/>
            <p:cNvSpPr>
              <a:spLocks noChangeShapeType="1"/>
            </p:cNvSpPr>
            <p:nvPr/>
          </p:nvSpPr>
          <p:spPr bwMode="auto">
            <a:xfrm flipV="1">
              <a:off x="4578" y="2649"/>
              <a:ext cx="241" cy="558"/>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62" name="Text Box 16"/>
            <p:cNvSpPr txBox="1">
              <a:spLocks noChangeArrowheads="1"/>
            </p:cNvSpPr>
            <p:nvPr/>
          </p:nvSpPr>
          <p:spPr bwMode="auto">
            <a:xfrm>
              <a:off x="4895" y="2616"/>
              <a:ext cx="24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指示</a:t>
              </a:r>
            </a:p>
          </p:txBody>
        </p:sp>
        <p:sp>
          <p:nvSpPr>
            <p:cNvPr id="48163" name="Line 17"/>
            <p:cNvSpPr>
              <a:spLocks noChangeShapeType="1"/>
            </p:cNvSpPr>
            <p:nvPr/>
          </p:nvSpPr>
          <p:spPr bwMode="auto">
            <a:xfrm>
              <a:off x="3528" y="3289"/>
              <a:ext cx="1039" cy="0"/>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64" name="Text Box 18"/>
            <p:cNvSpPr txBox="1">
              <a:spLocks noChangeArrowheads="1"/>
            </p:cNvSpPr>
            <p:nvPr/>
          </p:nvSpPr>
          <p:spPr bwMode="auto">
            <a:xfrm>
              <a:off x="3758" y="3502"/>
              <a:ext cx="8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无证实型服务</a:t>
              </a:r>
            </a:p>
          </p:txBody>
        </p:sp>
      </p:grpSp>
      <p:grpSp>
        <p:nvGrpSpPr>
          <p:cNvPr id="3" name="Group 36"/>
          <p:cNvGrpSpPr>
            <a:grpSpLocks/>
          </p:cNvGrpSpPr>
          <p:nvPr/>
        </p:nvGrpSpPr>
        <p:grpSpPr bwMode="auto">
          <a:xfrm>
            <a:off x="4800600" y="2209800"/>
            <a:ext cx="3676650" cy="2344738"/>
            <a:chOff x="576" y="2315"/>
            <a:chExt cx="2220" cy="1477"/>
          </a:xfrm>
        </p:grpSpPr>
        <p:sp>
          <p:nvSpPr>
            <p:cNvPr id="48136" name="Line 19"/>
            <p:cNvSpPr>
              <a:spLocks noChangeShapeType="1"/>
            </p:cNvSpPr>
            <p:nvPr/>
          </p:nvSpPr>
          <p:spPr bwMode="auto">
            <a:xfrm>
              <a:off x="948" y="2955"/>
              <a:ext cx="64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37" name="Line 20"/>
            <p:cNvSpPr>
              <a:spLocks noChangeShapeType="1"/>
            </p:cNvSpPr>
            <p:nvPr/>
          </p:nvSpPr>
          <p:spPr bwMode="auto">
            <a:xfrm>
              <a:off x="1866" y="2955"/>
              <a:ext cx="6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38" name="Text Box 21"/>
            <p:cNvSpPr txBox="1">
              <a:spLocks noChangeArrowheads="1"/>
            </p:cNvSpPr>
            <p:nvPr/>
          </p:nvSpPr>
          <p:spPr bwMode="auto">
            <a:xfrm>
              <a:off x="598" y="2528"/>
              <a:ext cx="40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n+1</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层</a:t>
              </a:r>
            </a:p>
          </p:txBody>
        </p:sp>
        <p:sp>
          <p:nvSpPr>
            <p:cNvPr id="48139" name="Text Box 22"/>
            <p:cNvSpPr txBox="1">
              <a:spLocks noChangeArrowheads="1"/>
            </p:cNvSpPr>
            <p:nvPr/>
          </p:nvSpPr>
          <p:spPr bwMode="auto">
            <a:xfrm>
              <a:off x="576" y="3086"/>
              <a:ext cx="4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n</a:t>
              </a: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层</a:t>
              </a:r>
            </a:p>
          </p:txBody>
        </p:sp>
        <p:sp>
          <p:nvSpPr>
            <p:cNvPr id="48140" name="Text Box 23"/>
            <p:cNvSpPr txBox="1">
              <a:spLocks noChangeArrowheads="1"/>
            </p:cNvSpPr>
            <p:nvPr/>
          </p:nvSpPr>
          <p:spPr bwMode="auto">
            <a:xfrm>
              <a:off x="948" y="2315"/>
              <a:ext cx="10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A</a:t>
              </a:r>
            </a:p>
          </p:txBody>
        </p:sp>
        <p:sp>
          <p:nvSpPr>
            <p:cNvPr id="48141" name="Text Box 24"/>
            <p:cNvSpPr txBox="1">
              <a:spLocks noChangeArrowheads="1"/>
            </p:cNvSpPr>
            <p:nvPr/>
          </p:nvSpPr>
          <p:spPr bwMode="auto">
            <a:xfrm>
              <a:off x="2533" y="2331"/>
              <a:ext cx="11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B</a:t>
              </a:r>
            </a:p>
          </p:txBody>
        </p:sp>
        <p:sp>
          <p:nvSpPr>
            <p:cNvPr id="48142" name="Line 25"/>
            <p:cNvSpPr>
              <a:spLocks noChangeShapeType="1"/>
            </p:cNvSpPr>
            <p:nvPr/>
          </p:nvSpPr>
          <p:spPr bwMode="auto">
            <a:xfrm>
              <a:off x="1035" y="2660"/>
              <a:ext cx="142" cy="59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43" name="Text Box 26"/>
            <p:cNvSpPr txBox="1">
              <a:spLocks noChangeArrowheads="1"/>
            </p:cNvSpPr>
            <p:nvPr/>
          </p:nvSpPr>
          <p:spPr bwMode="auto">
            <a:xfrm>
              <a:off x="948" y="330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请求</a:t>
              </a:r>
            </a:p>
          </p:txBody>
        </p:sp>
        <p:sp>
          <p:nvSpPr>
            <p:cNvPr id="48144" name="Line 27"/>
            <p:cNvSpPr>
              <a:spLocks noChangeShapeType="1"/>
            </p:cNvSpPr>
            <p:nvPr/>
          </p:nvSpPr>
          <p:spPr bwMode="auto">
            <a:xfrm flipV="1">
              <a:off x="2238" y="2660"/>
              <a:ext cx="241" cy="558"/>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45" name="Text Box 28"/>
            <p:cNvSpPr txBox="1">
              <a:spLocks noChangeArrowheads="1"/>
            </p:cNvSpPr>
            <p:nvPr/>
          </p:nvSpPr>
          <p:spPr bwMode="auto">
            <a:xfrm>
              <a:off x="2555" y="2627"/>
              <a:ext cx="24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指示</a:t>
              </a:r>
            </a:p>
          </p:txBody>
        </p:sp>
        <p:sp>
          <p:nvSpPr>
            <p:cNvPr id="48146" name="Line 29"/>
            <p:cNvSpPr>
              <a:spLocks noChangeShapeType="1"/>
            </p:cNvSpPr>
            <p:nvPr/>
          </p:nvSpPr>
          <p:spPr bwMode="auto">
            <a:xfrm flipH="1">
              <a:off x="1899" y="2676"/>
              <a:ext cx="197" cy="476"/>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47" name="Text Box 30"/>
            <p:cNvSpPr txBox="1">
              <a:spLocks noChangeArrowheads="1"/>
            </p:cNvSpPr>
            <p:nvPr/>
          </p:nvSpPr>
          <p:spPr bwMode="auto">
            <a:xfrm>
              <a:off x="1812" y="243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响应</a:t>
              </a:r>
            </a:p>
          </p:txBody>
        </p:sp>
        <p:sp>
          <p:nvSpPr>
            <p:cNvPr id="48148" name="Line 31"/>
            <p:cNvSpPr>
              <a:spLocks noChangeShapeType="1"/>
            </p:cNvSpPr>
            <p:nvPr/>
          </p:nvSpPr>
          <p:spPr bwMode="auto">
            <a:xfrm flipH="1" flipV="1">
              <a:off x="1309" y="2660"/>
              <a:ext cx="120" cy="492"/>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49" name="Text Box 32"/>
            <p:cNvSpPr txBox="1">
              <a:spLocks noChangeArrowheads="1"/>
            </p:cNvSpPr>
            <p:nvPr/>
          </p:nvSpPr>
          <p:spPr bwMode="auto">
            <a:xfrm>
              <a:off x="1385" y="2446"/>
              <a:ext cx="241"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证实</a:t>
              </a:r>
            </a:p>
          </p:txBody>
        </p:sp>
        <p:sp>
          <p:nvSpPr>
            <p:cNvPr id="48150" name="Line 33"/>
            <p:cNvSpPr>
              <a:spLocks noChangeShapeType="1"/>
            </p:cNvSpPr>
            <p:nvPr/>
          </p:nvSpPr>
          <p:spPr bwMode="auto">
            <a:xfrm>
              <a:off x="1188" y="3300"/>
              <a:ext cx="1039" cy="1"/>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51" name="Line 34"/>
            <p:cNvSpPr>
              <a:spLocks noChangeShapeType="1"/>
            </p:cNvSpPr>
            <p:nvPr/>
          </p:nvSpPr>
          <p:spPr bwMode="auto">
            <a:xfrm>
              <a:off x="1440" y="3168"/>
              <a:ext cx="459" cy="1"/>
            </a:xfrm>
            <a:prstGeom prst="line">
              <a:avLst/>
            </a:prstGeom>
            <a:noFill/>
            <a:ln w="2857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48152" name="Text Box 35"/>
            <p:cNvSpPr txBox="1">
              <a:spLocks noChangeArrowheads="1"/>
            </p:cNvSpPr>
            <p:nvPr/>
          </p:nvSpPr>
          <p:spPr bwMode="auto">
            <a:xfrm>
              <a:off x="1418" y="3513"/>
              <a:ext cx="83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itchFamily="18" charset="0"/>
                  <a:ea typeface="宋体" charset="-122"/>
                  <a:cs typeface="+mn-cs"/>
                </a:rPr>
                <a:t>有证实型服务</a:t>
              </a:r>
            </a:p>
          </p:txBody>
        </p:sp>
      </p:grpSp>
      <p:sp>
        <p:nvSpPr>
          <p:cNvPr id="48135" name="Rectangle 39"/>
          <p:cNvSpPr>
            <a:spLocks noChangeArrowheads="1"/>
          </p:cNvSpPr>
          <p:nvPr/>
        </p:nvSpPr>
        <p:spPr bwMode="auto">
          <a:xfrm>
            <a:off x="533400" y="2565400"/>
            <a:ext cx="389413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一个服务是通过一组服务原语来执行的。</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OSI</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模型中，将服务原语划分为四类：</a:t>
            </a:r>
          </a:p>
        </p:txBody>
      </p:sp>
    </p:spTree>
    <p:extLst>
      <p:ext uri="{BB962C8B-B14F-4D97-AF65-F5344CB8AC3E}">
        <p14:creationId xmlns:p14="http://schemas.microsoft.com/office/powerpoint/2010/main" val="1280367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anim calcmode="lin" valueType="num">
                                      <p:cBhvr additive="base">
                                        <p:cTn id="7" dur="500" fill="hold"/>
                                        <p:tgtEl>
                                          <p:spTgt spid="57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348">
                                            <p:txEl>
                                              <p:pRg st="1" end="1"/>
                                            </p:txEl>
                                          </p:spTgt>
                                        </p:tgtEl>
                                        <p:attrNameLst>
                                          <p:attrName>style.visibility</p:attrName>
                                        </p:attrNameLst>
                                      </p:cBhvr>
                                      <p:to>
                                        <p:strVal val="visible"/>
                                      </p:to>
                                    </p:set>
                                    <p:anim calcmode="lin" valueType="num">
                                      <p:cBhvr additive="base">
                                        <p:cTn id="12" dur="500" fill="hold"/>
                                        <p:tgtEl>
                                          <p:spTgt spid="5734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734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7348">
                                            <p:txEl>
                                              <p:pRg st="2" end="2"/>
                                            </p:txEl>
                                          </p:spTgt>
                                        </p:tgtEl>
                                        <p:attrNameLst>
                                          <p:attrName>style.visibility</p:attrName>
                                        </p:attrNameLst>
                                      </p:cBhvr>
                                      <p:to>
                                        <p:strVal val="visible"/>
                                      </p:to>
                                    </p:set>
                                    <p:anim calcmode="lin" valueType="num">
                                      <p:cBhvr additive="base">
                                        <p:cTn id="17" dur="500" fill="hold"/>
                                        <p:tgtEl>
                                          <p:spTgt spid="5734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34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7348">
                                            <p:txEl>
                                              <p:pRg st="3" end="3"/>
                                            </p:txEl>
                                          </p:spTgt>
                                        </p:tgtEl>
                                        <p:attrNameLst>
                                          <p:attrName>style.visibility</p:attrName>
                                        </p:attrNameLst>
                                      </p:cBhvr>
                                      <p:to>
                                        <p:strVal val="visible"/>
                                      </p:to>
                                    </p:set>
                                    <p:anim calcmode="lin" valueType="num">
                                      <p:cBhvr additive="base">
                                        <p:cTn id="22" dur="500" fill="hold"/>
                                        <p:tgtEl>
                                          <p:spTgt spid="5734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734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500"/>
                                        <p:tgtEl>
                                          <p:spTgt spid="2"/>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ChangeArrowheads="1"/>
          </p:cNvSpPr>
          <p:nvPr/>
        </p:nvSpPr>
        <p:spPr bwMode="auto">
          <a:xfrm>
            <a:off x="2519363" y="2919413"/>
            <a:ext cx="65166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ahoma" pitchFamily="34" charset="0"/>
                <a:ea typeface="宋体" charset="-122"/>
              </a:defRPr>
            </a:lvl1pPr>
            <a:lvl2pPr marL="179388"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179388"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连接请求通过服务提供者的虚通信传到被叫方后，被叫方服务提供者向被叫方服务用户指示有建立连接的请求。</a:t>
            </a:r>
          </a:p>
        </p:txBody>
      </p:sp>
      <p:sp>
        <p:nvSpPr>
          <p:cNvPr id="49155" name="Rectangle 2"/>
          <p:cNvSpPr>
            <a:spLocks noGrp="1" noChangeArrowheads="1"/>
          </p:cNvSpPr>
          <p:nvPr>
            <p:ph type="title"/>
          </p:nvPr>
        </p:nvSpPr>
        <p:spPr>
          <a:xfrm>
            <a:off x="827088" y="1052513"/>
            <a:ext cx="7859712" cy="581025"/>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136197" name="Rectangle 5"/>
          <p:cNvSpPr>
            <a:spLocks noChangeArrowheads="1"/>
          </p:cNvSpPr>
          <p:nvPr/>
        </p:nvSpPr>
        <p:spPr bwMode="auto">
          <a:xfrm>
            <a:off x="2700338" y="2420938"/>
            <a:ext cx="5899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呼叫方服务用户请求建立一个连接。</a:t>
            </a:r>
          </a:p>
        </p:txBody>
      </p:sp>
      <p:sp>
        <p:nvSpPr>
          <p:cNvPr id="136199" name="Rectangle 7"/>
          <p:cNvSpPr>
            <a:spLocks noChangeArrowheads="1"/>
          </p:cNvSpPr>
          <p:nvPr/>
        </p:nvSpPr>
        <p:spPr bwMode="auto">
          <a:xfrm>
            <a:off x="2411413" y="4283075"/>
            <a:ext cx="6337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ahoma" pitchFamily="34" charset="0"/>
                <a:ea typeface="宋体" charset="-122"/>
              </a:defRPr>
            </a:lvl1pPr>
            <a:lvl2pPr marL="179388"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179388"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若被叫方服务用户准备建立连接，则通过此原语告诉本方服务提供者。</a:t>
            </a:r>
          </a:p>
        </p:txBody>
      </p:sp>
      <p:sp>
        <p:nvSpPr>
          <p:cNvPr id="136200" name="Rectangle 8"/>
          <p:cNvSpPr>
            <a:spLocks noChangeArrowheads="1"/>
          </p:cNvSpPr>
          <p:nvPr/>
        </p:nvSpPr>
        <p:spPr bwMode="auto">
          <a:xfrm>
            <a:off x="2411413" y="5229225"/>
            <a:ext cx="65198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ahoma" pitchFamily="34" charset="0"/>
                <a:ea typeface="宋体" charset="-122"/>
              </a:defRPr>
            </a:lvl1pPr>
            <a:lvl2pPr marL="179388"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179388"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呼叫方服务提供者通过虚通信得知被叫方同意建立连接后，由此原语告知呼叫方服务用户。</a:t>
            </a:r>
          </a:p>
        </p:txBody>
      </p:sp>
      <p:sp>
        <p:nvSpPr>
          <p:cNvPr id="49159" name="Rectangle 4"/>
          <p:cNvSpPr>
            <a:spLocks noChangeArrowheads="1"/>
          </p:cNvSpPr>
          <p:nvPr/>
        </p:nvSpPr>
        <p:spPr bwMode="auto">
          <a:xfrm>
            <a:off x="395288" y="1916113"/>
            <a:ext cx="8439150"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30000"/>
              </a:spcBef>
              <a:spcAft>
                <a:spcPct val="0"/>
              </a:spcAft>
              <a:buClrTx/>
              <a:buSzTx/>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服务原语的简单例子：</a:t>
            </a: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连接请求</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连接指示</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457200" marR="0" lvl="1" indent="0" algn="l" defTabSz="914400" rtl="0" eaLnBrk="1" fontAlgn="base" latinLnBrk="0" hangingPunct="1">
              <a:lnSpc>
                <a:spcPct val="100000"/>
              </a:lnSpc>
              <a:spcBef>
                <a:spcPct val="30000"/>
              </a:spcBef>
              <a:spcAft>
                <a:spcPct val="0"/>
              </a:spcAft>
              <a:buClrTx/>
              <a:buSzTx/>
              <a:buFontTx/>
              <a:buChar char="•"/>
              <a:tabLst/>
              <a:defRPr/>
            </a:pPr>
            <a:endPar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Char char="•"/>
              <a:tabLst/>
              <a:defRPr/>
            </a:pPr>
            <a:endPar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连接响应</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Char char="•"/>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连接证实</a:t>
            </a:r>
            <a:r>
              <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45720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166251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 calcmode="lin" valueType="num">
                                      <p:cBhvr additive="base">
                                        <p:cTn id="7" dur="500" fill="hold"/>
                                        <p:tgtEl>
                                          <p:spTgt spid="136197"/>
                                        </p:tgtEl>
                                        <p:attrNameLst>
                                          <p:attrName>ppt_x</p:attrName>
                                        </p:attrNameLst>
                                      </p:cBhvr>
                                      <p:tavLst>
                                        <p:tav tm="0">
                                          <p:val>
                                            <p:strVal val="#ppt_x"/>
                                          </p:val>
                                        </p:tav>
                                        <p:tav tm="100000">
                                          <p:val>
                                            <p:strVal val="#ppt_x"/>
                                          </p:val>
                                        </p:tav>
                                      </p:tavLst>
                                    </p:anim>
                                    <p:anim calcmode="lin" valueType="num">
                                      <p:cBhvr additive="base">
                                        <p:cTn id="8"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36197"/>
                                        </p:tgtEl>
                                        <p:attrNameLst>
                                          <p:attrName>ppt_x</p:attrName>
                                        </p:attrNameLst>
                                      </p:cBhvr>
                                      <p:tavLst>
                                        <p:tav tm="0">
                                          <p:val>
                                            <p:strVal val="ppt_x"/>
                                          </p:val>
                                        </p:tav>
                                        <p:tav tm="100000">
                                          <p:val>
                                            <p:strVal val="ppt_x"/>
                                          </p:val>
                                        </p:tav>
                                      </p:tavLst>
                                    </p:anim>
                                    <p:anim calcmode="lin" valueType="num">
                                      <p:cBhvr additive="base">
                                        <p:cTn id="13" dur="500"/>
                                        <p:tgtEl>
                                          <p:spTgt spid="136197"/>
                                        </p:tgtEl>
                                        <p:attrNameLst>
                                          <p:attrName>ppt_y</p:attrName>
                                        </p:attrNameLst>
                                      </p:cBhvr>
                                      <p:tavLst>
                                        <p:tav tm="0">
                                          <p:val>
                                            <p:strVal val="ppt_y"/>
                                          </p:val>
                                        </p:tav>
                                        <p:tav tm="100000">
                                          <p:val>
                                            <p:strVal val="1+ppt_h/2"/>
                                          </p:val>
                                        </p:tav>
                                      </p:tavLst>
                                    </p:anim>
                                    <p:set>
                                      <p:cBhvr>
                                        <p:cTn id="14" dur="1" fill="hold">
                                          <p:stCondLst>
                                            <p:cond delay="499"/>
                                          </p:stCondLst>
                                        </p:cTn>
                                        <p:tgtEl>
                                          <p:spTgt spid="13619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 calcmode="lin" valueType="num">
                                      <p:cBhvr additive="base">
                                        <p:cTn id="19" dur="500" fill="hold"/>
                                        <p:tgtEl>
                                          <p:spTgt spid="136198"/>
                                        </p:tgtEl>
                                        <p:attrNameLst>
                                          <p:attrName>ppt_x</p:attrName>
                                        </p:attrNameLst>
                                      </p:cBhvr>
                                      <p:tavLst>
                                        <p:tav tm="0">
                                          <p:val>
                                            <p:strVal val="#ppt_x"/>
                                          </p:val>
                                        </p:tav>
                                        <p:tav tm="100000">
                                          <p:val>
                                            <p:strVal val="#ppt_x"/>
                                          </p:val>
                                        </p:tav>
                                      </p:tavLst>
                                    </p:anim>
                                    <p:anim calcmode="lin" valueType="num">
                                      <p:cBhvr additive="base">
                                        <p:cTn id="20" dur="500" fill="hold"/>
                                        <p:tgtEl>
                                          <p:spTgt spid="1361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136198"/>
                                        </p:tgtEl>
                                        <p:attrNameLst>
                                          <p:attrName>ppt_x</p:attrName>
                                        </p:attrNameLst>
                                      </p:cBhvr>
                                      <p:tavLst>
                                        <p:tav tm="0">
                                          <p:val>
                                            <p:strVal val="ppt_x"/>
                                          </p:val>
                                        </p:tav>
                                        <p:tav tm="100000">
                                          <p:val>
                                            <p:strVal val="ppt_x"/>
                                          </p:val>
                                        </p:tav>
                                      </p:tavLst>
                                    </p:anim>
                                    <p:anim calcmode="lin" valueType="num">
                                      <p:cBhvr additive="base">
                                        <p:cTn id="25" dur="500"/>
                                        <p:tgtEl>
                                          <p:spTgt spid="136198"/>
                                        </p:tgtEl>
                                        <p:attrNameLst>
                                          <p:attrName>ppt_y</p:attrName>
                                        </p:attrNameLst>
                                      </p:cBhvr>
                                      <p:tavLst>
                                        <p:tav tm="0">
                                          <p:val>
                                            <p:strVal val="ppt_y"/>
                                          </p:val>
                                        </p:tav>
                                        <p:tav tm="100000">
                                          <p:val>
                                            <p:strVal val="1+ppt_h/2"/>
                                          </p:val>
                                        </p:tav>
                                      </p:tavLst>
                                    </p:anim>
                                    <p:set>
                                      <p:cBhvr>
                                        <p:cTn id="26" dur="1" fill="hold">
                                          <p:stCondLst>
                                            <p:cond delay="499"/>
                                          </p:stCondLst>
                                        </p:cTn>
                                        <p:tgtEl>
                                          <p:spTgt spid="136198"/>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199"/>
                                        </p:tgtEl>
                                        <p:attrNameLst>
                                          <p:attrName>style.visibility</p:attrName>
                                        </p:attrNameLst>
                                      </p:cBhvr>
                                      <p:to>
                                        <p:strVal val="visible"/>
                                      </p:to>
                                    </p:set>
                                    <p:anim calcmode="lin" valueType="num">
                                      <p:cBhvr additive="base">
                                        <p:cTn id="31" dur="500" fill="hold"/>
                                        <p:tgtEl>
                                          <p:spTgt spid="136199"/>
                                        </p:tgtEl>
                                        <p:attrNameLst>
                                          <p:attrName>ppt_x</p:attrName>
                                        </p:attrNameLst>
                                      </p:cBhvr>
                                      <p:tavLst>
                                        <p:tav tm="0">
                                          <p:val>
                                            <p:strVal val="#ppt_x"/>
                                          </p:val>
                                        </p:tav>
                                        <p:tav tm="100000">
                                          <p:val>
                                            <p:strVal val="#ppt_x"/>
                                          </p:val>
                                        </p:tav>
                                      </p:tavLst>
                                    </p:anim>
                                    <p:anim calcmode="lin" valueType="num">
                                      <p:cBhvr additive="base">
                                        <p:cTn id="32" dur="500" fill="hold"/>
                                        <p:tgtEl>
                                          <p:spTgt spid="13619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36199"/>
                                        </p:tgtEl>
                                        <p:attrNameLst>
                                          <p:attrName>ppt_x</p:attrName>
                                        </p:attrNameLst>
                                      </p:cBhvr>
                                      <p:tavLst>
                                        <p:tav tm="0">
                                          <p:val>
                                            <p:strVal val="ppt_x"/>
                                          </p:val>
                                        </p:tav>
                                        <p:tav tm="100000">
                                          <p:val>
                                            <p:strVal val="ppt_x"/>
                                          </p:val>
                                        </p:tav>
                                      </p:tavLst>
                                    </p:anim>
                                    <p:anim calcmode="lin" valueType="num">
                                      <p:cBhvr additive="base">
                                        <p:cTn id="37" dur="500"/>
                                        <p:tgtEl>
                                          <p:spTgt spid="136199"/>
                                        </p:tgtEl>
                                        <p:attrNameLst>
                                          <p:attrName>ppt_y</p:attrName>
                                        </p:attrNameLst>
                                      </p:cBhvr>
                                      <p:tavLst>
                                        <p:tav tm="0">
                                          <p:val>
                                            <p:strVal val="ppt_y"/>
                                          </p:val>
                                        </p:tav>
                                        <p:tav tm="100000">
                                          <p:val>
                                            <p:strVal val="1+ppt_h/2"/>
                                          </p:val>
                                        </p:tav>
                                      </p:tavLst>
                                    </p:anim>
                                    <p:set>
                                      <p:cBhvr>
                                        <p:cTn id="38" dur="1" fill="hold">
                                          <p:stCondLst>
                                            <p:cond delay="499"/>
                                          </p:stCondLst>
                                        </p:cTn>
                                        <p:tgtEl>
                                          <p:spTgt spid="136199"/>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6200"/>
                                        </p:tgtEl>
                                        <p:attrNameLst>
                                          <p:attrName>style.visibility</p:attrName>
                                        </p:attrNameLst>
                                      </p:cBhvr>
                                      <p:to>
                                        <p:strVal val="visible"/>
                                      </p:to>
                                    </p:set>
                                    <p:anim calcmode="lin" valueType="num">
                                      <p:cBhvr additive="base">
                                        <p:cTn id="43" dur="500" fill="hold"/>
                                        <p:tgtEl>
                                          <p:spTgt spid="136200"/>
                                        </p:tgtEl>
                                        <p:attrNameLst>
                                          <p:attrName>ppt_x</p:attrName>
                                        </p:attrNameLst>
                                      </p:cBhvr>
                                      <p:tavLst>
                                        <p:tav tm="0">
                                          <p:val>
                                            <p:strVal val="#ppt_x"/>
                                          </p:val>
                                        </p:tav>
                                        <p:tav tm="100000">
                                          <p:val>
                                            <p:strVal val="#ppt_x"/>
                                          </p:val>
                                        </p:tav>
                                      </p:tavLst>
                                    </p:anim>
                                    <p:anim calcmode="lin" valueType="num">
                                      <p:cBhvr additive="base">
                                        <p:cTn id="44"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136200"/>
                                        </p:tgtEl>
                                        <p:attrNameLst>
                                          <p:attrName>ppt_x</p:attrName>
                                        </p:attrNameLst>
                                      </p:cBhvr>
                                      <p:tavLst>
                                        <p:tav tm="0">
                                          <p:val>
                                            <p:strVal val="ppt_x"/>
                                          </p:val>
                                        </p:tav>
                                        <p:tav tm="100000">
                                          <p:val>
                                            <p:strVal val="ppt_x"/>
                                          </p:val>
                                        </p:tav>
                                      </p:tavLst>
                                    </p:anim>
                                    <p:anim calcmode="lin" valueType="num">
                                      <p:cBhvr additive="base">
                                        <p:cTn id="49" dur="500"/>
                                        <p:tgtEl>
                                          <p:spTgt spid="136200"/>
                                        </p:tgtEl>
                                        <p:attrNameLst>
                                          <p:attrName>ppt_y</p:attrName>
                                        </p:attrNameLst>
                                      </p:cBhvr>
                                      <p:tavLst>
                                        <p:tav tm="0">
                                          <p:val>
                                            <p:strVal val="ppt_y"/>
                                          </p:val>
                                        </p:tav>
                                        <p:tav tm="100000">
                                          <p:val>
                                            <p:strVal val="1+ppt_h/2"/>
                                          </p:val>
                                        </p:tav>
                                      </p:tavLst>
                                    </p:anim>
                                    <p:set>
                                      <p:cBhvr>
                                        <p:cTn id="50" dur="1" fill="hold">
                                          <p:stCondLst>
                                            <p:cond delay="499"/>
                                          </p:stCondLst>
                                        </p:cTn>
                                        <p:tgtEl>
                                          <p:spTgt spid="1362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p:bldP spid="136198" grpId="1"/>
      <p:bldP spid="136197" grpId="0"/>
      <p:bldP spid="136197" grpId="1"/>
      <p:bldP spid="136199" grpId="0"/>
      <p:bldP spid="136199" grpId="1"/>
      <p:bldP spid="136200" grpId="0"/>
      <p:bldP spid="13620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71550" y="981075"/>
            <a:ext cx="7793038" cy="6858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1.3.2</a:t>
            </a:r>
            <a:r>
              <a:rPr lang="en-US" altLang="zh-CN" sz="3600" smtClean="0"/>
              <a:t> </a:t>
            </a:r>
            <a:r>
              <a:rPr lang="zh-CN" altLang="en-US" sz="3600" smtClean="0">
                <a:latin typeface="黑体" pitchFamily="49" charset="-122"/>
                <a:ea typeface="黑体" pitchFamily="49" charset="-122"/>
              </a:rPr>
              <a:t>开放系统互连基本参考模型</a:t>
            </a:r>
            <a:r>
              <a:rPr lang="en-US" altLang="zh-CN" sz="3600" smtClean="0">
                <a:latin typeface="黑体" pitchFamily="49" charset="-122"/>
                <a:ea typeface="黑体" pitchFamily="49" charset="-122"/>
              </a:rPr>
              <a:t>(</a:t>
            </a:r>
            <a:r>
              <a:rPr lang="zh-CN" altLang="en-US" sz="3600" smtClean="0">
                <a:latin typeface="黑体" pitchFamily="49" charset="-122"/>
                <a:ea typeface="黑体" pitchFamily="49" charset="-122"/>
              </a:rPr>
              <a:t>续</a:t>
            </a:r>
            <a:r>
              <a:rPr lang="en-US" altLang="zh-CN" sz="3600" smtClean="0">
                <a:latin typeface="黑体" pitchFamily="49" charset="-122"/>
                <a:ea typeface="黑体" pitchFamily="49" charset="-122"/>
              </a:rPr>
              <a:t>)</a:t>
            </a:r>
            <a:endParaRPr lang="zh-CN" altLang="en-US" sz="3600" smtClean="0">
              <a:latin typeface="黑体" pitchFamily="49" charset="-122"/>
              <a:ea typeface="黑体" pitchFamily="49" charset="-122"/>
            </a:endParaRPr>
          </a:p>
        </p:txBody>
      </p:sp>
      <p:sp>
        <p:nvSpPr>
          <p:cNvPr id="50179" name="Rectangle 5"/>
          <p:cNvSpPr>
            <a:spLocks noChangeArrowheads="1"/>
          </p:cNvSpPr>
          <p:nvPr/>
        </p:nvSpPr>
        <p:spPr bwMode="auto">
          <a:xfrm>
            <a:off x="731838" y="2060575"/>
            <a:ext cx="76962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数据请求</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endParaRPr kumimoji="1" lang="en-US" altLang="zh-CN" sz="2400" b="1" i="0" u="none" strike="noStrike" kern="1200" cap="none" spc="0" normalizeH="0" baseline="0" noProof="0">
              <a:ln>
                <a:noFill/>
              </a:ln>
              <a:solidFill>
                <a:srgbClr val="3333CC"/>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数据指示</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断连请求</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Char char="•"/>
              <a:tabLst/>
              <a:defRPr/>
            </a:pPr>
            <a:r>
              <a:rPr kumimoji="1" lang="zh-CN" altLang="en-US" sz="2400" b="1" i="0" u="none" strike="noStrike" kern="1200" cap="none" spc="0" normalizeH="0" baseline="0" noProof="0">
                <a:ln>
                  <a:noFill/>
                </a:ln>
                <a:solidFill>
                  <a:srgbClr val="3333CC"/>
                </a:solidFill>
                <a:effectLst/>
                <a:uLnTx/>
                <a:uFillTx/>
                <a:latin typeface="Times New Roman" pitchFamily="18" charset="0"/>
                <a:ea typeface="宋体" charset="-122"/>
                <a:cs typeface="+mn-cs"/>
              </a:rPr>
              <a:t>断连指示</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p:txBody>
      </p:sp>
      <p:sp>
        <p:nvSpPr>
          <p:cNvPr id="137222" name="Rectangle 6"/>
          <p:cNvSpPr>
            <a:spLocks noChangeArrowheads="1"/>
          </p:cNvSpPr>
          <p:nvPr/>
        </p:nvSpPr>
        <p:spPr bwMode="auto">
          <a:xfrm>
            <a:off x="2797175" y="2060575"/>
            <a:ext cx="63468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呼叫方服务用户通过此原语请求本方服务提供者将数据送给被叫方。</a:t>
            </a:r>
          </a:p>
        </p:txBody>
      </p:sp>
      <p:sp>
        <p:nvSpPr>
          <p:cNvPr id="137223" name="Rectangle 7"/>
          <p:cNvSpPr>
            <a:spLocks noChangeArrowheads="1"/>
          </p:cNvSpPr>
          <p:nvPr/>
        </p:nvSpPr>
        <p:spPr bwMode="auto">
          <a:xfrm>
            <a:off x="2849563" y="3144838"/>
            <a:ext cx="59769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350" indent="-635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350" marR="0" lvl="0" indent="-635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被叫方服务提供者收到对方送来的数据后通知服务用户。</a:t>
            </a:r>
          </a:p>
        </p:txBody>
      </p:sp>
      <p:sp>
        <p:nvSpPr>
          <p:cNvPr id="137224" name="Rectangle 8"/>
          <p:cNvSpPr>
            <a:spLocks noChangeArrowheads="1"/>
          </p:cNvSpPr>
          <p:nvPr/>
        </p:nvSpPr>
        <p:spPr bwMode="auto">
          <a:xfrm>
            <a:off x="2797175" y="4198938"/>
            <a:ext cx="5995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1" indent="0" algn="l" defTabSz="914400" rtl="0" eaLnBrk="1" fontAlgn="base" latinLnBrk="0" hangingPunct="1">
              <a:lnSpc>
                <a:spcPct val="100000"/>
              </a:lnSpc>
              <a:spcBef>
                <a:spcPct val="50000"/>
              </a:spcBef>
              <a:spcAft>
                <a:spcPct val="0"/>
              </a:spcAft>
              <a:buClr>
                <a:srgbClr val="000000"/>
              </a:buClr>
              <a:buSzPct val="90000"/>
              <a:buFont typeface="Times New Roman" pitchFamily="18" charset="0"/>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任何一方用户可通过此原语请求释放连接，由服务提供者传至对等方。</a:t>
            </a:r>
          </a:p>
        </p:txBody>
      </p:sp>
      <p:sp>
        <p:nvSpPr>
          <p:cNvPr id="137225" name="Rectangle 9"/>
          <p:cNvSpPr>
            <a:spLocks noChangeArrowheads="1"/>
          </p:cNvSpPr>
          <p:nvPr/>
        </p:nvSpPr>
        <p:spPr bwMode="auto">
          <a:xfrm>
            <a:off x="2841625" y="5381625"/>
            <a:ext cx="55927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350" indent="22225"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350" marR="0" lvl="0" indent="22225"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对等方服务提供者通过此原语告诉本方服务用户释放连接。</a:t>
            </a:r>
          </a:p>
        </p:txBody>
      </p:sp>
    </p:spTree>
    <p:extLst>
      <p:ext uri="{BB962C8B-B14F-4D97-AF65-F5344CB8AC3E}">
        <p14:creationId xmlns:p14="http://schemas.microsoft.com/office/powerpoint/2010/main" val="93660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2"/>
                                        </p:tgtEl>
                                        <p:attrNameLst>
                                          <p:attrName>style.visibility</p:attrName>
                                        </p:attrNameLst>
                                      </p:cBhvr>
                                      <p:to>
                                        <p:strVal val="visible"/>
                                      </p:to>
                                    </p:set>
                                    <p:anim calcmode="lin" valueType="num">
                                      <p:cBhvr additive="base">
                                        <p:cTn id="7" dur="500" fill="hold"/>
                                        <p:tgtEl>
                                          <p:spTgt spid="137222"/>
                                        </p:tgtEl>
                                        <p:attrNameLst>
                                          <p:attrName>ppt_x</p:attrName>
                                        </p:attrNameLst>
                                      </p:cBhvr>
                                      <p:tavLst>
                                        <p:tav tm="0">
                                          <p:val>
                                            <p:strVal val="#ppt_x"/>
                                          </p:val>
                                        </p:tav>
                                        <p:tav tm="100000">
                                          <p:val>
                                            <p:strVal val="#ppt_x"/>
                                          </p:val>
                                        </p:tav>
                                      </p:tavLst>
                                    </p:anim>
                                    <p:anim calcmode="lin" valueType="num">
                                      <p:cBhvr additive="base">
                                        <p:cTn id="8"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37222"/>
                                        </p:tgtEl>
                                        <p:attrNameLst>
                                          <p:attrName>ppt_x</p:attrName>
                                        </p:attrNameLst>
                                      </p:cBhvr>
                                      <p:tavLst>
                                        <p:tav tm="0">
                                          <p:val>
                                            <p:strVal val="ppt_x"/>
                                          </p:val>
                                        </p:tav>
                                        <p:tav tm="100000">
                                          <p:val>
                                            <p:strVal val="ppt_x"/>
                                          </p:val>
                                        </p:tav>
                                      </p:tavLst>
                                    </p:anim>
                                    <p:anim calcmode="lin" valueType="num">
                                      <p:cBhvr additive="base">
                                        <p:cTn id="13" dur="500"/>
                                        <p:tgtEl>
                                          <p:spTgt spid="137222"/>
                                        </p:tgtEl>
                                        <p:attrNameLst>
                                          <p:attrName>ppt_y</p:attrName>
                                        </p:attrNameLst>
                                      </p:cBhvr>
                                      <p:tavLst>
                                        <p:tav tm="0">
                                          <p:val>
                                            <p:strVal val="ppt_y"/>
                                          </p:val>
                                        </p:tav>
                                        <p:tav tm="100000">
                                          <p:val>
                                            <p:strVal val="1+ppt_h/2"/>
                                          </p:val>
                                        </p:tav>
                                      </p:tavLst>
                                    </p:anim>
                                    <p:set>
                                      <p:cBhvr>
                                        <p:cTn id="14" dur="1" fill="hold">
                                          <p:stCondLst>
                                            <p:cond delay="499"/>
                                          </p:stCondLst>
                                        </p:cTn>
                                        <p:tgtEl>
                                          <p:spTgt spid="13722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7223"/>
                                        </p:tgtEl>
                                        <p:attrNameLst>
                                          <p:attrName>style.visibility</p:attrName>
                                        </p:attrNameLst>
                                      </p:cBhvr>
                                      <p:to>
                                        <p:strVal val="visible"/>
                                      </p:to>
                                    </p:set>
                                    <p:anim calcmode="lin" valueType="num">
                                      <p:cBhvr additive="base">
                                        <p:cTn id="19" dur="500" fill="hold"/>
                                        <p:tgtEl>
                                          <p:spTgt spid="137223"/>
                                        </p:tgtEl>
                                        <p:attrNameLst>
                                          <p:attrName>ppt_x</p:attrName>
                                        </p:attrNameLst>
                                      </p:cBhvr>
                                      <p:tavLst>
                                        <p:tav tm="0">
                                          <p:val>
                                            <p:strVal val="#ppt_x"/>
                                          </p:val>
                                        </p:tav>
                                        <p:tav tm="100000">
                                          <p:val>
                                            <p:strVal val="#ppt_x"/>
                                          </p:val>
                                        </p:tav>
                                      </p:tavLst>
                                    </p:anim>
                                    <p:anim calcmode="lin" valueType="num">
                                      <p:cBhvr additive="base">
                                        <p:cTn id="20" dur="500" fill="hold"/>
                                        <p:tgtEl>
                                          <p:spTgt spid="13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137223"/>
                                        </p:tgtEl>
                                        <p:attrNameLst>
                                          <p:attrName>ppt_x</p:attrName>
                                        </p:attrNameLst>
                                      </p:cBhvr>
                                      <p:tavLst>
                                        <p:tav tm="0">
                                          <p:val>
                                            <p:strVal val="ppt_x"/>
                                          </p:val>
                                        </p:tav>
                                        <p:tav tm="100000">
                                          <p:val>
                                            <p:strVal val="ppt_x"/>
                                          </p:val>
                                        </p:tav>
                                      </p:tavLst>
                                    </p:anim>
                                    <p:anim calcmode="lin" valueType="num">
                                      <p:cBhvr additive="base">
                                        <p:cTn id="25" dur="500"/>
                                        <p:tgtEl>
                                          <p:spTgt spid="137223"/>
                                        </p:tgtEl>
                                        <p:attrNameLst>
                                          <p:attrName>ppt_y</p:attrName>
                                        </p:attrNameLst>
                                      </p:cBhvr>
                                      <p:tavLst>
                                        <p:tav tm="0">
                                          <p:val>
                                            <p:strVal val="ppt_y"/>
                                          </p:val>
                                        </p:tav>
                                        <p:tav tm="100000">
                                          <p:val>
                                            <p:strVal val="1+ppt_h/2"/>
                                          </p:val>
                                        </p:tav>
                                      </p:tavLst>
                                    </p:anim>
                                    <p:set>
                                      <p:cBhvr>
                                        <p:cTn id="26" dur="1" fill="hold">
                                          <p:stCondLst>
                                            <p:cond delay="499"/>
                                          </p:stCondLst>
                                        </p:cTn>
                                        <p:tgtEl>
                                          <p:spTgt spid="137223"/>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7224"/>
                                        </p:tgtEl>
                                        <p:attrNameLst>
                                          <p:attrName>style.visibility</p:attrName>
                                        </p:attrNameLst>
                                      </p:cBhvr>
                                      <p:to>
                                        <p:strVal val="visible"/>
                                      </p:to>
                                    </p:set>
                                    <p:anim calcmode="lin" valueType="num">
                                      <p:cBhvr additive="base">
                                        <p:cTn id="31" dur="500" fill="hold"/>
                                        <p:tgtEl>
                                          <p:spTgt spid="137224"/>
                                        </p:tgtEl>
                                        <p:attrNameLst>
                                          <p:attrName>ppt_x</p:attrName>
                                        </p:attrNameLst>
                                      </p:cBhvr>
                                      <p:tavLst>
                                        <p:tav tm="0">
                                          <p:val>
                                            <p:strVal val="#ppt_x"/>
                                          </p:val>
                                        </p:tav>
                                        <p:tav tm="100000">
                                          <p:val>
                                            <p:strVal val="#ppt_x"/>
                                          </p:val>
                                        </p:tav>
                                      </p:tavLst>
                                    </p:anim>
                                    <p:anim calcmode="lin" valueType="num">
                                      <p:cBhvr additive="base">
                                        <p:cTn id="32" dur="500" fill="hold"/>
                                        <p:tgtEl>
                                          <p:spTgt spid="13722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37224"/>
                                        </p:tgtEl>
                                        <p:attrNameLst>
                                          <p:attrName>ppt_x</p:attrName>
                                        </p:attrNameLst>
                                      </p:cBhvr>
                                      <p:tavLst>
                                        <p:tav tm="0">
                                          <p:val>
                                            <p:strVal val="ppt_x"/>
                                          </p:val>
                                        </p:tav>
                                        <p:tav tm="100000">
                                          <p:val>
                                            <p:strVal val="ppt_x"/>
                                          </p:val>
                                        </p:tav>
                                      </p:tavLst>
                                    </p:anim>
                                    <p:anim calcmode="lin" valueType="num">
                                      <p:cBhvr additive="base">
                                        <p:cTn id="37" dur="500"/>
                                        <p:tgtEl>
                                          <p:spTgt spid="137224"/>
                                        </p:tgtEl>
                                        <p:attrNameLst>
                                          <p:attrName>ppt_y</p:attrName>
                                        </p:attrNameLst>
                                      </p:cBhvr>
                                      <p:tavLst>
                                        <p:tav tm="0">
                                          <p:val>
                                            <p:strVal val="ppt_y"/>
                                          </p:val>
                                        </p:tav>
                                        <p:tav tm="100000">
                                          <p:val>
                                            <p:strVal val="1+ppt_h/2"/>
                                          </p:val>
                                        </p:tav>
                                      </p:tavLst>
                                    </p:anim>
                                    <p:set>
                                      <p:cBhvr>
                                        <p:cTn id="38" dur="1" fill="hold">
                                          <p:stCondLst>
                                            <p:cond delay="499"/>
                                          </p:stCondLst>
                                        </p:cTn>
                                        <p:tgtEl>
                                          <p:spTgt spid="137224"/>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7225"/>
                                        </p:tgtEl>
                                        <p:attrNameLst>
                                          <p:attrName>style.visibility</p:attrName>
                                        </p:attrNameLst>
                                      </p:cBhvr>
                                      <p:to>
                                        <p:strVal val="visible"/>
                                      </p:to>
                                    </p:set>
                                    <p:anim calcmode="lin" valueType="num">
                                      <p:cBhvr additive="base">
                                        <p:cTn id="43" dur="500" fill="hold"/>
                                        <p:tgtEl>
                                          <p:spTgt spid="137225"/>
                                        </p:tgtEl>
                                        <p:attrNameLst>
                                          <p:attrName>ppt_x</p:attrName>
                                        </p:attrNameLst>
                                      </p:cBhvr>
                                      <p:tavLst>
                                        <p:tav tm="0">
                                          <p:val>
                                            <p:strVal val="#ppt_x"/>
                                          </p:val>
                                        </p:tav>
                                        <p:tav tm="100000">
                                          <p:val>
                                            <p:strVal val="#ppt_x"/>
                                          </p:val>
                                        </p:tav>
                                      </p:tavLst>
                                    </p:anim>
                                    <p:anim calcmode="lin" valueType="num">
                                      <p:cBhvr additive="base">
                                        <p:cTn id="44" dur="500" fill="hold"/>
                                        <p:tgtEl>
                                          <p:spTgt spid="137225"/>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137225"/>
                                        </p:tgtEl>
                                        <p:attrNameLst>
                                          <p:attrName>ppt_x</p:attrName>
                                        </p:attrNameLst>
                                      </p:cBhvr>
                                      <p:tavLst>
                                        <p:tav tm="0">
                                          <p:val>
                                            <p:strVal val="ppt_x"/>
                                          </p:val>
                                        </p:tav>
                                        <p:tav tm="100000">
                                          <p:val>
                                            <p:strVal val="ppt_x"/>
                                          </p:val>
                                        </p:tav>
                                      </p:tavLst>
                                    </p:anim>
                                    <p:anim calcmode="lin" valueType="num">
                                      <p:cBhvr additive="base">
                                        <p:cTn id="49" dur="500"/>
                                        <p:tgtEl>
                                          <p:spTgt spid="137225"/>
                                        </p:tgtEl>
                                        <p:attrNameLst>
                                          <p:attrName>ppt_y</p:attrName>
                                        </p:attrNameLst>
                                      </p:cBhvr>
                                      <p:tavLst>
                                        <p:tav tm="0">
                                          <p:val>
                                            <p:strVal val="ppt_y"/>
                                          </p:val>
                                        </p:tav>
                                        <p:tav tm="100000">
                                          <p:val>
                                            <p:strVal val="1+ppt_h/2"/>
                                          </p:val>
                                        </p:tav>
                                      </p:tavLst>
                                    </p:anim>
                                    <p:set>
                                      <p:cBhvr>
                                        <p:cTn id="50" dur="1" fill="hold">
                                          <p:stCondLst>
                                            <p:cond delay="499"/>
                                          </p:stCondLst>
                                        </p:cTn>
                                        <p:tgtEl>
                                          <p:spTgt spid="1372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P spid="137222" grpId="1"/>
      <p:bldP spid="137223" grpId="0"/>
      <p:bldP spid="137223" grpId="1"/>
      <p:bldP spid="137224" grpId="0"/>
      <p:bldP spid="137224" grpId="1"/>
      <p:bldP spid="137225" grpId="0"/>
      <p:bldP spid="13722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87450" y="981075"/>
            <a:ext cx="6408738" cy="7620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p>
        </p:txBody>
      </p:sp>
      <p:sp>
        <p:nvSpPr>
          <p:cNvPr id="51203" name="Rectangle 4"/>
          <p:cNvSpPr>
            <a:spLocks noChangeArrowheads="1"/>
          </p:cNvSpPr>
          <p:nvPr/>
        </p:nvSpPr>
        <p:spPr bwMode="auto">
          <a:xfrm>
            <a:off x="422275" y="1844675"/>
            <a:ext cx="839787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10000"/>
              </a:lnSpc>
              <a:spcBef>
                <a:spcPct val="20000"/>
              </a:spcBef>
              <a:spcAft>
                <a:spcPct val="0"/>
              </a:spcAft>
              <a:buClrTx/>
              <a:buSzTx/>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前身</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ARPANET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1990</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年关闭）</a:t>
            </a:r>
            <a:endPar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10000"/>
              </a:lnSpc>
              <a:spcBef>
                <a:spcPct val="20000"/>
              </a:spcBef>
              <a:spcAft>
                <a:spcPct val="0"/>
              </a:spcAft>
              <a:buClrTx/>
              <a:buSzTx/>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以</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TCP/IP</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协议为核心、以</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ARPANET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为主干网开始将许多不同的网络互连在一起，构成了</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的原型，并对</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TCP/IP</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协议及技术进行试验 </a:t>
            </a:r>
          </a:p>
          <a:p>
            <a:pPr marL="457200" marR="0" lvl="1" indent="0" algn="l" defTabSz="914400" rtl="0" eaLnBrk="1" fontAlgn="base" latinLnBrk="0" hangingPunct="1">
              <a:lnSpc>
                <a:spcPct val="110000"/>
              </a:lnSpc>
              <a:spcBef>
                <a:spcPct val="20000"/>
              </a:spcBef>
              <a:spcAft>
                <a:spcPct val="0"/>
              </a:spcAft>
              <a:buClrTx/>
              <a:buSzTx/>
              <a:buFontTx/>
              <a:buChar char="•"/>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NSFNET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：美国国家科学基金会</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(National Science Foundation)</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endPar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10000"/>
              </a:lnSpc>
              <a:spcBef>
                <a:spcPct val="20000"/>
              </a:spcBef>
              <a:spcAft>
                <a:spcPct val="0"/>
              </a:spcAft>
              <a:buClrTx/>
              <a:buSzTx/>
              <a:buFontTx/>
              <a:buChar char="•"/>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ANSNET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：非盈利性公司，高级网络与服务</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(Advanced Networks and Services)</a:t>
            </a:r>
          </a:p>
          <a:p>
            <a:pPr marL="457200" marR="0" lvl="1" indent="0" algn="l" defTabSz="914400" rtl="0" eaLnBrk="1" fontAlgn="base" latinLnBrk="0" hangingPunct="1">
              <a:lnSpc>
                <a:spcPct val="110000"/>
              </a:lnSpc>
              <a:spcBef>
                <a:spcPct val="20000"/>
              </a:spcBef>
              <a:spcAft>
                <a:spcPct val="0"/>
              </a:spcAft>
              <a:buClrTx/>
              <a:buSzTx/>
              <a:buFontTx/>
              <a:buChar char="•"/>
              <a:tabLst/>
              <a:defRPr/>
            </a:pP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086851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2988" y="981075"/>
            <a:ext cx="7570787" cy="6731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p>
        </p:txBody>
      </p:sp>
      <p:sp>
        <p:nvSpPr>
          <p:cNvPr id="144390" name="Rectangle 6"/>
          <p:cNvSpPr>
            <a:spLocks noGrp="1" noChangeArrowheads="1"/>
          </p:cNvSpPr>
          <p:nvPr>
            <p:ph type="body" idx="1"/>
          </p:nvPr>
        </p:nvSpPr>
        <p:spPr>
          <a:xfrm>
            <a:off x="685800" y="1981200"/>
            <a:ext cx="7772400" cy="3608388"/>
          </a:xfrm>
          <a:noFill/>
        </p:spPr>
        <p:txBody>
          <a:bodyPr/>
          <a:lstStyle/>
          <a:p>
            <a:pPr eaLnBrk="1" hangingPunct="1">
              <a:lnSpc>
                <a:spcPct val="120000"/>
              </a:lnSpc>
              <a:buClr>
                <a:schemeClr val="tx1"/>
              </a:buClr>
              <a:buSzTx/>
              <a:buFont typeface="Wingdings" pitchFamily="2" charset="2"/>
              <a:buChar char="Ø"/>
            </a:pPr>
            <a:r>
              <a:rPr lang="zh-CN" altLang="en-US" b="1" smtClean="0"/>
              <a:t>工作方式（类似邮政）</a:t>
            </a:r>
          </a:p>
          <a:p>
            <a:pPr lvl="1" eaLnBrk="1" hangingPunct="1">
              <a:lnSpc>
                <a:spcPct val="120000"/>
              </a:lnSpc>
              <a:buClr>
                <a:schemeClr val="tx1"/>
              </a:buClr>
              <a:buSzTx/>
              <a:buFontTx/>
              <a:buChar char="•"/>
            </a:pPr>
            <a:r>
              <a:rPr lang="zh-CN" altLang="en-US" b="1" smtClean="0"/>
              <a:t>信息封装成包</a:t>
            </a:r>
            <a:r>
              <a:rPr lang="en-US" altLang="zh-CN" b="1" smtClean="0"/>
              <a:t>(package), </a:t>
            </a:r>
            <a:r>
              <a:rPr lang="zh-CN" altLang="en-US" b="1" smtClean="0"/>
              <a:t>又称分组</a:t>
            </a:r>
            <a:endParaRPr lang="en-US" altLang="zh-CN" b="1" smtClean="0"/>
          </a:p>
          <a:p>
            <a:pPr lvl="1" eaLnBrk="1" hangingPunct="1">
              <a:lnSpc>
                <a:spcPct val="120000"/>
              </a:lnSpc>
              <a:buClr>
                <a:schemeClr val="tx1"/>
              </a:buClr>
              <a:buSzTx/>
              <a:buFontTx/>
              <a:buChar char="•"/>
            </a:pPr>
            <a:r>
              <a:rPr lang="en-US" altLang="zh-CN" b="1" smtClean="0"/>
              <a:t>IP</a:t>
            </a:r>
            <a:r>
              <a:rPr lang="zh-CN" altLang="en-US" b="1" smtClean="0"/>
              <a:t>协议就是关于在</a:t>
            </a:r>
            <a:r>
              <a:rPr lang="en-US" altLang="zh-CN" b="1" smtClean="0"/>
              <a:t>Internet</a:t>
            </a:r>
            <a:r>
              <a:rPr lang="zh-CN" altLang="en-US" b="1" smtClean="0"/>
              <a:t>中传递的分组封装格式的约定 </a:t>
            </a:r>
          </a:p>
          <a:p>
            <a:pPr lvl="1" eaLnBrk="1" hangingPunct="1">
              <a:lnSpc>
                <a:spcPct val="120000"/>
              </a:lnSpc>
              <a:buClr>
                <a:schemeClr val="tx1"/>
              </a:buClr>
              <a:buSzTx/>
              <a:buFontTx/>
              <a:buChar char="•"/>
            </a:pPr>
            <a:r>
              <a:rPr lang="zh-CN" altLang="en-US" b="1" smtClean="0"/>
              <a:t>分组在</a:t>
            </a:r>
            <a:r>
              <a:rPr lang="en-US" altLang="zh-CN" b="1" smtClean="0"/>
              <a:t>Internet</a:t>
            </a:r>
            <a:r>
              <a:rPr lang="zh-CN" altLang="en-US" b="1" smtClean="0"/>
              <a:t>中是通过若干路由器</a:t>
            </a:r>
            <a:r>
              <a:rPr lang="en-US" altLang="zh-CN" b="1" smtClean="0"/>
              <a:t>(router)</a:t>
            </a:r>
            <a:r>
              <a:rPr lang="zh-CN" altLang="en-US" b="1" smtClean="0"/>
              <a:t>间转发来传递到目标点的 </a:t>
            </a:r>
          </a:p>
        </p:txBody>
      </p:sp>
    </p:spTree>
    <p:extLst>
      <p:ext uri="{BB962C8B-B14F-4D97-AF65-F5344CB8AC3E}">
        <p14:creationId xmlns:p14="http://schemas.microsoft.com/office/powerpoint/2010/main" val="899698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4390">
                                            <p:txEl>
                                              <p:pRg st="0" end="0"/>
                                            </p:txEl>
                                          </p:spTgt>
                                        </p:tgtEl>
                                        <p:attrNameLst>
                                          <p:attrName>style.visibility</p:attrName>
                                        </p:attrNameLst>
                                      </p:cBhvr>
                                      <p:to>
                                        <p:strVal val="visible"/>
                                      </p:to>
                                    </p:set>
                                    <p:animEffect transition="in" filter="blinds(horizontal)">
                                      <p:cBhvr>
                                        <p:cTn id="7" dur="500"/>
                                        <p:tgtEl>
                                          <p:spTgt spid="1443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4390">
                                            <p:txEl>
                                              <p:pRg st="1" end="1"/>
                                            </p:txEl>
                                          </p:spTgt>
                                        </p:tgtEl>
                                        <p:attrNameLst>
                                          <p:attrName>style.visibility</p:attrName>
                                        </p:attrNameLst>
                                      </p:cBhvr>
                                      <p:to>
                                        <p:strVal val="visible"/>
                                      </p:to>
                                    </p:set>
                                    <p:animEffect transition="in" filter="blinds(horizontal)">
                                      <p:cBhvr>
                                        <p:cTn id="12" dur="500"/>
                                        <p:tgtEl>
                                          <p:spTgt spid="1443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4390">
                                            <p:txEl>
                                              <p:pRg st="2" end="2"/>
                                            </p:txEl>
                                          </p:spTgt>
                                        </p:tgtEl>
                                        <p:attrNameLst>
                                          <p:attrName>style.visibility</p:attrName>
                                        </p:attrNameLst>
                                      </p:cBhvr>
                                      <p:to>
                                        <p:strVal val="visible"/>
                                      </p:to>
                                    </p:set>
                                    <p:animEffect transition="in" filter="blinds(horizontal)">
                                      <p:cBhvr>
                                        <p:cTn id="17" dur="500"/>
                                        <p:tgtEl>
                                          <p:spTgt spid="1443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4390">
                                            <p:txEl>
                                              <p:pRg st="3" end="3"/>
                                            </p:txEl>
                                          </p:spTgt>
                                        </p:tgtEl>
                                        <p:attrNameLst>
                                          <p:attrName>style.visibility</p:attrName>
                                        </p:attrNameLst>
                                      </p:cBhvr>
                                      <p:to>
                                        <p:strVal val="visible"/>
                                      </p:to>
                                    </p:set>
                                    <p:animEffect transition="in" filter="blinds(horizontal)">
                                      <p:cBhvr>
                                        <p:cTn id="22" dur="500"/>
                                        <p:tgtEl>
                                          <p:spTgt spid="1443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12"/>
          <p:cNvSpPr>
            <a:spLocks noChangeArrowheads="1"/>
          </p:cNvSpPr>
          <p:nvPr/>
        </p:nvSpPr>
        <p:spPr bwMode="auto">
          <a:xfrm>
            <a:off x="1979613" y="2589213"/>
            <a:ext cx="1727200" cy="431800"/>
          </a:xfrm>
          <a:prstGeom prst="rect">
            <a:avLst/>
          </a:prstGeom>
          <a:solidFill>
            <a:srgbClr val="CCECFF"/>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数     据</a:t>
            </a:r>
          </a:p>
        </p:txBody>
      </p:sp>
      <p:sp>
        <p:nvSpPr>
          <p:cNvPr id="53261" name="Rectangle 13"/>
          <p:cNvSpPr>
            <a:spLocks noChangeArrowheads="1"/>
          </p:cNvSpPr>
          <p:nvPr/>
        </p:nvSpPr>
        <p:spPr bwMode="auto">
          <a:xfrm>
            <a:off x="3708400" y="2589213"/>
            <a:ext cx="1727200" cy="431800"/>
          </a:xfrm>
          <a:prstGeom prst="rect">
            <a:avLst/>
          </a:prstGeom>
          <a:solidFill>
            <a:srgbClr val="CCECFF"/>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数     据</a:t>
            </a:r>
          </a:p>
        </p:txBody>
      </p:sp>
      <p:sp>
        <p:nvSpPr>
          <p:cNvPr id="53262" name="Rectangle 14"/>
          <p:cNvSpPr>
            <a:spLocks noChangeArrowheads="1"/>
          </p:cNvSpPr>
          <p:nvPr/>
        </p:nvSpPr>
        <p:spPr bwMode="auto">
          <a:xfrm>
            <a:off x="5437188" y="2589213"/>
            <a:ext cx="1727200" cy="431800"/>
          </a:xfrm>
          <a:prstGeom prst="rect">
            <a:avLst/>
          </a:prstGeom>
          <a:solidFill>
            <a:srgbClr val="CCECFF"/>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数     据</a:t>
            </a:r>
          </a:p>
        </p:txBody>
      </p:sp>
      <p:grpSp>
        <p:nvGrpSpPr>
          <p:cNvPr id="2" name="Group 15"/>
          <p:cNvGrpSpPr>
            <a:grpSpLocks/>
          </p:cNvGrpSpPr>
          <p:nvPr/>
        </p:nvGrpSpPr>
        <p:grpSpPr bwMode="auto">
          <a:xfrm>
            <a:off x="1979613" y="2082804"/>
            <a:ext cx="5184775" cy="369888"/>
            <a:chOff x="1247" y="1737"/>
            <a:chExt cx="3266" cy="233"/>
          </a:xfrm>
        </p:grpSpPr>
        <p:sp>
          <p:nvSpPr>
            <p:cNvPr id="53269"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3270" name="Text Box 3"/>
            <p:cNvSpPr txBox="1">
              <a:spLocks noChangeArrowheads="1"/>
            </p:cNvSpPr>
            <p:nvPr/>
          </p:nvSpPr>
          <p:spPr bwMode="auto">
            <a:xfrm>
              <a:off x="2699" y="1737"/>
              <a:ext cx="441"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报文</a:t>
              </a:r>
            </a:p>
          </p:txBody>
        </p:sp>
      </p:grpSp>
      <p:sp>
        <p:nvSpPr>
          <p:cNvPr id="53254" name="Rectangle 4"/>
          <p:cNvSpPr>
            <a:spLocks noGrp="1" noChangeArrowheads="1"/>
          </p:cNvSpPr>
          <p:nvPr>
            <p:ph type="title"/>
          </p:nvPr>
        </p:nvSpPr>
        <p:spPr>
          <a:xfrm>
            <a:off x="1150938" y="214313"/>
            <a:ext cx="7381875" cy="1462087"/>
          </a:xfrm>
        </p:spPr>
        <p:txBody>
          <a:bodyPr/>
          <a:lstStyle/>
          <a:p>
            <a:pPr algn="ctr" eaLnBrk="1" hangingPunct="1"/>
            <a:r>
              <a:rPr lang="en-US" altLang="zh-CN" smtClean="0">
                <a:latin typeface="Arial Unicode MS" pitchFamily="34" charset="-122"/>
                <a:ea typeface="Arial Unicode MS" pitchFamily="34" charset="-122"/>
                <a:cs typeface="Arial Unicode MS" pitchFamily="34" charset="-122"/>
              </a:rPr>
              <a:t>1.3.3</a:t>
            </a:r>
            <a:r>
              <a:rPr lang="en-US" altLang="zh-CN" smtClean="0"/>
              <a:t> </a:t>
            </a:r>
            <a:r>
              <a:rPr lang="en-US" altLang="zh-CN" smtClean="0">
                <a:ea typeface="黑体" pitchFamily="49" charset="-122"/>
              </a:rPr>
              <a:t>Internet</a:t>
            </a:r>
            <a:r>
              <a:rPr lang="zh-CN" altLang="en-US" smtClean="0">
                <a:ea typeface="黑体" pitchFamily="49" charset="-122"/>
              </a:rPr>
              <a:t>参考模型</a:t>
            </a:r>
            <a:endParaRPr lang="zh-CN" altLang="en-US" smtClean="0"/>
          </a:p>
        </p:txBody>
      </p:sp>
      <p:sp>
        <p:nvSpPr>
          <p:cNvPr id="53255" name="Rectangle 5"/>
          <p:cNvSpPr>
            <a:spLocks noGrp="1" noChangeArrowheads="1"/>
          </p:cNvSpPr>
          <p:nvPr>
            <p:ph type="body" idx="1"/>
          </p:nvPr>
        </p:nvSpPr>
        <p:spPr>
          <a:xfrm>
            <a:off x="900113" y="1700213"/>
            <a:ext cx="7915275" cy="585787"/>
          </a:xfrm>
        </p:spPr>
        <p:txBody>
          <a:bodyPr/>
          <a:lstStyle/>
          <a:p>
            <a:pPr marL="0" indent="0" eaLnBrk="1" hangingPunct="1">
              <a:buFont typeface="Wingdings" pitchFamily="2" charset="2"/>
              <a:buNone/>
            </a:pPr>
            <a:r>
              <a:rPr lang="zh-CN" altLang="en-US" smtClean="0"/>
              <a:t>每一个数据段前面添加上</a:t>
            </a:r>
            <a:r>
              <a:rPr lang="zh-CN" altLang="en-US" smtClean="0">
                <a:solidFill>
                  <a:schemeClr val="hlink"/>
                </a:solidFill>
              </a:rPr>
              <a:t>首部</a:t>
            </a:r>
            <a:r>
              <a:rPr lang="zh-CN" altLang="en-US" smtClean="0"/>
              <a:t>构成分组。</a:t>
            </a:r>
          </a:p>
        </p:txBody>
      </p:sp>
      <p:sp>
        <p:nvSpPr>
          <p:cNvPr id="53264" name="Rectangle 16"/>
          <p:cNvSpPr>
            <a:spLocks noChangeArrowheads="1"/>
          </p:cNvSpPr>
          <p:nvPr/>
        </p:nvSpPr>
        <p:spPr bwMode="auto">
          <a:xfrm>
            <a:off x="1403350" y="3667656"/>
            <a:ext cx="576263" cy="431800"/>
          </a:xfrm>
          <a:prstGeom prst="rect">
            <a:avLst/>
          </a:prstGeom>
          <a:solidFill>
            <a:schemeClr val="accent2"/>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首部</a:t>
            </a:r>
          </a:p>
        </p:txBody>
      </p:sp>
      <p:sp>
        <p:nvSpPr>
          <p:cNvPr id="53267" name="Rectangle 19"/>
          <p:cNvSpPr>
            <a:spLocks noChangeArrowheads="1"/>
          </p:cNvSpPr>
          <p:nvPr/>
        </p:nvSpPr>
        <p:spPr bwMode="auto">
          <a:xfrm>
            <a:off x="3132138" y="4425589"/>
            <a:ext cx="576262" cy="431800"/>
          </a:xfrm>
          <a:prstGeom prst="rect">
            <a:avLst/>
          </a:prstGeom>
          <a:solidFill>
            <a:schemeClr val="accent2"/>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首部</a:t>
            </a:r>
          </a:p>
        </p:txBody>
      </p:sp>
      <p:sp>
        <p:nvSpPr>
          <p:cNvPr id="53268" name="Rectangle 20"/>
          <p:cNvSpPr>
            <a:spLocks noChangeArrowheads="1"/>
          </p:cNvSpPr>
          <p:nvPr/>
        </p:nvSpPr>
        <p:spPr bwMode="auto">
          <a:xfrm>
            <a:off x="4859338" y="5382153"/>
            <a:ext cx="576262" cy="431800"/>
          </a:xfrm>
          <a:prstGeom prst="rect">
            <a:avLst/>
          </a:prstGeom>
          <a:solidFill>
            <a:schemeClr val="accent2"/>
          </a:solidFill>
          <a:ln w="2857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首部</a:t>
            </a:r>
          </a:p>
        </p:txBody>
      </p:sp>
      <p:grpSp>
        <p:nvGrpSpPr>
          <p:cNvPr id="3" name="Group 25"/>
          <p:cNvGrpSpPr>
            <a:grpSpLocks/>
          </p:cNvGrpSpPr>
          <p:nvPr/>
        </p:nvGrpSpPr>
        <p:grpSpPr bwMode="auto">
          <a:xfrm>
            <a:off x="1404938" y="3105681"/>
            <a:ext cx="2303462" cy="488950"/>
            <a:chOff x="1973" y="2532"/>
            <a:chExt cx="1451" cy="308"/>
          </a:xfrm>
        </p:grpSpPr>
        <p:sp>
          <p:nvSpPr>
            <p:cNvPr id="6" name="AutoShape 21"/>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 name="Text Box 24"/>
            <p:cNvSpPr txBox="1">
              <a:spLocks noChangeArrowheads="1"/>
            </p:cNvSpPr>
            <p:nvPr/>
          </p:nvSpPr>
          <p:spPr bwMode="auto">
            <a:xfrm>
              <a:off x="2489" y="253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dirty="0">
                  <a:ln>
                    <a:noFill/>
                  </a:ln>
                  <a:solidFill>
                    <a:srgbClr val="333399"/>
                  </a:solidFill>
                  <a:effectLst/>
                  <a:uLnTx/>
                  <a:uFillTx/>
                  <a:latin typeface="Tahoma" pitchFamily="34" charset="0"/>
                  <a:ea typeface="黑体" pitchFamily="49" charset="-122"/>
                  <a:cs typeface="+mn-cs"/>
                </a:rPr>
                <a:t>分组</a:t>
              </a:r>
              <a:r>
                <a:rPr kumimoji="0" lang="zh-CN" altLang="en-US" sz="1000" b="1" i="0" u="none" strike="noStrike" kern="1200" cap="none" spc="0" normalizeH="0" baseline="0" noProof="0" dirty="0">
                  <a:ln>
                    <a:noFill/>
                  </a:ln>
                  <a:solidFill>
                    <a:srgbClr val="333399"/>
                  </a:solidFill>
                  <a:effectLst/>
                  <a:uLnTx/>
                  <a:uFillTx/>
                  <a:latin typeface="Arial" charset="0"/>
                  <a:ea typeface="黑体" pitchFamily="49" charset="-122"/>
                  <a:cs typeface="+mn-cs"/>
                </a:rPr>
                <a:t> </a:t>
              </a:r>
              <a:r>
                <a:rPr kumimoji="0" lang="en-US" altLang="zh-CN" sz="2000" b="1" i="0" u="none" strike="noStrike" kern="1200" cap="none" spc="0" normalizeH="0" baseline="0" noProof="0" dirty="0">
                  <a:ln>
                    <a:noFill/>
                  </a:ln>
                  <a:solidFill>
                    <a:srgbClr val="333399"/>
                  </a:solidFill>
                  <a:effectLst/>
                  <a:uLnTx/>
                  <a:uFillTx/>
                  <a:latin typeface="Arial" charset="0"/>
                  <a:ea typeface="黑体" pitchFamily="49" charset="-122"/>
                  <a:cs typeface="+mn-cs"/>
                </a:rPr>
                <a:t>1</a:t>
              </a:r>
            </a:p>
          </p:txBody>
        </p:sp>
      </p:grpSp>
      <p:grpSp>
        <p:nvGrpSpPr>
          <p:cNvPr id="4" name="Group 26"/>
          <p:cNvGrpSpPr>
            <a:grpSpLocks/>
          </p:cNvGrpSpPr>
          <p:nvPr/>
        </p:nvGrpSpPr>
        <p:grpSpPr bwMode="auto">
          <a:xfrm>
            <a:off x="3132138" y="3863614"/>
            <a:ext cx="2303462" cy="488950"/>
            <a:chOff x="1973" y="2532"/>
            <a:chExt cx="1451" cy="308"/>
          </a:xfrm>
        </p:grpSpPr>
        <p:sp>
          <p:nvSpPr>
            <p:cNvPr id="53265" name="AutoShape 2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3266" name="Text Box 28"/>
            <p:cNvSpPr txBox="1">
              <a:spLocks noChangeArrowheads="1"/>
            </p:cNvSpPr>
            <p:nvPr/>
          </p:nvSpPr>
          <p:spPr bwMode="auto">
            <a:xfrm>
              <a:off x="2489" y="253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dirty="0">
                  <a:ln>
                    <a:noFill/>
                  </a:ln>
                  <a:solidFill>
                    <a:srgbClr val="333399"/>
                  </a:solidFill>
                  <a:effectLst/>
                  <a:uLnTx/>
                  <a:uFillTx/>
                  <a:latin typeface="Tahoma" pitchFamily="34" charset="0"/>
                  <a:ea typeface="黑体" pitchFamily="49" charset="-122"/>
                  <a:cs typeface="+mn-cs"/>
                </a:rPr>
                <a:t>分组</a:t>
              </a:r>
              <a:r>
                <a:rPr kumimoji="0" lang="zh-CN" altLang="en-US" sz="1000" b="1" i="0" u="none" strike="noStrike" kern="1200" cap="none" spc="0" normalizeH="0" baseline="0" noProof="0" dirty="0">
                  <a:ln>
                    <a:noFill/>
                  </a:ln>
                  <a:solidFill>
                    <a:srgbClr val="333399"/>
                  </a:solidFill>
                  <a:effectLst/>
                  <a:uLnTx/>
                  <a:uFillTx/>
                  <a:latin typeface="Arial" charset="0"/>
                  <a:ea typeface="黑体" pitchFamily="49" charset="-122"/>
                  <a:cs typeface="+mn-cs"/>
                </a:rPr>
                <a:t> </a:t>
              </a:r>
              <a:r>
                <a:rPr kumimoji="0" lang="en-US" altLang="zh-CN" sz="2000" b="1" i="0" u="none" strike="noStrike" kern="1200" cap="none" spc="0" normalizeH="0" baseline="0" noProof="0" dirty="0">
                  <a:ln>
                    <a:noFill/>
                  </a:ln>
                  <a:solidFill>
                    <a:srgbClr val="333399"/>
                  </a:solidFill>
                  <a:effectLst/>
                  <a:uLnTx/>
                  <a:uFillTx/>
                  <a:latin typeface="Arial" charset="0"/>
                  <a:ea typeface="黑体" pitchFamily="49" charset="-122"/>
                  <a:cs typeface="+mn-cs"/>
                </a:rPr>
                <a:t>2</a:t>
              </a:r>
            </a:p>
          </p:txBody>
        </p:sp>
      </p:grpSp>
      <p:grpSp>
        <p:nvGrpSpPr>
          <p:cNvPr id="5" name="Group 29"/>
          <p:cNvGrpSpPr>
            <a:grpSpLocks/>
          </p:cNvGrpSpPr>
          <p:nvPr/>
        </p:nvGrpSpPr>
        <p:grpSpPr bwMode="auto">
          <a:xfrm>
            <a:off x="4859338" y="4834465"/>
            <a:ext cx="2303462" cy="488950"/>
            <a:chOff x="1973" y="2532"/>
            <a:chExt cx="1451" cy="308"/>
          </a:xfrm>
        </p:grpSpPr>
        <p:sp>
          <p:nvSpPr>
            <p:cNvPr id="53263" name="AutoShape 3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 name="Text Box 31"/>
            <p:cNvSpPr txBox="1">
              <a:spLocks noChangeArrowheads="1"/>
            </p:cNvSpPr>
            <p:nvPr/>
          </p:nvSpPr>
          <p:spPr bwMode="auto">
            <a:xfrm>
              <a:off x="2489" y="2532"/>
              <a:ext cx="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分组</a:t>
              </a:r>
              <a:r>
                <a:rPr kumimoji="0" lang="zh-CN" altLang="en-US" sz="10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0" lang="en-US" altLang="zh-CN" sz="2000" b="1" i="0" u="none" strike="noStrike" kern="1200" cap="none" spc="0" normalizeH="0" baseline="0" noProof="0">
                  <a:ln>
                    <a:noFill/>
                  </a:ln>
                  <a:solidFill>
                    <a:srgbClr val="333399"/>
                  </a:solidFill>
                  <a:effectLst/>
                  <a:uLnTx/>
                  <a:uFillTx/>
                  <a:latin typeface="Arial" charset="0"/>
                  <a:ea typeface="黑体" pitchFamily="49" charset="-122"/>
                  <a:cs typeface="+mn-cs"/>
                </a:rPr>
                <a:t>3</a:t>
              </a:r>
            </a:p>
          </p:txBody>
        </p:sp>
      </p:grpSp>
      <p:sp>
        <p:nvSpPr>
          <p:cNvPr id="53281" name="Text Box 33"/>
          <p:cNvSpPr txBox="1">
            <a:spLocks noChangeArrowheads="1"/>
          </p:cNvSpPr>
          <p:nvPr/>
        </p:nvSpPr>
        <p:spPr bwMode="auto">
          <a:xfrm>
            <a:off x="1042988" y="5949950"/>
            <a:ext cx="48736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800" b="1" i="0" u="none" strike="noStrike" kern="1200" cap="none" spc="0" normalizeH="0" baseline="0" noProof="0">
                <a:ln>
                  <a:noFill/>
                </a:ln>
                <a:solidFill>
                  <a:srgbClr val="FF0000"/>
                </a:solidFill>
                <a:effectLst/>
                <a:uLnTx/>
                <a:uFillTx/>
                <a:latin typeface="Tahoma" pitchFamily="34" charset="0"/>
                <a:ea typeface="黑体" pitchFamily="49" charset="-122"/>
                <a:cs typeface="+mn-cs"/>
              </a:rPr>
              <a:t>请注意：现在左边是</a:t>
            </a:r>
            <a:r>
              <a:rPr kumimoji="0" lang="zh-CN" altLang="en-US" sz="2800" b="1" i="0" u="none" strike="noStrike" kern="1200" cap="none" spc="0" normalizeH="0" baseline="0" noProof="0">
                <a:ln>
                  <a:noFill/>
                </a:ln>
                <a:solidFill>
                  <a:srgbClr val="FF0000"/>
                </a:solidFill>
                <a:effectLst/>
                <a:uLnTx/>
                <a:uFillTx/>
                <a:latin typeface="Arial" charset="0"/>
                <a:ea typeface="黑体" pitchFamily="49" charset="-122"/>
                <a:cs typeface="+mn-cs"/>
              </a:rPr>
              <a:t>“</a:t>
            </a:r>
            <a:r>
              <a:rPr kumimoji="0" lang="zh-CN" altLang="en-US" sz="2800" b="1" i="0" u="none" strike="noStrike" kern="1200" cap="none" spc="0" normalizeH="0" baseline="0" noProof="0">
                <a:ln>
                  <a:noFill/>
                </a:ln>
                <a:solidFill>
                  <a:srgbClr val="FF0000"/>
                </a:solidFill>
                <a:effectLst/>
                <a:uLnTx/>
                <a:uFillTx/>
                <a:latin typeface="Tahoma" pitchFamily="34" charset="0"/>
                <a:ea typeface="黑体" pitchFamily="49" charset="-122"/>
                <a:cs typeface="+mn-cs"/>
              </a:rPr>
              <a:t>前面</a:t>
            </a:r>
            <a:r>
              <a:rPr kumimoji="0" lang="zh-CN" altLang="en-US" sz="2800" b="1" i="0" u="none" strike="noStrike" kern="1200" cap="none" spc="0" normalizeH="0" baseline="0" noProof="0">
                <a:ln>
                  <a:noFill/>
                </a:ln>
                <a:solidFill>
                  <a:srgbClr val="FF0000"/>
                </a:solidFill>
                <a:effectLst/>
                <a:uLnTx/>
                <a:uFillTx/>
                <a:latin typeface="Arial" charset="0"/>
                <a:ea typeface="黑体" pitchFamily="49" charset="-122"/>
                <a:cs typeface="+mn-cs"/>
              </a:rPr>
              <a:t>”</a:t>
            </a:r>
            <a:endParaRPr kumimoji="0" lang="zh-CN" altLang="en-US" sz="2800" b="1" i="0" u="none" strike="noStrike" kern="1200" cap="none" spc="0" normalizeH="0" baseline="0" noProof="0">
              <a:ln>
                <a:noFill/>
              </a:ln>
              <a:solidFill>
                <a:srgbClr val="FF0000"/>
              </a:solidFill>
              <a:effectLst/>
              <a:uLnTx/>
              <a:uFillTx/>
              <a:latin typeface="Tahoma" pitchFamily="34" charset="0"/>
              <a:ea typeface="黑体" pitchFamily="49" charset="-122"/>
              <a:cs typeface="+mn-cs"/>
            </a:endParaRPr>
          </a:p>
        </p:txBody>
      </p:sp>
    </p:spTree>
    <p:extLst>
      <p:ext uri="{BB962C8B-B14F-4D97-AF65-F5344CB8AC3E}">
        <p14:creationId xmlns:p14="http://schemas.microsoft.com/office/powerpoint/2010/main" val="4221411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50938" y="692150"/>
            <a:ext cx="7793037" cy="984250"/>
          </a:xfrm>
        </p:spPr>
        <p:txBody>
          <a:bodyPr/>
          <a:lstStyle/>
          <a:p>
            <a:pPr algn="ctr" eaLnBrk="1" hangingPunct="1"/>
            <a:r>
              <a:rPr lang="en-US" altLang="zh-CN" smtClean="0">
                <a:latin typeface="Arial Unicode MS" pitchFamily="34" charset="-122"/>
                <a:ea typeface="Arial Unicode MS" pitchFamily="34" charset="-122"/>
                <a:cs typeface="Arial Unicode MS" pitchFamily="34" charset="-122"/>
              </a:rPr>
              <a:t>1.3.3</a:t>
            </a:r>
            <a:r>
              <a:rPr lang="en-US" altLang="zh-CN" smtClean="0"/>
              <a:t> </a:t>
            </a:r>
            <a:r>
              <a:rPr lang="en-US" altLang="zh-CN" smtClean="0">
                <a:ea typeface="黑体" pitchFamily="49" charset="-122"/>
              </a:rPr>
              <a:t>Internet</a:t>
            </a:r>
            <a:r>
              <a:rPr lang="zh-CN" altLang="en-US" smtClean="0">
                <a:ea typeface="黑体" pitchFamily="49" charset="-122"/>
              </a:rPr>
              <a:t>参考模型</a:t>
            </a:r>
            <a:endParaRPr lang="zh-CN" altLang="en-US" smtClean="0"/>
          </a:p>
        </p:txBody>
      </p:sp>
      <p:grpSp>
        <p:nvGrpSpPr>
          <p:cNvPr id="54275" name="Group 3"/>
          <p:cNvGrpSpPr>
            <a:grpSpLocks/>
          </p:cNvGrpSpPr>
          <p:nvPr/>
        </p:nvGrpSpPr>
        <p:grpSpPr bwMode="auto">
          <a:xfrm>
            <a:off x="1528763" y="2536825"/>
            <a:ext cx="4090987" cy="3667125"/>
            <a:chOff x="2256" y="2386"/>
            <a:chExt cx="2147" cy="1919"/>
          </a:xfrm>
        </p:grpSpPr>
        <p:sp>
          <p:nvSpPr>
            <p:cNvPr id="54321"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2"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3"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4" name="Oval 7"/>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5"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6"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7"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8" name="Oval 11"/>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29"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54276" name="Line 13"/>
          <p:cNvSpPr>
            <a:spLocks noChangeShapeType="1"/>
          </p:cNvSpPr>
          <p:nvPr/>
        </p:nvSpPr>
        <p:spPr bwMode="auto">
          <a:xfrm flipV="1">
            <a:off x="2660650" y="2771775"/>
            <a:ext cx="1281113"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77" name="Line 14"/>
          <p:cNvSpPr>
            <a:spLocks noChangeShapeType="1"/>
          </p:cNvSpPr>
          <p:nvPr/>
        </p:nvSpPr>
        <p:spPr bwMode="auto">
          <a:xfrm>
            <a:off x="4098925" y="2846388"/>
            <a:ext cx="757238" cy="1398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78" name="Line 15"/>
          <p:cNvSpPr>
            <a:spLocks noChangeShapeType="1"/>
          </p:cNvSpPr>
          <p:nvPr/>
        </p:nvSpPr>
        <p:spPr bwMode="auto">
          <a:xfrm flipH="1">
            <a:off x="1905000" y="3419475"/>
            <a:ext cx="665163" cy="12557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79" name="Line 16"/>
          <p:cNvSpPr>
            <a:spLocks noChangeShapeType="1"/>
          </p:cNvSpPr>
          <p:nvPr/>
        </p:nvSpPr>
        <p:spPr bwMode="auto">
          <a:xfrm>
            <a:off x="1946275" y="4852988"/>
            <a:ext cx="1520825"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0" name="Line 17"/>
          <p:cNvSpPr>
            <a:spLocks noChangeShapeType="1"/>
          </p:cNvSpPr>
          <p:nvPr/>
        </p:nvSpPr>
        <p:spPr bwMode="auto">
          <a:xfrm flipV="1">
            <a:off x="3530600" y="4521200"/>
            <a:ext cx="1325563" cy="130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1" name="Line 18"/>
          <p:cNvSpPr>
            <a:spLocks noChangeShapeType="1"/>
          </p:cNvSpPr>
          <p:nvPr/>
        </p:nvSpPr>
        <p:spPr bwMode="auto">
          <a:xfrm>
            <a:off x="2713038" y="3425825"/>
            <a:ext cx="2125662" cy="946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2" name="Line 19"/>
          <p:cNvSpPr>
            <a:spLocks noChangeShapeType="1"/>
          </p:cNvSpPr>
          <p:nvPr/>
        </p:nvSpPr>
        <p:spPr bwMode="auto">
          <a:xfrm>
            <a:off x="2611438" y="3262313"/>
            <a:ext cx="1000125" cy="2471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3" name="Line 20"/>
          <p:cNvSpPr>
            <a:spLocks noChangeShapeType="1"/>
          </p:cNvSpPr>
          <p:nvPr/>
        </p:nvSpPr>
        <p:spPr bwMode="auto">
          <a:xfrm flipV="1">
            <a:off x="2935288" y="5805488"/>
            <a:ext cx="639762"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4" name="Line 21"/>
          <p:cNvSpPr>
            <a:spLocks noChangeShapeType="1"/>
          </p:cNvSpPr>
          <p:nvPr/>
        </p:nvSpPr>
        <p:spPr bwMode="auto">
          <a:xfrm rot="-5400000">
            <a:off x="3859213" y="2455863"/>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5" name="Line 22"/>
          <p:cNvSpPr>
            <a:spLocks noChangeShapeType="1"/>
          </p:cNvSpPr>
          <p:nvPr/>
        </p:nvSpPr>
        <p:spPr bwMode="auto">
          <a:xfrm>
            <a:off x="4948238" y="4521200"/>
            <a:ext cx="639762" cy="10080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6" name="Line 23"/>
          <p:cNvSpPr>
            <a:spLocks noChangeShapeType="1"/>
          </p:cNvSpPr>
          <p:nvPr/>
        </p:nvSpPr>
        <p:spPr bwMode="auto">
          <a:xfrm flipV="1">
            <a:off x="1027113" y="4778375"/>
            <a:ext cx="644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7" name="Line 24"/>
          <p:cNvSpPr>
            <a:spLocks noChangeShapeType="1"/>
          </p:cNvSpPr>
          <p:nvPr/>
        </p:nvSpPr>
        <p:spPr bwMode="auto">
          <a:xfrm rot="5400000" flipH="1">
            <a:off x="2184400" y="2887663"/>
            <a:ext cx="77311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88" name="Text Box 25"/>
          <p:cNvSpPr txBox="1">
            <a:spLocks noChangeArrowheads="1"/>
          </p:cNvSpPr>
          <p:nvPr/>
        </p:nvSpPr>
        <p:spPr bwMode="auto">
          <a:xfrm>
            <a:off x="682625" y="4143375"/>
            <a:ext cx="465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1</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54289" name="Oval 26"/>
          <p:cNvSpPr>
            <a:spLocks noChangeArrowheads="1"/>
          </p:cNvSpPr>
          <p:nvPr/>
        </p:nvSpPr>
        <p:spPr bwMode="auto">
          <a:xfrm>
            <a:off x="1655763" y="4521200"/>
            <a:ext cx="560387" cy="561975"/>
          </a:xfrm>
          <a:prstGeom prst="ellipse">
            <a:avLst/>
          </a:prstGeom>
          <a:solidFill>
            <a:srgbClr val="66FF33"/>
          </a:solidFill>
          <a:ln w="1905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000000"/>
                </a:solidFill>
                <a:effectLst/>
                <a:uLnTx/>
                <a:uFillTx/>
                <a:latin typeface="宋体" charset="-122"/>
                <a:ea typeface="宋体" charset="-122"/>
                <a:cs typeface="+mn-cs"/>
              </a:rPr>
              <a:t>A</a:t>
            </a:r>
          </a:p>
        </p:txBody>
      </p:sp>
      <p:sp>
        <p:nvSpPr>
          <p:cNvPr id="54290" name="Line 27"/>
          <p:cNvSpPr>
            <a:spLocks noChangeShapeType="1"/>
          </p:cNvSpPr>
          <p:nvPr/>
        </p:nvSpPr>
        <p:spPr bwMode="auto">
          <a:xfrm flipV="1">
            <a:off x="4948238" y="3924300"/>
            <a:ext cx="806450" cy="412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291" name="AutoShape 28"/>
          <p:cNvSpPr>
            <a:spLocks noChangeArrowheads="1"/>
          </p:cNvSpPr>
          <p:nvPr/>
        </p:nvSpPr>
        <p:spPr bwMode="auto">
          <a:xfrm flipV="1">
            <a:off x="4500563" y="6210300"/>
            <a:ext cx="1079500"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p:spPr>
        <p:txBody>
          <a:bodyPr rot="10800000"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1" lang="zh-CN"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54292" name="Text Box 29"/>
          <p:cNvSpPr txBox="1">
            <a:spLocks noChangeArrowheads="1"/>
          </p:cNvSpPr>
          <p:nvPr/>
        </p:nvSpPr>
        <p:spPr bwMode="auto">
          <a:xfrm>
            <a:off x="4603750" y="6200775"/>
            <a:ext cx="95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互联网</a:t>
            </a:r>
          </a:p>
        </p:txBody>
      </p:sp>
      <p:pic>
        <p:nvPicPr>
          <p:cNvPr id="54293"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3163" y="18446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4"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0388" y="3559175"/>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163" y="62642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6"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5438" y="5346700"/>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5525" y="2043113"/>
            <a:ext cx="587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8" name="Oval 35"/>
          <p:cNvSpPr>
            <a:spLocks noChangeArrowheads="1"/>
          </p:cNvSpPr>
          <p:nvPr/>
        </p:nvSpPr>
        <p:spPr bwMode="auto">
          <a:xfrm>
            <a:off x="2379663" y="3154363"/>
            <a:ext cx="528637" cy="530225"/>
          </a:xfrm>
          <a:prstGeom prst="ellipse">
            <a:avLst/>
          </a:prstGeom>
          <a:solidFill>
            <a:srgbClr val="66FF33"/>
          </a:solidFill>
          <a:ln w="1905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000000"/>
                </a:solidFill>
                <a:effectLst/>
                <a:uLnTx/>
                <a:uFillTx/>
                <a:latin typeface="宋体" charset="-122"/>
                <a:ea typeface="宋体" charset="-122"/>
                <a:cs typeface="+mn-cs"/>
              </a:rPr>
              <a:t>B</a:t>
            </a:r>
          </a:p>
        </p:txBody>
      </p:sp>
      <p:sp>
        <p:nvSpPr>
          <p:cNvPr id="54299" name="Oval 36"/>
          <p:cNvSpPr>
            <a:spLocks noChangeArrowheads="1"/>
          </p:cNvSpPr>
          <p:nvPr/>
        </p:nvSpPr>
        <p:spPr bwMode="auto">
          <a:xfrm>
            <a:off x="3800475" y="2543175"/>
            <a:ext cx="515938" cy="517525"/>
          </a:xfrm>
          <a:prstGeom prst="ellipse">
            <a:avLst/>
          </a:prstGeom>
          <a:solidFill>
            <a:srgbClr val="66FF33"/>
          </a:solidFill>
          <a:ln w="1905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000000"/>
                </a:solidFill>
                <a:effectLst/>
                <a:uLnTx/>
                <a:uFillTx/>
                <a:latin typeface="宋体" charset="-122"/>
                <a:ea typeface="宋体" charset="-122"/>
                <a:cs typeface="+mn-cs"/>
              </a:rPr>
              <a:t>D</a:t>
            </a:r>
          </a:p>
        </p:txBody>
      </p:sp>
      <p:sp>
        <p:nvSpPr>
          <p:cNvPr id="54300" name="Oval 37"/>
          <p:cNvSpPr>
            <a:spLocks noChangeArrowheads="1"/>
          </p:cNvSpPr>
          <p:nvPr/>
        </p:nvSpPr>
        <p:spPr bwMode="auto">
          <a:xfrm>
            <a:off x="4625975" y="4143375"/>
            <a:ext cx="574675" cy="576263"/>
          </a:xfrm>
          <a:prstGeom prst="ellipse">
            <a:avLst/>
          </a:prstGeom>
          <a:solidFill>
            <a:srgbClr val="66FF33"/>
          </a:solidFill>
          <a:ln w="1905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000000"/>
                </a:solidFill>
                <a:effectLst/>
                <a:uLnTx/>
                <a:uFillTx/>
                <a:latin typeface="宋体" charset="-122"/>
                <a:ea typeface="宋体" charset="-122"/>
                <a:cs typeface="+mn-cs"/>
              </a:rPr>
              <a:t>E</a:t>
            </a:r>
          </a:p>
        </p:txBody>
      </p:sp>
      <p:sp>
        <p:nvSpPr>
          <p:cNvPr id="54301" name="Oval 38"/>
          <p:cNvSpPr>
            <a:spLocks noChangeArrowheads="1"/>
          </p:cNvSpPr>
          <p:nvPr/>
        </p:nvSpPr>
        <p:spPr bwMode="auto">
          <a:xfrm>
            <a:off x="3346450" y="5491163"/>
            <a:ext cx="546100" cy="547687"/>
          </a:xfrm>
          <a:prstGeom prst="ellipse">
            <a:avLst/>
          </a:prstGeom>
          <a:solidFill>
            <a:srgbClr val="66FF33"/>
          </a:solidFill>
          <a:ln w="1905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000000"/>
                </a:solidFill>
                <a:effectLst/>
                <a:uLnTx/>
                <a:uFillTx/>
                <a:latin typeface="宋体" charset="-122"/>
                <a:ea typeface="宋体" charset="-122"/>
                <a:cs typeface="+mn-cs"/>
              </a:rPr>
              <a:t>C</a:t>
            </a:r>
          </a:p>
        </p:txBody>
      </p:sp>
      <p:sp>
        <p:nvSpPr>
          <p:cNvPr id="54302" name="Text Box 39"/>
          <p:cNvSpPr txBox="1">
            <a:spLocks noChangeArrowheads="1"/>
          </p:cNvSpPr>
          <p:nvPr/>
        </p:nvSpPr>
        <p:spPr bwMode="auto">
          <a:xfrm>
            <a:off x="5076825" y="5300663"/>
            <a:ext cx="465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5</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54303" name="Text Box 40"/>
          <p:cNvSpPr txBox="1">
            <a:spLocks noChangeArrowheads="1"/>
          </p:cNvSpPr>
          <p:nvPr/>
        </p:nvSpPr>
        <p:spPr bwMode="auto">
          <a:xfrm>
            <a:off x="6084888" y="3500438"/>
            <a:ext cx="46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6</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54304" name="Text Box 41"/>
          <p:cNvSpPr txBox="1">
            <a:spLocks noChangeArrowheads="1"/>
          </p:cNvSpPr>
          <p:nvPr/>
        </p:nvSpPr>
        <p:spPr bwMode="auto">
          <a:xfrm>
            <a:off x="3348038" y="1844675"/>
            <a:ext cx="46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4</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54305" name="Text Box 42"/>
          <p:cNvSpPr txBox="1">
            <a:spLocks noChangeArrowheads="1"/>
          </p:cNvSpPr>
          <p:nvPr/>
        </p:nvSpPr>
        <p:spPr bwMode="auto">
          <a:xfrm>
            <a:off x="1979613" y="1989138"/>
            <a:ext cx="46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2</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54306" name="Text Box 43"/>
          <p:cNvSpPr txBox="1">
            <a:spLocks noChangeArrowheads="1"/>
          </p:cNvSpPr>
          <p:nvPr/>
        </p:nvSpPr>
        <p:spPr bwMode="auto">
          <a:xfrm>
            <a:off x="2195513" y="6237288"/>
            <a:ext cx="46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H</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3</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pic>
        <p:nvPicPr>
          <p:cNvPr id="5430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4521200"/>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2" name="Rectangle 46"/>
          <p:cNvSpPr>
            <a:spLocks noChangeArrowheads="1"/>
          </p:cNvSpPr>
          <p:nvPr/>
        </p:nvSpPr>
        <p:spPr bwMode="auto">
          <a:xfrm>
            <a:off x="827088" y="4652963"/>
            <a:ext cx="158750" cy="158750"/>
          </a:xfrm>
          <a:prstGeom prst="rect">
            <a:avLst/>
          </a:prstGeom>
          <a:solidFill>
            <a:schemeClr val="hlink"/>
          </a:solidFill>
          <a:ln w="9525">
            <a:solidFill>
              <a:schemeClr val="hlink"/>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09" name="Text Box 48"/>
          <p:cNvSpPr txBox="1">
            <a:spLocks noChangeArrowheads="1"/>
          </p:cNvSpPr>
          <p:nvPr/>
        </p:nvSpPr>
        <p:spPr bwMode="auto">
          <a:xfrm>
            <a:off x="5707063" y="3017838"/>
            <a:ext cx="2927350" cy="47942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en-US" altLang="zh-CN" sz="2800" b="1" i="0" u="none" strike="noStrike" kern="1200" cap="none" spc="0" normalizeH="0" baseline="0" noProof="0">
                <a:ln>
                  <a:noFill/>
                </a:ln>
                <a:solidFill>
                  <a:srgbClr val="FF0000"/>
                </a:solidFill>
                <a:effectLst/>
                <a:uLnTx/>
                <a:uFillTx/>
                <a:latin typeface="Arial" charset="0"/>
                <a:ea typeface="宋体" charset="-122"/>
                <a:cs typeface="+mn-cs"/>
              </a:rPr>
              <a:t>H</a:t>
            </a:r>
            <a:r>
              <a:rPr kumimoji="1" lang="en-US" altLang="zh-CN" sz="2800" b="1" i="0" u="none" strike="noStrike" kern="1200" cap="none" spc="0" normalizeH="0" baseline="-25000" noProof="0">
                <a:ln>
                  <a:noFill/>
                </a:ln>
                <a:solidFill>
                  <a:srgbClr val="FF0000"/>
                </a:solidFill>
                <a:effectLst/>
                <a:uLnTx/>
                <a:uFillTx/>
                <a:latin typeface="Arial" charset="0"/>
                <a:ea typeface="宋体" charset="-122"/>
                <a:cs typeface="+mn-cs"/>
              </a:rPr>
              <a:t>1</a:t>
            </a:r>
            <a:r>
              <a:rPr kumimoji="1" lang="en-US" altLang="zh-CN" sz="1600" b="1" i="0" u="none" strike="noStrike" kern="1200" cap="none" spc="0" normalizeH="0" baseline="-25000" noProof="0">
                <a:ln>
                  <a:noFill/>
                </a:ln>
                <a:solidFill>
                  <a:srgbClr val="FF0000"/>
                </a:solidFill>
                <a:effectLst/>
                <a:uLnTx/>
                <a:uFillTx/>
                <a:latin typeface="Arial" charset="0"/>
                <a:ea typeface="宋体" charset="-122"/>
                <a:cs typeface="+mn-cs"/>
              </a:rPr>
              <a:t> </a:t>
            </a:r>
            <a:r>
              <a:rPr kumimoji="1" lang="zh-CN" altLang="en-US" sz="2800" b="1" i="0" u="none" strike="noStrike" kern="1200" cap="none" spc="0" normalizeH="0" baseline="0" noProof="0">
                <a:ln>
                  <a:noFill/>
                </a:ln>
                <a:solidFill>
                  <a:srgbClr val="FF0000"/>
                </a:solidFill>
                <a:effectLst/>
                <a:uLnTx/>
                <a:uFillTx/>
                <a:latin typeface="Arial" charset="0"/>
                <a:ea typeface="黑体" pitchFamily="49" charset="-122"/>
                <a:cs typeface="+mn-cs"/>
              </a:rPr>
              <a:t>向</a:t>
            </a:r>
            <a:r>
              <a:rPr kumimoji="1" lang="zh-CN" altLang="en-US" sz="1600" b="1" i="0" u="none" strike="noStrike" kern="1200" cap="none" spc="0" normalizeH="0" baseline="0" noProof="0">
                <a:ln>
                  <a:noFill/>
                </a:ln>
                <a:solidFill>
                  <a:srgbClr val="FF0000"/>
                </a:solidFill>
                <a:effectLst/>
                <a:uLnTx/>
                <a:uFillTx/>
                <a:latin typeface="Arial" charset="0"/>
                <a:ea typeface="黑体" pitchFamily="49" charset="-122"/>
                <a:cs typeface="+mn-cs"/>
              </a:rPr>
              <a:t> </a:t>
            </a:r>
            <a:r>
              <a:rPr kumimoji="1" lang="en-US" altLang="zh-CN" sz="2800" b="1" i="0" u="none" strike="noStrike" kern="1200" cap="none" spc="0" normalizeH="0" baseline="0" noProof="0">
                <a:ln>
                  <a:noFill/>
                </a:ln>
                <a:solidFill>
                  <a:srgbClr val="FF0000"/>
                </a:solidFill>
                <a:effectLst/>
                <a:uLnTx/>
                <a:uFillTx/>
                <a:latin typeface="Arial" charset="0"/>
                <a:ea typeface="黑体" pitchFamily="49" charset="-122"/>
                <a:cs typeface="+mn-cs"/>
              </a:rPr>
              <a:t>H</a:t>
            </a:r>
            <a:r>
              <a:rPr kumimoji="1" lang="en-US" altLang="zh-CN" sz="2800" b="1" i="0" u="none" strike="noStrike" kern="1200" cap="none" spc="0" normalizeH="0" baseline="-25000" noProof="0">
                <a:ln>
                  <a:noFill/>
                </a:ln>
                <a:solidFill>
                  <a:srgbClr val="FF0000"/>
                </a:solidFill>
                <a:effectLst/>
                <a:uLnTx/>
                <a:uFillTx/>
                <a:latin typeface="Arial" charset="0"/>
                <a:ea typeface="黑体" pitchFamily="49" charset="-122"/>
                <a:cs typeface="+mn-cs"/>
              </a:rPr>
              <a:t>5</a:t>
            </a:r>
            <a:r>
              <a:rPr kumimoji="1" lang="en-US" altLang="zh-CN" sz="1600" b="1" i="0" u="none" strike="noStrike" kern="1200" cap="none" spc="0" normalizeH="0" baseline="0" noProof="0">
                <a:ln>
                  <a:noFill/>
                </a:ln>
                <a:solidFill>
                  <a:srgbClr val="FF0000"/>
                </a:solidFill>
                <a:effectLst/>
                <a:uLnTx/>
                <a:uFillTx/>
                <a:latin typeface="Arial" charset="0"/>
                <a:ea typeface="黑体" pitchFamily="49" charset="-122"/>
                <a:cs typeface="+mn-cs"/>
              </a:rPr>
              <a:t> </a:t>
            </a:r>
            <a:r>
              <a:rPr kumimoji="1" lang="zh-CN" altLang="en-US" sz="2800" b="1" i="0" u="none" strike="noStrike" kern="1200" cap="none" spc="0" normalizeH="0" baseline="0" noProof="0">
                <a:ln>
                  <a:noFill/>
                </a:ln>
                <a:solidFill>
                  <a:srgbClr val="FF0000"/>
                </a:solidFill>
                <a:effectLst/>
                <a:uLnTx/>
                <a:uFillTx/>
                <a:latin typeface="Arial" charset="0"/>
                <a:ea typeface="黑体" pitchFamily="49" charset="-122"/>
                <a:cs typeface="+mn-cs"/>
              </a:rPr>
              <a:t>发送分组</a:t>
            </a:r>
          </a:p>
        </p:txBody>
      </p:sp>
      <p:sp>
        <p:nvSpPr>
          <p:cNvPr id="54310" name="Text Box 55"/>
          <p:cNvSpPr txBox="1">
            <a:spLocks noChangeArrowheads="1"/>
          </p:cNvSpPr>
          <p:nvPr/>
        </p:nvSpPr>
        <p:spPr bwMode="auto">
          <a:xfrm>
            <a:off x="746125" y="2852738"/>
            <a:ext cx="958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路由器</a:t>
            </a:r>
          </a:p>
        </p:txBody>
      </p:sp>
      <p:sp>
        <p:nvSpPr>
          <p:cNvPr id="54311" name="Text Box 56"/>
          <p:cNvSpPr txBox="1">
            <a:spLocks noChangeArrowheads="1"/>
          </p:cNvSpPr>
          <p:nvPr/>
        </p:nvSpPr>
        <p:spPr bwMode="auto">
          <a:xfrm>
            <a:off x="0" y="3644900"/>
            <a:ext cx="70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主机</a:t>
            </a:r>
          </a:p>
        </p:txBody>
      </p:sp>
      <p:sp>
        <p:nvSpPr>
          <p:cNvPr id="54312" name="Line 57"/>
          <p:cNvSpPr>
            <a:spLocks noChangeShapeType="1"/>
          </p:cNvSpPr>
          <p:nvPr/>
        </p:nvSpPr>
        <p:spPr bwMode="auto">
          <a:xfrm>
            <a:off x="1619250" y="3068638"/>
            <a:ext cx="792163" cy="2159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4313" name="Line 58"/>
          <p:cNvSpPr>
            <a:spLocks noChangeShapeType="1"/>
          </p:cNvSpPr>
          <p:nvPr/>
        </p:nvSpPr>
        <p:spPr bwMode="auto">
          <a:xfrm>
            <a:off x="395288" y="4005263"/>
            <a:ext cx="360362" cy="57626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65595" name="Rectangle 59"/>
          <p:cNvSpPr>
            <a:spLocks noChangeArrowheads="1"/>
          </p:cNvSpPr>
          <p:nvPr/>
        </p:nvSpPr>
        <p:spPr bwMode="auto">
          <a:xfrm>
            <a:off x="1690688" y="4652963"/>
            <a:ext cx="158750" cy="158750"/>
          </a:xfrm>
          <a:prstGeom prst="rect">
            <a:avLst/>
          </a:prstGeom>
          <a:solidFill>
            <a:schemeClr val="hlink"/>
          </a:solidFill>
          <a:ln w="9525">
            <a:solidFill>
              <a:schemeClr val="hlink"/>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65597" name="Rectangle 61"/>
          <p:cNvSpPr>
            <a:spLocks noChangeArrowheads="1"/>
          </p:cNvSpPr>
          <p:nvPr/>
        </p:nvSpPr>
        <p:spPr bwMode="auto">
          <a:xfrm>
            <a:off x="3492500" y="5661025"/>
            <a:ext cx="144463" cy="144463"/>
          </a:xfrm>
          <a:prstGeom prst="rect">
            <a:avLst/>
          </a:prstGeom>
          <a:solidFill>
            <a:schemeClr val="hlink"/>
          </a:solidFill>
          <a:ln w="9525">
            <a:solidFill>
              <a:schemeClr val="hlink"/>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65598" name="Text Box 62"/>
          <p:cNvSpPr txBox="1">
            <a:spLocks noChangeArrowheads="1"/>
          </p:cNvSpPr>
          <p:nvPr/>
        </p:nvSpPr>
        <p:spPr bwMode="auto">
          <a:xfrm>
            <a:off x="1617663" y="2279650"/>
            <a:ext cx="3671887" cy="1449388"/>
          </a:xfrm>
          <a:prstGeom prst="rect">
            <a:avLst/>
          </a:prstGeom>
          <a:solidFill>
            <a:srgbClr val="FFCCFF"/>
          </a:solidFill>
          <a:ln w="76200" cmpd="tri">
            <a:solidFill>
              <a:srgbClr val="333399"/>
            </a:solidFill>
            <a:miter lim="800000"/>
            <a:headEnd/>
            <a:tailEnd/>
          </a:ln>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在路由器</a:t>
            </a:r>
            <a:r>
              <a:rPr kumimoji="1" lang="zh-CN" altLang="en-US"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Arial" charset="0"/>
                <a:ea typeface="黑体" pitchFamily="49" charset="-122"/>
                <a:cs typeface="+mn-cs"/>
              </a:rPr>
              <a:t>E</a:t>
            </a:r>
            <a:r>
              <a:rPr kumimoji="1" lang="en-US" altLang="zh-CN"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暂存</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查找转发表</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找到转发的端口</a:t>
            </a:r>
          </a:p>
        </p:txBody>
      </p:sp>
      <p:sp>
        <p:nvSpPr>
          <p:cNvPr id="65599" name="Rectangle 63"/>
          <p:cNvSpPr>
            <a:spLocks noChangeArrowheads="1"/>
          </p:cNvSpPr>
          <p:nvPr/>
        </p:nvSpPr>
        <p:spPr bwMode="auto">
          <a:xfrm>
            <a:off x="4787900" y="4508500"/>
            <a:ext cx="144463" cy="144463"/>
          </a:xfrm>
          <a:prstGeom prst="rect">
            <a:avLst/>
          </a:prstGeom>
          <a:solidFill>
            <a:schemeClr val="hlink"/>
          </a:solidFill>
          <a:ln w="9525">
            <a:solidFill>
              <a:schemeClr val="hlink"/>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65600" name="Text Box 64"/>
          <p:cNvSpPr txBox="1">
            <a:spLocks noChangeArrowheads="1"/>
          </p:cNvSpPr>
          <p:nvPr/>
        </p:nvSpPr>
        <p:spPr bwMode="auto">
          <a:xfrm>
            <a:off x="1493838" y="2279650"/>
            <a:ext cx="3816350" cy="479425"/>
          </a:xfrm>
          <a:prstGeom prst="rect">
            <a:avLst/>
          </a:prstGeom>
          <a:solidFill>
            <a:srgbClr val="FFCCFF"/>
          </a:solidFill>
          <a:ln w="76200" cmpd="tri">
            <a:solidFill>
              <a:srgbClr val="333399"/>
            </a:solidFill>
            <a:miter lim="800000"/>
            <a:headEnd/>
            <a:tailEnd/>
          </a:ln>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最后到达目的主机</a:t>
            </a:r>
            <a:r>
              <a:rPr kumimoji="1" lang="zh-CN" altLang="en-US" sz="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Arial" charset="0"/>
                <a:ea typeface="黑体" pitchFamily="49" charset="-122"/>
                <a:cs typeface="+mn-cs"/>
              </a:rPr>
              <a:t>H</a:t>
            </a:r>
            <a:r>
              <a:rPr kumimoji="1" lang="en-US" altLang="zh-CN" sz="2800" b="1" i="0" u="none" strike="noStrike" kern="1200" cap="none" spc="0" normalizeH="0" baseline="-25000" noProof="0">
                <a:ln>
                  <a:noFill/>
                </a:ln>
                <a:solidFill>
                  <a:srgbClr val="333399"/>
                </a:solidFill>
                <a:effectLst/>
                <a:uLnTx/>
                <a:uFillTx/>
                <a:latin typeface="Arial" charset="0"/>
                <a:ea typeface="黑体" pitchFamily="49" charset="-122"/>
                <a:cs typeface="+mn-cs"/>
              </a:rPr>
              <a:t>5</a:t>
            </a:r>
          </a:p>
        </p:txBody>
      </p:sp>
      <p:sp>
        <p:nvSpPr>
          <p:cNvPr id="65596" name="Text Box 60"/>
          <p:cNvSpPr txBox="1">
            <a:spLocks noChangeArrowheads="1"/>
          </p:cNvSpPr>
          <p:nvPr/>
        </p:nvSpPr>
        <p:spPr bwMode="auto">
          <a:xfrm flipH="1">
            <a:off x="1608138" y="2278063"/>
            <a:ext cx="3671887" cy="1449387"/>
          </a:xfrm>
          <a:prstGeom prst="rect">
            <a:avLst/>
          </a:prstGeom>
          <a:solidFill>
            <a:srgbClr val="FFCCFF"/>
          </a:solidFill>
          <a:ln w="76200" cmpd="tri">
            <a:solidFill>
              <a:srgbClr val="333399"/>
            </a:solidFill>
            <a:miter lim="800000"/>
            <a:headEnd/>
            <a:tailEnd/>
          </a:ln>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在路由器</a:t>
            </a:r>
            <a:r>
              <a:rPr kumimoji="1" lang="zh-CN" altLang="en-US"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Arial" charset="0"/>
                <a:ea typeface="黑体" pitchFamily="49" charset="-122"/>
                <a:cs typeface="+mn-cs"/>
              </a:rPr>
              <a:t>C</a:t>
            </a:r>
            <a:r>
              <a:rPr kumimoji="1" lang="en-US" altLang="zh-CN"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暂存</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查找转发表</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找到转发的端口</a:t>
            </a:r>
          </a:p>
        </p:txBody>
      </p:sp>
      <p:sp>
        <p:nvSpPr>
          <p:cNvPr id="65590" name="Text Box 54"/>
          <p:cNvSpPr txBox="1">
            <a:spLocks noChangeArrowheads="1"/>
          </p:cNvSpPr>
          <p:nvPr/>
        </p:nvSpPr>
        <p:spPr bwMode="auto">
          <a:xfrm>
            <a:off x="1638300" y="2278063"/>
            <a:ext cx="3671888" cy="1449387"/>
          </a:xfrm>
          <a:prstGeom prst="rect">
            <a:avLst/>
          </a:prstGeom>
          <a:solidFill>
            <a:srgbClr val="FFCCFF"/>
          </a:solidFill>
          <a:ln w="76200" cmpd="tri">
            <a:solidFill>
              <a:srgbClr val="333399"/>
            </a:solidFill>
            <a:miter lim="800000"/>
            <a:headEnd/>
            <a:tailEnd/>
          </a:ln>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在路由器</a:t>
            </a:r>
            <a:r>
              <a:rPr kumimoji="1" lang="zh-CN" altLang="en-US"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en-US" altLang="zh-CN" sz="2800" b="1" i="0" u="none" strike="noStrike" kern="1200" cap="none" spc="0" normalizeH="0" baseline="0" noProof="0">
                <a:ln>
                  <a:noFill/>
                </a:ln>
                <a:solidFill>
                  <a:srgbClr val="333399"/>
                </a:solidFill>
                <a:effectLst/>
                <a:uLnTx/>
                <a:uFillTx/>
                <a:latin typeface="Arial" charset="0"/>
                <a:ea typeface="黑体" pitchFamily="49" charset="-122"/>
                <a:cs typeface="+mn-cs"/>
              </a:rPr>
              <a:t>A</a:t>
            </a:r>
            <a:r>
              <a:rPr kumimoji="1" lang="en-US" altLang="zh-CN" sz="1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 </a:t>
            </a: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暂存</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查找转发表</a:t>
            </a:r>
          </a:p>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找到转发的端口</a:t>
            </a:r>
          </a:p>
        </p:txBody>
      </p:sp>
    </p:spTree>
    <p:extLst>
      <p:ext uri="{BB962C8B-B14F-4D97-AF65-F5344CB8AC3E}">
        <p14:creationId xmlns:p14="http://schemas.microsoft.com/office/powerpoint/2010/main" val="3958683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50938" y="1052513"/>
            <a:ext cx="7793037" cy="623887"/>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endParaRPr lang="en-US" altLang="zh-CN" sz="3600" smtClean="0">
              <a:ea typeface="黑体" pitchFamily="49" charset="-122"/>
            </a:endParaRPr>
          </a:p>
        </p:txBody>
      </p:sp>
      <p:graphicFrame>
        <p:nvGraphicFramePr>
          <p:cNvPr id="55299" name="Object 4"/>
          <p:cNvGraphicFramePr>
            <a:graphicFrameLocks noGrp="1" noChangeAspect="1"/>
          </p:cNvGraphicFramePr>
          <p:nvPr>
            <p:ph idx="1"/>
          </p:nvPr>
        </p:nvGraphicFramePr>
        <p:xfrm>
          <a:off x="755650" y="2492375"/>
          <a:ext cx="7488238" cy="3932238"/>
        </p:xfrm>
        <a:graphic>
          <a:graphicData uri="http://schemas.openxmlformats.org/presentationml/2006/ole">
            <mc:AlternateContent xmlns:mc="http://schemas.openxmlformats.org/markup-compatibility/2006">
              <mc:Choice xmlns:v="urn:schemas-microsoft-com:vml" Requires="v">
                <p:oleObj spid="_x0000_s1027" name="Visio" r:id="rId3" imgW="3228737" imgH="1884578" progId="Visio.Drawing.11">
                  <p:embed/>
                </p:oleObj>
              </mc:Choice>
              <mc:Fallback>
                <p:oleObj name="Visio" r:id="rId3" imgW="3228737" imgH="1884578" progId="Visio.Drawing.11">
                  <p:embed/>
                  <p:pic>
                    <p:nvPicPr>
                      <p:cNvPr id="55299" name="Object 4"/>
                      <p:cNvPicPr>
                        <a:picLocks noChangeAspect="1" noChangeArrowheads="1"/>
                      </p:cNvPicPr>
                      <p:nvPr/>
                    </p:nvPicPr>
                    <p:blipFill>
                      <a:blip r:embed="rId4">
                        <a:lum bright="-18000" contrast="24000"/>
                        <a:extLst>
                          <a:ext uri="{28A0092B-C50C-407E-A947-70E740481C1C}">
                            <a14:useLocalDpi xmlns:a14="http://schemas.microsoft.com/office/drawing/2010/main" val="0"/>
                          </a:ext>
                        </a:extLst>
                      </a:blip>
                      <a:srcRect/>
                      <a:stretch>
                        <a:fillRect/>
                      </a:stretch>
                    </p:blipFill>
                    <p:spPr bwMode="auto">
                      <a:xfrm>
                        <a:off x="755650" y="2492375"/>
                        <a:ext cx="7488238"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6"/>
          <p:cNvSpPr>
            <a:spLocks noChangeArrowheads="1"/>
          </p:cNvSpPr>
          <p:nvPr/>
        </p:nvSpPr>
        <p:spPr bwMode="auto">
          <a:xfrm>
            <a:off x="1042988" y="1916113"/>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Internet</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连接的一个例子</a:t>
            </a:r>
          </a:p>
        </p:txBody>
      </p:sp>
    </p:spTree>
    <p:extLst>
      <p:ext uri="{BB962C8B-B14F-4D97-AF65-F5344CB8AC3E}">
        <p14:creationId xmlns:p14="http://schemas.microsoft.com/office/powerpoint/2010/main" val="1754094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42988" y="1773238"/>
            <a:ext cx="7772400" cy="4751387"/>
          </a:xfrm>
        </p:spPr>
        <p:txBody>
          <a:bodyPr/>
          <a:lstStyle/>
          <a:p>
            <a:pPr eaLnBrk="1" hangingPunct="1">
              <a:buFont typeface="Wingdings" pitchFamily="2" charset="2"/>
              <a:buNone/>
            </a:pPr>
            <a:r>
              <a:rPr lang="zh-CN" altLang="en-US" b="1" smtClean="0"/>
              <a:t>从因特网的工作方式上看，可以划分为以下的两大块：</a:t>
            </a:r>
          </a:p>
          <a:p>
            <a:pPr eaLnBrk="1" hangingPunct="1">
              <a:buFont typeface="Wingdings" pitchFamily="2" charset="2"/>
              <a:buNone/>
            </a:pPr>
            <a:r>
              <a:rPr lang="en-US" altLang="zh-CN" b="1" smtClean="0"/>
              <a:t>(1) </a:t>
            </a:r>
            <a:r>
              <a:rPr lang="zh-CN" altLang="en-US" b="1" smtClean="0">
                <a:solidFill>
                  <a:srgbClr val="CC0000"/>
                </a:solidFill>
              </a:rPr>
              <a:t>边缘部分</a:t>
            </a:r>
            <a:r>
              <a:rPr lang="zh-CN" altLang="en-US" b="1" smtClean="0"/>
              <a:t>  由所有连接在因特网上的主机组成。这部分是用户直接使用的，用来进行通信（传送数据、音频或视频）和资源共享。</a:t>
            </a:r>
          </a:p>
          <a:p>
            <a:pPr eaLnBrk="1" hangingPunct="1">
              <a:buFont typeface="Wingdings" pitchFamily="2" charset="2"/>
              <a:buNone/>
            </a:pPr>
            <a:r>
              <a:rPr lang="en-US" altLang="zh-CN" b="1" smtClean="0"/>
              <a:t>(2) </a:t>
            </a:r>
            <a:r>
              <a:rPr lang="zh-CN" altLang="en-US" b="1" smtClean="0">
                <a:solidFill>
                  <a:srgbClr val="CC0000"/>
                </a:solidFill>
              </a:rPr>
              <a:t>核心部分</a:t>
            </a:r>
            <a:r>
              <a:rPr lang="zh-CN" altLang="en-US" b="1" smtClean="0"/>
              <a:t>  由大量网络和连接这些网络的路由器组成。这部分是为边缘部分提供服务的（提供连通性和交换）。</a:t>
            </a:r>
          </a:p>
        </p:txBody>
      </p:sp>
      <p:sp>
        <p:nvSpPr>
          <p:cNvPr id="56323" name="Rectangle 2"/>
          <p:cNvSpPr txBox="1">
            <a:spLocks noChangeArrowheads="1"/>
          </p:cNvSpPr>
          <p:nvPr/>
        </p:nvSpPr>
        <p:spPr bwMode="auto">
          <a:xfrm>
            <a:off x="971550" y="1052513"/>
            <a:ext cx="77930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0"/>
              </a:spcBef>
              <a:spcAft>
                <a:spcPct val="0"/>
              </a:spcAft>
              <a:buClr>
                <a:srgbClr val="3333CC"/>
              </a:buClr>
              <a:buSzPct val="60000"/>
              <a:buFont typeface="Wingdings" pitchFamily="2" charset="2"/>
              <a:buNone/>
              <a:tabLst/>
              <a:defRPr/>
            </a:pPr>
            <a:r>
              <a:rPr kumimoji="0" lang="en-US" altLang="zh-CN" sz="3600" b="1" i="0" u="none" strike="noStrike" kern="1200" cap="none" spc="0" normalizeH="0" baseline="0" noProof="0">
                <a:ln>
                  <a:noFill/>
                </a:ln>
                <a:solidFill>
                  <a:srgbClr val="333399"/>
                </a:solidFill>
                <a:effectLst/>
                <a:uLnTx/>
                <a:uFillTx/>
                <a:latin typeface="Arial Unicode MS" pitchFamily="34" charset="-122"/>
                <a:ea typeface="Arial Unicode MS" pitchFamily="34" charset="-122"/>
                <a:cs typeface="Arial Unicode MS" pitchFamily="34" charset="-122"/>
              </a:rPr>
              <a:t>1.3.3</a:t>
            </a:r>
            <a:r>
              <a:rPr kumimoji="0" lang="en-US" altLang="zh-CN" sz="3600" b="1" i="0" u="none" strike="noStrike" kern="1200" cap="none" spc="0" normalizeH="0" baseline="0" noProof="0">
                <a:ln>
                  <a:noFill/>
                </a:ln>
                <a:solidFill>
                  <a:srgbClr val="333399"/>
                </a:solidFill>
                <a:effectLst/>
                <a:uLnTx/>
                <a:uFillTx/>
                <a:latin typeface="Tahoma" pitchFamily="34" charset="0"/>
                <a:ea typeface="宋体" charset="-122"/>
                <a:cs typeface="+mn-cs"/>
              </a:rPr>
              <a:t> </a:t>
            </a:r>
            <a:r>
              <a:rPr kumimoji="0" lang="en-US" altLang="zh-CN" sz="36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Internet</a:t>
            </a:r>
            <a:r>
              <a:rPr kumimoji="0" lang="zh-CN" altLang="en-US" sz="36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参考模型</a:t>
            </a:r>
            <a:endParaRPr kumimoji="0" lang="en-US" altLang="zh-CN" sz="3600" b="1" i="0" u="none" strike="noStrike" kern="1200" cap="none" spc="0" normalizeH="0" baseline="0" noProof="0">
              <a:ln>
                <a:noFill/>
              </a:ln>
              <a:solidFill>
                <a:srgbClr val="333399"/>
              </a:solidFill>
              <a:effectLst/>
              <a:uLnTx/>
              <a:uFillTx/>
              <a:latin typeface="Tahoma" pitchFamily="34" charset="0"/>
              <a:ea typeface="黑体" pitchFamily="49" charset="-122"/>
              <a:cs typeface="+mn-cs"/>
            </a:endParaRPr>
          </a:p>
        </p:txBody>
      </p:sp>
    </p:spTree>
    <p:extLst>
      <p:ext uri="{BB962C8B-B14F-4D97-AF65-F5344CB8AC3E}">
        <p14:creationId xmlns:p14="http://schemas.microsoft.com/office/powerpoint/2010/main" val="465510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150938" y="836613"/>
            <a:ext cx="7793037" cy="839787"/>
          </a:xfrm>
        </p:spPr>
        <p:txBody>
          <a:bodyPr/>
          <a:lstStyle/>
          <a:p>
            <a:pPr eaLnBrk="1" hangingPunct="1"/>
            <a:r>
              <a:rPr lang="en-US" altLang="zh-CN" sz="4000" smtClean="0">
                <a:latin typeface="Arial Unicode MS" pitchFamily="34" charset="-122"/>
                <a:ea typeface="Arial Unicode MS" pitchFamily="34" charset="-122"/>
                <a:cs typeface="Arial Unicode MS" pitchFamily="34" charset="-122"/>
              </a:rPr>
              <a:t>1.3.3</a:t>
            </a:r>
            <a:r>
              <a:rPr lang="en-US" altLang="zh-CN" sz="4000" smtClean="0"/>
              <a:t> </a:t>
            </a:r>
            <a:r>
              <a:rPr lang="en-US" altLang="zh-CN" sz="4000" smtClean="0">
                <a:ea typeface="黑体" pitchFamily="49" charset="-122"/>
              </a:rPr>
              <a:t>Internet</a:t>
            </a:r>
            <a:r>
              <a:rPr lang="zh-CN" altLang="en-US" sz="4000" smtClean="0">
                <a:ea typeface="黑体" pitchFamily="49" charset="-122"/>
              </a:rPr>
              <a:t>参考模型</a:t>
            </a:r>
            <a:endParaRPr lang="zh-CN" altLang="en-US" sz="4000" smtClean="0"/>
          </a:p>
        </p:txBody>
      </p:sp>
      <p:sp>
        <p:nvSpPr>
          <p:cNvPr id="57347" name="Oval 4"/>
          <p:cNvSpPr>
            <a:spLocks noChangeArrowheads="1"/>
          </p:cNvSpPr>
          <p:nvPr/>
        </p:nvSpPr>
        <p:spPr bwMode="auto">
          <a:xfrm>
            <a:off x="217488" y="1773238"/>
            <a:ext cx="8675687" cy="4248150"/>
          </a:xfrm>
          <a:prstGeom prst="ellipse">
            <a:avLst/>
          </a:prstGeom>
          <a:solidFill>
            <a:srgbClr val="99CCFF"/>
          </a:solidFill>
          <a:ln w="9525">
            <a:solidFill>
              <a:schemeClr val="tx1"/>
            </a:solidFill>
            <a:prstDash val="dash"/>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48" name="Oval 5"/>
          <p:cNvSpPr>
            <a:spLocks noChangeArrowheads="1"/>
          </p:cNvSpPr>
          <p:nvPr/>
        </p:nvSpPr>
        <p:spPr bwMode="auto">
          <a:xfrm>
            <a:off x="1865313" y="2762250"/>
            <a:ext cx="5381625" cy="2270125"/>
          </a:xfrm>
          <a:prstGeom prst="ellipse">
            <a:avLst/>
          </a:prstGeom>
          <a:solidFill>
            <a:schemeClr val="bg1"/>
          </a:solidFill>
          <a:ln w="9525">
            <a:solidFill>
              <a:schemeClr val="tx1"/>
            </a:solidFill>
            <a:prstDash val="dash"/>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pic>
        <p:nvPicPr>
          <p:cNvPr id="5734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2738" y="2662238"/>
            <a:ext cx="4683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9288" y="3348038"/>
            <a:ext cx="4953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57351" name="Group 8"/>
          <p:cNvGrpSpPr>
            <a:grpSpLocks/>
          </p:cNvGrpSpPr>
          <p:nvPr/>
        </p:nvGrpSpPr>
        <p:grpSpPr bwMode="auto">
          <a:xfrm rot="-448665">
            <a:off x="2144713" y="3692525"/>
            <a:ext cx="722312" cy="487363"/>
            <a:chOff x="2949" y="196"/>
            <a:chExt cx="941" cy="598"/>
          </a:xfrm>
        </p:grpSpPr>
        <p:sp>
          <p:nvSpPr>
            <p:cNvPr id="57416"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7"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8"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9" name="Oval 12"/>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0"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1"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2"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3" name="Oval 16"/>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4"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5"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26"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7352" name="Group 20"/>
          <p:cNvGrpSpPr>
            <a:grpSpLocks/>
          </p:cNvGrpSpPr>
          <p:nvPr/>
        </p:nvGrpSpPr>
        <p:grpSpPr bwMode="auto">
          <a:xfrm rot="-448665">
            <a:off x="6403975" y="3530600"/>
            <a:ext cx="723900" cy="487363"/>
            <a:chOff x="2949" y="196"/>
            <a:chExt cx="941" cy="598"/>
          </a:xfrm>
        </p:grpSpPr>
        <p:sp>
          <p:nvSpPr>
            <p:cNvPr id="5740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8" name="Oval 24"/>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2" name="Oval 28"/>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1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7353" name="Group 32"/>
          <p:cNvGrpSpPr>
            <a:grpSpLocks/>
          </p:cNvGrpSpPr>
          <p:nvPr/>
        </p:nvGrpSpPr>
        <p:grpSpPr bwMode="auto">
          <a:xfrm rot="-448665">
            <a:off x="3511550" y="4340225"/>
            <a:ext cx="723900" cy="487363"/>
            <a:chOff x="2949" y="196"/>
            <a:chExt cx="941" cy="598"/>
          </a:xfrm>
        </p:grpSpPr>
        <p:sp>
          <p:nvSpPr>
            <p:cNvPr id="57394"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5"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6"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7" name="Oval 36"/>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8"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9"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0"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1" name="Oval 40"/>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2"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3"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404"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7354" name="Group 44"/>
          <p:cNvGrpSpPr>
            <a:grpSpLocks/>
          </p:cNvGrpSpPr>
          <p:nvPr/>
        </p:nvGrpSpPr>
        <p:grpSpPr bwMode="auto">
          <a:xfrm rot="-448665">
            <a:off x="5359400" y="4340225"/>
            <a:ext cx="722313" cy="487363"/>
            <a:chOff x="2949" y="196"/>
            <a:chExt cx="941" cy="598"/>
          </a:xfrm>
        </p:grpSpPr>
        <p:sp>
          <p:nvSpPr>
            <p:cNvPr id="57383"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4"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5"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6" name="Oval 48"/>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7"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8"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9"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0" name="Oval 52"/>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1"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2"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93"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7355" name="Group 56"/>
          <p:cNvGrpSpPr>
            <a:grpSpLocks/>
          </p:cNvGrpSpPr>
          <p:nvPr/>
        </p:nvGrpSpPr>
        <p:grpSpPr bwMode="auto">
          <a:xfrm rot="-448665">
            <a:off x="4314825" y="3046413"/>
            <a:ext cx="722313" cy="485775"/>
            <a:chOff x="2949" y="196"/>
            <a:chExt cx="941" cy="598"/>
          </a:xfrm>
        </p:grpSpPr>
        <p:sp>
          <p:nvSpPr>
            <p:cNvPr id="57372"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3"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4"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5" name="Oval 60"/>
            <p:cNvSpPr>
              <a:spLocks noChangeArrowheads="1"/>
            </p:cNvSpPr>
            <p:nvPr/>
          </p:nvSpPr>
          <p:spPr bwMode="auto">
            <a:xfrm rot="-1560000">
              <a:off x="3573" y="537"/>
              <a:ext cx="291" cy="18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6"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7"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8"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79" name="Oval 64"/>
            <p:cNvSpPr>
              <a:spLocks noChangeArrowheads="1"/>
            </p:cNvSpPr>
            <p:nvPr/>
          </p:nvSpPr>
          <p:spPr bwMode="auto">
            <a:xfrm rot="-1860000">
              <a:off x="2984" y="310"/>
              <a:ext cx="295" cy="156"/>
            </a:xfrm>
            <a:prstGeom prst="ellipse">
              <a:avLst/>
            </a:prstGeom>
            <a:solidFill>
              <a:srgbClr val="B2B2B2"/>
            </a:solidFill>
            <a:ln w="12700">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0"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1"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57382"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pic>
        <p:nvPicPr>
          <p:cNvPr id="5735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4950" y="4179888"/>
            <a:ext cx="4937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7357"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4388" y="4502150"/>
            <a:ext cx="4937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7358"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3013" y="4154488"/>
            <a:ext cx="4937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7359" name="Picture 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25" y="3184525"/>
            <a:ext cx="4937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7360" name="Picture 7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5613" y="4745038"/>
            <a:ext cx="4667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1" name="Picture 7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7638" y="3632200"/>
            <a:ext cx="46831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2" name="Picture 7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8313" y="2481263"/>
            <a:ext cx="46831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3"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8438" y="5251450"/>
            <a:ext cx="4667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4" name="Picture 7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3413" y="4664075"/>
            <a:ext cx="4683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Picture 7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750" y="3471863"/>
            <a:ext cx="4667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6" name="Text Box 78"/>
          <p:cNvSpPr txBox="1">
            <a:spLocks noChangeArrowheads="1"/>
          </p:cNvSpPr>
          <p:nvPr/>
        </p:nvSpPr>
        <p:spPr bwMode="auto">
          <a:xfrm>
            <a:off x="3492500" y="3692525"/>
            <a:ext cx="26590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因特网的核心部分</a:t>
            </a:r>
          </a:p>
        </p:txBody>
      </p:sp>
      <p:sp>
        <p:nvSpPr>
          <p:cNvPr id="57367" name="Text Box 79"/>
          <p:cNvSpPr txBox="1">
            <a:spLocks noChangeArrowheads="1"/>
          </p:cNvSpPr>
          <p:nvPr/>
        </p:nvSpPr>
        <p:spPr bwMode="auto">
          <a:xfrm>
            <a:off x="3276600" y="2052638"/>
            <a:ext cx="2659063" cy="425450"/>
          </a:xfrm>
          <a:prstGeom prst="rect">
            <a:avLst/>
          </a:prstGeom>
          <a:solidFill>
            <a:schemeClr val="bg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因特网的边缘部分</a:t>
            </a:r>
          </a:p>
        </p:txBody>
      </p:sp>
      <p:sp>
        <p:nvSpPr>
          <p:cNvPr id="57368" name="Text Box 80"/>
          <p:cNvSpPr txBox="1">
            <a:spLocks noChangeArrowheads="1"/>
          </p:cNvSpPr>
          <p:nvPr/>
        </p:nvSpPr>
        <p:spPr bwMode="auto">
          <a:xfrm>
            <a:off x="1903413" y="2455863"/>
            <a:ext cx="803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主机</a:t>
            </a:r>
          </a:p>
        </p:txBody>
      </p:sp>
      <p:sp>
        <p:nvSpPr>
          <p:cNvPr id="57369" name="Text Box 81"/>
          <p:cNvSpPr txBox="1">
            <a:spLocks noChangeArrowheads="1"/>
          </p:cNvSpPr>
          <p:nvPr/>
        </p:nvSpPr>
        <p:spPr bwMode="auto">
          <a:xfrm>
            <a:off x="2144713" y="3213100"/>
            <a:ext cx="803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网络</a:t>
            </a:r>
          </a:p>
        </p:txBody>
      </p:sp>
      <p:sp>
        <p:nvSpPr>
          <p:cNvPr id="57370" name="Text Box 82"/>
          <p:cNvSpPr txBox="1">
            <a:spLocks noChangeArrowheads="1"/>
          </p:cNvSpPr>
          <p:nvPr/>
        </p:nvSpPr>
        <p:spPr bwMode="auto">
          <a:xfrm>
            <a:off x="2949575" y="2860675"/>
            <a:ext cx="11128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路由器</a:t>
            </a:r>
          </a:p>
        </p:txBody>
      </p:sp>
      <p:sp>
        <p:nvSpPr>
          <p:cNvPr id="57371" name="Text Box 84"/>
          <p:cNvSpPr txBox="1">
            <a:spLocks noChangeArrowheads="1"/>
          </p:cNvSpPr>
          <p:nvPr/>
        </p:nvSpPr>
        <p:spPr bwMode="auto">
          <a:xfrm>
            <a:off x="1466850" y="6216650"/>
            <a:ext cx="62071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3600" b="1" i="0" u="none" strike="noStrike" kern="1200" cap="none" spc="0" normalizeH="0" baseline="0" noProof="0">
                <a:ln>
                  <a:noFill/>
                </a:ln>
                <a:solidFill>
                  <a:srgbClr val="333399"/>
                </a:solidFill>
                <a:effectLst/>
                <a:uLnTx/>
                <a:uFillTx/>
                <a:latin typeface="Arial" charset="0"/>
                <a:ea typeface="黑体" pitchFamily="49" charset="-122"/>
                <a:cs typeface="+mn-cs"/>
              </a:rPr>
              <a:t>因特网的边缘部分与核心部分</a:t>
            </a:r>
          </a:p>
        </p:txBody>
      </p:sp>
    </p:spTree>
    <p:extLst>
      <p:ext uri="{BB962C8B-B14F-4D97-AF65-F5344CB8AC3E}">
        <p14:creationId xmlns:p14="http://schemas.microsoft.com/office/powerpoint/2010/main" val="66225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50"/>
          <p:cNvSpPr>
            <a:spLocks noGrp="1" noChangeArrowheads="1"/>
          </p:cNvSpPr>
          <p:nvPr>
            <p:ph type="title"/>
          </p:nvPr>
        </p:nvSpPr>
        <p:spPr>
          <a:xfrm>
            <a:off x="1258888" y="476250"/>
            <a:ext cx="7291387" cy="682625"/>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pic>
        <p:nvPicPr>
          <p:cNvPr id="30723" name="Picture 2061" descr="哲学家翻译秘书"/>
          <p:cNvPicPr>
            <a:picLocks noChangeAspect="1" noChangeArrowheads="1"/>
          </p:cNvPicPr>
          <p:nvPr/>
        </p:nvPicPr>
        <p:blipFill>
          <a:blip r:embed="rId2">
            <a:lum bright="-12000" contrast="42000"/>
            <a:extLst>
              <a:ext uri="{28A0092B-C50C-407E-A947-70E740481C1C}">
                <a14:useLocalDpi xmlns:a14="http://schemas.microsoft.com/office/drawing/2010/main" val="0"/>
              </a:ext>
            </a:extLst>
          </a:blip>
          <a:srcRect/>
          <a:stretch>
            <a:fillRect/>
          </a:stretch>
        </p:blipFill>
        <p:spPr bwMode="auto">
          <a:xfrm>
            <a:off x="1143000" y="1219200"/>
            <a:ext cx="7086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631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0938" y="981075"/>
            <a:ext cx="7793037" cy="695325"/>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endParaRPr lang="en-US" altLang="zh-CN" sz="3600" smtClean="0">
              <a:ea typeface="黑体" pitchFamily="49" charset="-122"/>
            </a:endParaRPr>
          </a:p>
        </p:txBody>
      </p:sp>
      <p:sp>
        <p:nvSpPr>
          <p:cNvPr id="172038" name="Rectangle 6"/>
          <p:cNvSpPr>
            <a:spLocks noChangeArrowheads="1"/>
          </p:cNvSpPr>
          <p:nvPr/>
        </p:nvSpPr>
        <p:spPr bwMode="auto">
          <a:xfrm>
            <a:off x="611188" y="1989138"/>
            <a:ext cx="7772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742950" marR="0" lvl="1" indent="-285750" algn="l" defTabSz="914400" rtl="0" eaLnBrk="1" fontAlgn="base" latinLnBrk="0" hangingPunct="1">
              <a:lnSpc>
                <a:spcPct val="120000"/>
              </a:lnSpc>
              <a:spcBef>
                <a:spcPct val="20000"/>
              </a:spcBef>
              <a:spcAft>
                <a:spcPct val="0"/>
              </a:spcAft>
              <a:buClr>
                <a:srgbClr val="000000"/>
              </a:buClr>
              <a:buSzTx/>
              <a:buFontTx/>
              <a:buChar char="•"/>
              <a:tabLst/>
              <a:defRPr/>
            </a:pP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Internet</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的地址是用数字来表示的，称为</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地址。</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地址共含有四个字节，</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32</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个二进制位。在书写时，通常每个字节都用十进制表示，而字节之间用小圆点分隔开来 </a:t>
            </a:r>
          </a:p>
          <a:p>
            <a:pPr marL="742950" marR="0" lvl="1" indent="-285750" algn="l" defTabSz="914400" rtl="0" eaLnBrk="1" fontAlgn="base" latinLnBrk="0" hangingPunct="1">
              <a:lnSpc>
                <a:spcPct val="120000"/>
              </a:lnSpc>
              <a:spcBef>
                <a:spcPct val="2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域名</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(domain name) </a:t>
            </a:r>
          </a:p>
          <a:p>
            <a:pPr marL="1143000" marR="0" lvl="2" indent="-228600" algn="l" defTabSz="914400" rtl="0" eaLnBrk="1" fontAlgn="base" latinLnBrk="0" hangingPunct="1">
              <a:lnSpc>
                <a:spcPct val="120000"/>
              </a:lnSpc>
              <a:spcBef>
                <a:spcPct val="20000"/>
              </a:spcBef>
              <a:spcAft>
                <a:spcPct val="0"/>
              </a:spcAft>
              <a:buClr>
                <a:srgbClr val="000000"/>
              </a:buClr>
              <a:buSzTx/>
              <a:buFontTx/>
              <a:buNone/>
              <a:tabLst/>
              <a:defRPr/>
            </a:pPr>
            <a:r>
              <a:rPr kumimoji="0"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www.shu.edu.cn </a:t>
            </a:r>
          </a:p>
          <a:p>
            <a:pPr marL="1143000" marR="0" lvl="2" indent="-228600" algn="l" defTabSz="914400" rtl="0" eaLnBrk="1" fontAlgn="base" latinLnBrk="0" hangingPunct="1">
              <a:lnSpc>
                <a:spcPct val="120000"/>
              </a:lnSpc>
              <a:spcBef>
                <a:spcPct val="20000"/>
              </a:spcBef>
              <a:spcAft>
                <a:spcPct val="0"/>
              </a:spcAft>
              <a:buClr>
                <a:srgbClr val="000000"/>
              </a:buClr>
              <a:buSzTx/>
              <a:buFontTx/>
              <a:buNone/>
              <a:tabLst/>
              <a:defRPr/>
            </a:pPr>
            <a:r>
              <a:rPr kumimoji="0"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www.ifeng.com </a:t>
            </a:r>
          </a:p>
          <a:p>
            <a:pPr marL="1143000" marR="0" lvl="2" indent="-228600" algn="l" defTabSz="914400" rtl="0" eaLnBrk="1" fontAlgn="base" latinLnBrk="0" hangingPunct="1">
              <a:lnSpc>
                <a:spcPct val="120000"/>
              </a:lnSpc>
              <a:spcBef>
                <a:spcPct val="20000"/>
              </a:spcBef>
              <a:spcAft>
                <a:spcPct val="0"/>
              </a:spcAft>
              <a:buClr>
                <a:srgbClr val="000000"/>
              </a:buClr>
              <a:buSzTx/>
              <a:buFontTx/>
              <a:buNone/>
              <a:tabLst/>
              <a:defRPr/>
            </a:pPr>
            <a:r>
              <a:rPr kumimoji="0"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最后一个域名为顶级域</a:t>
            </a:r>
          </a:p>
        </p:txBody>
      </p:sp>
    </p:spTree>
    <p:extLst>
      <p:ext uri="{BB962C8B-B14F-4D97-AF65-F5344CB8AC3E}">
        <p14:creationId xmlns:p14="http://schemas.microsoft.com/office/powerpoint/2010/main" val="2990259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72038">
                                            <p:txEl>
                                              <p:pRg st="0" end="0"/>
                                            </p:txEl>
                                          </p:spTgt>
                                        </p:tgtEl>
                                        <p:attrNameLst>
                                          <p:attrName>style.visibility</p:attrName>
                                        </p:attrNameLst>
                                      </p:cBhvr>
                                      <p:to>
                                        <p:strVal val="visible"/>
                                      </p:to>
                                    </p:set>
                                    <p:animEffect transition="in" filter="blinds(horizontal)">
                                      <p:cBhvr>
                                        <p:cTn id="7" dur="500"/>
                                        <p:tgtEl>
                                          <p:spTgt spid="1720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8">
                                            <p:txEl>
                                              <p:pRg st="1" end="1"/>
                                            </p:txEl>
                                          </p:spTgt>
                                        </p:tgtEl>
                                        <p:attrNameLst>
                                          <p:attrName>style.visibility</p:attrName>
                                        </p:attrNameLst>
                                      </p:cBhvr>
                                      <p:to>
                                        <p:strVal val="visible"/>
                                      </p:to>
                                    </p:set>
                                    <p:animEffect transition="in" filter="blinds(horizontal)">
                                      <p:cBhvr>
                                        <p:cTn id="12" dur="500"/>
                                        <p:tgtEl>
                                          <p:spTgt spid="17203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2038">
                                            <p:txEl>
                                              <p:pRg st="2" end="2"/>
                                            </p:txEl>
                                          </p:spTgt>
                                        </p:tgtEl>
                                        <p:attrNameLst>
                                          <p:attrName>style.visibility</p:attrName>
                                        </p:attrNameLst>
                                      </p:cBhvr>
                                      <p:to>
                                        <p:strVal val="visible"/>
                                      </p:to>
                                    </p:set>
                                    <p:animEffect transition="in" filter="blinds(horizontal)">
                                      <p:cBhvr>
                                        <p:cTn id="15" dur="500"/>
                                        <p:tgtEl>
                                          <p:spTgt spid="17203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2038">
                                            <p:txEl>
                                              <p:pRg st="3" end="3"/>
                                            </p:txEl>
                                          </p:spTgt>
                                        </p:tgtEl>
                                        <p:attrNameLst>
                                          <p:attrName>style.visibility</p:attrName>
                                        </p:attrNameLst>
                                      </p:cBhvr>
                                      <p:to>
                                        <p:strVal val="visible"/>
                                      </p:to>
                                    </p:set>
                                    <p:animEffect transition="in" filter="blinds(horizontal)">
                                      <p:cBhvr>
                                        <p:cTn id="18" dur="500"/>
                                        <p:tgtEl>
                                          <p:spTgt spid="17203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2038">
                                            <p:txEl>
                                              <p:pRg st="4" end="4"/>
                                            </p:txEl>
                                          </p:spTgt>
                                        </p:tgtEl>
                                        <p:attrNameLst>
                                          <p:attrName>style.visibility</p:attrName>
                                        </p:attrNameLst>
                                      </p:cBhvr>
                                      <p:to>
                                        <p:strVal val="visible"/>
                                      </p:to>
                                    </p:set>
                                    <p:animEffect transition="in" filter="blinds(horizontal)">
                                      <p:cBhvr>
                                        <p:cTn id="21" dur="500"/>
                                        <p:tgtEl>
                                          <p:spTgt spid="1720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50938" y="908050"/>
            <a:ext cx="7793037" cy="76835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endParaRPr lang="en-US" altLang="zh-CN" sz="3600" smtClean="0">
              <a:ea typeface="黑体" pitchFamily="49" charset="-122"/>
            </a:endParaRPr>
          </a:p>
        </p:txBody>
      </p:sp>
      <p:sp>
        <p:nvSpPr>
          <p:cNvPr id="173060" name="Rectangle 4"/>
          <p:cNvSpPr>
            <a:spLocks noChangeArrowheads="1"/>
          </p:cNvSpPr>
          <p:nvPr/>
        </p:nvSpPr>
        <p:spPr bwMode="auto">
          <a:xfrm>
            <a:off x="468313" y="1916113"/>
            <a:ext cx="83518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742950" marR="0" lvl="1" indent="-285750" algn="l" defTabSz="914400" rtl="0" eaLnBrk="1" fontAlgn="base" latinLnBrk="0" hangingPunct="1">
              <a:lnSpc>
                <a:spcPct val="100000"/>
              </a:lnSpc>
              <a:spcBef>
                <a:spcPct val="2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域名中的最后一个域有时也称为顶级域名，以区分机构或组织的性质。</a:t>
            </a:r>
          </a:p>
          <a:p>
            <a:pPr marL="742950" marR="0" lvl="1" indent="-285750" algn="l" defTabSz="914400" rtl="0" eaLnBrk="1" fontAlgn="base" latinLnBrk="0" hangingPunct="1">
              <a:lnSpc>
                <a:spcPct val="100000"/>
              </a:lnSpc>
              <a:spcBef>
                <a:spcPct val="2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名字仅是为了帮助人们记忆和输入，在</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分组中使用的仍然是</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地址。在</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Internet</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中有许多称为</a:t>
            </a:r>
            <a:r>
              <a:rPr kumimoji="0" lang="zh-CN" altLang="en-US" sz="2800" b="1" i="0" u="none" strike="noStrike" kern="1200" cap="none" spc="0" normalizeH="0" baseline="0" noProof="0">
                <a:ln>
                  <a:noFill/>
                </a:ln>
                <a:solidFill>
                  <a:srgbClr val="FF0000"/>
                </a:solidFill>
                <a:effectLst/>
                <a:uLnTx/>
                <a:uFillTx/>
                <a:latin typeface="Tahoma" pitchFamily="34" charset="0"/>
                <a:ea typeface="宋体" charset="-122"/>
                <a:cs typeface="+mn-cs"/>
              </a:rPr>
              <a:t>域名服务器</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DNS(Domain Name Server)</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的系统可以帮助你自动地从域名来找到其相应的</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地址 </a:t>
            </a:r>
          </a:p>
          <a:p>
            <a:pPr marL="742950" marR="0" lvl="1" indent="-285750" algn="l" defTabSz="914400" rtl="0" eaLnBrk="1" fontAlgn="base" latinLnBrk="0" hangingPunct="1">
              <a:lnSpc>
                <a:spcPct val="100000"/>
              </a:lnSpc>
              <a:spcBef>
                <a:spcPct val="2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研究和试验新一代的</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协议，即第六版的</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 v6</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（目前广泛采用的是</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IPv4</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，即第四版的</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）。在</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IPv6</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中，地址已从</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32</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位扩展到</a:t>
            </a:r>
            <a:r>
              <a:rPr kumimoji="0"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rPr>
              <a:t>128</a:t>
            </a: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位 </a:t>
            </a:r>
          </a:p>
        </p:txBody>
      </p:sp>
    </p:spTree>
    <p:extLst>
      <p:ext uri="{BB962C8B-B14F-4D97-AF65-F5344CB8AC3E}">
        <p14:creationId xmlns:p14="http://schemas.microsoft.com/office/powerpoint/2010/main" val="142064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73060">
                                            <p:txEl>
                                              <p:pRg st="0" end="0"/>
                                            </p:txEl>
                                          </p:spTgt>
                                        </p:tgtEl>
                                        <p:attrNameLst>
                                          <p:attrName>style.visibility</p:attrName>
                                        </p:attrNameLst>
                                      </p:cBhvr>
                                      <p:to>
                                        <p:strVal val="visible"/>
                                      </p:to>
                                    </p:set>
                                    <p:animEffect transition="in" filter="blinds(horizontal)">
                                      <p:cBhvr>
                                        <p:cTn id="7" dur="500"/>
                                        <p:tgtEl>
                                          <p:spTgt spid="173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060">
                                            <p:txEl>
                                              <p:pRg st="1" end="1"/>
                                            </p:txEl>
                                          </p:spTgt>
                                        </p:tgtEl>
                                        <p:attrNameLst>
                                          <p:attrName>style.visibility</p:attrName>
                                        </p:attrNameLst>
                                      </p:cBhvr>
                                      <p:to>
                                        <p:strVal val="visible"/>
                                      </p:to>
                                    </p:set>
                                    <p:animEffect transition="in" filter="blinds(horizontal)">
                                      <p:cBhvr>
                                        <p:cTn id="12" dur="500"/>
                                        <p:tgtEl>
                                          <p:spTgt spid="173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3060">
                                            <p:txEl>
                                              <p:pRg st="2" end="2"/>
                                            </p:txEl>
                                          </p:spTgt>
                                        </p:tgtEl>
                                        <p:attrNameLst>
                                          <p:attrName>style.visibility</p:attrName>
                                        </p:attrNameLst>
                                      </p:cBhvr>
                                      <p:to>
                                        <p:strVal val="visible"/>
                                      </p:to>
                                    </p:set>
                                    <p:animEffect transition="in" filter="blinds(horizontal)">
                                      <p:cBhvr>
                                        <p:cTn id="17" dur="500"/>
                                        <p:tgtEl>
                                          <p:spTgt spid="1730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42988" y="981075"/>
            <a:ext cx="5130800" cy="611188"/>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r>
              <a:rPr lang="zh-CN" altLang="en-US" sz="3600" smtClean="0"/>
              <a:t> </a:t>
            </a:r>
          </a:p>
        </p:txBody>
      </p:sp>
      <p:graphicFrame>
        <p:nvGraphicFramePr>
          <p:cNvPr id="60848" name="Group 432"/>
          <p:cNvGraphicFramePr>
            <a:graphicFrameLocks noGrp="1"/>
          </p:cNvGraphicFramePr>
          <p:nvPr/>
        </p:nvGraphicFramePr>
        <p:xfrm>
          <a:off x="762000" y="2133600"/>
          <a:ext cx="5029200" cy="4165600"/>
        </p:xfrm>
        <a:graphic>
          <a:graphicData uri="http://schemas.openxmlformats.org/drawingml/2006/table">
            <a:tbl>
              <a:tblPr/>
              <a:tblGrid>
                <a:gridCol w="457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a:noFill/>
                    </a:lnL>
                    <a:lnR>
                      <a:noFill/>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hlink"/>
                          </a:solidFill>
                          <a:effectLst/>
                          <a:latin typeface="Tahoma" pitchFamily="34" charset="0"/>
                          <a:ea typeface="宋体" pitchFamily="2" charset="-122"/>
                        </a:rPr>
                        <a:t>OSI</a:t>
                      </a:r>
                    </a:p>
                  </a:txBody>
                  <a:tcPr marL="90000" marR="90000" marT="46794" marB="4679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a:noFill/>
                    </a:lnL>
                    <a:lnR>
                      <a:noFill/>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smtClean="0">
                          <a:ln>
                            <a:noFill/>
                          </a:ln>
                          <a:solidFill>
                            <a:schemeClr val="hlink"/>
                          </a:solidFill>
                          <a:effectLst/>
                          <a:latin typeface="Tahoma" pitchFamily="34" charset="0"/>
                          <a:ea typeface="宋体" pitchFamily="2" charset="-122"/>
                        </a:rPr>
                        <a:t>TCP/IP</a:t>
                      </a:r>
                    </a:p>
                  </a:txBody>
                  <a:tcPr marL="90000" marR="90000" marT="46794" marB="46794"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7</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应用层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应用层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6</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表示层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folHlink"/>
                          </a:solidFill>
                          <a:effectLst/>
                          <a:latin typeface="宋体" pitchFamily="2" charset="-122"/>
                          <a:ea typeface="宋体" pitchFamily="2" charset="-122"/>
                        </a:rPr>
                        <a:t>不存在</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5</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会话层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4</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运输层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运输层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3</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网络层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互连网层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2</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数据连路层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子网层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700">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Tahoma" pitchFamily="34" charset="0"/>
                          <a:ea typeface="宋体" pitchFamily="2" charset="-122"/>
                        </a:rPr>
                        <a:t>1</a:t>
                      </a:r>
                    </a:p>
                  </a:txBody>
                  <a:tcPr marL="90000" marR="90000" marT="46794" marB="46794"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rPr>
                        <a:t>物理层</a:t>
                      </a:r>
                      <a:r>
                        <a:rPr kumimoji="0" lang="zh-CN" altLang="en-US" sz="2800" b="1" i="0" u="none" strike="noStrike" cap="none" normalizeH="0" baseline="0" smtClean="0">
                          <a:ln>
                            <a:noFill/>
                          </a:ln>
                          <a:solidFill>
                            <a:schemeClr val="tx1"/>
                          </a:solidFill>
                          <a:effectLst/>
                          <a:latin typeface="Tahoma" pitchFamily="34" charset="0"/>
                          <a:ea typeface="宋体" pitchFamily="2" charset="-122"/>
                        </a:rPr>
                        <a:t> </a:t>
                      </a: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chemeClr val="tx1"/>
                        </a:solidFill>
                        <a:effectLst/>
                        <a:latin typeface="Tahoma" pitchFamily="34" charset="0"/>
                        <a:ea typeface="宋体" pitchFamily="2" charset="-122"/>
                      </a:endParaRPr>
                    </a:p>
                  </a:txBody>
                  <a:tcPr marL="90000" marR="90000" marT="46794" marB="4679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41205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42988" y="1052513"/>
            <a:ext cx="8534400" cy="59055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p>
        </p:txBody>
      </p:sp>
      <p:sp>
        <p:nvSpPr>
          <p:cNvPr id="115716" name="Rectangle 4"/>
          <p:cNvSpPr>
            <a:spLocks noChangeArrowheads="1"/>
          </p:cNvSpPr>
          <p:nvPr/>
        </p:nvSpPr>
        <p:spPr bwMode="auto">
          <a:xfrm>
            <a:off x="468313" y="1844675"/>
            <a:ext cx="81359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1.</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子网层</a:t>
            </a:r>
            <a:r>
              <a:rPr kumimoji="1" lang="en-US" altLang="zh-CN" sz="2800" b="1" i="0" u="none" strike="noStrike" kern="1200" cap="none" spc="0" normalizeH="0" baseline="0" noProof="0">
                <a:ln>
                  <a:noFill/>
                </a:ln>
                <a:solidFill>
                  <a:srgbClr val="3333CC"/>
                </a:solidFill>
                <a:effectLst/>
                <a:uLnTx/>
                <a:uFillTx/>
                <a:latin typeface="宋体" charset="-122"/>
                <a:ea typeface="宋体" charset="-122"/>
                <a:cs typeface="+mn-cs"/>
              </a:rPr>
              <a:t>(network interface layer)</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只负责组织和其他网络技术的交互。</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TCP/IP</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将互联网中的任何网络都作为整个路由中将一个分组传输到下一个路由器的工具。  </a:t>
            </a:r>
          </a:p>
          <a:p>
            <a:pPr marL="457200" marR="0" lvl="0" indent="-45720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2</a:t>
            </a:r>
            <a:r>
              <a:rPr kumimoji="1" lang="en-US" altLang="zh-CN" sz="2800" b="1" i="0" u="none" strike="noStrike" kern="1200" cap="none" spc="0" normalizeH="0" baseline="0" noProof="0">
                <a:ln>
                  <a:noFill/>
                </a:ln>
                <a:solidFill>
                  <a:srgbClr val="3333CC"/>
                </a:solidFill>
                <a:effectLst/>
                <a:uLnTx/>
                <a:uFillTx/>
                <a:latin typeface="宋体" charset="-122"/>
                <a:ea typeface="宋体" charset="-122"/>
                <a:cs typeface="+mn-cs"/>
              </a:rPr>
              <a:t>.</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互连网层</a:t>
            </a:r>
            <a:r>
              <a:rPr kumimoji="1" lang="en-US" altLang="zh-CN" sz="2800" b="1" i="0" u="none" strike="noStrike" kern="1200" cap="none" spc="0" normalizeH="0" baseline="0" noProof="0">
                <a:ln>
                  <a:noFill/>
                </a:ln>
                <a:solidFill>
                  <a:srgbClr val="3333CC"/>
                </a:solidFill>
                <a:effectLst/>
                <a:uLnTx/>
                <a:uFillTx/>
                <a:latin typeface="宋体" charset="-122"/>
                <a:ea typeface="宋体" charset="-122"/>
                <a:cs typeface="+mn-cs"/>
              </a:rPr>
              <a:t>(internet layer)</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24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使主机可以把分组发往任何网络，并使分组独立地传向目标,分组路由和避免拥塞是主要的设计问题</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这层是体系结构中的核心，定义了正式的分组格式和协议，即</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IP(Internet Protocol)</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协议。</a:t>
            </a:r>
            <a:endPar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endParaRPr>
          </a:p>
        </p:txBody>
      </p:sp>
    </p:spTree>
    <p:extLst>
      <p:ext uri="{BB962C8B-B14F-4D97-AF65-F5344CB8AC3E}">
        <p14:creationId xmlns:p14="http://schemas.microsoft.com/office/powerpoint/2010/main" val="185039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 calcmode="lin" valueType="num">
                                      <p:cBhvr additive="base">
                                        <p:cTn id="7" dur="500" fill="hold"/>
                                        <p:tgtEl>
                                          <p:spTgt spid="1157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5716">
                                            <p:txEl>
                                              <p:pRg st="1" end="1"/>
                                            </p:txEl>
                                          </p:spTgt>
                                        </p:tgtEl>
                                        <p:attrNameLst>
                                          <p:attrName>style.visibility</p:attrName>
                                        </p:attrNameLst>
                                      </p:cBhvr>
                                      <p:to>
                                        <p:strVal val="visible"/>
                                      </p:to>
                                    </p:set>
                                    <p:anim calcmode="lin" valueType="num">
                                      <p:cBhvr additive="base">
                                        <p:cTn id="11" dur="500" fill="hold"/>
                                        <p:tgtEl>
                                          <p:spTgt spid="11571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571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5716">
                                            <p:txEl>
                                              <p:pRg st="2" end="2"/>
                                            </p:txEl>
                                          </p:spTgt>
                                        </p:tgtEl>
                                        <p:attrNameLst>
                                          <p:attrName>style.visibility</p:attrName>
                                        </p:attrNameLst>
                                      </p:cBhvr>
                                      <p:to>
                                        <p:strVal val="visible"/>
                                      </p:to>
                                    </p:set>
                                    <p:anim calcmode="lin" valueType="num">
                                      <p:cBhvr additive="base">
                                        <p:cTn id="15" dur="500" fill="hold"/>
                                        <p:tgtEl>
                                          <p:spTgt spid="11571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57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42988" y="1052513"/>
            <a:ext cx="8534400" cy="59055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p>
        </p:txBody>
      </p:sp>
      <p:sp>
        <p:nvSpPr>
          <p:cNvPr id="186371" name="Rectangle 3"/>
          <p:cNvSpPr>
            <a:spLocks noChangeArrowheads="1"/>
          </p:cNvSpPr>
          <p:nvPr/>
        </p:nvSpPr>
        <p:spPr bwMode="auto">
          <a:xfrm>
            <a:off x="468313" y="1844675"/>
            <a:ext cx="8135937"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itchFamily="34" charset="0"/>
                <a:ea typeface="宋体" charset="-122"/>
              </a:defRPr>
            </a:lvl1pPr>
            <a:lvl2pPr marL="179388" indent="3175"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3.</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运输层</a:t>
            </a:r>
            <a:r>
              <a:rPr kumimoji="1" lang="en-US" altLang="zh-CN" sz="2800" b="1" i="0" u="none" strike="noStrike" kern="1200" cap="none" spc="0" normalizeH="0" baseline="0" noProof="0">
                <a:ln>
                  <a:noFill/>
                </a:ln>
                <a:solidFill>
                  <a:srgbClr val="3333CC"/>
                </a:solidFill>
                <a:effectLst/>
                <a:uLnTx/>
                <a:uFillTx/>
                <a:latin typeface="宋体" charset="-122"/>
                <a:ea typeface="宋体" charset="-122"/>
                <a:cs typeface="+mn-cs"/>
              </a:rPr>
              <a:t>(transport layer)</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24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允许源端和目标端主机上的对等实体可以进行会话。</a:t>
            </a:r>
          </a:p>
          <a:p>
            <a:pPr marL="0" marR="0" lvl="0" indent="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这层定义了两个端到端的协议，一是保证递送的传输控制协议</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TCP(Transmission Control Protocol)，</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另一个是尽力递送的用户数据报协议</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UDP(User Datagram Protocol)。</a:t>
            </a:r>
          </a:p>
          <a:p>
            <a:pPr marL="179388" marR="0" lvl="1" indent="3175" algn="l" defTabSz="914400" rtl="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TCP</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和</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UDP</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间的主要区别在于，前者提供的是面向连接的服务（</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connection-oriented service</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），而后者提供的是无连接的服务（</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connectionless service</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a:t>
            </a:r>
          </a:p>
          <a:p>
            <a:pPr marL="0" marR="0" lvl="0" indent="0" algn="l" defTabSz="914400" rtl="0" eaLnBrk="1" fontAlgn="base" latinLnBrk="0" hangingPunct="1">
              <a:lnSpc>
                <a:spcPct val="100000"/>
              </a:lnSpc>
              <a:spcBef>
                <a:spcPct val="10000"/>
              </a:spcBef>
              <a:spcAft>
                <a:spcPct val="0"/>
              </a:spcAft>
              <a:buClr>
                <a:srgbClr val="FFCF01"/>
              </a:buClr>
              <a:buSzPct val="80000"/>
              <a:buFont typeface="Wingdings" pitchFamily="2" charset="2"/>
              <a:buNone/>
              <a:tabLst/>
              <a:defRPr/>
            </a:pPr>
            <a:endParaRPr kumimoji="1" lang="en-US" altLang="zh-CN" sz="1800" b="1" i="0" u="none" strike="noStrike" kern="1200" cap="none" spc="0" normalizeH="0" baseline="0" noProof="0">
              <a:ln>
                <a:noFill/>
              </a:ln>
              <a:solidFill>
                <a:srgbClr val="000000"/>
              </a:solidFill>
              <a:effectLst/>
              <a:uLnTx/>
              <a:uFillTx/>
              <a:latin typeface="宋体" charset="-122"/>
              <a:ea typeface="宋体" charset="-122"/>
              <a:cs typeface="+mn-cs"/>
            </a:endParaRPr>
          </a:p>
        </p:txBody>
      </p:sp>
    </p:spTree>
    <p:extLst>
      <p:ext uri="{BB962C8B-B14F-4D97-AF65-F5344CB8AC3E}">
        <p14:creationId xmlns:p14="http://schemas.microsoft.com/office/powerpoint/2010/main" val="2892316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anim calcmode="lin" valueType="num">
                                      <p:cBhvr additive="base">
                                        <p:cTn id="11"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63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anim calcmode="lin" valueType="num">
                                      <p:cBhvr additive="base">
                                        <p:cTn id="15"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71550" y="1052513"/>
            <a:ext cx="8534400" cy="59055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1.3.3</a:t>
            </a:r>
            <a:r>
              <a:rPr lang="en-US" altLang="zh-CN" sz="3600" smtClean="0"/>
              <a:t> </a:t>
            </a:r>
            <a:r>
              <a:rPr lang="en-US" altLang="zh-CN" sz="3600" smtClean="0">
                <a:ea typeface="黑体" pitchFamily="49" charset="-122"/>
              </a:rPr>
              <a:t>Internet</a:t>
            </a:r>
            <a:r>
              <a:rPr lang="zh-CN" altLang="en-US" sz="3600" smtClean="0">
                <a:ea typeface="黑体" pitchFamily="49" charset="-122"/>
              </a:rPr>
              <a:t>参考模型</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p>
        </p:txBody>
      </p:sp>
      <p:sp>
        <p:nvSpPr>
          <p:cNvPr id="166915" name="Rectangle 3"/>
          <p:cNvSpPr>
            <a:spLocks noChangeArrowheads="1"/>
          </p:cNvSpPr>
          <p:nvPr/>
        </p:nvSpPr>
        <p:spPr bwMode="auto">
          <a:xfrm>
            <a:off x="827088" y="2133600"/>
            <a:ext cx="75438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3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4.</a:t>
            </a:r>
            <a:r>
              <a:rPr kumimoji="1" lang="zh-CN" altLang="en-US" sz="2800" b="1" i="0" u="none" strike="noStrike" kern="1200" cap="none" spc="0" normalizeH="0" baseline="0" noProof="0">
                <a:ln>
                  <a:noFill/>
                </a:ln>
                <a:solidFill>
                  <a:srgbClr val="3333CC"/>
                </a:solidFill>
                <a:effectLst/>
                <a:uLnTx/>
                <a:uFillTx/>
                <a:latin typeface="宋体" charset="-122"/>
                <a:ea typeface="宋体" charset="-122"/>
                <a:cs typeface="+mn-cs"/>
              </a:rPr>
              <a:t>应用层</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zh-CN" altLang="en-US" sz="24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包含所有的高层协议，如虚拟终端协议</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TELNET(TELecommunication NETwork)、</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文件传输协议</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FTP</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File Transfer Protocol)</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、电子邮件协议</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SMTP(Simple Message Transfer Protocol)、</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域名系统服务</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DNS、HTTP</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协议等。</a:t>
            </a:r>
          </a:p>
        </p:txBody>
      </p:sp>
    </p:spTree>
    <p:extLst>
      <p:ext uri="{BB962C8B-B14F-4D97-AF65-F5344CB8AC3E}">
        <p14:creationId xmlns:p14="http://schemas.microsoft.com/office/powerpoint/2010/main" val="1558395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50938" y="981075"/>
            <a:ext cx="7793037" cy="695325"/>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1.3.4</a:t>
            </a:r>
            <a:r>
              <a:rPr lang="en-US" altLang="zh-CN" sz="3600" smtClean="0"/>
              <a:t> OSI</a:t>
            </a:r>
            <a:r>
              <a:rPr lang="zh-CN" altLang="en-US" sz="3600" smtClean="0"/>
              <a:t>和</a:t>
            </a:r>
            <a:r>
              <a:rPr lang="en-US" altLang="zh-CN" sz="3600" smtClean="0">
                <a:ea typeface="黑体" pitchFamily="49" charset="-122"/>
              </a:rPr>
              <a:t>Internet</a:t>
            </a:r>
            <a:r>
              <a:rPr lang="zh-CN" altLang="en-US" sz="3600" smtClean="0">
                <a:ea typeface="黑体" pitchFamily="49" charset="-122"/>
              </a:rPr>
              <a:t>参考模型的比较</a:t>
            </a:r>
          </a:p>
        </p:txBody>
      </p:sp>
      <p:sp>
        <p:nvSpPr>
          <p:cNvPr id="64515" name="Rectangle 3"/>
          <p:cNvSpPr>
            <a:spLocks noGrp="1" noChangeArrowheads="1"/>
          </p:cNvSpPr>
          <p:nvPr>
            <p:ph type="body" sz="half" idx="1"/>
          </p:nvPr>
        </p:nvSpPr>
        <p:spPr>
          <a:xfrm>
            <a:off x="827088" y="1989138"/>
            <a:ext cx="6265862" cy="474662"/>
          </a:xfrm>
        </p:spPr>
        <p:txBody>
          <a:bodyPr/>
          <a:lstStyle/>
          <a:p>
            <a:pPr eaLnBrk="1" hangingPunct="1">
              <a:buClr>
                <a:schemeClr val="tx1"/>
              </a:buClr>
              <a:buSzTx/>
              <a:buFont typeface="Wingdings" pitchFamily="2" charset="2"/>
              <a:buChar char="Ø"/>
            </a:pPr>
            <a:r>
              <a:rPr lang="en-US" altLang="zh-CN" sz="2800" b="1" smtClean="0"/>
              <a:t>Internet</a:t>
            </a:r>
            <a:r>
              <a:rPr lang="zh-CN" altLang="en-US" sz="2800" b="1" smtClean="0"/>
              <a:t>沙漏模型</a:t>
            </a:r>
          </a:p>
        </p:txBody>
      </p:sp>
      <p:pic>
        <p:nvPicPr>
          <p:cNvPr id="64516" name="内容占位符 2"/>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51050" y="2565400"/>
            <a:ext cx="2952750" cy="3522663"/>
          </a:xfrm>
        </p:spPr>
      </p:pic>
      <p:sp>
        <p:nvSpPr>
          <p:cNvPr id="64517" name="TextBox 3"/>
          <p:cNvSpPr txBox="1">
            <a:spLocks noChangeArrowheads="1"/>
          </p:cNvSpPr>
          <p:nvPr/>
        </p:nvSpPr>
        <p:spPr bwMode="auto">
          <a:xfrm>
            <a:off x="5508625" y="2924175"/>
            <a:ext cx="2447925"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IP</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具有强大的融合上下两头的能力。</a:t>
            </a:r>
          </a:p>
        </p:txBody>
      </p:sp>
    </p:spTree>
    <p:extLst>
      <p:ext uri="{BB962C8B-B14F-4D97-AF65-F5344CB8AC3E}">
        <p14:creationId xmlns:p14="http://schemas.microsoft.com/office/powerpoint/2010/main" val="408763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16013" y="1052513"/>
            <a:ext cx="7793037" cy="665162"/>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1.3.4</a:t>
            </a:r>
            <a:r>
              <a:rPr lang="en-US" altLang="zh-CN" sz="3600" smtClean="0"/>
              <a:t> OSI</a:t>
            </a:r>
            <a:r>
              <a:rPr lang="zh-CN" altLang="en-US" sz="3600" smtClean="0"/>
              <a:t>和</a:t>
            </a:r>
            <a:r>
              <a:rPr lang="en-US" altLang="zh-CN" sz="3600" smtClean="0">
                <a:ea typeface="黑体" pitchFamily="49" charset="-122"/>
              </a:rPr>
              <a:t>Internet</a:t>
            </a:r>
            <a:r>
              <a:rPr lang="zh-CN" altLang="en-US" sz="3600" smtClean="0">
                <a:ea typeface="黑体" pitchFamily="49" charset="-122"/>
              </a:rPr>
              <a:t>参考模型的比较</a:t>
            </a:r>
          </a:p>
        </p:txBody>
      </p:sp>
      <p:sp>
        <p:nvSpPr>
          <p:cNvPr id="65539" name="Rectangle 3"/>
          <p:cNvSpPr>
            <a:spLocks noGrp="1" noChangeArrowheads="1"/>
          </p:cNvSpPr>
          <p:nvPr>
            <p:ph type="body" idx="1"/>
          </p:nvPr>
        </p:nvSpPr>
        <p:spPr>
          <a:xfrm>
            <a:off x="900113" y="1916113"/>
            <a:ext cx="7772400" cy="609600"/>
          </a:xfrm>
        </p:spPr>
        <p:txBody>
          <a:bodyPr/>
          <a:lstStyle/>
          <a:p>
            <a:pPr eaLnBrk="1" hangingPunct="1">
              <a:buClr>
                <a:schemeClr val="tx1"/>
              </a:buClr>
              <a:buSzTx/>
              <a:buFont typeface="Wingdings" pitchFamily="2" charset="2"/>
              <a:buChar char="Ø"/>
            </a:pPr>
            <a:r>
              <a:rPr lang="en-US" altLang="zh-CN" sz="2800" b="1" smtClean="0"/>
              <a:t>OSI</a:t>
            </a:r>
            <a:r>
              <a:rPr lang="zh-CN" altLang="en-US" sz="2800" b="1" smtClean="0"/>
              <a:t>与因特网参考模型的相同点：</a:t>
            </a:r>
          </a:p>
        </p:txBody>
      </p:sp>
      <p:sp>
        <p:nvSpPr>
          <p:cNvPr id="65540" name="Rectangle 4"/>
          <p:cNvSpPr>
            <a:spLocks noChangeArrowheads="1"/>
          </p:cNvSpPr>
          <p:nvPr/>
        </p:nvSpPr>
        <p:spPr bwMode="auto">
          <a:xfrm>
            <a:off x="539750" y="2565400"/>
            <a:ext cx="8229600" cy="405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它们都是层次结构的模型；</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其最低层都是面向通信子网的；</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它们都有运输层，且都是第一个提供端到端数据传输服务的层次；</a:t>
            </a:r>
            <a:endPar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都能提供面向连接</a:t>
            </a:r>
            <a:r>
              <a:rPr kumimoji="1" lang="zh-CN" altLang="en-US" sz="2800" b="1" i="0" u="none" strike="noStrike" kern="1200" cap="none" spc="0" normalizeH="0" baseline="0" noProof="0" dirty="0">
                <a:ln>
                  <a:noFill/>
                </a:ln>
                <a:solidFill>
                  <a:srgbClr val="FFFFFF">
                    <a:lumMod val="75000"/>
                  </a:srgbClr>
                </a:solidFill>
                <a:effectLst/>
                <a:uLnTx/>
                <a:uFillTx/>
                <a:latin typeface="Times New Roman" pitchFamily="18" charset="0"/>
                <a:ea typeface="宋体" charset="-122"/>
                <a:cs typeface="+mn-cs"/>
              </a:rPr>
              <a:t>或无连接两种</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运输服务；</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其最高层都是向各种用户应用进程提供服务的应用层等</a:t>
            </a:r>
          </a:p>
        </p:txBody>
      </p:sp>
    </p:spTree>
    <p:extLst>
      <p:ext uri="{BB962C8B-B14F-4D97-AF65-F5344CB8AC3E}">
        <p14:creationId xmlns:p14="http://schemas.microsoft.com/office/powerpoint/2010/main" val="881879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00113" y="1052513"/>
            <a:ext cx="7793037" cy="712787"/>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1.3.4</a:t>
            </a:r>
            <a:r>
              <a:rPr lang="en-US" altLang="zh-CN" sz="3600" smtClean="0"/>
              <a:t> OSI</a:t>
            </a:r>
            <a:r>
              <a:rPr lang="zh-CN" altLang="en-US" sz="3600" smtClean="0"/>
              <a:t>和</a:t>
            </a:r>
            <a:r>
              <a:rPr lang="en-US" altLang="zh-CN" sz="3600" smtClean="0">
                <a:ea typeface="黑体" pitchFamily="49" charset="-122"/>
              </a:rPr>
              <a:t>Internet</a:t>
            </a:r>
            <a:r>
              <a:rPr lang="zh-CN" altLang="en-US" sz="3600" smtClean="0">
                <a:ea typeface="黑体" pitchFamily="49" charset="-122"/>
              </a:rPr>
              <a:t>参考模型的比较</a:t>
            </a:r>
          </a:p>
        </p:txBody>
      </p:sp>
      <p:sp>
        <p:nvSpPr>
          <p:cNvPr id="66563" name="Rectangle 3"/>
          <p:cNvSpPr>
            <a:spLocks noGrp="1" noChangeArrowheads="1"/>
          </p:cNvSpPr>
          <p:nvPr>
            <p:ph type="body" idx="1"/>
          </p:nvPr>
        </p:nvSpPr>
        <p:spPr>
          <a:xfrm>
            <a:off x="755650" y="1989138"/>
            <a:ext cx="7772400" cy="609600"/>
          </a:xfrm>
        </p:spPr>
        <p:txBody>
          <a:bodyPr/>
          <a:lstStyle/>
          <a:p>
            <a:pPr eaLnBrk="1" hangingPunct="1">
              <a:buClr>
                <a:schemeClr val="tx1"/>
              </a:buClr>
              <a:buSzTx/>
              <a:buFont typeface="Wingdings" pitchFamily="2" charset="2"/>
              <a:buChar char="Ø"/>
            </a:pPr>
            <a:r>
              <a:rPr lang="en-US" altLang="zh-CN" sz="2800" b="1" smtClean="0"/>
              <a:t>OSI</a:t>
            </a:r>
            <a:r>
              <a:rPr lang="zh-CN" altLang="en-US" sz="2800" b="1" smtClean="0"/>
              <a:t>与因特网参考模型的不同点：</a:t>
            </a:r>
          </a:p>
        </p:txBody>
      </p:sp>
      <p:sp>
        <p:nvSpPr>
          <p:cNvPr id="66564" name="Rectangle 4"/>
          <p:cNvSpPr>
            <a:spLocks noChangeArrowheads="1"/>
          </p:cNvSpPr>
          <p:nvPr/>
        </p:nvSpPr>
        <p:spPr bwMode="auto">
          <a:xfrm>
            <a:off x="395288" y="2565400"/>
            <a:ext cx="8458200"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两者所划分的层次数不同；</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中没有表示层和会话层；</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没有明确规定通信子网的协议，也</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不区分</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通信子网中的物理层、数据链路层和网络层；</a:t>
            </a:r>
          </a:p>
          <a:p>
            <a:pPr marL="457200" marR="0" lvl="1" indent="0" algn="l" defTabSz="914400" rtl="0" eaLnBrk="1" fontAlgn="base" latinLnBrk="0" hangingPunct="1">
              <a:lnSpc>
                <a:spcPct val="120000"/>
              </a:lnSpc>
              <a:spcBef>
                <a:spcPct val="20000"/>
              </a:spcBef>
              <a:spcAft>
                <a:spcPct val="0"/>
              </a:spcAft>
              <a:buClrTx/>
              <a:buSzTx/>
              <a:buFontTx/>
              <a:buChar char="•"/>
              <a:tabLst/>
              <a:defRPr/>
            </a:pP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中特别强调了互连网层，其中运行的</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IP</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协议是</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的核心协议，且互连网层向上只提供无连接的服务，而不提供面向连接的服务</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a:t>
            </a:r>
            <a:endPar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619309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42988" y="908050"/>
            <a:ext cx="7793037" cy="784225"/>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1.3.4</a:t>
            </a:r>
            <a:r>
              <a:rPr lang="en-US" altLang="zh-CN" sz="3600" smtClean="0"/>
              <a:t> OSI</a:t>
            </a:r>
            <a:r>
              <a:rPr lang="zh-CN" altLang="en-US" sz="3600" smtClean="0"/>
              <a:t>和</a:t>
            </a:r>
            <a:r>
              <a:rPr lang="en-US" altLang="zh-CN" sz="3600" smtClean="0">
                <a:ea typeface="黑体" pitchFamily="49" charset="-122"/>
              </a:rPr>
              <a:t>Internet</a:t>
            </a:r>
            <a:r>
              <a:rPr lang="zh-CN" altLang="en-US" sz="3600" smtClean="0">
                <a:ea typeface="黑体" pitchFamily="49" charset="-122"/>
              </a:rPr>
              <a:t>参考模型的比较</a:t>
            </a:r>
          </a:p>
        </p:txBody>
      </p:sp>
      <p:sp>
        <p:nvSpPr>
          <p:cNvPr id="67587" name="Rectangle 4"/>
          <p:cNvSpPr>
            <a:spLocks noChangeArrowheads="1"/>
          </p:cNvSpPr>
          <p:nvPr/>
        </p:nvSpPr>
        <p:spPr bwMode="auto">
          <a:xfrm>
            <a:off x="395288" y="1989138"/>
            <a:ext cx="8153400"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50000"/>
              </a:spcBef>
              <a:spcAft>
                <a:spcPct val="0"/>
              </a:spcAft>
              <a:buClrTx/>
              <a:buSzTx/>
              <a:buFont typeface="Wingdings" pitchFamily="2" charset="2"/>
              <a:buChar char="Ø"/>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OSI</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的网络层中同时支持无连接和面向连接的通信，但运输层只支持面向连接的通信。</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Internet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的网络层只支持无连接模式，但在运输层支持两种通信模式。</a:t>
            </a:r>
          </a:p>
          <a:p>
            <a:pPr marL="457200" marR="0" lvl="1" indent="0" algn="l" defTabSz="914400" rtl="0" eaLnBrk="1" fontAlgn="base" latinLnBrk="0" hangingPunct="1">
              <a:lnSpc>
                <a:spcPct val="100000"/>
              </a:lnSpc>
              <a:spcBef>
                <a:spcPct val="50000"/>
              </a:spcBef>
              <a:spcAft>
                <a:spcPct val="0"/>
              </a:spcAft>
              <a:buClrTx/>
              <a:buSzTx/>
              <a:buFont typeface="Wingdings" pitchFamily="2" charset="2"/>
              <a:buChar char="Ø"/>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开放系统互连是一个国际标准；严格来说</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Inetrnet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模型不是一个官方的国际标准，但由于其影响巨大，成为一种事实上的国际工业标准。</a:t>
            </a:r>
          </a:p>
        </p:txBody>
      </p:sp>
    </p:spTree>
    <p:extLst>
      <p:ext uri="{BB962C8B-B14F-4D97-AF65-F5344CB8AC3E}">
        <p14:creationId xmlns:p14="http://schemas.microsoft.com/office/powerpoint/2010/main" val="335375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550" y="908050"/>
            <a:ext cx="7129463" cy="9144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1747" name="Rectangle 3"/>
          <p:cNvSpPr>
            <a:spLocks noGrp="1" noChangeArrowheads="1"/>
          </p:cNvSpPr>
          <p:nvPr>
            <p:ph type="body" idx="1"/>
          </p:nvPr>
        </p:nvSpPr>
        <p:spPr>
          <a:xfrm>
            <a:off x="684213" y="1844675"/>
            <a:ext cx="7772400" cy="685800"/>
          </a:xfrm>
        </p:spPr>
        <p:txBody>
          <a:bodyPr/>
          <a:lstStyle/>
          <a:p>
            <a:pPr marL="609600" indent="-609600" eaLnBrk="1" hangingPunct="1">
              <a:buClr>
                <a:schemeClr val="tx1"/>
              </a:buClr>
              <a:buSzTx/>
              <a:buFont typeface="Wingdings" pitchFamily="2" charset="2"/>
              <a:buAutoNum type="arabicPeriod"/>
            </a:pPr>
            <a:r>
              <a:rPr lang="zh-CN" altLang="en-US" smtClean="0">
                <a:ea typeface="黑体" pitchFamily="49" charset="-122"/>
              </a:rPr>
              <a:t>网络协议与网络体系结构的概念</a:t>
            </a:r>
            <a:r>
              <a:rPr lang="zh-CN" altLang="en-US" smtClean="0"/>
              <a:t> </a:t>
            </a:r>
          </a:p>
        </p:txBody>
      </p:sp>
      <p:sp>
        <p:nvSpPr>
          <p:cNvPr id="50180" name="Rectangle 4"/>
          <p:cNvSpPr>
            <a:spLocks noChangeArrowheads="1"/>
          </p:cNvSpPr>
          <p:nvPr/>
        </p:nvSpPr>
        <p:spPr bwMode="auto">
          <a:xfrm>
            <a:off x="323850" y="2492375"/>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Ø"/>
              <a:tabLst/>
              <a:defRPr/>
            </a:pPr>
            <a:r>
              <a:rPr kumimoji="0" lang="zh-CN" altLang="en-US" sz="3200" b="1" i="0" u="none" strike="noStrike" kern="1200" cap="none" spc="0" normalizeH="0" baseline="0" noProof="0">
                <a:ln>
                  <a:noFill/>
                </a:ln>
                <a:solidFill>
                  <a:srgbClr val="FF0000"/>
                </a:solidFill>
                <a:effectLst/>
                <a:uLnTx/>
                <a:uFillTx/>
                <a:latin typeface="Arial" charset="0"/>
                <a:ea typeface="宋体" charset="-122"/>
                <a:cs typeface="+mn-cs"/>
              </a:rPr>
              <a:t>协议</a:t>
            </a:r>
            <a:r>
              <a:rPr kumimoji="0" lang="en-US" altLang="zh-CN" sz="3200" b="1" i="0" u="none" strike="noStrike" kern="1200" cap="none" spc="0" normalizeH="0" baseline="0" noProof="0">
                <a:ln>
                  <a:noFill/>
                </a:ln>
                <a:solidFill>
                  <a:srgbClr val="FF0000"/>
                </a:solidFill>
                <a:effectLst/>
                <a:uLnTx/>
                <a:uFillTx/>
                <a:latin typeface="Arial" charset="0"/>
                <a:ea typeface="宋体" charset="-122"/>
                <a:cs typeface="+mn-cs"/>
              </a:rPr>
              <a:t>(protocol)</a:t>
            </a:r>
            <a:r>
              <a:rPr kumimoji="0" lang="en-US" altLang="zh-CN" sz="32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：指通信双方关于如何进行通信的一种约定。</a:t>
            </a:r>
          </a:p>
          <a:p>
            <a:pPr marL="742950" marR="0" lvl="1" indent="-285750" algn="l" defTabSz="914400" rtl="0" eaLnBrk="1" fontAlgn="base" latinLnBrk="0" hangingPunct="1">
              <a:lnSpc>
                <a:spcPct val="100000"/>
              </a:lnSpc>
              <a:spcBef>
                <a:spcPct val="10000"/>
              </a:spcBef>
              <a:spcAft>
                <a:spcPct val="0"/>
              </a:spcAft>
              <a:buClrTx/>
              <a:buSzTx/>
              <a:buFont typeface="Wingdings" pitchFamily="2" charset="2"/>
              <a:buNone/>
              <a:tabLst/>
              <a:defRPr/>
            </a:pP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包括对传送信息内容的理解、信息表示形式以及各种情况下的应答信号等。</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Char char="Ø"/>
              <a:tabLst/>
              <a:defRPr/>
            </a:pPr>
            <a:r>
              <a:rPr kumimoji="0" lang="zh-CN" altLang="en-US" sz="3200" b="1" i="0" u="none" strike="noStrike" kern="1200" cap="none" spc="0" normalizeH="0" baseline="0" noProof="0">
                <a:ln>
                  <a:noFill/>
                </a:ln>
                <a:solidFill>
                  <a:srgbClr val="FF0000"/>
                </a:solidFill>
                <a:effectLst/>
                <a:uLnTx/>
                <a:uFillTx/>
                <a:latin typeface="Arial" charset="0"/>
                <a:ea typeface="宋体" charset="-122"/>
                <a:cs typeface="+mn-cs"/>
              </a:rPr>
              <a:t>网络体系结构</a:t>
            </a:r>
            <a:r>
              <a:rPr kumimoji="0" lang="en-US" altLang="zh-CN" sz="3200" b="1" i="0" u="none" strike="noStrike" kern="1200" cap="none" spc="0" normalizeH="0" baseline="0" noProof="0">
                <a:ln>
                  <a:noFill/>
                </a:ln>
                <a:solidFill>
                  <a:srgbClr val="FF0000"/>
                </a:solidFill>
                <a:effectLst/>
                <a:uLnTx/>
                <a:uFillTx/>
                <a:latin typeface="Arial" charset="0"/>
                <a:ea typeface="宋体" charset="-122"/>
                <a:cs typeface="+mn-cs"/>
              </a:rPr>
              <a:t>(network architecture)</a:t>
            </a:r>
            <a:r>
              <a:rPr kumimoji="0" lang="en-US" altLang="zh-CN" sz="32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：层和协议的集合。</a:t>
            </a:r>
          </a:p>
          <a:p>
            <a:pPr marL="742950" marR="0" lvl="1" indent="-285750" algn="l" defTabSz="914400" rtl="0" eaLnBrk="1" fontAlgn="base" latinLnBrk="0" hangingPunct="1">
              <a:lnSpc>
                <a:spcPct val="100000"/>
              </a:lnSpc>
              <a:spcBef>
                <a:spcPct val="10000"/>
              </a:spcBef>
              <a:spcAft>
                <a:spcPct val="0"/>
              </a:spcAft>
              <a:buClrTx/>
              <a:buSzTx/>
              <a:buFont typeface="Wingdings" pitchFamily="2" charset="2"/>
              <a:buNone/>
              <a:tabLst/>
              <a:defRPr/>
            </a:pP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包括</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如何分层以及各层中采用的具体协议。</a:t>
            </a:r>
          </a:p>
        </p:txBody>
      </p:sp>
    </p:spTree>
    <p:extLst>
      <p:ext uri="{BB962C8B-B14F-4D97-AF65-F5344CB8AC3E}">
        <p14:creationId xmlns:p14="http://schemas.microsoft.com/office/powerpoint/2010/main" val="182104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anim calcmode="lin" valueType="num">
                                      <p:cBhvr additive="base">
                                        <p:cTn id="11" dur="500" fill="hold"/>
                                        <p:tgtEl>
                                          <p:spTgt spid="5018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01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 calcmode="lin" valueType="num">
                                      <p:cBhvr additive="base">
                                        <p:cTn id="17" dur="500" fill="hold"/>
                                        <p:tgtEl>
                                          <p:spTgt spid="5018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18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0180">
                                            <p:txEl>
                                              <p:pRg st="3" end="3"/>
                                            </p:txEl>
                                          </p:spTgt>
                                        </p:tgtEl>
                                        <p:attrNameLst>
                                          <p:attrName>style.visibility</p:attrName>
                                        </p:attrNameLst>
                                      </p:cBhvr>
                                      <p:to>
                                        <p:strVal val="visible"/>
                                      </p:to>
                                    </p:set>
                                    <p:anim calcmode="lin" valueType="num">
                                      <p:cBhvr additive="base">
                                        <p:cTn id="21" dur="500" fill="hold"/>
                                        <p:tgtEl>
                                          <p:spTgt spid="5018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018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50938" y="1052513"/>
            <a:ext cx="7165975" cy="623887"/>
          </a:xfrm>
        </p:spPr>
        <p:txBody>
          <a:bodyPr/>
          <a:lstStyle/>
          <a:p>
            <a:pPr algn="ctr" eaLnBrk="1" hangingPunct="1"/>
            <a:r>
              <a:rPr lang="en-US" altLang="zh-CN" sz="3200" smtClean="0">
                <a:latin typeface="Arial Unicode MS" pitchFamily="34" charset="-122"/>
                <a:ea typeface="Arial Unicode MS" pitchFamily="34" charset="-122"/>
                <a:cs typeface="Arial Unicode MS" pitchFamily="34" charset="-122"/>
              </a:rPr>
              <a:t>1.3.4</a:t>
            </a:r>
            <a:r>
              <a:rPr lang="en-US" altLang="zh-CN" sz="3200" smtClean="0"/>
              <a:t> OSI</a:t>
            </a:r>
            <a:r>
              <a:rPr lang="zh-CN" altLang="en-US" sz="3200" smtClean="0"/>
              <a:t>和</a:t>
            </a:r>
            <a:r>
              <a:rPr lang="en-US" altLang="zh-CN" sz="3200" smtClean="0">
                <a:ea typeface="黑体" pitchFamily="49" charset="-122"/>
              </a:rPr>
              <a:t>Internet</a:t>
            </a:r>
            <a:r>
              <a:rPr lang="zh-CN" altLang="en-US" sz="3200" smtClean="0">
                <a:ea typeface="黑体" pitchFamily="49" charset="-122"/>
              </a:rPr>
              <a:t>参考模型的比较</a:t>
            </a:r>
            <a:endParaRPr lang="en-US" altLang="zh-CN" sz="3200" smtClean="0"/>
          </a:p>
        </p:txBody>
      </p:sp>
      <p:sp>
        <p:nvSpPr>
          <p:cNvPr id="171011" name="Rectangle 3"/>
          <p:cNvSpPr>
            <a:spLocks noGrp="1" noChangeArrowheads="1"/>
          </p:cNvSpPr>
          <p:nvPr>
            <p:ph type="body" idx="1"/>
          </p:nvPr>
        </p:nvSpPr>
        <p:spPr>
          <a:xfrm>
            <a:off x="1042988" y="1978025"/>
            <a:ext cx="7772400" cy="4475163"/>
          </a:xfrm>
        </p:spPr>
        <p:txBody>
          <a:bodyPr/>
          <a:lstStyle/>
          <a:p>
            <a:pPr eaLnBrk="1" hangingPunct="1">
              <a:buClr>
                <a:schemeClr val="tx1"/>
              </a:buClr>
              <a:buSzTx/>
              <a:buFont typeface="Wingdings" pitchFamily="2" charset="2"/>
              <a:buChar char="Ø"/>
              <a:defRPr/>
            </a:pPr>
            <a:r>
              <a:rPr lang="zh-CN" altLang="en-US" sz="2800" b="1" dirty="0" smtClean="0"/>
              <a:t>在市场化方面 </a:t>
            </a:r>
            <a:r>
              <a:rPr lang="en-US" altLang="zh-CN" sz="2800" b="1" dirty="0" smtClean="0"/>
              <a:t>OSI </a:t>
            </a:r>
            <a:r>
              <a:rPr lang="zh-CN" altLang="en-US" sz="2800" b="1" dirty="0" smtClean="0"/>
              <a:t>却失败了。</a:t>
            </a:r>
          </a:p>
          <a:p>
            <a:pPr lvl="1" eaLnBrk="1" hangingPunct="1">
              <a:defRPr/>
            </a:pP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的专家们在完成 </a:t>
            </a: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标准时没有商业驱动力；</a:t>
            </a:r>
          </a:p>
          <a:p>
            <a:pPr lvl="1" eaLnBrk="1" hangingPunct="1">
              <a:defRPr/>
            </a:pP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的协议实现起来过分复杂，且运行效率很低；</a:t>
            </a:r>
          </a:p>
          <a:p>
            <a:pPr lvl="1" eaLnBrk="1" hangingPunct="1">
              <a:defRPr/>
            </a:pP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标准的制定周期太长，因而使得按 </a:t>
            </a: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标准生产的设备无法及时进入市场；</a:t>
            </a:r>
          </a:p>
          <a:p>
            <a:pPr lvl="1" eaLnBrk="1" hangingPunct="1">
              <a:defRPr/>
            </a:pPr>
            <a:r>
              <a:rPr lang="en-US" altLang="zh-CN" sz="2400" dirty="0" smtClean="0">
                <a:solidFill>
                  <a:srgbClr val="333399"/>
                </a:solidFill>
                <a:latin typeface="Arial" charset="0"/>
                <a:ea typeface="黑体" pitchFamily="2" charset="-122"/>
              </a:rPr>
              <a:t>OSI </a:t>
            </a:r>
            <a:r>
              <a:rPr lang="zh-CN" altLang="en-US" sz="2400" dirty="0" smtClean="0">
                <a:solidFill>
                  <a:srgbClr val="333399"/>
                </a:solidFill>
                <a:latin typeface="Arial" charset="0"/>
                <a:ea typeface="黑体" pitchFamily="2" charset="-122"/>
              </a:rPr>
              <a:t>的层次划分也不太合理，有些功能在多个层次中重复出现。</a:t>
            </a:r>
            <a:r>
              <a:rPr lang="zh-CN" altLang="en-US" sz="2400" dirty="0" smtClean="0"/>
              <a:t>  </a:t>
            </a:r>
            <a:endParaRPr lang="en-US" altLang="zh-CN" sz="2400" dirty="0" smtClean="0"/>
          </a:p>
          <a:p>
            <a:pPr marL="0" indent="0" eaLnBrk="1" hangingPunct="1">
              <a:buFont typeface="Wingdings" pitchFamily="2" charset="2"/>
              <a:buNone/>
              <a:defRPr/>
            </a:pPr>
            <a:r>
              <a:rPr lang="zh-CN" altLang="en-US" sz="2800" dirty="0" smtClean="0"/>
              <a:t>  法律上的国际标准 </a:t>
            </a:r>
            <a:r>
              <a:rPr lang="en-US" altLang="zh-CN" sz="2800" dirty="0" smtClean="0"/>
              <a:t>OSI </a:t>
            </a:r>
            <a:r>
              <a:rPr lang="zh-CN" altLang="en-US" sz="2800" dirty="0" smtClean="0"/>
              <a:t>并没有得到市场的认可。而非国际标准 </a:t>
            </a:r>
            <a:r>
              <a:rPr lang="en-US" altLang="zh-CN" sz="2800" dirty="0" smtClean="0"/>
              <a:t>TCP/IP </a:t>
            </a:r>
            <a:r>
              <a:rPr lang="zh-CN" altLang="en-US" sz="2800" dirty="0" smtClean="0"/>
              <a:t>现在获得了最广泛的应用。</a:t>
            </a:r>
          </a:p>
        </p:txBody>
      </p:sp>
    </p:spTree>
    <p:extLst>
      <p:ext uri="{BB962C8B-B14F-4D97-AF65-F5344CB8AC3E}">
        <p14:creationId xmlns:p14="http://schemas.microsoft.com/office/powerpoint/2010/main" val="2731679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1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6325" y="908050"/>
            <a:ext cx="6991350" cy="700088"/>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2771" name="Rectangle 3"/>
          <p:cNvSpPr>
            <a:spLocks noGrp="1" noChangeArrowheads="1"/>
          </p:cNvSpPr>
          <p:nvPr>
            <p:ph type="body" idx="1"/>
          </p:nvPr>
        </p:nvSpPr>
        <p:spPr>
          <a:xfrm>
            <a:off x="827088" y="1916113"/>
            <a:ext cx="7772400" cy="609600"/>
          </a:xfrm>
        </p:spPr>
        <p:txBody>
          <a:bodyPr/>
          <a:lstStyle/>
          <a:p>
            <a:pPr marL="609600" indent="-609600" eaLnBrk="1" hangingPunct="1">
              <a:lnSpc>
                <a:spcPct val="90000"/>
              </a:lnSpc>
              <a:buClr>
                <a:schemeClr val="tx1"/>
              </a:buClr>
              <a:buSzTx/>
              <a:buFont typeface="Wingdings" pitchFamily="2" charset="2"/>
              <a:buAutoNum type="arabicPeriod" startAt="2"/>
            </a:pPr>
            <a:r>
              <a:rPr lang="zh-CN" altLang="en-US" smtClean="0">
                <a:ea typeface="黑体" pitchFamily="49" charset="-122"/>
              </a:rPr>
              <a:t>分层好处</a:t>
            </a:r>
            <a:r>
              <a:rPr lang="zh-CN" altLang="en-US" smtClean="0"/>
              <a:t> </a:t>
            </a:r>
          </a:p>
        </p:txBody>
      </p:sp>
      <p:sp>
        <p:nvSpPr>
          <p:cNvPr id="52228" name="Rectangle 4"/>
          <p:cNvSpPr>
            <a:spLocks noChangeArrowheads="1"/>
          </p:cNvSpPr>
          <p:nvPr/>
        </p:nvSpPr>
        <p:spPr bwMode="auto">
          <a:xfrm>
            <a:off x="323850" y="2492375"/>
            <a:ext cx="84963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各层功能相对独立。</a:t>
            </a:r>
          </a:p>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灵活性好。</a:t>
            </a:r>
          </a:p>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结构上可分割开。</a:t>
            </a:r>
          </a:p>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易于实现和维护。</a:t>
            </a:r>
          </a:p>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a:t>
            </a: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能促进标准化工作。</a:t>
            </a:r>
            <a:endParaRPr kumimoji="0" lang="en-US" altLang="zh-CN" sz="2800" b="1" i="0" u="none" strike="noStrike" kern="1200" cap="none" spc="0" normalizeH="0" baseline="0" noProof="0">
              <a:ln>
                <a:noFill/>
              </a:ln>
              <a:solidFill>
                <a:srgbClr val="000000"/>
              </a:solidFill>
              <a:effectLst/>
              <a:uLnTx/>
              <a:uFillTx/>
              <a:latin typeface="宋体" charset="-122"/>
              <a:ea typeface="宋体" charset="-122"/>
              <a:cs typeface="+mn-cs"/>
            </a:endParaRPr>
          </a:p>
          <a:p>
            <a:pPr marL="0" marR="0" lvl="0" indent="0" algn="l" defTabSz="914400" rtl="0" eaLnBrk="1" fontAlgn="base" latinLnBrk="0" hangingPunct="1">
              <a:lnSpc>
                <a:spcPct val="100000"/>
              </a:lnSpc>
              <a:spcBef>
                <a:spcPts val="600"/>
              </a:spcBef>
              <a:spcAft>
                <a:spcPct val="0"/>
              </a:spcAft>
              <a:buClr>
                <a:srgbClr val="3333CC"/>
              </a:buClr>
              <a:buSzPct val="60000"/>
              <a:buFont typeface="Wingdings"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若层数太少，就会使每一层的协议太复杂。</a:t>
            </a:r>
          </a:p>
          <a:p>
            <a:pPr marL="0" marR="0" lvl="0" indent="0" algn="l" defTabSz="914400" rtl="0" eaLnBrk="1" fontAlgn="base" latinLnBrk="0" hangingPunct="1">
              <a:lnSpc>
                <a:spcPct val="100000"/>
              </a:lnSpc>
              <a:spcBef>
                <a:spcPts val="600"/>
              </a:spcBef>
              <a:spcAft>
                <a:spcPct val="0"/>
              </a:spcAft>
              <a:buClr>
                <a:srgbClr val="3333CC"/>
              </a:buClr>
              <a:buSzPct val="60000"/>
              <a:buFont typeface="Wingdings" pitchFamily="2" charset="2"/>
              <a:buChar char="n"/>
              <a:tabLst/>
              <a:defRPr/>
            </a:pPr>
            <a:r>
              <a:rPr kumimoji="0"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层数太多又会在描述和综合各层功能的系统工程任务时遇到较多的困难。 </a:t>
            </a:r>
          </a:p>
        </p:txBody>
      </p:sp>
    </p:spTree>
    <p:extLst>
      <p:ext uri="{BB962C8B-B14F-4D97-AF65-F5344CB8AC3E}">
        <p14:creationId xmlns:p14="http://schemas.microsoft.com/office/powerpoint/2010/main" val="1622913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7" dur="1000"/>
                                        <p:tgtEl>
                                          <p:spTgt spid="52228">
                                            <p:txEl>
                                              <p:pRg st="0" end="0"/>
                                            </p:txEl>
                                          </p:spTgt>
                                        </p:tgtEl>
                                      </p:cBhvr>
                                    </p:animEffect>
                                  </p:childTnLst>
                                </p:cTn>
                              </p:par>
                            </p:childTnLst>
                          </p:cTn>
                        </p:par>
                        <p:par>
                          <p:cTn id="8" fill="hold" nodeType="afterGroup">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1" dur="1000"/>
                                        <p:tgtEl>
                                          <p:spTgt spid="52228">
                                            <p:txEl>
                                              <p:pRg st="1" end="1"/>
                                            </p:txEl>
                                          </p:spTgt>
                                        </p:tgtEl>
                                      </p:cBhvr>
                                    </p:animEffect>
                                  </p:childTnLst>
                                </p:cTn>
                              </p:par>
                            </p:childTnLst>
                          </p:cTn>
                        </p:par>
                        <p:par>
                          <p:cTn id="12" fill="hold" nodeType="afterGroup">
                            <p:stCondLst>
                              <p:cond delay="2000"/>
                            </p:stCondLst>
                            <p:childTnLst>
                              <p:par>
                                <p:cTn id="13" presetID="3" presetClass="entr" presetSubtype="10" fill="hold" grpId="0" nodeType="afterEffect">
                                  <p:stCondLst>
                                    <p:cond delay="0"/>
                                  </p:stCondLst>
                                  <p:childTnLst>
                                    <p:set>
                                      <p:cBhvr>
                                        <p:cTn id="14"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15" dur="1000"/>
                                        <p:tgtEl>
                                          <p:spTgt spid="52228">
                                            <p:txEl>
                                              <p:pRg st="2" end="2"/>
                                            </p:txEl>
                                          </p:spTgt>
                                        </p:tgtEl>
                                      </p:cBhvr>
                                    </p:animEffect>
                                  </p:childTnLst>
                                </p:cTn>
                              </p:par>
                            </p:childTnLst>
                          </p:cTn>
                        </p:par>
                        <p:par>
                          <p:cTn id="16" fill="hold" nodeType="afterGroup">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52228">
                                            <p:txEl>
                                              <p:pRg st="3" end="3"/>
                                            </p:txEl>
                                          </p:spTgt>
                                        </p:tgtEl>
                                        <p:attrNameLst>
                                          <p:attrName>style.visibility</p:attrName>
                                        </p:attrNameLst>
                                      </p:cBhvr>
                                      <p:to>
                                        <p:strVal val="visible"/>
                                      </p:to>
                                    </p:set>
                                    <p:animEffect transition="in" filter="blinds(horizontal)">
                                      <p:cBhvr>
                                        <p:cTn id="19" dur="1000"/>
                                        <p:tgtEl>
                                          <p:spTgt spid="52228">
                                            <p:txEl>
                                              <p:pRg st="3" end="3"/>
                                            </p:txEl>
                                          </p:spTgt>
                                        </p:tgtEl>
                                      </p:cBhvr>
                                    </p:animEffect>
                                  </p:childTnLst>
                                </p:cTn>
                              </p:par>
                            </p:childTnLst>
                          </p:cTn>
                        </p:par>
                        <p:par>
                          <p:cTn id="20" fill="hold" nodeType="afterGroup">
                            <p:stCondLst>
                              <p:cond delay="4000"/>
                            </p:stCondLst>
                            <p:childTnLst>
                              <p:par>
                                <p:cTn id="21" presetID="3" presetClass="entr" presetSubtype="10" fill="hold" grpId="0" nodeType="afterEffect">
                                  <p:stCondLst>
                                    <p:cond delay="0"/>
                                  </p:stCondLst>
                                  <p:childTnLst>
                                    <p:set>
                                      <p:cBhvr>
                                        <p:cTn id="22" dur="1" fill="hold">
                                          <p:stCondLst>
                                            <p:cond delay="0"/>
                                          </p:stCondLst>
                                        </p:cTn>
                                        <p:tgtEl>
                                          <p:spTgt spid="52228">
                                            <p:txEl>
                                              <p:pRg st="4" end="4"/>
                                            </p:txEl>
                                          </p:spTgt>
                                        </p:tgtEl>
                                        <p:attrNameLst>
                                          <p:attrName>style.visibility</p:attrName>
                                        </p:attrNameLst>
                                      </p:cBhvr>
                                      <p:to>
                                        <p:strVal val="visible"/>
                                      </p:to>
                                    </p:set>
                                    <p:animEffect transition="in" filter="blinds(horizontal)">
                                      <p:cBhvr>
                                        <p:cTn id="23" dur="1000"/>
                                        <p:tgtEl>
                                          <p:spTgt spid="5222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2228">
                                            <p:txEl>
                                              <p:pRg st="5" end="5"/>
                                            </p:txEl>
                                          </p:spTgt>
                                        </p:tgtEl>
                                        <p:attrNameLst>
                                          <p:attrName>style.visibility</p:attrName>
                                        </p:attrNameLst>
                                      </p:cBhvr>
                                      <p:to>
                                        <p:strVal val="visible"/>
                                      </p:to>
                                    </p:set>
                                    <p:animEffect transition="in" filter="blinds(horizontal)">
                                      <p:cBhvr>
                                        <p:cTn id="28" dur="1000"/>
                                        <p:tgtEl>
                                          <p:spTgt spid="5222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2228">
                                            <p:txEl>
                                              <p:pRg st="6" end="6"/>
                                            </p:txEl>
                                          </p:spTgt>
                                        </p:tgtEl>
                                        <p:attrNameLst>
                                          <p:attrName>style.visibility</p:attrName>
                                        </p:attrNameLst>
                                      </p:cBhvr>
                                      <p:to>
                                        <p:strVal val="visible"/>
                                      </p:to>
                                    </p:set>
                                    <p:animEffect transition="in" filter="blinds(horizontal)">
                                      <p:cBhvr>
                                        <p:cTn id="33" dur="1000"/>
                                        <p:tgtEl>
                                          <p:spTgt spid="52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16013" y="1052513"/>
            <a:ext cx="6851650" cy="69215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3795" name="Rectangle 3"/>
          <p:cNvSpPr>
            <a:spLocks noGrp="1" noChangeArrowheads="1"/>
          </p:cNvSpPr>
          <p:nvPr>
            <p:ph type="body" idx="1"/>
          </p:nvPr>
        </p:nvSpPr>
        <p:spPr>
          <a:xfrm>
            <a:off x="827088" y="1916113"/>
            <a:ext cx="7772400" cy="533400"/>
          </a:xfrm>
        </p:spPr>
        <p:txBody>
          <a:bodyPr/>
          <a:lstStyle/>
          <a:p>
            <a:pPr marL="609600" indent="-609600" eaLnBrk="1" hangingPunct="1">
              <a:lnSpc>
                <a:spcPct val="90000"/>
              </a:lnSpc>
              <a:buClr>
                <a:schemeClr val="tx1"/>
              </a:buClr>
              <a:buSzTx/>
              <a:buFont typeface="Wingdings" pitchFamily="2" charset="2"/>
              <a:buAutoNum type="arabicPeriod" startAt="3"/>
            </a:pPr>
            <a:r>
              <a:rPr lang="zh-CN" altLang="en-US" smtClean="0">
                <a:ea typeface="黑体" pitchFamily="49" charset="-122"/>
              </a:rPr>
              <a:t>基本层次的划分</a:t>
            </a:r>
            <a:endParaRPr lang="zh-CN" altLang="en-US" smtClean="0"/>
          </a:p>
        </p:txBody>
      </p:sp>
      <p:grpSp>
        <p:nvGrpSpPr>
          <p:cNvPr id="2" name="Group 14"/>
          <p:cNvGrpSpPr>
            <a:grpSpLocks/>
          </p:cNvGrpSpPr>
          <p:nvPr/>
        </p:nvGrpSpPr>
        <p:grpSpPr bwMode="auto">
          <a:xfrm>
            <a:off x="1042988" y="4221163"/>
            <a:ext cx="2959100" cy="1871662"/>
            <a:chOff x="816" y="1872"/>
            <a:chExt cx="1864" cy="1179"/>
          </a:xfrm>
        </p:grpSpPr>
        <p:grpSp>
          <p:nvGrpSpPr>
            <p:cNvPr id="33799" name="Group 5"/>
            <p:cNvGrpSpPr>
              <a:grpSpLocks/>
            </p:cNvGrpSpPr>
            <p:nvPr/>
          </p:nvGrpSpPr>
          <p:grpSpPr bwMode="auto">
            <a:xfrm>
              <a:off x="816" y="1893"/>
              <a:ext cx="481" cy="815"/>
              <a:chOff x="2180" y="3740"/>
              <a:chExt cx="660" cy="760"/>
            </a:xfrm>
          </p:grpSpPr>
          <p:sp>
            <p:nvSpPr>
              <p:cNvPr id="33806" name="Text Box 6"/>
              <p:cNvSpPr txBox="1">
                <a:spLocks noChangeArrowheads="1"/>
              </p:cNvSpPr>
              <p:nvPr/>
            </p:nvSpPr>
            <p:spPr bwMode="auto">
              <a:xfrm>
                <a:off x="2180" y="3740"/>
                <a:ext cx="660" cy="3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US</a:t>
                </a:r>
              </a:p>
            </p:txBody>
          </p:sp>
          <p:sp>
            <p:nvSpPr>
              <p:cNvPr id="33807" name="Text Box 7"/>
              <p:cNvSpPr txBox="1">
                <a:spLocks noChangeArrowheads="1"/>
              </p:cNvSpPr>
              <p:nvPr/>
            </p:nvSpPr>
            <p:spPr bwMode="auto">
              <a:xfrm>
                <a:off x="2180" y="4120"/>
                <a:ext cx="660" cy="3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CS</a:t>
                </a:r>
              </a:p>
            </p:txBody>
          </p:sp>
        </p:grpSp>
        <p:grpSp>
          <p:nvGrpSpPr>
            <p:cNvPr id="33800" name="Group 8"/>
            <p:cNvGrpSpPr>
              <a:grpSpLocks/>
            </p:cNvGrpSpPr>
            <p:nvPr/>
          </p:nvGrpSpPr>
          <p:grpSpPr bwMode="auto">
            <a:xfrm>
              <a:off x="2199" y="1872"/>
              <a:ext cx="481" cy="815"/>
              <a:chOff x="2180" y="3740"/>
              <a:chExt cx="660" cy="760"/>
            </a:xfrm>
          </p:grpSpPr>
          <p:sp>
            <p:nvSpPr>
              <p:cNvPr id="33804" name="Text Box 9"/>
              <p:cNvSpPr txBox="1">
                <a:spLocks noChangeArrowheads="1"/>
              </p:cNvSpPr>
              <p:nvPr/>
            </p:nvSpPr>
            <p:spPr bwMode="auto">
              <a:xfrm>
                <a:off x="2180" y="3740"/>
                <a:ext cx="660" cy="3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US</a:t>
                </a:r>
              </a:p>
            </p:txBody>
          </p:sp>
          <p:sp>
            <p:nvSpPr>
              <p:cNvPr id="33805" name="Text Box 10"/>
              <p:cNvSpPr txBox="1">
                <a:spLocks noChangeArrowheads="1"/>
              </p:cNvSpPr>
              <p:nvPr/>
            </p:nvSpPr>
            <p:spPr bwMode="auto">
              <a:xfrm>
                <a:off x="2180" y="4120"/>
                <a:ext cx="660" cy="3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CS</a:t>
                </a:r>
              </a:p>
            </p:txBody>
          </p:sp>
        </p:grpSp>
        <p:sp>
          <p:nvSpPr>
            <p:cNvPr id="33801" name="Line 11"/>
            <p:cNvSpPr>
              <a:spLocks noChangeShapeType="1"/>
            </p:cNvSpPr>
            <p:nvPr/>
          </p:nvSpPr>
          <p:spPr bwMode="auto">
            <a:xfrm>
              <a:off x="1064" y="2708"/>
              <a:ext cx="0" cy="343"/>
            </a:xfrm>
            <a:prstGeom prst="line">
              <a:avLst/>
            </a:prstGeom>
            <a:noFill/>
            <a:ln w="76200" cmpd="tri">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3802" name="Line 12"/>
            <p:cNvSpPr>
              <a:spLocks noChangeShapeType="1"/>
            </p:cNvSpPr>
            <p:nvPr/>
          </p:nvSpPr>
          <p:spPr bwMode="auto">
            <a:xfrm>
              <a:off x="2448" y="2688"/>
              <a:ext cx="0" cy="343"/>
            </a:xfrm>
            <a:prstGeom prst="line">
              <a:avLst/>
            </a:prstGeom>
            <a:noFill/>
            <a:ln w="76200" cmpd="tri">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3803" name="Line 13"/>
            <p:cNvSpPr>
              <a:spLocks noChangeShapeType="1"/>
            </p:cNvSpPr>
            <p:nvPr/>
          </p:nvSpPr>
          <p:spPr bwMode="auto">
            <a:xfrm>
              <a:off x="1064" y="3024"/>
              <a:ext cx="1412" cy="0"/>
            </a:xfrm>
            <a:prstGeom prst="line">
              <a:avLst/>
            </a:prstGeom>
            <a:noFill/>
            <a:ln w="76200" cmpd="tri">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53264" name="Rectangle 16"/>
          <p:cNvSpPr>
            <a:spLocks noChangeArrowheads="1"/>
          </p:cNvSpPr>
          <p:nvPr/>
        </p:nvSpPr>
        <p:spPr bwMode="auto">
          <a:xfrm>
            <a:off x="1042988" y="2420938"/>
            <a:ext cx="655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通信软件必需的接口：</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         </a:t>
            </a:r>
            <a:r>
              <a:rPr kumimoji="1" lang="zh-CN" altLang="en-US" sz="3200" b="1" i="0" u="none" strike="noStrike" kern="1200" cap="none" spc="0" normalizeH="0" baseline="0" noProof="0">
                <a:ln>
                  <a:noFill/>
                </a:ln>
                <a:solidFill>
                  <a:srgbClr val="333399"/>
                </a:solidFill>
                <a:effectLst/>
                <a:uLnTx/>
                <a:uFillTx/>
                <a:latin typeface="宋体" charset="-122"/>
                <a:ea typeface="宋体" charset="-122"/>
                <a:cs typeface="+mn-cs"/>
              </a:rPr>
              <a:t>面向用户应用的接口</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333399"/>
                </a:solidFill>
                <a:effectLst/>
                <a:uLnTx/>
                <a:uFillTx/>
                <a:latin typeface="宋体" charset="-122"/>
                <a:ea typeface="宋体" charset="-122"/>
                <a:cs typeface="+mn-cs"/>
              </a:rPr>
              <a:t>         面向通信线路的接口</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p>
        </p:txBody>
      </p:sp>
      <p:sp>
        <p:nvSpPr>
          <p:cNvPr id="53266" name="Rectangle 18"/>
          <p:cNvSpPr>
            <a:spLocks noChangeArrowheads="1"/>
          </p:cNvSpPr>
          <p:nvPr/>
        </p:nvSpPr>
        <p:spPr bwMode="auto">
          <a:xfrm>
            <a:off x="4419600" y="4191000"/>
            <a:ext cx="44735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用户服务层</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US </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(User Service)</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 </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通信服务层</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CS</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 (Communication Service)</a:t>
            </a:r>
            <a:r>
              <a:rPr kumimoji="1"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 </a:t>
            </a:r>
            <a:endPar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Tree>
    <p:extLst>
      <p:ext uri="{BB962C8B-B14F-4D97-AF65-F5344CB8AC3E}">
        <p14:creationId xmlns:p14="http://schemas.microsoft.com/office/powerpoint/2010/main" val="3243729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264">
                                            <p:txEl>
                                              <p:pRg st="0" end="0"/>
                                            </p:txEl>
                                          </p:spTgt>
                                        </p:tgtEl>
                                        <p:attrNameLst>
                                          <p:attrName>style.visibility</p:attrName>
                                        </p:attrNameLst>
                                      </p:cBhvr>
                                      <p:to>
                                        <p:strVal val="visible"/>
                                      </p:to>
                                    </p:set>
                                    <p:anim calcmode="lin" valueType="num">
                                      <p:cBhvr additive="base">
                                        <p:cTn id="7" dur="500" fill="hold"/>
                                        <p:tgtEl>
                                          <p:spTgt spid="532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6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64">
                                            <p:txEl>
                                              <p:pRg st="1" end="1"/>
                                            </p:txEl>
                                          </p:spTgt>
                                        </p:tgtEl>
                                        <p:attrNameLst>
                                          <p:attrName>style.visibility</p:attrName>
                                        </p:attrNameLst>
                                      </p:cBhvr>
                                      <p:to>
                                        <p:strVal val="visible"/>
                                      </p:to>
                                    </p:set>
                                    <p:anim calcmode="lin" valueType="num">
                                      <p:cBhvr additive="base">
                                        <p:cTn id="11" dur="500" fill="hold"/>
                                        <p:tgtEl>
                                          <p:spTgt spid="5326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6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64">
                                            <p:txEl>
                                              <p:pRg st="2" end="2"/>
                                            </p:txEl>
                                          </p:spTgt>
                                        </p:tgtEl>
                                        <p:attrNameLst>
                                          <p:attrName>style.visibility</p:attrName>
                                        </p:attrNameLst>
                                      </p:cBhvr>
                                      <p:to>
                                        <p:strVal val="visible"/>
                                      </p:to>
                                    </p:set>
                                    <p:anim calcmode="lin" valueType="num">
                                      <p:cBhvr additive="base">
                                        <p:cTn id="15" dur="500" fill="hold"/>
                                        <p:tgtEl>
                                          <p:spTgt spid="5326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out)">
                                      <p:cBhvr>
                                        <p:cTn id="21" dur="500"/>
                                        <p:tgtEl>
                                          <p:spTgt spid="2"/>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53266">
                                            <p:txEl>
                                              <p:pRg st="0" end="0"/>
                                            </p:txEl>
                                          </p:spTgt>
                                        </p:tgtEl>
                                        <p:attrNameLst>
                                          <p:attrName>style.visibility</p:attrName>
                                        </p:attrNameLst>
                                      </p:cBhvr>
                                      <p:to>
                                        <p:strVal val="visible"/>
                                      </p:to>
                                    </p:set>
                                    <p:anim calcmode="lin" valueType="num">
                                      <p:cBhvr additive="base">
                                        <p:cTn id="24" dur="500" fill="hold"/>
                                        <p:tgtEl>
                                          <p:spTgt spid="5326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3266">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3266">
                                            <p:txEl>
                                              <p:pRg st="1" end="1"/>
                                            </p:txEl>
                                          </p:spTgt>
                                        </p:tgtEl>
                                        <p:attrNameLst>
                                          <p:attrName>style.visibility</p:attrName>
                                        </p:attrNameLst>
                                      </p:cBhvr>
                                      <p:to>
                                        <p:strVal val="visible"/>
                                      </p:to>
                                    </p:set>
                                    <p:anim calcmode="lin" valueType="num">
                                      <p:cBhvr additive="base">
                                        <p:cTn id="28" dur="500" fill="hold"/>
                                        <p:tgtEl>
                                          <p:spTgt spid="53266">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3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3266">
                                            <p:txEl>
                                              <p:pRg st="2" end="2"/>
                                            </p:txEl>
                                          </p:spTgt>
                                        </p:tgtEl>
                                        <p:attrNameLst>
                                          <p:attrName>style.visibility</p:attrName>
                                        </p:attrNameLst>
                                      </p:cBhvr>
                                      <p:to>
                                        <p:strVal val="visible"/>
                                      </p:to>
                                    </p:set>
                                    <p:anim calcmode="lin" valueType="num">
                                      <p:cBhvr additive="base">
                                        <p:cTn id="34" dur="500" fill="hold"/>
                                        <p:tgtEl>
                                          <p:spTgt spid="53266">
                                            <p:txEl>
                                              <p:pRg st="2" end="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53266">
                                            <p:txEl>
                                              <p:pRg st="2" end="2"/>
                                            </p:txEl>
                                          </p:spTgt>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53266">
                                            <p:txEl>
                                              <p:pRg st="3" end="3"/>
                                            </p:txEl>
                                          </p:spTgt>
                                        </p:tgtEl>
                                        <p:attrNameLst>
                                          <p:attrName>style.visibility</p:attrName>
                                        </p:attrNameLst>
                                      </p:cBhvr>
                                      <p:to>
                                        <p:strVal val="visible"/>
                                      </p:to>
                                    </p:set>
                                    <p:anim calcmode="lin" valueType="num">
                                      <p:cBhvr additive="base">
                                        <p:cTn id="38" dur="500" fill="hold"/>
                                        <p:tgtEl>
                                          <p:spTgt spid="53266">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5326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4" grpId="0" build="p" autoUpdateAnimBg="0"/>
      <p:bldP spid="53266"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71550" y="981075"/>
            <a:ext cx="6337300" cy="685800"/>
          </a:xfrm>
        </p:spPr>
        <p:txBody>
          <a:bodyPr/>
          <a:lstStyle/>
          <a:p>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4819" name="Rectangle 3"/>
          <p:cNvSpPr>
            <a:spLocks noGrp="1" noChangeArrowheads="1"/>
          </p:cNvSpPr>
          <p:nvPr>
            <p:ph type="body" idx="1"/>
          </p:nvPr>
        </p:nvSpPr>
        <p:spPr>
          <a:xfrm>
            <a:off x="468313" y="1916113"/>
            <a:ext cx="7772400" cy="533400"/>
          </a:xfrm>
        </p:spPr>
        <p:txBody>
          <a:bodyPr/>
          <a:lstStyle/>
          <a:p>
            <a:pPr marL="0" indent="0">
              <a:lnSpc>
                <a:spcPct val="90000"/>
              </a:lnSpc>
              <a:buClr>
                <a:schemeClr val="tx1"/>
              </a:buClr>
              <a:buSzTx/>
              <a:buFont typeface="Wingdings" pitchFamily="2" charset="2"/>
              <a:buNone/>
            </a:pPr>
            <a:r>
              <a:rPr lang="en-US" altLang="zh-CN" smtClean="0">
                <a:ea typeface="黑体" pitchFamily="49" charset="-122"/>
              </a:rPr>
              <a:t>4.</a:t>
            </a:r>
            <a:r>
              <a:rPr lang="zh-CN" altLang="en-US" smtClean="0">
                <a:ea typeface="黑体" pitchFamily="49" charset="-122"/>
              </a:rPr>
              <a:t>服务与协议的关系</a:t>
            </a:r>
          </a:p>
        </p:txBody>
      </p:sp>
      <p:sp>
        <p:nvSpPr>
          <p:cNvPr id="34820" name="Rectangle 149"/>
          <p:cNvSpPr>
            <a:spLocks noChangeArrowheads="1"/>
          </p:cNvSpPr>
          <p:nvPr/>
        </p:nvSpPr>
        <p:spPr bwMode="auto">
          <a:xfrm>
            <a:off x="539750" y="2492375"/>
            <a:ext cx="77724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60000"/>
              <a:buFont typeface="Wingdings" pitchFamily="2" charset="2"/>
              <a:buChar char="n"/>
              <a:tabLst/>
              <a:defRPr/>
            </a:pPr>
            <a:r>
              <a:rPr kumimoji="0" lang="zh-CN" altLang="en-US" sz="2800" b="0" i="0" u="none" strike="noStrike" kern="1200" cap="none" spc="0" normalizeH="0" baseline="0" noProof="0">
                <a:ln>
                  <a:noFill/>
                </a:ln>
                <a:solidFill>
                  <a:srgbClr val="FC0A04"/>
                </a:solidFill>
                <a:effectLst/>
                <a:uLnTx/>
                <a:uFillTx/>
                <a:latin typeface="Tahoma" pitchFamily="34" charset="0"/>
                <a:ea typeface="黑体" pitchFamily="49" charset="-122"/>
                <a:cs typeface="+mn-cs"/>
              </a:rPr>
              <a:t>服务</a:t>
            </a:r>
            <a:r>
              <a:rPr kumimoji="0" lang="zh-CN" altLang="en-US" sz="2800" b="0" i="0" u="none" strike="noStrike" kern="1200" cap="none" spc="0" normalizeH="0" baseline="0" noProof="0">
                <a:ln>
                  <a:noFill/>
                </a:ln>
                <a:solidFill>
                  <a:srgbClr val="000000"/>
                </a:solidFill>
                <a:effectLst/>
                <a:uLnTx/>
                <a:uFillTx/>
                <a:latin typeface="Tahoma" pitchFamily="34" charset="0"/>
                <a:ea typeface="黑体" pitchFamily="49" charset="-122"/>
                <a:cs typeface="+mn-cs"/>
              </a:rPr>
              <a:t>是指某层向它上一层提供的一组原语。它定义了该层准备代表其用户执行哪些操作，但它并不涉及如何实现这些操作。</a:t>
            </a:r>
          </a:p>
          <a:p>
            <a:pPr marL="342900" marR="0" lvl="0" indent="-342900" algn="l" defTabSz="914400" rtl="0" eaLnBrk="1" fontAlgn="base" latinLnBrk="0" hangingPunct="1">
              <a:lnSpc>
                <a:spcPct val="100000"/>
              </a:lnSpc>
              <a:spcBef>
                <a:spcPct val="20000"/>
              </a:spcBef>
              <a:spcAft>
                <a:spcPct val="0"/>
              </a:spcAft>
              <a:buClr>
                <a:srgbClr val="000000"/>
              </a:buClr>
              <a:buSzPct val="60000"/>
              <a:buFont typeface="Wingdings" pitchFamily="2" charset="2"/>
              <a:buChar char="n"/>
              <a:tabLst/>
              <a:defRPr/>
            </a:pPr>
            <a:r>
              <a:rPr kumimoji="0" lang="zh-CN" altLang="en-US" sz="2800" b="0" i="0" u="none" strike="noStrike" kern="1200" cap="none" spc="0" normalizeH="0" baseline="0" noProof="0">
                <a:ln>
                  <a:noFill/>
                </a:ln>
                <a:solidFill>
                  <a:srgbClr val="FC0A04"/>
                </a:solidFill>
                <a:effectLst/>
                <a:uLnTx/>
                <a:uFillTx/>
                <a:latin typeface="Tahoma" pitchFamily="34" charset="0"/>
                <a:ea typeface="黑体" pitchFamily="49" charset="-122"/>
                <a:cs typeface="+mn-cs"/>
              </a:rPr>
              <a:t>协议</a:t>
            </a:r>
            <a:r>
              <a:rPr kumimoji="0" lang="zh-CN" altLang="en-US" sz="2800" b="0" i="0" u="none" strike="noStrike" kern="1200" cap="none" spc="0" normalizeH="0" baseline="0" noProof="0">
                <a:ln>
                  <a:noFill/>
                </a:ln>
                <a:solidFill>
                  <a:srgbClr val="000000"/>
                </a:solidFill>
                <a:effectLst/>
                <a:uLnTx/>
                <a:uFillTx/>
                <a:latin typeface="Tahoma" pitchFamily="34" charset="0"/>
                <a:ea typeface="黑体" pitchFamily="49" charset="-122"/>
                <a:cs typeface="+mn-cs"/>
              </a:rPr>
              <a:t>是一组规则，用来规定同一层上对等实体之间所交换的数据包格式和含义。对等实体利用协议来实现它们的服务定义。</a:t>
            </a:r>
          </a:p>
        </p:txBody>
      </p:sp>
      <p:sp>
        <p:nvSpPr>
          <p:cNvPr id="34821" name="Text Box 150"/>
          <p:cNvSpPr txBox="1">
            <a:spLocks noChangeArrowheads="1"/>
          </p:cNvSpPr>
          <p:nvPr/>
        </p:nvSpPr>
        <p:spPr bwMode="auto">
          <a:xfrm>
            <a:off x="539750" y="5229225"/>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0" i="0" u="none" strike="noStrike" kern="1200" cap="none" spc="0" normalizeH="0" baseline="0" noProof="0">
                <a:ln>
                  <a:noFill/>
                </a:ln>
                <a:solidFill>
                  <a:srgbClr val="FC0A04"/>
                </a:solidFill>
                <a:effectLst/>
                <a:uLnTx/>
                <a:uFillTx/>
                <a:latin typeface="Times New Roman" pitchFamily="18" charset="0"/>
                <a:ea typeface="黑体" pitchFamily="49" charset="-122"/>
                <a:cs typeface="+mn-cs"/>
              </a:rPr>
              <a:t>服务</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涉及到层间的接口，</a:t>
            </a:r>
            <a:r>
              <a:rPr kumimoji="1" lang="zh-CN" altLang="en-US" sz="2800" b="0" i="0" u="none" strike="noStrike" kern="1200" cap="none" spc="0" normalizeH="0" baseline="0" noProof="0">
                <a:ln>
                  <a:noFill/>
                </a:ln>
                <a:solidFill>
                  <a:srgbClr val="FC0A04"/>
                </a:solidFill>
                <a:effectLst/>
                <a:uLnTx/>
                <a:uFillTx/>
                <a:latin typeface="Times New Roman" pitchFamily="18" charset="0"/>
                <a:ea typeface="黑体" pitchFamily="49" charset="-122"/>
                <a:cs typeface="+mn-cs"/>
              </a:rPr>
              <a:t>协议</a:t>
            </a:r>
            <a:r>
              <a:rPr kumimoji="1" lang="zh-CN" altLang="en-US" sz="28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涉及到不同机器上对等实体之间发送的分组。</a:t>
            </a:r>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0" y="595313"/>
            <a:ext cx="44862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6503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16013" y="1052513"/>
            <a:ext cx="8382000" cy="685800"/>
          </a:xfrm>
        </p:spPr>
        <p:txBody>
          <a:bodyPr/>
          <a:lstStyle/>
          <a:p>
            <a:pPr eaLnBrk="1" hangingPunct="1"/>
            <a:r>
              <a:rPr lang="en-US" altLang="zh-CN" sz="3600" smtClean="0">
                <a:latin typeface="Arial Unicode MS" pitchFamily="34" charset="-122"/>
                <a:ea typeface="Arial Unicode MS" pitchFamily="34" charset="-122"/>
                <a:cs typeface="Arial Unicode MS" pitchFamily="34" charset="-122"/>
              </a:rPr>
              <a:t>1.3.1</a:t>
            </a:r>
            <a:r>
              <a:rPr lang="en-US" altLang="zh-CN" sz="3600" smtClean="0">
                <a:latin typeface="宋体" charset="-122"/>
              </a:rPr>
              <a:t> </a:t>
            </a:r>
            <a:r>
              <a:rPr lang="zh-CN" altLang="en-US" sz="3600" smtClean="0">
                <a:ea typeface="黑体" pitchFamily="49" charset="-122"/>
              </a:rPr>
              <a:t>层次模型</a:t>
            </a:r>
          </a:p>
        </p:txBody>
      </p:sp>
      <p:sp>
        <p:nvSpPr>
          <p:cNvPr id="35843" name="Rectangle 3"/>
          <p:cNvSpPr>
            <a:spLocks noGrp="1" noChangeArrowheads="1"/>
          </p:cNvSpPr>
          <p:nvPr>
            <p:ph type="body" idx="1"/>
          </p:nvPr>
        </p:nvSpPr>
        <p:spPr>
          <a:xfrm>
            <a:off x="755650" y="1844675"/>
            <a:ext cx="7772400" cy="533400"/>
          </a:xfrm>
        </p:spPr>
        <p:txBody>
          <a:bodyPr/>
          <a:lstStyle/>
          <a:p>
            <a:pPr marL="609600" indent="-609600" eaLnBrk="1" hangingPunct="1">
              <a:lnSpc>
                <a:spcPct val="90000"/>
              </a:lnSpc>
              <a:buClr>
                <a:schemeClr val="tx1"/>
              </a:buClr>
              <a:buSzTx/>
              <a:buFont typeface="Wingdings" pitchFamily="2" charset="2"/>
              <a:buNone/>
            </a:pPr>
            <a:r>
              <a:rPr lang="en-US" altLang="zh-CN" smtClean="0">
                <a:ea typeface="黑体" pitchFamily="49" charset="-122"/>
              </a:rPr>
              <a:t>5. </a:t>
            </a:r>
            <a:r>
              <a:rPr lang="zh-CN" altLang="en-US" smtClean="0">
                <a:ea typeface="黑体" pitchFamily="49" charset="-122"/>
              </a:rPr>
              <a:t>网络体系结构中的数据传递模型</a:t>
            </a:r>
            <a:r>
              <a:rPr lang="zh-CN" altLang="en-US" smtClean="0"/>
              <a:t> </a:t>
            </a:r>
          </a:p>
        </p:txBody>
      </p:sp>
      <p:sp>
        <p:nvSpPr>
          <p:cNvPr id="35844" name="AutoShape 3"/>
          <p:cNvSpPr>
            <a:spLocks noChangeArrowheads="1"/>
          </p:cNvSpPr>
          <p:nvPr/>
        </p:nvSpPr>
        <p:spPr bwMode="auto">
          <a:xfrm rot="-5400000">
            <a:off x="4374357" y="1959769"/>
            <a:ext cx="417512"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45" name="AutoShape 4"/>
          <p:cNvSpPr>
            <a:spLocks noChangeArrowheads="1"/>
          </p:cNvSpPr>
          <p:nvPr/>
        </p:nvSpPr>
        <p:spPr bwMode="auto">
          <a:xfrm>
            <a:off x="533400" y="3275013"/>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46" name="Text Box 5"/>
          <p:cNvSpPr txBox="1">
            <a:spLocks noChangeArrowheads="1"/>
          </p:cNvSpPr>
          <p:nvPr/>
        </p:nvSpPr>
        <p:spPr bwMode="auto">
          <a:xfrm>
            <a:off x="781050" y="345440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5</a:t>
            </a:r>
          </a:p>
        </p:txBody>
      </p:sp>
      <p:sp>
        <p:nvSpPr>
          <p:cNvPr id="35847" name="Text Box 6"/>
          <p:cNvSpPr txBox="1">
            <a:spLocks noChangeArrowheads="1"/>
          </p:cNvSpPr>
          <p:nvPr/>
        </p:nvSpPr>
        <p:spPr bwMode="auto">
          <a:xfrm>
            <a:off x="781050" y="4081463"/>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4</a:t>
            </a:r>
          </a:p>
        </p:txBody>
      </p:sp>
      <p:sp>
        <p:nvSpPr>
          <p:cNvPr id="35848" name="Text Box 7"/>
          <p:cNvSpPr txBox="1">
            <a:spLocks noChangeArrowheads="1"/>
          </p:cNvSpPr>
          <p:nvPr/>
        </p:nvSpPr>
        <p:spPr bwMode="auto">
          <a:xfrm>
            <a:off x="781050" y="463867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3</a:t>
            </a:r>
          </a:p>
        </p:txBody>
      </p:sp>
      <p:sp>
        <p:nvSpPr>
          <p:cNvPr id="35849" name="Text Box 8"/>
          <p:cNvSpPr txBox="1">
            <a:spLocks noChangeArrowheads="1"/>
          </p:cNvSpPr>
          <p:nvPr/>
        </p:nvSpPr>
        <p:spPr bwMode="auto">
          <a:xfrm>
            <a:off x="781050" y="519747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2</a:t>
            </a:r>
          </a:p>
        </p:txBody>
      </p:sp>
      <p:sp>
        <p:nvSpPr>
          <p:cNvPr id="35850" name="Text Box 9"/>
          <p:cNvSpPr txBox="1">
            <a:spLocks noChangeArrowheads="1"/>
          </p:cNvSpPr>
          <p:nvPr/>
        </p:nvSpPr>
        <p:spPr bwMode="auto">
          <a:xfrm>
            <a:off x="781050" y="5764213"/>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1</a:t>
            </a:r>
          </a:p>
        </p:txBody>
      </p:sp>
      <p:sp>
        <p:nvSpPr>
          <p:cNvPr id="35851" name="Freeform 10"/>
          <p:cNvSpPr>
            <a:spLocks/>
          </p:cNvSpPr>
          <p:nvPr/>
        </p:nvSpPr>
        <p:spPr bwMode="auto">
          <a:xfrm>
            <a:off x="533400" y="3876675"/>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52" name="Freeform 11"/>
          <p:cNvSpPr>
            <a:spLocks/>
          </p:cNvSpPr>
          <p:nvPr/>
        </p:nvSpPr>
        <p:spPr bwMode="auto">
          <a:xfrm>
            <a:off x="542925" y="4451350"/>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53" name="Freeform 12"/>
          <p:cNvSpPr>
            <a:spLocks/>
          </p:cNvSpPr>
          <p:nvPr/>
        </p:nvSpPr>
        <p:spPr bwMode="auto">
          <a:xfrm>
            <a:off x="520700" y="5027613"/>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54" name="Freeform 13"/>
          <p:cNvSpPr>
            <a:spLocks/>
          </p:cNvSpPr>
          <p:nvPr/>
        </p:nvSpPr>
        <p:spPr bwMode="auto">
          <a:xfrm>
            <a:off x="520700" y="5619750"/>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55" name="AutoShape 14"/>
          <p:cNvSpPr>
            <a:spLocks noChangeArrowheads="1"/>
          </p:cNvSpPr>
          <p:nvPr/>
        </p:nvSpPr>
        <p:spPr bwMode="auto">
          <a:xfrm>
            <a:off x="7886700" y="3241675"/>
            <a:ext cx="838200" cy="3030538"/>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56" name="Text Box 15"/>
          <p:cNvSpPr txBox="1">
            <a:spLocks noChangeArrowheads="1"/>
          </p:cNvSpPr>
          <p:nvPr/>
        </p:nvSpPr>
        <p:spPr bwMode="auto">
          <a:xfrm>
            <a:off x="7924800" y="341947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5</a:t>
            </a:r>
          </a:p>
        </p:txBody>
      </p:sp>
      <p:sp>
        <p:nvSpPr>
          <p:cNvPr id="35857" name="Text Box 16"/>
          <p:cNvSpPr txBox="1">
            <a:spLocks noChangeArrowheads="1"/>
          </p:cNvSpPr>
          <p:nvPr/>
        </p:nvSpPr>
        <p:spPr bwMode="auto">
          <a:xfrm>
            <a:off x="7924800" y="404653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4</a:t>
            </a:r>
          </a:p>
        </p:txBody>
      </p:sp>
      <p:sp>
        <p:nvSpPr>
          <p:cNvPr id="35858" name="Text Box 17"/>
          <p:cNvSpPr txBox="1">
            <a:spLocks noChangeArrowheads="1"/>
          </p:cNvSpPr>
          <p:nvPr/>
        </p:nvSpPr>
        <p:spPr bwMode="auto">
          <a:xfrm>
            <a:off x="7924800" y="460375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3</a:t>
            </a:r>
          </a:p>
        </p:txBody>
      </p:sp>
      <p:sp>
        <p:nvSpPr>
          <p:cNvPr id="35859" name="Text Box 18"/>
          <p:cNvSpPr txBox="1">
            <a:spLocks noChangeArrowheads="1"/>
          </p:cNvSpPr>
          <p:nvPr/>
        </p:nvSpPr>
        <p:spPr bwMode="auto">
          <a:xfrm>
            <a:off x="7924800" y="516413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2</a:t>
            </a:r>
          </a:p>
        </p:txBody>
      </p:sp>
      <p:sp>
        <p:nvSpPr>
          <p:cNvPr id="35860" name="Text Box 19"/>
          <p:cNvSpPr txBox="1">
            <a:spLocks noChangeArrowheads="1"/>
          </p:cNvSpPr>
          <p:nvPr/>
        </p:nvSpPr>
        <p:spPr bwMode="auto">
          <a:xfrm>
            <a:off x="7924800" y="572928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1</a:t>
            </a:r>
          </a:p>
        </p:txBody>
      </p:sp>
      <p:sp>
        <p:nvSpPr>
          <p:cNvPr id="35861" name="Freeform 20"/>
          <p:cNvSpPr>
            <a:spLocks/>
          </p:cNvSpPr>
          <p:nvPr/>
        </p:nvSpPr>
        <p:spPr bwMode="auto">
          <a:xfrm>
            <a:off x="7886700" y="3841750"/>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2" name="Freeform 21"/>
          <p:cNvSpPr>
            <a:spLocks/>
          </p:cNvSpPr>
          <p:nvPr/>
        </p:nvSpPr>
        <p:spPr bwMode="auto">
          <a:xfrm>
            <a:off x="7896225" y="4416425"/>
            <a:ext cx="847725" cy="61913"/>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3" name="Freeform 22"/>
          <p:cNvSpPr>
            <a:spLocks/>
          </p:cNvSpPr>
          <p:nvPr/>
        </p:nvSpPr>
        <p:spPr bwMode="auto">
          <a:xfrm>
            <a:off x="7874000" y="4992688"/>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4" name="Freeform 23"/>
          <p:cNvSpPr>
            <a:spLocks/>
          </p:cNvSpPr>
          <p:nvPr/>
        </p:nvSpPr>
        <p:spPr bwMode="auto">
          <a:xfrm>
            <a:off x="7874000" y="5584825"/>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5" name="Text Box 24"/>
          <p:cNvSpPr txBox="1">
            <a:spLocks noChangeArrowheads="1"/>
          </p:cNvSpPr>
          <p:nvPr/>
        </p:nvSpPr>
        <p:spPr bwMode="auto">
          <a:xfrm>
            <a:off x="395288" y="2400300"/>
            <a:ext cx="879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charset="0"/>
                <a:ea typeface="黑体" pitchFamily="49" charset="-122"/>
                <a:cs typeface="+mn-cs"/>
              </a:rPr>
              <a:t>主机</a:t>
            </a:r>
            <a:r>
              <a:rPr kumimoji="1" lang="zh-CN" altLang="en-US" sz="10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en-US" altLang="zh-CN" sz="2000" b="1" i="0" u="none" strike="noStrike" kern="1200" cap="none" spc="0" normalizeH="0" baseline="0" noProof="0">
                <a:ln>
                  <a:noFill/>
                </a:ln>
                <a:solidFill>
                  <a:srgbClr val="333399"/>
                </a:solidFill>
                <a:effectLst/>
                <a:uLnTx/>
                <a:uFillTx/>
                <a:latin typeface="Arial" charset="0"/>
                <a:ea typeface="黑体" pitchFamily="49" charset="-122"/>
                <a:cs typeface="+mn-cs"/>
              </a:rPr>
              <a:t>1</a:t>
            </a:r>
          </a:p>
        </p:txBody>
      </p:sp>
      <p:sp>
        <p:nvSpPr>
          <p:cNvPr id="35866" name="AutoShape 25"/>
          <p:cNvSpPr>
            <a:spLocks noChangeArrowheads="1"/>
          </p:cNvSpPr>
          <p:nvPr/>
        </p:nvSpPr>
        <p:spPr bwMode="auto">
          <a:xfrm>
            <a:off x="8034338" y="2744788"/>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7" name="Text Box 26"/>
          <p:cNvSpPr txBox="1">
            <a:spLocks noChangeArrowheads="1"/>
          </p:cNvSpPr>
          <p:nvPr/>
        </p:nvSpPr>
        <p:spPr bwMode="auto">
          <a:xfrm>
            <a:off x="8027988" y="2849563"/>
            <a:ext cx="636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AP</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2</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35868" name="AutoShape 27"/>
          <p:cNvSpPr>
            <a:spLocks noChangeArrowheads="1"/>
          </p:cNvSpPr>
          <p:nvPr/>
        </p:nvSpPr>
        <p:spPr bwMode="auto">
          <a:xfrm>
            <a:off x="538163" y="27876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69" name="Text Box 28"/>
          <p:cNvSpPr txBox="1">
            <a:spLocks noChangeArrowheads="1"/>
          </p:cNvSpPr>
          <p:nvPr/>
        </p:nvSpPr>
        <p:spPr bwMode="auto">
          <a:xfrm>
            <a:off x="558800" y="2908300"/>
            <a:ext cx="636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AP</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1</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35870" name="Text Box 29"/>
          <p:cNvSpPr txBox="1">
            <a:spLocks noChangeArrowheads="1"/>
          </p:cNvSpPr>
          <p:nvPr/>
        </p:nvSpPr>
        <p:spPr bwMode="auto">
          <a:xfrm>
            <a:off x="7770813" y="2400300"/>
            <a:ext cx="879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charset="0"/>
                <a:ea typeface="黑体" pitchFamily="49" charset="-122"/>
                <a:cs typeface="+mn-cs"/>
              </a:rPr>
              <a:t>主机</a:t>
            </a:r>
            <a:r>
              <a:rPr kumimoji="1" lang="zh-CN" altLang="en-US" sz="10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en-US" altLang="zh-CN" sz="2000" b="1" i="0" u="none" strike="noStrike" kern="1200" cap="none" spc="0" normalizeH="0" baseline="0" noProof="0">
                <a:ln>
                  <a:noFill/>
                </a:ln>
                <a:solidFill>
                  <a:srgbClr val="333399"/>
                </a:solidFill>
                <a:effectLst/>
                <a:uLnTx/>
                <a:uFillTx/>
                <a:latin typeface="Arial" charset="0"/>
                <a:ea typeface="黑体" pitchFamily="49" charset="-122"/>
                <a:cs typeface="+mn-cs"/>
              </a:rPr>
              <a:t>2</a:t>
            </a:r>
          </a:p>
        </p:txBody>
      </p:sp>
      <p:sp>
        <p:nvSpPr>
          <p:cNvPr id="107" name="Rectangle 30"/>
          <p:cNvSpPr>
            <a:spLocks noChangeArrowheads="1"/>
          </p:cNvSpPr>
          <p:nvPr/>
        </p:nvSpPr>
        <p:spPr bwMode="auto">
          <a:xfrm>
            <a:off x="4067175" y="2921000"/>
            <a:ext cx="2592388" cy="358775"/>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nvGrpSpPr>
          <p:cNvPr id="2" name="Group 31"/>
          <p:cNvGrpSpPr>
            <a:grpSpLocks/>
          </p:cNvGrpSpPr>
          <p:nvPr/>
        </p:nvGrpSpPr>
        <p:grpSpPr bwMode="auto">
          <a:xfrm>
            <a:off x="2627313" y="2847975"/>
            <a:ext cx="1474787" cy="1008063"/>
            <a:chOff x="1655" y="1525"/>
            <a:chExt cx="929" cy="635"/>
          </a:xfrm>
        </p:grpSpPr>
        <p:sp>
          <p:nvSpPr>
            <p:cNvPr id="35919" name="Text Box 32"/>
            <p:cNvSpPr txBox="1">
              <a:spLocks noChangeArrowheads="1"/>
            </p:cNvSpPr>
            <p:nvPr/>
          </p:nvSpPr>
          <p:spPr bwMode="auto">
            <a:xfrm>
              <a:off x="1655" y="1525"/>
              <a:ext cx="9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应用层首部</a:t>
              </a:r>
              <a:endPar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endParaRPr>
            </a:p>
          </p:txBody>
        </p:sp>
        <p:sp>
          <p:nvSpPr>
            <p:cNvPr id="35920"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21"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grpSp>
      <p:sp>
        <p:nvSpPr>
          <p:cNvPr id="112" name="Rectangle 35"/>
          <p:cNvSpPr>
            <a:spLocks noChangeArrowheads="1"/>
          </p:cNvSpPr>
          <p:nvPr/>
        </p:nvSpPr>
        <p:spPr bwMode="auto">
          <a:xfrm>
            <a:off x="1979613" y="5800725"/>
            <a:ext cx="5184775" cy="358775"/>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333399"/>
                </a:solidFill>
                <a:effectLst/>
                <a:uLnTx/>
                <a:uFillTx/>
                <a:latin typeface="宋体" charset="-122"/>
                <a:ea typeface="黑体" pitchFamily="49" charset="-122"/>
                <a:cs typeface="+mn-cs"/>
              </a:rPr>
              <a:t>10100110100101  </a:t>
            </a:r>
            <a:r>
              <a:rPr kumimoji="0" lang="zh-CN" altLang="en-US" sz="2000" b="1" i="0" u="none" strike="noStrike" kern="1200" cap="none" spc="0" normalizeH="0" baseline="0" noProof="0">
                <a:ln>
                  <a:noFill/>
                </a:ln>
                <a:solidFill>
                  <a:srgbClr val="333399"/>
                </a:solidFill>
                <a:effectLst/>
                <a:uLnTx/>
                <a:uFillTx/>
                <a:latin typeface="宋体" charset="-122"/>
                <a:ea typeface="黑体" pitchFamily="49" charset="-122"/>
                <a:cs typeface="+mn-cs"/>
              </a:rPr>
              <a:t>比  特  流  </a:t>
            </a:r>
            <a:r>
              <a:rPr kumimoji="0" lang="en-US" altLang="zh-CN" sz="2000" b="1" i="0" u="none" strike="noStrike" kern="1200" cap="none" spc="0" normalizeH="0" baseline="0" noProof="0">
                <a:ln>
                  <a:noFill/>
                </a:ln>
                <a:solidFill>
                  <a:srgbClr val="333399"/>
                </a:solidFill>
                <a:effectLst/>
                <a:uLnTx/>
                <a:uFillTx/>
                <a:latin typeface="宋体" charset="-122"/>
                <a:ea typeface="黑体" pitchFamily="49" charset="-122"/>
                <a:cs typeface="+mn-cs"/>
              </a:rPr>
              <a:t>110101110101</a:t>
            </a:r>
          </a:p>
        </p:txBody>
      </p:sp>
      <p:sp>
        <p:nvSpPr>
          <p:cNvPr id="35874" name="Text Box 36"/>
          <p:cNvSpPr txBox="1">
            <a:spLocks noChangeArrowheads="1"/>
          </p:cNvSpPr>
          <p:nvPr/>
        </p:nvSpPr>
        <p:spPr bwMode="auto">
          <a:xfrm>
            <a:off x="1763713" y="2276475"/>
            <a:ext cx="57531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注意观察加入或剥去首部（尾部）的层次</a:t>
            </a:r>
          </a:p>
        </p:txBody>
      </p:sp>
      <p:sp>
        <p:nvSpPr>
          <p:cNvPr id="114" name="Rectangle 37"/>
          <p:cNvSpPr>
            <a:spLocks noChangeArrowheads="1"/>
          </p:cNvSpPr>
          <p:nvPr/>
        </p:nvSpPr>
        <p:spPr bwMode="auto">
          <a:xfrm>
            <a:off x="4067175" y="3497263"/>
            <a:ext cx="2592388" cy="358775"/>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nvGrpSpPr>
          <p:cNvPr id="3" name="Group 38"/>
          <p:cNvGrpSpPr>
            <a:grpSpLocks/>
          </p:cNvGrpSpPr>
          <p:nvPr/>
        </p:nvGrpSpPr>
        <p:grpSpPr bwMode="auto">
          <a:xfrm>
            <a:off x="3563938" y="4073525"/>
            <a:ext cx="3095625" cy="358775"/>
            <a:chOff x="2245" y="2297"/>
            <a:chExt cx="1950" cy="226"/>
          </a:xfrm>
        </p:grpSpPr>
        <p:sp>
          <p:nvSpPr>
            <p:cNvPr id="35917"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5918"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4" name="Group 41"/>
          <p:cNvGrpSpPr>
            <a:grpSpLocks/>
          </p:cNvGrpSpPr>
          <p:nvPr/>
        </p:nvGrpSpPr>
        <p:grpSpPr bwMode="auto">
          <a:xfrm>
            <a:off x="3059113" y="4649788"/>
            <a:ext cx="3600450" cy="358775"/>
            <a:chOff x="1927" y="2660"/>
            <a:chExt cx="2268" cy="226"/>
          </a:xfrm>
        </p:grpSpPr>
        <p:sp>
          <p:nvSpPr>
            <p:cNvPr id="35914"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5915"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5916"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5" name="Group 45"/>
          <p:cNvGrpSpPr>
            <a:grpSpLocks/>
          </p:cNvGrpSpPr>
          <p:nvPr/>
        </p:nvGrpSpPr>
        <p:grpSpPr bwMode="auto">
          <a:xfrm>
            <a:off x="2555875" y="5226050"/>
            <a:ext cx="4103688" cy="358775"/>
            <a:chOff x="1610" y="3023"/>
            <a:chExt cx="2585" cy="226"/>
          </a:xfrm>
        </p:grpSpPr>
        <p:sp>
          <p:nvSpPr>
            <p:cNvPr id="35910"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3</a:t>
              </a:r>
            </a:p>
          </p:txBody>
        </p:sp>
        <p:sp>
          <p:nvSpPr>
            <p:cNvPr id="35911"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5912"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5913"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6" name="Group 50"/>
          <p:cNvGrpSpPr>
            <a:grpSpLocks/>
          </p:cNvGrpSpPr>
          <p:nvPr/>
        </p:nvGrpSpPr>
        <p:grpSpPr bwMode="auto">
          <a:xfrm>
            <a:off x="654050" y="3208338"/>
            <a:ext cx="4781550" cy="415925"/>
            <a:chOff x="412" y="1752"/>
            <a:chExt cx="3012" cy="262"/>
          </a:xfrm>
        </p:grpSpPr>
        <p:sp>
          <p:nvSpPr>
            <p:cNvPr id="35908"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09"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7" name="Group 53"/>
          <p:cNvGrpSpPr>
            <a:grpSpLocks/>
          </p:cNvGrpSpPr>
          <p:nvPr/>
        </p:nvGrpSpPr>
        <p:grpSpPr bwMode="auto">
          <a:xfrm>
            <a:off x="650875" y="3784600"/>
            <a:ext cx="4497388" cy="396875"/>
            <a:chOff x="410" y="2115"/>
            <a:chExt cx="2833" cy="250"/>
          </a:xfrm>
        </p:grpSpPr>
        <p:sp>
          <p:nvSpPr>
            <p:cNvPr id="35906"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07"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8" name="Group 56"/>
          <p:cNvGrpSpPr>
            <a:grpSpLocks/>
          </p:cNvGrpSpPr>
          <p:nvPr/>
        </p:nvGrpSpPr>
        <p:grpSpPr bwMode="auto">
          <a:xfrm>
            <a:off x="650875" y="4344988"/>
            <a:ext cx="4137025" cy="409575"/>
            <a:chOff x="410" y="2468"/>
            <a:chExt cx="2606" cy="258"/>
          </a:xfrm>
        </p:grpSpPr>
        <p:sp>
          <p:nvSpPr>
            <p:cNvPr id="35904"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05"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9" name="Group 59"/>
          <p:cNvGrpSpPr>
            <a:grpSpLocks/>
          </p:cNvGrpSpPr>
          <p:nvPr/>
        </p:nvGrpSpPr>
        <p:grpSpPr bwMode="auto">
          <a:xfrm>
            <a:off x="649288" y="4935538"/>
            <a:ext cx="3832225" cy="444500"/>
            <a:chOff x="409" y="2840"/>
            <a:chExt cx="2414" cy="280"/>
          </a:xfrm>
        </p:grpSpPr>
        <p:sp>
          <p:nvSpPr>
            <p:cNvPr id="35902"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03"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0" name="Group 62"/>
          <p:cNvGrpSpPr>
            <a:grpSpLocks/>
          </p:cNvGrpSpPr>
          <p:nvPr/>
        </p:nvGrpSpPr>
        <p:grpSpPr bwMode="auto">
          <a:xfrm>
            <a:off x="649288" y="5511800"/>
            <a:ext cx="3635375" cy="460375"/>
            <a:chOff x="409" y="3203"/>
            <a:chExt cx="2290" cy="290"/>
          </a:xfrm>
        </p:grpSpPr>
        <p:sp>
          <p:nvSpPr>
            <p:cNvPr id="35900"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901"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1" name="Group 65"/>
          <p:cNvGrpSpPr>
            <a:grpSpLocks/>
          </p:cNvGrpSpPr>
          <p:nvPr/>
        </p:nvGrpSpPr>
        <p:grpSpPr bwMode="auto">
          <a:xfrm>
            <a:off x="2051050" y="3357563"/>
            <a:ext cx="1512888" cy="1074737"/>
            <a:chOff x="1292" y="1846"/>
            <a:chExt cx="953" cy="677"/>
          </a:xfrm>
        </p:grpSpPr>
        <p:sp>
          <p:nvSpPr>
            <p:cNvPr id="35897"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5898" name="Text Box 67"/>
            <p:cNvSpPr txBox="1">
              <a:spLocks noChangeArrowheads="1"/>
            </p:cNvSpPr>
            <p:nvPr/>
          </p:nvSpPr>
          <p:spPr bwMode="auto">
            <a:xfrm>
              <a:off x="1292" y="1846"/>
              <a:ext cx="9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运输层首部</a:t>
              </a:r>
              <a:endPar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endParaRPr>
            </a:p>
          </p:txBody>
        </p:sp>
        <p:sp>
          <p:nvSpPr>
            <p:cNvPr id="35899"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2" name="Group 69"/>
          <p:cNvGrpSpPr>
            <a:grpSpLocks/>
          </p:cNvGrpSpPr>
          <p:nvPr/>
        </p:nvGrpSpPr>
        <p:grpSpPr bwMode="auto">
          <a:xfrm>
            <a:off x="1533525" y="3856038"/>
            <a:ext cx="1525588" cy="1152525"/>
            <a:chOff x="966" y="2160"/>
            <a:chExt cx="961" cy="726"/>
          </a:xfrm>
        </p:grpSpPr>
        <p:sp>
          <p:nvSpPr>
            <p:cNvPr id="35894"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3</a:t>
              </a:r>
            </a:p>
          </p:txBody>
        </p:sp>
        <p:sp>
          <p:nvSpPr>
            <p:cNvPr id="35895" name="Text Box 71"/>
            <p:cNvSpPr txBox="1">
              <a:spLocks noChangeArrowheads="1"/>
            </p:cNvSpPr>
            <p:nvPr/>
          </p:nvSpPr>
          <p:spPr bwMode="auto">
            <a:xfrm>
              <a:off x="966" y="2160"/>
              <a:ext cx="9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网络层首部</a:t>
              </a:r>
              <a:endPar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endParaRPr>
            </a:p>
          </p:txBody>
        </p:sp>
        <p:sp>
          <p:nvSpPr>
            <p:cNvPr id="35896"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3" name="Group 73"/>
          <p:cNvGrpSpPr>
            <a:grpSpLocks/>
          </p:cNvGrpSpPr>
          <p:nvPr/>
        </p:nvGrpSpPr>
        <p:grpSpPr bwMode="auto">
          <a:xfrm>
            <a:off x="1387475" y="4287838"/>
            <a:ext cx="1168400" cy="1295400"/>
            <a:chOff x="874" y="2432"/>
            <a:chExt cx="736" cy="816"/>
          </a:xfrm>
        </p:grpSpPr>
        <p:sp>
          <p:nvSpPr>
            <p:cNvPr id="35891"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2</a:t>
              </a:r>
            </a:p>
          </p:txBody>
        </p:sp>
        <p:sp>
          <p:nvSpPr>
            <p:cNvPr id="35892" name="Text Box 75"/>
            <p:cNvSpPr txBox="1">
              <a:spLocks noChangeArrowheads="1"/>
            </p:cNvSpPr>
            <p:nvPr/>
          </p:nvSpPr>
          <p:spPr bwMode="auto">
            <a:xfrm>
              <a:off x="874" y="2432"/>
              <a:ext cx="6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链路层</a:t>
              </a:r>
            </a:p>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首部</a:t>
              </a:r>
              <a:endPar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endParaRPr>
            </a:p>
          </p:txBody>
        </p:sp>
        <p:sp>
          <p:nvSpPr>
            <p:cNvPr id="35893"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4" name="Group 77"/>
          <p:cNvGrpSpPr>
            <a:grpSpLocks/>
          </p:cNvGrpSpPr>
          <p:nvPr/>
        </p:nvGrpSpPr>
        <p:grpSpPr bwMode="auto">
          <a:xfrm>
            <a:off x="6659563" y="4294188"/>
            <a:ext cx="1014412" cy="1290637"/>
            <a:chOff x="4195" y="2436"/>
            <a:chExt cx="639" cy="813"/>
          </a:xfrm>
        </p:grpSpPr>
        <p:sp>
          <p:nvSpPr>
            <p:cNvPr id="3588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T</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2</a:t>
              </a:r>
            </a:p>
          </p:txBody>
        </p:sp>
        <p:sp>
          <p:nvSpPr>
            <p:cNvPr id="3588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5890" name="Text Box 80"/>
            <p:cNvSpPr txBox="1">
              <a:spLocks noChangeArrowheads="1"/>
            </p:cNvSpPr>
            <p:nvPr/>
          </p:nvSpPr>
          <p:spPr bwMode="auto">
            <a:xfrm>
              <a:off x="4230" y="2436"/>
              <a:ext cx="6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链路层</a:t>
              </a:r>
            </a:p>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Rounded MT Bold" pitchFamily="34" charset="0"/>
                  <a:ea typeface="黑体" pitchFamily="49" charset="-122"/>
                  <a:cs typeface="+mn-cs"/>
                </a:rPr>
                <a:t>尾部</a:t>
              </a:r>
              <a:endParaRPr kumimoji="1" lang="zh-CN" altLang="en-US" sz="20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endParaRPr>
            </a:p>
          </p:txBody>
        </p:sp>
      </p:grpSp>
    </p:spTree>
    <p:extLst>
      <p:ext uri="{BB962C8B-B14F-4D97-AF65-F5344CB8AC3E}">
        <p14:creationId xmlns:p14="http://schemas.microsoft.com/office/powerpoint/2010/main" val="335374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14"/>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autoUpdateAnimBg="0"/>
      <p:bldP spid="112" grpId="0" animBg="1"/>
      <p:bldP spid="1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latin typeface="Arial Unicode MS" pitchFamily="34" charset="-122"/>
                <a:ea typeface="Arial Unicode MS" pitchFamily="34" charset="-122"/>
                <a:cs typeface="Arial Unicode MS" pitchFamily="34" charset="-122"/>
              </a:rPr>
              <a:t>1.3.1</a:t>
            </a:r>
            <a:r>
              <a:rPr lang="en-US" altLang="zh-CN" smtClean="0">
                <a:latin typeface="宋体" charset="-122"/>
              </a:rPr>
              <a:t> </a:t>
            </a:r>
            <a:r>
              <a:rPr lang="zh-CN" altLang="en-US" smtClean="0">
                <a:ea typeface="黑体" pitchFamily="49" charset="-122"/>
              </a:rPr>
              <a:t>层次模型</a:t>
            </a:r>
            <a:endParaRPr lang="zh-CN" altLang="en-US" smtClean="0"/>
          </a:p>
        </p:txBody>
      </p:sp>
      <p:sp>
        <p:nvSpPr>
          <p:cNvPr id="3686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6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69" name="Text Box 5"/>
          <p:cNvSpPr txBox="1">
            <a:spLocks noChangeArrowheads="1"/>
          </p:cNvSpPr>
          <p:nvPr/>
        </p:nvSpPr>
        <p:spPr bwMode="auto">
          <a:xfrm>
            <a:off x="781050" y="3027363"/>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5</a:t>
            </a:r>
          </a:p>
        </p:txBody>
      </p:sp>
      <p:sp>
        <p:nvSpPr>
          <p:cNvPr id="36870" name="Text Box 6"/>
          <p:cNvSpPr txBox="1">
            <a:spLocks noChangeArrowheads="1"/>
          </p:cNvSpPr>
          <p:nvPr/>
        </p:nvSpPr>
        <p:spPr bwMode="auto">
          <a:xfrm>
            <a:off x="781050" y="365442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4</a:t>
            </a:r>
          </a:p>
        </p:txBody>
      </p:sp>
      <p:sp>
        <p:nvSpPr>
          <p:cNvPr id="36871" name="Text Box 7"/>
          <p:cNvSpPr txBox="1">
            <a:spLocks noChangeArrowheads="1"/>
          </p:cNvSpPr>
          <p:nvPr/>
        </p:nvSpPr>
        <p:spPr bwMode="auto">
          <a:xfrm>
            <a:off x="781050" y="421163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3</a:t>
            </a:r>
          </a:p>
        </p:txBody>
      </p:sp>
      <p:sp>
        <p:nvSpPr>
          <p:cNvPr id="36872" name="Text Box 8"/>
          <p:cNvSpPr txBox="1">
            <a:spLocks noChangeArrowheads="1"/>
          </p:cNvSpPr>
          <p:nvPr/>
        </p:nvSpPr>
        <p:spPr bwMode="auto">
          <a:xfrm>
            <a:off x="781050" y="477043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2</a:t>
            </a:r>
          </a:p>
        </p:txBody>
      </p:sp>
      <p:sp>
        <p:nvSpPr>
          <p:cNvPr id="36873" name="Text Box 9"/>
          <p:cNvSpPr txBox="1">
            <a:spLocks noChangeArrowheads="1"/>
          </p:cNvSpPr>
          <p:nvPr/>
        </p:nvSpPr>
        <p:spPr bwMode="auto">
          <a:xfrm>
            <a:off x="781050" y="5337175"/>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1</a:t>
            </a:r>
          </a:p>
        </p:txBody>
      </p:sp>
      <p:sp>
        <p:nvSpPr>
          <p:cNvPr id="36874" name="Freeform 10"/>
          <p:cNvSpPr>
            <a:spLocks/>
          </p:cNvSpPr>
          <p:nvPr/>
        </p:nvSpPr>
        <p:spPr bwMode="auto">
          <a:xfrm>
            <a:off x="533400" y="3449638"/>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75" name="Freeform 11"/>
          <p:cNvSpPr>
            <a:spLocks/>
          </p:cNvSpPr>
          <p:nvPr/>
        </p:nvSpPr>
        <p:spPr bwMode="auto">
          <a:xfrm>
            <a:off x="542925" y="4024313"/>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76" name="Freeform 12"/>
          <p:cNvSpPr>
            <a:spLocks/>
          </p:cNvSpPr>
          <p:nvPr/>
        </p:nvSpPr>
        <p:spPr bwMode="auto">
          <a:xfrm>
            <a:off x="520700" y="4600575"/>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77" name="Freeform 13"/>
          <p:cNvSpPr>
            <a:spLocks/>
          </p:cNvSpPr>
          <p:nvPr/>
        </p:nvSpPr>
        <p:spPr bwMode="auto">
          <a:xfrm>
            <a:off x="520700" y="5192713"/>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7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79" name="Text Box 15"/>
          <p:cNvSpPr txBox="1">
            <a:spLocks noChangeArrowheads="1"/>
          </p:cNvSpPr>
          <p:nvPr/>
        </p:nvSpPr>
        <p:spPr bwMode="auto">
          <a:xfrm>
            <a:off x="7924800" y="2992438"/>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5</a:t>
            </a:r>
          </a:p>
        </p:txBody>
      </p:sp>
      <p:sp>
        <p:nvSpPr>
          <p:cNvPr id="36880" name="Text Box 16"/>
          <p:cNvSpPr txBox="1">
            <a:spLocks noChangeArrowheads="1"/>
          </p:cNvSpPr>
          <p:nvPr/>
        </p:nvSpPr>
        <p:spPr bwMode="auto">
          <a:xfrm>
            <a:off x="7924800" y="361950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4</a:t>
            </a:r>
          </a:p>
        </p:txBody>
      </p:sp>
      <p:sp>
        <p:nvSpPr>
          <p:cNvPr id="36881" name="Text Box 17"/>
          <p:cNvSpPr txBox="1">
            <a:spLocks noChangeArrowheads="1"/>
          </p:cNvSpPr>
          <p:nvPr/>
        </p:nvSpPr>
        <p:spPr bwMode="auto">
          <a:xfrm>
            <a:off x="7924800" y="4176713"/>
            <a:ext cx="327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3</a:t>
            </a:r>
          </a:p>
        </p:txBody>
      </p:sp>
      <p:sp>
        <p:nvSpPr>
          <p:cNvPr id="36882" name="Text Box 18"/>
          <p:cNvSpPr txBox="1">
            <a:spLocks noChangeArrowheads="1"/>
          </p:cNvSpPr>
          <p:nvPr/>
        </p:nvSpPr>
        <p:spPr bwMode="auto">
          <a:xfrm>
            <a:off x="7924800" y="473710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2</a:t>
            </a:r>
          </a:p>
        </p:txBody>
      </p:sp>
      <p:sp>
        <p:nvSpPr>
          <p:cNvPr id="36883" name="Text Box 19"/>
          <p:cNvSpPr txBox="1">
            <a:spLocks noChangeArrowheads="1"/>
          </p:cNvSpPr>
          <p:nvPr/>
        </p:nvSpPr>
        <p:spPr bwMode="auto">
          <a:xfrm>
            <a:off x="7924800" y="5302250"/>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1</a:t>
            </a:r>
          </a:p>
        </p:txBody>
      </p:sp>
      <p:sp>
        <p:nvSpPr>
          <p:cNvPr id="36884" name="Freeform 20"/>
          <p:cNvSpPr>
            <a:spLocks/>
          </p:cNvSpPr>
          <p:nvPr/>
        </p:nvSpPr>
        <p:spPr bwMode="auto">
          <a:xfrm>
            <a:off x="7886700" y="3414713"/>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85" name="Freeform 21"/>
          <p:cNvSpPr>
            <a:spLocks/>
          </p:cNvSpPr>
          <p:nvPr/>
        </p:nvSpPr>
        <p:spPr bwMode="auto">
          <a:xfrm>
            <a:off x="7896225" y="3989388"/>
            <a:ext cx="847725" cy="61912"/>
          </a:xfrm>
          <a:custGeom>
            <a:avLst/>
            <a:gdLst>
              <a:gd name="T0" fmla="*/ 0 w 534"/>
              <a:gd name="T1" fmla="*/ 2147483647 h 42"/>
              <a:gd name="T2" fmla="*/ 2147483647 w 534"/>
              <a:gd name="T3" fmla="*/ 2147483647 h 42"/>
              <a:gd name="T4" fmla="*/ 2147483647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86" name="Freeform 22"/>
          <p:cNvSpPr>
            <a:spLocks/>
          </p:cNvSpPr>
          <p:nvPr/>
        </p:nvSpPr>
        <p:spPr bwMode="auto">
          <a:xfrm>
            <a:off x="7874000" y="4565650"/>
            <a:ext cx="869950" cy="60325"/>
          </a:xfrm>
          <a:custGeom>
            <a:avLst/>
            <a:gdLst>
              <a:gd name="T0" fmla="*/ 0 w 548"/>
              <a:gd name="T1" fmla="*/ 2147483647 h 42"/>
              <a:gd name="T2" fmla="*/ 2147483647 w 548"/>
              <a:gd name="T3" fmla="*/ 2147483647 h 42"/>
              <a:gd name="T4" fmla="*/ 214748364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87" name="Freeform 23"/>
          <p:cNvSpPr>
            <a:spLocks/>
          </p:cNvSpPr>
          <p:nvPr/>
        </p:nvSpPr>
        <p:spPr bwMode="auto">
          <a:xfrm>
            <a:off x="7874000" y="5157788"/>
            <a:ext cx="860425" cy="60325"/>
          </a:xfrm>
          <a:custGeom>
            <a:avLst/>
            <a:gdLst>
              <a:gd name="T0" fmla="*/ 0 w 542"/>
              <a:gd name="T1" fmla="*/ 2147483647 h 42"/>
              <a:gd name="T2" fmla="*/ 2147483647 w 542"/>
              <a:gd name="T3" fmla="*/ 2147483647 h 42"/>
              <a:gd name="T4" fmla="*/ 2147483647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88" name="Text Box 24"/>
          <p:cNvSpPr txBox="1">
            <a:spLocks noChangeArrowheads="1"/>
          </p:cNvSpPr>
          <p:nvPr/>
        </p:nvSpPr>
        <p:spPr bwMode="auto">
          <a:xfrm>
            <a:off x="395288" y="1973263"/>
            <a:ext cx="879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charset="0"/>
                <a:ea typeface="黑体" pitchFamily="49" charset="-122"/>
                <a:cs typeface="+mn-cs"/>
              </a:rPr>
              <a:t>主机</a:t>
            </a:r>
            <a:r>
              <a:rPr kumimoji="1" lang="zh-CN" altLang="en-US" sz="10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en-US" altLang="zh-CN" sz="2000" b="1" i="0" u="none" strike="noStrike" kern="1200" cap="none" spc="0" normalizeH="0" baseline="0" noProof="0">
                <a:ln>
                  <a:noFill/>
                </a:ln>
                <a:solidFill>
                  <a:srgbClr val="333399"/>
                </a:solidFill>
                <a:effectLst/>
                <a:uLnTx/>
                <a:uFillTx/>
                <a:latin typeface="Arial" charset="0"/>
                <a:ea typeface="黑体" pitchFamily="49" charset="-122"/>
                <a:cs typeface="+mn-cs"/>
              </a:rPr>
              <a:t>1</a:t>
            </a:r>
          </a:p>
        </p:txBody>
      </p:sp>
      <p:sp>
        <p:nvSpPr>
          <p:cNvPr id="3688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90" name="Text Box 26"/>
          <p:cNvSpPr txBox="1">
            <a:spLocks noChangeArrowheads="1"/>
          </p:cNvSpPr>
          <p:nvPr/>
        </p:nvSpPr>
        <p:spPr bwMode="auto">
          <a:xfrm>
            <a:off x="8027988" y="2422525"/>
            <a:ext cx="636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AP</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2</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3689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892" name="Text Box 28"/>
          <p:cNvSpPr txBox="1">
            <a:spLocks noChangeArrowheads="1"/>
          </p:cNvSpPr>
          <p:nvPr/>
        </p:nvSpPr>
        <p:spPr bwMode="auto">
          <a:xfrm>
            <a:off x="558800" y="2481263"/>
            <a:ext cx="636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rPr>
              <a:t>AP</a:t>
            </a:r>
            <a:r>
              <a:rPr kumimoji="1" lang="en-US" altLang="zh-CN" sz="2000" b="1" i="0" u="none" strike="noStrike" kern="1200" cap="none" spc="0" normalizeH="0" baseline="-25000" noProof="0">
                <a:ln>
                  <a:noFill/>
                </a:ln>
                <a:solidFill>
                  <a:srgbClr val="333399"/>
                </a:solidFill>
                <a:effectLst/>
                <a:uLnTx/>
                <a:uFillTx/>
                <a:latin typeface="Arial" charset="0"/>
                <a:ea typeface="宋体" charset="-122"/>
                <a:cs typeface="+mn-cs"/>
              </a:rPr>
              <a:t>1</a:t>
            </a:r>
            <a:endParaRPr kumimoji="1" lang="en-US" altLang="zh-CN" sz="2000" b="1" i="0" u="none" strike="noStrike" kern="1200" cap="none" spc="0" normalizeH="0" baseline="0" noProof="0">
              <a:ln>
                <a:noFill/>
              </a:ln>
              <a:solidFill>
                <a:srgbClr val="333399"/>
              </a:solidFill>
              <a:effectLst/>
              <a:uLnTx/>
              <a:uFillTx/>
              <a:latin typeface="Arial" charset="0"/>
              <a:ea typeface="宋体" charset="-122"/>
              <a:cs typeface="+mn-cs"/>
            </a:endParaRPr>
          </a:p>
        </p:txBody>
      </p:sp>
      <p:sp>
        <p:nvSpPr>
          <p:cNvPr id="36893" name="Text Box 29"/>
          <p:cNvSpPr txBox="1">
            <a:spLocks noChangeArrowheads="1"/>
          </p:cNvSpPr>
          <p:nvPr/>
        </p:nvSpPr>
        <p:spPr bwMode="auto">
          <a:xfrm>
            <a:off x="7770813" y="1973263"/>
            <a:ext cx="879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000" b="1" i="0" u="none" strike="noStrike" kern="1200" cap="none" spc="0" normalizeH="0" baseline="0" noProof="0">
                <a:ln>
                  <a:noFill/>
                </a:ln>
                <a:solidFill>
                  <a:srgbClr val="333399"/>
                </a:solidFill>
                <a:effectLst/>
                <a:uLnTx/>
                <a:uFillTx/>
                <a:latin typeface="Arial" charset="0"/>
                <a:ea typeface="黑体" pitchFamily="49" charset="-122"/>
                <a:cs typeface="+mn-cs"/>
              </a:rPr>
              <a:t>主机</a:t>
            </a:r>
            <a:r>
              <a:rPr kumimoji="1" lang="zh-CN" altLang="en-US" sz="10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en-US" altLang="zh-CN" sz="2000" b="1" i="0" u="none" strike="noStrike" kern="1200" cap="none" spc="0" normalizeH="0" baseline="0" noProof="0">
                <a:ln>
                  <a:noFill/>
                </a:ln>
                <a:solidFill>
                  <a:srgbClr val="333399"/>
                </a:solidFill>
                <a:effectLst/>
                <a:uLnTx/>
                <a:uFillTx/>
                <a:latin typeface="Arial" charset="0"/>
                <a:ea typeface="黑体" pitchFamily="49" charset="-122"/>
                <a:cs typeface="+mn-cs"/>
              </a:rPr>
              <a:t>2</a:t>
            </a:r>
          </a:p>
        </p:txBody>
      </p:sp>
      <p:sp>
        <p:nvSpPr>
          <p:cNvPr id="31" name="Rectangle 30"/>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000" b="1" i="0" u="none" strike="noStrike" kern="1200" cap="none" spc="0" normalizeH="0" baseline="0" noProof="0">
                <a:ln>
                  <a:noFill/>
                </a:ln>
                <a:solidFill>
                  <a:srgbClr val="333399"/>
                </a:solidFill>
                <a:effectLst/>
                <a:uLnTx/>
                <a:uFillTx/>
                <a:latin typeface="宋体" charset="-122"/>
                <a:ea typeface="黑体" pitchFamily="49" charset="-122"/>
                <a:cs typeface="+mn-cs"/>
              </a:rPr>
              <a:t>10100110100101  </a:t>
            </a:r>
            <a:r>
              <a:rPr kumimoji="0" lang="zh-CN" altLang="en-US" sz="2000" b="1" i="0" u="none" strike="noStrike" kern="1200" cap="none" spc="0" normalizeH="0" baseline="0" noProof="0">
                <a:ln>
                  <a:noFill/>
                </a:ln>
                <a:solidFill>
                  <a:srgbClr val="333399"/>
                </a:solidFill>
                <a:effectLst/>
                <a:uLnTx/>
                <a:uFillTx/>
                <a:latin typeface="宋体" charset="-122"/>
                <a:ea typeface="黑体" pitchFamily="49" charset="-122"/>
                <a:cs typeface="+mn-cs"/>
              </a:rPr>
              <a:t>比  特  流  </a:t>
            </a:r>
            <a:r>
              <a:rPr kumimoji="0" lang="en-US" altLang="zh-CN" sz="2000" b="1" i="0" u="none" strike="noStrike" kern="1200" cap="none" spc="0" normalizeH="0" baseline="0" noProof="0">
                <a:ln>
                  <a:noFill/>
                </a:ln>
                <a:solidFill>
                  <a:srgbClr val="333399"/>
                </a:solidFill>
                <a:effectLst/>
                <a:uLnTx/>
                <a:uFillTx/>
                <a:latin typeface="宋体" charset="-122"/>
                <a:ea typeface="黑体" pitchFamily="49" charset="-122"/>
                <a:cs typeface="+mn-cs"/>
              </a:rPr>
              <a:t>110101110101</a:t>
            </a:r>
          </a:p>
        </p:txBody>
      </p:sp>
      <p:grpSp>
        <p:nvGrpSpPr>
          <p:cNvPr id="2" name="Group 32"/>
          <p:cNvGrpSpPr>
            <a:grpSpLocks/>
          </p:cNvGrpSpPr>
          <p:nvPr/>
        </p:nvGrpSpPr>
        <p:grpSpPr bwMode="auto">
          <a:xfrm>
            <a:off x="1979613" y="4799013"/>
            <a:ext cx="5184775" cy="358775"/>
            <a:chOff x="1247" y="3023"/>
            <a:chExt cx="3266" cy="226"/>
          </a:xfrm>
        </p:grpSpPr>
        <p:sp>
          <p:nvSpPr>
            <p:cNvPr id="3693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2</a:t>
              </a:r>
            </a:p>
          </p:txBody>
        </p:sp>
        <p:sp>
          <p:nvSpPr>
            <p:cNvPr id="3693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T</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2</a:t>
              </a:r>
            </a:p>
          </p:txBody>
        </p:sp>
        <p:grpSp>
          <p:nvGrpSpPr>
            <p:cNvPr id="36939" name="Group 35"/>
            <p:cNvGrpSpPr>
              <a:grpSpLocks/>
            </p:cNvGrpSpPr>
            <p:nvPr/>
          </p:nvGrpSpPr>
          <p:grpSpPr bwMode="auto">
            <a:xfrm>
              <a:off x="1610" y="3023"/>
              <a:ext cx="2585" cy="226"/>
              <a:chOff x="1610" y="3023"/>
              <a:chExt cx="2585" cy="226"/>
            </a:xfrm>
          </p:grpSpPr>
          <p:sp>
            <p:nvSpPr>
              <p:cNvPr id="3694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3</a:t>
                </a:r>
              </a:p>
            </p:txBody>
          </p:sp>
          <p:sp>
            <p:nvSpPr>
              <p:cNvPr id="3694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694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694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grpSp>
        <p:nvGrpSpPr>
          <p:cNvPr id="4" name="Group 40"/>
          <p:cNvGrpSpPr>
            <a:grpSpLocks/>
          </p:cNvGrpSpPr>
          <p:nvPr/>
        </p:nvGrpSpPr>
        <p:grpSpPr bwMode="auto">
          <a:xfrm>
            <a:off x="4087813" y="5013325"/>
            <a:ext cx="4352925" cy="396875"/>
            <a:chOff x="2575" y="3158"/>
            <a:chExt cx="2742" cy="250"/>
          </a:xfrm>
        </p:grpSpPr>
        <p:sp>
          <p:nvSpPr>
            <p:cNvPr id="3693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3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 name="Group 2"/>
          <p:cNvGrpSpPr>
            <a:grpSpLocks/>
          </p:cNvGrpSpPr>
          <p:nvPr/>
        </p:nvGrpSpPr>
        <p:grpSpPr bwMode="auto">
          <a:xfrm>
            <a:off x="2555875" y="4222750"/>
            <a:ext cx="4103688" cy="358775"/>
            <a:chOff x="1610" y="3023"/>
            <a:chExt cx="2585" cy="226"/>
          </a:xfrm>
        </p:grpSpPr>
        <p:sp>
          <p:nvSpPr>
            <p:cNvPr id="3693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3</a:t>
              </a:r>
            </a:p>
          </p:txBody>
        </p:sp>
        <p:sp>
          <p:nvSpPr>
            <p:cNvPr id="3693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693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693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6" name="Group 43"/>
          <p:cNvGrpSpPr>
            <a:grpSpLocks/>
          </p:cNvGrpSpPr>
          <p:nvPr/>
        </p:nvGrpSpPr>
        <p:grpSpPr bwMode="auto">
          <a:xfrm>
            <a:off x="4211638" y="4471988"/>
            <a:ext cx="4229100" cy="396875"/>
            <a:chOff x="2653" y="2817"/>
            <a:chExt cx="2664" cy="250"/>
          </a:xfrm>
        </p:grpSpPr>
        <p:sp>
          <p:nvSpPr>
            <p:cNvPr id="36929"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30"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7" name="Group 2"/>
          <p:cNvGrpSpPr>
            <a:grpSpLocks/>
          </p:cNvGrpSpPr>
          <p:nvPr/>
        </p:nvGrpSpPr>
        <p:grpSpPr bwMode="auto">
          <a:xfrm>
            <a:off x="3059113" y="3575050"/>
            <a:ext cx="3598862" cy="358775"/>
            <a:chOff x="1928" y="2660"/>
            <a:chExt cx="2267" cy="226"/>
          </a:xfrm>
        </p:grpSpPr>
        <p:sp>
          <p:nvSpPr>
            <p:cNvPr id="36926"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4</a:t>
              </a:r>
            </a:p>
          </p:txBody>
        </p:sp>
        <p:sp>
          <p:nvSpPr>
            <p:cNvPr id="36927"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6928"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8" name="Group 40"/>
          <p:cNvGrpSpPr>
            <a:grpSpLocks/>
          </p:cNvGrpSpPr>
          <p:nvPr/>
        </p:nvGrpSpPr>
        <p:grpSpPr bwMode="auto">
          <a:xfrm>
            <a:off x="4591050" y="3895725"/>
            <a:ext cx="3849688" cy="396875"/>
            <a:chOff x="2892" y="2454"/>
            <a:chExt cx="2425" cy="250"/>
          </a:xfrm>
        </p:grpSpPr>
        <p:sp>
          <p:nvSpPr>
            <p:cNvPr id="36924"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25"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9" name="Group 2"/>
          <p:cNvGrpSpPr>
            <a:grpSpLocks/>
          </p:cNvGrpSpPr>
          <p:nvPr/>
        </p:nvGrpSpPr>
        <p:grpSpPr bwMode="auto">
          <a:xfrm>
            <a:off x="3563938" y="2997200"/>
            <a:ext cx="3094037" cy="358775"/>
            <a:chOff x="2245" y="2252"/>
            <a:chExt cx="1949" cy="226"/>
          </a:xfrm>
        </p:grpSpPr>
        <p:sp>
          <p:nvSpPr>
            <p:cNvPr id="36922"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2400" b="1" i="0" u="none" strike="noStrike" kern="1200" cap="none" spc="0" normalizeH="0" baseline="0" noProof="0">
                  <a:ln>
                    <a:noFill/>
                  </a:ln>
                  <a:solidFill>
                    <a:srgbClr val="333399"/>
                  </a:solidFill>
                  <a:effectLst/>
                  <a:uLnTx/>
                  <a:uFillTx/>
                  <a:latin typeface="宋体" charset="-122"/>
                  <a:ea typeface="宋体" charset="-122"/>
                  <a:cs typeface="+mn-cs"/>
                </a:rPr>
                <a:t>H</a:t>
              </a:r>
              <a:r>
                <a:rPr kumimoji="0" lang="en-US" altLang="zh-CN" sz="2400" b="1" i="0" u="none" strike="noStrike" kern="1200" cap="none" spc="0" normalizeH="0" baseline="-25000" noProof="0">
                  <a:ln>
                    <a:noFill/>
                  </a:ln>
                  <a:solidFill>
                    <a:srgbClr val="333399"/>
                  </a:solidFill>
                  <a:effectLst/>
                  <a:uLnTx/>
                  <a:uFillTx/>
                  <a:latin typeface="宋体" charset="-122"/>
                  <a:ea typeface="宋体" charset="-122"/>
                  <a:cs typeface="+mn-cs"/>
                </a:rPr>
                <a:t>5</a:t>
              </a:r>
            </a:p>
          </p:txBody>
        </p:sp>
        <p:sp>
          <p:nvSpPr>
            <p:cNvPr id="36923"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grpSp>
        <p:nvGrpSpPr>
          <p:cNvPr id="10" name="Group 38"/>
          <p:cNvGrpSpPr>
            <a:grpSpLocks/>
          </p:cNvGrpSpPr>
          <p:nvPr/>
        </p:nvGrpSpPr>
        <p:grpSpPr bwMode="auto">
          <a:xfrm>
            <a:off x="4951413" y="3248025"/>
            <a:ext cx="3489325" cy="396875"/>
            <a:chOff x="3119" y="2046"/>
            <a:chExt cx="2198" cy="250"/>
          </a:xfrm>
        </p:grpSpPr>
        <p:sp>
          <p:nvSpPr>
            <p:cNvPr id="36920"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21"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65" name="Rectangle 2"/>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zh-CN" altLang="en-US" sz="20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应 用 程 序 数 据</a:t>
            </a:r>
          </a:p>
        </p:txBody>
      </p:sp>
      <p:grpSp>
        <p:nvGrpSpPr>
          <p:cNvPr id="11" name="Group 34"/>
          <p:cNvGrpSpPr>
            <a:grpSpLocks/>
          </p:cNvGrpSpPr>
          <p:nvPr/>
        </p:nvGrpSpPr>
        <p:grpSpPr bwMode="auto">
          <a:xfrm>
            <a:off x="5238750" y="2708275"/>
            <a:ext cx="3201988" cy="396875"/>
            <a:chOff x="3300" y="1706"/>
            <a:chExt cx="2017" cy="250"/>
          </a:xfrm>
        </p:grpSpPr>
        <p:sp>
          <p:nvSpPr>
            <p:cNvPr id="36918"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19"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70" name="AutoShape 30"/>
          <p:cNvSpPr>
            <a:spLocks noChangeArrowheads="1"/>
          </p:cNvSpPr>
          <p:nvPr/>
        </p:nvSpPr>
        <p:spPr bwMode="auto">
          <a:xfrm>
            <a:off x="3992563" y="15065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zh-CN" sz="40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71" name="Text Box 31"/>
          <p:cNvSpPr txBox="1">
            <a:spLocks noChangeArrowheads="1"/>
          </p:cNvSpPr>
          <p:nvPr/>
        </p:nvSpPr>
        <p:spPr bwMode="auto">
          <a:xfrm>
            <a:off x="4037013" y="1577975"/>
            <a:ext cx="3000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4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我收到了</a:t>
            </a:r>
            <a:r>
              <a:rPr kumimoji="1" lang="zh-CN" altLang="en-US" sz="14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en-US" altLang="zh-CN" sz="2400" b="1" i="0" u="none" strike="noStrike" kern="1200" cap="none" spc="0" normalizeH="0" baseline="0" noProof="0">
                <a:ln>
                  <a:noFill/>
                </a:ln>
                <a:solidFill>
                  <a:srgbClr val="333399"/>
                </a:solidFill>
                <a:effectLst/>
                <a:uLnTx/>
                <a:uFillTx/>
                <a:latin typeface="Arial" charset="0"/>
                <a:ea typeface="黑体" pitchFamily="49" charset="-122"/>
                <a:cs typeface="+mn-cs"/>
              </a:rPr>
              <a:t>AP</a:t>
            </a:r>
            <a:r>
              <a:rPr kumimoji="1" lang="en-US" altLang="zh-CN" sz="2400" b="1" i="0" u="none" strike="noStrike" kern="1200" cap="none" spc="0" normalizeH="0" baseline="-25000" noProof="0">
                <a:ln>
                  <a:noFill/>
                </a:ln>
                <a:solidFill>
                  <a:srgbClr val="333399"/>
                </a:solidFill>
                <a:effectLst/>
                <a:uLnTx/>
                <a:uFillTx/>
                <a:latin typeface="Arial" charset="0"/>
                <a:ea typeface="黑体" pitchFamily="49" charset="-122"/>
                <a:cs typeface="+mn-cs"/>
              </a:rPr>
              <a:t>1</a:t>
            </a:r>
            <a:r>
              <a:rPr kumimoji="1" lang="en-US" altLang="zh-CN" sz="1600" b="1" i="0" u="none" strike="noStrike" kern="1200" cap="none" spc="0" normalizeH="0" baseline="0" noProof="0">
                <a:ln>
                  <a:noFill/>
                </a:ln>
                <a:solidFill>
                  <a:srgbClr val="333399"/>
                </a:solidFill>
                <a:effectLst/>
                <a:uLnTx/>
                <a:uFillTx/>
                <a:latin typeface="Arial" charset="0"/>
                <a:ea typeface="黑体" pitchFamily="49" charset="-122"/>
                <a:cs typeface="+mn-cs"/>
              </a:rPr>
              <a:t> </a:t>
            </a:r>
            <a:r>
              <a:rPr kumimoji="1" lang="zh-CN" altLang="en-US" sz="2400" b="1" i="0" u="none" strike="noStrike" kern="1200" cap="none" spc="0" normalizeH="0" baseline="0" noProof="0">
                <a:ln>
                  <a:noFill/>
                </a:ln>
                <a:solidFill>
                  <a:srgbClr val="333399"/>
                </a:solidFill>
                <a:effectLst/>
                <a:uLnTx/>
                <a:uFillTx/>
                <a:latin typeface="Tahoma" pitchFamily="34" charset="0"/>
                <a:ea typeface="黑体" pitchFamily="49" charset="-122"/>
                <a:cs typeface="+mn-cs"/>
              </a:rPr>
              <a:t>发来的</a:t>
            </a:r>
          </a:p>
          <a:p>
            <a:pPr marL="0" marR="0" lvl="0" indent="0" algn="ctr" defTabSz="762000" rtl="0" eaLnBrk="0" fontAlgn="base" latinLnBrk="0" hangingPunct="0">
              <a:lnSpc>
                <a:spcPct val="90000"/>
              </a:lnSpc>
              <a:spcBef>
                <a:spcPct val="20000"/>
              </a:spcBef>
              <a:spcAft>
                <a:spcPct val="0"/>
              </a:spcAft>
              <a:buClr>
                <a:srgbClr val="3333CC"/>
              </a:buClr>
              <a:buSzPct val="60000"/>
              <a:buFont typeface="Wingdings" pitchFamily="2" charset="2"/>
              <a:buNone/>
              <a:tabLst/>
              <a:defRPr/>
            </a:pPr>
            <a:r>
              <a:rPr kumimoji="1" lang="zh-CN" altLang="en-US" sz="2400" b="1" i="0" u="none" strike="noStrike" kern="1200" cap="none" spc="0" normalizeH="0" baseline="0" noProof="0">
                <a:ln>
                  <a:noFill/>
                </a:ln>
                <a:solidFill>
                  <a:srgbClr val="333399"/>
                </a:solidFill>
                <a:effectLst/>
                <a:uLnTx/>
                <a:uFillTx/>
                <a:latin typeface="Arial" charset="0"/>
                <a:ea typeface="黑体" pitchFamily="49" charset="-122"/>
                <a:cs typeface="+mn-cs"/>
              </a:rPr>
              <a:t>应用程序数据！</a:t>
            </a:r>
          </a:p>
        </p:txBody>
      </p:sp>
      <p:sp>
        <p:nvSpPr>
          <p:cNvPr id="69" name="AutoShape 25"/>
          <p:cNvSpPr>
            <a:spLocks noChangeArrowheads="1"/>
          </p:cNvSpPr>
          <p:nvPr/>
        </p:nvSpPr>
        <p:spPr bwMode="auto">
          <a:xfrm flipV="1">
            <a:off x="696913" y="5730875"/>
            <a:ext cx="395287" cy="4191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08" name="Text Box 26"/>
          <p:cNvSpPr txBox="1">
            <a:spLocks noChangeArrowheads="1"/>
          </p:cNvSpPr>
          <p:nvPr/>
        </p:nvSpPr>
        <p:spPr bwMode="auto">
          <a:xfrm>
            <a:off x="3851275" y="582771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sz="3200">
                <a:solidFill>
                  <a:schemeClr val="tx1"/>
                </a:solidFill>
                <a:latin typeface="Tahoma" pitchFamily="34" charset="0"/>
                <a:ea typeface="宋体" charset="-122"/>
              </a:defRPr>
            </a:lvl1pPr>
            <a:lvl2pPr marL="742950" indent="-285750" defTabSz="762000" eaLnBrk="0" hangingPunct="0">
              <a:buClr>
                <a:schemeClr val="hlink"/>
              </a:buClr>
              <a:buSzPct val="55000"/>
              <a:defRPr sz="2800">
                <a:solidFill>
                  <a:schemeClr val="tx1"/>
                </a:solidFill>
                <a:latin typeface="Tahoma" pitchFamily="34" charset="0"/>
                <a:ea typeface="宋体" charset="-122"/>
              </a:defRPr>
            </a:lvl2pPr>
            <a:lvl3pPr marL="1143000" indent="-228600" defTabSz="762000" eaLnBrk="0" hangingPunct="0">
              <a:buSzPct val="50000"/>
              <a:defRPr sz="2400">
                <a:solidFill>
                  <a:schemeClr val="tx1"/>
                </a:solidFill>
                <a:latin typeface="Tahoma" pitchFamily="34" charset="0"/>
                <a:ea typeface="宋体" charset="-122"/>
              </a:defRPr>
            </a:lvl3pPr>
            <a:lvl4pPr marL="1600200" indent="-228600" defTabSz="762000" eaLnBrk="0" hangingPunct="0">
              <a:buClr>
                <a:schemeClr val="accent2"/>
              </a:buClr>
              <a:buSzPct val="55000"/>
              <a:defRPr sz="2000">
                <a:solidFill>
                  <a:schemeClr val="tx1"/>
                </a:solidFill>
                <a:latin typeface="Tahoma" pitchFamily="34" charset="0"/>
                <a:ea typeface="宋体" charset="-122"/>
              </a:defRPr>
            </a:lvl4pPr>
            <a:lvl5pPr marL="2057400" indent="-228600" defTabSz="762000" eaLnBrk="0" hangingPunct="0">
              <a:buClr>
                <a:schemeClr val="accent1"/>
              </a:buClr>
              <a:buSzPct val="50000"/>
              <a:defRPr sz="2000">
                <a:solidFill>
                  <a:schemeClr val="tx1"/>
                </a:solidFill>
                <a:latin typeface="Tahoma" pitchFamily="34" charset="0"/>
                <a:ea typeface="宋体"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762000" rtl="0" eaLnBrk="0" fontAlgn="base" latinLnBrk="0" hangingPunct="0">
              <a:lnSpc>
                <a:spcPct val="90000"/>
              </a:lnSpc>
              <a:spcBef>
                <a:spcPct val="20000"/>
              </a:spcBef>
              <a:spcAft>
                <a:spcPct val="0"/>
              </a:spcAft>
              <a:buClr>
                <a:srgbClr val="3333CC"/>
              </a:buClr>
              <a:buSzPct val="60000"/>
              <a:buFont typeface="Wingdings" pitchFamily="2" charset="2"/>
              <a:buChar char="n"/>
              <a:tabLst/>
              <a:defRPr/>
            </a:pPr>
            <a:r>
              <a:rPr kumimoji="1" lang="zh-CN" altLang="en-US" sz="2000" b="1" i="0" u="none" strike="noStrike" kern="1200" cap="none" spc="0" normalizeH="0" baseline="0" noProof="0">
                <a:ln>
                  <a:noFill/>
                </a:ln>
                <a:solidFill>
                  <a:srgbClr val="333399"/>
                </a:solidFill>
                <a:effectLst/>
                <a:uLnTx/>
                <a:uFillTx/>
                <a:latin typeface="黑体" pitchFamily="49" charset="-122"/>
                <a:ea typeface="黑体" pitchFamily="49" charset="-122"/>
                <a:cs typeface="+mn-cs"/>
              </a:rPr>
              <a:t>物理传输媒体</a:t>
            </a:r>
          </a:p>
        </p:txBody>
      </p:sp>
      <p:sp>
        <p:nvSpPr>
          <p:cNvPr id="73" name="AutoShape 27"/>
          <p:cNvSpPr>
            <a:spLocks noChangeArrowheads="1"/>
          </p:cNvSpPr>
          <p:nvPr/>
        </p:nvSpPr>
        <p:spPr bwMode="auto">
          <a:xfrm rot="5400000">
            <a:off x="331073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 name="AutoShape 28"/>
          <p:cNvSpPr>
            <a:spLocks noChangeArrowheads="1"/>
          </p:cNvSpPr>
          <p:nvPr/>
        </p:nvSpPr>
        <p:spPr bwMode="auto">
          <a:xfrm rot="5400000">
            <a:off x="604758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nvGrpSpPr>
          <p:cNvPr id="12" name="Group 34"/>
          <p:cNvGrpSpPr>
            <a:grpSpLocks/>
          </p:cNvGrpSpPr>
          <p:nvPr/>
        </p:nvGrpSpPr>
        <p:grpSpPr bwMode="auto">
          <a:xfrm>
            <a:off x="1619250" y="5959475"/>
            <a:ext cx="1066800" cy="139700"/>
            <a:chOff x="1344" y="912"/>
            <a:chExt cx="672" cy="96"/>
          </a:xfrm>
        </p:grpSpPr>
        <p:sp>
          <p:nvSpPr>
            <p:cNvPr id="36916" name="Line 35"/>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17" name="Freeform 36"/>
            <p:cNvSpPr>
              <a:spLocks/>
            </p:cNvSpPr>
            <p:nvPr/>
          </p:nvSpPr>
          <p:spPr bwMode="auto">
            <a:xfrm>
              <a:off x="1392" y="912"/>
              <a:ext cx="576" cy="96"/>
            </a:xfrm>
            <a:custGeom>
              <a:avLst/>
              <a:gdLst>
                <a:gd name="T0" fmla="*/ 0 w 576"/>
                <a:gd name="T1" fmla="*/ 1 h 192"/>
                <a:gd name="T2" fmla="*/ 0 w 576"/>
                <a:gd name="T3" fmla="*/ 0 h 192"/>
                <a:gd name="T4" fmla="*/ 192 w 576"/>
                <a:gd name="T5" fmla="*/ 0 h 192"/>
                <a:gd name="T6" fmla="*/ 192 w 576"/>
                <a:gd name="T7" fmla="*/ 1 h 192"/>
                <a:gd name="T8" fmla="*/ 288 w 576"/>
                <a:gd name="T9" fmla="*/ 1 h 192"/>
                <a:gd name="T10" fmla="*/ 288 w 576"/>
                <a:gd name="T11" fmla="*/ 0 h 192"/>
                <a:gd name="T12" fmla="*/ 336 w 576"/>
                <a:gd name="T13" fmla="*/ 0 h 192"/>
                <a:gd name="T14" fmla="*/ 336 w 576"/>
                <a:gd name="T15" fmla="*/ 1 h 192"/>
                <a:gd name="T16" fmla="*/ 480 w 576"/>
                <a:gd name="T17" fmla="*/ 1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cap="flat" cmpd="sng">
              <a:solidFill>
                <a:schemeClr val="tx1"/>
              </a:solidFill>
              <a:prstDash val="solid"/>
              <a:round/>
              <a:headEnd type="none" w="sm" len="lg"/>
              <a:tailEnd type="none" w="sm" len="lg"/>
            </a:ln>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13" name="Group 37"/>
          <p:cNvGrpSpPr>
            <a:grpSpLocks/>
          </p:cNvGrpSpPr>
          <p:nvPr/>
        </p:nvGrpSpPr>
        <p:grpSpPr bwMode="auto">
          <a:xfrm>
            <a:off x="6600825" y="5957888"/>
            <a:ext cx="1066800" cy="142875"/>
            <a:chOff x="4158" y="3753"/>
            <a:chExt cx="672" cy="90"/>
          </a:xfrm>
        </p:grpSpPr>
        <p:sp>
          <p:nvSpPr>
            <p:cNvPr id="36914" name="Line 38"/>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36915" name="Freeform 39"/>
            <p:cNvSpPr>
              <a:spLocks/>
            </p:cNvSpPr>
            <p:nvPr/>
          </p:nvSpPr>
          <p:spPr bwMode="auto">
            <a:xfrm>
              <a:off x="4209" y="3753"/>
              <a:ext cx="576" cy="90"/>
            </a:xfrm>
            <a:custGeom>
              <a:avLst/>
              <a:gdLst>
                <a:gd name="T0" fmla="*/ 0 w 576"/>
                <a:gd name="T1" fmla="*/ 16 h 99"/>
                <a:gd name="T2" fmla="*/ 0 w 576"/>
                <a:gd name="T3" fmla="*/ 3 h 99"/>
                <a:gd name="T4" fmla="*/ 135 w 576"/>
                <a:gd name="T5" fmla="*/ 3 h 99"/>
                <a:gd name="T6" fmla="*/ 138 w 576"/>
                <a:gd name="T7" fmla="*/ 32 h 99"/>
                <a:gd name="T8" fmla="*/ 264 w 576"/>
                <a:gd name="T9" fmla="*/ 31 h 99"/>
                <a:gd name="T10" fmla="*/ 264 w 576"/>
                <a:gd name="T11" fmla="*/ 0 h 99"/>
                <a:gd name="T12" fmla="*/ 426 w 576"/>
                <a:gd name="T13" fmla="*/ 0 h 99"/>
                <a:gd name="T14" fmla="*/ 426 w 576"/>
                <a:gd name="T15" fmla="*/ 32 h 99"/>
                <a:gd name="T16" fmla="*/ 480 w 576"/>
                <a:gd name="T17" fmla="*/ 32 h 99"/>
                <a:gd name="T18" fmla="*/ 480 w 576"/>
                <a:gd name="T19" fmla="*/ 3 h 99"/>
                <a:gd name="T20" fmla="*/ 576 w 576"/>
                <a:gd name="T21" fmla="*/ 3 h 99"/>
                <a:gd name="T22" fmla="*/ 576 w 576"/>
                <a:gd name="T23" fmla="*/ 16 h 99"/>
                <a:gd name="T24" fmla="*/ 0 w 576"/>
                <a:gd name="T25" fmla="*/ 16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cap="flat" cmpd="sng">
              <a:solidFill>
                <a:schemeClr val="tx1"/>
              </a:solidFill>
              <a:prstDash val="solid"/>
              <a:round/>
              <a:headEnd type="none" w="sm" len="lg"/>
              <a:tailEnd type="none" w="sm" len="lg"/>
            </a:ln>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81" name="AutoShape 42"/>
          <p:cNvSpPr>
            <a:spLocks noChangeArrowheads="1"/>
          </p:cNvSpPr>
          <p:nvPr/>
        </p:nvSpPr>
        <p:spPr bwMode="auto">
          <a:xfrm rot="5400000" flipH="1">
            <a:off x="8071644" y="5679281"/>
            <a:ext cx="431800" cy="39528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Tree>
    <p:extLst>
      <p:ext uri="{BB962C8B-B14F-4D97-AF65-F5344CB8AC3E}">
        <p14:creationId xmlns:p14="http://schemas.microsoft.com/office/powerpoint/2010/main" val="338040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nodeType="afterGroup">
                            <p:stCondLst>
                              <p:cond delay="1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nodeType="afterGroup">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nodeType="afterGroup">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wipe(down)">
                                      <p:cBhvr>
                                        <p:cTn id="28" dur="500"/>
                                        <p:tgtEl>
                                          <p:spTgt spid="81"/>
                                        </p:tgtEl>
                                      </p:cBhvr>
                                    </p:animEffect>
                                  </p:childTnLst>
                                </p:cTn>
                              </p:par>
                            </p:childTnLst>
                          </p:cTn>
                        </p:par>
                        <p:par>
                          <p:cTn id="29" fill="hold" nodeType="afterGroup">
                            <p:stCondLst>
                              <p:cond delay="300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1000"/>
                                        <p:tgtEl>
                                          <p:spTgt spid="4"/>
                                        </p:tgtEl>
                                      </p:cBhvr>
                                    </p:animEffect>
                                  </p:childTnLst>
                                </p:cTn>
                              </p:par>
                            </p:childTnLst>
                          </p:cTn>
                        </p:par>
                        <p:par>
                          <p:cTn id="33" fill="hold" nodeType="afterGroup">
                            <p:stCondLst>
                              <p:cond delay="400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par>
                          <p:cTn id="36" fill="hold" nodeType="afterGroup">
                            <p:stCondLst>
                              <p:cond delay="4000"/>
                            </p:stCondLst>
                            <p:childTnLst>
                              <p:par>
                                <p:cTn id="37" presetID="22" presetClass="entr" presetSubtype="4"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1000"/>
                                        <p:tgtEl>
                                          <p:spTgt spid="6"/>
                                        </p:tgtEl>
                                      </p:cBhvr>
                                    </p:animEffect>
                                  </p:childTnLst>
                                </p:cTn>
                              </p:par>
                            </p:childTnLst>
                          </p:cTn>
                        </p:par>
                        <p:par>
                          <p:cTn id="40" fill="hold" nodeType="afterGroup">
                            <p:stCondLst>
                              <p:cond delay="5000"/>
                            </p:stCondLst>
                            <p:childTnLst>
                              <p:par>
                                <p:cTn id="41" presetID="1"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nodeType="afterGroup">
                            <p:stCondLst>
                              <p:cond delay="5000"/>
                            </p:stCondLst>
                            <p:childTnLst>
                              <p:par>
                                <p:cTn id="44" presetID="22" presetClass="entr" presetSubtype="4"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2000"/>
                                        <p:tgtEl>
                                          <p:spTgt spid="8"/>
                                        </p:tgtEl>
                                      </p:cBhvr>
                                    </p:animEffect>
                                  </p:childTnLst>
                                </p:cTn>
                              </p:par>
                            </p:childTnLst>
                          </p:cTn>
                        </p:par>
                        <p:par>
                          <p:cTn id="47" fill="hold" nodeType="afterGroup">
                            <p:stCondLst>
                              <p:cond delay="7000"/>
                            </p:stCondLst>
                            <p:childTnLst>
                              <p:par>
                                <p:cTn id="48" presetID="1"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nodeType="afterGroup">
                            <p:stCondLst>
                              <p:cond delay="7000"/>
                            </p:stCondLst>
                            <p:childTnLst>
                              <p:par>
                                <p:cTn id="51" presetID="22" presetClass="entr" presetSubtype="4"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down)">
                                      <p:cBhvr>
                                        <p:cTn id="53" dur="1000"/>
                                        <p:tgtEl>
                                          <p:spTgt spid="10"/>
                                        </p:tgtEl>
                                      </p:cBhvr>
                                    </p:animEffect>
                                  </p:childTnLst>
                                </p:cTn>
                              </p:par>
                            </p:childTnLst>
                          </p:cTn>
                        </p:par>
                        <p:par>
                          <p:cTn id="54" fill="hold" nodeType="afterGroup">
                            <p:stCondLst>
                              <p:cond delay="8000"/>
                            </p:stCondLst>
                            <p:childTnLst>
                              <p:par>
                                <p:cTn id="55" presetID="1"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par>
                          <p:cTn id="57" fill="hold" nodeType="afterGroup">
                            <p:stCondLst>
                              <p:cond delay="8000"/>
                            </p:stCondLst>
                            <p:childTnLst>
                              <p:par>
                                <p:cTn id="58" presetID="22" presetClass="entr" presetSubtype="4"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down)">
                                      <p:cBhvr>
                                        <p:cTn id="60" dur="1000"/>
                                        <p:tgtEl>
                                          <p:spTgt spid="11"/>
                                        </p:tgtEl>
                                      </p:cBhvr>
                                    </p:animEffect>
                                  </p:childTnLst>
                                </p:cTn>
                              </p:par>
                            </p:childTnLst>
                          </p:cTn>
                        </p:par>
                        <p:par>
                          <p:cTn id="61" fill="hold" nodeType="afterGroup">
                            <p:stCondLst>
                              <p:cond delay="9000"/>
                            </p:stCondLst>
                            <p:childTnLst>
                              <p:par>
                                <p:cTn id="62" presetID="1" presetClass="entr" presetSubtype="0" fill="hold" grpId="0" nodeType="afterEffect">
                                  <p:stCondLst>
                                    <p:cond delay="0"/>
                                  </p:stCondLst>
                                  <p:childTnLst>
                                    <p:set>
                                      <p:cBhvr>
                                        <p:cTn id="63" dur="1" fill="hold">
                                          <p:stCondLst>
                                            <p:cond delay="0"/>
                                          </p:stCondLst>
                                        </p:cTn>
                                        <p:tgtEl>
                                          <p:spTgt spid="65"/>
                                        </p:tgtEl>
                                        <p:attrNameLst>
                                          <p:attrName>style.visibility</p:attrName>
                                        </p:attrNameLst>
                                      </p:cBhvr>
                                      <p:to>
                                        <p:strVal val="visible"/>
                                      </p:to>
                                    </p:set>
                                  </p:childTnLst>
                                </p:cTn>
                              </p:par>
                            </p:childTnLst>
                          </p:cTn>
                        </p:par>
                        <p:par>
                          <p:cTn id="64" fill="hold" nodeType="afterGroup">
                            <p:stCondLst>
                              <p:cond delay="9000"/>
                            </p:stCondLst>
                            <p:childTnLst>
                              <p:par>
                                <p:cTn id="65" presetID="2" presetClass="entr" presetSubtype="4"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additive="base">
                                        <p:cTn id="67" dur="1000" fill="hold"/>
                                        <p:tgtEl>
                                          <p:spTgt spid="70"/>
                                        </p:tgtEl>
                                        <p:attrNameLst>
                                          <p:attrName>ppt_x</p:attrName>
                                        </p:attrNameLst>
                                      </p:cBhvr>
                                      <p:tavLst>
                                        <p:tav tm="0">
                                          <p:val>
                                            <p:strVal val="#ppt_x"/>
                                          </p:val>
                                        </p:tav>
                                        <p:tav tm="100000">
                                          <p:val>
                                            <p:strVal val="#ppt_x"/>
                                          </p:val>
                                        </p:tav>
                                      </p:tavLst>
                                    </p:anim>
                                    <p:anim calcmode="lin" valueType="num">
                                      <p:cBhvr additive="base">
                                        <p:cTn id="68" dur="1000" fill="hold"/>
                                        <p:tgtEl>
                                          <p:spTgt spid="7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500" fill="hold"/>
                                        <p:tgtEl>
                                          <p:spTgt spid="71"/>
                                        </p:tgtEl>
                                        <p:attrNameLst>
                                          <p:attrName>ppt_x</p:attrName>
                                        </p:attrNameLst>
                                      </p:cBhvr>
                                      <p:tavLst>
                                        <p:tav tm="0">
                                          <p:val>
                                            <p:strVal val="#ppt_x"/>
                                          </p:val>
                                        </p:tav>
                                        <p:tav tm="100000">
                                          <p:val>
                                            <p:strVal val="#ppt_x"/>
                                          </p:val>
                                        </p:tav>
                                      </p:tavLst>
                                    </p:anim>
                                    <p:anim calcmode="lin" valueType="num">
                                      <p:cBhvr additive="base">
                                        <p:cTn id="7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5" grpId="0" animBg="1"/>
      <p:bldP spid="70" grpId="0" animBg="1"/>
      <p:bldP spid="71" grpId="0"/>
      <p:bldP spid="69" grpId="0" animBg="1"/>
      <p:bldP spid="73" grpId="0" animBg="1"/>
      <p:bldP spid="74" grpId="0" animBg="1"/>
      <p:bldP spid="81"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kumimoji="0" lang="en-US" sz="40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2612</Words>
  <Application>Microsoft Office PowerPoint</Application>
  <PresentationFormat>全屏显示(4:3)</PresentationFormat>
  <Paragraphs>388</Paragraphs>
  <Slides>40</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1" baseType="lpstr">
      <vt:lpstr>Arial Unicode MS</vt:lpstr>
      <vt:lpstr>等线</vt:lpstr>
      <vt:lpstr>黑体</vt:lpstr>
      <vt:lpstr>宋体</vt:lpstr>
      <vt:lpstr>Arial</vt:lpstr>
      <vt:lpstr>Arial Rounded MT Bold</vt:lpstr>
      <vt:lpstr>Tahoma</vt:lpstr>
      <vt:lpstr>Times New Roman</vt:lpstr>
      <vt:lpstr>Wingdings</vt:lpstr>
      <vt:lpstr>Blends</vt:lpstr>
      <vt:lpstr>Visio</vt:lpstr>
      <vt:lpstr>§1.3 计算机网络的体系结构</vt:lpstr>
      <vt:lpstr>1.3.1 层次模型 </vt:lpstr>
      <vt:lpstr>1.3.1 层次模型</vt:lpstr>
      <vt:lpstr>1.3.1 层次模型</vt:lpstr>
      <vt:lpstr>1.3.1 层次模型</vt:lpstr>
      <vt:lpstr>1.3.1 层次模型</vt:lpstr>
      <vt:lpstr>1.3.1 层次模型</vt:lpstr>
      <vt:lpstr>1.3.1 层次模型</vt:lpstr>
      <vt:lpstr>1.3.1 层次模型</vt:lpstr>
      <vt:lpstr>1.3.1 层次模型</vt:lpstr>
      <vt:lpstr>1.3.2 开放系统互连基本参考模型</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1.3.2 开放系统互连基本参考模型(续)</vt:lpstr>
      <vt:lpstr>1.3.3 Internet参考模型</vt:lpstr>
      <vt:lpstr>1.3.3 Internet参考模型</vt:lpstr>
      <vt:lpstr>1.3.3 Internet参考模型</vt:lpstr>
      <vt:lpstr>1.3.3 Internet参考模型</vt:lpstr>
      <vt:lpstr>1.3.3 Internet参考模型</vt:lpstr>
      <vt:lpstr>PowerPoint 演示文稿</vt:lpstr>
      <vt:lpstr>1.3.3 Internet参考模型</vt:lpstr>
      <vt:lpstr>1.3.3 Internet参考模型</vt:lpstr>
      <vt:lpstr>1.3.3 Internet参考模型</vt:lpstr>
      <vt:lpstr>1.3.3 Internet参考模型 </vt:lpstr>
      <vt:lpstr>1.3.3 Internet参考模型(续)</vt:lpstr>
      <vt:lpstr>1.3.3 Internet参考模型(续)</vt:lpstr>
      <vt:lpstr>1.3.3 Internet参考模型(续)</vt:lpstr>
      <vt:lpstr>1.3.4 OSI和Internet参考模型的比较</vt:lpstr>
      <vt:lpstr>1.3.4 OSI和Internet参考模型的比较</vt:lpstr>
      <vt:lpstr>1.3.4 OSI和Internet参考模型的比较</vt:lpstr>
      <vt:lpstr>1.3.4 OSI和Internet参考模型的比较</vt:lpstr>
      <vt:lpstr>1.3.4 OSI和Internet参考模型的比较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计算机网络的体系结构</dc:title>
  <dc:creator>Lenovo</dc:creator>
  <cp:lastModifiedBy>Wshujing</cp:lastModifiedBy>
  <cp:revision>2</cp:revision>
  <dcterms:created xsi:type="dcterms:W3CDTF">2020-03-17T04:24:38Z</dcterms:created>
  <dcterms:modified xsi:type="dcterms:W3CDTF">2021-04-06T04:41:29Z</dcterms:modified>
</cp:coreProperties>
</file>