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9" d="100"/>
          <a:sy n="69" d="100"/>
        </p:scale>
        <p:origin x="135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eaLnBrk="1" hangingPunct="1">
                <a:defRPr/>
              </a:pPr>
              <a:endParaRPr lang="zh-CN" altLang="en-US" smtClean="0"/>
            </a:p>
          </p:txBody>
        </p:sp>
      </p:grpSp>
      <p:sp>
        <p:nvSpPr>
          <p:cNvPr id="155660" name="Rectangle 12"/>
          <p:cNvSpPr>
            <a:spLocks noGrp="1" noChangeArrowheads="1"/>
          </p:cNvSpPr>
          <p:nvPr>
            <p:ph type="ctrTitle"/>
          </p:nvPr>
        </p:nvSpPr>
        <p:spPr>
          <a:xfrm>
            <a:off x="990600" y="1676400"/>
            <a:ext cx="7772400" cy="1462088"/>
          </a:xfrm>
        </p:spPr>
        <p:txBody>
          <a:bodyPr/>
          <a:lstStyle>
            <a:lvl1pPr>
              <a:defRPr/>
            </a:lvl1pPr>
          </a:lstStyle>
          <a:p>
            <a:pPr lvl="0"/>
            <a:r>
              <a:rPr lang="zh-CN" altLang="en-US" noProof="0" smtClean="0"/>
              <a:t>单击此处编辑母版标题样式</a:t>
            </a:r>
          </a:p>
        </p:txBody>
      </p:sp>
      <p:sp>
        <p:nvSpPr>
          <p:cNvPr id="155661"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pPr>
              <a:defRPr/>
            </a:pPr>
            <a:fld id="{E7137BF2-259F-485B-A065-4120840AD8DC}" type="slidenum">
              <a:rPr lang="zh-CN" altLang="en-US"/>
              <a:pPr>
                <a:defRPr/>
              </a:pPr>
              <a:t>‹#›</a:t>
            </a:fld>
            <a:endParaRPr lang="en-US" altLang="zh-CN"/>
          </a:p>
        </p:txBody>
      </p:sp>
    </p:spTree>
    <p:extLst>
      <p:ext uri="{BB962C8B-B14F-4D97-AF65-F5344CB8AC3E}">
        <p14:creationId xmlns:p14="http://schemas.microsoft.com/office/powerpoint/2010/main" val="3824860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4C23CA0E-5C9C-47F8-BE68-33E221D0095F}" type="slidenum">
              <a:rPr lang="zh-CN" altLang="en-US"/>
              <a:pPr>
                <a:defRPr/>
              </a:pPr>
              <a:t>‹#›</a:t>
            </a:fld>
            <a:endParaRPr lang="en-US" altLang="zh-CN"/>
          </a:p>
        </p:txBody>
      </p:sp>
    </p:spTree>
    <p:extLst>
      <p:ext uri="{BB962C8B-B14F-4D97-AF65-F5344CB8AC3E}">
        <p14:creationId xmlns:p14="http://schemas.microsoft.com/office/powerpoint/2010/main" val="2762764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0" y="214313"/>
            <a:ext cx="1951038" cy="5918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214313"/>
            <a:ext cx="5700712" cy="5918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C239084-E23B-4329-B4A5-56D6492051E9}" type="slidenum">
              <a:rPr lang="zh-CN" altLang="en-US"/>
              <a:pPr>
                <a:defRPr/>
              </a:pPr>
              <a:t>‹#›</a:t>
            </a:fld>
            <a:endParaRPr lang="en-US" altLang="zh-CN"/>
          </a:p>
        </p:txBody>
      </p:sp>
    </p:spTree>
    <p:extLst>
      <p:ext uri="{BB962C8B-B14F-4D97-AF65-F5344CB8AC3E}">
        <p14:creationId xmlns:p14="http://schemas.microsoft.com/office/powerpoint/2010/main" val="19796362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reserve="1">
  <p:cSld name="标题，文本与剪贴画">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剪贴画占位符 3"/>
          <p:cNvSpPr>
            <a:spLocks noGrp="1"/>
          </p:cNvSpPr>
          <p:nvPr>
            <p:ph type="clipArt" sz="half" idx="2"/>
          </p:nvPr>
        </p:nvSpPr>
        <p:spPr>
          <a:xfrm>
            <a:off x="5145088" y="2017713"/>
            <a:ext cx="3810000" cy="4114800"/>
          </a:xfrm>
        </p:spPr>
        <p:txBody>
          <a:bodyPr/>
          <a:lstStyle/>
          <a:p>
            <a:pPr lvl="0"/>
            <a:endParaRPr lang="zh-CN" altLang="en-US" noProof="0" smtClean="0"/>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E872C9EE-9DC4-4DF0-B1B9-8CAE9F13E775}" type="slidenum">
              <a:rPr lang="zh-CN" altLang="en-US"/>
              <a:pPr>
                <a:defRPr/>
              </a:pPr>
              <a:t>‹#›</a:t>
            </a:fld>
            <a:endParaRPr lang="en-US" altLang="zh-CN"/>
          </a:p>
        </p:txBody>
      </p:sp>
    </p:spTree>
    <p:extLst>
      <p:ext uri="{BB962C8B-B14F-4D97-AF65-F5344CB8AC3E}">
        <p14:creationId xmlns:p14="http://schemas.microsoft.com/office/powerpoint/2010/main" val="100691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182688" y="4151313"/>
            <a:ext cx="7772400" cy="19812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5C677EFB-138E-40D7-9FA9-FF4F99D46717}" type="slidenum">
              <a:rPr lang="zh-CN" altLang="en-US"/>
              <a:pPr>
                <a:defRPr/>
              </a:pPr>
              <a:t>‹#›</a:t>
            </a:fld>
            <a:endParaRPr lang="en-US" altLang="zh-CN"/>
          </a:p>
        </p:txBody>
      </p:sp>
    </p:spTree>
    <p:extLst>
      <p:ext uri="{BB962C8B-B14F-4D97-AF65-F5344CB8AC3E}">
        <p14:creationId xmlns:p14="http://schemas.microsoft.com/office/powerpoint/2010/main" val="13870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214313"/>
            <a:ext cx="7793037" cy="1462087"/>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3C8A04B8-400F-43BA-A244-D5828FCB0224}" type="slidenum">
              <a:rPr lang="zh-CN" altLang="en-US"/>
              <a:pPr>
                <a:defRPr/>
              </a:pPr>
              <a:t>‹#›</a:t>
            </a:fld>
            <a:endParaRPr lang="en-US" altLang="zh-CN"/>
          </a:p>
        </p:txBody>
      </p:sp>
    </p:spTree>
    <p:extLst>
      <p:ext uri="{BB962C8B-B14F-4D97-AF65-F5344CB8AC3E}">
        <p14:creationId xmlns:p14="http://schemas.microsoft.com/office/powerpoint/2010/main" val="10263507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52EE7E30-671A-4CFD-92A4-3B412407AC9C}" type="slidenum">
              <a:rPr lang="zh-CN" altLang="en-US"/>
              <a:pPr>
                <a:defRPr/>
              </a:pPr>
              <a:t>‹#›</a:t>
            </a:fld>
            <a:endParaRPr lang="en-US" altLang="zh-CN"/>
          </a:p>
        </p:txBody>
      </p:sp>
    </p:spTree>
    <p:extLst>
      <p:ext uri="{BB962C8B-B14F-4D97-AF65-F5344CB8AC3E}">
        <p14:creationId xmlns:p14="http://schemas.microsoft.com/office/powerpoint/2010/main" val="364314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a:ln/>
        </p:spPr>
        <p:txBody>
          <a:bodyPr/>
          <a:lstStyle>
            <a:lvl1pPr>
              <a:defRPr/>
            </a:lvl1pPr>
          </a:lstStyle>
          <a:p>
            <a:pPr>
              <a:defRPr/>
            </a:pPr>
            <a:fld id="{A8D16A6D-5686-404C-A73E-328D88AC2DA3}" type="slidenum">
              <a:rPr lang="zh-CN" altLang="en-US"/>
              <a:pPr>
                <a:defRPr/>
              </a:pPr>
              <a:t>‹#›</a:t>
            </a:fld>
            <a:endParaRPr lang="en-US" altLang="zh-CN"/>
          </a:p>
        </p:txBody>
      </p:sp>
    </p:spTree>
    <p:extLst>
      <p:ext uri="{BB962C8B-B14F-4D97-AF65-F5344CB8AC3E}">
        <p14:creationId xmlns:p14="http://schemas.microsoft.com/office/powerpoint/2010/main" val="401345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64A30FF5-D57A-43D0-B90B-59C47D7126D2}" type="slidenum">
              <a:rPr lang="zh-CN" altLang="en-US"/>
              <a:pPr>
                <a:defRPr/>
              </a:pPr>
              <a:t>‹#›</a:t>
            </a:fld>
            <a:endParaRPr lang="en-US" altLang="zh-CN"/>
          </a:p>
        </p:txBody>
      </p:sp>
    </p:spTree>
    <p:extLst>
      <p:ext uri="{BB962C8B-B14F-4D97-AF65-F5344CB8AC3E}">
        <p14:creationId xmlns:p14="http://schemas.microsoft.com/office/powerpoint/2010/main" val="209927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a:ln/>
        </p:spPr>
        <p:txBody>
          <a:bodyPr/>
          <a:lstStyle>
            <a:lvl1pPr>
              <a:defRPr/>
            </a:lvl1pPr>
          </a:lstStyle>
          <a:p>
            <a:pPr>
              <a:defRPr/>
            </a:pPr>
            <a:fld id="{E093DC0E-4858-467D-8AF6-0956132B6724}" type="slidenum">
              <a:rPr lang="zh-CN" altLang="en-US"/>
              <a:pPr>
                <a:defRPr/>
              </a:pPr>
              <a:t>‹#›</a:t>
            </a:fld>
            <a:endParaRPr lang="en-US" altLang="zh-CN"/>
          </a:p>
        </p:txBody>
      </p:sp>
    </p:spTree>
    <p:extLst>
      <p:ext uri="{BB962C8B-B14F-4D97-AF65-F5344CB8AC3E}">
        <p14:creationId xmlns:p14="http://schemas.microsoft.com/office/powerpoint/2010/main" val="4174020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a:ln/>
        </p:spPr>
        <p:txBody>
          <a:bodyPr/>
          <a:lstStyle>
            <a:lvl1pPr>
              <a:defRPr/>
            </a:lvl1pPr>
          </a:lstStyle>
          <a:p>
            <a:pPr>
              <a:defRPr/>
            </a:pPr>
            <a:fld id="{6DB17B95-23DA-429B-BEB7-ABEA45177A41}" type="slidenum">
              <a:rPr lang="zh-CN" altLang="en-US"/>
              <a:pPr>
                <a:defRPr/>
              </a:pPr>
              <a:t>‹#›</a:t>
            </a:fld>
            <a:endParaRPr lang="en-US" altLang="zh-CN"/>
          </a:p>
        </p:txBody>
      </p:sp>
    </p:spTree>
    <p:extLst>
      <p:ext uri="{BB962C8B-B14F-4D97-AF65-F5344CB8AC3E}">
        <p14:creationId xmlns:p14="http://schemas.microsoft.com/office/powerpoint/2010/main" val="480361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a:ln/>
        </p:spPr>
        <p:txBody>
          <a:bodyPr/>
          <a:lstStyle>
            <a:lvl1pPr>
              <a:defRPr/>
            </a:lvl1pPr>
          </a:lstStyle>
          <a:p>
            <a:pPr>
              <a:defRPr/>
            </a:pPr>
            <a:fld id="{9045B352-B2F9-46DD-8452-842F868F004F}" type="slidenum">
              <a:rPr lang="zh-CN" altLang="en-US"/>
              <a:pPr>
                <a:defRPr/>
              </a:pPr>
              <a:t>‹#›</a:t>
            </a:fld>
            <a:endParaRPr lang="en-US" altLang="zh-CN"/>
          </a:p>
        </p:txBody>
      </p:sp>
    </p:spTree>
    <p:extLst>
      <p:ext uri="{BB962C8B-B14F-4D97-AF65-F5344CB8AC3E}">
        <p14:creationId xmlns:p14="http://schemas.microsoft.com/office/powerpoint/2010/main" val="2067132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C22A91B-3A12-422F-8E29-1BF4109C0590}" type="slidenum">
              <a:rPr lang="zh-CN" altLang="en-US"/>
              <a:pPr>
                <a:defRPr/>
              </a:pPr>
              <a:t>‹#›</a:t>
            </a:fld>
            <a:endParaRPr lang="en-US" altLang="zh-CN"/>
          </a:p>
        </p:txBody>
      </p:sp>
    </p:spTree>
    <p:extLst>
      <p:ext uri="{BB962C8B-B14F-4D97-AF65-F5344CB8AC3E}">
        <p14:creationId xmlns:p14="http://schemas.microsoft.com/office/powerpoint/2010/main" val="4134504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a:ln/>
        </p:spPr>
        <p:txBody>
          <a:bodyPr/>
          <a:lstStyle>
            <a:lvl1pPr>
              <a:defRPr/>
            </a:lvl1pPr>
          </a:lstStyle>
          <a:p>
            <a:pPr>
              <a:defRPr/>
            </a:pPr>
            <a:fld id="{9E86DA43-E2BC-40A4-B69F-4CC0423440A6}" type="slidenum">
              <a:rPr lang="zh-CN" altLang="en-US"/>
              <a:pPr>
                <a:defRPr/>
              </a:pPr>
              <a:t>‹#›</a:t>
            </a:fld>
            <a:endParaRPr lang="en-US" altLang="zh-CN"/>
          </a:p>
        </p:txBody>
      </p:sp>
    </p:spTree>
    <p:extLst>
      <p:ext uri="{BB962C8B-B14F-4D97-AF65-F5344CB8AC3E}">
        <p14:creationId xmlns:p14="http://schemas.microsoft.com/office/powerpoint/2010/main" val="973364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p:spPr>
        <p:txBody>
          <a:bodyPr wrap="none" anchor="ctr"/>
          <a:lstStyle>
            <a:lvl1pPr eaLnBrk="0" hangingPunct="0">
              <a:defRPr sz="4000" b="1">
                <a:solidFill>
                  <a:schemeClr val="tx1"/>
                </a:solidFill>
                <a:latin typeface="宋体" pitchFamily="2" charset="-122"/>
                <a:ea typeface="宋体" pitchFamily="2" charset="-122"/>
              </a:defRPr>
            </a:lvl1pPr>
            <a:lvl2pPr marL="742950" indent="-285750" eaLnBrk="0" hangingPunct="0">
              <a:defRPr sz="4000" b="1">
                <a:solidFill>
                  <a:schemeClr val="tx1"/>
                </a:solidFill>
                <a:latin typeface="宋体" pitchFamily="2" charset="-122"/>
                <a:ea typeface="宋体" pitchFamily="2" charset="-122"/>
              </a:defRPr>
            </a:lvl2pPr>
            <a:lvl3pPr marL="1143000" indent="-228600" eaLnBrk="0" hangingPunct="0">
              <a:defRPr sz="4000" b="1">
                <a:solidFill>
                  <a:schemeClr val="tx1"/>
                </a:solidFill>
                <a:latin typeface="宋体" pitchFamily="2" charset="-122"/>
                <a:ea typeface="宋体" pitchFamily="2" charset="-122"/>
              </a:defRPr>
            </a:lvl3pPr>
            <a:lvl4pPr marL="1600200" indent="-228600" eaLnBrk="0" hangingPunct="0">
              <a:defRPr sz="4000" b="1">
                <a:solidFill>
                  <a:schemeClr val="tx1"/>
                </a:solidFill>
                <a:latin typeface="宋体" pitchFamily="2" charset="-122"/>
                <a:ea typeface="宋体" pitchFamily="2" charset="-122"/>
              </a:defRPr>
            </a:lvl4pPr>
            <a:lvl5pPr marL="2057400" indent="-228600" eaLnBrk="0" hangingPunct="0">
              <a:defRPr sz="4000" b="1">
                <a:solidFill>
                  <a:schemeClr val="tx1"/>
                </a:solidFill>
                <a:latin typeface="宋体" pitchFamily="2" charset="-122"/>
                <a:ea typeface="宋体" pitchFamily="2" charset="-122"/>
              </a:defRPr>
            </a:lvl5pPr>
            <a:lvl6pPr marL="25146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6pPr>
            <a:lvl7pPr marL="29718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7pPr>
            <a:lvl8pPr marL="34290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8pPr>
            <a:lvl9pPr marL="3886200" indent="-228600" eaLnBrk="0" fontAlgn="base" hangingPunct="0">
              <a:lnSpc>
                <a:spcPct val="90000"/>
              </a:lnSpc>
              <a:spcBef>
                <a:spcPct val="20000"/>
              </a:spcBef>
              <a:spcAft>
                <a:spcPct val="0"/>
              </a:spcAft>
              <a:buClr>
                <a:schemeClr val="folHlink"/>
              </a:buClr>
              <a:buSzPct val="60000"/>
              <a:buFont typeface="Wingdings" pitchFamily="2" charset="2"/>
              <a:buChar char="n"/>
              <a:defRPr sz="4000" b="1">
                <a:solidFill>
                  <a:schemeClr val="tx1"/>
                </a:solidFill>
                <a:latin typeface="宋体" pitchFamily="2" charset="-122"/>
                <a:ea typeface="宋体" pitchFamily="2" charset="-122"/>
              </a:defRPr>
            </a:lvl9pPr>
          </a:lstStyle>
          <a:p>
            <a:pPr algn="ctr" eaLnBrk="1" hangingPunct="1">
              <a:lnSpc>
                <a:spcPct val="100000"/>
              </a:lnSpc>
              <a:spcBef>
                <a:spcPct val="0"/>
              </a:spcBef>
              <a:buClrTx/>
              <a:buSzTx/>
              <a:buFontTx/>
              <a:buNone/>
              <a:defRPr/>
            </a:pPr>
            <a:endParaRPr kumimoji="1" lang="zh-CN" altLang="en-US" sz="2400" b="0" smtClean="0">
              <a:latin typeface="Tahoma" pitchFamily="34" charset="0"/>
            </a:endParaRPr>
          </a:p>
        </p:txBody>
      </p:sp>
      <p:sp>
        <p:nvSpPr>
          <p:cNvPr id="1033" name="Rectangle 9"/>
          <p:cNvSpPr>
            <a:spLocks noGrp="1" noChangeArrowheads="1"/>
          </p:cNvSpPr>
          <p:nvPr>
            <p:ph type="title"/>
          </p:nvPr>
        </p:nvSpPr>
        <p:spPr bwMode="auto">
          <a:xfrm>
            <a:off x="1150938" y="214313"/>
            <a:ext cx="7793037" cy="146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54635" name="Rectangle 11"/>
          <p:cNvSpPr>
            <a:spLocks noGrp="1" noChangeArrowheads="1"/>
          </p:cNvSpPr>
          <p:nvPr>
            <p:ph type="dt" sz="half" idx="2"/>
          </p:nvPr>
        </p:nvSpPr>
        <p:spPr bwMode="auto">
          <a:xfrm>
            <a:off x="11620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6" name="Rectangle 12"/>
          <p:cNvSpPr>
            <a:spLocks noGrp="1" noChangeArrowheads="1"/>
          </p:cNvSpPr>
          <p:nvPr>
            <p:ph type="ftr" sz="quarter" idx="3"/>
          </p:nvPr>
        </p:nvSpPr>
        <p:spPr bwMode="auto">
          <a:xfrm>
            <a:off x="3657600" y="6243638"/>
            <a:ext cx="28956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ctr">
              <a:lnSpc>
                <a:spcPct val="100000"/>
              </a:lnSpc>
              <a:spcBef>
                <a:spcPct val="0"/>
              </a:spcBef>
              <a:buClrTx/>
              <a:buSzTx/>
              <a:buFontTx/>
              <a:buNone/>
              <a:defRPr sz="1400" b="0">
                <a:latin typeface="+mn-lt"/>
                <a:ea typeface="宋体" pitchFamily="2" charset="-122"/>
              </a:defRPr>
            </a:lvl1pPr>
          </a:lstStyle>
          <a:p>
            <a:pPr>
              <a:defRPr/>
            </a:pPr>
            <a:endParaRPr lang="en-US" altLang="zh-CN"/>
          </a:p>
        </p:txBody>
      </p:sp>
      <p:sp>
        <p:nvSpPr>
          <p:cNvPr id="154637" name="Rectangle 13"/>
          <p:cNvSpPr>
            <a:spLocks noGrp="1" noChangeArrowheads="1"/>
          </p:cNvSpPr>
          <p:nvPr>
            <p:ph type="sldNum" sz="quarter" idx="4"/>
          </p:nvPr>
        </p:nvSpPr>
        <p:spPr bwMode="auto">
          <a:xfrm>
            <a:off x="7042150" y="6243638"/>
            <a:ext cx="19050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spcBef>
                <a:spcPct val="0"/>
              </a:spcBef>
              <a:buClrTx/>
              <a:buSzTx/>
              <a:buFontTx/>
              <a:buNone/>
              <a:defRPr sz="1400" b="0">
                <a:latin typeface="+mn-lt"/>
                <a:ea typeface="宋体" pitchFamily="2" charset="-122"/>
              </a:defRPr>
            </a:lvl1pPr>
          </a:lstStyle>
          <a:p>
            <a:pPr>
              <a:defRPr/>
            </a:pPr>
            <a:fld id="{03E97B18-4DA2-436A-A61A-60319FF5AE7D}" type="slidenum">
              <a:rPr lang="zh-CN" altLang="en-US"/>
              <a:pPr>
                <a:defRPr/>
              </a:pPr>
              <a:t>‹#›</a:t>
            </a:fld>
            <a:endParaRPr lang="en-US" altLang="zh-CN"/>
          </a:p>
        </p:txBody>
      </p:sp>
    </p:spTree>
    <p:extLst>
      <p:ext uri="{BB962C8B-B14F-4D97-AF65-F5344CB8AC3E}">
        <p14:creationId xmlns:p14="http://schemas.microsoft.com/office/powerpoint/2010/main" val="340385047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audio" Target="../media/audio2.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2.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xfrm>
            <a:off x="533400" y="836613"/>
            <a:ext cx="7772400" cy="763587"/>
          </a:xfrm>
        </p:spPr>
        <p:txBody>
          <a:bodyPr/>
          <a:lstStyle/>
          <a:p>
            <a:pPr eaLnBrk="1" hangingPunct="1"/>
            <a:r>
              <a:rPr lang="zh-CN" altLang="en-US" b="1" smtClean="0">
                <a:latin typeface="宋体" charset="-122"/>
              </a:rPr>
              <a:t>§1.</a:t>
            </a:r>
            <a:r>
              <a:rPr lang="en-US" altLang="zh-CN" b="1" smtClean="0">
                <a:latin typeface="宋体" charset="-122"/>
              </a:rPr>
              <a:t>4 </a:t>
            </a:r>
            <a:r>
              <a:rPr lang="zh-CN" altLang="en-US" b="1" smtClean="0">
                <a:latin typeface="宋体" charset="-122"/>
              </a:rPr>
              <a:t>计算机网络的基本概念</a:t>
            </a:r>
          </a:p>
        </p:txBody>
      </p:sp>
      <p:sp>
        <p:nvSpPr>
          <p:cNvPr id="184323" name="Rectangle 3"/>
          <p:cNvSpPr>
            <a:spLocks noGrp="1" noChangeArrowheads="1"/>
          </p:cNvSpPr>
          <p:nvPr>
            <p:ph type="body" idx="1"/>
          </p:nvPr>
        </p:nvSpPr>
        <p:spPr>
          <a:xfrm>
            <a:off x="1182688" y="2017713"/>
            <a:ext cx="7277100" cy="3140075"/>
          </a:xfrm>
        </p:spPr>
        <p:txBody>
          <a:bodyPr/>
          <a:lstStyle/>
          <a:p>
            <a:pPr eaLnBrk="1" hangingPunct="1"/>
            <a:r>
              <a:rPr lang="zh-CN" altLang="en-US" sz="4000" b="1" smtClean="0">
                <a:latin typeface="宋体" charset="-122"/>
              </a:rPr>
              <a:t>什么是计算机网络</a:t>
            </a:r>
            <a:endParaRPr lang="zh-CN" altLang="en-US" sz="4000" b="1" smtClean="0">
              <a:solidFill>
                <a:srgbClr val="CC3300"/>
              </a:solidFill>
              <a:latin typeface="宋体" charset="-122"/>
            </a:endParaRPr>
          </a:p>
          <a:p>
            <a:pPr eaLnBrk="1" hangingPunct="1"/>
            <a:r>
              <a:rPr lang="zh-CN" altLang="en-US" sz="4000" b="1" smtClean="0">
                <a:latin typeface="宋体" charset="-122"/>
              </a:rPr>
              <a:t>计算机网络的组成</a:t>
            </a:r>
          </a:p>
          <a:p>
            <a:pPr eaLnBrk="1" hangingPunct="1"/>
            <a:r>
              <a:rPr lang="zh-CN" altLang="en-US" sz="4000" b="1" smtClean="0">
                <a:latin typeface="宋体" charset="-122"/>
              </a:rPr>
              <a:t>计算机网络的分类</a:t>
            </a:r>
            <a:endParaRPr lang="en-US" altLang="zh-CN" sz="4000" b="1" smtClean="0">
              <a:latin typeface="宋体" charset="-122"/>
            </a:endParaRPr>
          </a:p>
          <a:p>
            <a:pPr eaLnBrk="1" hangingPunct="1"/>
            <a:r>
              <a:rPr lang="zh-CN" altLang="en-US" sz="4000" b="1" smtClean="0">
                <a:latin typeface="宋体" charset="-122"/>
              </a:rPr>
              <a:t>计算机网络的度量</a:t>
            </a:r>
          </a:p>
        </p:txBody>
      </p:sp>
    </p:spTree>
    <p:extLst>
      <p:ext uri="{BB962C8B-B14F-4D97-AF65-F5344CB8AC3E}">
        <p14:creationId xmlns:p14="http://schemas.microsoft.com/office/powerpoint/2010/main" val="32129610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3"/>
          <p:cNvSpPr>
            <a:spLocks noChangeArrowheads="1"/>
          </p:cNvSpPr>
          <p:nvPr/>
        </p:nvSpPr>
        <p:spPr bwMode="auto">
          <a:xfrm>
            <a:off x="647700" y="1916113"/>
            <a:ext cx="8677275"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(4)</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城域网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MAN—Metropolitan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914400" marR="0" lvl="1" indent="-457200" algn="l" defTabSz="914400" rtl="0" eaLnBrk="1" fontAlgn="base" latinLnBrk="0" hangingPunct="1">
              <a:lnSpc>
                <a:spcPct val="80000"/>
              </a:lnSpc>
              <a:spcBef>
                <a:spcPct val="20000"/>
              </a:spcBef>
              <a:spcAft>
                <a:spcPct val="0"/>
              </a:spcAft>
              <a:buClrTx/>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公里</a:t>
            </a:r>
          </a:p>
          <a:p>
            <a:pPr marL="914400" marR="0" lvl="1" indent="-457200" algn="l" defTabSz="914400" rtl="0" eaLnBrk="1" fontAlgn="base" latinLnBrk="0" hangingPunct="1">
              <a:lnSpc>
                <a:spcPct val="80000"/>
              </a:lnSpc>
              <a:spcBef>
                <a:spcPct val="20000"/>
              </a:spcBef>
              <a:spcAft>
                <a:spcPct val="0"/>
              </a:spcAft>
              <a:buClrTx/>
              <a:buSzTx/>
              <a:buFont typeface="Wingdings" pitchFamily="2" charset="2"/>
              <a:buChar char="Ø"/>
              <a:tabLst/>
              <a:defRPr/>
            </a:pPr>
            <a:endParaRPr kumimoji="1" lang="en-US" altLang="zh-CN" sz="2400" b="1" i="0" u="none" strike="noStrike" kern="1200" cap="none" spc="0" normalizeH="0" baseline="0" noProof="0">
              <a:ln>
                <a:noFill/>
              </a:ln>
              <a:solidFill>
                <a:srgbClr val="000000"/>
              </a:solidFill>
              <a:effectLst/>
              <a:uLnTx/>
              <a:uFillTx/>
              <a:latin typeface="宋体" charset="-122"/>
              <a:ea typeface="宋体" charset="-122"/>
              <a:cs typeface="+mn-cs"/>
            </a:endParaRPr>
          </a:p>
        </p:txBody>
      </p:sp>
      <p:pic>
        <p:nvPicPr>
          <p:cNvPr id="78851" name="Picture 4" descr="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852738"/>
            <a:ext cx="7173913"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bwMode="auto">
          <a:xfrm>
            <a:off x="1042988" y="908050"/>
            <a:ext cx="7200900" cy="914400"/>
          </a:xfrm>
          <a:prstGeom prst="rect">
            <a:avLst/>
          </a:prstGeom>
          <a:noFill/>
          <a:ln>
            <a:noFill/>
          </a:ln>
          <a:effectLst/>
          <a:extLst/>
        </p:spPr>
        <p:txBody>
          <a:bodyPr anchor="b"/>
          <a:lst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ea typeface="宋体" pitchFamily="2" charset="-122"/>
              </a:defRPr>
            </a:lvl2pPr>
            <a:lvl3pPr algn="l" rtl="0" eaLnBrk="0" fontAlgn="base" hangingPunct="0">
              <a:spcBef>
                <a:spcPct val="0"/>
              </a:spcBef>
              <a:spcAft>
                <a:spcPct val="0"/>
              </a:spcAft>
              <a:defRPr sz="4400">
                <a:solidFill>
                  <a:schemeClr val="tx2"/>
                </a:solidFill>
                <a:latin typeface="Tahoma" pitchFamily="34" charset="0"/>
                <a:ea typeface="宋体" pitchFamily="2" charset="-122"/>
              </a:defRPr>
            </a:lvl3pPr>
            <a:lvl4pPr algn="l" rtl="0" eaLnBrk="0" fontAlgn="base" hangingPunct="0">
              <a:spcBef>
                <a:spcPct val="0"/>
              </a:spcBef>
              <a:spcAft>
                <a:spcPct val="0"/>
              </a:spcAft>
              <a:defRPr sz="4400">
                <a:solidFill>
                  <a:schemeClr val="tx2"/>
                </a:solidFill>
                <a:latin typeface="Tahoma" pitchFamily="34" charset="0"/>
                <a:ea typeface="宋体" pitchFamily="2" charset="-122"/>
              </a:defRPr>
            </a:lvl4pPr>
            <a:lvl5pPr algn="l" rtl="0" eaLnBrk="0" fontAlgn="base" hangingPunct="0">
              <a:spcBef>
                <a:spcPct val="0"/>
              </a:spcBef>
              <a:spcAft>
                <a:spcPct val="0"/>
              </a:spcAft>
              <a:defRPr sz="4400">
                <a:solidFill>
                  <a:schemeClr val="tx2"/>
                </a:solidFill>
                <a:latin typeface="Tahoma" pitchFamily="34" charset="0"/>
                <a:ea typeface="宋体" pitchFamily="2" charset="-122"/>
              </a:defRPr>
            </a:lvl5pPr>
            <a:lvl6pPr marL="457200" algn="l" rtl="0" fontAlgn="base">
              <a:spcBef>
                <a:spcPct val="0"/>
              </a:spcBef>
              <a:spcAft>
                <a:spcPct val="0"/>
              </a:spcAft>
              <a:defRPr sz="4400">
                <a:solidFill>
                  <a:schemeClr val="tx2"/>
                </a:solidFill>
                <a:latin typeface="Tahoma" pitchFamily="34" charset="0"/>
                <a:ea typeface="宋体" pitchFamily="2" charset="-122"/>
              </a:defRPr>
            </a:lvl6pPr>
            <a:lvl7pPr marL="914400" algn="l" rtl="0" fontAlgn="base">
              <a:spcBef>
                <a:spcPct val="0"/>
              </a:spcBef>
              <a:spcAft>
                <a:spcPct val="0"/>
              </a:spcAft>
              <a:defRPr sz="4400">
                <a:solidFill>
                  <a:schemeClr val="tx2"/>
                </a:solidFill>
                <a:latin typeface="Tahoma" pitchFamily="34" charset="0"/>
                <a:ea typeface="宋体" pitchFamily="2" charset="-122"/>
              </a:defRPr>
            </a:lvl7pPr>
            <a:lvl8pPr marL="1371600" algn="l" rtl="0" fontAlgn="base">
              <a:spcBef>
                <a:spcPct val="0"/>
              </a:spcBef>
              <a:spcAft>
                <a:spcPct val="0"/>
              </a:spcAft>
              <a:defRPr sz="4400">
                <a:solidFill>
                  <a:schemeClr val="tx2"/>
                </a:solidFill>
                <a:latin typeface="Tahoma" pitchFamily="34" charset="0"/>
                <a:ea typeface="宋体" pitchFamily="2" charset="-122"/>
              </a:defRPr>
            </a:lvl8pPr>
            <a:lvl9pPr marL="1828800" algn="l" rtl="0" fontAlgn="base">
              <a:spcBef>
                <a:spcPct val="0"/>
              </a:spcBef>
              <a:spcAft>
                <a:spcPct val="0"/>
              </a:spcAft>
              <a:defRPr sz="4400">
                <a:solidFill>
                  <a:schemeClr val="tx2"/>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3600" b="1" i="0" u="none" strike="noStrike" kern="0" cap="none" spc="0" normalizeH="0" baseline="0" noProof="0" smtClean="0">
                <a:ln>
                  <a:noFill/>
                </a:ln>
                <a:solidFill>
                  <a:srgbClr val="333399"/>
                </a:solidFill>
                <a:effectLst/>
                <a:uLnTx/>
                <a:uFillTx/>
                <a:latin typeface="Arial Unicode MS" pitchFamily="34" charset="-122"/>
                <a:ea typeface="Arial Unicode MS" pitchFamily="34" charset="-122"/>
                <a:cs typeface="Arial Unicode MS" pitchFamily="34" charset="-122"/>
              </a:rPr>
              <a:t>1.4.3 </a:t>
            </a:r>
            <a:r>
              <a:rPr kumimoji="0" lang="zh-CN" altLang="en-US" sz="3600" b="1" i="0" u="none" strike="noStrike" kern="0" cap="none" spc="0" normalizeH="0" baseline="0" noProof="0" smtClean="0">
                <a:ln>
                  <a:noFill/>
                </a:ln>
                <a:solidFill>
                  <a:srgbClr val="333399"/>
                </a:solidFill>
                <a:effectLst/>
                <a:uLnTx/>
                <a:uFillTx/>
                <a:latin typeface="Arial Unicode MS" pitchFamily="34" charset="-122"/>
                <a:ea typeface="Arial Unicode MS" pitchFamily="34" charset="-122"/>
                <a:cs typeface="Arial Unicode MS" pitchFamily="34" charset="-122"/>
              </a:rPr>
              <a:t>计算机网络的分类</a:t>
            </a:r>
            <a:endParaRPr kumimoji="0" lang="zh-CN" altLang="en-US" sz="3600" b="1" i="0" u="none" strike="noStrike" kern="0" cap="none" spc="0" normalizeH="0" baseline="0" noProof="0" dirty="0" smtClean="0">
              <a:ln>
                <a:noFill/>
              </a:ln>
              <a:solidFill>
                <a:srgbClr val="333399"/>
              </a:solidFill>
              <a:effectLst/>
              <a:uLnTx/>
              <a:uFillTx/>
              <a:latin typeface="宋体" pitchFamily="2" charset="-122"/>
              <a:ea typeface="宋体"/>
              <a:cs typeface="+mj-cs"/>
            </a:endParaRPr>
          </a:p>
        </p:txBody>
      </p:sp>
    </p:spTree>
    <p:extLst>
      <p:ext uri="{BB962C8B-B14F-4D97-AF65-F5344CB8AC3E}">
        <p14:creationId xmlns:p14="http://schemas.microsoft.com/office/powerpoint/2010/main" val="31019849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6131">
                                            <p:txEl>
                                              <p:pRg st="0" end="0"/>
                                            </p:txEl>
                                          </p:spTgt>
                                        </p:tgtEl>
                                        <p:attrNameLst>
                                          <p:attrName>style.visibility</p:attrName>
                                        </p:attrNameLst>
                                      </p:cBhvr>
                                      <p:to>
                                        <p:strVal val="visible"/>
                                      </p:to>
                                    </p:set>
                                    <p:anim calcmode="lin" valueType="num">
                                      <p:cBhvr additive="base">
                                        <p:cTn id="7" dur="500" fill="hold"/>
                                        <p:tgtEl>
                                          <p:spTgt spid="17613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6131">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76131">
                                            <p:txEl>
                                              <p:pRg st="1" end="1"/>
                                            </p:txEl>
                                          </p:spTgt>
                                        </p:tgtEl>
                                        <p:attrNameLst>
                                          <p:attrName>style.visibility</p:attrName>
                                        </p:attrNameLst>
                                      </p:cBhvr>
                                      <p:to>
                                        <p:strVal val="visible"/>
                                      </p:to>
                                    </p:set>
                                    <p:anim calcmode="lin" valueType="num">
                                      <p:cBhvr additive="base">
                                        <p:cTn id="11" dur="500" fill="hold"/>
                                        <p:tgtEl>
                                          <p:spTgt spid="176131">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6131">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131" grpId="0" build="p"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847725" y="836613"/>
            <a:ext cx="8305800" cy="9144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zh-CN" altLang="en-US" sz="3600" b="1" smtClean="0">
              <a:latin typeface="宋体" charset="-122"/>
            </a:endParaRPr>
          </a:p>
        </p:txBody>
      </p:sp>
      <p:sp>
        <p:nvSpPr>
          <p:cNvPr id="175107" name="Rectangle 3"/>
          <p:cNvSpPr>
            <a:spLocks noChangeArrowheads="1"/>
          </p:cNvSpPr>
          <p:nvPr/>
        </p:nvSpPr>
        <p:spPr bwMode="auto">
          <a:xfrm>
            <a:off x="684213" y="1844675"/>
            <a:ext cx="8064500"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(4)</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广域网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WAN—Wide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	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1000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公里</a:t>
            </a: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sp>
        <p:nvSpPr>
          <p:cNvPr id="175108" name="Rectangle 4"/>
          <p:cNvSpPr>
            <a:spLocks noChangeArrowheads="1"/>
          </p:cNvSpPr>
          <p:nvPr/>
        </p:nvSpPr>
        <p:spPr bwMode="auto">
          <a:xfrm>
            <a:off x="755650" y="5734050"/>
            <a:ext cx="80645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(5)</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全球网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GAN—Global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	＞</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1000</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公里</a:t>
            </a:r>
            <a:endPar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pic>
        <p:nvPicPr>
          <p:cNvPr id="79877" name="Picture 5" descr="1-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781300"/>
            <a:ext cx="7808912" cy="284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47376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75107">
                                            <p:txEl>
                                              <p:pRg st="0" end="0"/>
                                            </p:txEl>
                                          </p:spTgt>
                                        </p:tgtEl>
                                        <p:attrNameLst>
                                          <p:attrName>style.visibility</p:attrName>
                                        </p:attrNameLst>
                                      </p:cBhvr>
                                      <p:to>
                                        <p:strVal val="visible"/>
                                      </p:to>
                                    </p:set>
                                    <p:anim calcmode="lin" valueType="num">
                                      <p:cBhvr additive="base">
                                        <p:cTn id="7" dur="500" fill="hold"/>
                                        <p:tgtEl>
                                          <p:spTgt spid="17510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7510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75107">
                                            <p:txEl>
                                              <p:pRg st="1" end="1"/>
                                            </p:txEl>
                                          </p:spTgt>
                                        </p:tgtEl>
                                        <p:attrNameLst>
                                          <p:attrName>style.visibility</p:attrName>
                                        </p:attrNameLst>
                                      </p:cBhvr>
                                      <p:to>
                                        <p:strVal val="visible"/>
                                      </p:to>
                                    </p:set>
                                    <p:anim calcmode="lin" valueType="num">
                                      <p:cBhvr additive="base">
                                        <p:cTn id="11" dur="500" fill="hold"/>
                                        <p:tgtEl>
                                          <p:spTgt spid="17510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7510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75108">
                                            <p:txEl>
                                              <p:pRg st="0" end="0"/>
                                            </p:txEl>
                                          </p:spTgt>
                                        </p:tgtEl>
                                        <p:attrNameLst>
                                          <p:attrName>style.visibility</p:attrName>
                                        </p:attrNameLst>
                                      </p:cBhvr>
                                      <p:to>
                                        <p:strVal val="visible"/>
                                      </p:to>
                                    </p:set>
                                    <p:anim calcmode="lin" valueType="num">
                                      <p:cBhvr additive="base">
                                        <p:cTn id="17" dur="500" fill="hold"/>
                                        <p:tgtEl>
                                          <p:spTgt spid="175108">
                                            <p:txEl>
                                              <p:pRg st="0" end="0"/>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7510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75108">
                                            <p:txEl>
                                              <p:pRg st="1" end="1"/>
                                            </p:txEl>
                                          </p:spTgt>
                                        </p:tgtEl>
                                        <p:attrNameLst>
                                          <p:attrName>style.visibility</p:attrName>
                                        </p:attrNameLst>
                                      </p:cBhvr>
                                      <p:to>
                                        <p:strVal val="visible"/>
                                      </p:to>
                                    </p:set>
                                    <p:anim calcmode="lin" valueType="num">
                                      <p:cBhvr additive="base">
                                        <p:cTn id="21" dur="500" fill="hold"/>
                                        <p:tgtEl>
                                          <p:spTgt spid="175108">
                                            <p:txEl>
                                              <p:pRg st="1" end="1"/>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75108">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7" grpId="0" build="p" autoUpdateAnimBg="0"/>
      <p:bldP spid="175108"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1150938" y="1052513"/>
            <a:ext cx="7793037" cy="623887"/>
          </a:xfrm>
        </p:spPr>
        <p:txBody>
          <a:bodyPr/>
          <a:lstStyle/>
          <a:p>
            <a:pPr eaLnBrk="1" hangingPunct="1"/>
            <a:r>
              <a:rPr lang="en-US" altLang="zh-CN" sz="3200" b="1" smtClean="0">
                <a:latin typeface="Arial Unicode MS" pitchFamily="34" charset="-122"/>
                <a:ea typeface="Arial Unicode MS" pitchFamily="34" charset="-122"/>
                <a:cs typeface="Arial Unicode MS" pitchFamily="34" charset="-122"/>
              </a:rPr>
              <a:t>1.4.3 </a:t>
            </a:r>
            <a:r>
              <a:rPr lang="zh-CN" altLang="en-US" sz="3200" b="1" smtClean="0">
                <a:latin typeface="Arial Unicode MS" pitchFamily="34" charset="-122"/>
                <a:ea typeface="Arial Unicode MS" pitchFamily="34" charset="-122"/>
                <a:cs typeface="Arial Unicode MS" pitchFamily="34" charset="-122"/>
              </a:rPr>
              <a:t>计算机网络的分类</a:t>
            </a:r>
            <a:endParaRPr lang="zh-CN" altLang="en-US" sz="3200" b="1" smtClean="0">
              <a:latin typeface="宋体" charset="-122"/>
            </a:endParaRPr>
          </a:p>
        </p:txBody>
      </p:sp>
      <p:sp>
        <p:nvSpPr>
          <p:cNvPr id="80899" name="Rectangle 3"/>
          <p:cNvSpPr>
            <a:spLocks noGrp="1" noChangeArrowheads="1"/>
          </p:cNvSpPr>
          <p:nvPr>
            <p:ph type="body" idx="1"/>
          </p:nvPr>
        </p:nvSpPr>
        <p:spPr>
          <a:xfrm>
            <a:off x="755650" y="2060575"/>
            <a:ext cx="8077200" cy="1152525"/>
          </a:xfrm>
        </p:spPr>
        <p:txBody>
          <a:bodyPr/>
          <a:lstStyle/>
          <a:p>
            <a:pPr eaLnBrk="1" hangingPunct="1">
              <a:buClr>
                <a:schemeClr val="tx1"/>
              </a:buClr>
              <a:buSzTx/>
              <a:buFont typeface="Wingdings" pitchFamily="2" charset="2"/>
              <a:buChar char="Ø"/>
            </a:pPr>
            <a:r>
              <a:rPr lang="zh-CN" altLang="en-US" b="1" smtClean="0"/>
              <a:t>存储区域网（</a:t>
            </a:r>
            <a:r>
              <a:rPr lang="en-US" altLang="zh-CN" b="1" smtClean="0"/>
              <a:t>SAN</a:t>
            </a:r>
            <a:r>
              <a:rPr lang="en-US" altLang="zh-CN" smtClean="0">
                <a:latin typeface="Arial" charset="0"/>
              </a:rPr>
              <a:t>—</a:t>
            </a:r>
            <a:r>
              <a:rPr lang="en-US" altLang="zh-CN" smtClean="0"/>
              <a:t>Storage Area Network）</a:t>
            </a:r>
            <a:endParaRPr lang="zh-CN" altLang="en-US" smtClean="0"/>
          </a:p>
        </p:txBody>
      </p:sp>
      <p:sp>
        <p:nvSpPr>
          <p:cNvPr id="80900" name="Rectangle 4"/>
          <p:cNvSpPr>
            <a:spLocks noChangeArrowheads="1"/>
          </p:cNvSpPr>
          <p:nvPr/>
        </p:nvSpPr>
        <p:spPr bwMode="auto">
          <a:xfrm>
            <a:off x="755650" y="3357563"/>
            <a:ext cx="7772400" cy="244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计算机网络是用來连接各种计算机的</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而存储区域网则主要是用來连接多个大容量存储设备的</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两者作用完全不同 。</a:t>
            </a:r>
          </a:p>
          <a:p>
            <a:pPr marL="0" marR="0" lvl="0" indent="0" algn="l" defTabSz="914400" rtl="0" eaLnBrk="1" fontAlgn="base" latinLnBrk="0" hangingPunct="1">
              <a:lnSpc>
                <a:spcPct val="100000"/>
              </a:lnSpc>
              <a:spcBef>
                <a:spcPct val="50000"/>
              </a:spcBef>
              <a:spcAft>
                <a:spcPct val="0"/>
              </a:spcAft>
              <a:buClrTx/>
              <a:buSzTx/>
              <a:buFontTx/>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计算机网络可看成是前端网络</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而存储区域网则为后端网络。</a:t>
            </a:r>
          </a:p>
        </p:txBody>
      </p:sp>
    </p:spTree>
    <p:extLst>
      <p:ext uri="{BB962C8B-B14F-4D97-AF65-F5344CB8AC3E}">
        <p14:creationId xmlns:p14="http://schemas.microsoft.com/office/powerpoint/2010/main" val="19490513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050"/>
          <p:cNvSpPr>
            <a:spLocks noGrp="1" noChangeArrowheads="1"/>
          </p:cNvSpPr>
          <p:nvPr>
            <p:ph type="title"/>
          </p:nvPr>
        </p:nvSpPr>
        <p:spPr>
          <a:xfrm>
            <a:off x="971550" y="836613"/>
            <a:ext cx="7924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zh-CN" altLang="en-US" sz="3600" smtClean="0">
              <a:latin typeface="宋体" charset="-122"/>
            </a:endParaRPr>
          </a:p>
        </p:txBody>
      </p:sp>
      <p:sp>
        <p:nvSpPr>
          <p:cNvPr id="81923" name="Rectangle 2051"/>
          <p:cNvSpPr>
            <a:spLocks noGrp="1" noChangeArrowheads="1"/>
          </p:cNvSpPr>
          <p:nvPr>
            <p:ph type="body" idx="1"/>
          </p:nvPr>
        </p:nvSpPr>
        <p:spPr>
          <a:xfrm>
            <a:off x="1047750" y="2381250"/>
            <a:ext cx="7772400" cy="685800"/>
          </a:xfrm>
        </p:spPr>
        <p:txBody>
          <a:bodyPr/>
          <a:lstStyle/>
          <a:p>
            <a:pPr marL="609600" indent="-609600" eaLnBrk="1" hangingPunct="1">
              <a:buClr>
                <a:schemeClr val="tx1"/>
              </a:buClr>
              <a:buFont typeface="Wingdings" pitchFamily="2" charset="2"/>
              <a:buNone/>
            </a:pPr>
            <a:r>
              <a:rPr lang="en-US" altLang="zh-CN" smtClean="0">
                <a:ea typeface="黑体" pitchFamily="49" charset="-122"/>
              </a:rPr>
              <a:t>(1)</a:t>
            </a:r>
            <a:r>
              <a:rPr lang="zh-CN" altLang="en-US" smtClean="0">
                <a:ea typeface="黑体" pitchFamily="49" charset="-122"/>
              </a:rPr>
              <a:t>按传输技术</a:t>
            </a:r>
            <a:endParaRPr lang="zh-CN" altLang="en-US" smtClean="0"/>
          </a:p>
        </p:txBody>
      </p:sp>
      <p:sp>
        <p:nvSpPr>
          <p:cNvPr id="112644" name="Rectangle 2052"/>
          <p:cNvSpPr>
            <a:spLocks noChangeArrowheads="1"/>
          </p:cNvSpPr>
          <p:nvPr/>
        </p:nvSpPr>
        <p:spPr bwMode="auto">
          <a:xfrm>
            <a:off x="838200" y="2852738"/>
            <a:ext cx="7981950" cy="400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914400" indent="-45720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914400" marR="0" lvl="1" indent="-457200" algn="l" defTabSz="914400" rtl="0" eaLnBrk="1" fontAlgn="base" latinLnBrk="0" hangingPunct="1">
              <a:lnSpc>
                <a:spcPct val="100000"/>
              </a:lnSpc>
              <a:spcBef>
                <a:spcPct val="20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广播式连接（</a:t>
            </a:r>
            <a:r>
              <a:rPr kumimoji="0" lang="en-US" altLang="zh-CN" sz="3600" b="0" i="0" u="none" strike="noStrike" kern="1200" cap="none" spc="0" normalizeH="0" baseline="0" noProof="0">
                <a:ln>
                  <a:noFill/>
                </a:ln>
                <a:solidFill>
                  <a:srgbClr val="000000"/>
                </a:solidFill>
                <a:effectLst/>
                <a:uLnTx/>
                <a:uFillTx/>
                <a:latin typeface="Times New Roman" pitchFamily="18" charset="0"/>
                <a:ea typeface="宋体" charset="-122"/>
                <a:cs typeface="+mn-cs"/>
              </a:rPr>
              <a:t>Broadcast links）</a:t>
            </a:r>
          </a:p>
          <a:p>
            <a:pPr marL="457200" marR="0" lvl="0" indent="-4572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只有一个通信信道，网络上所有的机器都共享该信道。任何一台机器发送的消息都可以被其它所有的机器接收到。</a:t>
            </a:r>
            <a:endParaRPr kumimoji="1" lang="zh-CN" altLang="en-US" sz="40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a:p>
            <a:pPr marL="914400" marR="0" lvl="1" indent="-457200" algn="l" defTabSz="914400" rtl="0" eaLnBrk="1" fontAlgn="base" latinLnBrk="0" hangingPunct="1">
              <a:lnSpc>
                <a:spcPct val="100000"/>
              </a:lnSpc>
              <a:spcBef>
                <a:spcPct val="20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点到点连接（ </a:t>
            </a:r>
            <a:r>
              <a:rPr kumimoji="0" lang="en-US" altLang="zh-CN" sz="3600" b="0" i="0" u="none" strike="noStrike" kern="1200" cap="none" spc="0" normalizeH="0" baseline="0" noProof="0">
                <a:ln>
                  <a:noFill/>
                </a:ln>
                <a:solidFill>
                  <a:srgbClr val="000000"/>
                </a:solidFill>
                <a:effectLst/>
                <a:uLnTx/>
                <a:uFillTx/>
                <a:latin typeface="Times New Roman" pitchFamily="18" charset="0"/>
                <a:ea typeface="宋体" charset="-122"/>
                <a:cs typeface="+mn-cs"/>
              </a:rPr>
              <a:t>Point-to-point links</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p>
          <a:p>
            <a:pPr marL="457200" marR="0" lvl="0" indent="-4572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是由许多连接构成的，每一个连接对应于一对机器。</a:t>
            </a:r>
          </a:p>
        </p:txBody>
      </p:sp>
      <p:sp>
        <p:nvSpPr>
          <p:cNvPr id="81925" name="TextBox 4"/>
          <p:cNvSpPr txBox="1">
            <a:spLocks noChangeArrowheads="1"/>
          </p:cNvSpPr>
          <p:nvPr/>
        </p:nvSpPr>
        <p:spPr bwMode="auto">
          <a:xfrm>
            <a:off x="1108075" y="1846263"/>
            <a:ext cx="224631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3.</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其他分类</a:t>
            </a:r>
          </a:p>
        </p:txBody>
      </p:sp>
    </p:spTree>
    <p:extLst>
      <p:ext uri="{BB962C8B-B14F-4D97-AF65-F5344CB8AC3E}">
        <p14:creationId xmlns:p14="http://schemas.microsoft.com/office/powerpoint/2010/main" val="2034948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2644">
                                            <p:txEl>
                                              <p:pRg st="0" end="0"/>
                                            </p:txEl>
                                          </p:spTgt>
                                        </p:tgtEl>
                                        <p:attrNameLst>
                                          <p:attrName>style.visibility</p:attrName>
                                        </p:attrNameLst>
                                      </p:cBhvr>
                                      <p:to>
                                        <p:strVal val="visible"/>
                                      </p:to>
                                    </p:set>
                                    <p:anim calcmode="lin" valueType="num">
                                      <p:cBhvr additive="base">
                                        <p:cTn id="7" dur="500" fill="hold"/>
                                        <p:tgtEl>
                                          <p:spTgt spid="112644">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2644">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112644">
                                            <p:txEl>
                                              <p:pRg st="1" end="1"/>
                                            </p:txEl>
                                          </p:spTgt>
                                        </p:tgtEl>
                                        <p:attrNameLst>
                                          <p:attrName>style.visibility</p:attrName>
                                        </p:attrNameLst>
                                      </p:cBhvr>
                                      <p:to>
                                        <p:strVal val="visible"/>
                                      </p:to>
                                    </p:set>
                                    <p:anim calcmode="lin" valueType="num">
                                      <p:cBhvr additive="base">
                                        <p:cTn id="11" dur="500" fill="hold"/>
                                        <p:tgtEl>
                                          <p:spTgt spid="112644">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112644">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12644">
                                            <p:txEl>
                                              <p:pRg st="2" end="2"/>
                                            </p:txEl>
                                          </p:spTgt>
                                        </p:tgtEl>
                                        <p:attrNameLst>
                                          <p:attrName>style.visibility</p:attrName>
                                        </p:attrNameLst>
                                      </p:cBhvr>
                                      <p:to>
                                        <p:strVal val="visible"/>
                                      </p:to>
                                    </p:set>
                                    <p:anim calcmode="lin" valueType="num">
                                      <p:cBhvr additive="base">
                                        <p:cTn id="17" dur="500" fill="hold"/>
                                        <p:tgtEl>
                                          <p:spTgt spid="112644">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112644">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5"/>
                                            </p:cond>
                                          </p:stCondLst>
                                          <p:endCondLst>
                                            <p:cond evt="onStopAudio" delay="0">
                                              <p:tgtEl>
                                                <p:sldTgt/>
                                              </p:tgtEl>
                                            </p:cond>
                                          </p:endCondLst>
                                        </p:cTn>
                                        <p:tgtEl>
                                          <p:sndTgt r:embed="rId2" name="whoosh.wav"/>
                                        </p:tgtEl>
                                      </p:cMediaNode>
                                    </p:audio>
                                  </p:subTnLst>
                                </p:cTn>
                              </p:par>
                              <p:par>
                                <p:cTn id="19" presetID="2" presetClass="entr" presetSubtype="8" fill="hold" grpId="0" nodeType="withEffect">
                                  <p:stCondLst>
                                    <p:cond delay="0"/>
                                  </p:stCondLst>
                                  <p:childTnLst>
                                    <p:set>
                                      <p:cBhvr>
                                        <p:cTn id="20" dur="1" fill="hold">
                                          <p:stCondLst>
                                            <p:cond delay="0"/>
                                          </p:stCondLst>
                                        </p:cTn>
                                        <p:tgtEl>
                                          <p:spTgt spid="112644">
                                            <p:txEl>
                                              <p:pRg st="3" end="3"/>
                                            </p:txEl>
                                          </p:spTgt>
                                        </p:tgtEl>
                                        <p:attrNameLst>
                                          <p:attrName>style.visibility</p:attrName>
                                        </p:attrNameLst>
                                      </p:cBhvr>
                                      <p:to>
                                        <p:strVal val="visible"/>
                                      </p:to>
                                    </p:set>
                                    <p:anim calcmode="lin" valueType="num">
                                      <p:cBhvr additive="base">
                                        <p:cTn id="21" dur="500" fill="hold"/>
                                        <p:tgtEl>
                                          <p:spTgt spid="112644">
                                            <p:txEl>
                                              <p:pRg st="3" end="3"/>
                                            </p:txEl>
                                          </p:spTgt>
                                        </p:tgtEl>
                                        <p:attrNameLst>
                                          <p:attrName>ppt_x</p:attrName>
                                        </p:attrNameLst>
                                      </p:cBhvr>
                                      <p:tavLst>
                                        <p:tav tm="0">
                                          <p:val>
                                            <p:strVal val="0-#ppt_w/2"/>
                                          </p:val>
                                        </p:tav>
                                        <p:tav tm="100000">
                                          <p:val>
                                            <p:strVal val="#ppt_x"/>
                                          </p:val>
                                        </p:tav>
                                      </p:tavLst>
                                    </p:anim>
                                    <p:anim calcmode="lin" valueType="num">
                                      <p:cBhvr additive="base">
                                        <p:cTn id="22" dur="500" fill="hold"/>
                                        <p:tgtEl>
                                          <p:spTgt spid="112644">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1187450" y="908050"/>
            <a:ext cx="6915150" cy="7620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en-US" altLang="zh-CN" sz="3600" b="1" smtClean="0">
              <a:latin typeface="宋体" charset="-122"/>
            </a:endParaRPr>
          </a:p>
        </p:txBody>
      </p:sp>
      <p:sp>
        <p:nvSpPr>
          <p:cNvPr id="82947" name="Rectangle 3"/>
          <p:cNvSpPr>
            <a:spLocks noGrp="1" noChangeArrowheads="1"/>
          </p:cNvSpPr>
          <p:nvPr>
            <p:ph type="body" idx="1"/>
          </p:nvPr>
        </p:nvSpPr>
        <p:spPr>
          <a:xfrm>
            <a:off x="762000" y="2058988"/>
            <a:ext cx="7772400" cy="609600"/>
          </a:xfrm>
        </p:spPr>
        <p:txBody>
          <a:bodyPr/>
          <a:lstStyle/>
          <a:p>
            <a:pPr marL="609600" indent="-609600" eaLnBrk="1" hangingPunct="1">
              <a:buClr>
                <a:schemeClr val="tx1"/>
              </a:buClr>
              <a:buFont typeface="Wingdings" pitchFamily="2" charset="2"/>
              <a:buNone/>
            </a:pPr>
            <a:r>
              <a:rPr lang="en-US" altLang="zh-CN" smtClean="0">
                <a:ea typeface="黑体" pitchFamily="49" charset="-122"/>
              </a:rPr>
              <a:t>(2)</a:t>
            </a:r>
            <a:r>
              <a:rPr lang="zh-CN" altLang="en-US" smtClean="0">
                <a:ea typeface="黑体" pitchFamily="49" charset="-122"/>
              </a:rPr>
              <a:t>按通信媒体</a:t>
            </a:r>
          </a:p>
        </p:txBody>
      </p:sp>
      <p:sp>
        <p:nvSpPr>
          <p:cNvPr id="79877" name="Rectangle 5"/>
          <p:cNvSpPr>
            <a:spLocks noChangeArrowheads="1"/>
          </p:cNvSpPr>
          <p:nvPr/>
        </p:nvSpPr>
        <p:spPr bwMode="auto">
          <a:xfrm>
            <a:off x="1143000" y="2668588"/>
            <a:ext cx="4038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有线网络</a:t>
            </a:r>
          </a:p>
          <a:p>
            <a:pPr marL="609600" marR="0" lvl="0" indent="-609600" algn="l" defTabSz="914400" rtl="0" eaLnBrk="1" fontAlgn="base" latinLnBrk="0" hangingPunct="1">
              <a:lnSpc>
                <a:spcPct val="100000"/>
              </a:lnSpc>
              <a:spcBef>
                <a:spcPct val="20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无线网络</a:t>
            </a:r>
            <a:endPar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sp>
        <p:nvSpPr>
          <p:cNvPr id="79879" name="Rectangle 7"/>
          <p:cNvSpPr>
            <a:spLocks noChangeArrowheads="1"/>
          </p:cNvSpPr>
          <p:nvPr/>
        </p:nvSpPr>
        <p:spPr bwMode="auto">
          <a:xfrm>
            <a:off x="755650" y="3860800"/>
            <a:ext cx="77724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000000"/>
              </a:buClr>
              <a:buSzPct val="80000"/>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(3)</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按使用范围</a:t>
            </a:r>
          </a:p>
        </p:txBody>
      </p:sp>
      <p:sp>
        <p:nvSpPr>
          <p:cNvPr id="79880" name="Rectangle 8"/>
          <p:cNvSpPr>
            <a:spLocks noChangeArrowheads="1"/>
          </p:cNvSpPr>
          <p:nvPr/>
        </p:nvSpPr>
        <p:spPr bwMode="auto">
          <a:xfrm>
            <a:off x="1116013" y="4508500"/>
            <a:ext cx="7632700"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15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公用网</a:t>
            </a:r>
          </a:p>
          <a:p>
            <a:pPr marL="609600" marR="0" lvl="0" indent="-609600" algn="l" defTabSz="914400" rtl="0" eaLnBrk="1" fontAlgn="base" latinLnBrk="0" hangingPunct="1">
              <a:lnSpc>
                <a:spcPct val="100000"/>
              </a:lnSpc>
              <a:spcBef>
                <a:spcPct val="15000"/>
              </a:spcBef>
              <a:spcAft>
                <a:spcPct val="0"/>
              </a:spcAft>
              <a:buClr>
                <a:srgbClr val="000000"/>
              </a:buClr>
              <a:buSzPct val="80000"/>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是为全社会所有的人提供服务的</a:t>
            </a:r>
            <a:endParaRPr kumimoji="1" lang="zh-CN" altLang="en-US" sz="28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a:p>
            <a:pPr marL="609600" marR="0" lvl="0" indent="-609600" algn="l" defTabSz="914400" rtl="0" eaLnBrk="1" fontAlgn="base" latinLnBrk="0" hangingPunct="1">
              <a:lnSpc>
                <a:spcPct val="100000"/>
              </a:lnSpc>
              <a:spcBef>
                <a:spcPct val="15000"/>
              </a:spcBef>
              <a:spcAft>
                <a:spcPct val="0"/>
              </a:spcAft>
              <a:buClr>
                <a:srgbClr val="000000"/>
              </a:buClr>
              <a:buSzPct val="80000"/>
              <a:buFontTx/>
              <a:buChar char="•"/>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专用网</a:t>
            </a:r>
          </a:p>
          <a:p>
            <a:pPr marL="609600" marR="0" lvl="0" indent="-609600" algn="l" defTabSz="914400" rtl="0" eaLnBrk="1" fontAlgn="base" latinLnBrk="0" hangingPunct="1">
              <a:lnSpc>
                <a:spcPct val="100000"/>
              </a:lnSpc>
              <a:spcBef>
                <a:spcPct val="15000"/>
              </a:spcBef>
              <a:spcAft>
                <a:spcPct val="0"/>
              </a:spcAft>
              <a:buClr>
                <a:srgbClr val="000000"/>
              </a:buClr>
              <a:buSzPct val="80000"/>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800" b="1" i="0" u="none" strike="noStrike" kern="1200" cap="none" spc="0" normalizeH="0" baseline="0" noProof="0">
                <a:ln>
                  <a:noFill/>
                </a:ln>
                <a:solidFill>
                  <a:srgbClr val="000000"/>
                </a:solidFill>
                <a:effectLst/>
                <a:uLnTx/>
                <a:uFillTx/>
                <a:latin typeface="Tahoma" pitchFamily="34" charset="0"/>
                <a:ea typeface="宋体" charset="-122"/>
                <a:cs typeface="+mn-cs"/>
              </a:rPr>
              <a:t>某个单位、部门为特殊业务而组建的网络</a:t>
            </a:r>
            <a:endParaRPr kumimoji="1" lang="en-US" altLang="zh-CN" sz="2800" b="1" i="0" u="none" strike="noStrike" kern="1200" cap="none" spc="0" normalizeH="0" baseline="0" noProof="0">
              <a:ln>
                <a:noFill/>
              </a:ln>
              <a:solidFill>
                <a:srgbClr val="000000"/>
              </a:solidFill>
              <a:effectLst/>
              <a:uLnTx/>
              <a:uFillTx/>
              <a:latin typeface="Tahoma" pitchFamily="34" charset="0"/>
              <a:ea typeface="宋体" charset="-122"/>
              <a:cs typeface="+mn-cs"/>
            </a:endParaRPr>
          </a:p>
        </p:txBody>
      </p:sp>
    </p:spTree>
    <p:extLst>
      <p:ext uri="{BB962C8B-B14F-4D97-AF65-F5344CB8AC3E}">
        <p14:creationId xmlns:p14="http://schemas.microsoft.com/office/powerpoint/2010/main" val="893026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9877">
                                            <p:txEl>
                                              <p:pRg st="0" end="0"/>
                                            </p:txEl>
                                          </p:spTgt>
                                        </p:tgtEl>
                                        <p:attrNameLst>
                                          <p:attrName>style.visibility</p:attrName>
                                        </p:attrNameLst>
                                      </p:cBhvr>
                                      <p:to>
                                        <p:strVal val="visible"/>
                                      </p:to>
                                    </p:set>
                                    <p:anim calcmode="lin" valueType="num">
                                      <p:cBhvr additive="base">
                                        <p:cTn id="7" dur="500" fill="hold"/>
                                        <p:tgtEl>
                                          <p:spTgt spid="79877">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9877">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79877">
                                            <p:txEl>
                                              <p:pRg st="1" end="1"/>
                                            </p:txEl>
                                          </p:spTgt>
                                        </p:tgtEl>
                                        <p:attrNameLst>
                                          <p:attrName>style.visibility</p:attrName>
                                        </p:attrNameLst>
                                      </p:cBhvr>
                                      <p:to>
                                        <p:strVal val="visible"/>
                                      </p:to>
                                    </p:set>
                                    <p:anim calcmode="lin" valueType="num">
                                      <p:cBhvr additive="base">
                                        <p:cTn id="11" dur="500" fill="hold"/>
                                        <p:tgtEl>
                                          <p:spTgt spid="79877">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9877">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79879"/>
                                        </p:tgtEl>
                                        <p:attrNameLst>
                                          <p:attrName>style.visibility</p:attrName>
                                        </p:attrNameLst>
                                      </p:cBhvr>
                                      <p:to>
                                        <p:strVal val="visible"/>
                                      </p:to>
                                    </p:set>
                                    <p:anim calcmode="lin" valueType="num">
                                      <p:cBhvr additive="base">
                                        <p:cTn id="17" dur="500" fill="hold"/>
                                        <p:tgtEl>
                                          <p:spTgt spid="79879"/>
                                        </p:tgtEl>
                                        <p:attrNameLst>
                                          <p:attrName>ppt_x</p:attrName>
                                        </p:attrNameLst>
                                      </p:cBhvr>
                                      <p:tavLst>
                                        <p:tav tm="0">
                                          <p:val>
                                            <p:strVal val="0-#ppt_w/2"/>
                                          </p:val>
                                        </p:tav>
                                        <p:tav tm="100000">
                                          <p:val>
                                            <p:strVal val="#ppt_x"/>
                                          </p:val>
                                        </p:tav>
                                      </p:tavLst>
                                    </p:anim>
                                    <p:anim calcmode="lin" valueType="num">
                                      <p:cBhvr additive="base">
                                        <p:cTn id="18" dur="500" fill="hold"/>
                                        <p:tgtEl>
                                          <p:spTgt spid="79879"/>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9880">
                                            <p:txEl>
                                              <p:pRg st="0" end="0"/>
                                            </p:txEl>
                                          </p:spTgt>
                                        </p:tgtEl>
                                        <p:attrNameLst>
                                          <p:attrName>style.visibility</p:attrName>
                                        </p:attrNameLst>
                                      </p:cBhvr>
                                      <p:to>
                                        <p:strVal val="visible"/>
                                      </p:to>
                                    </p:set>
                                    <p:anim calcmode="lin" valueType="num">
                                      <p:cBhvr additive="base">
                                        <p:cTn id="23" dur="500" fill="hold"/>
                                        <p:tgtEl>
                                          <p:spTgt spid="79880">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9880">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79880">
                                            <p:txEl>
                                              <p:pRg st="1" end="1"/>
                                            </p:txEl>
                                          </p:spTgt>
                                        </p:tgtEl>
                                        <p:attrNameLst>
                                          <p:attrName>style.visibility</p:attrName>
                                        </p:attrNameLst>
                                      </p:cBhvr>
                                      <p:to>
                                        <p:strVal val="visible"/>
                                      </p:to>
                                    </p:set>
                                    <p:anim calcmode="lin" valueType="num">
                                      <p:cBhvr additive="base">
                                        <p:cTn id="27" dur="500" fill="hold"/>
                                        <p:tgtEl>
                                          <p:spTgt spid="79880">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9880">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8" fill="hold" grpId="0" nodeType="clickEffect">
                                  <p:stCondLst>
                                    <p:cond delay="0"/>
                                  </p:stCondLst>
                                  <p:childTnLst>
                                    <p:set>
                                      <p:cBhvr>
                                        <p:cTn id="32" dur="1" fill="hold">
                                          <p:stCondLst>
                                            <p:cond delay="0"/>
                                          </p:stCondLst>
                                        </p:cTn>
                                        <p:tgtEl>
                                          <p:spTgt spid="79880">
                                            <p:txEl>
                                              <p:pRg st="2" end="2"/>
                                            </p:txEl>
                                          </p:spTgt>
                                        </p:tgtEl>
                                        <p:attrNameLst>
                                          <p:attrName>style.visibility</p:attrName>
                                        </p:attrNameLst>
                                      </p:cBhvr>
                                      <p:to>
                                        <p:strVal val="visible"/>
                                      </p:to>
                                    </p:set>
                                    <p:anim calcmode="lin" valueType="num">
                                      <p:cBhvr additive="base">
                                        <p:cTn id="33" dur="500" fill="hold"/>
                                        <p:tgtEl>
                                          <p:spTgt spid="79880">
                                            <p:txEl>
                                              <p:pRg st="2" end="2"/>
                                            </p:txEl>
                                          </p:spTgt>
                                        </p:tgtEl>
                                        <p:attrNameLst>
                                          <p:attrName>ppt_x</p:attrName>
                                        </p:attrNameLst>
                                      </p:cBhvr>
                                      <p:tavLst>
                                        <p:tav tm="0">
                                          <p:val>
                                            <p:strVal val="0-#ppt_w/2"/>
                                          </p:val>
                                        </p:tav>
                                        <p:tav tm="100000">
                                          <p:val>
                                            <p:strVal val="#ppt_x"/>
                                          </p:val>
                                        </p:tav>
                                      </p:tavLst>
                                    </p:anim>
                                    <p:anim calcmode="lin" valueType="num">
                                      <p:cBhvr additive="base">
                                        <p:cTn id="34" dur="500" fill="hold"/>
                                        <p:tgtEl>
                                          <p:spTgt spid="79880">
                                            <p:txEl>
                                              <p:pRg st="2" end="2"/>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1"/>
                                            </p:cond>
                                          </p:stCondLst>
                                          <p:endCondLst>
                                            <p:cond evt="onStopAudio" delay="0">
                                              <p:tgtEl>
                                                <p:sldTgt/>
                                              </p:tgtEl>
                                            </p:cond>
                                          </p:endCondLst>
                                        </p:cTn>
                                        <p:tgtEl>
                                          <p:sndTgt r:embed="rId2" name="whoosh.wav"/>
                                        </p:tgtEl>
                                      </p:cMediaNode>
                                    </p:audio>
                                  </p:subTnLst>
                                </p:cTn>
                              </p:par>
                              <p:par>
                                <p:cTn id="35" presetID="2" presetClass="entr" presetSubtype="8" fill="hold" grpId="0" nodeType="withEffect">
                                  <p:stCondLst>
                                    <p:cond delay="0"/>
                                  </p:stCondLst>
                                  <p:childTnLst>
                                    <p:set>
                                      <p:cBhvr>
                                        <p:cTn id="36" dur="1" fill="hold">
                                          <p:stCondLst>
                                            <p:cond delay="0"/>
                                          </p:stCondLst>
                                        </p:cTn>
                                        <p:tgtEl>
                                          <p:spTgt spid="79880">
                                            <p:txEl>
                                              <p:pRg st="3" end="3"/>
                                            </p:txEl>
                                          </p:spTgt>
                                        </p:tgtEl>
                                        <p:attrNameLst>
                                          <p:attrName>style.visibility</p:attrName>
                                        </p:attrNameLst>
                                      </p:cBhvr>
                                      <p:to>
                                        <p:strVal val="visible"/>
                                      </p:to>
                                    </p:set>
                                    <p:anim calcmode="lin" valueType="num">
                                      <p:cBhvr additive="base">
                                        <p:cTn id="37" dur="500" fill="hold"/>
                                        <p:tgtEl>
                                          <p:spTgt spid="79880">
                                            <p:txEl>
                                              <p:pRg st="3" end="3"/>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79880">
                                            <p:txEl>
                                              <p:pRg st="3" end="3"/>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7" grpId="0" build="p" autoUpdateAnimBg="0"/>
      <p:bldP spid="79879" grpId="0" autoUpdateAnimBg="0"/>
      <p:bldP spid="79880"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050"/>
          <p:cNvSpPr>
            <a:spLocks noGrp="1" noChangeArrowheads="1"/>
          </p:cNvSpPr>
          <p:nvPr>
            <p:ph type="title"/>
          </p:nvPr>
        </p:nvSpPr>
        <p:spPr>
          <a:xfrm>
            <a:off x="971550" y="836613"/>
            <a:ext cx="7924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1.4.4 </a:t>
            </a:r>
            <a:r>
              <a:rPr lang="zh-CN" altLang="en-US" sz="3600" b="1" smtClean="0">
                <a:latin typeface="Arial Unicode MS" pitchFamily="34" charset="-122"/>
                <a:ea typeface="Arial Unicode MS" pitchFamily="34" charset="-122"/>
                <a:cs typeface="Arial Unicode MS" pitchFamily="34" charset="-122"/>
              </a:rPr>
              <a:t>计算机网络的度量</a:t>
            </a:r>
            <a:endParaRPr lang="zh-CN" altLang="en-US" sz="3600" smtClean="0">
              <a:latin typeface="宋体" charset="-122"/>
            </a:endParaRPr>
          </a:p>
        </p:txBody>
      </p:sp>
      <p:sp>
        <p:nvSpPr>
          <p:cNvPr id="83971" name="TextBox 4"/>
          <p:cNvSpPr txBox="1">
            <a:spLocks noChangeArrowheads="1"/>
          </p:cNvSpPr>
          <p:nvPr/>
        </p:nvSpPr>
        <p:spPr bwMode="auto">
          <a:xfrm>
            <a:off x="1108075" y="1846263"/>
            <a:ext cx="266223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1.</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速率</a:t>
            </a: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(rate)</a:t>
            </a:r>
            <a:endPar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3972" name="内容占位符 1"/>
          <p:cNvSpPr>
            <a:spLocks noGrp="1"/>
          </p:cNvSpPr>
          <p:nvPr>
            <p:ph idx="1"/>
          </p:nvPr>
        </p:nvSpPr>
        <p:spPr>
          <a:xfrm>
            <a:off x="611188" y="2382838"/>
            <a:ext cx="8269287" cy="1223962"/>
          </a:xfrm>
        </p:spPr>
        <p:txBody>
          <a:bodyPr/>
          <a:lstStyle/>
          <a:p>
            <a:pPr marL="0" indent="0">
              <a:buFont typeface="Wingdings" pitchFamily="2" charset="2"/>
              <a:buNone/>
            </a:pPr>
            <a:r>
              <a:rPr lang="zh-CN" altLang="en-US" b="1" smtClean="0"/>
              <a:t>    指主机在通信线路上传输数据的能力，单位为</a:t>
            </a:r>
            <a:r>
              <a:rPr lang="en-US" altLang="zh-CN" b="1" smtClean="0"/>
              <a:t>bps</a:t>
            </a:r>
            <a:r>
              <a:rPr lang="zh-CN" altLang="en-US" b="1" smtClean="0"/>
              <a:t>、</a:t>
            </a:r>
            <a:r>
              <a:rPr lang="en-US" altLang="zh-CN" b="1" smtClean="0"/>
              <a:t>kbps</a:t>
            </a:r>
            <a:r>
              <a:rPr lang="zh-CN" altLang="en-US" b="1" smtClean="0"/>
              <a:t>、</a:t>
            </a:r>
            <a:r>
              <a:rPr lang="en-US" altLang="zh-CN" b="1" smtClean="0"/>
              <a:t>Mbps</a:t>
            </a:r>
            <a:r>
              <a:rPr lang="zh-CN" altLang="en-US" b="1" smtClean="0"/>
              <a:t>、</a:t>
            </a:r>
            <a:r>
              <a:rPr lang="en-US" altLang="zh-CN" b="1" smtClean="0"/>
              <a:t>Gbps</a:t>
            </a:r>
            <a:r>
              <a:rPr lang="zh-CN" altLang="en-US" b="1" smtClean="0"/>
              <a:t>、</a:t>
            </a:r>
            <a:r>
              <a:rPr lang="en-US" altLang="zh-CN" b="1" smtClean="0"/>
              <a:t>Tbps</a:t>
            </a:r>
            <a:endParaRPr lang="zh-CN" altLang="en-US" b="1" smtClean="0"/>
          </a:p>
        </p:txBody>
      </p:sp>
      <p:sp>
        <p:nvSpPr>
          <p:cNvPr id="83973" name="TextBox 6"/>
          <p:cNvSpPr txBox="1">
            <a:spLocks noChangeArrowheads="1"/>
          </p:cNvSpPr>
          <p:nvPr/>
        </p:nvSpPr>
        <p:spPr bwMode="auto">
          <a:xfrm>
            <a:off x="1119188" y="3738563"/>
            <a:ext cx="3695700" cy="534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2.</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带宽</a:t>
            </a: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(bandwidth)</a:t>
            </a:r>
            <a:endPar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 name="内容占位符 1"/>
          <p:cNvSpPr txBox="1">
            <a:spLocks/>
          </p:cNvSpPr>
          <p:nvPr/>
        </p:nvSpPr>
        <p:spPr bwMode="auto">
          <a:xfrm>
            <a:off x="468313" y="4249738"/>
            <a:ext cx="8424862" cy="2058987"/>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   原指某个信号具有的频带宽度，单位为</a:t>
            </a: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Hz</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a:t>
            </a:r>
            <a:endPar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endParaRPr>
          </a:p>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zh-CN" altLang="en-US" sz="3200" b="1" i="0" u="none" strike="noStrike" kern="0" cap="none" spc="0" normalizeH="0" baseline="0" noProof="0" dirty="0">
                <a:ln>
                  <a:noFill/>
                </a:ln>
                <a:solidFill>
                  <a:srgbClr val="000000"/>
                </a:solidFill>
                <a:effectLst/>
                <a:uLnTx/>
                <a:uFillTx/>
                <a:latin typeface="Tahoma"/>
                <a:ea typeface="宋体"/>
                <a:cs typeface="+mn-cs"/>
              </a:rPr>
              <a:t>计算</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机网络中表示网络通信线路所能传送数据的能力，也用</a:t>
            </a: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bps</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表示。</a:t>
            </a:r>
            <a:endParaRPr kumimoji="0" lang="zh-CN" altLang="en-US" sz="32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57581190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050"/>
          <p:cNvSpPr>
            <a:spLocks noGrp="1" noChangeArrowheads="1"/>
          </p:cNvSpPr>
          <p:nvPr>
            <p:ph type="title"/>
          </p:nvPr>
        </p:nvSpPr>
        <p:spPr>
          <a:xfrm>
            <a:off x="971550" y="836613"/>
            <a:ext cx="7924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1.4.4 </a:t>
            </a:r>
            <a:r>
              <a:rPr lang="zh-CN" altLang="en-US" sz="3600" b="1" smtClean="0">
                <a:latin typeface="Arial Unicode MS" pitchFamily="34" charset="-122"/>
                <a:ea typeface="Arial Unicode MS" pitchFamily="34" charset="-122"/>
                <a:cs typeface="Arial Unicode MS" pitchFamily="34" charset="-122"/>
              </a:rPr>
              <a:t>计算机网络的度量</a:t>
            </a:r>
            <a:endParaRPr lang="zh-CN" altLang="en-US" sz="3600" smtClean="0">
              <a:latin typeface="宋体" charset="-122"/>
            </a:endParaRPr>
          </a:p>
        </p:txBody>
      </p:sp>
      <p:sp>
        <p:nvSpPr>
          <p:cNvPr id="84995" name="TextBox 4"/>
          <p:cNvSpPr txBox="1">
            <a:spLocks noChangeArrowheads="1"/>
          </p:cNvSpPr>
          <p:nvPr/>
        </p:nvSpPr>
        <p:spPr bwMode="auto">
          <a:xfrm>
            <a:off x="1108075" y="1846263"/>
            <a:ext cx="410845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3.</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吞吐量</a:t>
            </a: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(thoughput)</a:t>
            </a:r>
            <a:endPar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4996" name="内容占位符 1"/>
          <p:cNvSpPr>
            <a:spLocks noGrp="1"/>
          </p:cNvSpPr>
          <p:nvPr>
            <p:ph idx="1"/>
          </p:nvPr>
        </p:nvSpPr>
        <p:spPr>
          <a:xfrm>
            <a:off x="611188" y="2382838"/>
            <a:ext cx="8269287" cy="1223962"/>
          </a:xfrm>
        </p:spPr>
        <p:txBody>
          <a:bodyPr/>
          <a:lstStyle/>
          <a:p>
            <a:pPr marL="0" indent="0">
              <a:buFont typeface="Wingdings" pitchFamily="2" charset="2"/>
              <a:buNone/>
            </a:pPr>
            <a:r>
              <a:rPr lang="zh-CN" altLang="en-US" b="1" smtClean="0"/>
              <a:t>    表示单位时间内通过某个网络的数据量。</a:t>
            </a:r>
            <a:endParaRPr lang="en-US" altLang="zh-CN" b="1" smtClean="0"/>
          </a:p>
          <a:p>
            <a:pPr marL="0" indent="0">
              <a:buFont typeface="Wingdings" pitchFamily="2" charset="2"/>
              <a:buNone/>
            </a:pPr>
            <a:r>
              <a:rPr lang="zh-CN" altLang="en-US" b="1" smtClean="0"/>
              <a:t>吞吐量受线路带宽和网络速率的限制。</a:t>
            </a:r>
          </a:p>
        </p:txBody>
      </p:sp>
      <p:sp>
        <p:nvSpPr>
          <p:cNvPr id="84997" name="TextBox 6"/>
          <p:cNvSpPr txBox="1">
            <a:spLocks noChangeArrowheads="1"/>
          </p:cNvSpPr>
          <p:nvPr/>
        </p:nvSpPr>
        <p:spPr bwMode="auto">
          <a:xfrm>
            <a:off x="1258888" y="3759200"/>
            <a:ext cx="2870200" cy="534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4.</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延迟</a:t>
            </a: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(delay)</a:t>
            </a:r>
            <a:endPar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 name="内容占位符 1"/>
          <p:cNvSpPr txBox="1">
            <a:spLocks/>
          </p:cNvSpPr>
          <p:nvPr/>
        </p:nvSpPr>
        <p:spPr bwMode="auto">
          <a:xfrm>
            <a:off x="684213" y="4294188"/>
            <a:ext cx="8208962" cy="2230437"/>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   指数据从网络一端传送到另一端所需的时间。主要包括</a:t>
            </a:r>
            <a:r>
              <a:rPr kumimoji="0" lang="zh-CN" altLang="en-US" sz="3200" b="1" i="0" u="none" strike="noStrike" kern="0" cap="none" spc="0" normalizeH="0" baseline="0" noProof="0" dirty="0" smtClean="0">
                <a:ln>
                  <a:noFill/>
                </a:ln>
                <a:solidFill>
                  <a:srgbClr val="FF0000"/>
                </a:solidFill>
                <a:effectLst/>
                <a:uLnTx/>
                <a:uFillTx/>
                <a:latin typeface="Tahoma"/>
                <a:ea typeface="宋体"/>
                <a:cs typeface="+mn-cs"/>
              </a:rPr>
              <a:t>传输延迟</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和</a:t>
            </a:r>
            <a:r>
              <a:rPr kumimoji="0" lang="zh-CN" altLang="en-US" sz="3200" b="1" i="0" u="none" strike="noStrike" kern="0" cap="none" spc="0" normalizeH="0" baseline="0" noProof="0" dirty="0" smtClean="0">
                <a:ln>
                  <a:noFill/>
                </a:ln>
                <a:solidFill>
                  <a:srgbClr val="FF0000"/>
                </a:solidFill>
                <a:effectLst/>
                <a:uLnTx/>
                <a:uFillTx/>
                <a:latin typeface="Tahoma"/>
                <a:ea typeface="宋体"/>
                <a:cs typeface="+mn-cs"/>
              </a:rPr>
              <a:t>传播延迟</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a:t>
            </a:r>
            <a:endPar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endParaRPr>
          </a:p>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en-US" altLang="zh-CN" sz="3200" b="1" i="0" u="none" strike="noStrike" kern="0" cap="none" spc="0" normalizeH="0" baseline="0" noProof="0" dirty="0">
                <a:ln>
                  <a:noFill/>
                </a:ln>
                <a:solidFill>
                  <a:srgbClr val="000000"/>
                </a:solidFill>
                <a:effectLst/>
                <a:uLnTx/>
                <a:uFillTx/>
                <a:latin typeface="Tahoma"/>
                <a:ea typeface="宋体"/>
                <a:cs typeface="+mn-cs"/>
              </a:rPr>
              <a:t> </a:t>
            </a: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   </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传输延迟为传输的数据量</a:t>
            </a: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网络传输速率</a:t>
            </a:r>
            <a:endPar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endParaRPr>
          </a:p>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    </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传播延迟为信道长度</a:t>
            </a:r>
            <a:r>
              <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rPr>
              <a:t>/</a:t>
            </a: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信号传播速率</a:t>
            </a:r>
            <a:endParaRPr kumimoji="0" lang="en-US" altLang="zh-CN" sz="3200" b="1" i="0" u="none" strike="noStrike" kern="0" cap="none" spc="0" normalizeH="0" baseline="0" noProof="0" dirty="0" smtClean="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1717129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050"/>
          <p:cNvSpPr>
            <a:spLocks noGrp="1" noChangeArrowheads="1"/>
          </p:cNvSpPr>
          <p:nvPr>
            <p:ph type="title"/>
          </p:nvPr>
        </p:nvSpPr>
        <p:spPr>
          <a:xfrm>
            <a:off x="971550" y="836613"/>
            <a:ext cx="7924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1.4.4 </a:t>
            </a:r>
            <a:r>
              <a:rPr lang="zh-CN" altLang="en-US" sz="3600" b="1" smtClean="0">
                <a:latin typeface="Arial Unicode MS" pitchFamily="34" charset="-122"/>
                <a:ea typeface="Arial Unicode MS" pitchFamily="34" charset="-122"/>
                <a:cs typeface="Arial Unicode MS" pitchFamily="34" charset="-122"/>
              </a:rPr>
              <a:t>计算机网络的度量</a:t>
            </a:r>
            <a:endParaRPr lang="zh-CN" altLang="en-US" sz="3600" smtClean="0">
              <a:latin typeface="宋体" charset="-122"/>
            </a:endParaRPr>
          </a:p>
        </p:txBody>
      </p:sp>
      <p:sp>
        <p:nvSpPr>
          <p:cNvPr id="86019" name="TextBox 4"/>
          <p:cNvSpPr txBox="1">
            <a:spLocks noChangeArrowheads="1"/>
          </p:cNvSpPr>
          <p:nvPr/>
        </p:nvSpPr>
        <p:spPr bwMode="auto">
          <a:xfrm>
            <a:off x="1108075" y="1846263"/>
            <a:ext cx="307022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5.</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延迟带宽乘积</a:t>
            </a:r>
          </a:p>
        </p:txBody>
      </p:sp>
      <p:sp>
        <p:nvSpPr>
          <p:cNvPr id="86020" name="内容占位符 1"/>
          <p:cNvSpPr>
            <a:spLocks noGrp="1"/>
          </p:cNvSpPr>
          <p:nvPr>
            <p:ph idx="1"/>
          </p:nvPr>
        </p:nvSpPr>
        <p:spPr>
          <a:xfrm>
            <a:off x="611188" y="2382838"/>
            <a:ext cx="8269287" cy="1550987"/>
          </a:xfrm>
        </p:spPr>
        <p:txBody>
          <a:bodyPr/>
          <a:lstStyle/>
          <a:p>
            <a:pPr marL="0" indent="0">
              <a:buFont typeface="Wingdings" pitchFamily="2" charset="2"/>
              <a:buNone/>
            </a:pPr>
            <a:r>
              <a:rPr lang="zh-CN" altLang="en-US" b="1" smtClean="0"/>
              <a:t>    表示若发送方连续发送数据，则在发送的第一个比特即将到达终点时发送方已发送出 的数据量。也可以认为是</a:t>
            </a:r>
            <a:r>
              <a:rPr lang="zh-CN" altLang="en-US" b="1" smtClean="0">
                <a:solidFill>
                  <a:srgbClr val="FF0000"/>
                </a:solidFill>
              </a:rPr>
              <a:t>线路的暂存容量</a:t>
            </a:r>
            <a:r>
              <a:rPr lang="zh-CN" altLang="en-US" b="1" smtClean="0"/>
              <a:t>。</a:t>
            </a:r>
          </a:p>
        </p:txBody>
      </p:sp>
      <p:sp>
        <p:nvSpPr>
          <p:cNvPr id="86021" name="TextBox 6"/>
          <p:cNvSpPr txBox="1">
            <a:spLocks noChangeArrowheads="1"/>
          </p:cNvSpPr>
          <p:nvPr/>
        </p:nvSpPr>
        <p:spPr bwMode="auto">
          <a:xfrm>
            <a:off x="1119188" y="4025900"/>
            <a:ext cx="5761037"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6.</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往返时间</a:t>
            </a: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(Round Trip Time)</a:t>
            </a:r>
            <a:endPar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8" name="内容占位符 1"/>
          <p:cNvSpPr txBox="1">
            <a:spLocks/>
          </p:cNvSpPr>
          <p:nvPr/>
        </p:nvSpPr>
        <p:spPr bwMode="auto">
          <a:xfrm>
            <a:off x="468313" y="4537075"/>
            <a:ext cx="8424862" cy="1195388"/>
          </a:xfrm>
          <a:prstGeom prst="rect">
            <a:avLst/>
          </a:prstGeom>
          <a:noFill/>
          <a:ln>
            <a:noFill/>
          </a:ln>
          <a:effectLst/>
          <a:extLst/>
        </p:spPr>
        <p:txBody>
          <a:bodyPr/>
          <a:lst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ea typeface="+mn-ea"/>
              </a:defRPr>
            </a:lvl9pPr>
          </a:lstStyle>
          <a:p>
            <a:pPr marL="0" marR="0" lvl="0" indent="0" algn="l" defTabSz="914400" rtl="0" eaLnBrk="0" fontAlgn="base" latinLnBrk="0" hangingPunct="0">
              <a:lnSpc>
                <a:spcPct val="100000"/>
              </a:lnSpc>
              <a:spcBef>
                <a:spcPct val="20000"/>
              </a:spcBef>
              <a:spcAft>
                <a:spcPct val="0"/>
              </a:spcAft>
              <a:buClr>
                <a:srgbClr val="3333CC"/>
              </a:buClr>
              <a:buSzPct val="60000"/>
              <a:buFont typeface="Wingdings" pitchFamily="2" charset="2"/>
              <a:buNone/>
              <a:tabLst/>
              <a:defRPr/>
            </a:pPr>
            <a:r>
              <a:rPr kumimoji="0" lang="zh-CN" altLang="en-US" sz="3200" b="1" i="0" u="none" strike="noStrike" kern="0" cap="none" spc="0" normalizeH="0" baseline="0" noProof="0" dirty="0" smtClean="0">
                <a:ln>
                  <a:noFill/>
                </a:ln>
                <a:solidFill>
                  <a:srgbClr val="000000"/>
                </a:solidFill>
                <a:effectLst/>
                <a:uLnTx/>
                <a:uFillTx/>
                <a:latin typeface="Tahoma"/>
                <a:ea typeface="宋体"/>
                <a:cs typeface="+mn-cs"/>
              </a:rPr>
              <a:t>    表示从发送方发送数据，到发送方收到来自接收方的确认总共经历的时间。</a:t>
            </a:r>
            <a:endParaRPr kumimoji="0" lang="zh-CN" altLang="en-US" sz="3200" b="1" i="0" u="none" strike="noStrike" kern="0" cap="none" spc="0" normalizeH="0" baseline="0" noProof="0" dirty="0">
              <a:ln>
                <a:noFill/>
              </a:ln>
              <a:solidFill>
                <a:srgbClr val="000000"/>
              </a:solidFill>
              <a:effectLst/>
              <a:uLnTx/>
              <a:uFillTx/>
              <a:latin typeface="Tahoma"/>
              <a:ea typeface="宋体"/>
              <a:cs typeface="+mn-cs"/>
            </a:endParaRPr>
          </a:p>
        </p:txBody>
      </p:sp>
    </p:spTree>
    <p:extLst>
      <p:ext uri="{BB962C8B-B14F-4D97-AF65-F5344CB8AC3E}">
        <p14:creationId xmlns:p14="http://schemas.microsoft.com/office/powerpoint/2010/main" val="40405168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050"/>
          <p:cNvSpPr>
            <a:spLocks noGrp="1" noChangeArrowheads="1"/>
          </p:cNvSpPr>
          <p:nvPr>
            <p:ph type="title"/>
          </p:nvPr>
        </p:nvSpPr>
        <p:spPr>
          <a:xfrm>
            <a:off x="971550" y="836613"/>
            <a:ext cx="7924800" cy="8382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1.4.4 </a:t>
            </a:r>
            <a:r>
              <a:rPr lang="zh-CN" altLang="en-US" sz="3600" b="1" smtClean="0">
                <a:latin typeface="Arial Unicode MS" pitchFamily="34" charset="-122"/>
                <a:ea typeface="Arial Unicode MS" pitchFamily="34" charset="-122"/>
                <a:cs typeface="Arial Unicode MS" pitchFamily="34" charset="-122"/>
              </a:rPr>
              <a:t>计算机网络的度量</a:t>
            </a:r>
            <a:endParaRPr lang="zh-CN" altLang="en-US" sz="3600" smtClean="0">
              <a:latin typeface="宋体" charset="-122"/>
            </a:endParaRPr>
          </a:p>
        </p:txBody>
      </p:sp>
      <p:sp>
        <p:nvSpPr>
          <p:cNvPr id="87043" name="TextBox 4"/>
          <p:cNvSpPr txBox="1">
            <a:spLocks noChangeArrowheads="1"/>
          </p:cNvSpPr>
          <p:nvPr/>
        </p:nvSpPr>
        <p:spPr bwMode="auto">
          <a:xfrm>
            <a:off x="1108075" y="1846263"/>
            <a:ext cx="1833563"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7.</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利用率</a:t>
            </a:r>
          </a:p>
        </p:txBody>
      </p:sp>
      <p:sp>
        <p:nvSpPr>
          <p:cNvPr id="87044" name="内容占位符 1"/>
          <p:cNvSpPr>
            <a:spLocks noGrp="1"/>
          </p:cNvSpPr>
          <p:nvPr>
            <p:ph idx="1"/>
          </p:nvPr>
        </p:nvSpPr>
        <p:spPr>
          <a:xfrm>
            <a:off x="611188" y="2382838"/>
            <a:ext cx="8269287" cy="2881312"/>
          </a:xfrm>
        </p:spPr>
        <p:txBody>
          <a:bodyPr/>
          <a:lstStyle/>
          <a:p>
            <a:pPr marL="0" indent="0">
              <a:buFont typeface="Wingdings" pitchFamily="2" charset="2"/>
              <a:buNone/>
            </a:pPr>
            <a:r>
              <a:rPr lang="zh-CN" altLang="en-US" b="1" smtClean="0"/>
              <a:t>    包括</a:t>
            </a:r>
            <a:r>
              <a:rPr lang="zh-CN" altLang="en-US" b="1" smtClean="0">
                <a:solidFill>
                  <a:srgbClr val="FF0000"/>
                </a:solidFill>
              </a:rPr>
              <a:t>信道利用率</a:t>
            </a:r>
            <a:r>
              <a:rPr lang="zh-CN" altLang="en-US" b="1" smtClean="0"/>
              <a:t>和</a:t>
            </a:r>
            <a:r>
              <a:rPr lang="zh-CN" altLang="en-US" b="1" smtClean="0">
                <a:solidFill>
                  <a:srgbClr val="FF0000"/>
                </a:solidFill>
              </a:rPr>
              <a:t>网络利用率</a:t>
            </a:r>
            <a:r>
              <a:rPr lang="zh-CN" altLang="en-US" b="1" smtClean="0"/>
              <a:t>。</a:t>
            </a:r>
            <a:endParaRPr lang="en-US" altLang="zh-CN" b="1" smtClean="0"/>
          </a:p>
          <a:p>
            <a:pPr marL="0" indent="0">
              <a:buFont typeface="Wingdings" pitchFamily="2" charset="2"/>
              <a:buNone/>
            </a:pPr>
            <a:r>
              <a:rPr lang="en-US" altLang="zh-CN" b="1" smtClean="0"/>
              <a:t>    </a:t>
            </a:r>
            <a:r>
              <a:rPr lang="zh-CN" altLang="en-US" b="1" smtClean="0"/>
              <a:t>信道利用率是在一段时间内信道被利用的时间的百分比。</a:t>
            </a:r>
            <a:endParaRPr lang="en-US" altLang="zh-CN" b="1" smtClean="0"/>
          </a:p>
          <a:p>
            <a:pPr marL="0" indent="0">
              <a:buFont typeface="Wingdings" pitchFamily="2" charset="2"/>
              <a:buNone/>
            </a:pPr>
            <a:r>
              <a:rPr lang="en-US" altLang="zh-CN" b="1" smtClean="0"/>
              <a:t>    </a:t>
            </a:r>
            <a:r>
              <a:rPr lang="zh-CN" altLang="en-US" b="1" smtClean="0"/>
              <a:t>网络利用率则是全网络信道利用率的加权平均值。</a:t>
            </a:r>
          </a:p>
        </p:txBody>
      </p:sp>
    </p:spTree>
    <p:extLst>
      <p:ext uri="{BB962C8B-B14F-4D97-AF65-F5344CB8AC3E}">
        <p14:creationId xmlns:p14="http://schemas.microsoft.com/office/powerpoint/2010/main" val="40669973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116013" y="908050"/>
            <a:ext cx="7416800" cy="762000"/>
          </a:xfrm>
        </p:spPr>
        <p:txBody>
          <a:bodyPr/>
          <a:lstStyle/>
          <a:p>
            <a:pPr eaLnBrk="1" hangingPunct="1"/>
            <a:r>
              <a:rPr lang="zh-CN" altLang="en-US" b="1" smtClean="0"/>
              <a:t>我们要讨论的实际参考模型</a:t>
            </a:r>
          </a:p>
        </p:txBody>
      </p:sp>
      <p:graphicFrame>
        <p:nvGraphicFramePr>
          <p:cNvPr id="119858" name="Group 50"/>
          <p:cNvGraphicFramePr>
            <a:graphicFrameLocks noGrp="1"/>
          </p:cNvGraphicFramePr>
          <p:nvPr/>
        </p:nvGraphicFramePr>
        <p:xfrm>
          <a:off x="1066800" y="1981200"/>
          <a:ext cx="7392988" cy="3930651"/>
        </p:xfrm>
        <a:graphic>
          <a:graphicData uri="http://schemas.openxmlformats.org/drawingml/2006/table">
            <a:tbl>
              <a:tblPr/>
              <a:tblGrid>
                <a:gridCol w="1128713">
                  <a:extLst>
                    <a:ext uri="{9D8B030D-6E8A-4147-A177-3AD203B41FA5}">
                      <a16:colId xmlns:a16="http://schemas.microsoft.com/office/drawing/2014/main" val="20000"/>
                    </a:ext>
                  </a:extLst>
                </a:gridCol>
                <a:gridCol w="6264275">
                  <a:extLst>
                    <a:ext uri="{9D8B030D-6E8A-4147-A177-3AD203B41FA5}">
                      <a16:colId xmlns:a16="http://schemas.microsoft.com/office/drawing/2014/main" val="20001"/>
                    </a:ext>
                  </a:extLst>
                </a:gridCol>
              </a:tblGrid>
              <a:tr h="822325">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5</a:t>
                      </a: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应用层  </a:t>
                      </a:r>
                      <a:r>
                        <a:rPr kumimoji="0" lang="en-US" altLang="zh-CN" sz="3600" b="1" i="0" u="none" strike="noStrike" cap="none" normalizeH="0" baseline="0" smtClean="0">
                          <a:ln>
                            <a:noFill/>
                          </a:ln>
                          <a:solidFill>
                            <a:schemeClr val="tx1"/>
                          </a:solidFill>
                          <a:effectLst/>
                          <a:latin typeface="Tahoma" pitchFamily="34" charset="0"/>
                          <a:ea typeface="宋体" pitchFamily="2" charset="-122"/>
                        </a:rPr>
                        <a:t>Application layer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22325">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4</a:t>
                      </a: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运输层  </a:t>
                      </a:r>
                      <a:r>
                        <a:rPr kumimoji="0" lang="en-US" altLang="zh-CN" sz="3600" b="1" i="0" u="none" strike="noStrike" cap="none" normalizeH="0" baseline="0" smtClean="0">
                          <a:ln>
                            <a:noFill/>
                          </a:ln>
                          <a:solidFill>
                            <a:schemeClr val="tx1"/>
                          </a:solidFill>
                          <a:effectLst/>
                          <a:latin typeface="Tahoma" pitchFamily="34" charset="0"/>
                          <a:ea typeface="宋体" pitchFamily="2" charset="-122"/>
                        </a:rPr>
                        <a:t>Transport layer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22325">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3</a:t>
                      </a: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网络层  </a:t>
                      </a:r>
                      <a:r>
                        <a:rPr kumimoji="0" lang="en-US" altLang="zh-CN" sz="3600" b="1" i="0" u="none" strike="noStrike" cap="none" normalizeH="0" baseline="0" smtClean="0">
                          <a:ln>
                            <a:noFill/>
                          </a:ln>
                          <a:solidFill>
                            <a:schemeClr val="tx1"/>
                          </a:solidFill>
                          <a:effectLst/>
                          <a:latin typeface="Tahoma" pitchFamily="34" charset="0"/>
                          <a:ea typeface="宋体" pitchFamily="2" charset="-122"/>
                        </a:rPr>
                        <a:t>Network layer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838">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2</a:t>
                      </a: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数据链路层  </a:t>
                      </a:r>
                      <a:r>
                        <a:rPr kumimoji="0" lang="en-US" altLang="zh-CN" sz="3600" b="1" i="0" u="none" strike="noStrike" cap="none" normalizeH="0" baseline="0" smtClean="0">
                          <a:ln>
                            <a:noFill/>
                          </a:ln>
                          <a:solidFill>
                            <a:schemeClr val="tx1"/>
                          </a:solidFill>
                          <a:effectLst/>
                          <a:latin typeface="Tahoma" pitchFamily="34" charset="0"/>
                          <a:ea typeface="宋体" pitchFamily="2" charset="-122"/>
                        </a:rPr>
                        <a:t>Data link layer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31838">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1</a:t>
                      </a:r>
                    </a:p>
                  </a:txBody>
                  <a:tcPr marL="90000" marR="90000" marT="46800" marB="46800"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eaLnBrk="0" hangingPunct="0">
                        <a:defRPr sz="2800">
                          <a:solidFill>
                            <a:schemeClr val="tx1"/>
                          </a:solidFill>
                          <a:latin typeface="Tahoma" pitchFamily="34" charset="0"/>
                          <a:ea typeface="宋体" pitchFamily="2" charset="-122"/>
                        </a:defRPr>
                      </a:lvl1pPr>
                      <a:lvl2pPr marL="742950" indent="-285750" eaLnBrk="0" hangingPunct="0">
                        <a:buClr>
                          <a:schemeClr val="hlink"/>
                        </a:buClr>
                        <a:buSzPct val="55000"/>
                        <a:defRPr sz="2400">
                          <a:solidFill>
                            <a:schemeClr val="tx1"/>
                          </a:solidFill>
                          <a:latin typeface="Tahoma" pitchFamily="34" charset="0"/>
                          <a:ea typeface="宋体" pitchFamily="2" charset="-122"/>
                        </a:defRPr>
                      </a:lvl2pPr>
                      <a:lvl3pPr marL="1143000" indent="-228600" eaLnBrk="0" hangingPunct="0">
                        <a:buSzPct val="50000"/>
                        <a:defRPr sz="2000">
                          <a:solidFill>
                            <a:schemeClr val="tx1"/>
                          </a:solidFill>
                          <a:latin typeface="Tahoma" pitchFamily="34" charset="0"/>
                          <a:ea typeface="宋体" pitchFamily="2" charset="-122"/>
                        </a:defRPr>
                      </a:lvl3pPr>
                      <a:lvl4pPr marL="1600200" indent="-228600" eaLnBrk="0" hangingPunct="0">
                        <a:buClr>
                          <a:schemeClr val="accent2"/>
                        </a:buClr>
                        <a:buSzPct val="55000"/>
                        <a:defRPr>
                          <a:solidFill>
                            <a:schemeClr val="tx1"/>
                          </a:solidFill>
                          <a:latin typeface="Tahoma" pitchFamily="34" charset="0"/>
                          <a:ea typeface="宋体" pitchFamily="2" charset="-122"/>
                        </a:defRPr>
                      </a:lvl4pPr>
                      <a:lvl5pPr marL="2057400" indent="-228600" eaLnBrk="0" hangingPunct="0">
                        <a:buClr>
                          <a:schemeClr val="accent1"/>
                        </a:buClr>
                        <a:buSzPct val="50000"/>
                        <a:defRPr>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defRPr>
                          <a:solidFill>
                            <a:schemeClr val="tx1"/>
                          </a:solidFill>
                          <a:latin typeface="Tahoma" pitchFamily="34" charset="0"/>
                          <a:ea typeface="宋体"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zh-CN" altLang="en-US" sz="3600" b="1" i="0" u="none" strike="noStrike" cap="none" normalizeH="0" baseline="0" smtClean="0">
                          <a:ln>
                            <a:noFill/>
                          </a:ln>
                          <a:solidFill>
                            <a:schemeClr val="tx1"/>
                          </a:solidFill>
                          <a:effectLst/>
                          <a:latin typeface="Tahoma" pitchFamily="34" charset="0"/>
                          <a:ea typeface="宋体" pitchFamily="2" charset="-122"/>
                        </a:rPr>
                        <a:t>物理层  </a:t>
                      </a:r>
                      <a:r>
                        <a:rPr kumimoji="0" lang="en-US" altLang="zh-CN" sz="3600" b="1" i="0" u="none" strike="noStrike" cap="none" normalizeH="0" baseline="0" smtClean="0">
                          <a:ln>
                            <a:noFill/>
                          </a:ln>
                          <a:solidFill>
                            <a:schemeClr val="tx1"/>
                          </a:solidFill>
                          <a:effectLst/>
                          <a:latin typeface="Tahoma" pitchFamily="34" charset="0"/>
                          <a:ea typeface="宋体" pitchFamily="2" charset="-122"/>
                        </a:rPr>
                        <a:t>Physical layer</a:t>
                      </a:r>
                    </a:p>
                  </a:txBody>
                  <a:tcPr marL="90000" marR="90000" marT="46800" marB="4680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0645904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1258888" y="908050"/>
            <a:ext cx="7570787" cy="771525"/>
          </a:xfrm>
        </p:spPr>
        <p:txBody>
          <a:bodyPr/>
          <a:lstStyle/>
          <a:p>
            <a:pPr eaLnBrk="1" hangingPunct="1">
              <a:buSzPct val="80000"/>
              <a:buFont typeface="Wingdings" pitchFamily="2" charset="2"/>
              <a:buNone/>
            </a:pPr>
            <a:r>
              <a:rPr lang="en-US" altLang="zh-CN" sz="3600" b="1" smtClean="0">
                <a:latin typeface="Arial Unicode MS" pitchFamily="34" charset="-122"/>
                <a:ea typeface="Arial Unicode MS" pitchFamily="34" charset="-122"/>
                <a:cs typeface="Arial Unicode MS" pitchFamily="34" charset="-122"/>
              </a:rPr>
              <a:t>1.4.1 </a:t>
            </a:r>
            <a:r>
              <a:rPr lang="zh-CN" altLang="en-US" sz="3600" b="1" smtClean="0">
                <a:latin typeface="宋体" charset="-122"/>
              </a:rPr>
              <a:t>什么是计算机网络</a:t>
            </a:r>
          </a:p>
        </p:txBody>
      </p:sp>
      <p:sp>
        <p:nvSpPr>
          <p:cNvPr id="40964" name="Rectangle 4"/>
          <p:cNvSpPr>
            <a:spLocks noChangeArrowheads="1"/>
          </p:cNvSpPr>
          <p:nvPr/>
        </p:nvSpPr>
        <p:spPr bwMode="auto">
          <a:xfrm>
            <a:off x="755650" y="2060575"/>
            <a:ext cx="77724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计算机网络是由各具有自主功能而又通过各种通信手段相互连接起来以便进行信息交换、资源共享或协同工作的计算机组成的复合系统。 </a:t>
            </a:r>
          </a:p>
        </p:txBody>
      </p:sp>
    </p:spTree>
    <p:extLst>
      <p:ext uri="{BB962C8B-B14F-4D97-AF65-F5344CB8AC3E}">
        <p14:creationId xmlns:p14="http://schemas.microsoft.com/office/powerpoint/2010/main" val="22823432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标题 1"/>
          <p:cNvSpPr>
            <a:spLocks noGrp="1"/>
          </p:cNvSpPr>
          <p:nvPr>
            <p:ph type="title"/>
          </p:nvPr>
        </p:nvSpPr>
        <p:spPr/>
        <p:txBody>
          <a:bodyPr/>
          <a:lstStyle/>
          <a:p>
            <a:r>
              <a:rPr lang="zh-CN" altLang="en-US" b="1" smtClean="0"/>
              <a:t>作业 </a:t>
            </a:r>
          </a:p>
        </p:txBody>
      </p:sp>
      <p:sp>
        <p:nvSpPr>
          <p:cNvPr id="89091" name="内容占位符 2"/>
          <p:cNvSpPr>
            <a:spLocks noGrp="1"/>
          </p:cNvSpPr>
          <p:nvPr>
            <p:ph idx="1"/>
          </p:nvPr>
        </p:nvSpPr>
        <p:spPr/>
        <p:txBody>
          <a:bodyPr/>
          <a:lstStyle/>
          <a:p>
            <a:pPr marL="0" indent="0">
              <a:buFont typeface="Wingdings" pitchFamily="2" charset="2"/>
              <a:buNone/>
            </a:pPr>
            <a:r>
              <a:rPr lang="zh-CN" altLang="en-US" smtClean="0"/>
              <a:t>书</a:t>
            </a:r>
            <a:r>
              <a:rPr lang="en-US" altLang="zh-CN" smtClean="0"/>
              <a:t>P42</a:t>
            </a:r>
            <a:r>
              <a:rPr lang="zh-CN" altLang="en-US" smtClean="0"/>
              <a:t>页</a:t>
            </a:r>
            <a:endParaRPr lang="en-US" altLang="zh-CN" smtClean="0"/>
          </a:p>
          <a:p>
            <a:pPr marL="0" indent="0">
              <a:buFont typeface="Wingdings" pitchFamily="2" charset="2"/>
              <a:buNone/>
            </a:pPr>
            <a:r>
              <a:rPr lang="en-US" altLang="zh-CN" smtClean="0"/>
              <a:t>1.10</a:t>
            </a:r>
          </a:p>
          <a:p>
            <a:pPr marL="0" indent="0">
              <a:buFont typeface="Wingdings" pitchFamily="2" charset="2"/>
              <a:buNone/>
            </a:pPr>
            <a:r>
              <a:rPr lang="en-US" altLang="zh-CN" smtClean="0"/>
              <a:t>1.11</a:t>
            </a:r>
          </a:p>
          <a:p>
            <a:pPr marL="0" indent="0">
              <a:buFont typeface="Wingdings" pitchFamily="2" charset="2"/>
              <a:buNone/>
            </a:pPr>
            <a:r>
              <a:rPr lang="en-US" altLang="zh-CN" smtClean="0"/>
              <a:t>1.12</a:t>
            </a:r>
          </a:p>
          <a:p>
            <a:pPr marL="0" indent="0">
              <a:buFont typeface="Wingdings" pitchFamily="2" charset="2"/>
              <a:buNone/>
            </a:pPr>
            <a:r>
              <a:rPr lang="en-US" altLang="zh-CN" smtClean="0"/>
              <a:t>1.18</a:t>
            </a:r>
            <a:endParaRPr lang="zh-CN" altLang="en-US" smtClean="0"/>
          </a:p>
        </p:txBody>
      </p:sp>
    </p:spTree>
    <p:extLst>
      <p:ext uri="{BB962C8B-B14F-4D97-AF65-F5344CB8AC3E}">
        <p14:creationId xmlns:p14="http://schemas.microsoft.com/office/powerpoint/2010/main" val="3410131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a:xfrm>
            <a:off x="1258888" y="908050"/>
            <a:ext cx="7570787" cy="771525"/>
          </a:xfrm>
        </p:spPr>
        <p:txBody>
          <a:bodyPr/>
          <a:lstStyle/>
          <a:p>
            <a:pPr eaLnBrk="1" hangingPunct="1">
              <a:buSzPct val="80000"/>
              <a:buFont typeface="Wingdings" pitchFamily="2" charset="2"/>
              <a:buNone/>
            </a:pPr>
            <a:r>
              <a:rPr lang="en-US" altLang="zh-CN" sz="3600" b="1" smtClean="0">
                <a:latin typeface="Arial Unicode MS" pitchFamily="34" charset="-122"/>
                <a:ea typeface="Arial Unicode MS" pitchFamily="34" charset="-122"/>
                <a:cs typeface="Arial Unicode MS" pitchFamily="34" charset="-122"/>
              </a:rPr>
              <a:t>1.4.1 </a:t>
            </a:r>
            <a:r>
              <a:rPr lang="zh-CN" altLang="en-US" sz="3600" b="1" smtClean="0">
                <a:latin typeface="宋体" charset="-122"/>
              </a:rPr>
              <a:t>什么是计算机网络</a:t>
            </a:r>
          </a:p>
        </p:txBody>
      </p:sp>
      <p:sp>
        <p:nvSpPr>
          <p:cNvPr id="40964" name="Rectangle 4"/>
          <p:cNvSpPr>
            <a:spLocks noChangeArrowheads="1"/>
          </p:cNvSpPr>
          <p:nvPr/>
        </p:nvSpPr>
        <p:spPr bwMode="auto">
          <a:xfrm>
            <a:off x="755650" y="1916113"/>
            <a:ext cx="77724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C/S</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与</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B/S</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模型：</a:t>
            </a:r>
            <a:endPar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endParaRPr>
          </a:p>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客户</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服务器（</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Client/Server</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）模型</a:t>
            </a:r>
          </a:p>
        </p:txBody>
      </p:sp>
      <p:pic>
        <p:nvPicPr>
          <p:cNvPr id="7168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3141663"/>
            <a:ext cx="5688012"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60354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a:xfrm>
            <a:off x="1258888" y="908050"/>
            <a:ext cx="7570787" cy="771525"/>
          </a:xfrm>
        </p:spPr>
        <p:txBody>
          <a:bodyPr/>
          <a:lstStyle/>
          <a:p>
            <a:pPr eaLnBrk="1" hangingPunct="1">
              <a:buSzPct val="80000"/>
              <a:buFont typeface="Wingdings" pitchFamily="2" charset="2"/>
              <a:buNone/>
            </a:pPr>
            <a:r>
              <a:rPr lang="en-US" altLang="zh-CN" sz="3600" b="1" smtClean="0">
                <a:latin typeface="Arial Unicode MS" pitchFamily="34" charset="-122"/>
                <a:ea typeface="Arial Unicode MS" pitchFamily="34" charset="-122"/>
                <a:cs typeface="Arial Unicode MS" pitchFamily="34" charset="-122"/>
              </a:rPr>
              <a:t>1.4.1 </a:t>
            </a:r>
            <a:r>
              <a:rPr lang="zh-CN" altLang="en-US" sz="3600" b="1" smtClean="0">
                <a:latin typeface="宋体" charset="-122"/>
              </a:rPr>
              <a:t>什么是计算机网络</a:t>
            </a:r>
          </a:p>
        </p:txBody>
      </p:sp>
      <p:sp>
        <p:nvSpPr>
          <p:cNvPr id="40964" name="Rectangle 4"/>
          <p:cNvSpPr>
            <a:spLocks noChangeArrowheads="1"/>
          </p:cNvSpPr>
          <p:nvPr/>
        </p:nvSpPr>
        <p:spPr bwMode="auto">
          <a:xfrm>
            <a:off x="755650" y="1916113"/>
            <a:ext cx="777240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342900" marR="0" lvl="0" indent="-3429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浏览器</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服务器（</a:t>
            </a:r>
            <a:r>
              <a:rPr kumimoji="1" lang="en-US" altLang="zh-CN"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Browser/Server</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）模型</a:t>
            </a:r>
          </a:p>
        </p:txBody>
      </p:sp>
      <p:pic>
        <p:nvPicPr>
          <p:cNvPr id="72708" name="图片 2"/>
          <p:cNvPicPr>
            <a:picLocks noChangeAspect="1"/>
          </p:cNvPicPr>
          <p:nvPr/>
        </p:nvPicPr>
        <p:blipFill>
          <a:blip r:embed="rId3">
            <a:extLst>
              <a:ext uri="{28A0092B-C50C-407E-A947-70E740481C1C}">
                <a14:useLocalDpi xmlns:a14="http://schemas.microsoft.com/office/drawing/2010/main" val="0"/>
              </a:ext>
            </a:extLst>
          </a:blip>
          <a:srcRect b="17001"/>
          <a:stretch>
            <a:fillRect/>
          </a:stretch>
        </p:blipFill>
        <p:spPr bwMode="auto">
          <a:xfrm>
            <a:off x="1762125" y="2600325"/>
            <a:ext cx="5759450"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33457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0964"/>
                                        </p:tgtEl>
                                        <p:attrNameLst>
                                          <p:attrName>style.visibility</p:attrName>
                                        </p:attrNameLst>
                                      </p:cBhvr>
                                      <p:to>
                                        <p:strVal val="visible"/>
                                      </p:to>
                                    </p:set>
                                    <p:anim calcmode="lin" valueType="num">
                                      <p:cBhvr additive="base">
                                        <p:cTn id="7" dur="500" fill="hold"/>
                                        <p:tgtEl>
                                          <p:spTgt spid="40964"/>
                                        </p:tgtEl>
                                        <p:attrNameLst>
                                          <p:attrName>ppt_x</p:attrName>
                                        </p:attrNameLst>
                                      </p:cBhvr>
                                      <p:tavLst>
                                        <p:tav tm="0">
                                          <p:val>
                                            <p:strVal val="0-#ppt_w/2"/>
                                          </p:val>
                                        </p:tav>
                                        <p:tav tm="100000">
                                          <p:val>
                                            <p:strVal val="#ppt_x"/>
                                          </p:val>
                                        </p:tav>
                                      </p:tavLst>
                                    </p:anim>
                                    <p:anim calcmode="lin" valueType="num">
                                      <p:cBhvr additive="base">
                                        <p:cTn id="8" dur="500" fill="hold"/>
                                        <p:tgtEl>
                                          <p:spTgt spid="4096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258888" y="908050"/>
            <a:ext cx="7570787" cy="771525"/>
          </a:xfrm>
        </p:spPr>
        <p:txBody>
          <a:bodyPr/>
          <a:lstStyle/>
          <a:p>
            <a:pPr eaLnBrk="1" hangingPunct="1">
              <a:buSzPct val="80000"/>
              <a:buFont typeface="Wingdings" pitchFamily="2" charset="2"/>
              <a:buNone/>
            </a:pPr>
            <a:r>
              <a:rPr lang="en-US" altLang="zh-CN" sz="3600" b="1" smtClean="0">
                <a:latin typeface="Arial Unicode MS" pitchFamily="34" charset="-122"/>
                <a:ea typeface="Arial Unicode MS" pitchFamily="34" charset="-122"/>
                <a:cs typeface="Arial Unicode MS" pitchFamily="34" charset="-122"/>
              </a:rPr>
              <a:t>1.4.2 </a:t>
            </a:r>
            <a:r>
              <a:rPr lang="zh-CN" altLang="en-US" sz="3600" b="1" smtClean="0">
                <a:latin typeface="宋体" charset="-122"/>
              </a:rPr>
              <a:t>计算机网络的组成</a:t>
            </a:r>
          </a:p>
        </p:txBody>
      </p:sp>
      <p:sp>
        <p:nvSpPr>
          <p:cNvPr id="185348" name="Rectangle 4"/>
          <p:cNvSpPr>
            <a:spLocks noChangeArrowheads="1"/>
          </p:cNvSpPr>
          <p:nvPr/>
        </p:nvSpPr>
        <p:spPr bwMode="auto">
          <a:xfrm>
            <a:off x="827088" y="1989138"/>
            <a:ext cx="7620000" cy="459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342900" indent="-342900" eaLnBrk="0" hangingPunct="0">
              <a:defRPr sz="3200">
                <a:solidFill>
                  <a:schemeClr val="tx1"/>
                </a:solidFill>
                <a:latin typeface="Tahoma" pitchFamily="34" charset="0"/>
                <a:ea typeface="宋体" charset="-122"/>
              </a:defRPr>
            </a:lvl1pPr>
            <a:lvl2pPr marL="179388"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179388" marR="0" lvl="1" indent="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0" lang="zh-CN" altLang="en-US" sz="3200" b="1" i="0" u="none" strike="noStrike" kern="1200" cap="none" spc="0" normalizeH="0" baseline="0" noProof="0">
                <a:ln>
                  <a:noFill/>
                </a:ln>
                <a:solidFill>
                  <a:srgbClr val="000000"/>
                </a:solidFill>
                <a:effectLst/>
                <a:uLnTx/>
                <a:uFillTx/>
                <a:latin typeface="Arial" charset="0"/>
                <a:ea typeface="宋体" charset="-122"/>
                <a:cs typeface="+mn-cs"/>
              </a:rPr>
              <a:t>      </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计算机网络由</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通信子网</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和</a:t>
            </a:r>
            <a:r>
              <a:rPr kumimoji="1" lang="zh-CN" altLang="en-US" sz="3200" b="1" i="0" u="none" strike="noStrike" kern="1200" cap="none" spc="0" normalizeH="0" baseline="0" noProof="0">
                <a:ln>
                  <a:noFill/>
                </a:ln>
                <a:solidFill>
                  <a:srgbClr val="FF0000"/>
                </a:solidFill>
                <a:effectLst/>
                <a:uLnTx/>
                <a:uFillTx/>
                <a:latin typeface="Times New Roman" pitchFamily="18" charset="0"/>
                <a:ea typeface="宋体" charset="-122"/>
                <a:cs typeface="+mn-cs"/>
              </a:rPr>
              <a:t>资源子网</a:t>
            </a: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两部分构成 。</a:t>
            </a:r>
          </a:p>
          <a:p>
            <a:pPr marL="179388" marR="0" lvl="1" indent="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1" lang="zh-CN" altLang="en-US" sz="3200" b="1" i="0" u="none" strike="noStrike" kern="1200" cap="none" spc="0" normalizeH="0" baseline="0" noProof="0">
                <a:ln>
                  <a:noFill/>
                </a:ln>
                <a:solidFill>
                  <a:srgbClr val="000000"/>
                </a:solidFill>
                <a:effectLst/>
                <a:uLnTx/>
                <a:uFillTx/>
                <a:latin typeface="Times New Roman" pitchFamily="18" charset="0"/>
                <a:ea typeface="宋体" charset="-122"/>
                <a:cs typeface="+mn-cs"/>
              </a:rPr>
              <a:t>	</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通信子网负责计算机间的数据通信，包括传输媒体</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(Transmission Medium)</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、中继器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(Repeater)</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、集线器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(Hub)</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、网桥</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(Bridge)</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、交换机</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(Switch)</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和路由器</a:t>
            </a:r>
            <a:r>
              <a:rPr kumimoji="1" lang="en-US" altLang="zh-CN"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(Router)</a:t>
            </a: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等通信中间设备</a:t>
            </a:r>
          </a:p>
          <a:p>
            <a:pPr marL="179388" marR="0" lvl="1" indent="0" algn="l" defTabSz="914400" rtl="0" eaLnBrk="1" fontAlgn="base" latinLnBrk="0" hangingPunct="1">
              <a:lnSpc>
                <a:spcPct val="120000"/>
              </a:lnSpc>
              <a:spcBef>
                <a:spcPct val="20000"/>
              </a:spcBef>
              <a:spcAft>
                <a:spcPct val="0"/>
              </a:spcAft>
              <a:buClrTx/>
              <a:buSzTx/>
              <a:buFont typeface="Wingdings" pitchFamily="2" charset="2"/>
              <a:buNone/>
              <a:tabLst/>
              <a:defRPr/>
            </a:pPr>
            <a:r>
              <a:rPr kumimoji="1" lang="zh-CN" altLang="en-US" sz="2800" b="1" i="0" u="none" strike="noStrike" kern="1200" cap="none" spc="0" normalizeH="0" baseline="0" noProof="0">
                <a:ln>
                  <a:noFill/>
                </a:ln>
                <a:solidFill>
                  <a:srgbClr val="000000"/>
                </a:solidFill>
                <a:effectLst/>
                <a:uLnTx/>
                <a:uFillTx/>
                <a:latin typeface="Times New Roman" pitchFamily="18" charset="0"/>
                <a:ea typeface="宋体" charset="-122"/>
                <a:cs typeface="+mn-cs"/>
              </a:rPr>
              <a:t>	资源子网负责提供共享的硬件、软件和信息资源，进行信息处理。</a:t>
            </a:r>
          </a:p>
        </p:txBody>
      </p:sp>
    </p:spTree>
    <p:extLst>
      <p:ext uri="{BB962C8B-B14F-4D97-AF65-F5344CB8AC3E}">
        <p14:creationId xmlns:p14="http://schemas.microsoft.com/office/powerpoint/2010/main" val="26448104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85348"/>
                                        </p:tgtEl>
                                        <p:attrNameLst>
                                          <p:attrName>style.visibility</p:attrName>
                                        </p:attrNameLst>
                                      </p:cBhvr>
                                      <p:to>
                                        <p:strVal val="visible"/>
                                      </p:to>
                                    </p:set>
                                    <p:anim calcmode="lin" valueType="num">
                                      <p:cBhvr additive="base">
                                        <p:cTn id="7" dur="500" fill="hold"/>
                                        <p:tgtEl>
                                          <p:spTgt spid="185348"/>
                                        </p:tgtEl>
                                        <p:attrNameLst>
                                          <p:attrName>ppt_x</p:attrName>
                                        </p:attrNameLst>
                                      </p:cBhvr>
                                      <p:tavLst>
                                        <p:tav tm="0">
                                          <p:val>
                                            <p:strVal val="0-#ppt_w/2"/>
                                          </p:val>
                                        </p:tav>
                                        <p:tav tm="100000">
                                          <p:val>
                                            <p:strVal val="#ppt_x"/>
                                          </p:val>
                                        </p:tav>
                                      </p:tavLst>
                                    </p:anim>
                                    <p:anim calcmode="lin" valueType="num">
                                      <p:cBhvr additive="base">
                                        <p:cTn id="8" dur="500" fill="hold"/>
                                        <p:tgtEl>
                                          <p:spTgt spid="18534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48"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26"/>
          <p:cNvSpPr>
            <a:spLocks noGrp="1" noChangeArrowheads="1"/>
          </p:cNvSpPr>
          <p:nvPr>
            <p:ph type="title"/>
          </p:nvPr>
        </p:nvSpPr>
        <p:spPr>
          <a:xfrm>
            <a:off x="827088" y="765175"/>
            <a:ext cx="8001000" cy="854075"/>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zh-CN" altLang="en-US" sz="3600" b="1" smtClean="0">
              <a:latin typeface="宋体" charset="-122"/>
            </a:endParaRPr>
          </a:p>
        </p:txBody>
      </p:sp>
      <p:sp>
        <p:nvSpPr>
          <p:cNvPr id="46084" name="Rectangle 1028"/>
          <p:cNvSpPr>
            <a:spLocks noChangeArrowheads="1"/>
          </p:cNvSpPr>
          <p:nvPr/>
        </p:nvSpPr>
        <p:spPr bwMode="auto">
          <a:xfrm>
            <a:off x="1143000" y="2492375"/>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(1)</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星型 </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 </a:t>
            </a:r>
          </a:p>
        </p:txBody>
      </p:sp>
      <p:grpSp>
        <p:nvGrpSpPr>
          <p:cNvPr id="2" name="Group 1029"/>
          <p:cNvGrpSpPr>
            <a:grpSpLocks/>
          </p:cNvGrpSpPr>
          <p:nvPr/>
        </p:nvGrpSpPr>
        <p:grpSpPr bwMode="auto">
          <a:xfrm>
            <a:off x="1676400" y="3101975"/>
            <a:ext cx="990600" cy="1066800"/>
            <a:chOff x="2740" y="13600"/>
            <a:chExt cx="1560" cy="1680"/>
          </a:xfrm>
        </p:grpSpPr>
        <p:sp>
          <p:nvSpPr>
            <p:cNvPr id="74818" name="Line 1030"/>
            <p:cNvSpPr>
              <a:spLocks noChangeShapeType="1"/>
            </p:cNvSpPr>
            <p:nvPr/>
          </p:nvSpPr>
          <p:spPr bwMode="auto">
            <a:xfrm>
              <a:off x="2820" y="14460"/>
              <a:ext cx="144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9" name="Line 1031"/>
            <p:cNvSpPr>
              <a:spLocks noChangeShapeType="1"/>
            </p:cNvSpPr>
            <p:nvPr/>
          </p:nvSpPr>
          <p:spPr bwMode="auto">
            <a:xfrm>
              <a:off x="3520" y="13680"/>
              <a:ext cx="0" cy="1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0" name="Line 1032"/>
            <p:cNvSpPr>
              <a:spLocks noChangeShapeType="1"/>
            </p:cNvSpPr>
            <p:nvPr/>
          </p:nvSpPr>
          <p:spPr bwMode="auto">
            <a:xfrm>
              <a:off x="3020" y="13960"/>
              <a:ext cx="1060" cy="10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1" name="Line 1033"/>
            <p:cNvSpPr>
              <a:spLocks noChangeShapeType="1"/>
            </p:cNvSpPr>
            <p:nvPr/>
          </p:nvSpPr>
          <p:spPr bwMode="auto">
            <a:xfrm flipH="1">
              <a:off x="3040" y="13960"/>
              <a:ext cx="980" cy="9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2" name="Oval 1034"/>
            <p:cNvSpPr>
              <a:spLocks noChangeArrowheads="1"/>
            </p:cNvSpPr>
            <p:nvPr/>
          </p:nvSpPr>
          <p:spPr bwMode="auto">
            <a:xfrm>
              <a:off x="3480" y="1440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3" name="Oval 1035"/>
            <p:cNvSpPr>
              <a:spLocks noChangeArrowheads="1"/>
            </p:cNvSpPr>
            <p:nvPr/>
          </p:nvSpPr>
          <p:spPr bwMode="auto">
            <a:xfrm>
              <a:off x="4200" y="1440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4" name="Oval 1036"/>
            <p:cNvSpPr>
              <a:spLocks noChangeArrowheads="1"/>
            </p:cNvSpPr>
            <p:nvPr/>
          </p:nvSpPr>
          <p:spPr bwMode="auto">
            <a:xfrm>
              <a:off x="2740" y="1440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5" name="Oval 1037"/>
            <p:cNvSpPr>
              <a:spLocks noChangeArrowheads="1"/>
            </p:cNvSpPr>
            <p:nvPr/>
          </p:nvSpPr>
          <p:spPr bwMode="auto">
            <a:xfrm>
              <a:off x="3480" y="1516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6" name="Oval 1038"/>
            <p:cNvSpPr>
              <a:spLocks noChangeArrowheads="1"/>
            </p:cNvSpPr>
            <p:nvPr/>
          </p:nvSpPr>
          <p:spPr bwMode="auto">
            <a:xfrm>
              <a:off x="3480" y="1360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7" name="Oval 1039"/>
            <p:cNvSpPr>
              <a:spLocks noChangeArrowheads="1"/>
            </p:cNvSpPr>
            <p:nvPr/>
          </p:nvSpPr>
          <p:spPr bwMode="auto">
            <a:xfrm>
              <a:off x="4020" y="1388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8" name="Oval 1040"/>
            <p:cNvSpPr>
              <a:spLocks noChangeArrowheads="1"/>
            </p:cNvSpPr>
            <p:nvPr/>
          </p:nvSpPr>
          <p:spPr bwMode="auto">
            <a:xfrm>
              <a:off x="3000" y="1486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29" name="Oval 1041"/>
            <p:cNvSpPr>
              <a:spLocks noChangeArrowheads="1"/>
            </p:cNvSpPr>
            <p:nvPr/>
          </p:nvSpPr>
          <p:spPr bwMode="auto">
            <a:xfrm>
              <a:off x="4040" y="1496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30" name="Oval 1042"/>
            <p:cNvSpPr>
              <a:spLocks noChangeArrowheads="1"/>
            </p:cNvSpPr>
            <p:nvPr/>
          </p:nvSpPr>
          <p:spPr bwMode="auto">
            <a:xfrm>
              <a:off x="2940" y="1388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46099" name="Rectangle 1043"/>
          <p:cNvSpPr>
            <a:spLocks noChangeArrowheads="1"/>
          </p:cNvSpPr>
          <p:nvPr/>
        </p:nvSpPr>
        <p:spPr bwMode="auto">
          <a:xfrm>
            <a:off x="5219700" y="2505075"/>
            <a:ext cx="19812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(2)总线型 </a:t>
            </a:r>
            <a:endPar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grpSp>
        <p:nvGrpSpPr>
          <p:cNvPr id="3" name="Group 1044"/>
          <p:cNvGrpSpPr>
            <a:grpSpLocks/>
          </p:cNvGrpSpPr>
          <p:nvPr/>
        </p:nvGrpSpPr>
        <p:grpSpPr bwMode="auto">
          <a:xfrm>
            <a:off x="5308600" y="3387725"/>
            <a:ext cx="1828800" cy="269875"/>
            <a:chOff x="2480" y="6380"/>
            <a:chExt cx="2220" cy="260"/>
          </a:xfrm>
        </p:grpSpPr>
        <p:sp>
          <p:nvSpPr>
            <p:cNvPr id="74799" name="Line 1045"/>
            <p:cNvSpPr>
              <a:spLocks noChangeShapeType="1"/>
            </p:cNvSpPr>
            <p:nvPr/>
          </p:nvSpPr>
          <p:spPr bwMode="auto">
            <a:xfrm>
              <a:off x="2480" y="6380"/>
              <a:ext cx="22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0" name="Line 1046"/>
            <p:cNvSpPr>
              <a:spLocks noChangeShapeType="1"/>
            </p:cNvSpPr>
            <p:nvPr/>
          </p:nvSpPr>
          <p:spPr bwMode="auto">
            <a:xfrm>
              <a:off x="260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1" name="Oval 1047"/>
            <p:cNvSpPr>
              <a:spLocks noChangeArrowheads="1"/>
            </p:cNvSpPr>
            <p:nvPr/>
          </p:nvSpPr>
          <p:spPr bwMode="auto">
            <a:xfrm>
              <a:off x="254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2" name="Line 1048"/>
            <p:cNvSpPr>
              <a:spLocks noChangeShapeType="1"/>
            </p:cNvSpPr>
            <p:nvPr/>
          </p:nvSpPr>
          <p:spPr bwMode="auto">
            <a:xfrm>
              <a:off x="284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3" name="Oval 1049"/>
            <p:cNvSpPr>
              <a:spLocks noChangeArrowheads="1"/>
            </p:cNvSpPr>
            <p:nvPr/>
          </p:nvSpPr>
          <p:spPr bwMode="auto">
            <a:xfrm>
              <a:off x="278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4" name="Line 1050"/>
            <p:cNvSpPr>
              <a:spLocks noChangeShapeType="1"/>
            </p:cNvSpPr>
            <p:nvPr/>
          </p:nvSpPr>
          <p:spPr bwMode="auto">
            <a:xfrm>
              <a:off x="308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5" name="Oval 1051"/>
            <p:cNvSpPr>
              <a:spLocks noChangeArrowheads="1"/>
            </p:cNvSpPr>
            <p:nvPr/>
          </p:nvSpPr>
          <p:spPr bwMode="auto">
            <a:xfrm>
              <a:off x="302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6" name="Line 1052"/>
            <p:cNvSpPr>
              <a:spLocks noChangeShapeType="1"/>
            </p:cNvSpPr>
            <p:nvPr/>
          </p:nvSpPr>
          <p:spPr bwMode="auto">
            <a:xfrm>
              <a:off x="332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7" name="Oval 1053"/>
            <p:cNvSpPr>
              <a:spLocks noChangeArrowheads="1"/>
            </p:cNvSpPr>
            <p:nvPr/>
          </p:nvSpPr>
          <p:spPr bwMode="auto">
            <a:xfrm>
              <a:off x="326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8" name="Line 1054"/>
            <p:cNvSpPr>
              <a:spLocks noChangeShapeType="1"/>
            </p:cNvSpPr>
            <p:nvPr/>
          </p:nvSpPr>
          <p:spPr bwMode="auto">
            <a:xfrm>
              <a:off x="356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09" name="Oval 1055"/>
            <p:cNvSpPr>
              <a:spLocks noChangeArrowheads="1"/>
            </p:cNvSpPr>
            <p:nvPr/>
          </p:nvSpPr>
          <p:spPr bwMode="auto">
            <a:xfrm>
              <a:off x="350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0" name="Line 1056"/>
            <p:cNvSpPr>
              <a:spLocks noChangeShapeType="1"/>
            </p:cNvSpPr>
            <p:nvPr/>
          </p:nvSpPr>
          <p:spPr bwMode="auto">
            <a:xfrm>
              <a:off x="380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1" name="Oval 1057"/>
            <p:cNvSpPr>
              <a:spLocks noChangeArrowheads="1"/>
            </p:cNvSpPr>
            <p:nvPr/>
          </p:nvSpPr>
          <p:spPr bwMode="auto">
            <a:xfrm>
              <a:off x="374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2" name="Line 1058"/>
            <p:cNvSpPr>
              <a:spLocks noChangeShapeType="1"/>
            </p:cNvSpPr>
            <p:nvPr/>
          </p:nvSpPr>
          <p:spPr bwMode="auto">
            <a:xfrm>
              <a:off x="404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3" name="Oval 1059"/>
            <p:cNvSpPr>
              <a:spLocks noChangeArrowheads="1"/>
            </p:cNvSpPr>
            <p:nvPr/>
          </p:nvSpPr>
          <p:spPr bwMode="auto">
            <a:xfrm>
              <a:off x="398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4" name="Line 1060"/>
            <p:cNvSpPr>
              <a:spLocks noChangeShapeType="1"/>
            </p:cNvSpPr>
            <p:nvPr/>
          </p:nvSpPr>
          <p:spPr bwMode="auto">
            <a:xfrm>
              <a:off x="428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5" name="Oval 1061"/>
            <p:cNvSpPr>
              <a:spLocks noChangeArrowheads="1"/>
            </p:cNvSpPr>
            <p:nvPr/>
          </p:nvSpPr>
          <p:spPr bwMode="auto">
            <a:xfrm>
              <a:off x="422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6" name="Line 1062"/>
            <p:cNvSpPr>
              <a:spLocks noChangeShapeType="1"/>
            </p:cNvSpPr>
            <p:nvPr/>
          </p:nvSpPr>
          <p:spPr bwMode="auto">
            <a:xfrm>
              <a:off x="4520" y="6380"/>
              <a:ext cx="0" cy="1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817" name="Oval 1063"/>
            <p:cNvSpPr>
              <a:spLocks noChangeArrowheads="1"/>
            </p:cNvSpPr>
            <p:nvPr/>
          </p:nvSpPr>
          <p:spPr bwMode="auto">
            <a:xfrm>
              <a:off x="4460" y="6520"/>
              <a:ext cx="10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46162" name="Rectangle 1106"/>
          <p:cNvSpPr>
            <a:spLocks noChangeArrowheads="1"/>
          </p:cNvSpPr>
          <p:nvPr/>
        </p:nvSpPr>
        <p:spPr bwMode="auto">
          <a:xfrm>
            <a:off x="1447800" y="4154488"/>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(3)环型 </a:t>
            </a:r>
            <a:endPar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grpSp>
        <p:nvGrpSpPr>
          <p:cNvPr id="4" name="Group 1107"/>
          <p:cNvGrpSpPr>
            <a:grpSpLocks/>
          </p:cNvGrpSpPr>
          <p:nvPr/>
        </p:nvGrpSpPr>
        <p:grpSpPr bwMode="auto">
          <a:xfrm>
            <a:off x="1524000" y="4916488"/>
            <a:ext cx="1181100" cy="935037"/>
            <a:chOff x="2760" y="8480"/>
            <a:chExt cx="1300" cy="1060"/>
          </a:xfrm>
        </p:grpSpPr>
        <p:sp>
          <p:nvSpPr>
            <p:cNvPr id="74787" name="Line 1108"/>
            <p:cNvSpPr>
              <a:spLocks noChangeShapeType="1"/>
            </p:cNvSpPr>
            <p:nvPr/>
          </p:nvSpPr>
          <p:spPr bwMode="auto">
            <a:xfrm flipH="1">
              <a:off x="2820" y="8540"/>
              <a:ext cx="32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8" name="Line 1109"/>
            <p:cNvSpPr>
              <a:spLocks noChangeShapeType="1"/>
            </p:cNvSpPr>
            <p:nvPr/>
          </p:nvSpPr>
          <p:spPr bwMode="auto">
            <a:xfrm>
              <a:off x="3140" y="8540"/>
              <a:ext cx="5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9" name="Line 1110"/>
            <p:cNvSpPr>
              <a:spLocks noChangeShapeType="1"/>
            </p:cNvSpPr>
            <p:nvPr/>
          </p:nvSpPr>
          <p:spPr bwMode="auto">
            <a:xfrm>
              <a:off x="2820" y="9020"/>
              <a:ext cx="300"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0" name="Line 1111"/>
            <p:cNvSpPr>
              <a:spLocks noChangeShapeType="1"/>
            </p:cNvSpPr>
            <p:nvPr/>
          </p:nvSpPr>
          <p:spPr bwMode="auto">
            <a:xfrm>
              <a:off x="3120" y="9480"/>
              <a:ext cx="56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1" name="Line 1112"/>
            <p:cNvSpPr>
              <a:spLocks noChangeShapeType="1"/>
            </p:cNvSpPr>
            <p:nvPr/>
          </p:nvSpPr>
          <p:spPr bwMode="auto">
            <a:xfrm flipH="1">
              <a:off x="3680" y="9000"/>
              <a:ext cx="32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2" name="Line 1113"/>
            <p:cNvSpPr>
              <a:spLocks noChangeShapeType="1"/>
            </p:cNvSpPr>
            <p:nvPr/>
          </p:nvSpPr>
          <p:spPr bwMode="auto">
            <a:xfrm>
              <a:off x="3700" y="8540"/>
              <a:ext cx="300"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3" name="Oval 1114"/>
            <p:cNvSpPr>
              <a:spLocks noChangeArrowheads="1"/>
            </p:cNvSpPr>
            <p:nvPr/>
          </p:nvSpPr>
          <p:spPr bwMode="auto">
            <a:xfrm>
              <a:off x="3060" y="848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4" name="Oval 1115"/>
            <p:cNvSpPr>
              <a:spLocks noChangeArrowheads="1"/>
            </p:cNvSpPr>
            <p:nvPr/>
          </p:nvSpPr>
          <p:spPr bwMode="auto">
            <a:xfrm>
              <a:off x="3620" y="848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5" name="Oval 1116"/>
            <p:cNvSpPr>
              <a:spLocks noChangeArrowheads="1"/>
            </p:cNvSpPr>
            <p:nvPr/>
          </p:nvSpPr>
          <p:spPr bwMode="auto">
            <a:xfrm>
              <a:off x="3920" y="892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6" name="Oval 1117"/>
            <p:cNvSpPr>
              <a:spLocks noChangeArrowheads="1"/>
            </p:cNvSpPr>
            <p:nvPr/>
          </p:nvSpPr>
          <p:spPr bwMode="auto">
            <a:xfrm>
              <a:off x="3640" y="940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7" name="Oval 1118"/>
            <p:cNvSpPr>
              <a:spLocks noChangeArrowheads="1"/>
            </p:cNvSpPr>
            <p:nvPr/>
          </p:nvSpPr>
          <p:spPr bwMode="auto">
            <a:xfrm>
              <a:off x="2760" y="896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98" name="Oval 1119"/>
            <p:cNvSpPr>
              <a:spLocks noChangeArrowheads="1"/>
            </p:cNvSpPr>
            <p:nvPr/>
          </p:nvSpPr>
          <p:spPr bwMode="auto">
            <a:xfrm>
              <a:off x="3040" y="9420"/>
              <a:ext cx="14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grpSp>
        <p:nvGrpSpPr>
          <p:cNvPr id="5" name="Group 1120"/>
          <p:cNvGrpSpPr>
            <a:grpSpLocks/>
          </p:cNvGrpSpPr>
          <p:nvPr/>
        </p:nvGrpSpPr>
        <p:grpSpPr bwMode="auto">
          <a:xfrm>
            <a:off x="5257800" y="4764088"/>
            <a:ext cx="1803400" cy="1257300"/>
            <a:chOff x="2060" y="10920"/>
            <a:chExt cx="1760" cy="1380"/>
          </a:xfrm>
        </p:grpSpPr>
        <p:sp>
          <p:nvSpPr>
            <p:cNvPr id="74764" name="Line 1121"/>
            <p:cNvSpPr>
              <a:spLocks noChangeShapeType="1"/>
            </p:cNvSpPr>
            <p:nvPr/>
          </p:nvSpPr>
          <p:spPr bwMode="auto">
            <a:xfrm flipH="1">
              <a:off x="2120" y="10960"/>
              <a:ext cx="860" cy="1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65" name="Line 1122"/>
            <p:cNvSpPr>
              <a:spLocks noChangeShapeType="1"/>
            </p:cNvSpPr>
            <p:nvPr/>
          </p:nvSpPr>
          <p:spPr bwMode="auto">
            <a:xfrm>
              <a:off x="2980" y="10960"/>
              <a:ext cx="820" cy="12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66" name="Line 1123"/>
            <p:cNvSpPr>
              <a:spLocks noChangeShapeType="1"/>
            </p:cNvSpPr>
            <p:nvPr/>
          </p:nvSpPr>
          <p:spPr bwMode="auto">
            <a:xfrm>
              <a:off x="2620" y="11480"/>
              <a:ext cx="240" cy="7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67" name="Line 1124"/>
            <p:cNvSpPr>
              <a:spLocks noChangeShapeType="1"/>
            </p:cNvSpPr>
            <p:nvPr/>
          </p:nvSpPr>
          <p:spPr bwMode="auto">
            <a:xfrm>
              <a:off x="2360" y="11880"/>
              <a:ext cx="10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68" name="Line 1125"/>
            <p:cNvSpPr>
              <a:spLocks noChangeShapeType="1"/>
            </p:cNvSpPr>
            <p:nvPr/>
          </p:nvSpPr>
          <p:spPr bwMode="auto">
            <a:xfrm flipH="1">
              <a:off x="3020" y="11480"/>
              <a:ext cx="300" cy="7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69" name="Line 1126"/>
            <p:cNvSpPr>
              <a:spLocks noChangeShapeType="1"/>
            </p:cNvSpPr>
            <p:nvPr/>
          </p:nvSpPr>
          <p:spPr bwMode="auto">
            <a:xfrm flipH="1">
              <a:off x="3440" y="11860"/>
              <a:ext cx="12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0" name="Line 1127"/>
            <p:cNvSpPr>
              <a:spLocks noChangeShapeType="1"/>
            </p:cNvSpPr>
            <p:nvPr/>
          </p:nvSpPr>
          <p:spPr bwMode="auto">
            <a:xfrm flipH="1">
              <a:off x="2620" y="11860"/>
              <a:ext cx="12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1" name="Line 1128"/>
            <p:cNvSpPr>
              <a:spLocks noChangeShapeType="1"/>
            </p:cNvSpPr>
            <p:nvPr/>
          </p:nvSpPr>
          <p:spPr bwMode="auto">
            <a:xfrm>
              <a:off x="3180" y="11880"/>
              <a:ext cx="100" cy="3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2" name="Oval 1129"/>
            <p:cNvSpPr>
              <a:spLocks noChangeArrowheads="1"/>
            </p:cNvSpPr>
            <p:nvPr/>
          </p:nvSpPr>
          <p:spPr bwMode="auto">
            <a:xfrm>
              <a:off x="2920" y="1092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3" name="Oval 1130"/>
            <p:cNvSpPr>
              <a:spLocks noChangeArrowheads="1"/>
            </p:cNvSpPr>
            <p:nvPr/>
          </p:nvSpPr>
          <p:spPr bwMode="auto">
            <a:xfrm>
              <a:off x="3260" y="1144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4" name="Oval 1131"/>
            <p:cNvSpPr>
              <a:spLocks noChangeArrowheads="1"/>
            </p:cNvSpPr>
            <p:nvPr/>
          </p:nvSpPr>
          <p:spPr bwMode="auto">
            <a:xfrm>
              <a:off x="3500" y="1180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5" name="Oval 1132"/>
            <p:cNvSpPr>
              <a:spLocks noChangeArrowheads="1"/>
            </p:cNvSpPr>
            <p:nvPr/>
          </p:nvSpPr>
          <p:spPr bwMode="auto">
            <a:xfrm>
              <a:off x="3700" y="1216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6" name="Oval 1133"/>
            <p:cNvSpPr>
              <a:spLocks noChangeArrowheads="1"/>
            </p:cNvSpPr>
            <p:nvPr/>
          </p:nvSpPr>
          <p:spPr bwMode="auto">
            <a:xfrm>
              <a:off x="338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7" name="Oval 1134"/>
            <p:cNvSpPr>
              <a:spLocks noChangeArrowheads="1"/>
            </p:cNvSpPr>
            <p:nvPr/>
          </p:nvSpPr>
          <p:spPr bwMode="auto">
            <a:xfrm>
              <a:off x="322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8" name="Oval 1135"/>
            <p:cNvSpPr>
              <a:spLocks noChangeArrowheads="1"/>
            </p:cNvSpPr>
            <p:nvPr/>
          </p:nvSpPr>
          <p:spPr bwMode="auto">
            <a:xfrm>
              <a:off x="298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79" name="Oval 1136"/>
            <p:cNvSpPr>
              <a:spLocks noChangeArrowheads="1"/>
            </p:cNvSpPr>
            <p:nvPr/>
          </p:nvSpPr>
          <p:spPr bwMode="auto">
            <a:xfrm>
              <a:off x="280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0" name="Oval 1137"/>
            <p:cNvSpPr>
              <a:spLocks noChangeArrowheads="1"/>
            </p:cNvSpPr>
            <p:nvPr/>
          </p:nvSpPr>
          <p:spPr bwMode="auto">
            <a:xfrm>
              <a:off x="258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1" name="Oval 1138"/>
            <p:cNvSpPr>
              <a:spLocks noChangeArrowheads="1"/>
            </p:cNvSpPr>
            <p:nvPr/>
          </p:nvSpPr>
          <p:spPr bwMode="auto">
            <a:xfrm>
              <a:off x="240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2" name="Oval 1139"/>
            <p:cNvSpPr>
              <a:spLocks noChangeArrowheads="1"/>
            </p:cNvSpPr>
            <p:nvPr/>
          </p:nvSpPr>
          <p:spPr bwMode="auto">
            <a:xfrm>
              <a:off x="2060" y="1218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3" name="Oval 1140"/>
            <p:cNvSpPr>
              <a:spLocks noChangeArrowheads="1"/>
            </p:cNvSpPr>
            <p:nvPr/>
          </p:nvSpPr>
          <p:spPr bwMode="auto">
            <a:xfrm>
              <a:off x="2280" y="1182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4" name="Oval 1141"/>
            <p:cNvSpPr>
              <a:spLocks noChangeArrowheads="1"/>
            </p:cNvSpPr>
            <p:nvPr/>
          </p:nvSpPr>
          <p:spPr bwMode="auto">
            <a:xfrm>
              <a:off x="2680" y="1182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5" name="Oval 1142"/>
            <p:cNvSpPr>
              <a:spLocks noChangeArrowheads="1"/>
            </p:cNvSpPr>
            <p:nvPr/>
          </p:nvSpPr>
          <p:spPr bwMode="auto">
            <a:xfrm>
              <a:off x="3100" y="1184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4786" name="Oval 1143"/>
            <p:cNvSpPr>
              <a:spLocks noChangeArrowheads="1"/>
            </p:cNvSpPr>
            <p:nvPr/>
          </p:nvSpPr>
          <p:spPr bwMode="auto">
            <a:xfrm>
              <a:off x="2560" y="11440"/>
              <a:ext cx="120" cy="12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46200" name="Rectangle 1144"/>
          <p:cNvSpPr>
            <a:spLocks noChangeArrowheads="1"/>
          </p:cNvSpPr>
          <p:nvPr/>
        </p:nvSpPr>
        <p:spPr bwMode="auto">
          <a:xfrm>
            <a:off x="5181600" y="4078288"/>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(4)树型 </a:t>
            </a:r>
            <a:endPar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sp>
        <p:nvSpPr>
          <p:cNvPr id="74763" name="TextBox 1"/>
          <p:cNvSpPr txBox="1">
            <a:spLocks noChangeArrowheads="1"/>
          </p:cNvSpPr>
          <p:nvPr/>
        </p:nvSpPr>
        <p:spPr bwMode="auto">
          <a:xfrm>
            <a:off x="1108075" y="1846263"/>
            <a:ext cx="3894138"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1.</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按网络的拓扑结构</a:t>
            </a:r>
          </a:p>
        </p:txBody>
      </p:sp>
    </p:spTree>
    <p:extLst>
      <p:ext uri="{BB962C8B-B14F-4D97-AF65-F5344CB8AC3E}">
        <p14:creationId xmlns:p14="http://schemas.microsoft.com/office/powerpoint/2010/main" val="6265647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withEffect">
                                  <p:stCondLst>
                                    <p:cond delay="0"/>
                                  </p:stCondLst>
                                  <p:childTnLst>
                                    <p:set>
                                      <p:cBhvr>
                                        <p:cTn id="6" dur="1" fill="hold">
                                          <p:stCondLst>
                                            <p:cond delay="0"/>
                                          </p:stCondLst>
                                        </p:cTn>
                                        <p:tgtEl>
                                          <p:spTgt spid="46084">
                                            <p:txEl>
                                              <p:pRg st="0" end="0"/>
                                            </p:txEl>
                                          </p:spTgt>
                                        </p:tgtEl>
                                        <p:attrNameLst>
                                          <p:attrName>style.visibility</p:attrName>
                                        </p:attrNameLst>
                                      </p:cBhvr>
                                      <p:to>
                                        <p:strVal val="visible"/>
                                      </p:to>
                                    </p:set>
                                    <p:animEffect transition="in" filter="box(out)">
                                      <p:cBhvr>
                                        <p:cTn id="7" dur="500"/>
                                        <p:tgtEl>
                                          <p:spTgt spid="4608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out)">
                                      <p:cBhvr>
                                        <p:cTn id="10" dur="500"/>
                                        <p:tgtEl>
                                          <p:spTgt spid="2"/>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46099">
                                            <p:txEl>
                                              <p:pRg st="0" end="0"/>
                                            </p:txEl>
                                          </p:spTgt>
                                        </p:tgtEl>
                                        <p:attrNameLst>
                                          <p:attrName>style.visibility</p:attrName>
                                        </p:attrNameLst>
                                      </p:cBhvr>
                                      <p:to>
                                        <p:strVal val="visible"/>
                                      </p:to>
                                    </p:set>
                                    <p:animEffect transition="in" filter="box(out)">
                                      <p:cBhvr>
                                        <p:cTn id="15" dur="500"/>
                                        <p:tgtEl>
                                          <p:spTgt spid="46099">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46162"/>
                                        </p:tgtEl>
                                        <p:attrNameLst>
                                          <p:attrName>style.visibility</p:attrName>
                                        </p:attrNameLst>
                                      </p:cBhvr>
                                      <p:to>
                                        <p:strVal val="visible"/>
                                      </p:to>
                                    </p:set>
                                    <p:anim calcmode="lin" valueType="num">
                                      <p:cBhvr additive="base">
                                        <p:cTn id="23" dur="500" fill="hold"/>
                                        <p:tgtEl>
                                          <p:spTgt spid="46162"/>
                                        </p:tgtEl>
                                        <p:attrNameLst>
                                          <p:attrName>ppt_x</p:attrName>
                                        </p:attrNameLst>
                                      </p:cBhvr>
                                      <p:tavLst>
                                        <p:tav tm="0">
                                          <p:val>
                                            <p:strVal val="0-#ppt_w/2"/>
                                          </p:val>
                                        </p:tav>
                                        <p:tav tm="100000">
                                          <p:val>
                                            <p:strVal val="#ppt_x"/>
                                          </p:val>
                                        </p:tav>
                                      </p:tavLst>
                                    </p:anim>
                                    <p:anim calcmode="lin" valueType="num">
                                      <p:cBhvr additive="base">
                                        <p:cTn id="24" dur="500" fill="hold"/>
                                        <p:tgtEl>
                                          <p:spTgt spid="46162"/>
                                        </p:tgtEl>
                                        <p:attrNameLst>
                                          <p:attrName>ppt_y</p:attrName>
                                        </p:attrNameLst>
                                      </p:cBhvr>
                                      <p:tavLst>
                                        <p:tav tm="0">
                                          <p:val>
                                            <p:strVal val="#ppt_y"/>
                                          </p:val>
                                        </p:tav>
                                        <p:tav tm="100000">
                                          <p:val>
                                            <p:strVal val="#ppt_y"/>
                                          </p:val>
                                        </p:tav>
                                      </p:tavLst>
                                    </p:anim>
                                  </p:childTnLst>
                                </p:cTn>
                              </p:par>
                              <p:par>
                                <p:cTn id="25" presetID="4" presetClass="entr" presetSubtype="32"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ox(out)">
                                      <p:cBhvr>
                                        <p:cTn id="27" dur="500"/>
                                        <p:tgtEl>
                                          <p:spTgt spid="4"/>
                                        </p:tgtEl>
                                      </p:cBhvr>
                                    </p:animEffect>
                                  </p:childTnLst>
                                  <p:subTnLst>
                                    <p:audio>
                                      <p:cMediaNode>
                                        <p:cTn display="0" masterRel="sameClick">
                                          <p:stCondLst>
                                            <p:cond evt="begin" delay="0">
                                              <p:tn val="25"/>
                                            </p:cond>
                                          </p:stCondLst>
                                          <p:endCondLst>
                                            <p:cond evt="onStopAudio" delay="0">
                                              <p:tgtEl>
                                                <p:sldTgt/>
                                              </p:tgtEl>
                                            </p:cond>
                                          </p:endCondLst>
                                        </p:cTn>
                                        <p:tgtEl>
                                          <p:sndTgt r:embed="rId2"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grpId="0" nodeType="clickEffect">
                                  <p:stCondLst>
                                    <p:cond delay="0"/>
                                  </p:stCondLst>
                                  <p:childTnLst>
                                    <p:set>
                                      <p:cBhvr>
                                        <p:cTn id="31" dur="1" fill="hold">
                                          <p:stCondLst>
                                            <p:cond delay="0"/>
                                          </p:stCondLst>
                                        </p:cTn>
                                        <p:tgtEl>
                                          <p:spTgt spid="46200">
                                            <p:txEl>
                                              <p:pRg st="0" end="0"/>
                                            </p:txEl>
                                          </p:spTgt>
                                        </p:tgtEl>
                                        <p:attrNameLst>
                                          <p:attrName>style.visibility</p:attrName>
                                        </p:attrNameLst>
                                      </p:cBhvr>
                                      <p:to>
                                        <p:strVal val="visible"/>
                                      </p:to>
                                    </p:set>
                                    <p:animEffect transition="in" filter="box(out)">
                                      <p:cBhvr>
                                        <p:cTn id="32" dur="500"/>
                                        <p:tgtEl>
                                          <p:spTgt spid="46200">
                                            <p:txEl>
                                              <p:pRg st="0" end="0"/>
                                            </p:txEl>
                                          </p:spTgt>
                                        </p:tgtEl>
                                      </p:cBhvr>
                                    </p:animEffect>
                                  </p:childTnLst>
                                  <p:subTnLst>
                                    <p:audio>
                                      <p:cMediaNode>
                                        <p:cTn display="0" masterRel="sameClick">
                                          <p:stCondLst>
                                            <p:cond evt="begin" delay="0">
                                              <p:tn val="30"/>
                                            </p:cond>
                                          </p:stCondLst>
                                          <p:endCondLst>
                                            <p:cond evt="onStopAudio" delay="0">
                                              <p:tgtEl>
                                                <p:sldTgt/>
                                              </p:tgtEl>
                                            </p:cond>
                                          </p:endCondLst>
                                        </p:cTn>
                                        <p:tgtEl>
                                          <p:sndTgt r:embed="rId2" name="camera.wav"/>
                                        </p:tgtEl>
                                      </p:cMediaNode>
                                    </p:audio>
                                  </p:subTnLst>
                                </p:cTn>
                              </p:par>
                              <p:par>
                                <p:cTn id="33" presetID="4" presetClass="entr" presetSubtype="32" fill="hold"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box(out)">
                                      <p:cBhvr>
                                        <p:cTn id="35" dur="500"/>
                                        <p:tgtEl>
                                          <p:spTgt spid="5"/>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4" grpId="0" build="p" autoUpdateAnimBg="0"/>
      <p:bldP spid="46099" grpId="0" build="p" autoUpdateAnimBg="0"/>
      <p:bldP spid="46162" grpId="0"/>
      <p:bldP spid="46200"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900113" y="908050"/>
            <a:ext cx="8077200" cy="771525"/>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en-US" altLang="zh-CN" sz="3600" b="1" smtClean="0">
              <a:latin typeface="宋体" charset="-122"/>
            </a:endParaRPr>
          </a:p>
        </p:txBody>
      </p:sp>
      <p:sp>
        <p:nvSpPr>
          <p:cNvPr id="75779" name="Rectangle 4"/>
          <p:cNvSpPr>
            <a:spLocks noChangeArrowheads="1"/>
          </p:cNvSpPr>
          <p:nvPr/>
        </p:nvSpPr>
        <p:spPr bwMode="auto">
          <a:xfrm>
            <a:off x="1258888" y="2205038"/>
            <a:ext cx="15240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(5)网型 </a:t>
            </a:r>
            <a:endPar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sp>
        <p:nvSpPr>
          <p:cNvPr id="48134" name="Rectangle 6"/>
          <p:cNvSpPr>
            <a:spLocks noChangeArrowheads="1"/>
          </p:cNvSpPr>
          <p:nvPr/>
        </p:nvSpPr>
        <p:spPr bwMode="auto">
          <a:xfrm>
            <a:off x="1244600" y="3106738"/>
            <a:ext cx="1828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a.</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全连接 </a:t>
            </a:r>
          </a:p>
        </p:txBody>
      </p:sp>
      <p:grpSp>
        <p:nvGrpSpPr>
          <p:cNvPr id="2" name="Group 7"/>
          <p:cNvGrpSpPr>
            <a:grpSpLocks/>
          </p:cNvGrpSpPr>
          <p:nvPr/>
        </p:nvGrpSpPr>
        <p:grpSpPr bwMode="auto">
          <a:xfrm>
            <a:off x="1549400" y="3716338"/>
            <a:ext cx="1295400" cy="1143000"/>
            <a:chOff x="2480" y="14000"/>
            <a:chExt cx="1060" cy="1040"/>
          </a:xfrm>
        </p:grpSpPr>
        <p:sp>
          <p:nvSpPr>
            <p:cNvPr id="75795" name="Line 8"/>
            <p:cNvSpPr>
              <a:spLocks noChangeShapeType="1"/>
            </p:cNvSpPr>
            <p:nvPr/>
          </p:nvSpPr>
          <p:spPr bwMode="auto">
            <a:xfrm flipH="1">
              <a:off x="2520" y="14040"/>
              <a:ext cx="500" cy="4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6" name="Line 9"/>
            <p:cNvSpPr>
              <a:spLocks noChangeShapeType="1"/>
            </p:cNvSpPr>
            <p:nvPr/>
          </p:nvSpPr>
          <p:spPr bwMode="auto">
            <a:xfrm>
              <a:off x="3020" y="14040"/>
              <a:ext cx="480"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7" name="Line 10"/>
            <p:cNvSpPr>
              <a:spLocks noChangeShapeType="1"/>
            </p:cNvSpPr>
            <p:nvPr/>
          </p:nvSpPr>
          <p:spPr bwMode="auto">
            <a:xfrm>
              <a:off x="2520" y="14460"/>
              <a:ext cx="140" cy="5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8" name="Line 11"/>
            <p:cNvSpPr>
              <a:spLocks noChangeShapeType="1"/>
            </p:cNvSpPr>
            <p:nvPr/>
          </p:nvSpPr>
          <p:spPr bwMode="auto">
            <a:xfrm>
              <a:off x="2660" y="15020"/>
              <a:ext cx="68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9" name="Line 12"/>
            <p:cNvSpPr>
              <a:spLocks noChangeShapeType="1"/>
            </p:cNvSpPr>
            <p:nvPr/>
          </p:nvSpPr>
          <p:spPr bwMode="auto">
            <a:xfrm flipH="1">
              <a:off x="3340" y="14500"/>
              <a:ext cx="180" cy="5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0" name="Line 13"/>
            <p:cNvSpPr>
              <a:spLocks noChangeShapeType="1"/>
            </p:cNvSpPr>
            <p:nvPr/>
          </p:nvSpPr>
          <p:spPr bwMode="auto">
            <a:xfrm flipH="1">
              <a:off x="2660" y="14060"/>
              <a:ext cx="360" cy="9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1" name="Line 14"/>
            <p:cNvSpPr>
              <a:spLocks noChangeShapeType="1"/>
            </p:cNvSpPr>
            <p:nvPr/>
          </p:nvSpPr>
          <p:spPr bwMode="auto">
            <a:xfrm>
              <a:off x="3020" y="14040"/>
              <a:ext cx="320" cy="9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2" name="Line 15"/>
            <p:cNvSpPr>
              <a:spLocks noChangeShapeType="1"/>
            </p:cNvSpPr>
            <p:nvPr/>
          </p:nvSpPr>
          <p:spPr bwMode="auto">
            <a:xfrm>
              <a:off x="2540" y="14460"/>
              <a:ext cx="800" cy="5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3" name="Line 16"/>
            <p:cNvSpPr>
              <a:spLocks noChangeShapeType="1"/>
            </p:cNvSpPr>
            <p:nvPr/>
          </p:nvSpPr>
          <p:spPr bwMode="auto">
            <a:xfrm flipV="1">
              <a:off x="2660" y="14520"/>
              <a:ext cx="840" cy="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4" name="Line 17"/>
            <p:cNvSpPr>
              <a:spLocks noChangeShapeType="1"/>
            </p:cNvSpPr>
            <p:nvPr/>
          </p:nvSpPr>
          <p:spPr bwMode="auto">
            <a:xfrm>
              <a:off x="2540" y="14460"/>
              <a:ext cx="960" cy="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5" name="Oval 18"/>
            <p:cNvSpPr>
              <a:spLocks noChangeArrowheads="1"/>
            </p:cNvSpPr>
            <p:nvPr/>
          </p:nvSpPr>
          <p:spPr bwMode="auto">
            <a:xfrm>
              <a:off x="2960" y="1400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6" name="Oval 19"/>
            <p:cNvSpPr>
              <a:spLocks noChangeArrowheads="1"/>
            </p:cNvSpPr>
            <p:nvPr/>
          </p:nvSpPr>
          <p:spPr bwMode="auto">
            <a:xfrm>
              <a:off x="3440" y="1448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7" name="Oval 20"/>
            <p:cNvSpPr>
              <a:spLocks noChangeArrowheads="1"/>
            </p:cNvSpPr>
            <p:nvPr/>
          </p:nvSpPr>
          <p:spPr bwMode="auto">
            <a:xfrm>
              <a:off x="3300" y="1496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8" name="Oval 21"/>
            <p:cNvSpPr>
              <a:spLocks noChangeArrowheads="1"/>
            </p:cNvSpPr>
            <p:nvPr/>
          </p:nvSpPr>
          <p:spPr bwMode="auto">
            <a:xfrm>
              <a:off x="2620" y="1496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809" name="Oval 22"/>
            <p:cNvSpPr>
              <a:spLocks noChangeArrowheads="1"/>
            </p:cNvSpPr>
            <p:nvPr/>
          </p:nvSpPr>
          <p:spPr bwMode="auto">
            <a:xfrm>
              <a:off x="2480" y="1442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
        <p:nvSpPr>
          <p:cNvPr id="48151" name="Rectangle 23"/>
          <p:cNvSpPr>
            <a:spLocks noChangeArrowheads="1"/>
          </p:cNvSpPr>
          <p:nvPr/>
        </p:nvSpPr>
        <p:spPr bwMode="auto">
          <a:xfrm>
            <a:off x="4978400" y="3106738"/>
            <a:ext cx="2209800"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609600" indent="-6096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609600" marR="0" lvl="0" indent="-609600" algn="l" defTabSz="914400" rtl="0" eaLnBrk="1" fontAlgn="base" latinLnBrk="0" hangingPunct="1">
              <a:lnSpc>
                <a:spcPct val="100000"/>
              </a:lnSpc>
              <a:spcBef>
                <a:spcPct val="20000"/>
              </a:spcBef>
              <a:spcAft>
                <a:spcPct val="0"/>
              </a:spcAft>
              <a:buClr>
                <a:srgbClr val="FFCF01"/>
              </a:buClr>
              <a:buSzPct val="80000"/>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b.</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部分连接 </a:t>
            </a:r>
          </a:p>
        </p:txBody>
      </p:sp>
      <p:grpSp>
        <p:nvGrpSpPr>
          <p:cNvPr id="3" name="Group 24"/>
          <p:cNvGrpSpPr>
            <a:grpSpLocks/>
          </p:cNvGrpSpPr>
          <p:nvPr/>
        </p:nvGrpSpPr>
        <p:grpSpPr bwMode="auto">
          <a:xfrm>
            <a:off x="5435600" y="3716338"/>
            <a:ext cx="1295400" cy="1066800"/>
            <a:chOff x="2280" y="2980"/>
            <a:chExt cx="1060" cy="1040"/>
          </a:xfrm>
        </p:grpSpPr>
        <p:sp>
          <p:nvSpPr>
            <p:cNvPr id="75784" name="Line 25"/>
            <p:cNvSpPr>
              <a:spLocks noChangeShapeType="1"/>
            </p:cNvSpPr>
            <p:nvPr/>
          </p:nvSpPr>
          <p:spPr bwMode="auto">
            <a:xfrm flipH="1">
              <a:off x="2320" y="3020"/>
              <a:ext cx="500" cy="4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85" name="Line 26"/>
            <p:cNvSpPr>
              <a:spLocks noChangeShapeType="1"/>
            </p:cNvSpPr>
            <p:nvPr/>
          </p:nvSpPr>
          <p:spPr bwMode="auto">
            <a:xfrm>
              <a:off x="2820" y="3020"/>
              <a:ext cx="480" cy="46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86" name="Line 27"/>
            <p:cNvSpPr>
              <a:spLocks noChangeShapeType="1"/>
            </p:cNvSpPr>
            <p:nvPr/>
          </p:nvSpPr>
          <p:spPr bwMode="auto">
            <a:xfrm flipH="1">
              <a:off x="3140" y="3480"/>
              <a:ext cx="180" cy="52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87" name="Line 28"/>
            <p:cNvSpPr>
              <a:spLocks noChangeShapeType="1"/>
            </p:cNvSpPr>
            <p:nvPr/>
          </p:nvSpPr>
          <p:spPr bwMode="auto">
            <a:xfrm flipH="1">
              <a:off x="2460" y="3040"/>
              <a:ext cx="360" cy="9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88" name="Line 29"/>
            <p:cNvSpPr>
              <a:spLocks noChangeShapeType="1"/>
            </p:cNvSpPr>
            <p:nvPr/>
          </p:nvSpPr>
          <p:spPr bwMode="auto">
            <a:xfrm>
              <a:off x="2340" y="3440"/>
              <a:ext cx="800" cy="5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89" name="Line 30"/>
            <p:cNvSpPr>
              <a:spLocks noChangeShapeType="1"/>
            </p:cNvSpPr>
            <p:nvPr/>
          </p:nvSpPr>
          <p:spPr bwMode="auto">
            <a:xfrm flipV="1">
              <a:off x="2460" y="3500"/>
              <a:ext cx="840" cy="5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0" name="Oval 31"/>
            <p:cNvSpPr>
              <a:spLocks noChangeArrowheads="1"/>
            </p:cNvSpPr>
            <p:nvPr/>
          </p:nvSpPr>
          <p:spPr bwMode="auto">
            <a:xfrm>
              <a:off x="2760" y="298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1" name="Oval 32"/>
            <p:cNvSpPr>
              <a:spLocks noChangeArrowheads="1"/>
            </p:cNvSpPr>
            <p:nvPr/>
          </p:nvSpPr>
          <p:spPr bwMode="auto">
            <a:xfrm>
              <a:off x="3240" y="346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2" name="Oval 33"/>
            <p:cNvSpPr>
              <a:spLocks noChangeArrowheads="1"/>
            </p:cNvSpPr>
            <p:nvPr/>
          </p:nvSpPr>
          <p:spPr bwMode="auto">
            <a:xfrm>
              <a:off x="3100" y="394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3" name="Oval 34"/>
            <p:cNvSpPr>
              <a:spLocks noChangeArrowheads="1"/>
            </p:cNvSpPr>
            <p:nvPr/>
          </p:nvSpPr>
          <p:spPr bwMode="auto">
            <a:xfrm>
              <a:off x="2420" y="394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sp>
          <p:nvSpPr>
            <p:cNvPr id="75794" name="Oval 35"/>
            <p:cNvSpPr>
              <a:spLocks noChangeArrowheads="1"/>
            </p:cNvSpPr>
            <p:nvPr/>
          </p:nvSpPr>
          <p:spPr bwMode="auto">
            <a:xfrm>
              <a:off x="2280" y="3400"/>
              <a:ext cx="100" cy="80"/>
            </a:xfrm>
            <a:prstGeom prst="ellipse">
              <a:avLst/>
            </a:prstGeom>
            <a:solidFill>
              <a:srgbClr val="FFFFFF"/>
            </a:solidFill>
            <a:ln w="28575">
              <a:solidFill>
                <a:schemeClr val="tx1"/>
              </a:solidFill>
              <a:round/>
              <a:headEnd/>
              <a:tailEnd/>
            </a:ln>
          </p:spPr>
          <p:txBody>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Char char="n"/>
                <a:tabLst/>
                <a:defRPr/>
              </a:pPr>
              <a:endParaRPr kumimoji="0" lang="zh-CN" altLang="en-US" sz="4000" b="1" i="0" u="none" strike="noStrike" kern="1200" cap="none" spc="0" normalizeH="0" baseline="0" noProof="0">
                <a:ln>
                  <a:noFill/>
                </a:ln>
                <a:solidFill>
                  <a:srgbClr val="000000"/>
                </a:solidFill>
                <a:effectLst/>
                <a:uLnTx/>
                <a:uFillTx/>
                <a:latin typeface="宋体" charset="-122"/>
                <a:ea typeface="宋体" charset="-122"/>
                <a:cs typeface="+mn-cs"/>
              </a:endParaRPr>
            </a:p>
          </p:txBody>
        </p:sp>
      </p:grpSp>
    </p:spTree>
    <p:extLst>
      <p:ext uri="{BB962C8B-B14F-4D97-AF65-F5344CB8AC3E}">
        <p14:creationId xmlns:p14="http://schemas.microsoft.com/office/powerpoint/2010/main" val="2955116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32" fill="hold" grpId="0" nodeType="afterEffect">
                                  <p:stCondLst>
                                    <p:cond delay="0"/>
                                  </p:stCondLst>
                                  <p:childTnLst>
                                    <p:set>
                                      <p:cBhvr>
                                        <p:cTn id="6" dur="1" fill="hold">
                                          <p:stCondLst>
                                            <p:cond delay="0"/>
                                          </p:stCondLst>
                                        </p:cTn>
                                        <p:tgtEl>
                                          <p:spTgt spid="48134">
                                            <p:txEl>
                                              <p:pRg st="0" end="0"/>
                                            </p:txEl>
                                          </p:spTgt>
                                        </p:tgtEl>
                                        <p:attrNameLst>
                                          <p:attrName>style.visibility</p:attrName>
                                        </p:attrNameLst>
                                      </p:cBhvr>
                                      <p:to>
                                        <p:strVal val="visible"/>
                                      </p:to>
                                    </p:set>
                                    <p:animEffect transition="in" filter="box(out)">
                                      <p:cBhvr>
                                        <p:cTn id="7" dur="500"/>
                                        <p:tgtEl>
                                          <p:spTgt spid="48134">
                                            <p:txEl>
                                              <p:pRg st="0" end="0"/>
                                            </p:txEl>
                                          </p:spTgt>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par>
                                <p:cTn id="8" presetID="4" presetClass="entr" presetSubtype="32"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box(out)">
                                      <p:cBhvr>
                                        <p:cTn id="10" dur="500"/>
                                        <p:tgtEl>
                                          <p:spTgt spid="2"/>
                                        </p:tgtEl>
                                      </p:cBhvr>
                                    </p:animEffect>
                                  </p:childTnLst>
                                  <p:subTnLst>
                                    <p:audio>
                                      <p:cMediaNode>
                                        <p:cTn display="0" masterRel="sameClick">
                                          <p:stCondLst>
                                            <p:cond evt="begin" delay="0">
                                              <p:tn val="8"/>
                                            </p:cond>
                                          </p:stCondLst>
                                          <p:endCondLst>
                                            <p:cond evt="onStopAudio" delay="0">
                                              <p:tgtEl>
                                                <p:sldTgt/>
                                              </p:tgtEl>
                                            </p:cond>
                                          </p:endCondLst>
                                        </p:cTn>
                                        <p:tgtEl>
                                          <p:sndTgt r:embed="rId2" name="camera.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grpId="0" nodeType="clickEffect">
                                  <p:stCondLst>
                                    <p:cond delay="0"/>
                                  </p:stCondLst>
                                  <p:childTnLst>
                                    <p:set>
                                      <p:cBhvr>
                                        <p:cTn id="14" dur="1" fill="hold">
                                          <p:stCondLst>
                                            <p:cond delay="0"/>
                                          </p:stCondLst>
                                        </p:cTn>
                                        <p:tgtEl>
                                          <p:spTgt spid="48151">
                                            <p:txEl>
                                              <p:pRg st="0" end="0"/>
                                            </p:txEl>
                                          </p:spTgt>
                                        </p:tgtEl>
                                        <p:attrNameLst>
                                          <p:attrName>style.visibility</p:attrName>
                                        </p:attrNameLst>
                                      </p:cBhvr>
                                      <p:to>
                                        <p:strVal val="visible"/>
                                      </p:to>
                                    </p:set>
                                    <p:animEffect transition="in" filter="box(out)">
                                      <p:cBhvr>
                                        <p:cTn id="15" dur="500"/>
                                        <p:tgtEl>
                                          <p:spTgt spid="48151">
                                            <p:txEl>
                                              <p:pRg st="0" end="0"/>
                                            </p:txEl>
                                          </p:spTgt>
                                        </p:tgtEl>
                                      </p:cBhvr>
                                    </p:animEffect>
                                  </p:childTnLst>
                                  <p:subTnLst>
                                    <p:audio>
                                      <p:cMediaNode>
                                        <p:cTn display="0" masterRel="sameClick">
                                          <p:stCondLst>
                                            <p:cond evt="begin" delay="0">
                                              <p:tn val="13"/>
                                            </p:cond>
                                          </p:stCondLst>
                                          <p:endCondLst>
                                            <p:cond evt="onStopAudio" delay="0">
                                              <p:tgtEl>
                                                <p:sldTgt/>
                                              </p:tgtEl>
                                            </p:cond>
                                          </p:endCondLst>
                                        </p:cTn>
                                        <p:tgtEl>
                                          <p:sndTgt r:embed="rId2" name="camera.wav"/>
                                        </p:tgtEl>
                                      </p:cMediaNode>
                                    </p:audio>
                                  </p:subTnLst>
                                </p:cTn>
                              </p:par>
                              <p:par>
                                <p:cTn id="16" presetID="4" presetClass="entr" presetSubtype="32" fill="hold" nodeType="with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box(out)">
                                      <p:cBhvr>
                                        <p:cTn id="18" dur="500"/>
                                        <p:tgtEl>
                                          <p:spTgt spid="3"/>
                                        </p:tgtEl>
                                      </p:cBhvr>
                                    </p:animEffect>
                                  </p:childTnLst>
                                  <p:subTnLst>
                                    <p:audio>
                                      <p:cMediaNode>
                                        <p:cTn display="0" masterRel="sameClick">
                                          <p:stCondLst>
                                            <p:cond evt="begin" delay="0">
                                              <p:tn val="16"/>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4" grpId="0" build="p" autoUpdateAnimBg="0"/>
      <p:bldP spid="48151" grpId="0" build="p"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042988" y="908050"/>
            <a:ext cx="7200900" cy="9144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zh-CN" altLang="en-US" sz="3600" b="1" smtClean="0">
              <a:latin typeface="宋体" charset="-122"/>
            </a:endParaRPr>
          </a:p>
        </p:txBody>
      </p:sp>
      <p:sp>
        <p:nvSpPr>
          <p:cNvPr id="78852" name="Rectangle 4"/>
          <p:cNvSpPr>
            <a:spLocks noChangeArrowheads="1"/>
          </p:cNvSpPr>
          <p:nvPr/>
        </p:nvSpPr>
        <p:spPr bwMode="auto">
          <a:xfrm>
            <a:off x="887413" y="2382838"/>
            <a:ext cx="77041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(1)</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个域网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PAN—Personal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米</a:t>
            </a: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pic>
        <p:nvPicPr>
          <p:cNvPr id="7680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0838" y="3068638"/>
            <a:ext cx="3697287" cy="319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6805" name="TextBox 4"/>
          <p:cNvSpPr txBox="1">
            <a:spLocks noChangeArrowheads="1"/>
          </p:cNvSpPr>
          <p:nvPr/>
        </p:nvSpPr>
        <p:spPr bwMode="auto">
          <a:xfrm>
            <a:off x="1108075" y="1846263"/>
            <a:ext cx="2657475"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0" marR="0" lvl="0" indent="0" algn="l" defTabSz="914400" rtl="0" eaLnBrk="1" fontAlgn="base" latinLnBrk="0" hangingPunct="1">
              <a:lnSpc>
                <a:spcPct val="90000"/>
              </a:lnSpc>
              <a:spcBef>
                <a:spcPct val="20000"/>
              </a:spcBef>
              <a:spcAft>
                <a:spcPct val="0"/>
              </a:spcAft>
              <a:buClr>
                <a:srgbClr val="3333CC"/>
              </a:buClr>
              <a:buSzPct val="60000"/>
              <a:buFont typeface="Wingdings" pitchFamily="2" charset="2"/>
              <a:buNone/>
              <a:tabLst/>
              <a:defRPr/>
            </a:pPr>
            <a:r>
              <a:rPr kumimoji="0" lang="en-US" altLang="zh-CN" sz="3200" b="1" i="0" u="none" strike="noStrike" kern="1200" cap="none" spc="0" normalizeH="0" baseline="0" noProof="0">
                <a:ln>
                  <a:noFill/>
                </a:ln>
                <a:solidFill>
                  <a:srgbClr val="000000"/>
                </a:solidFill>
                <a:effectLst/>
                <a:uLnTx/>
                <a:uFillTx/>
                <a:latin typeface="宋体" charset="-122"/>
                <a:ea typeface="宋体" charset="-122"/>
                <a:cs typeface="+mn-cs"/>
              </a:rPr>
              <a:t>2.</a:t>
            </a:r>
            <a:r>
              <a:rPr kumimoji="0" lang="zh-CN" altLang="en-US" sz="3200" b="1" i="0" u="none" strike="noStrike" kern="1200" cap="none" spc="0" normalizeH="0" baseline="0" noProof="0">
                <a:ln>
                  <a:noFill/>
                </a:ln>
                <a:solidFill>
                  <a:srgbClr val="000000"/>
                </a:solidFill>
                <a:effectLst/>
                <a:uLnTx/>
                <a:uFillTx/>
                <a:latin typeface="宋体" charset="-122"/>
                <a:ea typeface="宋体" charset="-122"/>
                <a:cs typeface="+mn-cs"/>
              </a:rPr>
              <a:t>按地理范围</a:t>
            </a:r>
          </a:p>
        </p:txBody>
      </p:sp>
    </p:spTree>
    <p:extLst>
      <p:ext uri="{BB962C8B-B14F-4D97-AF65-F5344CB8AC3E}">
        <p14:creationId xmlns:p14="http://schemas.microsoft.com/office/powerpoint/2010/main" val="427442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 calcmode="lin" valueType="num">
                                      <p:cBhvr additive="base">
                                        <p:cTn id="7" dur="500" fill="hold"/>
                                        <p:tgtEl>
                                          <p:spTgt spid="788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78852">
                                            <p:txEl>
                                              <p:pRg st="1" end="1"/>
                                            </p:txEl>
                                          </p:spTgt>
                                        </p:tgtEl>
                                        <p:attrNameLst>
                                          <p:attrName>style.visibility</p:attrName>
                                        </p:attrNameLst>
                                      </p:cBhvr>
                                      <p:to>
                                        <p:strVal val="visible"/>
                                      </p:to>
                                    </p:set>
                                    <p:anim calcmode="lin" valueType="num">
                                      <p:cBhvr additive="base">
                                        <p:cTn id="11" dur="500" fill="hold"/>
                                        <p:tgtEl>
                                          <p:spTgt spid="7885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885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1042988" y="908050"/>
            <a:ext cx="7200900" cy="914400"/>
          </a:xfrm>
        </p:spPr>
        <p:txBody>
          <a:bodyPr/>
          <a:lstStyle/>
          <a:p>
            <a:pPr eaLnBrk="1" hangingPunct="1"/>
            <a:r>
              <a:rPr lang="en-US" altLang="zh-CN" sz="3600" b="1" smtClean="0">
                <a:latin typeface="Arial Unicode MS" pitchFamily="34" charset="-122"/>
                <a:ea typeface="Arial Unicode MS" pitchFamily="34" charset="-122"/>
                <a:cs typeface="Arial Unicode MS" pitchFamily="34" charset="-122"/>
              </a:rPr>
              <a:t>1.4.3 </a:t>
            </a:r>
            <a:r>
              <a:rPr lang="zh-CN" altLang="en-US" sz="3600" b="1" smtClean="0">
                <a:latin typeface="Arial Unicode MS" pitchFamily="34" charset="-122"/>
                <a:ea typeface="Arial Unicode MS" pitchFamily="34" charset="-122"/>
                <a:cs typeface="Arial Unicode MS" pitchFamily="34" charset="-122"/>
              </a:rPr>
              <a:t>计算机网络的分类</a:t>
            </a:r>
            <a:endParaRPr lang="zh-CN" altLang="en-US" sz="3600" b="1" smtClean="0">
              <a:latin typeface="宋体" charset="-122"/>
            </a:endParaRPr>
          </a:p>
        </p:txBody>
      </p:sp>
      <p:sp>
        <p:nvSpPr>
          <p:cNvPr id="78852" name="Rectangle 4"/>
          <p:cNvSpPr>
            <a:spLocks noChangeArrowheads="1"/>
          </p:cNvSpPr>
          <p:nvPr/>
        </p:nvSpPr>
        <p:spPr bwMode="auto">
          <a:xfrm>
            <a:off x="1116013" y="1916113"/>
            <a:ext cx="770413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(2)</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局域网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LAN—Local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0.1</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公里</a:t>
            </a:r>
            <a:endParaRPr kumimoji="1" lang="en-US" altLang="zh-CN"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pic>
        <p:nvPicPr>
          <p:cNvPr id="78854" name="Picture 6" descr="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997200"/>
            <a:ext cx="7913688" cy="243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855" name="Rectangle 7"/>
          <p:cNvSpPr>
            <a:spLocks noChangeArrowheads="1"/>
          </p:cNvSpPr>
          <p:nvPr/>
        </p:nvSpPr>
        <p:spPr bwMode="auto">
          <a:xfrm>
            <a:off x="1044575" y="5445125"/>
            <a:ext cx="7704138" cy="100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defRPr sz="3200">
                <a:solidFill>
                  <a:schemeClr val="tx1"/>
                </a:solidFill>
                <a:latin typeface="Tahoma" pitchFamily="34" charset="0"/>
                <a:ea typeface="宋体" charset="-122"/>
              </a:defRPr>
            </a:lvl1pPr>
            <a:lvl2pPr marL="742950" indent="-285750" eaLnBrk="0" hangingPunct="0">
              <a:buClr>
                <a:schemeClr val="hlink"/>
              </a:buClr>
              <a:buSzPct val="55000"/>
              <a:defRPr sz="2800">
                <a:solidFill>
                  <a:schemeClr val="tx1"/>
                </a:solidFill>
                <a:latin typeface="Tahoma" pitchFamily="34" charset="0"/>
                <a:ea typeface="宋体" charset="-122"/>
              </a:defRPr>
            </a:lvl2pPr>
            <a:lvl3pPr marL="1143000" indent="-228600" eaLnBrk="0" hangingPunct="0">
              <a:buSzPct val="50000"/>
              <a:defRPr sz="2400">
                <a:solidFill>
                  <a:schemeClr val="tx1"/>
                </a:solidFill>
                <a:latin typeface="Tahoma" pitchFamily="34" charset="0"/>
                <a:ea typeface="宋体" charset="-122"/>
              </a:defRPr>
            </a:lvl3pPr>
            <a:lvl4pPr marL="1600200" indent="-228600" eaLnBrk="0" hangingPunct="0">
              <a:buClr>
                <a:schemeClr val="accent2"/>
              </a:buClr>
              <a:buSzPct val="55000"/>
              <a:defRPr sz="2000">
                <a:solidFill>
                  <a:schemeClr val="tx1"/>
                </a:solidFill>
                <a:latin typeface="Tahoma" pitchFamily="34" charset="0"/>
                <a:ea typeface="宋体" charset="-122"/>
              </a:defRPr>
            </a:lvl4pPr>
            <a:lvl5pPr marL="2057400" indent="-228600" eaLnBrk="0" hangingPunct="0">
              <a:buClr>
                <a:schemeClr val="accent1"/>
              </a:buClr>
              <a:buSzPct val="50000"/>
              <a:defRPr sz="2000">
                <a:solidFill>
                  <a:schemeClr val="tx1"/>
                </a:solidFill>
                <a:latin typeface="Tahoma" pitchFamily="34" charset="0"/>
                <a:ea typeface="宋体"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charset="-122"/>
              </a:defRPr>
            </a:lvl9pPr>
          </a:lstStyle>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(3)</a:t>
            </a:r>
            <a:r>
              <a:rPr kumimoji="1" lang="zh-CN" altLang="en-US" sz="3200" b="0"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校园网</a:t>
            </a:r>
            <a:r>
              <a:rPr kumimoji="1" lang="zh-CN" altLang="en-US" sz="3200" b="0" i="0" u="none" strike="noStrike" kern="1200" cap="none" spc="0" normalizeH="0" baseline="0" noProof="0">
                <a:ln>
                  <a:noFill/>
                </a:ln>
                <a:solidFill>
                  <a:srgbClr val="000000"/>
                </a:solidFill>
                <a:effectLst/>
                <a:uLnTx/>
                <a:uFillTx/>
                <a:latin typeface="宋体" charset="-122"/>
                <a:ea typeface="宋体" charset="-122"/>
                <a:cs typeface="+mn-cs"/>
              </a:rPr>
              <a:t>（</a:t>
            </a:r>
            <a:r>
              <a:rPr kumimoji="1" lang="en-US" altLang="zh-CN" sz="3200" b="0" i="0" u="none" strike="noStrike" kern="1200" cap="none" spc="0" normalizeH="0" baseline="0" noProof="0">
                <a:ln>
                  <a:noFill/>
                </a:ln>
                <a:solidFill>
                  <a:srgbClr val="000000"/>
                </a:solidFill>
                <a:effectLst/>
                <a:uLnTx/>
                <a:uFillTx/>
                <a:latin typeface="Times New Roman" pitchFamily="18" charset="0"/>
                <a:ea typeface="宋体" charset="-122"/>
                <a:cs typeface="+mn-cs"/>
              </a:rPr>
              <a:t>CAN—Campus Area Network</a:t>
            </a:r>
            <a:r>
              <a:rPr kumimoji="1" lang="en-US" altLang="zh-CN" sz="3200" b="0" i="0" u="none" strike="noStrike" kern="1200" cap="none" spc="0" normalizeH="0" baseline="0" noProof="0">
                <a:ln>
                  <a:noFill/>
                </a:ln>
                <a:solidFill>
                  <a:srgbClr val="000000"/>
                </a:solidFill>
                <a:effectLst/>
                <a:uLnTx/>
                <a:uFillTx/>
                <a:latin typeface="宋体" charset="-122"/>
                <a:ea typeface="宋体" charset="-122"/>
                <a:cs typeface="+mn-cs"/>
              </a:rPr>
              <a:t>）</a:t>
            </a:r>
          </a:p>
          <a:p>
            <a:pPr marL="457200" marR="0" lvl="0" indent="-457200" algn="l" defTabSz="914400" rtl="0" eaLnBrk="1" fontAlgn="base" latinLnBrk="0" hangingPunct="1">
              <a:lnSpc>
                <a:spcPct val="100000"/>
              </a:lnSpc>
              <a:spcBef>
                <a:spcPct val="20000"/>
              </a:spcBef>
              <a:spcAft>
                <a:spcPct val="0"/>
              </a:spcAft>
              <a:buClr>
                <a:srgbClr val="000000"/>
              </a:buClr>
              <a:buSzTx/>
              <a:buFont typeface="Wingdings" pitchFamily="2" charset="2"/>
              <a:buNone/>
              <a:tabLst/>
              <a:defRPr/>
            </a:pPr>
            <a:r>
              <a:rPr kumimoji="1" lang="en-US" altLang="zh-CN"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rPr>
              <a:t>	</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约</a:t>
            </a:r>
            <a:r>
              <a:rPr kumimoji="1" lang="en-US" altLang="zh-CN" sz="2400" b="1" i="0" u="none" strike="noStrike" kern="1200" cap="none" spc="0" normalizeH="0" baseline="0" noProof="0">
                <a:ln>
                  <a:noFill/>
                </a:ln>
                <a:solidFill>
                  <a:srgbClr val="000000"/>
                </a:solidFill>
                <a:effectLst/>
                <a:uLnTx/>
                <a:uFillTx/>
                <a:latin typeface="Tahoma" pitchFamily="34" charset="0"/>
                <a:ea typeface="宋体" charset="-122"/>
                <a:cs typeface="+mn-cs"/>
              </a:rPr>
              <a:t>1</a:t>
            </a:r>
            <a:r>
              <a:rPr kumimoji="1" lang="zh-CN" altLang="en-US" sz="2400" b="1" i="0" u="none" strike="noStrike" kern="1200" cap="none" spc="0" normalizeH="0" baseline="0" noProof="0">
                <a:ln>
                  <a:noFill/>
                </a:ln>
                <a:solidFill>
                  <a:srgbClr val="000000"/>
                </a:solidFill>
                <a:effectLst/>
                <a:uLnTx/>
                <a:uFillTx/>
                <a:latin typeface="Tahoma" pitchFamily="34" charset="0"/>
                <a:ea typeface="宋体" charset="-122"/>
                <a:cs typeface="+mn-cs"/>
              </a:rPr>
              <a:t>公里</a:t>
            </a:r>
            <a:endParaRPr kumimoji="1" lang="zh-CN" altLang="en-US" sz="2400" b="1" i="0" u="none" strike="noStrike" kern="1200" cap="none" spc="0" normalizeH="0" baseline="0" noProof="0">
              <a:ln>
                <a:noFill/>
              </a:ln>
              <a:solidFill>
                <a:srgbClr val="000000"/>
              </a:solidFill>
              <a:effectLst/>
              <a:uLnTx/>
              <a:uFillTx/>
              <a:latin typeface="Times New Roman" pitchFamily="18" charset="0"/>
              <a:ea typeface="黑体" pitchFamily="49" charset="-122"/>
              <a:cs typeface="+mn-cs"/>
            </a:endParaRPr>
          </a:p>
        </p:txBody>
      </p:sp>
    </p:spTree>
    <p:extLst>
      <p:ext uri="{BB962C8B-B14F-4D97-AF65-F5344CB8AC3E}">
        <p14:creationId xmlns:p14="http://schemas.microsoft.com/office/powerpoint/2010/main" val="387699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8852">
                                            <p:txEl>
                                              <p:pRg st="0" end="0"/>
                                            </p:txEl>
                                          </p:spTgt>
                                        </p:tgtEl>
                                        <p:attrNameLst>
                                          <p:attrName>style.visibility</p:attrName>
                                        </p:attrNameLst>
                                      </p:cBhvr>
                                      <p:to>
                                        <p:strVal val="visible"/>
                                      </p:to>
                                    </p:set>
                                    <p:anim calcmode="lin" valueType="num">
                                      <p:cBhvr additive="base">
                                        <p:cTn id="7" dur="500" fill="hold"/>
                                        <p:tgtEl>
                                          <p:spTgt spid="78852">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78852">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whoosh.wav"/>
                                        </p:tgtEl>
                                      </p:cMediaNode>
                                    </p:audio>
                                  </p:subTnLst>
                                </p:cTn>
                              </p:par>
                              <p:par>
                                <p:cTn id="9" presetID="2" presetClass="entr" presetSubtype="8" fill="hold" grpId="0" nodeType="withEffect">
                                  <p:stCondLst>
                                    <p:cond delay="0"/>
                                  </p:stCondLst>
                                  <p:childTnLst>
                                    <p:set>
                                      <p:cBhvr>
                                        <p:cTn id="10" dur="1" fill="hold">
                                          <p:stCondLst>
                                            <p:cond delay="0"/>
                                          </p:stCondLst>
                                        </p:cTn>
                                        <p:tgtEl>
                                          <p:spTgt spid="78852">
                                            <p:txEl>
                                              <p:pRg st="1" end="1"/>
                                            </p:txEl>
                                          </p:spTgt>
                                        </p:tgtEl>
                                        <p:attrNameLst>
                                          <p:attrName>style.visibility</p:attrName>
                                        </p:attrNameLst>
                                      </p:cBhvr>
                                      <p:to>
                                        <p:strVal val="visible"/>
                                      </p:to>
                                    </p:set>
                                    <p:anim calcmode="lin" valueType="num">
                                      <p:cBhvr additive="base">
                                        <p:cTn id="11" dur="500" fill="hold"/>
                                        <p:tgtEl>
                                          <p:spTgt spid="78852">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78852">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78854"/>
                                        </p:tgtEl>
                                        <p:attrNameLst>
                                          <p:attrName>style.visibility</p:attrName>
                                        </p:attrNameLst>
                                      </p:cBhvr>
                                      <p:to>
                                        <p:strVal val="visible"/>
                                      </p:to>
                                    </p:set>
                                    <p:anim calcmode="lin" valueType="num">
                                      <p:cBhvr additive="base">
                                        <p:cTn id="17" dur="500" fill="hold"/>
                                        <p:tgtEl>
                                          <p:spTgt spid="78854"/>
                                        </p:tgtEl>
                                        <p:attrNameLst>
                                          <p:attrName>ppt_x</p:attrName>
                                        </p:attrNameLst>
                                      </p:cBhvr>
                                      <p:tavLst>
                                        <p:tav tm="0">
                                          <p:val>
                                            <p:strVal val="#ppt_x"/>
                                          </p:val>
                                        </p:tav>
                                        <p:tav tm="100000">
                                          <p:val>
                                            <p:strVal val="#ppt_x"/>
                                          </p:val>
                                        </p:tav>
                                      </p:tavLst>
                                    </p:anim>
                                    <p:anim calcmode="lin" valueType="num">
                                      <p:cBhvr additive="base">
                                        <p:cTn id="18" dur="500" fill="hold"/>
                                        <p:tgtEl>
                                          <p:spTgt spid="78854"/>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78855">
                                            <p:txEl>
                                              <p:pRg st="0" end="0"/>
                                            </p:txEl>
                                          </p:spTgt>
                                        </p:tgtEl>
                                        <p:attrNameLst>
                                          <p:attrName>style.visibility</p:attrName>
                                        </p:attrNameLst>
                                      </p:cBhvr>
                                      <p:to>
                                        <p:strVal val="visible"/>
                                      </p:to>
                                    </p:set>
                                    <p:anim calcmode="lin" valueType="num">
                                      <p:cBhvr additive="base">
                                        <p:cTn id="23" dur="500" fill="hold"/>
                                        <p:tgtEl>
                                          <p:spTgt spid="78855">
                                            <p:txEl>
                                              <p:pRg st="0" end="0"/>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78855">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1"/>
                                            </p:cond>
                                          </p:stCondLst>
                                          <p:endCondLst>
                                            <p:cond evt="onStopAudio" delay="0">
                                              <p:tgtEl>
                                                <p:sldTgt/>
                                              </p:tgtEl>
                                            </p:cond>
                                          </p:endCondLst>
                                        </p:cTn>
                                        <p:tgtEl>
                                          <p:sndTgt r:embed="rId2" name="whoosh.wav"/>
                                        </p:tgtEl>
                                      </p:cMediaNode>
                                    </p:audio>
                                  </p:subTnLst>
                                </p:cTn>
                              </p:par>
                              <p:par>
                                <p:cTn id="25" presetID="2" presetClass="entr" presetSubtype="8" fill="hold" grpId="0" nodeType="withEffect">
                                  <p:stCondLst>
                                    <p:cond delay="0"/>
                                  </p:stCondLst>
                                  <p:childTnLst>
                                    <p:set>
                                      <p:cBhvr>
                                        <p:cTn id="26" dur="1" fill="hold">
                                          <p:stCondLst>
                                            <p:cond delay="0"/>
                                          </p:stCondLst>
                                        </p:cTn>
                                        <p:tgtEl>
                                          <p:spTgt spid="78855">
                                            <p:txEl>
                                              <p:pRg st="1" end="1"/>
                                            </p:txEl>
                                          </p:spTgt>
                                        </p:tgtEl>
                                        <p:attrNameLst>
                                          <p:attrName>style.visibility</p:attrName>
                                        </p:attrNameLst>
                                      </p:cBhvr>
                                      <p:to>
                                        <p:strVal val="visible"/>
                                      </p:to>
                                    </p:set>
                                    <p:anim calcmode="lin" valueType="num">
                                      <p:cBhvr additive="base">
                                        <p:cTn id="27" dur="500" fill="hold"/>
                                        <p:tgtEl>
                                          <p:spTgt spid="78855">
                                            <p:txEl>
                                              <p:pRg st="1" end="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78855">
                                            <p:txEl>
                                              <p:pRg st="1" end="1"/>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2" grpId="0" build="p" autoUpdateAnimBg="0"/>
      <p:bldP spid="78855" grpId="0" build="p" autoUpdateAnimBg="0"/>
    </p:bldLst>
  </p:timing>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90000"/>
          </a:lnSpc>
          <a:spcBef>
            <a:spcPct val="20000"/>
          </a:spcBef>
          <a:spcAft>
            <a:spcPct val="0"/>
          </a:spcAft>
          <a:buClr>
            <a:schemeClr val="folHlink"/>
          </a:buClr>
          <a:buSzPct val="60000"/>
          <a:buFont typeface="Wingdings" pitchFamily="2" charset="2"/>
          <a:buChar char="n"/>
          <a:tabLst/>
          <a:defRPr kumimoji="0" lang="en-US" sz="4000" b="1" i="0" u="none" strike="noStrike" cap="none" normalizeH="0" baseline="0" smtClean="0">
            <a:ln>
              <a:noFill/>
            </a:ln>
            <a:solidFill>
              <a:schemeClr val="tx1"/>
            </a:solidFill>
            <a:effectLst/>
            <a:latin typeface="宋体" pitchFamily="2" charset="-122"/>
            <a:ea typeface="宋体" pitchFamily="2" charset="-122"/>
          </a:defRPr>
        </a:defPPr>
      </a:lstStyle>
    </a:spDef>
    <a:lnDef>
      <a:spPr bwMode="auto">
        <a:noFill/>
        <a:ln>
          <a:noFill/>
          <a:tailEnd type="arrow"/>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Office Theme</Template>
  <TotalTime>1</TotalTime>
  <Words>796</Words>
  <Application>Microsoft Office PowerPoint</Application>
  <PresentationFormat>全屏显示(4:3)</PresentationFormat>
  <Paragraphs>104</Paragraphs>
  <Slides>20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20</vt:i4>
      </vt:variant>
    </vt:vector>
  </HeadingPairs>
  <TitlesOfParts>
    <vt:vector size="28" baseType="lpstr">
      <vt:lpstr>Arial Unicode MS</vt:lpstr>
      <vt:lpstr>黑体</vt:lpstr>
      <vt:lpstr>宋体</vt:lpstr>
      <vt:lpstr>Arial</vt:lpstr>
      <vt:lpstr>Tahoma</vt:lpstr>
      <vt:lpstr>Times New Roman</vt:lpstr>
      <vt:lpstr>Wingdings</vt:lpstr>
      <vt:lpstr>Blends</vt:lpstr>
      <vt:lpstr>§1.4 计算机网络的基本概念</vt:lpstr>
      <vt:lpstr>1.4.1 什么是计算机网络</vt:lpstr>
      <vt:lpstr>1.4.1 什么是计算机网络</vt:lpstr>
      <vt:lpstr>1.4.1 什么是计算机网络</vt:lpstr>
      <vt:lpstr>1.4.2 计算机网络的组成</vt:lpstr>
      <vt:lpstr>1.4.3 计算机网络的分类</vt:lpstr>
      <vt:lpstr>1.4.3 计算机网络的分类</vt:lpstr>
      <vt:lpstr>1.4.3 计算机网络的分类</vt:lpstr>
      <vt:lpstr>1.4.3 计算机网络的分类</vt:lpstr>
      <vt:lpstr>PowerPoint 演示文稿</vt:lpstr>
      <vt:lpstr>1.4.3 计算机网络的分类</vt:lpstr>
      <vt:lpstr>1.4.3 计算机网络的分类</vt:lpstr>
      <vt:lpstr>1.4.3 计算机网络的分类</vt:lpstr>
      <vt:lpstr>1.4.3 计算机网络的分类</vt:lpstr>
      <vt:lpstr>1.4.4 计算机网络的度量</vt:lpstr>
      <vt:lpstr>1.4.4 计算机网络的度量</vt:lpstr>
      <vt:lpstr>1.4.4 计算机网络的度量</vt:lpstr>
      <vt:lpstr>1.4.4 计算机网络的度量</vt:lpstr>
      <vt:lpstr>我们要讨论的实际参考模型</vt:lpstr>
      <vt:lpstr>作业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§1.4 计算机网络的基本概念</dc:title>
  <dc:creator>Lenovo</dc:creator>
  <cp:lastModifiedBy>Lenovo</cp:lastModifiedBy>
  <cp:revision>1</cp:revision>
  <dcterms:created xsi:type="dcterms:W3CDTF">2020-03-17T04:27:43Z</dcterms:created>
  <dcterms:modified xsi:type="dcterms:W3CDTF">2020-03-17T04:29:09Z</dcterms:modified>
</cp:coreProperties>
</file>