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3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78BF2-64A3-471E-87A4-9D564A8C442D}" type="datetimeFigureOut">
              <a:rPr lang="zh-CN" altLang="en-US" smtClean="0"/>
              <a:t>2020/3/17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F3880-F29E-4E28-8C04-7B4ED0CE647D}" type="slidenum">
              <a:rPr lang="zh-CN" altLang="en-US" smtClean="0"/>
              <a:t>‹#›</a:t>
            </a:fld>
            <a:endParaRPr lang="zh-CN" altLang="en-US"/>
          </a:p>
        </p:txBody>
      </p:sp>
    </p:spTree>
    <p:extLst>
      <p:ext uri="{BB962C8B-B14F-4D97-AF65-F5344CB8AC3E}">
        <p14:creationId xmlns:p14="http://schemas.microsoft.com/office/powerpoint/2010/main" val="171095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90000"/>
              </a:lnSpc>
              <a:spcBef>
                <a:spcPct val="20000"/>
              </a:spcBef>
              <a:spcAft>
                <a:spcPct val="0"/>
              </a:spcAft>
              <a:buClr>
                <a:srgbClr val="C0504D"/>
              </a:buClr>
              <a:buSzPct val="80000"/>
              <a:buFont typeface="Wingdings" pitchFamily="2" charset="2"/>
              <a:buNone/>
              <a:tabLst/>
              <a:defRPr/>
            </a:pPr>
            <a:fld id="{51775311-1859-4349-8817-ED0C35E7E84E}" type="slidenum">
              <a:rPr kumimoji="1"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r" defTabSz="914400" rtl="0" eaLnBrk="1" fontAlgn="base" latinLnBrk="0" hangingPunct="1">
                <a:lnSpc>
                  <a:spcPct val="90000"/>
                </a:lnSpc>
                <a:spcBef>
                  <a:spcPct val="20000"/>
                </a:spcBef>
                <a:spcAft>
                  <a:spcPct val="0"/>
                </a:spcAft>
                <a:buClr>
                  <a:srgbClr val="C0504D"/>
                </a:buClr>
                <a:buSzPct val="80000"/>
                <a:buFont typeface="Wingdings" pitchFamily="2" charset="2"/>
                <a:buNone/>
                <a:tabLst/>
                <a:defRPr/>
              </a:pPr>
              <a:t>7</a:t>
            </a:fld>
            <a:endParaRPr kumimoji="1"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9812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1556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1A914ED-70CD-40EE-8E05-35A4E06D2AFF}" type="slidenum">
              <a:rPr lang="zh-CN" altLang="en-US"/>
              <a:pPr>
                <a:defRPr/>
              </a:pPr>
              <a:t>‹#›</a:t>
            </a:fld>
            <a:endParaRPr lang="en-US" altLang="zh-CN"/>
          </a:p>
        </p:txBody>
      </p:sp>
    </p:spTree>
    <p:extLst>
      <p:ext uri="{BB962C8B-B14F-4D97-AF65-F5344CB8AC3E}">
        <p14:creationId xmlns:p14="http://schemas.microsoft.com/office/powerpoint/2010/main" val="367500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16465CB-A423-4A6E-B4B6-08F80873A72C}" type="slidenum">
              <a:rPr lang="zh-CN" altLang="en-US"/>
              <a:pPr>
                <a:defRPr/>
              </a:pPr>
              <a:t>‹#›</a:t>
            </a:fld>
            <a:endParaRPr lang="en-US" altLang="zh-CN"/>
          </a:p>
        </p:txBody>
      </p:sp>
    </p:spTree>
    <p:extLst>
      <p:ext uri="{BB962C8B-B14F-4D97-AF65-F5344CB8AC3E}">
        <p14:creationId xmlns:p14="http://schemas.microsoft.com/office/powerpoint/2010/main" val="15626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5AE4B23-E7CB-4BE5-A2E8-B66AD5D84075}" type="slidenum">
              <a:rPr lang="zh-CN" altLang="en-US"/>
              <a:pPr>
                <a:defRPr/>
              </a:pPr>
              <a:t>‹#›</a:t>
            </a:fld>
            <a:endParaRPr lang="en-US" altLang="zh-CN"/>
          </a:p>
        </p:txBody>
      </p:sp>
    </p:spTree>
    <p:extLst>
      <p:ext uri="{BB962C8B-B14F-4D97-AF65-F5344CB8AC3E}">
        <p14:creationId xmlns:p14="http://schemas.microsoft.com/office/powerpoint/2010/main" val="1705574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9CB4400-95A5-4B68-9670-87D6E2381FC6}" type="slidenum">
              <a:rPr lang="zh-CN" altLang="en-US"/>
              <a:pPr>
                <a:defRPr/>
              </a:pPr>
              <a:t>‹#›</a:t>
            </a:fld>
            <a:endParaRPr lang="en-US" altLang="zh-CN"/>
          </a:p>
        </p:txBody>
      </p:sp>
    </p:spTree>
    <p:extLst>
      <p:ext uri="{BB962C8B-B14F-4D97-AF65-F5344CB8AC3E}">
        <p14:creationId xmlns:p14="http://schemas.microsoft.com/office/powerpoint/2010/main" val="13366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E5FE7D5-3876-44D7-A8F6-CF78D9200664}" type="slidenum">
              <a:rPr lang="zh-CN" altLang="en-US"/>
              <a:pPr>
                <a:defRPr/>
              </a:pPr>
              <a:t>‹#›</a:t>
            </a:fld>
            <a:endParaRPr lang="en-US" altLang="zh-CN"/>
          </a:p>
        </p:txBody>
      </p:sp>
    </p:spTree>
    <p:extLst>
      <p:ext uri="{BB962C8B-B14F-4D97-AF65-F5344CB8AC3E}">
        <p14:creationId xmlns:p14="http://schemas.microsoft.com/office/powerpoint/2010/main" val="87659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CCDC42E-2425-43F6-9784-098043C2BA60}" type="slidenum">
              <a:rPr lang="zh-CN" altLang="en-US"/>
              <a:pPr>
                <a:defRPr/>
              </a:pPr>
              <a:t>‹#›</a:t>
            </a:fld>
            <a:endParaRPr lang="en-US" altLang="zh-CN"/>
          </a:p>
        </p:txBody>
      </p:sp>
    </p:spTree>
    <p:extLst>
      <p:ext uri="{BB962C8B-B14F-4D97-AF65-F5344CB8AC3E}">
        <p14:creationId xmlns:p14="http://schemas.microsoft.com/office/powerpoint/2010/main" val="8135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4FF45BA-808F-47D2-B3D1-514F32A0AAFF}" type="slidenum">
              <a:rPr lang="zh-CN" altLang="en-US"/>
              <a:pPr>
                <a:defRPr/>
              </a:pPr>
              <a:t>‹#›</a:t>
            </a:fld>
            <a:endParaRPr lang="en-US" altLang="zh-CN"/>
          </a:p>
        </p:txBody>
      </p:sp>
    </p:spTree>
    <p:extLst>
      <p:ext uri="{BB962C8B-B14F-4D97-AF65-F5344CB8AC3E}">
        <p14:creationId xmlns:p14="http://schemas.microsoft.com/office/powerpoint/2010/main" val="84421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7FE5A35-3793-4BEF-80A4-2C8739127216}" type="slidenum">
              <a:rPr lang="zh-CN" altLang="en-US"/>
              <a:pPr>
                <a:defRPr/>
              </a:pPr>
              <a:t>‹#›</a:t>
            </a:fld>
            <a:endParaRPr lang="en-US" altLang="zh-CN"/>
          </a:p>
        </p:txBody>
      </p:sp>
    </p:spTree>
    <p:extLst>
      <p:ext uri="{BB962C8B-B14F-4D97-AF65-F5344CB8AC3E}">
        <p14:creationId xmlns:p14="http://schemas.microsoft.com/office/powerpoint/2010/main" val="55090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AF94220-5CC4-46F1-8E37-F050A30996E8}" type="slidenum">
              <a:rPr lang="zh-CN" altLang="en-US"/>
              <a:pPr>
                <a:defRPr/>
              </a:pPr>
              <a:t>‹#›</a:t>
            </a:fld>
            <a:endParaRPr lang="en-US" altLang="zh-CN"/>
          </a:p>
        </p:txBody>
      </p:sp>
    </p:spTree>
    <p:extLst>
      <p:ext uri="{BB962C8B-B14F-4D97-AF65-F5344CB8AC3E}">
        <p14:creationId xmlns:p14="http://schemas.microsoft.com/office/powerpoint/2010/main" val="193923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CE199AA-707E-49A5-8F75-45DD3CEA780C}" type="slidenum">
              <a:rPr lang="zh-CN" altLang="en-US"/>
              <a:pPr>
                <a:defRPr/>
              </a:pPr>
              <a:t>‹#›</a:t>
            </a:fld>
            <a:endParaRPr lang="en-US" altLang="zh-CN"/>
          </a:p>
        </p:txBody>
      </p:sp>
    </p:spTree>
    <p:extLst>
      <p:ext uri="{BB962C8B-B14F-4D97-AF65-F5344CB8AC3E}">
        <p14:creationId xmlns:p14="http://schemas.microsoft.com/office/powerpoint/2010/main" val="257602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C40E48D-76E0-44B5-82E8-A5F0CA018A3E}" type="slidenum">
              <a:rPr lang="zh-CN" altLang="en-US"/>
              <a:pPr>
                <a:defRPr/>
              </a:pPr>
              <a:t>‹#›</a:t>
            </a:fld>
            <a:endParaRPr lang="en-US" altLang="zh-CN"/>
          </a:p>
        </p:txBody>
      </p:sp>
    </p:spTree>
    <p:extLst>
      <p:ext uri="{BB962C8B-B14F-4D97-AF65-F5344CB8AC3E}">
        <p14:creationId xmlns:p14="http://schemas.microsoft.com/office/powerpoint/2010/main" val="248746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D713892-CA8C-4935-98E4-CE6E262CFBA4}" type="slidenum">
              <a:rPr lang="zh-CN" altLang="en-US"/>
              <a:pPr>
                <a:defRPr/>
              </a:pPr>
              <a:t>‹#›</a:t>
            </a:fld>
            <a:endParaRPr lang="en-US" altLang="zh-CN"/>
          </a:p>
        </p:txBody>
      </p:sp>
    </p:spTree>
    <p:extLst>
      <p:ext uri="{BB962C8B-B14F-4D97-AF65-F5344CB8AC3E}">
        <p14:creationId xmlns:p14="http://schemas.microsoft.com/office/powerpoint/2010/main" val="175291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b="0">
                <a:ea typeface="宋体" pitchFamily="2" charset="-122"/>
              </a:defRPr>
            </a:lvl1pPr>
          </a:lstStyle>
          <a:p>
            <a:pPr>
              <a:defRPr/>
            </a:pPr>
            <a:endParaRPr lang="en-US" altLang="zh-CN"/>
          </a:p>
        </p:txBody>
      </p:sp>
      <p:sp>
        <p:nvSpPr>
          <p:cNvPr id="1546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kumimoji="0" sz="1400" b="0">
                <a:ea typeface="宋体" pitchFamily="2" charset="-122"/>
              </a:defRPr>
            </a:lvl1pPr>
          </a:lstStyle>
          <a:p>
            <a:pPr>
              <a:defRPr/>
            </a:pPr>
            <a:endParaRPr lang="en-US" altLang="zh-CN"/>
          </a:p>
        </p:txBody>
      </p:sp>
      <p:sp>
        <p:nvSpPr>
          <p:cNvPr id="1546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b="0">
                <a:ea typeface="宋体" pitchFamily="2" charset="-122"/>
              </a:defRPr>
            </a:lvl1pPr>
          </a:lstStyle>
          <a:p>
            <a:pPr>
              <a:defRPr/>
            </a:pPr>
            <a:fld id="{B9055293-1385-4314-8796-E0BBAF7D7D12}" type="slidenum">
              <a:rPr lang="zh-CN" altLang="en-US"/>
              <a:pPr>
                <a:defRPr/>
              </a:pPr>
              <a:t>‹#›</a:t>
            </a:fld>
            <a:endParaRPr lang="en-US" altLang="zh-CN"/>
          </a:p>
        </p:txBody>
      </p:sp>
    </p:spTree>
    <p:extLst>
      <p:ext uri="{BB962C8B-B14F-4D97-AF65-F5344CB8AC3E}">
        <p14:creationId xmlns:p14="http://schemas.microsoft.com/office/powerpoint/2010/main" val="3072074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908050"/>
            <a:ext cx="7793037" cy="768350"/>
          </a:xfrm>
        </p:spPr>
        <p:txBody>
          <a:bodyPr/>
          <a:lstStyle/>
          <a:p>
            <a:pPr eaLnBrk="1" hangingPunct="1"/>
            <a:r>
              <a:rPr lang="zh-CN" altLang="en-US" b="1" smtClean="0">
                <a:latin typeface="Times New Roman" pitchFamily="18" charset="0"/>
              </a:rPr>
              <a:t>第二章  物理层</a:t>
            </a:r>
            <a:r>
              <a:rPr lang="zh-CN" altLang="en-US" b="1" smtClean="0"/>
              <a:t> </a:t>
            </a:r>
          </a:p>
        </p:txBody>
      </p:sp>
      <p:sp>
        <p:nvSpPr>
          <p:cNvPr id="3075" name="Rectangle 3"/>
          <p:cNvSpPr>
            <a:spLocks noGrp="1" noChangeArrowheads="1"/>
          </p:cNvSpPr>
          <p:nvPr>
            <p:ph type="body" idx="1"/>
          </p:nvPr>
        </p:nvSpPr>
        <p:spPr>
          <a:xfrm>
            <a:off x="1182688" y="2017713"/>
            <a:ext cx="6342062" cy="5011737"/>
          </a:xfrm>
        </p:spPr>
        <p:txBody>
          <a:bodyPr/>
          <a:lstStyle/>
          <a:p>
            <a:pPr eaLnBrk="1" hangingPunct="1">
              <a:spcBef>
                <a:spcPts val="600"/>
              </a:spcBef>
              <a:buSzPct val="80000"/>
              <a:buFont typeface="Wingdings" pitchFamily="2" charset="2"/>
              <a:buChar char="l"/>
            </a:pPr>
            <a:r>
              <a:rPr lang="zh-CN" altLang="en-US" sz="4000" b="1" dirty="0" smtClean="0"/>
              <a:t>数据通信的基础理论 </a:t>
            </a:r>
          </a:p>
          <a:p>
            <a:pPr eaLnBrk="1" hangingPunct="1">
              <a:spcBef>
                <a:spcPts val="600"/>
              </a:spcBef>
              <a:buSzPct val="80000"/>
              <a:buFont typeface="Wingdings" pitchFamily="2" charset="2"/>
              <a:buChar char="l"/>
            </a:pPr>
            <a:r>
              <a:rPr lang="zh-CN" altLang="en-US" sz="4000" b="1" dirty="0" smtClean="0"/>
              <a:t>数字编码技术</a:t>
            </a:r>
            <a:endParaRPr lang="en-US" altLang="zh-CN" sz="4000" b="1" dirty="0" smtClean="0"/>
          </a:p>
          <a:p>
            <a:pPr eaLnBrk="1" hangingPunct="1">
              <a:spcBef>
                <a:spcPts val="600"/>
              </a:spcBef>
              <a:buSzPct val="80000"/>
              <a:buFont typeface="Wingdings" pitchFamily="2" charset="2"/>
              <a:buChar char="l"/>
            </a:pPr>
            <a:r>
              <a:rPr lang="zh-CN" altLang="en-US" sz="4000" b="1" dirty="0" smtClean="0"/>
              <a:t>数字调制</a:t>
            </a:r>
            <a:endParaRPr lang="en-US" altLang="zh-CN" sz="4000" b="1" dirty="0" smtClean="0"/>
          </a:p>
          <a:p>
            <a:pPr eaLnBrk="1" hangingPunct="1">
              <a:spcBef>
                <a:spcPts val="600"/>
              </a:spcBef>
              <a:buSzPct val="80000"/>
              <a:buFont typeface="Wingdings" pitchFamily="2" charset="2"/>
              <a:buChar char="l"/>
            </a:pPr>
            <a:r>
              <a:rPr lang="zh-CN" altLang="en-US" sz="4000" b="1" dirty="0" smtClean="0"/>
              <a:t>多路复用 </a:t>
            </a:r>
          </a:p>
          <a:p>
            <a:pPr eaLnBrk="1" hangingPunct="1">
              <a:spcBef>
                <a:spcPts val="600"/>
              </a:spcBef>
              <a:buSzPct val="80000"/>
              <a:buFont typeface="Wingdings" pitchFamily="2" charset="2"/>
              <a:buChar char="l"/>
            </a:pPr>
            <a:r>
              <a:rPr lang="zh-CN" altLang="en-US" sz="4000" b="1" dirty="0" smtClean="0"/>
              <a:t>物理传输媒体 </a:t>
            </a:r>
            <a:endParaRPr lang="en-US" altLang="zh-CN" sz="4000" b="1" dirty="0" smtClean="0"/>
          </a:p>
          <a:p>
            <a:pPr eaLnBrk="1" hangingPunct="1">
              <a:spcBef>
                <a:spcPts val="600"/>
              </a:spcBef>
              <a:buSzPct val="80000"/>
              <a:buFont typeface="Wingdings" pitchFamily="2" charset="2"/>
              <a:buChar char="l"/>
            </a:pPr>
            <a:r>
              <a:rPr lang="zh-CN" altLang="en-US" sz="4000" b="1" dirty="0" smtClean="0"/>
              <a:t>接入网技术</a:t>
            </a:r>
          </a:p>
        </p:txBody>
      </p:sp>
    </p:spTree>
    <p:extLst>
      <p:ext uri="{BB962C8B-B14F-4D97-AF65-F5344CB8AC3E}">
        <p14:creationId xmlns:p14="http://schemas.microsoft.com/office/powerpoint/2010/main" val="3478812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2988" y="908050"/>
            <a:ext cx="7772400" cy="738188"/>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2.1.3 </a:t>
            </a:r>
            <a:r>
              <a:rPr lang="zh-CN" altLang="en-US" sz="3600" b="1" smtClean="0"/>
              <a:t>信道的最大数据速率</a:t>
            </a:r>
            <a:endParaRPr lang="zh-CN" altLang="en-US" sz="3600" smtClean="0">
              <a:ea typeface="黑体" pitchFamily="49" charset="-122"/>
            </a:endParaRPr>
          </a:p>
        </p:txBody>
      </p:sp>
      <p:sp>
        <p:nvSpPr>
          <p:cNvPr id="66564" name="Rectangle 4"/>
          <p:cNvSpPr>
            <a:spLocks noChangeArrowheads="1"/>
          </p:cNvSpPr>
          <p:nvPr/>
        </p:nvSpPr>
        <p:spPr bwMode="auto">
          <a:xfrm>
            <a:off x="611188" y="1844675"/>
            <a:ext cx="762000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1. 奈奎斯特定理</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1924年奈奎斯特</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(H.Nyquist)</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推导出一个有限带宽无噪声信道的最大数据传输速率公式：</a:t>
            </a:r>
            <a:endParaRPr kumimoji="1"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C = 2Hlog</a:t>
            </a:r>
            <a:r>
              <a:rPr kumimoji="1" lang="en-US" altLang="zh-CN" sz="2800" b="1" i="0" u="none" strike="noStrike" kern="1200" cap="none" spc="0" normalizeH="0" baseline="-30000" noProof="0">
                <a:ln>
                  <a:noFill/>
                </a:ln>
                <a:solidFill>
                  <a:srgbClr val="333399"/>
                </a:solidFill>
                <a:effectLst/>
                <a:uLnTx/>
                <a:uFillTx/>
                <a:latin typeface="Times New Roman" pitchFamily="18" charset="0"/>
                <a:ea typeface="黑体" pitchFamily="49" charset="-122"/>
                <a:cs typeface="+mn-cs"/>
              </a:rPr>
              <a:t>2</a:t>
            </a:r>
            <a:r>
              <a:rPr kumimoji="1" lang="en-US" altLang="zh-CN" sz="2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L</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(b/s)</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457200" marR="0" lvl="0" indent="-45720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其中：</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H-</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信道带宽，</a:t>
            </a:r>
          </a:p>
          <a:p>
            <a:pPr marL="457200" marR="0" lvl="0" indent="-457200" algn="l" defTabSz="914400" rtl="0" eaLnBrk="1" fontAlgn="base" latinLnBrk="0" hangingPunct="1">
              <a:lnSpc>
                <a:spcPct val="100000"/>
              </a:lnSpc>
              <a:spcBef>
                <a:spcPct val="2000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L-</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该信号包含的状态数</a:t>
            </a:r>
          </a:p>
          <a:p>
            <a:pPr marL="457200" marR="0" lvl="0" indent="-457200" algn="l" defTabSz="914400" rtl="0" eaLnBrk="1" fontAlgn="base" latinLnBrk="0" hangingPunct="1">
              <a:lnSpc>
                <a:spcPct val="100000"/>
              </a:lnSpc>
              <a:spcBef>
                <a:spcPct val="2000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C-</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最大数据传输速率</a:t>
            </a:r>
          </a:p>
        </p:txBody>
      </p:sp>
      <p:sp>
        <p:nvSpPr>
          <p:cNvPr id="12292" name="矩形 1"/>
          <p:cNvSpPr>
            <a:spLocks noChangeArrowheads="1"/>
          </p:cNvSpPr>
          <p:nvPr/>
        </p:nvSpPr>
        <p:spPr bwMode="auto">
          <a:xfrm>
            <a:off x="1187450" y="5373688"/>
            <a:ext cx="67691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给出了在假定的理想条件下，为了避免码间串扰，码元的传输速率的上限值。</a:t>
            </a:r>
          </a:p>
        </p:txBody>
      </p:sp>
    </p:spTree>
    <p:extLst>
      <p:ext uri="{BB962C8B-B14F-4D97-AF65-F5344CB8AC3E}">
        <p14:creationId xmlns:p14="http://schemas.microsoft.com/office/powerpoint/2010/main" val="466631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 calcmode="lin" valueType="num">
                                      <p:cBhvr additive="base">
                                        <p:cTn id="7" dur="500" fill="hold"/>
                                        <p:tgtEl>
                                          <p:spTgt spid="665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4">
                                            <p:txEl>
                                              <p:pRg st="1" end="1"/>
                                            </p:txEl>
                                          </p:spTgt>
                                        </p:tgtEl>
                                        <p:attrNameLst>
                                          <p:attrName>style.visibility</p:attrName>
                                        </p:attrNameLst>
                                      </p:cBhvr>
                                      <p:to>
                                        <p:strVal val="visible"/>
                                      </p:to>
                                    </p:set>
                                    <p:anim calcmode="lin" valueType="num">
                                      <p:cBhvr additive="base">
                                        <p:cTn id="13" dur="500" fill="hold"/>
                                        <p:tgtEl>
                                          <p:spTgt spid="665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4">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2000"/>
                                  </p:stCondLst>
                                  <p:childTnLst>
                                    <p:set>
                                      <p:cBhvr>
                                        <p:cTn id="17" dur="1" fill="hold">
                                          <p:stCondLst>
                                            <p:cond delay="0"/>
                                          </p:stCondLst>
                                        </p:cTn>
                                        <p:tgtEl>
                                          <p:spTgt spid="66564">
                                            <p:txEl>
                                              <p:pRg st="2" end="2"/>
                                            </p:txEl>
                                          </p:spTgt>
                                        </p:tgtEl>
                                        <p:attrNameLst>
                                          <p:attrName>style.visibility</p:attrName>
                                        </p:attrNameLst>
                                      </p:cBhvr>
                                      <p:to>
                                        <p:strVal val="visible"/>
                                      </p:to>
                                    </p:set>
                                    <p:anim calcmode="lin" valueType="num">
                                      <p:cBhvr additive="base">
                                        <p:cTn id="18" dur="500" fill="hold"/>
                                        <p:tgtEl>
                                          <p:spTgt spid="66564">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65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6564">
                                            <p:txEl>
                                              <p:pRg st="3" end="3"/>
                                            </p:txEl>
                                          </p:spTgt>
                                        </p:tgtEl>
                                        <p:attrNameLst>
                                          <p:attrName>style.visibility</p:attrName>
                                        </p:attrNameLst>
                                      </p:cBhvr>
                                      <p:to>
                                        <p:strVal val="visible"/>
                                      </p:to>
                                    </p:set>
                                    <p:anim calcmode="lin" valueType="num">
                                      <p:cBhvr additive="base">
                                        <p:cTn id="24" dur="500" fill="hold"/>
                                        <p:tgtEl>
                                          <p:spTgt spid="6656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6564">
                                            <p:txEl>
                                              <p:pRg st="3" end="3"/>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66564">
                                            <p:txEl>
                                              <p:pRg st="4" end="4"/>
                                            </p:txEl>
                                          </p:spTgt>
                                        </p:tgtEl>
                                        <p:attrNameLst>
                                          <p:attrName>style.visibility</p:attrName>
                                        </p:attrNameLst>
                                      </p:cBhvr>
                                      <p:to>
                                        <p:strVal val="visible"/>
                                      </p:to>
                                    </p:set>
                                    <p:anim calcmode="lin" valueType="num">
                                      <p:cBhvr additive="base">
                                        <p:cTn id="29" dur="500" fill="hold"/>
                                        <p:tgtEl>
                                          <p:spTgt spid="6656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6564">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66564">
                                            <p:txEl>
                                              <p:pRg st="5" end="5"/>
                                            </p:txEl>
                                          </p:spTgt>
                                        </p:tgtEl>
                                        <p:attrNameLst>
                                          <p:attrName>style.visibility</p:attrName>
                                        </p:attrNameLst>
                                      </p:cBhvr>
                                      <p:to>
                                        <p:strVal val="visible"/>
                                      </p:to>
                                    </p:set>
                                    <p:anim calcmode="lin" valueType="num">
                                      <p:cBhvr additive="base">
                                        <p:cTn id="34" dur="500" fill="hold"/>
                                        <p:tgtEl>
                                          <p:spTgt spid="66564">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656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42988" y="908050"/>
            <a:ext cx="7772400" cy="738188"/>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2.1.3 </a:t>
            </a:r>
            <a:r>
              <a:rPr lang="zh-CN" altLang="en-US" sz="3600" b="1" smtClean="0"/>
              <a:t>信道的最大数据速率</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76131" name="Rectangle 3"/>
          <p:cNvSpPr>
            <a:spLocks noChangeArrowheads="1"/>
          </p:cNvSpPr>
          <p:nvPr/>
        </p:nvSpPr>
        <p:spPr bwMode="auto">
          <a:xfrm>
            <a:off x="2124075" y="3500438"/>
            <a:ext cx="48260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C=2Hlog</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charset="-122"/>
                <a:cs typeface="+mn-cs"/>
              </a:rPr>
              <a:t>2</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L</a:t>
            </a: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=2*6kHz*log</a:t>
            </a:r>
            <a:r>
              <a:rPr kumimoji="1" lang="en-US" altLang="zh-CN" sz="2800" b="1" i="0" u="none" strike="noStrike" kern="1200" cap="none" spc="0" normalizeH="0" baseline="-30000" noProof="0">
                <a:ln>
                  <a:noFill/>
                </a:ln>
                <a:solidFill>
                  <a:srgbClr val="000000"/>
                </a:solidFill>
                <a:effectLst/>
                <a:uLnTx/>
                <a:uFillTx/>
                <a:latin typeface="Times New Roman" pitchFamily="18" charset="0"/>
                <a:ea typeface="宋体" charset="-122"/>
                <a:cs typeface="+mn-cs"/>
              </a:rPr>
              <a:t>2</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4</a:t>
            </a: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=24kb/s</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176132" name="Rectangle 4"/>
          <p:cNvSpPr>
            <a:spLocks noChangeArrowheads="1"/>
          </p:cNvSpPr>
          <p:nvPr/>
        </p:nvSpPr>
        <p:spPr bwMode="auto">
          <a:xfrm>
            <a:off x="900113" y="2060575"/>
            <a:ext cx="7127875" cy="12446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例：如果一个理想低通信道带宽为6</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kHz，</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并通过4个电平的数字信号，则在无噪声的情况下，信道的容量为：</a:t>
            </a:r>
          </a:p>
        </p:txBody>
      </p:sp>
    </p:spTree>
    <p:extLst>
      <p:ext uri="{BB962C8B-B14F-4D97-AF65-F5344CB8AC3E}">
        <p14:creationId xmlns:p14="http://schemas.microsoft.com/office/powerpoint/2010/main" val="2773503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additive="base">
                                        <p:cTn id="7" dur="500" fill="hold"/>
                                        <p:tgtEl>
                                          <p:spTgt spid="176132"/>
                                        </p:tgtEl>
                                        <p:attrNameLst>
                                          <p:attrName>ppt_x</p:attrName>
                                        </p:attrNameLst>
                                      </p:cBhvr>
                                      <p:tavLst>
                                        <p:tav tm="0">
                                          <p:val>
                                            <p:strVal val="0-#ppt_w/2"/>
                                          </p:val>
                                        </p:tav>
                                        <p:tav tm="100000">
                                          <p:val>
                                            <p:strVal val="#ppt_x"/>
                                          </p:val>
                                        </p:tav>
                                      </p:tavLst>
                                    </p:anim>
                                    <p:anim calcmode="lin" valueType="num">
                                      <p:cBhvr additive="base">
                                        <p:cTn id="8" dur="500" fill="hold"/>
                                        <p:tgtEl>
                                          <p:spTgt spid="176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76131">
                                            <p:txEl>
                                              <p:pRg st="0" end="0"/>
                                            </p:txEl>
                                          </p:spTgt>
                                        </p:tgtEl>
                                        <p:attrNameLst>
                                          <p:attrName>style.visibility</p:attrName>
                                        </p:attrNameLst>
                                      </p:cBhvr>
                                      <p:to>
                                        <p:strVal val="visible"/>
                                      </p:to>
                                    </p:set>
                                    <p:animEffect transition="in" filter="wipe(up)">
                                      <p:cBhvr>
                                        <p:cTn id="13" dur="75"/>
                                        <p:tgtEl>
                                          <p:spTgt spid="1761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76131">
                                            <p:txEl>
                                              <p:pRg st="1" end="1"/>
                                            </p:txEl>
                                          </p:spTgt>
                                        </p:tgtEl>
                                        <p:attrNameLst>
                                          <p:attrName>style.visibility</p:attrName>
                                        </p:attrNameLst>
                                      </p:cBhvr>
                                      <p:to>
                                        <p:strVal val="visible"/>
                                      </p:to>
                                    </p:set>
                                    <p:animEffect transition="in" filter="wipe(up)">
                                      <p:cBhvr>
                                        <p:cTn id="18" dur="75"/>
                                        <p:tgtEl>
                                          <p:spTgt spid="17613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76131">
                                            <p:txEl>
                                              <p:pRg st="2" end="2"/>
                                            </p:txEl>
                                          </p:spTgt>
                                        </p:tgtEl>
                                        <p:attrNameLst>
                                          <p:attrName>style.visibility</p:attrName>
                                        </p:attrNameLst>
                                      </p:cBhvr>
                                      <p:to>
                                        <p:strVal val="visible"/>
                                      </p:to>
                                    </p:set>
                                    <p:animEffect transition="in" filter="wipe(up)">
                                      <p:cBhvr>
                                        <p:cTn id="23" dur="75"/>
                                        <p:tgtEl>
                                          <p:spTgt spid="176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P spid="17613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1052513"/>
            <a:ext cx="7772400" cy="649287"/>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2.1.3 </a:t>
            </a:r>
            <a:r>
              <a:rPr lang="zh-CN" altLang="en-US" sz="3600" b="1" smtClean="0"/>
              <a:t>信道的最大数据速率</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67589" name="Rectangle 5"/>
          <p:cNvSpPr>
            <a:spLocks noChangeArrowheads="1"/>
          </p:cNvSpPr>
          <p:nvPr/>
        </p:nvSpPr>
        <p:spPr bwMode="auto">
          <a:xfrm>
            <a:off x="395288" y="1844675"/>
            <a:ext cx="8424862"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2. 香农定理 </a:t>
            </a:r>
            <a:endPar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1948年</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香农</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(C.Shannon)</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进一步研究了受白噪声（服从高斯分布）干扰的信道的情况，给出了香农公式</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Times New Roman" pitchFamily="18" charset="0"/>
                <a:ea typeface="宋体" charset="-122"/>
                <a:cs typeface="+mn-cs"/>
              </a:rPr>
              <a:t>C = Hlog</a:t>
            </a:r>
            <a:r>
              <a:rPr kumimoji="1" lang="en-US" altLang="zh-CN" sz="2800" b="1" i="0" u="none" strike="noStrike" kern="1200" cap="none" spc="0" normalizeH="0" baseline="-30000" noProof="0">
                <a:ln>
                  <a:noFill/>
                </a:ln>
                <a:solidFill>
                  <a:srgbClr val="333399"/>
                </a:solidFill>
                <a:effectLst/>
                <a:uLnTx/>
                <a:uFillTx/>
                <a:latin typeface="Times New Roman" pitchFamily="18" charset="0"/>
                <a:ea typeface="宋体" charset="-122"/>
                <a:cs typeface="+mn-cs"/>
              </a:rPr>
              <a:t>2</a:t>
            </a:r>
            <a:r>
              <a:rPr kumimoji="1" lang="en-US" altLang="zh-CN" sz="2800" b="1" i="0" u="none" strike="noStrike" kern="1200" cap="none" spc="0" normalizeH="0" baseline="0" noProof="0">
                <a:ln>
                  <a:noFill/>
                </a:ln>
                <a:solidFill>
                  <a:srgbClr val="333399"/>
                </a:solidFill>
                <a:effectLst/>
                <a:uLnTx/>
                <a:uFillTx/>
                <a:latin typeface="Times New Roman" pitchFamily="18" charset="0"/>
                <a:ea typeface="宋体" charset="-122"/>
                <a:cs typeface="+mn-cs"/>
              </a:rPr>
              <a:t>(1+S/N)</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(b/s)</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其中：</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H-</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信道带宽，</a:t>
            </a: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C-</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最大数据传输速率</a:t>
            </a:r>
            <a:endPar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a:p>
            <a:pPr marL="457200" marR="0" lvl="0" indent="-457200" algn="just"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en-US" altLang="zh-CN"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S/N——</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信号功率和噪声功率的比值</a:t>
            </a:r>
            <a:endParaRPr kumimoji="1"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由于</a:t>
            </a:r>
            <a:r>
              <a:rPr kumimoji="1" lang="en-US" altLang="zh-CN"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S/N</a:t>
            </a:r>
            <a:r>
              <a:rPr kumimoji="1" lang="zh-CN" altLang="en-US"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比较大，故用10</a:t>
            </a:r>
            <a:r>
              <a:rPr kumimoji="1" lang="en-US" altLang="zh-CN"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lg(S/N)</a:t>
            </a:r>
            <a:r>
              <a:rPr kumimoji="1" lang="zh-CN" altLang="en-US"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分贝(</a:t>
            </a:r>
            <a:r>
              <a:rPr kumimoji="1" lang="en-US" altLang="zh-CN"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dB)</a:t>
            </a:r>
            <a:r>
              <a:rPr kumimoji="1" lang="zh-CN" altLang="en-US" sz="2800" b="0" i="0" u="none" strike="noStrike" kern="1200" cap="none" spc="0" normalizeH="0" baseline="0" noProof="0">
                <a:ln>
                  <a:noFill/>
                </a:ln>
                <a:solidFill>
                  <a:srgbClr val="3333CC"/>
                </a:solidFill>
                <a:effectLst/>
                <a:uLnTx/>
                <a:uFillTx/>
                <a:latin typeface="黑体" pitchFamily="49" charset="-122"/>
                <a:ea typeface="黑体" pitchFamily="49" charset="-122"/>
                <a:cs typeface="+mn-cs"/>
              </a:rPr>
              <a:t>来计量</a:t>
            </a:r>
          </a:p>
        </p:txBody>
      </p:sp>
    </p:spTree>
    <p:extLst>
      <p:ext uri="{BB962C8B-B14F-4D97-AF65-F5344CB8AC3E}">
        <p14:creationId xmlns:p14="http://schemas.microsoft.com/office/powerpoint/2010/main" val="2443880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anim calcmode="lin" valueType="num">
                                      <p:cBhvr additive="base">
                                        <p:cTn id="7" dur="500" fill="hold"/>
                                        <p:tgtEl>
                                          <p:spTgt spid="675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9">
                                            <p:txEl>
                                              <p:pRg st="1" end="1"/>
                                            </p:txEl>
                                          </p:spTgt>
                                        </p:tgtEl>
                                        <p:attrNameLst>
                                          <p:attrName>style.visibility</p:attrName>
                                        </p:attrNameLst>
                                      </p:cBhvr>
                                      <p:to>
                                        <p:strVal val="visible"/>
                                      </p:to>
                                    </p:set>
                                    <p:anim calcmode="lin" valueType="num">
                                      <p:cBhvr additive="base">
                                        <p:cTn id="13" dur="500" fill="hold"/>
                                        <p:tgtEl>
                                          <p:spTgt spid="675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9">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2000"/>
                                  </p:stCondLst>
                                  <p:childTnLst>
                                    <p:set>
                                      <p:cBhvr>
                                        <p:cTn id="17" dur="1" fill="hold">
                                          <p:stCondLst>
                                            <p:cond delay="0"/>
                                          </p:stCondLst>
                                        </p:cTn>
                                        <p:tgtEl>
                                          <p:spTgt spid="67589">
                                            <p:txEl>
                                              <p:pRg st="2" end="2"/>
                                            </p:txEl>
                                          </p:spTgt>
                                        </p:tgtEl>
                                        <p:attrNameLst>
                                          <p:attrName>style.visibility</p:attrName>
                                        </p:attrNameLst>
                                      </p:cBhvr>
                                      <p:to>
                                        <p:strVal val="visible"/>
                                      </p:to>
                                    </p:set>
                                    <p:anim calcmode="lin" valueType="num">
                                      <p:cBhvr additive="base">
                                        <p:cTn id="18" dur="500" fill="hold"/>
                                        <p:tgtEl>
                                          <p:spTgt spid="6758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75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7589">
                                            <p:txEl>
                                              <p:pRg st="3" end="3"/>
                                            </p:txEl>
                                          </p:spTgt>
                                        </p:tgtEl>
                                        <p:attrNameLst>
                                          <p:attrName>style.visibility</p:attrName>
                                        </p:attrNameLst>
                                      </p:cBhvr>
                                      <p:to>
                                        <p:strVal val="visible"/>
                                      </p:to>
                                    </p:set>
                                    <p:anim calcmode="lin" valueType="num">
                                      <p:cBhvr additive="base">
                                        <p:cTn id="24" dur="500" fill="hold"/>
                                        <p:tgtEl>
                                          <p:spTgt spid="67589">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589">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67589">
                                            <p:txEl>
                                              <p:pRg st="4" end="4"/>
                                            </p:txEl>
                                          </p:spTgt>
                                        </p:tgtEl>
                                        <p:attrNameLst>
                                          <p:attrName>style.visibility</p:attrName>
                                        </p:attrNameLst>
                                      </p:cBhvr>
                                      <p:to>
                                        <p:strVal val="visible"/>
                                      </p:to>
                                    </p:set>
                                    <p:anim calcmode="lin" valueType="num">
                                      <p:cBhvr additive="base">
                                        <p:cTn id="28" dur="500" fill="hold"/>
                                        <p:tgtEl>
                                          <p:spTgt spid="67589">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7589">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67589">
                                            <p:txEl>
                                              <p:pRg st="5" end="5"/>
                                            </p:txEl>
                                          </p:spTgt>
                                        </p:tgtEl>
                                        <p:attrNameLst>
                                          <p:attrName>style.visibility</p:attrName>
                                        </p:attrNameLst>
                                      </p:cBhvr>
                                      <p:to>
                                        <p:strVal val="visible"/>
                                      </p:to>
                                    </p:set>
                                    <p:anim calcmode="lin" valueType="num">
                                      <p:cBhvr additive="base">
                                        <p:cTn id="32" dur="500" fill="hold"/>
                                        <p:tgtEl>
                                          <p:spTgt spid="6758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7589">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67589">
                                            <p:txEl>
                                              <p:pRg st="6" end="6"/>
                                            </p:txEl>
                                          </p:spTgt>
                                        </p:tgtEl>
                                        <p:attrNameLst>
                                          <p:attrName>style.visibility</p:attrName>
                                        </p:attrNameLst>
                                      </p:cBhvr>
                                      <p:to>
                                        <p:strVal val="visible"/>
                                      </p:to>
                                    </p:set>
                                    <p:anim calcmode="lin" valueType="num">
                                      <p:cBhvr additive="base">
                                        <p:cTn id="36" dur="500" fill="hold"/>
                                        <p:tgtEl>
                                          <p:spTgt spid="67589">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758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00113" y="1052513"/>
            <a:ext cx="7772400" cy="649287"/>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2.1.3 </a:t>
            </a:r>
            <a:r>
              <a:rPr lang="zh-CN" altLang="en-US" sz="3600" b="1" smtClean="0"/>
              <a:t>信道的最大数据速率</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69988" name="Rectangle 4"/>
          <p:cNvSpPr>
            <a:spLocks noChangeArrowheads="1"/>
          </p:cNvSpPr>
          <p:nvPr/>
        </p:nvSpPr>
        <p:spPr bwMode="auto">
          <a:xfrm>
            <a:off x="2028825" y="3244850"/>
            <a:ext cx="496887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C=4000*log</a:t>
            </a:r>
            <a:r>
              <a:rPr kumimoji="1" lang="en-US" altLang="zh-CN" sz="3200" b="1" i="0" u="none" strike="noStrike" kern="1200" cap="none" spc="0" normalizeH="0" baseline="-30000" noProof="0">
                <a:ln>
                  <a:noFill/>
                </a:ln>
                <a:solidFill>
                  <a:srgbClr val="000000"/>
                </a:solidFill>
                <a:effectLst/>
                <a:uLnTx/>
                <a:uFillTx/>
                <a:latin typeface="Times New Roman" pitchFamily="18" charset="0"/>
                <a:ea typeface="宋体" charset="-122"/>
                <a:cs typeface="+mn-cs"/>
              </a:rPr>
              <a:t>2</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(1+10</a:t>
            </a:r>
            <a:r>
              <a:rPr kumimoji="1" lang="en-US" altLang="zh-CN" sz="3200" b="1" i="0" u="none" strike="noStrike" kern="1200" cap="none" spc="0" normalizeH="0" baseline="30000" noProof="0">
                <a:ln>
                  <a:noFill/>
                </a:ln>
                <a:solidFill>
                  <a:srgbClr val="000000"/>
                </a:solidFill>
                <a:effectLst/>
                <a:uLnTx/>
                <a:uFillTx/>
                <a:latin typeface="Times New Roman" pitchFamily="18" charset="0"/>
                <a:ea typeface="宋体" charset="-122"/>
                <a:cs typeface="+mn-cs"/>
              </a:rPr>
              <a:t>30/10</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=4k*log</a:t>
            </a:r>
            <a:r>
              <a:rPr kumimoji="1" lang="en-US" altLang="zh-CN" sz="3200" b="1" i="0" u="none" strike="noStrike" kern="1200" cap="none" spc="0" normalizeH="0" baseline="-30000" noProof="0">
                <a:ln>
                  <a:noFill/>
                </a:ln>
                <a:solidFill>
                  <a:srgbClr val="000000"/>
                </a:solidFill>
                <a:effectLst/>
                <a:uLnTx/>
                <a:uFillTx/>
                <a:latin typeface="Times New Roman" pitchFamily="18" charset="0"/>
                <a:ea typeface="宋体" charset="-122"/>
                <a:cs typeface="+mn-cs"/>
              </a:rPr>
              <a:t>2</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1001≈40kb/s</a:t>
            </a:r>
            <a:endPar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169989" name="Rectangle 5"/>
          <p:cNvSpPr>
            <a:spLocks noChangeArrowheads="1"/>
          </p:cNvSpPr>
          <p:nvPr/>
        </p:nvSpPr>
        <p:spPr bwMode="auto">
          <a:xfrm>
            <a:off x="971550" y="2276475"/>
            <a:ext cx="7416800" cy="9683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例：信噪比为30</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dB，</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带宽为4000</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Hz</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的随机噪声信道的最大数据传输速率为：</a:t>
            </a:r>
          </a:p>
        </p:txBody>
      </p:sp>
      <p:sp>
        <p:nvSpPr>
          <p:cNvPr id="5" name="Rectangle 5"/>
          <p:cNvSpPr>
            <a:spLocks noChangeArrowheads="1"/>
          </p:cNvSpPr>
          <p:nvPr/>
        </p:nvSpPr>
        <p:spPr bwMode="auto">
          <a:xfrm>
            <a:off x="963613" y="4646613"/>
            <a:ext cx="7416800" cy="196691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为获得更高数据传输速率，可以增大信噪比，也可以使用带宽更宽的信道。</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但当信道带宽较大时，信道噪声与带宽成正比。</a:t>
            </a:r>
          </a:p>
        </p:txBody>
      </p:sp>
    </p:spTree>
    <p:extLst>
      <p:ext uri="{BB962C8B-B14F-4D97-AF65-F5344CB8AC3E}">
        <p14:creationId xmlns:p14="http://schemas.microsoft.com/office/powerpoint/2010/main" val="3679076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additive="base">
                                        <p:cTn id="7" dur="500" fill="hold"/>
                                        <p:tgtEl>
                                          <p:spTgt spid="169989"/>
                                        </p:tgtEl>
                                        <p:attrNameLst>
                                          <p:attrName>ppt_x</p:attrName>
                                        </p:attrNameLst>
                                      </p:cBhvr>
                                      <p:tavLst>
                                        <p:tav tm="0">
                                          <p:val>
                                            <p:strVal val="0-#ppt_w/2"/>
                                          </p:val>
                                        </p:tav>
                                        <p:tav tm="100000">
                                          <p:val>
                                            <p:strVal val="#ppt_x"/>
                                          </p:val>
                                        </p:tav>
                                      </p:tavLst>
                                    </p:anim>
                                    <p:anim calcmode="lin" valueType="num">
                                      <p:cBhvr additive="base">
                                        <p:cTn id="8"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69988">
                                            <p:txEl>
                                              <p:pRg st="0" end="0"/>
                                            </p:txEl>
                                          </p:spTgt>
                                        </p:tgtEl>
                                        <p:attrNameLst>
                                          <p:attrName>style.visibility</p:attrName>
                                        </p:attrNameLst>
                                      </p:cBhvr>
                                      <p:to>
                                        <p:strVal val="visible"/>
                                      </p:to>
                                    </p:set>
                                    <p:animEffect transition="in" filter="wipe(up)">
                                      <p:cBhvr>
                                        <p:cTn id="13" dur="75"/>
                                        <p:tgtEl>
                                          <p:spTgt spid="16998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build="p" autoUpdateAnimBg="0"/>
      <p:bldP spid="169989" grpId="0" autoUpdateAnimBg="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42988" y="908050"/>
            <a:ext cx="7772400" cy="809625"/>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2.1.3 </a:t>
            </a:r>
            <a:r>
              <a:rPr lang="zh-CN" altLang="en-US" sz="3600" b="1" smtClean="0"/>
              <a:t>信道的最大数据速率</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65540" name="Rectangle 4"/>
          <p:cNvSpPr>
            <a:spLocks noChangeArrowheads="1"/>
          </p:cNvSpPr>
          <p:nvPr/>
        </p:nvSpPr>
        <p:spPr bwMode="auto">
          <a:xfrm>
            <a:off x="827088" y="2355850"/>
            <a:ext cx="762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FF0000"/>
                </a:solidFill>
                <a:effectLst/>
                <a:uLnTx/>
                <a:uFillTx/>
                <a:latin typeface="宋体" charset="-122"/>
                <a:ea typeface="宋体" charset="-122"/>
                <a:cs typeface="+mn-cs"/>
              </a:rPr>
              <a:t>波特率</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又称调制速率或码元速率)</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是单位时间内调制信号波形的变换次数。</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0" indent="-457200" algn="just"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黑体" pitchFamily="49" charset="-122"/>
                <a:cs typeface="+mn-cs"/>
              </a:rPr>
              <a:t>     B = 1/T   </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单位是</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波特</a:t>
            </a:r>
            <a:r>
              <a:rPr kumimoji="1" lang="zh-CN" altLang="en-US"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r>
              <a:rPr kumimoji="1" lang="en-US" altLang="zh-CN" sz="2800" b="1" i="0" u="none" strike="noStrike" kern="1200" cap="none" spc="0" normalizeH="0" baseline="0" noProof="0">
                <a:ln>
                  <a:noFill/>
                </a:ln>
                <a:solidFill>
                  <a:srgbClr val="3333CC"/>
                </a:solidFill>
                <a:effectLst/>
                <a:uLnTx/>
                <a:uFillTx/>
                <a:latin typeface="宋体" charset="-122"/>
                <a:ea typeface="宋体" charset="-122"/>
                <a:cs typeface="+mn-cs"/>
              </a:rPr>
              <a:t>Baud</a:t>
            </a:r>
            <a:r>
              <a:rPr kumimoji="1" lang="en-US" altLang="zh-CN"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p>
          <a:p>
            <a:pPr marL="457200" marR="0" lvl="0" indent="-457200" algn="just"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FF0000"/>
                </a:solidFill>
                <a:effectLst/>
                <a:uLnTx/>
                <a:uFillTx/>
                <a:latin typeface="宋体" charset="-122"/>
                <a:ea typeface="宋体" charset="-122"/>
                <a:cs typeface="+mn-cs"/>
              </a:rPr>
              <a:t>比特率</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(又称数据传输速率或信道容量)</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是指单位时间传送的比特数，表示单位时间内通过信道的信息量。</a:t>
            </a:r>
            <a:endPar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endParaRPr>
          </a:p>
          <a:p>
            <a:pPr marL="457200" marR="0" lvl="0" indent="-457200" algn="just"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单位是</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比特</a:t>
            </a:r>
            <a:r>
              <a:rPr kumimoji="1" lang="zh-CN" altLang="en-US"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秒(</a:t>
            </a:r>
            <a:r>
              <a:rPr kumimoji="1" lang="en-US" altLang="zh-CN"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b/s</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或</a:t>
            </a:r>
            <a:r>
              <a:rPr kumimoji="1" lang="en-US" altLang="zh-CN"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bps)</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0" indent="-457200" algn="just"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如果一个信号有</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L</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个状态，每个波形持续时间为</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T(s)</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比特率</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为：</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p:txBody>
      </p:sp>
      <p:sp>
        <p:nvSpPr>
          <p:cNvPr id="16389" name="Rectangle 9"/>
          <p:cNvSpPr>
            <a:spLocks noGrp="1" noChangeArrowheads="1"/>
          </p:cNvSpPr>
          <p:nvPr>
            <p:ph type="body" idx="1"/>
          </p:nvPr>
        </p:nvSpPr>
        <p:spPr>
          <a:xfrm>
            <a:off x="900113" y="1844675"/>
            <a:ext cx="4038600" cy="609600"/>
          </a:xfrm>
          <a:noFill/>
        </p:spPr>
        <p:txBody>
          <a:bodyPr/>
          <a:lstStyle/>
          <a:p>
            <a:pPr marL="609600" indent="-609600" eaLnBrk="1" hangingPunct="1">
              <a:buClr>
                <a:schemeClr val="tx1"/>
              </a:buClr>
              <a:buFont typeface="Wingdings" pitchFamily="2" charset="2"/>
              <a:buNone/>
            </a:pPr>
            <a:r>
              <a:rPr lang="en-US" altLang="zh-CN" sz="2800" b="1" smtClean="0">
                <a:latin typeface="黑体" pitchFamily="49" charset="-122"/>
                <a:ea typeface="黑体" pitchFamily="49" charset="-122"/>
              </a:rPr>
              <a:t>3.</a:t>
            </a:r>
            <a:r>
              <a:rPr lang="zh-CN" altLang="en-US" sz="2800" b="1" smtClean="0">
                <a:latin typeface="黑体" pitchFamily="49" charset="-122"/>
                <a:ea typeface="黑体" pitchFamily="49" charset="-122"/>
              </a:rPr>
              <a:t>波特率和比特率</a:t>
            </a:r>
            <a:endParaRPr lang="en-US" altLang="zh-CN" sz="2800" b="1" smtClean="0">
              <a:latin typeface="黑体" pitchFamily="49" charset="-122"/>
              <a:ea typeface="黑体"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1423811" y="6416227"/>
                <a:ext cx="3627211" cy="387798"/>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14:m>
                  <m:oMath xmlns:m="http://schemas.openxmlformats.org/officeDocument/2006/math">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𝐶</m:t>
                    </m:r>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𝑙𝑜𝑔</m:t>
                        </m:r>
                      </m:e>
                      <m:sub>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a14:m>
                <a:r>
                  <a:rPr kumimoji="1" lang="en-US" altLang="zh-CN" sz="2800" b="0" i="1" u="none" strike="noStrike" kern="1200" cap="none" spc="0" normalizeH="0" baseline="0" noProof="0" dirty="0" smtClean="0">
                    <a:ln>
                      <a:noFill/>
                    </a:ln>
                    <a:solidFill>
                      <a:srgbClr val="000000"/>
                    </a:solidFill>
                    <a:effectLst/>
                    <a:uLnTx/>
                    <a:uFillTx/>
                    <a:latin typeface="Tahoma" pitchFamily="34" charset="0"/>
                    <a:ea typeface="宋体" charset="-122"/>
                    <a:cs typeface="+mn-cs"/>
                  </a:rPr>
                  <a:t>L</a:t>
                </a:r>
                <a:r>
                  <a:rPr kumimoji="1" lang="en-US" altLang="zh-CN" sz="2800" b="0" i="0" u="none" strike="noStrike" kern="1200" cap="none" spc="0" normalizeH="0" baseline="0" noProof="0" dirty="0" smtClean="0">
                    <a:ln>
                      <a:noFill/>
                    </a:ln>
                    <a:solidFill>
                      <a:srgbClr val="000000"/>
                    </a:solidFill>
                    <a:effectLst/>
                    <a:uLnTx/>
                    <a:uFillTx/>
                    <a:latin typeface="Tahoma" pitchFamily="34" charset="0"/>
                    <a:ea typeface="宋体" charset="-122"/>
                    <a:cs typeface="+mn-cs"/>
                  </a:rPr>
                  <a:t>)/</a:t>
                </a:r>
                <a:r>
                  <a:rPr kumimoji="1" lang="en-US" altLang="zh-CN" sz="2800" b="0" i="1" u="none" strike="noStrike" kern="1200" cap="none" spc="0" normalizeH="0" baseline="0" noProof="0" dirty="0" smtClean="0">
                    <a:ln>
                      <a:noFill/>
                    </a:ln>
                    <a:solidFill>
                      <a:srgbClr val="000000"/>
                    </a:solidFill>
                    <a:effectLst/>
                    <a:uLnTx/>
                    <a:uFillTx/>
                    <a:latin typeface="Tahoma" pitchFamily="34" charset="0"/>
                    <a:ea typeface="宋体" charset="-122"/>
                    <a:cs typeface="+mn-cs"/>
                  </a:rPr>
                  <a:t>T=B </a:t>
                </a:r>
                <a14:m>
                  <m:oMath xmlns:m="http://schemas.openxmlformats.org/officeDocument/2006/math">
                    <m:sSub>
                      <m:sSubPr>
                        <m:ctrlP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𝑙𝑜𝑔</m:t>
                        </m:r>
                      </m:e>
                      <m:sub>
                        <m:r>
                          <a:rPr kumimoji="1"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a14:m>
                <a:r>
                  <a:rPr kumimoji="1" lang="en-US" altLang="zh-CN" sz="2800" b="0" i="1" u="none" strike="noStrike" kern="1200" cap="none" spc="0" normalizeH="0" baseline="0" noProof="0" dirty="0" smtClean="0">
                    <a:ln>
                      <a:noFill/>
                    </a:ln>
                    <a:solidFill>
                      <a:srgbClr val="000000"/>
                    </a:solidFill>
                    <a:effectLst/>
                    <a:uLnTx/>
                    <a:uFillTx/>
                    <a:latin typeface="Tahoma" pitchFamily="34" charset="0"/>
                    <a:ea typeface="宋体" charset="-122"/>
                    <a:cs typeface="+mn-cs"/>
                  </a:rPr>
                  <a:t>L</a:t>
                </a:r>
                <a:endParaRPr kumimoji="1" lang="zh-CN" altLang="en-US" sz="2800" b="0" i="1" u="none" strike="noStrike" kern="1200" cap="none" spc="0" normalizeH="0" baseline="0" noProof="0" dirty="0">
                  <a:ln>
                    <a:noFill/>
                  </a:ln>
                  <a:solidFill>
                    <a:srgbClr val="000000"/>
                  </a:solidFill>
                  <a:effectLst/>
                  <a:uLnTx/>
                  <a:uFillTx/>
                  <a:latin typeface="Tahoma" pitchFamily="34" charset="0"/>
                  <a:ea typeface="宋体" charset="-122"/>
                  <a:cs typeface="+mn-cs"/>
                </a:endParaRPr>
              </a:p>
            </p:txBody>
          </p:sp>
        </mc:Choice>
        <mc:Fallback>
          <p:sp>
            <p:nvSpPr>
              <p:cNvPr id="2" name="文本框 1"/>
              <p:cNvSpPr txBox="1">
                <a:spLocks noRot="1" noChangeAspect="1" noMove="1" noResize="1" noEditPoints="1" noAdjustHandles="1" noChangeArrowheads="1" noChangeShapeType="1" noTextEdit="1"/>
              </p:cNvSpPr>
              <p:nvPr/>
            </p:nvSpPr>
            <p:spPr>
              <a:xfrm>
                <a:off x="1423811" y="6416227"/>
                <a:ext cx="3627211" cy="387798"/>
              </a:xfrm>
              <a:prstGeom prst="rect">
                <a:avLst/>
              </a:prstGeom>
              <a:blipFill>
                <a:blip r:embed="rId2"/>
                <a:stretch>
                  <a:fillRect t="-41270" r="-5042" b="-53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6306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0">
                                            <p:txEl>
                                              <p:pRg st="1" end="1"/>
                                            </p:txEl>
                                          </p:spTgt>
                                        </p:tgtEl>
                                        <p:attrNameLst>
                                          <p:attrName>style.visibility</p:attrName>
                                        </p:attrNameLst>
                                      </p:cBhvr>
                                      <p:to>
                                        <p:strVal val="visible"/>
                                      </p:to>
                                    </p:set>
                                    <p:anim calcmode="lin" valueType="num">
                                      <p:cBhvr additive="base">
                                        <p:cTn id="13" dur="500" fill="hold"/>
                                        <p:tgtEl>
                                          <p:spTgt spid="655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0">
                                            <p:txEl>
                                              <p:pRg st="2" end="2"/>
                                            </p:txEl>
                                          </p:spTgt>
                                        </p:tgtEl>
                                        <p:attrNameLst>
                                          <p:attrName>style.visibility</p:attrName>
                                        </p:attrNameLst>
                                      </p:cBhvr>
                                      <p:to>
                                        <p:strVal val="visible"/>
                                      </p:to>
                                    </p:set>
                                    <p:anim calcmode="lin" valueType="num">
                                      <p:cBhvr additive="base">
                                        <p:cTn id="19" dur="500" fill="hold"/>
                                        <p:tgtEl>
                                          <p:spTgt spid="6554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0">
                                            <p:txEl>
                                              <p:pRg st="3" end="3"/>
                                            </p:txEl>
                                          </p:spTgt>
                                        </p:tgtEl>
                                        <p:attrNameLst>
                                          <p:attrName>style.visibility</p:attrName>
                                        </p:attrNameLst>
                                      </p:cBhvr>
                                      <p:to>
                                        <p:strVal val="visible"/>
                                      </p:to>
                                    </p:set>
                                    <p:anim calcmode="lin" valueType="num">
                                      <p:cBhvr additive="base">
                                        <p:cTn id="25" dur="500" fill="hold"/>
                                        <p:tgtEl>
                                          <p:spTgt spid="6554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40">
                                            <p:txEl>
                                              <p:pRg st="4" end="4"/>
                                            </p:txEl>
                                          </p:spTgt>
                                        </p:tgtEl>
                                        <p:attrNameLst>
                                          <p:attrName>style.visibility</p:attrName>
                                        </p:attrNameLst>
                                      </p:cBhvr>
                                      <p:to>
                                        <p:strVal val="visible"/>
                                      </p:to>
                                    </p:set>
                                    <p:anim calcmode="lin" valueType="num">
                                      <p:cBhvr additive="base">
                                        <p:cTn id="31" dur="500" fill="hold"/>
                                        <p:tgtEl>
                                          <p:spTgt spid="6554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50938" y="908050"/>
            <a:ext cx="7793037" cy="768350"/>
          </a:xfrm>
        </p:spPr>
        <p:txBody>
          <a:bodyPr/>
          <a:lstStyle/>
          <a:p>
            <a:pPr eaLnBrk="1" hangingPunct="1"/>
            <a:r>
              <a:rPr lang="zh-CN" altLang="en-US" b="1" smtClean="0">
                <a:latin typeface="Times New Roman" pitchFamily="18" charset="0"/>
              </a:rPr>
              <a:t>§</a:t>
            </a:r>
            <a:r>
              <a:rPr lang="zh-CN" altLang="en-US" b="1" smtClean="0"/>
              <a:t>2.1 </a:t>
            </a:r>
            <a:r>
              <a:rPr lang="zh-CN" altLang="en-US" b="1" smtClean="0">
                <a:latin typeface="Times New Roman" pitchFamily="18" charset="0"/>
              </a:rPr>
              <a:t>数据通信的基础理论</a:t>
            </a:r>
            <a:endParaRPr lang="zh-CN" altLang="en-US" b="1" smtClean="0"/>
          </a:p>
        </p:txBody>
      </p:sp>
      <p:sp>
        <p:nvSpPr>
          <p:cNvPr id="4099" name="Rectangle 3"/>
          <p:cNvSpPr>
            <a:spLocks noGrp="1" noChangeArrowheads="1"/>
          </p:cNvSpPr>
          <p:nvPr>
            <p:ph type="body" idx="1"/>
          </p:nvPr>
        </p:nvSpPr>
        <p:spPr/>
        <p:txBody>
          <a:bodyPr/>
          <a:lstStyle/>
          <a:p>
            <a:pPr eaLnBrk="1" hangingPunct="1"/>
            <a:r>
              <a:rPr lang="zh-CN" altLang="en-US" sz="3600" b="1" smtClean="0">
                <a:latin typeface="宋体" charset="-122"/>
              </a:rPr>
              <a:t>通信系统模型</a:t>
            </a:r>
            <a:r>
              <a:rPr lang="zh-CN" altLang="en-US" sz="3600" b="1" smtClean="0"/>
              <a:t> </a:t>
            </a:r>
          </a:p>
          <a:p>
            <a:pPr eaLnBrk="1" hangingPunct="1"/>
            <a:r>
              <a:rPr lang="zh-CN" altLang="en-US" sz="3600" b="1" smtClean="0">
                <a:latin typeface="宋体" charset="-122"/>
              </a:rPr>
              <a:t>带宽与傅里叶分析</a:t>
            </a:r>
            <a:r>
              <a:rPr lang="zh-CN" altLang="en-US" sz="3600" b="1" smtClean="0"/>
              <a:t> </a:t>
            </a:r>
          </a:p>
          <a:p>
            <a:pPr eaLnBrk="1" hangingPunct="1"/>
            <a:r>
              <a:rPr lang="zh-CN" altLang="en-US" sz="3600" b="1" smtClean="0">
                <a:latin typeface="宋体" charset="-122"/>
              </a:rPr>
              <a:t>信道的最大数据速率</a:t>
            </a:r>
            <a:r>
              <a:rPr lang="zh-CN" altLang="en-US" smtClean="0"/>
              <a:t> </a:t>
            </a:r>
          </a:p>
        </p:txBody>
      </p:sp>
    </p:spTree>
    <p:extLst>
      <p:ext uri="{BB962C8B-B14F-4D97-AF65-F5344CB8AC3E}">
        <p14:creationId xmlns:p14="http://schemas.microsoft.com/office/powerpoint/2010/main" val="1619458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85838" y="765175"/>
            <a:ext cx="7772400" cy="822325"/>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2.1.1</a:t>
            </a:r>
            <a:r>
              <a:rPr lang="zh-CN" altLang="en-US" sz="3600" smtClean="0">
                <a:ea typeface="黑体" pitchFamily="49" charset="-122"/>
              </a:rPr>
              <a:t>通信系统模型</a:t>
            </a:r>
          </a:p>
        </p:txBody>
      </p:sp>
      <p:sp>
        <p:nvSpPr>
          <p:cNvPr id="5123" name="Text Box 5"/>
          <p:cNvSpPr txBox="1">
            <a:spLocks noChangeArrowheads="1"/>
          </p:cNvSpPr>
          <p:nvPr/>
        </p:nvSpPr>
        <p:spPr bwMode="auto">
          <a:xfrm>
            <a:off x="331788" y="2135188"/>
            <a:ext cx="769937" cy="5207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信源</a:t>
            </a:r>
          </a:p>
        </p:txBody>
      </p:sp>
      <p:grpSp>
        <p:nvGrpSpPr>
          <p:cNvPr id="5124" name="Group 26"/>
          <p:cNvGrpSpPr>
            <a:grpSpLocks/>
          </p:cNvGrpSpPr>
          <p:nvPr/>
        </p:nvGrpSpPr>
        <p:grpSpPr bwMode="auto">
          <a:xfrm>
            <a:off x="3887788" y="2668588"/>
            <a:ext cx="900112" cy="1058862"/>
            <a:chOff x="2806" y="2157"/>
            <a:chExt cx="528" cy="667"/>
          </a:xfrm>
        </p:grpSpPr>
        <p:sp>
          <p:nvSpPr>
            <p:cNvPr id="5148" name="Text Box 6"/>
            <p:cNvSpPr txBox="1">
              <a:spLocks noChangeArrowheads="1"/>
            </p:cNvSpPr>
            <p:nvPr/>
          </p:nvSpPr>
          <p:spPr bwMode="auto">
            <a:xfrm>
              <a:off x="2806" y="2496"/>
              <a:ext cx="528" cy="32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噪声</a:t>
              </a:r>
            </a:p>
          </p:txBody>
        </p:sp>
        <p:sp>
          <p:nvSpPr>
            <p:cNvPr id="5149" name="Line 8"/>
            <p:cNvSpPr>
              <a:spLocks noChangeShapeType="1"/>
            </p:cNvSpPr>
            <p:nvPr/>
          </p:nvSpPr>
          <p:spPr bwMode="auto">
            <a:xfrm flipV="1">
              <a:off x="3081" y="2157"/>
              <a:ext cx="0" cy="347"/>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sp>
        <p:nvSpPr>
          <p:cNvPr id="5125" name="Text Box 10"/>
          <p:cNvSpPr txBox="1">
            <a:spLocks noChangeArrowheads="1"/>
          </p:cNvSpPr>
          <p:nvPr/>
        </p:nvSpPr>
        <p:spPr bwMode="auto">
          <a:xfrm>
            <a:off x="1855788" y="2135188"/>
            <a:ext cx="125730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126" name="Line 12"/>
          <p:cNvSpPr>
            <a:spLocks noChangeShapeType="1"/>
          </p:cNvSpPr>
          <p:nvPr/>
        </p:nvSpPr>
        <p:spPr bwMode="auto">
          <a:xfrm flipV="1">
            <a:off x="1149350" y="2439988"/>
            <a:ext cx="655638"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5127" name="Text Box 11"/>
          <p:cNvSpPr txBox="1">
            <a:spLocks noChangeArrowheads="1"/>
          </p:cNvSpPr>
          <p:nvPr/>
        </p:nvSpPr>
        <p:spPr bwMode="auto">
          <a:xfrm>
            <a:off x="3846513" y="2135188"/>
            <a:ext cx="1012825" cy="520700"/>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CCFFCC">
                    <a:alpha val="50195"/>
                  </a:srgbClr>
                </a:solidFill>
              </a14:hiddenFill>
            </a:ext>
          </a:extLst>
        </p:spPr>
        <p:txBody>
          <a:bodyPr lIns="0" rIns="0"/>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信道</a:t>
            </a:r>
          </a:p>
        </p:txBody>
      </p:sp>
      <p:sp>
        <p:nvSpPr>
          <p:cNvPr id="5128" name="Line 13"/>
          <p:cNvSpPr>
            <a:spLocks noChangeShapeType="1"/>
          </p:cNvSpPr>
          <p:nvPr/>
        </p:nvSpPr>
        <p:spPr bwMode="auto">
          <a:xfrm flipV="1">
            <a:off x="3125788" y="2414588"/>
            <a:ext cx="725487" cy="4762"/>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5129" name="Text Box 14"/>
          <p:cNvSpPr txBox="1">
            <a:spLocks noChangeArrowheads="1"/>
          </p:cNvSpPr>
          <p:nvPr/>
        </p:nvSpPr>
        <p:spPr bwMode="auto">
          <a:xfrm>
            <a:off x="5684838" y="2135188"/>
            <a:ext cx="1335087"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0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反变换器</a:t>
            </a:r>
          </a:p>
        </p:txBody>
      </p:sp>
      <p:sp>
        <p:nvSpPr>
          <p:cNvPr id="5130" name="Line 15"/>
          <p:cNvSpPr>
            <a:spLocks noChangeShapeType="1"/>
          </p:cNvSpPr>
          <p:nvPr/>
        </p:nvSpPr>
        <p:spPr bwMode="auto">
          <a:xfrm flipV="1">
            <a:off x="4856163" y="2414588"/>
            <a:ext cx="868362" cy="3175"/>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nvGrpSpPr>
          <p:cNvPr id="5131" name="Group 25"/>
          <p:cNvGrpSpPr>
            <a:grpSpLocks/>
          </p:cNvGrpSpPr>
          <p:nvPr/>
        </p:nvGrpSpPr>
        <p:grpSpPr bwMode="auto">
          <a:xfrm>
            <a:off x="6994525" y="2160588"/>
            <a:ext cx="1465263" cy="520700"/>
            <a:chOff x="4459" y="1840"/>
            <a:chExt cx="653" cy="328"/>
          </a:xfrm>
        </p:grpSpPr>
        <p:sp>
          <p:nvSpPr>
            <p:cNvPr id="5146" name="Text Box 18"/>
            <p:cNvSpPr txBox="1">
              <a:spLocks noChangeArrowheads="1"/>
            </p:cNvSpPr>
            <p:nvPr/>
          </p:nvSpPr>
          <p:spPr bwMode="auto">
            <a:xfrm>
              <a:off x="4660" y="1840"/>
              <a:ext cx="452" cy="3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信宿</a:t>
              </a:r>
            </a:p>
          </p:txBody>
        </p:sp>
        <p:sp>
          <p:nvSpPr>
            <p:cNvPr id="5147" name="Line 19"/>
            <p:cNvSpPr>
              <a:spLocks noChangeShapeType="1"/>
            </p:cNvSpPr>
            <p:nvPr/>
          </p:nvSpPr>
          <p:spPr bwMode="auto">
            <a:xfrm flipV="1">
              <a:off x="4459" y="2000"/>
              <a:ext cx="201" cy="3"/>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sp>
        <p:nvSpPr>
          <p:cNvPr id="5132" name="Rectangle 29"/>
          <p:cNvSpPr>
            <a:spLocks noChangeArrowheads="1"/>
          </p:cNvSpPr>
          <p:nvPr/>
        </p:nvSpPr>
        <p:spPr bwMode="auto">
          <a:xfrm>
            <a:off x="1968500" y="2133600"/>
            <a:ext cx="1100138" cy="457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变换器</a:t>
            </a:r>
          </a:p>
        </p:txBody>
      </p:sp>
      <p:sp>
        <p:nvSpPr>
          <p:cNvPr id="5133" name="Text Box 30"/>
          <p:cNvSpPr txBox="1">
            <a:spLocks noChangeArrowheads="1"/>
          </p:cNvSpPr>
          <p:nvPr/>
        </p:nvSpPr>
        <p:spPr bwMode="auto">
          <a:xfrm>
            <a:off x="331788" y="4246563"/>
            <a:ext cx="8890000" cy="17684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Modem (</a:t>
            </a:r>
            <a:r>
              <a:rPr kumimoji="1" lang="en-US" altLang="zh-CN" sz="3200" b="1" i="0" u="sng" strike="noStrike" kern="1200" cap="none" spc="0" normalizeH="0" baseline="0" noProof="0">
                <a:ln>
                  <a:noFill/>
                </a:ln>
                <a:solidFill>
                  <a:srgbClr val="000000"/>
                </a:solidFill>
                <a:effectLst/>
                <a:uLnTx/>
                <a:uFillTx/>
                <a:latin typeface="Times New Roman" pitchFamily="18" charset="0"/>
                <a:ea typeface="宋体" charset="-122"/>
                <a:cs typeface="+mn-cs"/>
              </a:rPr>
              <a:t>Mo</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dulator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和 </a:t>
            </a:r>
            <a:r>
              <a:rPr kumimoji="1" lang="en-US" altLang="zh-CN" sz="3200" b="1" i="0" u="sng" strike="noStrike" kern="1200" cap="none" spc="0" normalizeH="0" baseline="0" noProof="0">
                <a:ln>
                  <a:noFill/>
                </a:ln>
                <a:solidFill>
                  <a:srgbClr val="000000"/>
                </a:solidFill>
                <a:effectLst/>
                <a:uLnTx/>
                <a:uFillTx/>
                <a:latin typeface="Times New Roman" pitchFamily="18" charset="0"/>
                <a:ea typeface="宋体" charset="-122"/>
                <a:cs typeface="+mn-cs"/>
              </a:rPr>
              <a:t>Dem</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odulator)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调制解调器</a:t>
            </a:r>
          </a:p>
          <a:p>
            <a:pPr marL="0" marR="0" lvl="0" indent="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Codec ( </a:t>
            </a:r>
            <a:r>
              <a:rPr kumimoji="1" lang="en-US" altLang="zh-CN" sz="3200" b="1" i="0" u="sng" strike="noStrike" kern="1200" cap="none" spc="0" normalizeH="0" baseline="0" noProof="0">
                <a:ln>
                  <a:noFill/>
                </a:ln>
                <a:solidFill>
                  <a:srgbClr val="000000"/>
                </a:solidFill>
                <a:effectLst/>
                <a:uLnTx/>
                <a:uFillTx/>
                <a:latin typeface="Times New Roman" pitchFamily="18" charset="0"/>
                <a:ea typeface="宋体" charset="-122"/>
                <a:cs typeface="+mn-cs"/>
              </a:rPr>
              <a:t>Co</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der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和 </a:t>
            </a:r>
            <a:r>
              <a:rPr kumimoji="1" lang="en-US" altLang="zh-CN" sz="3200" b="1" i="0" u="sng" strike="noStrike" kern="1200" cap="none" spc="0" normalizeH="0" baseline="0" noProof="0">
                <a:ln>
                  <a:noFill/>
                </a:ln>
                <a:solidFill>
                  <a:srgbClr val="000000"/>
                </a:solidFill>
                <a:effectLst/>
                <a:uLnTx/>
                <a:uFillTx/>
                <a:latin typeface="Times New Roman" pitchFamily="18" charset="0"/>
                <a:ea typeface="宋体" charset="-122"/>
                <a:cs typeface="+mn-cs"/>
              </a:rPr>
              <a:t>Dec</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oder)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编码解码器</a:t>
            </a:r>
          </a:p>
        </p:txBody>
      </p:sp>
      <p:grpSp>
        <p:nvGrpSpPr>
          <p:cNvPr id="22" name="Group 99"/>
          <p:cNvGrpSpPr>
            <a:grpSpLocks/>
          </p:cNvGrpSpPr>
          <p:nvPr/>
        </p:nvGrpSpPr>
        <p:grpSpPr bwMode="auto">
          <a:xfrm>
            <a:off x="433388" y="3357563"/>
            <a:ext cx="2838450" cy="1660525"/>
            <a:chOff x="273" y="2091"/>
            <a:chExt cx="1788" cy="1046"/>
          </a:xfrm>
        </p:grpSpPr>
        <p:sp>
          <p:nvSpPr>
            <p:cNvPr id="5142" name="Line 68"/>
            <p:cNvSpPr>
              <a:spLocks noChangeShapeType="1"/>
            </p:cNvSpPr>
            <p:nvPr/>
          </p:nvSpPr>
          <p:spPr bwMode="auto">
            <a:xfrm>
              <a:off x="2061" y="2091"/>
              <a:ext cx="0" cy="1046"/>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nvGrpSpPr>
            <p:cNvPr id="5143" name="Group 98"/>
            <p:cNvGrpSpPr>
              <a:grpSpLocks/>
            </p:cNvGrpSpPr>
            <p:nvPr/>
          </p:nvGrpSpPr>
          <p:grpSpPr bwMode="auto">
            <a:xfrm>
              <a:off x="273" y="2523"/>
              <a:ext cx="1788" cy="237"/>
              <a:chOff x="273" y="2523"/>
              <a:chExt cx="1788" cy="237"/>
            </a:xfrm>
          </p:grpSpPr>
          <p:sp>
            <p:nvSpPr>
              <p:cNvPr id="5144"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5145" name="Rectangle 71"/>
              <p:cNvSpPr>
                <a:spLocks noChangeArrowheads="1"/>
              </p:cNvSpPr>
              <p:nvPr/>
            </p:nvSpPr>
            <p:spPr bwMode="auto">
              <a:xfrm>
                <a:off x="854" y="2523"/>
                <a:ext cx="620" cy="237"/>
              </a:xfrm>
              <a:prstGeom prst="rect">
                <a:avLst/>
              </a:prstGeom>
              <a:solidFill>
                <a:srgbClr val="FFFF66"/>
              </a:solidFill>
              <a:ln w="12700">
                <a:solidFill>
                  <a:srgbClr val="333399"/>
                </a:solidFill>
                <a:miter lim="800000"/>
                <a:headEnd/>
                <a:tailEnd/>
              </a:ln>
            </p:spPr>
            <p:txBody>
              <a:bodyPr lIns="90488" tIns="44450" rIns="90488" bIns="44450">
                <a:spAutoFit/>
              </a:bodyPr>
              <a:lstStyle>
                <a:lvl1pPr defTabSz="762000" eaLnBrk="0" hangingPunct="0">
                  <a:buClr>
                    <a:schemeClr val="folHlink"/>
                  </a:buClr>
                  <a:buSzPct val="60000"/>
                  <a:buChar char="n"/>
                  <a:defRPr sz="3200">
                    <a:solidFill>
                      <a:schemeClr val="tx1"/>
                    </a:solidFill>
                    <a:latin typeface="Tahoma" pitchFamily="34" charset="0"/>
                    <a:ea typeface="宋体" charset="-122"/>
                  </a:defRPr>
                </a:lvl1pPr>
                <a:lvl2pPr marL="742950" indent="-285750" defTabSz="762000" eaLnBrk="0" hangingPunct="0">
                  <a:buClr>
                    <a:schemeClr val="hlink"/>
                  </a:buClr>
                  <a:buSzPct val="55000"/>
                  <a:buChar char="n"/>
                  <a:defRPr sz="2800">
                    <a:solidFill>
                      <a:schemeClr val="tx1"/>
                    </a:solidFill>
                    <a:latin typeface="Tahoma" pitchFamily="34" charset="0"/>
                    <a:ea typeface="宋体" charset="-122"/>
                  </a:defRPr>
                </a:lvl2pPr>
                <a:lvl3pPr marL="1143000" indent="-228600" defTabSz="762000" eaLnBrk="0" hangingPunct="0">
                  <a:buClr>
                    <a:schemeClr val="folHlink"/>
                  </a:buClr>
                  <a:buSzPct val="50000"/>
                  <a:buChar char="n"/>
                  <a:defRPr sz="2400">
                    <a:solidFill>
                      <a:schemeClr val="tx1"/>
                    </a:solidFill>
                    <a:latin typeface="Tahoma" pitchFamily="34" charset="0"/>
                    <a:ea typeface="宋体" charset="-122"/>
                  </a:defRPr>
                </a:lvl3pPr>
                <a:lvl4pPr marL="1600200" indent="-228600" defTabSz="762000" eaLnBrk="0" hangingPunct="0">
                  <a:buSzPct val="55000"/>
                  <a:buChar char="n"/>
                  <a:defRPr sz="2000">
                    <a:solidFill>
                      <a:schemeClr val="tx1"/>
                    </a:solidFill>
                    <a:latin typeface="Tahoma" pitchFamily="34" charset="0"/>
                    <a:ea typeface="宋体" charset="-122"/>
                  </a:defRPr>
                </a:lvl4pPr>
                <a:lvl5pPr marL="2057400" indent="-228600" defTabSz="762000" eaLnBrk="0" hangingPunct="0">
                  <a:buClr>
                    <a:schemeClr val="accent1"/>
                  </a:buClr>
                  <a:buSzPct val="50000"/>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FFCF01"/>
                  </a:buClr>
                  <a:buSzPct val="80000"/>
                  <a:buFont typeface="Wingdings" pitchFamily="2" charset="2"/>
                  <a:buNone/>
                  <a:tabLst/>
                  <a:defRPr/>
                </a:pPr>
                <a:r>
                  <a:rPr kumimoji="1" lang="zh-CN" altLang="en-US" sz="1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源系统</a:t>
                </a:r>
              </a:p>
            </p:txBody>
          </p:sp>
        </p:grpSp>
      </p:grpSp>
      <p:grpSp>
        <p:nvGrpSpPr>
          <p:cNvPr id="27" name="Group 101"/>
          <p:cNvGrpSpPr>
            <a:grpSpLocks/>
          </p:cNvGrpSpPr>
          <p:nvPr/>
        </p:nvGrpSpPr>
        <p:grpSpPr bwMode="auto">
          <a:xfrm>
            <a:off x="5548313" y="4076700"/>
            <a:ext cx="2840037" cy="376238"/>
            <a:chOff x="3491" y="2533"/>
            <a:chExt cx="1789" cy="237"/>
          </a:xfrm>
        </p:grpSpPr>
        <p:sp>
          <p:nvSpPr>
            <p:cNvPr id="514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5141" name="Rectangle 73"/>
            <p:cNvSpPr>
              <a:spLocks noChangeArrowheads="1"/>
            </p:cNvSpPr>
            <p:nvPr/>
          </p:nvSpPr>
          <p:spPr bwMode="auto">
            <a:xfrm>
              <a:off x="4028" y="2533"/>
              <a:ext cx="712" cy="237"/>
            </a:xfrm>
            <a:prstGeom prst="rect">
              <a:avLst/>
            </a:prstGeom>
            <a:solidFill>
              <a:srgbClr val="FFCCFF"/>
            </a:solidFill>
            <a:ln w="12700">
              <a:solidFill>
                <a:srgbClr val="333399"/>
              </a:solidFill>
              <a:miter lim="800000"/>
              <a:headEnd/>
              <a:tailEnd/>
            </a:ln>
          </p:spPr>
          <p:txBody>
            <a:bodyPr lIns="90488" tIns="44450" rIns="90488" bIns="44450">
              <a:spAutoFit/>
            </a:bodyPr>
            <a:lstStyle>
              <a:lvl1pPr defTabSz="762000" eaLnBrk="0" hangingPunct="0">
                <a:buClr>
                  <a:schemeClr val="folHlink"/>
                </a:buClr>
                <a:buSzPct val="60000"/>
                <a:buChar char="n"/>
                <a:defRPr sz="3200">
                  <a:solidFill>
                    <a:schemeClr val="tx1"/>
                  </a:solidFill>
                  <a:latin typeface="Tahoma" pitchFamily="34" charset="0"/>
                  <a:ea typeface="宋体" charset="-122"/>
                </a:defRPr>
              </a:lvl1pPr>
              <a:lvl2pPr marL="742950" indent="-285750" defTabSz="762000" eaLnBrk="0" hangingPunct="0">
                <a:buClr>
                  <a:schemeClr val="hlink"/>
                </a:buClr>
                <a:buSzPct val="55000"/>
                <a:buChar char="n"/>
                <a:defRPr sz="2800">
                  <a:solidFill>
                    <a:schemeClr val="tx1"/>
                  </a:solidFill>
                  <a:latin typeface="Tahoma" pitchFamily="34" charset="0"/>
                  <a:ea typeface="宋体" charset="-122"/>
                </a:defRPr>
              </a:lvl2pPr>
              <a:lvl3pPr marL="1143000" indent="-228600" defTabSz="762000" eaLnBrk="0" hangingPunct="0">
                <a:buClr>
                  <a:schemeClr val="folHlink"/>
                </a:buClr>
                <a:buSzPct val="50000"/>
                <a:buChar char="n"/>
                <a:defRPr sz="2400">
                  <a:solidFill>
                    <a:schemeClr val="tx1"/>
                  </a:solidFill>
                  <a:latin typeface="Tahoma" pitchFamily="34" charset="0"/>
                  <a:ea typeface="宋体" charset="-122"/>
                </a:defRPr>
              </a:lvl3pPr>
              <a:lvl4pPr marL="1600200" indent="-228600" defTabSz="762000" eaLnBrk="0" hangingPunct="0">
                <a:buSzPct val="55000"/>
                <a:buChar char="n"/>
                <a:defRPr sz="2000">
                  <a:solidFill>
                    <a:schemeClr val="tx1"/>
                  </a:solidFill>
                  <a:latin typeface="Tahoma" pitchFamily="34" charset="0"/>
                  <a:ea typeface="宋体" charset="-122"/>
                </a:defRPr>
              </a:lvl4pPr>
              <a:lvl5pPr marL="2057400" indent="-228600" defTabSz="762000" eaLnBrk="0" hangingPunct="0">
                <a:buClr>
                  <a:schemeClr val="accent1"/>
                </a:buClr>
                <a:buSzPct val="50000"/>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FFCF01"/>
                </a:buClr>
                <a:buSzPct val="80000"/>
                <a:buFont typeface="Wingdings" pitchFamily="2" charset="2"/>
                <a:buNone/>
                <a:tabLst/>
                <a:defRPr/>
              </a:pPr>
              <a:r>
                <a:rPr kumimoji="1" lang="zh-CN" altLang="en-US" sz="1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目的系统</a:t>
              </a:r>
            </a:p>
          </p:txBody>
        </p:sp>
      </p:grpSp>
      <p:grpSp>
        <p:nvGrpSpPr>
          <p:cNvPr id="30" name="Group 100"/>
          <p:cNvGrpSpPr>
            <a:grpSpLocks/>
          </p:cNvGrpSpPr>
          <p:nvPr/>
        </p:nvGrpSpPr>
        <p:grpSpPr bwMode="auto">
          <a:xfrm>
            <a:off x="3278188" y="3357563"/>
            <a:ext cx="2270125" cy="1725612"/>
            <a:chOff x="2061" y="2073"/>
            <a:chExt cx="1430" cy="1087"/>
          </a:xfrm>
        </p:grpSpPr>
        <p:sp>
          <p:nvSpPr>
            <p:cNvPr id="5137"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5138" name="Rectangle 72"/>
            <p:cNvSpPr>
              <a:spLocks noChangeArrowheads="1"/>
            </p:cNvSpPr>
            <p:nvPr/>
          </p:nvSpPr>
          <p:spPr bwMode="auto">
            <a:xfrm>
              <a:off x="2418" y="2533"/>
              <a:ext cx="734" cy="237"/>
            </a:xfrm>
            <a:prstGeom prst="rect">
              <a:avLst/>
            </a:prstGeom>
            <a:solidFill>
              <a:srgbClr val="CCFFFF"/>
            </a:solidFill>
            <a:ln w="12700">
              <a:solidFill>
                <a:srgbClr val="333399"/>
              </a:solidFill>
              <a:miter lim="800000"/>
              <a:headEnd/>
              <a:tailEnd/>
            </a:ln>
          </p:spPr>
          <p:txBody>
            <a:bodyPr lIns="90488" tIns="44450" rIns="90488" bIns="44450">
              <a:spAutoFit/>
            </a:bodyPr>
            <a:lstStyle>
              <a:lvl1pPr defTabSz="762000" eaLnBrk="0" hangingPunct="0">
                <a:buClr>
                  <a:schemeClr val="folHlink"/>
                </a:buClr>
                <a:buSzPct val="60000"/>
                <a:buChar char="n"/>
                <a:defRPr sz="3200">
                  <a:solidFill>
                    <a:schemeClr val="tx1"/>
                  </a:solidFill>
                  <a:latin typeface="Tahoma" pitchFamily="34" charset="0"/>
                  <a:ea typeface="宋体" charset="-122"/>
                </a:defRPr>
              </a:lvl1pPr>
              <a:lvl2pPr marL="742950" indent="-285750" defTabSz="762000" eaLnBrk="0" hangingPunct="0">
                <a:buClr>
                  <a:schemeClr val="hlink"/>
                </a:buClr>
                <a:buSzPct val="55000"/>
                <a:buChar char="n"/>
                <a:defRPr sz="2800">
                  <a:solidFill>
                    <a:schemeClr val="tx1"/>
                  </a:solidFill>
                  <a:latin typeface="Tahoma" pitchFamily="34" charset="0"/>
                  <a:ea typeface="宋体" charset="-122"/>
                </a:defRPr>
              </a:lvl2pPr>
              <a:lvl3pPr marL="1143000" indent="-228600" defTabSz="762000" eaLnBrk="0" hangingPunct="0">
                <a:buClr>
                  <a:schemeClr val="folHlink"/>
                </a:buClr>
                <a:buSzPct val="50000"/>
                <a:buChar char="n"/>
                <a:defRPr sz="2400">
                  <a:solidFill>
                    <a:schemeClr val="tx1"/>
                  </a:solidFill>
                  <a:latin typeface="Tahoma" pitchFamily="34" charset="0"/>
                  <a:ea typeface="宋体" charset="-122"/>
                </a:defRPr>
              </a:lvl3pPr>
              <a:lvl4pPr marL="1600200" indent="-228600" defTabSz="762000" eaLnBrk="0" hangingPunct="0">
                <a:buSzPct val="55000"/>
                <a:buChar char="n"/>
                <a:defRPr sz="2000">
                  <a:solidFill>
                    <a:schemeClr val="tx1"/>
                  </a:solidFill>
                  <a:latin typeface="Tahoma" pitchFamily="34" charset="0"/>
                  <a:ea typeface="宋体" charset="-122"/>
                </a:defRPr>
              </a:lvl4pPr>
              <a:lvl5pPr marL="2057400" indent="-228600" defTabSz="762000" eaLnBrk="0" hangingPunct="0">
                <a:buClr>
                  <a:schemeClr val="accent1"/>
                </a:buClr>
                <a:buSzPct val="50000"/>
                <a:buChar char="n"/>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FFCF01"/>
                </a:buClr>
                <a:buSzPct val="80000"/>
                <a:buFont typeface="Wingdings" pitchFamily="2" charset="2"/>
                <a:buNone/>
                <a:tabLst/>
                <a:defRPr/>
              </a:pPr>
              <a:r>
                <a:rPr kumimoji="1" lang="zh-CN" altLang="en-US" sz="1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传输系统</a:t>
              </a:r>
            </a:p>
          </p:txBody>
        </p:sp>
        <p:sp>
          <p:nvSpPr>
            <p:cNvPr id="5139" name="Line 74"/>
            <p:cNvSpPr>
              <a:spLocks noChangeShapeType="1"/>
            </p:cNvSpPr>
            <p:nvPr/>
          </p:nvSpPr>
          <p:spPr bwMode="auto">
            <a:xfrm flipH="1">
              <a:off x="3486" y="2073"/>
              <a:ext cx="5" cy="1087"/>
            </a:xfrm>
            <a:prstGeom prst="line">
              <a:avLst/>
            </a:prstGeom>
            <a:noFill/>
            <a:ln w="19050">
              <a:solidFill>
                <a:srgbClr val="333399"/>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spTree>
    <p:extLst>
      <p:ext uri="{BB962C8B-B14F-4D97-AF65-F5344CB8AC3E}">
        <p14:creationId xmlns:p14="http://schemas.microsoft.com/office/powerpoint/2010/main" val="4020504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nodeType="afterGroup">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par>
                          <p:cTn id="21" fill="hold" nodeType="afterGroup">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908050"/>
            <a:ext cx="7793037" cy="7683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2.1.1</a:t>
            </a:r>
            <a:r>
              <a:rPr lang="zh-CN" altLang="en-US" sz="3600" smtClean="0">
                <a:ea typeface="黑体" pitchFamily="49" charset="-122"/>
              </a:rPr>
              <a:t>通信系统模型</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p>
        </p:txBody>
      </p:sp>
      <p:sp>
        <p:nvSpPr>
          <p:cNvPr id="128005" name="Rectangle 5"/>
          <p:cNvSpPr>
            <a:spLocks noGrp="1" noChangeArrowheads="1"/>
          </p:cNvSpPr>
          <p:nvPr/>
        </p:nvSpPr>
        <p:spPr bwMode="auto">
          <a:xfrm>
            <a:off x="609600" y="19050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0" fontAlgn="base" latinLnBrk="0" hangingPunct="0">
              <a:lnSpc>
                <a:spcPct val="100000"/>
              </a:lnSpc>
              <a:spcBef>
                <a:spcPct val="30000"/>
              </a:spcBef>
              <a:spcAft>
                <a:spcPct val="0"/>
              </a:spcAft>
              <a:buClr>
                <a:srgbClr val="000000"/>
              </a:buClr>
              <a:buSzPct val="100000"/>
              <a:buFont typeface="Wingdings" pitchFamily="2" charset="2"/>
              <a:buChar char="u"/>
              <a:tabLst/>
              <a:defRPr/>
            </a:pP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单工(</a:t>
            </a: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simplex) </a:t>
            </a: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通信 </a:t>
            </a:r>
          </a:p>
          <a:p>
            <a:pPr marL="0" marR="0" lvl="0" indent="0" algn="l" defTabSz="914400" rtl="0" eaLnBrk="0" fontAlgn="base" latinLnBrk="0" hangingPunct="0">
              <a:lnSpc>
                <a:spcPct val="100000"/>
              </a:lnSpc>
              <a:spcBef>
                <a:spcPct val="30000"/>
              </a:spcBef>
              <a:spcAft>
                <a:spcPct val="0"/>
              </a:spcAft>
              <a:buClr>
                <a:srgbClr val="000000"/>
              </a:buClr>
              <a:buSzPts val="2800"/>
              <a:buFont typeface="Wingding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一端只发送，而另一端只接收 。</a:t>
            </a:r>
          </a:p>
          <a:p>
            <a:pPr marL="0" marR="0" lvl="0" indent="0" algn="l" defTabSz="914400" rtl="0" eaLnBrk="0" fontAlgn="base" latinLnBrk="0" hangingPunct="0">
              <a:lnSpc>
                <a:spcPct val="100000"/>
              </a:lnSpc>
              <a:spcBef>
                <a:spcPct val="30000"/>
              </a:spcBef>
              <a:spcAft>
                <a:spcPct val="0"/>
              </a:spcAft>
              <a:buClr>
                <a:srgbClr val="000000"/>
              </a:buClr>
              <a:buSzPct val="100000"/>
              <a:buFont typeface="Wingdings" pitchFamily="2" charset="2"/>
              <a:buChar char="u"/>
              <a:tabLst/>
              <a:defRPr/>
            </a:pP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双工(</a:t>
            </a: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duplex) </a:t>
            </a: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通信 </a:t>
            </a:r>
          </a:p>
          <a:p>
            <a:pPr marL="0" marR="0" lvl="0" indent="0" algn="l" defTabSz="914400" rtl="0" eaLnBrk="0" fontAlgn="base" latinLnBrk="0" hangingPunct="0">
              <a:lnSpc>
                <a:spcPct val="100000"/>
              </a:lnSpc>
              <a:spcBef>
                <a:spcPct val="30000"/>
              </a:spcBef>
              <a:spcAft>
                <a:spcPct val="0"/>
              </a:spcAft>
              <a:buClr>
                <a:srgbClr val="000000"/>
              </a:buClr>
              <a:buSzPts val="2800"/>
              <a:buFont typeface="Wingding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此时信源与信宿合为一体，变换器与反变换器也合为一体 。</a:t>
            </a:r>
          </a:p>
          <a:p>
            <a:pPr marL="0" marR="0" lvl="0" indent="0" algn="l" defTabSz="914400" rtl="0" eaLnBrk="0" fontAlgn="base" latinLnBrk="0" hangingPunct="0">
              <a:lnSpc>
                <a:spcPct val="100000"/>
              </a:lnSpc>
              <a:spcBef>
                <a:spcPct val="30000"/>
              </a:spcBef>
              <a:spcAft>
                <a:spcPct val="0"/>
              </a:spcAft>
              <a:buClr>
                <a:srgbClr val="000000"/>
              </a:buClr>
              <a:buSzPts val="2800"/>
              <a:buFont typeface="Wingding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又分全双工(</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full duplex) </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和半双工(</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half duplex) </a:t>
            </a:r>
          </a:p>
        </p:txBody>
      </p:sp>
    </p:spTree>
    <p:extLst>
      <p:ext uri="{BB962C8B-B14F-4D97-AF65-F5344CB8AC3E}">
        <p14:creationId xmlns:p14="http://schemas.microsoft.com/office/powerpoint/2010/main" val="2501353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8005"/>
                                        </p:tgtEl>
                                        <p:attrNameLst>
                                          <p:attrName>style.visibility</p:attrName>
                                        </p:attrNameLst>
                                      </p:cBhvr>
                                      <p:to>
                                        <p:strVal val="visible"/>
                                      </p:to>
                                    </p:set>
                                    <p:animEffect transition="in" filter="blinds(horizontal)">
                                      <p:cBhvr>
                                        <p:cTn id="7"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42988" y="908050"/>
            <a:ext cx="7772400" cy="814388"/>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2.1.1</a:t>
            </a:r>
            <a:r>
              <a:rPr lang="zh-CN" altLang="en-US" sz="3600" smtClean="0">
                <a:ea typeface="黑体" pitchFamily="49" charset="-122"/>
              </a:rPr>
              <a:t>通信系统模型</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29028" name="Rectangle 4"/>
          <p:cNvSpPr>
            <a:spLocks noGrp="1" noChangeArrowheads="1"/>
          </p:cNvSpPr>
          <p:nvPr/>
        </p:nvSpPr>
        <p:spPr bwMode="auto">
          <a:xfrm>
            <a:off x="762000" y="1916113"/>
            <a:ext cx="7986713" cy="4753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0" fontAlgn="base" latinLnBrk="0" hangingPunct="0">
              <a:lnSpc>
                <a:spcPct val="100000"/>
              </a:lnSpc>
              <a:spcBef>
                <a:spcPct val="10000"/>
              </a:spcBef>
              <a:spcAft>
                <a:spcPct val="0"/>
              </a:spcAft>
              <a:buClr>
                <a:srgbClr val="000000"/>
              </a:buClr>
              <a:buSzPct val="88000"/>
              <a:buFont typeface="Wingdings" pitchFamily="2" charset="2"/>
              <a:buChar char="u"/>
              <a:tabLst/>
              <a:defRPr/>
            </a:pPr>
            <a:r>
              <a:rPr kumimoji="0" lang="zh-CN" altLang="en-US" sz="3200" b="1" i="0" u="none" strike="noStrike" kern="1200" cap="none" spc="0" normalizeH="0" baseline="0" noProof="0" dirty="0">
                <a:ln>
                  <a:noFill/>
                </a:ln>
                <a:solidFill>
                  <a:srgbClr val="333399"/>
                </a:solidFill>
                <a:effectLst/>
                <a:uLnTx/>
                <a:uFillTx/>
                <a:latin typeface="Times New Roman" pitchFamily="18" charset="0"/>
                <a:ea typeface="宋体" charset="-122"/>
                <a:cs typeface="+mn-cs"/>
              </a:rPr>
              <a:t>模拟信号 </a:t>
            </a:r>
          </a:p>
          <a:p>
            <a:pPr marL="0" marR="0" lvl="0" indent="0" algn="l" defTabSz="914400" rtl="0" eaLnBrk="0" fontAlgn="base" latinLnBrk="0" hangingPunct="0">
              <a:lnSpc>
                <a:spcPct val="100000"/>
              </a:lnSpc>
              <a:spcBef>
                <a:spcPct val="10000"/>
              </a:spcBef>
              <a:spcAft>
                <a:spcPct val="0"/>
              </a:spcAft>
              <a:buClr>
                <a:srgbClr val="000000"/>
              </a:buClr>
              <a:buSzPts val="2400"/>
              <a:buFont typeface="Wingdings" pitchFamily="2" charset="2"/>
              <a:buNone/>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        早期电话线</a:t>
            </a:r>
            <a:r>
              <a:rPr kumimoji="0"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a:t>
            </a: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信道</a:t>
            </a:r>
            <a:r>
              <a:rPr kumimoji="0"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a:t>
            </a: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上</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传送的按照话音强弱幅度连续变化的电波就是一种连续变化的电信号。 </a:t>
            </a:r>
          </a:p>
          <a:p>
            <a:pPr marL="0" marR="0" lvl="0" indent="0" algn="l" defTabSz="914400" rtl="0" eaLnBrk="0" fontAlgn="base" latinLnBrk="0" hangingPunct="0">
              <a:lnSpc>
                <a:spcPct val="100000"/>
              </a:lnSpc>
              <a:spcBef>
                <a:spcPct val="10000"/>
              </a:spcBef>
              <a:spcAft>
                <a:spcPct val="0"/>
              </a:spcAft>
              <a:buClr>
                <a:srgbClr val="000000"/>
              </a:buClr>
              <a:buSzPct val="88000"/>
              <a:buFont typeface="Wingdings" pitchFamily="2" charset="2"/>
              <a:buChar char="u"/>
              <a:tabLst/>
              <a:defRPr/>
            </a:pPr>
            <a:r>
              <a:rPr kumimoji="0" lang="zh-CN" altLang="en-US" sz="3200" b="1" i="0" u="none" strike="noStrike" kern="1200" cap="none" spc="0" normalizeH="0" baseline="0" noProof="0" dirty="0">
                <a:ln>
                  <a:noFill/>
                </a:ln>
                <a:solidFill>
                  <a:srgbClr val="333399"/>
                </a:solidFill>
                <a:effectLst/>
                <a:uLnTx/>
                <a:uFillTx/>
                <a:latin typeface="Times New Roman" pitchFamily="18" charset="0"/>
                <a:ea typeface="宋体" charset="-122"/>
                <a:cs typeface="+mn-cs"/>
              </a:rPr>
              <a:t>数字信号</a:t>
            </a:r>
            <a:r>
              <a:rPr kumimoji="0" lang="zh-CN" altLang="en-US" sz="32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a:t>
            </a:r>
          </a:p>
          <a:p>
            <a:pPr marL="0" marR="0" lvl="0" indent="0" algn="l" defTabSz="914400" rtl="0" eaLnBrk="0" fontAlgn="base" latinLnBrk="0" hangingPunct="0">
              <a:lnSpc>
                <a:spcPct val="100000"/>
              </a:lnSpc>
              <a:spcBef>
                <a:spcPct val="10000"/>
              </a:spcBef>
              <a:spcAft>
                <a:spcPct val="0"/>
              </a:spcAft>
              <a:buClr>
                <a:srgbClr val="000000"/>
              </a:buClr>
              <a:buSzPts val="2400"/>
              <a:buFont typeface="Wingdings" pitchFamily="2" charset="2"/>
              <a:buNone/>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        计算机</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产生的电信号则是电脉冲序列串，每一瞬间的电压取值只可能是离散的有限个，比如说是+3</a:t>
            </a:r>
            <a:r>
              <a:rPr kumimoji="0"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v</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或0</a:t>
            </a:r>
            <a:r>
              <a:rPr kumimoji="0"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v</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两种不同的值 。</a:t>
            </a:r>
          </a:p>
          <a:p>
            <a:pPr marL="0" marR="0" lvl="0" indent="0" algn="l" defTabSz="914400" rtl="0" eaLnBrk="0" fontAlgn="base" latinLnBrk="0" hangingPunct="0">
              <a:lnSpc>
                <a:spcPct val="100000"/>
              </a:lnSpc>
              <a:spcBef>
                <a:spcPct val="10000"/>
              </a:spcBef>
              <a:spcAft>
                <a:spcPct val="0"/>
              </a:spcAft>
              <a:buClr>
                <a:srgbClr val="000000"/>
              </a:buClr>
              <a:buSzPts val="2400"/>
              <a:buFont typeface="Wingdings"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       </a:t>
            </a: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按照</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信道中传输的是模拟信号还是</a:t>
            </a: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数字信号</a:t>
            </a:r>
            <a:r>
              <a:rPr kumimoji="0" lang="en-US" altLang="zh-CN"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a:t>
            </a:r>
            <a:r>
              <a:rPr kumimoji="0"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可以</a:t>
            </a:r>
            <a:r>
              <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相应地把信道分为两类：</a:t>
            </a:r>
            <a:r>
              <a:rPr kumimoji="0" lang="zh-CN" altLang="en-US" sz="2800" b="1" i="0" u="none" strike="noStrike" kern="1200" cap="none" spc="0" normalizeH="0" baseline="0" noProof="0" dirty="0">
                <a:ln>
                  <a:noFill/>
                </a:ln>
                <a:solidFill>
                  <a:srgbClr val="3333CC"/>
                </a:solidFill>
                <a:effectLst/>
                <a:uLnTx/>
                <a:uFillTx/>
                <a:latin typeface="Times New Roman" pitchFamily="18" charset="0"/>
                <a:ea typeface="宋体" charset="-122"/>
                <a:cs typeface="+mn-cs"/>
              </a:rPr>
              <a:t>模拟信道和</a:t>
            </a:r>
            <a:r>
              <a:rPr kumimoji="0" lang="zh-CN" altLang="en-US" sz="2800" b="1" i="0" u="none" strike="noStrike" kern="1200" cap="none" spc="0" normalizeH="0" baseline="0" noProof="0">
                <a:ln>
                  <a:noFill/>
                </a:ln>
                <a:solidFill>
                  <a:srgbClr val="3333CC"/>
                </a:solidFill>
                <a:effectLst/>
                <a:uLnTx/>
                <a:uFillTx/>
                <a:latin typeface="Times New Roman" pitchFamily="18" charset="0"/>
                <a:ea typeface="宋体" charset="-122"/>
                <a:cs typeface="+mn-cs"/>
              </a:rPr>
              <a:t>数字</a:t>
            </a:r>
            <a:r>
              <a:rPr kumimoji="0" lang="zh-CN" altLang="en-US" sz="2800" b="1" i="0" u="none" strike="noStrike" kern="1200" cap="none" spc="0" normalizeH="0" baseline="0" noProof="0" smtClean="0">
                <a:ln>
                  <a:noFill/>
                </a:ln>
                <a:solidFill>
                  <a:srgbClr val="3333CC"/>
                </a:solidFill>
                <a:effectLst/>
                <a:uLnTx/>
                <a:uFillTx/>
                <a:latin typeface="Times New Roman" pitchFamily="18" charset="0"/>
                <a:ea typeface="宋体" charset="-122"/>
                <a:cs typeface="+mn-cs"/>
              </a:rPr>
              <a:t>信道</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871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linds(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981075"/>
            <a:ext cx="7793037" cy="695325"/>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2.1.2 </a:t>
            </a:r>
            <a:r>
              <a:rPr lang="zh-CN" altLang="en-US" sz="3600" smtClean="0">
                <a:ea typeface="黑体" pitchFamily="49" charset="-122"/>
              </a:rPr>
              <a:t>带宽与傅立叶分析</a:t>
            </a:r>
          </a:p>
        </p:txBody>
      </p:sp>
      <p:sp>
        <p:nvSpPr>
          <p:cNvPr id="130052" name="Rectangle 4"/>
          <p:cNvSpPr>
            <a:spLocks noGrp="1" noChangeArrowheads="1"/>
          </p:cNvSpPr>
          <p:nvPr/>
        </p:nvSpPr>
        <p:spPr bwMode="auto">
          <a:xfrm>
            <a:off x="685800" y="1981200"/>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0" fontAlgn="base" latinLnBrk="0" hangingPunct="0">
              <a:lnSpc>
                <a:spcPct val="100000"/>
              </a:lnSpc>
              <a:spcBef>
                <a:spcPct val="30000"/>
              </a:spcBef>
              <a:spcAft>
                <a:spcPct val="0"/>
              </a:spcAft>
              <a:buClr>
                <a:srgbClr val="000000"/>
              </a:buClr>
              <a:buSzTx/>
              <a:buFont typeface="Wingdings" pitchFamily="2" charset="2"/>
              <a:buChar char="Ø"/>
              <a:tabLst/>
              <a:defRPr/>
            </a:pP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信道的带宽是由传输媒体和有关的附加设备与电路的频率特性综合决定的。 </a:t>
            </a: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0" marR="0" lvl="0" indent="0" algn="l" defTabSz="914400" rtl="0" eaLnBrk="0" fontAlgn="base" latinLnBrk="0" hangingPunct="0">
              <a:lnSpc>
                <a:spcPct val="100000"/>
              </a:lnSpc>
              <a:spcBef>
                <a:spcPct val="30000"/>
              </a:spcBef>
              <a:spcAft>
                <a:spcPct val="0"/>
              </a:spcAft>
              <a:buClr>
                <a:srgbClr val="000000"/>
              </a:buClr>
              <a:buSzTx/>
              <a:buFont typeface="Wingdings" pitchFamily="2" charset="2"/>
              <a:buChar char="Ø"/>
              <a:tabLst/>
              <a:defRPr/>
            </a:pP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一个低通信道，若对于从0到某个截止频率</a:t>
            </a: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fc</a:t>
            </a: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的信号通过时振幅不会衰减或衰减很小，而超过此截止频率的信号通过时就会大大衰减，则此信道的带宽为</a:t>
            </a: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fc Hz。 </a:t>
            </a:r>
          </a:p>
        </p:txBody>
      </p:sp>
    </p:spTree>
    <p:extLst>
      <p:ext uri="{BB962C8B-B14F-4D97-AF65-F5344CB8AC3E}">
        <p14:creationId xmlns:p14="http://schemas.microsoft.com/office/powerpoint/2010/main" val="144385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animEffect transition="in" filter="blinds(horizontal)">
                                      <p:cBhvr>
                                        <p:cTn id="7" dur="500"/>
                                        <p:tgtEl>
                                          <p:spTgt spid="1300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052">
                                            <p:txEl>
                                              <p:pRg st="1" end="1"/>
                                            </p:txEl>
                                          </p:spTgt>
                                        </p:tgtEl>
                                        <p:attrNameLst>
                                          <p:attrName>style.visibility</p:attrName>
                                        </p:attrNameLst>
                                      </p:cBhvr>
                                      <p:to>
                                        <p:strVal val="visible"/>
                                      </p:to>
                                    </p:set>
                                    <p:animEffect transition="in" filter="blinds(horizontal)">
                                      <p:cBhvr>
                                        <p:cTn id="12" dur="500"/>
                                        <p:tgtEl>
                                          <p:spTgt spid="130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2.1.2 </a:t>
            </a:r>
            <a:r>
              <a:rPr lang="zh-CN" altLang="en-US" sz="3600" smtClean="0">
                <a:ea typeface="黑体" pitchFamily="49" charset="-122"/>
              </a:rPr>
              <a:t>带宽与傅立叶分析</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p>
        </p:txBody>
      </p:sp>
      <p:sp>
        <p:nvSpPr>
          <p:cNvPr id="32771" name="Rectangle 3"/>
          <p:cNvSpPr>
            <a:spLocks noGrp="1" noChangeArrowheads="1"/>
          </p:cNvSpPr>
          <p:nvPr>
            <p:ph type="body" idx="1"/>
          </p:nvPr>
        </p:nvSpPr>
        <p:spPr>
          <a:xfrm>
            <a:off x="1042988" y="1844675"/>
            <a:ext cx="7772400" cy="4114800"/>
          </a:xfrm>
        </p:spPr>
        <p:txBody>
          <a:bodyPr/>
          <a:lstStyle/>
          <a:p>
            <a:pPr marL="0" indent="0" eaLnBrk="1" hangingPunct="1">
              <a:lnSpc>
                <a:spcPct val="110000"/>
              </a:lnSpc>
              <a:spcBef>
                <a:spcPct val="0"/>
              </a:spcBef>
              <a:buFont typeface="Wingdings" pitchFamily="2" charset="2"/>
              <a:buNone/>
              <a:defRPr/>
            </a:pPr>
            <a:r>
              <a:rPr lang="zh-CN" altLang="en-US" dirty="0" smtClean="0"/>
              <a:t>有失真，但</a:t>
            </a:r>
            <a:r>
              <a:rPr lang="zh-CN" altLang="en-US" dirty="0" smtClean="0">
                <a:solidFill>
                  <a:schemeClr val="hlink"/>
                </a:solidFill>
              </a:rPr>
              <a:t>可识别</a:t>
            </a:r>
          </a:p>
          <a:p>
            <a:pPr eaLnBrk="1" hangingPunct="1">
              <a:lnSpc>
                <a:spcPct val="110000"/>
              </a:lnSpc>
              <a:spcBef>
                <a:spcPct val="0"/>
              </a:spcBef>
              <a:defRPr/>
            </a:pPr>
            <a:endParaRPr lang="zh-CN" altLang="en-US" dirty="0" smtClean="0"/>
          </a:p>
          <a:p>
            <a:pPr eaLnBrk="1" hangingPunct="1">
              <a:lnSpc>
                <a:spcPct val="110000"/>
              </a:lnSpc>
              <a:spcBef>
                <a:spcPct val="0"/>
              </a:spcBef>
              <a:defRPr/>
            </a:pPr>
            <a:endParaRPr lang="zh-CN" altLang="en-US" dirty="0" smtClean="0"/>
          </a:p>
          <a:p>
            <a:pPr eaLnBrk="1" hangingPunct="1">
              <a:lnSpc>
                <a:spcPct val="110000"/>
              </a:lnSpc>
              <a:spcBef>
                <a:spcPct val="0"/>
              </a:spcBef>
              <a:defRPr/>
            </a:pPr>
            <a:endParaRPr lang="zh-CN" altLang="en-US" dirty="0" smtClean="0"/>
          </a:p>
          <a:p>
            <a:pPr marL="0" indent="0" eaLnBrk="1" hangingPunct="1">
              <a:lnSpc>
                <a:spcPct val="110000"/>
              </a:lnSpc>
              <a:spcBef>
                <a:spcPct val="0"/>
              </a:spcBef>
              <a:buFont typeface="Wingdings" pitchFamily="2" charset="2"/>
              <a:buNone/>
              <a:defRPr/>
            </a:pPr>
            <a:r>
              <a:rPr lang="zh-CN" altLang="en-US" dirty="0" smtClean="0"/>
              <a:t>失真大，</a:t>
            </a:r>
            <a:r>
              <a:rPr lang="zh-CN" altLang="en-US" dirty="0" smtClean="0">
                <a:solidFill>
                  <a:schemeClr val="hlink"/>
                </a:solidFill>
              </a:rPr>
              <a:t>无法识别 </a:t>
            </a:r>
          </a:p>
        </p:txBody>
      </p:sp>
      <p:sp>
        <p:nvSpPr>
          <p:cNvPr id="9220" name="AutoShape 4"/>
          <p:cNvSpPr>
            <a:spLocks noChangeArrowheads="1"/>
          </p:cNvSpPr>
          <p:nvPr/>
        </p:nvSpPr>
        <p:spPr bwMode="auto">
          <a:xfrm rot="-5400000">
            <a:off x="4185444" y="1381919"/>
            <a:ext cx="395287" cy="4060825"/>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1" name="Freeform 5"/>
          <p:cNvSpPr>
            <a:spLocks/>
          </p:cNvSpPr>
          <p:nvPr/>
        </p:nvSpPr>
        <p:spPr bwMode="auto">
          <a:xfrm>
            <a:off x="601663" y="2620963"/>
            <a:ext cx="1539875" cy="658812"/>
          </a:xfrm>
          <a:custGeom>
            <a:avLst/>
            <a:gdLst>
              <a:gd name="T0" fmla="*/ 0 w 1056"/>
              <a:gd name="T1" fmla="*/ 2147483647 h 480"/>
              <a:gd name="T2" fmla="*/ 2147483647 w 1056"/>
              <a:gd name="T3" fmla="*/ 2147483647 h 480"/>
              <a:gd name="T4" fmla="*/ 2147483647 w 1056"/>
              <a:gd name="T5" fmla="*/ 0 h 480"/>
              <a:gd name="T6" fmla="*/ 2147483647 w 1056"/>
              <a:gd name="T7" fmla="*/ 0 h 480"/>
              <a:gd name="T8" fmla="*/ 2147483647 w 1056"/>
              <a:gd name="T9" fmla="*/ 2147483647 h 480"/>
              <a:gd name="T10" fmla="*/ 2147483647 w 1056"/>
              <a:gd name="T11" fmla="*/ 2147483647 h 480"/>
              <a:gd name="T12" fmla="*/ 2147483647 w 1056"/>
              <a:gd name="T13" fmla="*/ 0 h 480"/>
              <a:gd name="T14" fmla="*/ 2147483647 w 1056"/>
              <a:gd name="T15" fmla="*/ 0 h 480"/>
              <a:gd name="T16" fmla="*/ 2147483647 w 1056"/>
              <a:gd name="T17" fmla="*/ 2147483647 h 480"/>
              <a:gd name="T18" fmla="*/ 2147483647 w 1056"/>
              <a:gd name="T19" fmla="*/ 21474836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2" name="Line 6"/>
          <p:cNvSpPr>
            <a:spLocks noChangeShapeType="1"/>
          </p:cNvSpPr>
          <p:nvPr/>
        </p:nvSpPr>
        <p:spPr bwMode="auto">
          <a:xfrm>
            <a:off x="601663" y="3411538"/>
            <a:ext cx="1960562"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3" name="Freeform 7"/>
          <p:cNvSpPr>
            <a:spLocks/>
          </p:cNvSpPr>
          <p:nvPr/>
        </p:nvSpPr>
        <p:spPr bwMode="auto">
          <a:xfrm>
            <a:off x="6692900" y="2620963"/>
            <a:ext cx="1541463" cy="658812"/>
          </a:xfrm>
          <a:custGeom>
            <a:avLst/>
            <a:gdLst>
              <a:gd name="T0" fmla="*/ 0 w 1056"/>
              <a:gd name="T1" fmla="*/ 2147483647 h 480"/>
              <a:gd name="T2" fmla="*/ 2147483647 w 1056"/>
              <a:gd name="T3" fmla="*/ 2147483647 h 480"/>
              <a:gd name="T4" fmla="*/ 2147483647 w 1056"/>
              <a:gd name="T5" fmla="*/ 0 h 480"/>
              <a:gd name="T6" fmla="*/ 2147483647 w 1056"/>
              <a:gd name="T7" fmla="*/ 0 h 480"/>
              <a:gd name="T8" fmla="*/ 2147483647 w 1056"/>
              <a:gd name="T9" fmla="*/ 2147483647 h 480"/>
              <a:gd name="T10" fmla="*/ 2147483647 w 1056"/>
              <a:gd name="T11" fmla="*/ 2147483647 h 480"/>
              <a:gd name="T12" fmla="*/ 2147483647 w 1056"/>
              <a:gd name="T13" fmla="*/ 0 h 480"/>
              <a:gd name="T14" fmla="*/ 2147483647 w 1056"/>
              <a:gd name="T15" fmla="*/ 0 h 480"/>
              <a:gd name="T16" fmla="*/ 2147483647 w 1056"/>
              <a:gd name="T17" fmla="*/ 2147483647 h 480"/>
              <a:gd name="T18" fmla="*/ 2147483647 w 1056"/>
              <a:gd name="T19" fmla="*/ 21474836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4" name="Line 8"/>
          <p:cNvSpPr>
            <a:spLocks noChangeShapeType="1"/>
          </p:cNvSpPr>
          <p:nvPr/>
        </p:nvSpPr>
        <p:spPr bwMode="auto">
          <a:xfrm>
            <a:off x="6413500" y="3411538"/>
            <a:ext cx="1960563"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5" name="Freeform 9"/>
          <p:cNvSpPr>
            <a:spLocks/>
          </p:cNvSpPr>
          <p:nvPr/>
        </p:nvSpPr>
        <p:spPr bwMode="auto">
          <a:xfrm>
            <a:off x="6707188" y="2657475"/>
            <a:ext cx="1495425" cy="633413"/>
          </a:xfrm>
          <a:custGeom>
            <a:avLst/>
            <a:gdLst>
              <a:gd name="T0" fmla="*/ 0 w 1026"/>
              <a:gd name="T1" fmla="*/ 2147483647 h 461"/>
              <a:gd name="T2" fmla="*/ 2147483647 w 1026"/>
              <a:gd name="T3" fmla="*/ 2147483647 h 461"/>
              <a:gd name="T4" fmla="*/ 2147483647 w 1026"/>
              <a:gd name="T5" fmla="*/ 2147483647 h 461"/>
              <a:gd name="T6" fmla="*/ 2147483647 w 1026"/>
              <a:gd name="T7" fmla="*/ 2147483647 h 461"/>
              <a:gd name="T8" fmla="*/ 2147483647 w 1026"/>
              <a:gd name="T9" fmla="*/ 2147483647 h 461"/>
              <a:gd name="T10" fmla="*/ 2147483647 w 1026"/>
              <a:gd name="T11" fmla="*/ 2147483647 h 461"/>
              <a:gd name="T12" fmla="*/ 2147483647 w 1026"/>
              <a:gd name="T13" fmla="*/ 2147483647 h 461"/>
              <a:gd name="T14" fmla="*/ 2147483647 w 1026"/>
              <a:gd name="T15" fmla="*/ 2147483647 h 461"/>
              <a:gd name="T16" fmla="*/ 2147483647 w 1026"/>
              <a:gd name="T17" fmla="*/ 2147483647 h 461"/>
              <a:gd name="T18" fmla="*/ 2147483647 w 1026"/>
              <a:gd name="T19" fmla="*/ 2147483647 h 461"/>
              <a:gd name="T20" fmla="*/ 2147483647 w 1026"/>
              <a:gd name="T21" fmla="*/ 2147483647 h 461"/>
              <a:gd name="T22" fmla="*/ 2147483647 w 1026"/>
              <a:gd name="T23" fmla="*/ 2147483647 h 461"/>
              <a:gd name="T24" fmla="*/ 2147483647 w 1026"/>
              <a:gd name="T25" fmla="*/ 2147483647 h 461"/>
              <a:gd name="T26" fmla="*/ 2147483647 w 1026"/>
              <a:gd name="T27" fmla="*/ 0 h 461"/>
              <a:gd name="T28" fmla="*/ 2147483647 w 1026"/>
              <a:gd name="T29" fmla="*/ 2147483647 h 461"/>
              <a:gd name="T30" fmla="*/ 2147483647 w 1026"/>
              <a:gd name="T31" fmla="*/ 2147483647 h 461"/>
              <a:gd name="T32" fmla="*/ 2147483647 w 1026"/>
              <a:gd name="T33" fmla="*/ 2147483647 h 461"/>
              <a:gd name="T34" fmla="*/ 2147483647 w 1026"/>
              <a:gd name="T35" fmla="*/ 2147483647 h 461"/>
              <a:gd name="T36" fmla="*/ 2147483647 w 1026"/>
              <a:gd name="T37" fmla="*/ 2147483647 h 461"/>
              <a:gd name="T38" fmla="*/ 2147483647 w 1026"/>
              <a:gd name="T39" fmla="*/ 2147483647 h 461"/>
              <a:gd name="T40" fmla="*/ 2147483647 w 1026"/>
              <a:gd name="T41" fmla="*/ 2147483647 h 461"/>
              <a:gd name="T42" fmla="*/ 2147483647 w 1026"/>
              <a:gd name="T43" fmla="*/ 2147483647 h 461"/>
              <a:gd name="T44" fmla="*/ 2147483647 w 1026"/>
              <a:gd name="T45" fmla="*/ 2147483647 h 461"/>
              <a:gd name="T46" fmla="*/ 2147483647 w 1026"/>
              <a:gd name="T47" fmla="*/ 2147483647 h 461"/>
              <a:gd name="T48" fmla="*/ 2147483647 w 1026"/>
              <a:gd name="T49" fmla="*/ 2147483647 h 461"/>
              <a:gd name="T50" fmla="*/ 2147483647 w 1026"/>
              <a:gd name="T51" fmla="*/ 2147483647 h 461"/>
              <a:gd name="T52" fmla="*/ 2147483647 w 1026"/>
              <a:gd name="T53" fmla="*/ 2147483647 h 461"/>
              <a:gd name="T54" fmla="*/ 2147483647 w 1026"/>
              <a:gd name="T55" fmla="*/ 2147483647 h 461"/>
              <a:gd name="T56" fmla="*/ 2147483647 w 1026"/>
              <a:gd name="T57" fmla="*/ 2147483647 h 461"/>
              <a:gd name="T58" fmla="*/ 2147483647 w 1026"/>
              <a:gd name="T59" fmla="*/ 2147483647 h 461"/>
              <a:gd name="T60" fmla="*/ 2147483647 w 1026"/>
              <a:gd name="T61" fmla="*/ 2147483647 h 461"/>
              <a:gd name="T62" fmla="*/ 2147483647 w 1026"/>
              <a:gd name="T63" fmla="*/ 2147483647 h 461"/>
              <a:gd name="T64" fmla="*/ 2147483647 w 1026"/>
              <a:gd name="T65" fmla="*/ 2147483647 h 461"/>
              <a:gd name="T66" fmla="*/ 2147483647 w 1026"/>
              <a:gd name="T67" fmla="*/ 2147483647 h 461"/>
              <a:gd name="T68" fmla="*/ 2147483647 w 1026"/>
              <a:gd name="T69" fmla="*/ 2147483647 h 461"/>
              <a:gd name="T70" fmla="*/ 2147483647 w 1026"/>
              <a:gd name="T71" fmla="*/ 2147483647 h 461"/>
              <a:gd name="T72" fmla="*/ 2147483647 w 1026"/>
              <a:gd name="T73" fmla="*/ 2147483647 h 461"/>
              <a:gd name="T74" fmla="*/ 2147483647 w 1026"/>
              <a:gd name="T75" fmla="*/ 2147483647 h 461"/>
              <a:gd name="T76" fmla="*/ 2147483647 w 1026"/>
              <a:gd name="T77" fmla="*/ 2147483647 h 461"/>
              <a:gd name="T78" fmla="*/ 2147483647 w 1026"/>
              <a:gd name="T79" fmla="*/ 2147483647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6"/>
              <a:gd name="T121" fmla="*/ 0 h 461"/>
              <a:gd name="T122" fmla="*/ 1026 w 1026"/>
              <a:gd name="T123" fmla="*/ 461 h 4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26" name="Text Box 10"/>
          <p:cNvSpPr txBox="1">
            <a:spLocks noChangeArrowheads="1"/>
          </p:cNvSpPr>
          <p:nvPr/>
        </p:nvSpPr>
        <p:spPr bwMode="auto">
          <a:xfrm>
            <a:off x="2195513" y="2466975"/>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实际的信道</a:t>
            </a:r>
          </a:p>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（带宽受限、有噪声、干扰和失真）</a:t>
            </a:r>
          </a:p>
        </p:txBody>
      </p:sp>
      <p:sp>
        <p:nvSpPr>
          <p:cNvPr id="9227" name="Text Box 11"/>
          <p:cNvSpPr txBox="1">
            <a:spLocks noChangeArrowheads="1"/>
          </p:cNvSpPr>
          <p:nvPr/>
        </p:nvSpPr>
        <p:spPr bwMode="auto">
          <a:xfrm>
            <a:off x="539750" y="343376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发送信号波形</a:t>
            </a:r>
          </a:p>
        </p:txBody>
      </p:sp>
      <p:sp>
        <p:nvSpPr>
          <p:cNvPr id="9228" name="Text Box 12"/>
          <p:cNvSpPr txBox="1">
            <a:spLocks noChangeArrowheads="1"/>
          </p:cNvSpPr>
          <p:nvPr/>
        </p:nvSpPr>
        <p:spPr bwMode="auto">
          <a:xfrm>
            <a:off x="6464300" y="3448050"/>
            <a:ext cx="192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接收信号波形</a:t>
            </a:r>
          </a:p>
        </p:txBody>
      </p:sp>
      <p:grpSp>
        <p:nvGrpSpPr>
          <p:cNvPr id="2" name="Group 24"/>
          <p:cNvGrpSpPr>
            <a:grpSpLocks/>
          </p:cNvGrpSpPr>
          <p:nvPr/>
        </p:nvGrpSpPr>
        <p:grpSpPr bwMode="auto">
          <a:xfrm>
            <a:off x="482600" y="4581525"/>
            <a:ext cx="7834313" cy="1423988"/>
            <a:chOff x="304" y="2886"/>
            <a:chExt cx="4935" cy="897"/>
          </a:xfrm>
        </p:grpSpPr>
        <p:sp>
          <p:nvSpPr>
            <p:cNvPr id="9230" name="AutoShape 13"/>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1" name="Freeform 14"/>
            <p:cNvSpPr>
              <a:spLocks/>
            </p:cNvSpPr>
            <p:nvPr/>
          </p:nvSpPr>
          <p:spPr bwMode="auto">
            <a:xfrm>
              <a:off x="343" y="2991"/>
              <a:ext cx="970" cy="415"/>
            </a:xfrm>
            <a:custGeom>
              <a:avLst/>
              <a:gdLst>
                <a:gd name="T0" fmla="*/ 0 w 1056"/>
                <a:gd name="T1" fmla="*/ 47 h 480"/>
                <a:gd name="T2" fmla="*/ 37 w 1056"/>
                <a:gd name="T3" fmla="*/ 47 h 480"/>
                <a:gd name="T4" fmla="*/ 37 w 1056"/>
                <a:gd name="T5" fmla="*/ 0 h 480"/>
                <a:gd name="T6" fmla="*/ 99 w 1056"/>
                <a:gd name="T7" fmla="*/ 0 h 480"/>
                <a:gd name="T8" fmla="*/ 99 w 1056"/>
                <a:gd name="T9" fmla="*/ 47 h 480"/>
                <a:gd name="T10" fmla="*/ 160 w 1056"/>
                <a:gd name="T11" fmla="*/ 47 h 480"/>
                <a:gd name="T12" fmla="*/ 160 w 1056"/>
                <a:gd name="T13" fmla="*/ 0 h 480"/>
                <a:gd name="T14" fmla="*/ 222 w 1056"/>
                <a:gd name="T15" fmla="*/ 0 h 480"/>
                <a:gd name="T16" fmla="*/ 222 w 1056"/>
                <a:gd name="T17" fmla="*/ 47 h 480"/>
                <a:gd name="T18" fmla="*/ 271 w 1056"/>
                <a:gd name="T19" fmla="*/ 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2"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3" name="Freeform 16"/>
            <p:cNvSpPr>
              <a:spLocks/>
            </p:cNvSpPr>
            <p:nvPr/>
          </p:nvSpPr>
          <p:spPr bwMode="auto">
            <a:xfrm>
              <a:off x="4180" y="2991"/>
              <a:ext cx="971" cy="415"/>
            </a:xfrm>
            <a:custGeom>
              <a:avLst/>
              <a:gdLst>
                <a:gd name="T0" fmla="*/ 0 w 1056"/>
                <a:gd name="T1" fmla="*/ 47 h 480"/>
                <a:gd name="T2" fmla="*/ 37 w 1056"/>
                <a:gd name="T3" fmla="*/ 47 h 480"/>
                <a:gd name="T4" fmla="*/ 37 w 1056"/>
                <a:gd name="T5" fmla="*/ 0 h 480"/>
                <a:gd name="T6" fmla="*/ 101 w 1056"/>
                <a:gd name="T7" fmla="*/ 0 h 480"/>
                <a:gd name="T8" fmla="*/ 101 w 1056"/>
                <a:gd name="T9" fmla="*/ 47 h 480"/>
                <a:gd name="T10" fmla="*/ 163 w 1056"/>
                <a:gd name="T11" fmla="*/ 47 h 480"/>
                <a:gd name="T12" fmla="*/ 163 w 1056"/>
                <a:gd name="T13" fmla="*/ 0 h 480"/>
                <a:gd name="T14" fmla="*/ 225 w 1056"/>
                <a:gd name="T15" fmla="*/ 0 h 480"/>
                <a:gd name="T16" fmla="*/ 225 w 1056"/>
                <a:gd name="T17" fmla="*/ 47 h 480"/>
                <a:gd name="T18" fmla="*/ 276 w 1056"/>
                <a:gd name="T19" fmla="*/ 47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4"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5" name="Freeform 18"/>
            <p:cNvSpPr>
              <a:spLocks/>
            </p:cNvSpPr>
            <p:nvPr/>
          </p:nvSpPr>
          <p:spPr bwMode="auto">
            <a:xfrm>
              <a:off x="4186" y="3270"/>
              <a:ext cx="934" cy="124"/>
            </a:xfrm>
            <a:custGeom>
              <a:avLst/>
              <a:gdLst>
                <a:gd name="T0" fmla="*/ 0 w 1017"/>
                <a:gd name="T1" fmla="*/ 11 h 143"/>
                <a:gd name="T2" fmla="*/ 15 w 1017"/>
                <a:gd name="T3" fmla="*/ 13 h 143"/>
                <a:gd name="T4" fmla="*/ 22 w 1017"/>
                <a:gd name="T5" fmla="*/ 13 h 143"/>
                <a:gd name="T6" fmla="*/ 28 w 1017"/>
                <a:gd name="T7" fmla="*/ 9 h 143"/>
                <a:gd name="T8" fmla="*/ 42 w 1017"/>
                <a:gd name="T9" fmla="*/ 3 h 143"/>
                <a:gd name="T10" fmla="*/ 47 w 1017"/>
                <a:gd name="T11" fmla="*/ 6 h 143"/>
                <a:gd name="T12" fmla="*/ 48 w 1017"/>
                <a:gd name="T13" fmla="*/ 11 h 143"/>
                <a:gd name="T14" fmla="*/ 51 w 1017"/>
                <a:gd name="T15" fmla="*/ 8 h 143"/>
                <a:gd name="T16" fmla="*/ 56 w 1017"/>
                <a:gd name="T17" fmla="*/ 9 h 143"/>
                <a:gd name="T18" fmla="*/ 65 w 1017"/>
                <a:gd name="T19" fmla="*/ 8 h 143"/>
                <a:gd name="T20" fmla="*/ 84 w 1017"/>
                <a:gd name="T21" fmla="*/ 10 h 143"/>
                <a:gd name="T22" fmla="*/ 90 w 1017"/>
                <a:gd name="T23" fmla="*/ 12 h 143"/>
                <a:gd name="T24" fmla="*/ 105 w 1017"/>
                <a:gd name="T25" fmla="*/ 8 h 143"/>
                <a:gd name="T26" fmla="*/ 118 w 1017"/>
                <a:gd name="T27" fmla="*/ 10 h 143"/>
                <a:gd name="T28" fmla="*/ 129 w 1017"/>
                <a:gd name="T29" fmla="*/ 12 h 143"/>
                <a:gd name="T30" fmla="*/ 144 w 1017"/>
                <a:gd name="T31" fmla="*/ 12 h 143"/>
                <a:gd name="T32" fmla="*/ 158 w 1017"/>
                <a:gd name="T33" fmla="*/ 9 h 143"/>
                <a:gd name="T34" fmla="*/ 164 w 1017"/>
                <a:gd name="T35" fmla="*/ 8 h 143"/>
                <a:gd name="T36" fmla="*/ 168 w 1017"/>
                <a:gd name="T37" fmla="*/ 11 h 143"/>
                <a:gd name="T38" fmla="*/ 172 w 1017"/>
                <a:gd name="T39" fmla="*/ 5 h 143"/>
                <a:gd name="T40" fmla="*/ 179 w 1017"/>
                <a:gd name="T41" fmla="*/ 4 h 143"/>
                <a:gd name="T42" fmla="*/ 194 w 1017"/>
                <a:gd name="T43" fmla="*/ 7 h 143"/>
                <a:gd name="T44" fmla="*/ 204 w 1017"/>
                <a:gd name="T45" fmla="*/ 7 h 143"/>
                <a:gd name="T46" fmla="*/ 213 w 1017"/>
                <a:gd name="T47" fmla="*/ 10 h 143"/>
                <a:gd name="T48" fmla="*/ 223 w 1017"/>
                <a:gd name="T49" fmla="*/ 11 h 143"/>
                <a:gd name="T50" fmla="*/ 229 w 1017"/>
                <a:gd name="T51" fmla="*/ 9 h 143"/>
                <a:gd name="T52" fmla="*/ 232 w 1017"/>
                <a:gd name="T53" fmla="*/ 10 h 143"/>
                <a:gd name="T54" fmla="*/ 238 w 1017"/>
                <a:gd name="T55" fmla="*/ 7 h 143"/>
                <a:gd name="T56" fmla="*/ 249 w 1017"/>
                <a:gd name="T57" fmla="*/ 11 h 143"/>
                <a:gd name="T58" fmla="*/ 261 w 1017"/>
                <a:gd name="T59" fmla="*/ 12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17"/>
                <a:gd name="T91" fmla="*/ 0 h 143"/>
                <a:gd name="T92" fmla="*/ 1017 w 1017"/>
                <a:gd name="T93" fmla="*/ 143 h 1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9236" name="Text Box 19"/>
            <p:cNvSpPr txBox="1">
              <a:spLocks noChangeArrowheads="1"/>
            </p:cNvSpPr>
            <p:nvPr/>
          </p:nvSpPr>
          <p:spPr bwMode="auto">
            <a:xfrm>
              <a:off x="304" y="3503"/>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发送信号波形</a:t>
              </a:r>
            </a:p>
          </p:txBody>
        </p:sp>
        <p:sp>
          <p:nvSpPr>
            <p:cNvPr id="9237" name="Text Box 22"/>
            <p:cNvSpPr txBox="1">
              <a:spLocks noChangeArrowheads="1"/>
            </p:cNvSpPr>
            <p:nvPr/>
          </p:nvSpPr>
          <p:spPr bwMode="auto">
            <a:xfrm>
              <a:off x="1361" y="2886"/>
              <a:ext cx="26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实际的信道</a:t>
              </a:r>
            </a:p>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（带宽受限、有噪声、干扰和失真）</a:t>
              </a:r>
            </a:p>
          </p:txBody>
        </p:sp>
        <p:sp>
          <p:nvSpPr>
            <p:cNvPr id="9238" name="Text Box 23"/>
            <p:cNvSpPr txBox="1">
              <a:spLocks noChangeArrowheads="1"/>
            </p:cNvSpPr>
            <p:nvPr/>
          </p:nvSpPr>
          <p:spPr bwMode="auto">
            <a:xfrm>
              <a:off x="3991" y="3533"/>
              <a:ext cx="11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接收信号波形</a:t>
              </a:r>
            </a:p>
          </p:txBody>
        </p:sp>
      </p:grpSp>
    </p:spTree>
    <p:extLst>
      <p:ext uri="{BB962C8B-B14F-4D97-AF65-F5344CB8AC3E}">
        <p14:creationId xmlns:p14="http://schemas.microsoft.com/office/powerpoint/2010/main" val="2137317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71550" y="908050"/>
            <a:ext cx="77724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2.1.2 </a:t>
            </a:r>
            <a:r>
              <a:rPr lang="zh-CN" altLang="en-US" sz="3600" smtClean="0">
                <a:ea typeface="黑体" pitchFamily="49" charset="-122"/>
              </a:rPr>
              <a:t>带宽与傅立叶分析</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0243" name="Rectangle 3"/>
          <p:cNvSpPr>
            <a:spLocks noGrp="1" noChangeArrowheads="1"/>
          </p:cNvSpPr>
          <p:nvPr>
            <p:ph type="body" idx="1"/>
          </p:nvPr>
        </p:nvSpPr>
        <p:spPr>
          <a:xfrm>
            <a:off x="611188" y="1989138"/>
            <a:ext cx="8229600" cy="533400"/>
          </a:xfrm>
        </p:spPr>
        <p:txBody>
          <a:bodyPr/>
          <a:lstStyle/>
          <a:p>
            <a:pPr marL="609600" indent="-609600" eaLnBrk="1" hangingPunct="1">
              <a:buClr>
                <a:schemeClr val="tx1"/>
              </a:buClr>
              <a:buFont typeface="Wingdings" pitchFamily="2" charset="2"/>
              <a:buNone/>
            </a:pPr>
            <a:r>
              <a:rPr lang="zh-CN" altLang="en-US" dirty="0" smtClean="0">
                <a:latin typeface="黑体" pitchFamily="49" charset="-122"/>
                <a:ea typeface="黑体" pitchFamily="49" charset="-122"/>
              </a:rPr>
              <a:t>一个以</a:t>
            </a:r>
            <a:r>
              <a:rPr lang="en-US" altLang="zh-CN" dirty="0" smtClean="0">
                <a:latin typeface="黑体" pitchFamily="49" charset="-122"/>
                <a:ea typeface="黑体" pitchFamily="49" charset="-122"/>
              </a:rPr>
              <a:t>T</a:t>
            </a:r>
            <a:r>
              <a:rPr lang="zh-CN" altLang="en-US" dirty="0" smtClean="0">
                <a:latin typeface="黑体" pitchFamily="49" charset="-122"/>
                <a:ea typeface="黑体" pitchFamily="49" charset="-122"/>
              </a:rPr>
              <a:t>为周期的函数，可展开成傅立叶级数</a:t>
            </a:r>
            <a:endParaRPr lang="zh-CN" altLang="en-US" dirty="0" smtClean="0">
              <a:latin typeface="宋体" charset="-122"/>
            </a:endParaRPr>
          </a:p>
        </p:txBody>
      </p:sp>
      <p:sp>
        <p:nvSpPr>
          <p:cNvPr id="10247" name="Rectangle 13"/>
          <p:cNvSpPr>
            <a:spLocks noChangeArrowheads="1"/>
          </p:cNvSpPr>
          <p:nvPr/>
        </p:nvSpPr>
        <p:spPr bwMode="auto">
          <a:xfrm>
            <a:off x="611188" y="4574889"/>
            <a:ext cx="30241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000000"/>
              </a:buClr>
              <a:buSzPct val="60000"/>
              <a:buFont typeface="Wingdings" pitchFamily="2" charset="2"/>
              <a:buNone/>
              <a:tabLst/>
              <a:defRPr/>
            </a:pPr>
            <a:r>
              <a:rPr kumimoji="0" lang="zh-CN" altLang="en-US" sz="32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基波频率</a:t>
            </a:r>
            <a:r>
              <a:rPr kumimoji="0" lang="en-US" altLang="zh-CN" sz="3200" b="0" i="0" u="none" strike="noStrike" kern="1200" cap="none" spc="0" normalizeH="0" baseline="0" noProof="0" dirty="0">
                <a:ln>
                  <a:noFill/>
                </a:ln>
                <a:solidFill>
                  <a:srgbClr val="000000"/>
                </a:solidFill>
                <a:effectLst/>
                <a:uLnTx/>
                <a:uFillTx/>
                <a:latin typeface="黑体" pitchFamily="49" charset="-122"/>
                <a:ea typeface="黑体" pitchFamily="49" charset="-122"/>
                <a:cs typeface="+mn-cs"/>
              </a:rPr>
              <a:t>f=1/T</a:t>
            </a:r>
            <a:endParaRPr kumimoji="0" lang="en-US" altLang="zh-CN" sz="3200" b="0" i="0" u="none" strike="noStrike" kern="1200" cap="none" spc="0" normalizeH="0" baseline="0" noProof="0" dirty="0">
              <a:ln>
                <a:noFill/>
              </a:ln>
              <a:solidFill>
                <a:srgbClr val="000000"/>
              </a:solidFill>
              <a:effectLst/>
              <a:uLnTx/>
              <a:uFillTx/>
              <a:latin typeface="宋体" charset="-122"/>
              <a:ea typeface="宋体" charset="-122"/>
              <a:cs typeface="+mn-cs"/>
            </a:endParaRPr>
          </a:p>
        </p:txBody>
      </p:sp>
      <mc:AlternateContent xmlns:mc="http://schemas.openxmlformats.org/markup-compatibility/2006">
        <mc:Choice xmlns:a14="http://schemas.microsoft.com/office/drawing/2010/main" Requires="a14">
          <p:sp>
            <p:nvSpPr>
              <p:cNvPr id="2" name="文本框 1"/>
              <p:cNvSpPr txBox="1"/>
              <p:nvPr/>
            </p:nvSpPr>
            <p:spPr>
              <a:xfrm>
                <a:off x="755576" y="2522538"/>
                <a:ext cx="7417196" cy="998415"/>
              </a:xfrm>
              <a:prstGeom prst="rect">
                <a:avLst/>
              </a:prstGeom>
              <a:noFill/>
            </p:spPr>
            <p:txBody>
              <a:bodyPr wrap="square" rtlCol="0">
                <a:spAutoFit/>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ctrlPr>
                            <a:rPr kumimoji="1" lang="pt-BR"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r>
                            <a:rPr kumimoji="1" lang="pt-BR"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up>
                          <m:r>
                            <a:rPr kumimoji="1" lang="pt-BR"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p>
                        <m:e>
                          <m:sSub>
                            <m:sSubPr>
                              <m:ctrlPr>
                                <a:rPr kumimoji="1" lang="pt-BR"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𝑠𝑖𝑛</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𝑛𝑓𝑡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23"/>
                                </m:r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p>
                            <m:e>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𝑐𝑜𝑠</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𝑛𝑓𝑡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e>
                      </m:nary>
                    </m:oMath>
                  </m:oMathPara>
                </a14:m>
                <a:endParaRPr kumimoji="1" lang="zh-CN" altLang="en-US" sz="2400" b="0" i="0" u="none" strike="noStrike" kern="1200" cap="none" spc="0" normalizeH="0" baseline="0" noProof="0" dirty="0">
                  <a:ln>
                    <a:noFill/>
                  </a:ln>
                  <a:solidFill>
                    <a:srgbClr val="000000"/>
                  </a:solidFill>
                  <a:effectLst/>
                  <a:uLnTx/>
                  <a:uFillTx/>
                  <a:latin typeface="Tahoma" pitchFamily="34" charset="0"/>
                  <a:ea typeface="宋体" charset="-122"/>
                  <a:cs typeface="+mn-cs"/>
                </a:endParaRPr>
              </a:p>
            </p:txBody>
          </p:sp>
        </mc:Choice>
        <mc:Fallback>
          <p:sp>
            <p:nvSpPr>
              <p:cNvPr id="2" name="文本框 1"/>
              <p:cNvSpPr txBox="1">
                <a:spLocks noRot="1" noChangeAspect="1" noMove="1" noResize="1" noEditPoints="1" noAdjustHandles="1" noChangeArrowheads="1" noChangeShapeType="1" noTextEdit="1"/>
              </p:cNvSpPr>
              <p:nvPr/>
            </p:nvSpPr>
            <p:spPr>
              <a:xfrm>
                <a:off x="755576" y="2522538"/>
                <a:ext cx="7417196" cy="9984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971550" y="3647271"/>
                <a:ext cx="6623967" cy="1182953"/>
              </a:xfrm>
              <a:prstGeom prst="rect">
                <a:avLst/>
              </a:prstGeom>
              <a:noFill/>
            </p:spPr>
            <p:txBody>
              <a:bodyPr wrap="square" rtlCol="0">
                <a:spAutoFit/>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400" b="0" i="0" u="none" strike="noStrike" kern="1200" cap="none" spc="0" normalizeH="0" baseline="0" noProof="0" dirty="0" smtClean="0">
                    <a:ln>
                      <a:noFill/>
                    </a:ln>
                    <a:solidFill>
                      <a:srgbClr val="000000"/>
                    </a:solidFill>
                    <a:effectLst/>
                    <a:uLnTx/>
                    <a:uFillTx/>
                    <a:latin typeface="Tahoma" pitchFamily="34" charset="0"/>
                    <a:ea typeface="宋体" charset="-122"/>
                    <a:cs typeface="+mn-cs"/>
                  </a:rPr>
                  <a:t>∵</a:t>
                </a:r>
                <a14:m>
                  <m:oMath xmlns:m="http://schemas.openxmlformats.org/officeDocument/2006/math">
                    <m:nary>
                      <m:naryPr>
                        <m:ctrlP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23"/>
                          </m:r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𝑠𝑖𝑛</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𝑘𝑓𝑡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𝑠𝑖𝑛</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𝑛𝑓𝑡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begChr m:val="{"/>
                            <m:end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eqArr>
                              <m:eqArr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eqArr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0   </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当</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e>
                              <m:e>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当</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e>
                            </m:eqArr>
                          </m:e>
                        </m:d>
                      </m:e>
                    </m:nary>
                  </m:oMath>
                </a14:m>
                <a:endParaRPr kumimoji="1" lang="zh-CN" altLang="en-US" sz="2400" b="0" i="0" u="none" strike="noStrike" kern="1200" cap="none" spc="0" normalizeH="0" baseline="0" noProof="0" dirty="0">
                  <a:ln>
                    <a:noFill/>
                  </a:ln>
                  <a:solidFill>
                    <a:srgbClr val="000000"/>
                  </a:solidFill>
                  <a:effectLst/>
                  <a:uLnTx/>
                  <a:uFillTx/>
                  <a:latin typeface="Tahoma" pitchFamily="34" charset="0"/>
                  <a:ea typeface="宋体" charset="-122"/>
                  <a:cs typeface="+mn-cs"/>
                </a:endParaRPr>
              </a:p>
            </p:txBody>
          </p:sp>
        </mc:Choice>
        <mc:Fallback>
          <p:sp>
            <p:nvSpPr>
              <p:cNvPr id="3" name="文本框 2"/>
              <p:cNvSpPr txBox="1">
                <a:spLocks noRot="1" noChangeAspect="1" noMove="1" noResize="1" noEditPoints="1" noAdjustHandles="1" noChangeArrowheads="1" noChangeShapeType="1" noTextEdit="1"/>
              </p:cNvSpPr>
              <p:nvPr/>
            </p:nvSpPr>
            <p:spPr>
              <a:xfrm>
                <a:off x="971550" y="3647271"/>
                <a:ext cx="6623967" cy="1182953"/>
              </a:xfrm>
              <a:prstGeom prst="rect">
                <a:avLst/>
              </a:prstGeom>
              <a:blipFill>
                <a:blip r:embed="rId3"/>
                <a:stretch>
                  <a:fillRect l="-1380" t="-5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259558" y="5237163"/>
                <a:ext cx="7244804" cy="1433277"/>
              </a:xfrm>
              <a:prstGeom prst="rect">
                <a:avLst/>
              </a:prstGeom>
              <a:noFill/>
            </p:spPr>
            <p:txBody>
              <a:bodyPr wrap="none" rtlCol="0">
                <a:spAutoFit/>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box>
                        <m:box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boxPr>
                        <m:e>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den>
                          </m:f>
                        </m:e>
                      </m:box>
                      <m:nary>
                        <m:nary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23"/>
                            </m:r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m:t>
                              </m:r>
                            </m:sub>
                          </m:sSub>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box>
                            <m:box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boxPr>
                            <m:e>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den>
                              </m:f>
                            </m:e>
                          </m:box>
                        </m:e>
                      </m:nary>
                      <m:nary>
                        <m:nary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23"/>
                            </m:r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𝑠𝑖𝑛</m:t>
                          </m:r>
                          <m:d>
                            <m:d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𝑛𝑓𝑡</m:t>
                              </m:r>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𝑑𝑡</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1" lang="en-US" altLang="zh-CN" sz="2400" b="0" i="0" u="none" strike="noStrike" kern="1200" cap="none" spc="0" normalizeH="0" baseline="0" noProof="0" dirty="0" smtClean="0">
                  <a:ln>
                    <a:noFill/>
                  </a:ln>
                  <a:solidFill>
                    <a:srgbClr val="000000"/>
                  </a:solidFill>
                  <a:effectLst/>
                  <a:uLnTx/>
                  <a:uFillTx/>
                  <a:latin typeface="Tahoma" pitchFamily="34" charset="0"/>
                  <a:ea typeface="宋体" charset="-122"/>
                  <a:cs typeface="+mn-cs"/>
                </a:endParaRPr>
              </a:p>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14:m>
                  <m:oMath xmlns:m="http://schemas.openxmlformats.org/officeDocument/2006/math">
                    <m:sSub>
                      <m:sSub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num>
                      <m:den>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𝑇</m:t>
                        </m:r>
                      </m:den>
                    </m:f>
                    <m:nary>
                      <m:naryPr>
                        <m:ctrlP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naryPr>
                      <m:sub>
                        <m:r>
                          <m:rPr>
                            <m:brk m:alnAt="23"/>
                          </m:rP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0</m:t>
                        </m:r>
                      </m:sub>
                      <m:sup>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𝑇</m:t>
                        </m:r>
                      </m:sup>
                      <m:e>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𝑔</m:t>
                        </m:r>
                        <m:d>
                          <m:dPr>
                            <m:ctrlP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𝑡</m:t>
                            </m:r>
                          </m:e>
                        </m:d>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𝑐𝑜𝑠</m:t>
                        </m:r>
                        <m:d>
                          <m:dPr>
                            <m:ctrlP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2</m:t>
                            </m:r>
                            <m:r>
                              <a:rPr kumimoji="1" lang="zh-CN" altLang="en-US"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𝜋</m:t>
                            </m:r>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𝑛𝑓𝑡</m:t>
                            </m:r>
                          </m:e>
                        </m:d>
                        <m: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𝑑𝑡</m:t>
                        </m:r>
                      </m:e>
                    </m:nary>
                  </m:oMath>
                </a14:m>
                <a:r>
                  <a:rPr kumimoji="1"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charset="-122"/>
                    <a:cs typeface="+mn-cs"/>
                  </a:rPr>
                  <a:t>;</a:t>
                </a:r>
                <a:endParaRPr kumimoji="1" lang="zh-CN" altLang="en-US" sz="2400" b="0" i="1" u="none" strike="noStrike" kern="1200" cap="none" spc="0" normalizeH="0" baseline="0" noProof="0" dirty="0">
                  <a:ln>
                    <a:noFill/>
                  </a:ln>
                  <a:solidFill>
                    <a:srgbClr val="000000"/>
                  </a:solidFill>
                  <a:effectLst/>
                  <a:uLnTx/>
                  <a:uFillTx/>
                  <a:latin typeface="Cambria Math" panose="02040503050406030204" pitchFamily="18" charset="0"/>
                  <a:ea typeface="宋体" charset="-122"/>
                  <a:cs typeface="+mn-cs"/>
                </a:endParaRPr>
              </a:p>
            </p:txBody>
          </p:sp>
        </mc:Choice>
        <mc:Fallback>
          <p:sp>
            <p:nvSpPr>
              <p:cNvPr id="5" name="文本框 4"/>
              <p:cNvSpPr txBox="1">
                <a:spLocks noRot="1" noChangeAspect="1" noMove="1" noResize="1" noEditPoints="1" noAdjustHandles="1" noChangeArrowheads="1" noChangeShapeType="1" noTextEdit="1"/>
              </p:cNvSpPr>
              <p:nvPr/>
            </p:nvSpPr>
            <p:spPr>
              <a:xfrm>
                <a:off x="1259558" y="5237163"/>
                <a:ext cx="7244804" cy="1433277"/>
              </a:xfrm>
              <a:prstGeom prst="rect">
                <a:avLst/>
              </a:prstGeom>
              <a:blipFill>
                <a:blip r:embed="rId4"/>
                <a:stretch>
                  <a:fillRect b="-2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047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2"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6858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2.1.2 </a:t>
            </a:r>
            <a:r>
              <a:rPr lang="zh-CN" altLang="en-US" sz="3600" smtClean="0">
                <a:ea typeface="黑体" pitchFamily="49" charset="-122"/>
              </a:rPr>
              <a:t>带宽与傅立叶分析</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1267" name="Rectangle 6"/>
          <p:cNvSpPr>
            <a:spLocks noChangeArrowheads="1"/>
          </p:cNvSpPr>
          <p:nvPr/>
        </p:nvSpPr>
        <p:spPr bwMode="auto">
          <a:xfrm>
            <a:off x="1600200" y="63246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宋体" charset="-122"/>
                <a:ea typeface="宋体" charset="-122"/>
                <a:cs typeface="+mn-cs"/>
              </a:rPr>
              <a:t>信道带宽和数字信号失真的关系</a:t>
            </a:r>
            <a:endParaRPr kumimoji="1" lang="zh-CN" altLang="en-US" sz="2000" b="1" i="0" u="none" strike="noStrike" kern="1200" cap="none" spc="0" normalizeH="0" baseline="0" noProof="0">
              <a:ln>
                <a:noFill/>
              </a:ln>
              <a:solidFill>
                <a:srgbClr val="000000"/>
              </a:solidFill>
              <a:effectLst/>
              <a:uLnTx/>
              <a:uFillTx/>
              <a:latin typeface="宋体" charset="-122"/>
              <a:ea typeface="黑体" pitchFamily="49" charset="-122"/>
              <a:cs typeface="+mn-cs"/>
            </a:endParaRPr>
          </a:p>
        </p:txBody>
      </p:sp>
      <p:sp>
        <p:nvSpPr>
          <p:cNvPr id="11268" name="Rectangle 11"/>
          <p:cNvSpPr>
            <a:spLocks noChangeArrowheads="1"/>
          </p:cNvSpPr>
          <p:nvPr/>
        </p:nvSpPr>
        <p:spPr bwMode="auto">
          <a:xfrm>
            <a:off x="6705600" y="1066800"/>
            <a:ext cx="2438400" cy="478948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信道的带宽越宽，则它传输数字信号时失真越小。反之，若信道的带宽是固定的，则用它来直接传输数字信号的数据速率越高则失真越大。</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p:txBody>
      </p:sp>
      <p:pic>
        <p:nvPicPr>
          <p:cNvPr id="11269" name="Picture 12" descr="2-01"/>
          <p:cNvPicPr>
            <a:picLocks noChangeAspect="1" noChangeArrowheads="1"/>
          </p:cNvPicPr>
          <p:nvPr/>
        </p:nvPicPr>
        <p:blipFill>
          <a:blip r:embed="rId2">
            <a:extLst>
              <a:ext uri="{28A0092B-C50C-407E-A947-70E740481C1C}">
                <a14:useLocalDpi xmlns:a14="http://schemas.microsoft.com/office/drawing/2010/main" val="0"/>
              </a:ext>
            </a:extLst>
          </a:blip>
          <a:srcRect b="43878"/>
          <a:stretch>
            <a:fillRect/>
          </a:stretch>
        </p:blipFill>
        <p:spPr bwMode="auto">
          <a:xfrm>
            <a:off x="755650" y="1052513"/>
            <a:ext cx="57610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3" descr="2-01"/>
          <p:cNvPicPr>
            <a:picLocks noChangeAspect="1" noChangeArrowheads="1"/>
          </p:cNvPicPr>
          <p:nvPr/>
        </p:nvPicPr>
        <p:blipFill>
          <a:blip r:embed="rId3">
            <a:extLst>
              <a:ext uri="{28A0092B-C50C-407E-A947-70E740481C1C}">
                <a14:useLocalDpi xmlns:a14="http://schemas.microsoft.com/office/drawing/2010/main" val="0"/>
              </a:ext>
            </a:extLst>
          </a:blip>
          <a:srcRect t="56754"/>
          <a:stretch>
            <a:fillRect/>
          </a:stretch>
        </p:blipFill>
        <p:spPr bwMode="auto">
          <a:xfrm>
            <a:off x="755650" y="3860800"/>
            <a:ext cx="5761038"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118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57200" marR="0" indent="-457200" algn="l" defTabSz="914400" rtl="0" eaLnBrk="1" fontAlgn="base" latinLnBrk="0" hangingPunct="1">
          <a:lnSpc>
            <a:spcPct val="90000"/>
          </a:lnSpc>
          <a:spcBef>
            <a:spcPct val="20000"/>
          </a:spcBef>
          <a:spcAft>
            <a:spcPct val="0"/>
          </a:spcAft>
          <a:buClr>
            <a:schemeClr val="accent2"/>
          </a:buClr>
          <a:buSzPct val="80000"/>
          <a:buFont typeface="Wingdings" pitchFamily="2" charset="2"/>
          <a:buNone/>
          <a:tabLst/>
          <a:defRPr kumimoji="1" lang="en-US" sz="28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57200" marR="0" indent="-457200" algn="l" defTabSz="914400" rtl="0" eaLnBrk="1" fontAlgn="base" latinLnBrk="0" hangingPunct="1">
          <a:lnSpc>
            <a:spcPct val="90000"/>
          </a:lnSpc>
          <a:spcBef>
            <a:spcPct val="20000"/>
          </a:spcBef>
          <a:spcAft>
            <a:spcPct val="0"/>
          </a:spcAft>
          <a:buClr>
            <a:schemeClr val="accent2"/>
          </a:buClr>
          <a:buSzPct val="80000"/>
          <a:buFont typeface="Wingdings" pitchFamily="2" charset="2"/>
          <a:buNone/>
          <a:tabLst/>
          <a:defRPr kumimoji="1" lang="en-US" sz="28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1022</Words>
  <Application>Microsoft Office PowerPoint</Application>
  <PresentationFormat>全屏显示(4:3)</PresentationFormat>
  <Paragraphs>98</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 Unicode MS</vt:lpstr>
      <vt:lpstr>等线</vt:lpstr>
      <vt:lpstr>黑体</vt:lpstr>
      <vt:lpstr>宋体</vt:lpstr>
      <vt:lpstr>Arial</vt:lpstr>
      <vt:lpstr>Cambria Math</vt:lpstr>
      <vt:lpstr>Tahoma</vt:lpstr>
      <vt:lpstr>Times New Roman</vt:lpstr>
      <vt:lpstr>Wingdings</vt:lpstr>
      <vt:lpstr>Blends</vt:lpstr>
      <vt:lpstr>第二章  物理层 </vt:lpstr>
      <vt:lpstr>§2.1 数据通信的基础理论</vt:lpstr>
      <vt:lpstr>2.1.1通信系统模型</vt:lpstr>
      <vt:lpstr>2.1.1通信系统模型(续)</vt:lpstr>
      <vt:lpstr>2.1.1通信系统模型(续)</vt:lpstr>
      <vt:lpstr>2.1.2 带宽与傅立叶分析</vt:lpstr>
      <vt:lpstr>2.1.2 带宽与傅立叶分析(续)</vt:lpstr>
      <vt:lpstr>2.1.2 带宽与傅立叶分析(续)</vt:lpstr>
      <vt:lpstr>2.1.2 带宽与傅立叶分析(续)</vt:lpstr>
      <vt:lpstr>2.1.3 信道的最大数据速率</vt:lpstr>
      <vt:lpstr>2.1.3 信道的最大数据速率(续)</vt:lpstr>
      <vt:lpstr>2.1.3 信道的最大数据速率(续)</vt:lpstr>
      <vt:lpstr>2.1.3 信道的最大数据速率(续)</vt:lpstr>
      <vt:lpstr>2.1.3 信道的最大数据速率(续)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cp:revision>
  <dcterms:created xsi:type="dcterms:W3CDTF">2020-03-17T04:41:03Z</dcterms:created>
  <dcterms:modified xsi:type="dcterms:W3CDTF">2020-03-17T06:24:06Z</dcterms:modified>
</cp:coreProperties>
</file>