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1556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1556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1A914ED-70CD-40EE-8E05-35A4E06D2AFF}" type="slidenum">
              <a:rPr lang="zh-CN" altLang="en-US"/>
              <a:pPr>
                <a:defRPr/>
              </a:pPr>
              <a:t>‹#›</a:t>
            </a:fld>
            <a:endParaRPr lang="en-US" altLang="zh-CN"/>
          </a:p>
        </p:txBody>
      </p:sp>
    </p:spTree>
    <p:extLst>
      <p:ext uri="{BB962C8B-B14F-4D97-AF65-F5344CB8AC3E}">
        <p14:creationId xmlns:p14="http://schemas.microsoft.com/office/powerpoint/2010/main" val="215527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16465CB-A423-4A6E-B4B6-08F80873A72C}" type="slidenum">
              <a:rPr lang="zh-CN" altLang="en-US"/>
              <a:pPr>
                <a:defRPr/>
              </a:pPr>
              <a:t>‹#›</a:t>
            </a:fld>
            <a:endParaRPr lang="en-US" altLang="zh-CN"/>
          </a:p>
        </p:txBody>
      </p:sp>
    </p:spTree>
    <p:extLst>
      <p:ext uri="{BB962C8B-B14F-4D97-AF65-F5344CB8AC3E}">
        <p14:creationId xmlns:p14="http://schemas.microsoft.com/office/powerpoint/2010/main" val="408650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5AE4B23-E7CB-4BE5-A2E8-B66AD5D84075}" type="slidenum">
              <a:rPr lang="zh-CN" altLang="en-US"/>
              <a:pPr>
                <a:defRPr/>
              </a:pPr>
              <a:t>‹#›</a:t>
            </a:fld>
            <a:endParaRPr lang="en-US" altLang="zh-CN"/>
          </a:p>
        </p:txBody>
      </p:sp>
    </p:spTree>
    <p:extLst>
      <p:ext uri="{BB962C8B-B14F-4D97-AF65-F5344CB8AC3E}">
        <p14:creationId xmlns:p14="http://schemas.microsoft.com/office/powerpoint/2010/main" val="133496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9CB4400-95A5-4B68-9670-87D6E2381FC6}" type="slidenum">
              <a:rPr lang="zh-CN" altLang="en-US"/>
              <a:pPr>
                <a:defRPr/>
              </a:pPr>
              <a:t>‹#›</a:t>
            </a:fld>
            <a:endParaRPr lang="en-US" altLang="zh-CN"/>
          </a:p>
        </p:txBody>
      </p:sp>
    </p:spTree>
    <p:extLst>
      <p:ext uri="{BB962C8B-B14F-4D97-AF65-F5344CB8AC3E}">
        <p14:creationId xmlns:p14="http://schemas.microsoft.com/office/powerpoint/2010/main" val="66782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E5FE7D5-3876-44D7-A8F6-CF78D9200664}" type="slidenum">
              <a:rPr lang="zh-CN" altLang="en-US"/>
              <a:pPr>
                <a:defRPr/>
              </a:pPr>
              <a:t>‹#›</a:t>
            </a:fld>
            <a:endParaRPr lang="en-US" altLang="zh-CN"/>
          </a:p>
        </p:txBody>
      </p:sp>
    </p:spTree>
    <p:extLst>
      <p:ext uri="{BB962C8B-B14F-4D97-AF65-F5344CB8AC3E}">
        <p14:creationId xmlns:p14="http://schemas.microsoft.com/office/powerpoint/2010/main" val="14696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CCDC42E-2425-43F6-9784-098043C2BA60}" type="slidenum">
              <a:rPr lang="zh-CN" altLang="en-US"/>
              <a:pPr>
                <a:defRPr/>
              </a:pPr>
              <a:t>‹#›</a:t>
            </a:fld>
            <a:endParaRPr lang="en-US" altLang="zh-CN"/>
          </a:p>
        </p:txBody>
      </p:sp>
    </p:spTree>
    <p:extLst>
      <p:ext uri="{BB962C8B-B14F-4D97-AF65-F5344CB8AC3E}">
        <p14:creationId xmlns:p14="http://schemas.microsoft.com/office/powerpoint/2010/main" val="96917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84FF45BA-808F-47D2-B3D1-514F32A0AAFF}" type="slidenum">
              <a:rPr lang="zh-CN" altLang="en-US"/>
              <a:pPr>
                <a:defRPr/>
              </a:pPr>
              <a:t>‹#›</a:t>
            </a:fld>
            <a:endParaRPr lang="en-US" altLang="zh-CN"/>
          </a:p>
        </p:txBody>
      </p:sp>
    </p:spTree>
    <p:extLst>
      <p:ext uri="{BB962C8B-B14F-4D97-AF65-F5344CB8AC3E}">
        <p14:creationId xmlns:p14="http://schemas.microsoft.com/office/powerpoint/2010/main" val="313575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7FE5A35-3793-4BEF-80A4-2C8739127216}" type="slidenum">
              <a:rPr lang="zh-CN" altLang="en-US"/>
              <a:pPr>
                <a:defRPr/>
              </a:pPr>
              <a:t>‹#›</a:t>
            </a:fld>
            <a:endParaRPr lang="en-US" altLang="zh-CN"/>
          </a:p>
        </p:txBody>
      </p:sp>
    </p:spTree>
    <p:extLst>
      <p:ext uri="{BB962C8B-B14F-4D97-AF65-F5344CB8AC3E}">
        <p14:creationId xmlns:p14="http://schemas.microsoft.com/office/powerpoint/2010/main" val="143183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2AF94220-5CC4-46F1-8E37-F050A30996E8}" type="slidenum">
              <a:rPr lang="zh-CN" altLang="en-US"/>
              <a:pPr>
                <a:defRPr/>
              </a:pPr>
              <a:t>‹#›</a:t>
            </a:fld>
            <a:endParaRPr lang="en-US" altLang="zh-CN"/>
          </a:p>
        </p:txBody>
      </p:sp>
    </p:spTree>
    <p:extLst>
      <p:ext uri="{BB962C8B-B14F-4D97-AF65-F5344CB8AC3E}">
        <p14:creationId xmlns:p14="http://schemas.microsoft.com/office/powerpoint/2010/main" val="182505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3CE199AA-707E-49A5-8F75-45DD3CEA780C}" type="slidenum">
              <a:rPr lang="zh-CN" altLang="en-US"/>
              <a:pPr>
                <a:defRPr/>
              </a:pPr>
              <a:t>‹#›</a:t>
            </a:fld>
            <a:endParaRPr lang="en-US" altLang="zh-CN"/>
          </a:p>
        </p:txBody>
      </p:sp>
    </p:spTree>
    <p:extLst>
      <p:ext uri="{BB962C8B-B14F-4D97-AF65-F5344CB8AC3E}">
        <p14:creationId xmlns:p14="http://schemas.microsoft.com/office/powerpoint/2010/main" val="239731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C40E48D-76E0-44B5-82E8-A5F0CA018A3E}" type="slidenum">
              <a:rPr lang="zh-CN" altLang="en-US"/>
              <a:pPr>
                <a:defRPr/>
              </a:pPr>
              <a:t>‹#›</a:t>
            </a:fld>
            <a:endParaRPr lang="en-US" altLang="zh-CN"/>
          </a:p>
        </p:txBody>
      </p:sp>
    </p:spTree>
    <p:extLst>
      <p:ext uri="{BB962C8B-B14F-4D97-AF65-F5344CB8AC3E}">
        <p14:creationId xmlns:p14="http://schemas.microsoft.com/office/powerpoint/2010/main" val="233397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D713892-CA8C-4935-98E4-CE6E262CFBA4}" type="slidenum">
              <a:rPr lang="zh-CN" altLang="en-US"/>
              <a:pPr>
                <a:defRPr/>
              </a:pPr>
              <a:t>‹#›</a:t>
            </a:fld>
            <a:endParaRPr lang="en-US" altLang="zh-CN"/>
          </a:p>
        </p:txBody>
      </p:sp>
    </p:spTree>
    <p:extLst>
      <p:ext uri="{BB962C8B-B14F-4D97-AF65-F5344CB8AC3E}">
        <p14:creationId xmlns:p14="http://schemas.microsoft.com/office/powerpoint/2010/main" val="154869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ahoma" pitchFamily="34" charset="0"/>
                <a:ea typeface="宋体" pitchFamily="2" charset="-122"/>
              </a:defRPr>
            </a:lvl1pPr>
            <a:lvl2pPr marL="742950" indent="-285750" eaLnBrk="0" hangingPunct="0">
              <a:defRPr kumimoji="1" sz="2800" b="1">
                <a:solidFill>
                  <a:schemeClr val="tx1"/>
                </a:solidFill>
                <a:latin typeface="Tahoma" pitchFamily="34" charset="0"/>
                <a:ea typeface="宋体" pitchFamily="2" charset="-122"/>
              </a:defRPr>
            </a:lvl2pPr>
            <a:lvl3pPr marL="1143000" indent="-228600" eaLnBrk="0" hangingPunct="0">
              <a:defRPr kumimoji="1" sz="2800" b="1">
                <a:solidFill>
                  <a:schemeClr val="tx1"/>
                </a:solidFill>
                <a:latin typeface="Tahoma" pitchFamily="34" charset="0"/>
                <a:ea typeface="宋体" pitchFamily="2" charset="-122"/>
              </a:defRPr>
            </a:lvl3pPr>
            <a:lvl4pPr marL="1600200" indent="-228600" eaLnBrk="0" hangingPunct="0">
              <a:defRPr kumimoji="1" sz="2800" b="1">
                <a:solidFill>
                  <a:schemeClr val="tx1"/>
                </a:solidFill>
                <a:latin typeface="Tahoma" pitchFamily="34" charset="0"/>
                <a:ea typeface="宋体" pitchFamily="2" charset="-122"/>
              </a:defRPr>
            </a:lvl4pPr>
            <a:lvl5pPr marL="2057400" indent="-228600" eaLnBrk="0" hangingPunct="0">
              <a:defRPr kumimoji="1" sz="2800" b="1">
                <a:solidFill>
                  <a:schemeClr val="tx1"/>
                </a:solidFill>
                <a:latin typeface="Tahoma" pitchFamily="34" charset="0"/>
                <a:ea typeface="宋体" pitchFamily="2" charset="-122"/>
              </a:defRPr>
            </a:lvl5pPr>
            <a:lvl6pPr marL="25146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6pPr>
            <a:lvl7pPr marL="29718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7pPr>
            <a:lvl8pPr marL="34290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8pPr>
            <a:lvl9pPr marL="3886200" indent="-228600" eaLnBrk="0" fontAlgn="base" hangingPunct="0">
              <a:lnSpc>
                <a:spcPct val="90000"/>
              </a:lnSpc>
              <a:spcBef>
                <a:spcPct val="20000"/>
              </a:spcBef>
              <a:spcAft>
                <a:spcPct val="0"/>
              </a:spcAft>
              <a:buClr>
                <a:schemeClr val="accent2"/>
              </a:buClr>
              <a:buSzPct val="80000"/>
              <a:buFont typeface="Wingdings" pitchFamily="2" charset="2"/>
              <a:defRPr kumimoji="1" sz="2800" b="1">
                <a:solidFill>
                  <a:schemeClr val="tx1"/>
                </a:solidFill>
                <a:latin typeface="Tahoma" pitchFamily="34" charset="0"/>
                <a:ea typeface="宋体" pitchFamily="2" charset="-122"/>
              </a:defRPr>
            </a:lvl9pPr>
          </a:lstStyle>
          <a:p>
            <a:pPr algn="ctr" eaLnBrk="1" hangingPunct="1">
              <a:lnSpc>
                <a:spcPct val="100000"/>
              </a:lnSpc>
              <a:spcBef>
                <a:spcPct val="0"/>
              </a:spcBef>
              <a:buClrTx/>
              <a:buSzTx/>
              <a:buFontTx/>
              <a:buNone/>
              <a:defRPr/>
            </a:pPr>
            <a:endParaRPr lang="zh-CN" altLang="en-US" sz="2400" b="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4635"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b="0">
                <a:ea typeface="宋体" pitchFamily="2" charset="-122"/>
              </a:defRPr>
            </a:lvl1pPr>
          </a:lstStyle>
          <a:p>
            <a:pPr>
              <a:defRPr/>
            </a:pPr>
            <a:endParaRPr lang="en-US" altLang="zh-CN"/>
          </a:p>
        </p:txBody>
      </p:sp>
      <p:sp>
        <p:nvSpPr>
          <p:cNvPr id="154636"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kumimoji="0" sz="1400" b="0">
                <a:ea typeface="宋体" pitchFamily="2" charset="-122"/>
              </a:defRPr>
            </a:lvl1pPr>
          </a:lstStyle>
          <a:p>
            <a:pPr>
              <a:defRPr/>
            </a:pPr>
            <a:endParaRPr lang="en-US" altLang="zh-CN"/>
          </a:p>
        </p:txBody>
      </p:sp>
      <p:sp>
        <p:nvSpPr>
          <p:cNvPr id="154637"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b="0">
                <a:ea typeface="宋体" pitchFamily="2" charset="-122"/>
              </a:defRPr>
            </a:lvl1pPr>
          </a:lstStyle>
          <a:p>
            <a:pPr>
              <a:defRPr/>
            </a:pPr>
            <a:fld id="{B9055293-1385-4314-8796-E0BBAF7D7D12}" type="slidenum">
              <a:rPr lang="zh-CN" altLang="en-US"/>
              <a:pPr>
                <a:defRPr/>
              </a:pPr>
              <a:t>‹#›</a:t>
            </a:fld>
            <a:endParaRPr lang="en-US" altLang="zh-CN"/>
          </a:p>
        </p:txBody>
      </p:sp>
    </p:spTree>
    <p:extLst>
      <p:ext uri="{BB962C8B-B14F-4D97-AF65-F5344CB8AC3E}">
        <p14:creationId xmlns:p14="http://schemas.microsoft.com/office/powerpoint/2010/main" val="38393705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42988" y="981075"/>
            <a:ext cx="7772400" cy="66675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2.2 </a:t>
            </a:r>
            <a:r>
              <a:rPr lang="zh-CN" altLang="en-US" sz="3600" smtClean="0">
                <a:ea typeface="黑体" pitchFamily="49" charset="-122"/>
              </a:rPr>
              <a:t>数字编码技术</a:t>
            </a:r>
            <a:endParaRPr lang="zh-CN" altLang="en-US" sz="3600" b="1" smtClean="0"/>
          </a:p>
        </p:txBody>
      </p:sp>
      <p:sp>
        <p:nvSpPr>
          <p:cNvPr id="148484" name="Rectangle 4"/>
          <p:cNvSpPr>
            <a:spLocks noChangeArrowheads="1"/>
          </p:cNvSpPr>
          <p:nvPr/>
        </p:nvSpPr>
        <p:spPr bwMode="auto">
          <a:xfrm>
            <a:off x="6858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数字编码是把数字形式的数据以数字信号的方式在信道上传输的技术。</a:t>
            </a: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r>
              <a:rPr kumimoji="1" lang="zh-CN" altLang="en-US" sz="3200" b="1" i="0" u="none" strike="noStrike" kern="1200" cap="none" spc="0" normalizeH="0" baseline="0" noProof="0">
                <a:ln>
                  <a:noFill/>
                </a:ln>
                <a:solidFill>
                  <a:srgbClr val="FF0000"/>
                </a:solidFill>
                <a:effectLst/>
                <a:uLnTx/>
                <a:uFillTx/>
                <a:latin typeface="Times New Roman" pitchFamily="18" charset="0"/>
                <a:ea typeface="宋体" charset="-122"/>
                <a:cs typeface="+mn-cs"/>
              </a:rPr>
              <a:t>非归零</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NRZ</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）编码</a:t>
            </a: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但会出现时钟漂移和基线漂移问题。</a:t>
            </a: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pic>
        <p:nvPicPr>
          <p:cNvPr id="1741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3592513"/>
            <a:ext cx="4537075"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978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8484">
                                            <p:txEl>
                                              <p:pRg st="0" end="0"/>
                                            </p:txEl>
                                          </p:spTgt>
                                        </p:tgtEl>
                                        <p:attrNameLst>
                                          <p:attrName>style.visibility</p:attrName>
                                        </p:attrNameLst>
                                      </p:cBhvr>
                                      <p:to>
                                        <p:strVal val="visible"/>
                                      </p:to>
                                    </p:set>
                                    <p:animEffect transition="in" filter="blinds(horizontal)">
                                      <p:cBhvr>
                                        <p:cTn id="7" dur="500"/>
                                        <p:tgtEl>
                                          <p:spTgt spid="14848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8484">
                                            <p:txEl>
                                              <p:pRg st="1" end="1"/>
                                            </p:txEl>
                                          </p:spTgt>
                                        </p:tgtEl>
                                        <p:attrNameLst>
                                          <p:attrName>style.visibility</p:attrName>
                                        </p:attrNameLst>
                                      </p:cBhvr>
                                      <p:to>
                                        <p:strVal val="visible"/>
                                      </p:to>
                                    </p:set>
                                    <p:animEffect transition="in" filter="blinds(horizontal)">
                                      <p:cBhvr>
                                        <p:cTn id="10" dur="500"/>
                                        <p:tgtEl>
                                          <p:spTgt spid="14848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8484">
                                            <p:txEl>
                                              <p:pRg st="6" end="6"/>
                                            </p:txEl>
                                          </p:spTgt>
                                        </p:tgtEl>
                                        <p:attrNameLst>
                                          <p:attrName>style.visibility</p:attrName>
                                        </p:attrNameLst>
                                      </p:cBhvr>
                                      <p:to>
                                        <p:strVal val="visible"/>
                                      </p:to>
                                    </p:set>
                                    <p:animEffect transition="in" filter="blinds(horizontal)">
                                      <p:cBhvr>
                                        <p:cTn id="13" dur="500"/>
                                        <p:tgtEl>
                                          <p:spTgt spid="148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uild="allAtOnce"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42988" y="981075"/>
            <a:ext cx="7772400" cy="66675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2.2 </a:t>
            </a:r>
            <a:r>
              <a:rPr lang="zh-CN" altLang="en-US" sz="3600" smtClean="0">
                <a:ea typeface="黑体" pitchFamily="49" charset="-122"/>
              </a:rPr>
              <a:t>数字编码技术</a:t>
            </a:r>
            <a:endParaRPr lang="zh-CN" altLang="en-US" sz="3600" b="1" smtClean="0"/>
          </a:p>
        </p:txBody>
      </p:sp>
      <p:sp>
        <p:nvSpPr>
          <p:cNvPr id="148484" name="Rectangle 4"/>
          <p:cNvSpPr>
            <a:spLocks noChangeArrowheads="1"/>
          </p:cNvSpPr>
          <p:nvPr/>
        </p:nvSpPr>
        <p:spPr bwMode="auto">
          <a:xfrm>
            <a:off x="6858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2.</a:t>
            </a:r>
            <a:r>
              <a:rPr kumimoji="1" lang="zh-CN" altLang="en-US" sz="3200" b="1" i="0" u="none" strike="noStrike" kern="1200" cap="none" spc="0" normalizeH="0" baseline="0" noProof="0">
                <a:ln>
                  <a:noFill/>
                </a:ln>
                <a:solidFill>
                  <a:srgbClr val="FF0000"/>
                </a:solidFill>
                <a:effectLst/>
                <a:uLnTx/>
                <a:uFillTx/>
                <a:latin typeface="Times New Roman" pitchFamily="18" charset="0"/>
                <a:ea typeface="宋体" charset="-122"/>
                <a:cs typeface="+mn-cs"/>
              </a:rPr>
              <a:t>非归零反转</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NRZI</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）编码</a:t>
            </a: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这是一种差分编码，传送比特</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，信号就要跳变，传送比特</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，信号电压维持不变。</a:t>
            </a: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解决了传送连续多个</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的问题。</a:t>
            </a: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endPar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00325"/>
            <a:ext cx="7904162" cy="176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135036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8484">
                                            <p:txEl>
                                              <p:pRg st="0" end="0"/>
                                            </p:txEl>
                                          </p:spTgt>
                                        </p:tgtEl>
                                        <p:attrNameLst>
                                          <p:attrName>style.visibility</p:attrName>
                                        </p:attrNameLst>
                                      </p:cBhvr>
                                      <p:to>
                                        <p:strVal val="visible"/>
                                      </p:to>
                                    </p:set>
                                    <p:animEffect transition="in" filter="blinds(horizontal)">
                                      <p:cBhvr>
                                        <p:cTn id="7" dur="500"/>
                                        <p:tgtEl>
                                          <p:spTgt spid="14848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8484">
                                            <p:txEl>
                                              <p:pRg st="4" end="4"/>
                                            </p:txEl>
                                          </p:spTgt>
                                        </p:tgtEl>
                                        <p:attrNameLst>
                                          <p:attrName>style.visibility</p:attrName>
                                        </p:attrNameLst>
                                      </p:cBhvr>
                                      <p:to>
                                        <p:strVal val="visible"/>
                                      </p:to>
                                    </p:set>
                                    <p:animEffect transition="in" filter="blinds(horizontal)">
                                      <p:cBhvr>
                                        <p:cTn id="10" dur="500"/>
                                        <p:tgtEl>
                                          <p:spTgt spid="148484">
                                            <p:txEl>
                                              <p:pRg st="4" end="4"/>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8484">
                                            <p:txEl>
                                              <p:pRg st="5" end="5"/>
                                            </p:txEl>
                                          </p:spTgt>
                                        </p:tgtEl>
                                        <p:attrNameLst>
                                          <p:attrName>style.visibility</p:attrName>
                                        </p:attrNameLst>
                                      </p:cBhvr>
                                      <p:to>
                                        <p:strVal val="visible"/>
                                      </p:to>
                                    </p:set>
                                    <p:animEffect transition="in" filter="blinds(horizontal)">
                                      <p:cBhvr>
                                        <p:cTn id="13" dur="500"/>
                                        <p:tgtEl>
                                          <p:spTgt spid="148484">
                                            <p:txEl>
                                              <p:pRg st="5" end="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8484">
                                            <p:txEl>
                                              <p:pRg st="6" end="6"/>
                                            </p:txEl>
                                          </p:spTgt>
                                        </p:tgtEl>
                                        <p:attrNameLst>
                                          <p:attrName>style.visibility</p:attrName>
                                        </p:attrNameLst>
                                      </p:cBhvr>
                                      <p:to>
                                        <p:strVal val="visible"/>
                                      </p:to>
                                    </p:set>
                                    <p:animEffect transition="in" filter="blinds(horizontal)">
                                      <p:cBhvr>
                                        <p:cTn id="16" dur="500"/>
                                        <p:tgtEl>
                                          <p:spTgt spid="148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uild="allAtOnce"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42988" y="981075"/>
            <a:ext cx="7772400" cy="66675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2.2 </a:t>
            </a:r>
            <a:r>
              <a:rPr lang="zh-CN" altLang="en-US" sz="3600" smtClean="0">
                <a:ea typeface="黑体" pitchFamily="49" charset="-122"/>
              </a:rPr>
              <a:t>数字编码技术</a:t>
            </a:r>
            <a:endParaRPr lang="zh-CN" altLang="en-US" sz="3600" b="1" smtClean="0"/>
          </a:p>
        </p:txBody>
      </p:sp>
      <p:sp>
        <p:nvSpPr>
          <p:cNvPr id="148484" name="Rectangle 4"/>
          <p:cNvSpPr>
            <a:spLocks noChangeArrowheads="1"/>
          </p:cNvSpPr>
          <p:nvPr/>
        </p:nvSpPr>
        <p:spPr bwMode="auto">
          <a:xfrm>
            <a:off x="685800" y="1981200"/>
            <a:ext cx="8153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3.</a:t>
            </a:r>
            <a:r>
              <a:rPr kumimoji="1" lang="zh-CN" altLang="en-US" sz="3200" b="1" i="0" u="none" strike="noStrike" kern="1200" cap="none" spc="0" normalizeH="0" baseline="0" noProof="0">
                <a:ln>
                  <a:noFill/>
                </a:ln>
                <a:solidFill>
                  <a:srgbClr val="FF0000"/>
                </a:solidFill>
                <a:effectLst/>
                <a:uLnTx/>
                <a:uFillTx/>
                <a:latin typeface="Times New Roman" pitchFamily="18" charset="0"/>
                <a:ea typeface="宋体" charset="-122"/>
                <a:cs typeface="+mn-cs"/>
              </a:rPr>
              <a:t>曼彻斯特编码</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Manchester Encoding</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742950" marR="0" lvl="1" indent="-285750" algn="l" defTabSz="914400" rtl="0" eaLnBrk="1" fontAlgn="base" latinLnBrk="0" hangingPunct="1">
              <a:lnSpc>
                <a:spcPct val="100000"/>
              </a:lnSpc>
              <a:spcBef>
                <a:spcPct val="20000"/>
              </a:spcBef>
              <a:spcAft>
                <a:spcPct val="0"/>
              </a:spcAft>
              <a:buClr>
                <a:srgbClr val="000000"/>
              </a:buClr>
              <a:buSzPct val="9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为了自带位同步（或称比特同步）信号而采用的一种编码方法 。</a:t>
            </a:r>
          </a:p>
          <a:p>
            <a:pPr marL="742950" marR="0" lvl="1" indent="-285750" algn="l" defTabSz="914400" rtl="0" eaLnBrk="1" fontAlgn="base" latinLnBrk="0" hangingPunct="1">
              <a:lnSpc>
                <a:spcPct val="100000"/>
              </a:lnSpc>
              <a:spcBef>
                <a:spcPct val="20000"/>
              </a:spcBef>
              <a:spcAft>
                <a:spcPct val="0"/>
              </a:spcAft>
              <a:buClr>
                <a:srgbClr val="000000"/>
              </a:buClr>
              <a:buSzPct val="9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在曼彻斯特编码中每个比特持续时间分为两半，在发送比特</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时，前一半时间电平为高，而后一半时间电平为低；在发送比特</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时则正好相反。这样，在每个比特持续时间的中间肯定有一次电平的跳变，接收方可以通过检测该跳变来保持与发送方的比特同步。</a:t>
            </a:r>
          </a:p>
        </p:txBody>
      </p:sp>
    </p:spTree>
    <p:extLst>
      <p:ext uri="{BB962C8B-B14F-4D97-AF65-F5344CB8AC3E}">
        <p14:creationId xmlns:p14="http://schemas.microsoft.com/office/powerpoint/2010/main" val="343969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48484">
                                            <p:txEl>
                                              <p:pRg st="0" end="0"/>
                                            </p:txEl>
                                          </p:spTgt>
                                        </p:tgtEl>
                                        <p:attrNameLst>
                                          <p:attrName>style.visibility</p:attrName>
                                        </p:attrNameLst>
                                      </p:cBhvr>
                                      <p:to>
                                        <p:strVal val="visible"/>
                                      </p:to>
                                    </p:set>
                                    <p:animEffect transition="in" filter="blinds(horizontal)">
                                      <p:cBhvr>
                                        <p:cTn id="7" dur="500"/>
                                        <p:tgtEl>
                                          <p:spTgt spid="148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4">
                                            <p:txEl>
                                              <p:pRg st="1" end="1"/>
                                            </p:txEl>
                                          </p:spTgt>
                                        </p:tgtEl>
                                        <p:attrNameLst>
                                          <p:attrName>style.visibility</p:attrName>
                                        </p:attrNameLst>
                                      </p:cBhvr>
                                      <p:to>
                                        <p:strVal val="visible"/>
                                      </p:to>
                                    </p:set>
                                    <p:animEffect transition="in" filter="blinds(horizontal)">
                                      <p:cBhvr>
                                        <p:cTn id="12" dur="500"/>
                                        <p:tgtEl>
                                          <p:spTgt spid="14848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8484">
                                            <p:txEl>
                                              <p:pRg st="2" end="2"/>
                                            </p:txEl>
                                          </p:spTgt>
                                        </p:tgtEl>
                                        <p:attrNameLst>
                                          <p:attrName>style.visibility</p:attrName>
                                        </p:attrNameLst>
                                      </p:cBhvr>
                                      <p:to>
                                        <p:strVal val="visible"/>
                                      </p:to>
                                    </p:set>
                                    <p:animEffect transition="in" filter="blinds(horizontal)">
                                      <p:cBhvr>
                                        <p:cTn id="15" dur="500"/>
                                        <p:tgtEl>
                                          <p:spTgt spid="1484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build="allAtOnce"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42988" y="981075"/>
            <a:ext cx="7772400" cy="66675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2.2 </a:t>
            </a:r>
            <a:r>
              <a:rPr lang="zh-CN" altLang="en-US" sz="3600" smtClean="0">
                <a:ea typeface="黑体" pitchFamily="49" charset="-122"/>
              </a:rPr>
              <a:t>数字编码技术</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en-US" altLang="zh-CN" sz="3600" b="1" smtClean="0"/>
          </a:p>
        </p:txBody>
      </p:sp>
      <p:sp>
        <p:nvSpPr>
          <p:cNvPr id="165891" name="Rectangle 3"/>
          <p:cNvSpPr>
            <a:spLocks noChangeArrowheads="1"/>
          </p:cNvSpPr>
          <p:nvPr/>
        </p:nvSpPr>
        <p:spPr bwMode="auto">
          <a:xfrm>
            <a:off x="685800" y="1981200"/>
            <a:ext cx="77025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4.</a:t>
            </a:r>
            <a:r>
              <a:rPr kumimoji="1" lang="zh-CN" altLang="en-US" sz="3200" b="1" i="0" u="none" strike="noStrike" kern="1200" cap="none" spc="0" normalizeH="0" baseline="0" noProof="0">
                <a:ln>
                  <a:noFill/>
                </a:ln>
                <a:solidFill>
                  <a:srgbClr val="FF0000"/>
                </a:solidFill>
                <a:effectLst/>
                <a:uLnTx/>
                <a:uFillTx/>
                <a:latin typeface="Times New Roman" pitchFamily="18" charset="0"/>
                <a:ea typeface="宋体" charset="-122"/>
                <a:cs typeface="+mn-cs"/>
              </a:rPr>
              <a:t>差分曼彻斯特编码</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Differential Manchester Encoding</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742950" marR="0" lvl="1" indent="-285750" algn="l" defTabSz="914400" rtl="0" eaLnBrk="1" fontAlgn="base" latinLnBrk="0" hangingPunct="1">
              <a:lnSpc>
                <a:spcPct val="100000"/>
              </a:lnSpc>
              <a:spcBef>
                <a:spcPct val="20000"/>
              </a:spcBef>
              <a:spcAft>
                <a:spcPct val="0"/>
              </a:spcAft>
              <a:buClr>
                <a:srgbClr val="000000"/>
              </a:buClr>
              <a:buSzPct val="9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是基本</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曼彻斯特编码的变形</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742950" marR="0" lvl="1" indent="-285750" algn="l" defTabSz="914400" rtl="0" eaLnBrk="1" fontAlgn="base" latinLnBrk="0" hangingPunct="1">
              <a:lnSpc>
                <a:spcPct val="100000"/>
              </a:lnSpc>
              <a:spcBef>
                <a:spcPct val="20000"/>
              </a:spcBef>
              <a:spcAft>
                <a:spcPct val="0"/>
              </a:spcAft>
              <a:buClr>
                <a:srgbClr val="000000"/>
              </a:buClr>
              <a:buSzPct val="90000"/>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每位持续时间的中间仍然有电平跳变；用位持续时间的</a:t>
            </a:r>
            <a:r>
              <a:rPr kumimoji="1" lang="zh-CN" altLang="en-US" sz="2800" b="1" i="0" u="none" strike="noStrike" kern="1200" cap="none" spc="0" normalizeH="0" baseline="0" noProof="0">
                <a:ln>
                  <a:noFill/>
                </a:ln>
                <a:solidFill>
                  <a:srgbClr val="CC0000"/>
                </a:solidFill>
                <a:effectLst/>
                <a:uLnTx/>
                <a:uFillTx/>
                <a:latin typeface="Times New Roman" pitchFamily="18" charset="0"/>
                <a:ea typeface="宋体" charset="-122"/>
                <a:cs typeface="+mn-cs"/>
              </a:rPr>
              <a:t>开始处</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有无电平跳变来分别表示</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或</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p:txBody>
      </p:sp>
    </p:spTree>
    <p:extLst>
      <p:ext uri="{BB962C8B-B14F-4D97-AF65-F5344CB8AC3E}">
        <p14:creationId xmlns:p14="http://schemas.microsoft.com/office/powerpoint/2010/main" val="301615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2" dur="500"/>
                                        <p:tgtEl>
                                          <p:spTgt spid="16589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5" dur="500"/>
                                        <p:tgtEl>
                                          <p:spTgt spid="165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allAtOnce"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71563" y="908050"/>
            <a:ext cx="7793037" cy="639763"/>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2.2 </a:t>
            </a:r>
            <a:r>
              <a:rPr lang="zh-CN" altLang="en-US" sz="3600" smtClean="0">
                <a:ea typeface="黑体" pitchFamily="49" charset="-122"/>
              </a:rPr>
              <a:t>数字编码技术</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p>
        </p:txBody>
      </p:sp>
      <p:sp>
        <p:nvSpPr>
          <p:cNvPr id="21507" name="Line 10"/>
          <p:cNvSpPr>
            <a:spLocks noChangeShapeType="1"/>
          </p:cNvSpPr>
          <p:nvPr/>
        </p:nvSpPr>
        <p:spPr bwMode="auto">
          <a:xfrm>
            <a:off x="4725988" y="1995488"/>
            <a:ext cx="19050" cy="2009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08" name="Line 11"/>
          <p:cNvSpPr>
            <a:spLocks noChangeShapeType="1"/>
          </p:cNvSpPr>
          <p:nvPr/>
        </p:nvSpPr>
        <p:spPr bwMode="auto">
          <a:xfrm>
            <a:off x="5049838" y="1995488"/>
            <a:ext cx="20637" cy="200977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09" name="Line 16"/>
          <p:cNvSpPr>
            <a:spLocks noChangeShapeType="1"/>
          </p:cNvSpPr>
          <p:nvPr/>
        </p:nvSpPr>
        <p:spPr bwMode="auto">
          <a:xfrm>
            <a:off x="6677025" y="1995488"/>
            <a:ext cx="0" cy="19875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10" name="Line 17"/>
          <p:cNvSpPr>
            <a:spLocks noChangeShapeType="1"/>
          </p:cNvSpPr>
          <p:nvPr/>
        </p:nvSpPr>
        <p:spPr bwMode="auto">
          <a:xfrm>
            <a:off x="7002463" y="1995488"/>
            <a:ext cx="0" cy="19875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grpSp>
        <p:nvGrpSpPr>
          <p:cNvPr id="98435" name="Group 131"/>
          <p:cNvGrpSpPr>
            <a:grpSpLocks/>
          </p:cNvGrpSpPr>
          <p:nvPr/>
        </p:nvGrpSpPr>
        <p:grpSpPr bwMode="auto">
          <a:xfrm>
            <a:off x="3098800" y="2501900"/>
            <a:ext cx="4554538" cy="519113"/>
            <a:chOff x="1848" y="1645"/>
            <a:chExt cx="2869" cy="327"/>
          </a:xfrm>
        </p:grpSpPr>
        <p:sp>
          <p:nvSpPr>
            <p:cNvPr id="21591" name="Line 22"/>
            <p:cNvSpPr>
              <a:spLocks noChangeShapeType="1"/>
            </p:cNvSpPr>
            <p:nvPr/>
          </p:nvSpPr>
          <p:spPr bwMode="auto">
            <a:xfrm flipH="1">
              <a:off x="2155"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2" name="Line 23"/>
            <p:cNvSpPr>
              <a:spLocks noChangeShapeType="1"/>
            </p:cNvSpPr>
            <p:nvPr/>
          </p:nvSpPr>
          <p:spPr bwMode="auto">
            <a:xfrm flipH="1">
              <a:off x="4102" y="1645"/>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3" name="Line 24"/>
            <p:cNvSpPr>
              <a:spLocks noChangeShapeType="1"/>
            </p:cNvSpPr>
            <p:nvPr/>
          </p:nvSpPr>
          <p:spPr bwMode="auto">
            <a:xfrm flipH="1">
              <a:off x="2668"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4" name="Line 25"/>
            <p:cNvSpPr>
              <a:spLocks noChangeShapeType="1"/>
            </p:cNvSpPr>
            <p:nvPr/>
          </p:nvSpPr>
          <p:spPr bwMode="auto">
            <a:xfrm flipH="1">
              <a:off x="3897" y="1653"/>
              <a:ext cx="0" cy="305"/>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5" name="Line 26"/>
            <p:cNvSpPr>
              <a:spLocks noChangeShapeType="1"/>
            </p:cNvSpPr>
            <p:nvPr/>
          </p:nvSpPr>
          <p:spPr bwMode="auto">
            <a:xfrm flipH="1">
              <a:off x="3500"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6" name="Line 27"/>
            <p:cNvSpPr>
              <a:spLocks noChangeShapeType="1"/>
            </p:cNvSpPr>
            <p:nvPr/>
          </p:nvSpPr>
          <p:spPr bwMode="auto">
            <a:xfrm>
              <a:off x="1951"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7" name="Line 28"/>
            <p:cNvSpPr>
              <a:spLocks noChangeShapeType="1"/>
            </p:cNvSpPr>
            <p:nvPr/>
          </p:nvSpPr>
          <p:spPr bwMode="auto">
            <a:xfrm flipH="1">
              <a:off x="1951"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8" name="Line 29"/>
            <p:cNvSpPr>
              <a:spLocks noChangeShapeType="1"/>
            </p:cNvSpPr>
            <p:nvPr/>
          </p:nvSpPr>
          <p:spPr bwMode="auto">
            <a:xfrm>
              <a:off x="2053"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9" name="Line 30"/>
            <p:cNvSpPr>
              <a:spLocks noChangeShapeType="1"/>
            </p:cNvSpPr>
            <p:nvPr/>
          </p:nvSpPr>
          <p:spPr bwMode="auto">
            <a:xfrm flipH="1">
              <a:off x="2565"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0" name="Line 31"/>
            <p:cNvSpPr>
              <a:spLocks noChangeShapeType="1"/>
            </p:cNvSpPr>
            <p:nvPr/>
          </p:nvSpPr>
          <p:spPr bwMode="auto">
            <a:xfrm>
              <a:off x="2360" y="1668"/>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1" name="Line 32"/>
            <p:cNvSpPr>
              <a:spLocks noChangeShapeType="1"/>
            </p:cNvSpPr>
            <p:nvPr/>
          </p:nvSpPr>
          <p:spPr bwMode="auto">
            <a:xfrm flipH="1">
              <a:off x="2360"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2" name="Line 33"/>
            <p:cNvSpPr>
              <a:spLocks noChangeShapeType="1"/>
            </p:cNvSpPr>
            <p:nvPr/>
          </p:nvSpPr>
          <p:spPr bwMode="auto">
            <a:xfrm>
              <a:off x="2463"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3" name="Line 34"/>
            <p:cNvSpPr>
              <a:spLocks noChangeShapeType="1"/>
            </p:cNvSpPr>
            <p:nvPr/>
          </p:nvSpPr>
          <p:spPr bwMode="auto">
            <a:xfrm flipH="1">
              <a:off x="3180"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4" name="Line 35"/>
            <p:cNvSpPr>
              <a:spLocks noChangeShapeType="1"/>
            </p:cNvSpPr>
            <p:nvPr/>
          </p:nvSpPr>
          <p:spPr bwMode="auto">
            <a:xfrm>
              <a:off x="2975"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5" name="Line 36"/>
            <p:cNvSpPr>
              <a:spLocks noChangeShapeType="1"/>
            </p:cNvSpPr>
            <p:nvPr/>
          </p:nvSpPr>
          <p:spPr bwMode="auto">
            <a:xfrm flipH="1">
              <a:off x="2975"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6" name="Line 37"/>
            <p:cNvSpPr>
              <a:spLocks noChangeShapeType="1"/>
            </p:cNvSpPr>
            <p:nvPr/>
          </p:nvSpPr>
          <p:spPr bwMode="auto">
            <a:xfrm>
              <a:off x="3077" y="1668"/>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7" name="Line 38"/>
            <p:cNvSpPr>
              <a:spLocks noChangeShapeType="1"/>
            </p:cNvSpPr>
            <p:nvPr/>
          </p:nvSpPr>
          <p:spPr bwMode="auto">
            <a:xfrm flipH="1">
              <a:off x="2770"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8" name="Line 39"/>
            <p:cNvSpPr>
              <a:spLocks noChangeShapeType="1"/>
            </p:cNvSpPr>
            <p:nvPr/>
          </p:nvSpPr>
          <p:spPr bwMode="auto">
            <a:xfrm>
              <a:off x="2668"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09" name="Line 40"/>
            <p:cNvSpPr>
              <a:spLocks noChangeShapeType="1"/>
            </p:cNvSpPr>
            <p:nvPr/>
          </p:nvSpPr>
          <p:spPr bwMode="auto">
            <a:xfrm flipH="1">
              <a:off x="3795"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0" name="Line 41"/>
            <p:cNvSpPr>
              <a:spLocks noChangeShapeType="1"/>
            </p:cNvSpPr>
            <p:nvPr/>
          </p:nvSpPr>
          <p:spPr bwMode="auto">
            <a:xfrm>
              <a:off x="3590"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1" name="Line 42"/>
            <p:cNvSpPr>
              <a:spLocks noChangeShapeType="1"/>
            </p:cNvSpPr>
            <p:nvPr/>
          </p:nvSpPr>
          <p:spPr bwMode="auto">
            <a:xfrm flipH="1">
              <a:off x="3590"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2" name="Line 43"/>
            <p:cNvSpPr>
              <a:spLocks noChangeShapeType="1"/>
            </p:cNvSpPr>
            <p:nvPr/>
          </p:nvSpPr>
          <p:spPr bwMode="auto">
            <a:xfrm>
              <a:off x="3692" y="1668"/>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3" name="Line 44"/>
            <p:cNvSpPr>
              <a:spLocks noChangeShapeType="1"/>
            </p:cNvSpPr>
            <p:nvPr/>
          </p:nvSpPr>
          <p:spPr bwMode="auto">
            <a:xfrm flipH="1">
              <a:off x="4614"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4" name="Line 45"/>
            <p:cNvSpPr>
              <a:spLocks noChangeShapeType="1"/>
            </p:cNvSpPr>
            <p:nvPr/>
          </p:nvSpPr>
          <p:spPr bwMode="auto">
            <a:xfrm>
              <a:off x="4409" y="1668"/>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5" name="Line 46"/>
            <p:cNvSpPr>
              <a:spLocks noChangeShapeType="1"/>
            </p:cNvSpPr>
            <p:nvPr/>
          </p:nvSpPr>
          <p:spPr bwMode="auto">
            <a:xfrm flipH="1">
              <a:off x="4409"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6" name="Line 47"/>
            <p:cNvSpPr>
              <a:spLocks noChangeShapeType="1"/>
            </p:cNvSpPr>
            <p:nvPr/>
          </p:nvSpPr>
          <p:spPr bwMode="auto">
            <a:xfrm>
              <a:off x="4512"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7" name="Line 48"/>
            <p:cNvSpPr>
              <a:spLocks noChangeShapeType="1"/>
            </p:cNvSpPr>
            <p:nvPr/>
          </p:nvSpPr>
          <p:spPr bwMode="auto">
            <a:xfrm>
              <a:off x="3385"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8" name="Line 49"/>
            <p:cNvSpPr>
              <a:spLocks noChangeShapeType="1"/>
            </p:cNvSpPr>
            <p:nvPr/>
          </p:nvSpPr>
          <p:spPr bwMode="auto">
            <a:xfrm flipH="1">
              <a:off x="3385"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19" name="Line 50"/>
            <p:cNvSpPr>
              <a:spLocks noChangeShapeType="1"/>
            </p:cNvSpPr>
            <p:nvPr/>
          </p:nvSpPr>
          <p:spPr bwMode="auto">
            <a:xfrm flipH="1">
              <a:off x="4000" y="1653"/>
              <a:ext cx="0" cy="305"/>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0" name="Line 51"/>
            <p:cNvSpPr>
              <a:spLocks noChangeShapeType="1"/>
            </p:cNvSpPr>
            <p:nvPr/>
          </p:nvSpPr>
          <p:spPr bwMode="auto">
            <a:xfrm>
              <a:off x="3897" y="1668"/>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1" name="Line 52"/>
            <p:cNvSpPr>
              <a:spLocks noChangeShapeType="1"/>
            </p:cNvSpPr>
            <p:nvPr/>
          </p:nvSpPr>
          <p:spPr bwMode="auto">
            <a:xfrm flipH="1">
              <a:off x="4204" y="1659"/>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2" name="Line 53"/>
            <p:cNvSpPr>
              <a:spLocks noChangeShapeType="1"/>
            </p:cNvSpPr>
            <p:nvPr/>
          </p:nvSpPr>
          <p:spPr bwMode="auto">
            <a:xfrm>
              <a:off x="4102" y="1668"/>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3" name="Line 54"/>
            <p:cNvSpPr>
              <a:spLocks noChangeShapeType="1"/>
            </p:cNvSpPr>
            <p:nvPr/>
          </p:nvSpPr>
          <p:spPr bwMode="auto">
            <a:xfrm>
              <a:off x="1848" y="1972"/>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4" name="Line 55"/>
            <p:cNvSpPr>
              <a:spLocks noChangeShapeType="1"/>
            </p:cNvSpPr>
            <p:nvPr/>
          </p:nvSpPr>
          <p:spPr bwMode="auto">
            <a:xfrm>
              <a:off x="2155" y="1972"/>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5" name="Line 56"/>
            <p:cNvSpPr>
              <a:spLocks noChangeShapeType="1"/>
            </p:cNvSpPr>
            <p:nvPr/>
          </p:nvSpPr>
          <p:spPr bwMode="auto">
            <a:xfrm>
              <a:off x="2258" y="1972"/>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6" name="Line 57"/>
            <p:cNvSpPr>
              <a:spLocks noChangeShapeType="1"/>
            </p:cNvSpPr>
            <p:nvPr/>
          </p:nvSpPr>
          <p:spPr bwMode="auto">
            <a:xfrm>
              <a:off x="2565" y="1972"/>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7" name="Line 58"/>
            <p:cNvSpPr>
              <a:spLocks noChangeShapeType="1"/>
            </p:cNvSpPr>
            <p:nvPr/>
          </p:nvSpPr>
          <p:spPr bwMode="auto">
            <a:xfrm>
              <a:off x="2873" y="1972"/>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8" name="Line 59"/>
            <p:cNvSpPr>
              <a:spLocks noChangeShapeType="1"/>
            </p:cNvSpPr>
            <p:nvPr/>
          </p:nvSpPr>
          <p:spPr bwMode="auto">
            <a:xfrm>
              <a:off x="3180" y="1972"/>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29" name="Line 60"/>
            <p:cNvSpPr>
              <a:spLocks noChangeShapeType="1"/>
            </p:cNvSpPr>
            <p:nvPr/>
          </p:nvSpPr>
          <p:spPr bwMode="auto">
            <a:xfrm>
              <a:off x="2770" y="1972"/>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30" name="Line 61"/>
            <p:cNvSpPr>
              <a:spLocks noChangeShapeType="1"/>
            </p:cNvSpPr>
            <p:nvPr/>
          </p:nvSpPr>
          <p:spPr bwMode="auto">
            <a:xfrm>
              <a:off x="3487" y="1972"/>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31" name="Line 62"/>
            <p:cNvSpPr>
              <a:spLocks noChangeShapeType="1"/>
            </p:cNvSpPr>
            <p:nvPr/>
          </p:nvSpPr>
          <p:spPr bwMode="auto">
            <a:xfrm>
              <a:off x="3795" y="1972"/>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32" name="Line 63"/>
            <p:cNvSpPr>
              <a:spLocks noChangeShapeType="1"/>
            </p:cNvSpPr>
            <p:nvPr/>
          </p:nvSpPr>
          <p:spPr bwMode="auto">
            <a:xfrm>
              <a:off x="4307" y="1972"/>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33" name="Line 64"/>
            <p:cNvSpPr>
              <a:spLocks noChangeShapeType="1"/>
            </p:cNvSpPr>
            <p:nvPr/>
          </p:nvSpPr>
          <p:spPr bwMode="auto">
            <a:xfrm>
              <a:off x="4614" y="1972"/>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34" name="Line 65"/>
            <p:cNvSpPr>
              <a:spLocks noChangeShapeType="1"/>
            </p:cNvSpPr>
            <p:nvPr/>
          </p:nvSpPr>
          <p:spPr bwMode="auto">
            <a:xfrm>
              <a:off x="3282" y="1972"/>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35" name="Line 66"/>
            <p:cNvSpPr>
              <a:spLocks noChangeShapeType="1"/>
            </p:cNvSpPr>
            <p:nvPr/>
          </p:nvSpPr>
          <p:spPr bwMode="auto">
            <a:xfrm>
              <a:off x="4000" y="1972"/>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636" name="Line 67"/>
            <p:cNvSpPr>
              <a:spLocks noChangeShapeType="1"/>
            </p:cNvSpPr>
            <p:nvPr/>
          </p:nvSpPr>
          <p:spPr bwMode="auto">
            <a:xfrm>
              <a:off x="4204" y="1972"/>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grpSp>
      <p:grpSp>
        <p:nvGrpSpPr>
          <p:cNvPr id="98436" name="Group 132"/>
          <p:cNvGrpSpPr>
            <a:grpSpLocks/>
          </p:cNvGrpSpPr>
          <p:nvPr/>
        </p:nvGrpSpPr>
        <p:grpSpPr bwMode="auto">
          <a:xfrm>
            <a:off x="3098800" y="3260725"/>
            <a:ext cx="4554538" cy="504825"/>
            <a:chOff x="1848" y="2123"/>
            <a:chExt cx="2869" cy="318"/>
          </a:xfrm>
        </p:grpSpPr>
        <p:sp>
          <p:nvSpPr>
            <p:cNvPr id="21544" name="Line 68"/>
            <p:cNvSpPr>
              <a:spLocks noChangeShapeType="1"/>
            </p:cNvSpPr>
            <p:nvPr/>
          </p:nvSpPr>
          <p:spPr bwMode="auto">
            <a:xfrm flipH="1">
              <a:off x="2155"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45" name="Line 69"/>
            <p:cNvSpPr>
              <a:spLocks noChangeShapeType="1"/>
            </p:cNvSpPr>
            <p:nvPr/>
          </p:nvSpPr>
          <p:spPr bwMode="auto">
            <a:xfrm flipH="1">
              <a:off x="4307" y="2123"/>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46" name="Line 70"/>
            <p:cNvSpPr>
              <a:spLocks noChangeShapeType="1"/>
            </p:cNvSpPr>
            <p:nvPr/>
          </p:nvSpPr>
          <p:spPr bwMode="auto">
            <a:xfrm flipH="1">
              <a:off x="2271"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47" name="Line 71"/>
            <p:cNvSpPr>
              <a:spLocks noChangeShapeType="1"/>
            </p:cNvSpPr>
            <p:nvPr/>
          </p:nvSpPr>
          <p:spPr bwMode="auto">
            <a:xfrm flipH="1">
              <a:off x="3500"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48" name="Line 72"/>
            <p:cNvSpPr>
              <a:spLocks noChangeShapeType="1"/>
            </p:cNvSpPr>
            <p:nvPr/>
          </p:nvSpPr>
          <p:spPr bwMode="auto">
            <a:xfrm>
              <a:off x="1951"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49" name="Line 73"/>
            <p:cNvSpPr>
              <a:spLocks noChangeShapeType="1"/>
            </p:cNvSpPr>
            <p:nvPr/>
          </p:nvSpPr>
          <p:spPr bwMode="auto">
            <a:xfrm>
              <a:off x="1848"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0" name="Line 74"/>
            <p:cNvSpPr>
              <a:spLocks noChangeShapeType="1"/>
            </p:cNvSpPr>
            <p:nvPr/>
          </p:nvSpPr>
          <p:spPr bwMode="auto">
            <a:xfrm flipH="1">
              <a:off x="1951"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1" name="Line 75"/>
            <p:cNvSpPr>
              <a:spLocks noChangeShapeType="1"/>
            </p:cNvSpPr>
            <p:nvPr/>
          </p:nvSpPr>
          <p:spPr bwMode="auto">
            <a:xfrm>
              <a:off x="2053"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2" name="Line 76"/>
            <p:cNvSpPr>
              <a:spLocks noChangeShapeType="1"/>
            </p:cNvSpPr>
            <p:nvPr/>
          </p:nvSpPr>
          <p:spPr bwMode="auto">
            <a:xfrm>
              <a:off x="2155"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3" name="Line 77"/>
            <p:cNvSpPr>
              <a:spLocks noChangeShapeType="1"/>
            </p:cNvSpPr>
            <p:nvPr/>
          </p:nvSpPr>
          <p:spPr bwMode="auto">
            <a:xfrm flipH="1">
              <a:off x="2975"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4" name="Line 78"/>
            <p:cNvSpPr>
              <a:spLocks noChangeShapeType="1"/>
            </p:cNvSpPr>
            <p:nvPr/>
          </p:nvSpPr>
          <p:spPr bwMode="auto">
            <a:xfrm>
              <a:off x="2578"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5" name="Line 79"/>
            <p:cNvSpPr>
              <a:spLocks noChangeShapeType="1"/>
            </p:cNvSpPr>
            <p:nvPr/>
          </p:nvSpPr>
          <p:spPr bwMode="auto">
            <a:xfrm>
              <a:off x="2476" y="2137"/>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6" name="Line 80"/>
            <p:cNvSpPr>
              <a:spLocks noChangeShapeType="1"/>
            </p:cNvSpPr>
            <p:nvPr/>
          </p:nvSpPr>
          <p:spPr bwMode="auto">
            <a:xfrm flipH="1">
              <a:off x="2578"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7" name="Line 81"/>
            <p:cNvSpPr>
              <a:spLocks noChangeShapeType="1"/>
            </p:cNvSpPr>
            <p:nvPr/>
          </p:nvSpPr>
          <p:spPr bwMode="auto">
            <a:xfrm>
              <a:off x="2873"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8" name="Line 82"/>
            <p:cNvSpPr>
              <a:spLocks noChangeShapeType="1"/>
            </p:cNvSpPr>
            <p:nvPr/>
          </p:nvSpPr>
          <p:spPr bwMode="auto">
            <a:xfrm>
              <a:off x="2975" y="2137"/>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59" name="Line 83"/>
            <p:cNvSpPr>
              <a:spLocks noChangeShapeType="1"/>
            </p:cNvSpPr>
            <p:nvPr/>
          </p:nvSpPr>
          <p:spPr bwMode="auto">
            <a:xfrm flipH="1">
              <a:off x="4409"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0" name="Line 84"/>
            <p:cNvSpPr>
              <a:spLocks noChangeShapeType="1"/>
            </p:cNvSpPr>
            <p:nvPr/>
          </p:nvSpPr>
          <p:spPr bwMode="auto">
            <a:xfrm>
              <a:off x="3180"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1" name="Line 85"/>
            <p:cNvSpPr>
              <a:spLocks noChangeShapeType="1"/>
            </p:cNvSpPr>
            <p:nvPr/>
          </p:nvSpPr>
          <p:spPr bwMode="auto">
            <a:xfrm>
              <a:off x="3077"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2" name="Line 86"/>
            <p:cNvSpPr>
              <a:spLocks noChangeShapeType="1"/>
            </p:cNvSpPr>
            <p:nvPr/>
          </p:nvSpPr>
          <p:spPr bwMode="auto">
            <a:xfrm flipH="1">
              <a:off x="3180"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3" name="Line 87"/>
            <p:cNvSpPr>
              <a:spLocks noChangeShapeType="1"/>
            </p:cNvSpPr>
            <p:nvPr/>
          </p:nvSpPr>
          <p:spPr bwMode="auto">
            <a:xfrm>
              <a:off x="4307"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4" name="Line 88"/>
            <p:cNvSpPr>
              <a:spLocks noChangeShapeType="1"/>
            </p:cNvSpPr>
            <p:nvPr/>
          </p:nvSpPr>
          <p:spPr bwMode="auto">
            <a:xfrm>
              <a:off x="4409"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5" name="Line 89"/>
            <p:cNvSpPr>
              <a:spLocks noChangeShapeType="1"/>
            </p:cNvSpPr>
            <p:nvPr/>
          </p:nvSpPr>
          <p:spPr bwMode="auto">
            <a:xfrm flipH="1">
              <a:off x="2770"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6" name="Line 90"/>
            <p:cNvSpPr>
              <a:spLocks noChangeShapeType="1"/>
            </p:cNvSpPr>
            <p:nvPr/>
          </p:nvSpPr>
          <p:spPr bwMode="auto">
            <a:xfrm>
              <a:off x="2668"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7" name="Line 91"/>
            <p:cNvSpPr>
              <a:spLocks noChangeShapeType="1"/>
            </p:cNvSpPr>
            <p:nvPr/>
          </p:nvSpPr>
          <p:spPr bwMode="auto">
            <a:xfrm>
              <a:off x="2770"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8" name="Line 92"/>
            <p:cNvSpPr>
              <a:spLocks noChangeShapeType="1"/>
            </p:cNvSpPr>
            <p:nvPr/>
          </p:nvSpPr>
          <p:spPr bwMode="auto">
            <a:xfrm flipH="1">
              <a:off x="3795"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69" name="Line 93"/>
            <p:cNvSpPr>
              <a:spLocks noChangeShapeType="1"/>
            </p:cNvSpPr>
            <p:nvPr/>
          </p:nvSpPr>
          <p:spPr bwMode="auto">
            <a:xfrm>
              <a:off x="3590"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0" name="Line 94"/>
            <p:cNvSpPr>
              <a:spLocks noChangeShapeType="1"/>
            </p:cNvSpPr>
            <p:nvPr/>
          </p:nvSpPr>
          <p:spPr bwMode="auto">
            <a:xfrm>
              <a:off x="3487"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1" name="Line 95"/>
            <p:cNvSpPr>
              <a:spLocks noChangeShapeType="1"/>
            </p:cNvSpPr>
            <p:nvPr/>
          </p:nvSpPr>
          <p:spPr bwMode="auto">
            <a:xfrm flipH="1">
              <a:off x="3590"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2" name="Line 96"/>
            <p:cNvSpPr>
              <a:spLocks noChangeShapeType="1"/>
            </p:cNvSpPr>
            <p:nvPr/>
          </p:nvSpPr>
          <p:spPr bwMode="auto">
            <a:xfrm>
              <a:off x="3692" y="2441"/>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3" name="Line 97"/>
            <p:cNvSpPr>
              <a:spLocks noChangeShapeType="1"/>
            </p:cNvSpPr>
            <p:nvPr/>
          </p:nvSpPr>
          <p:spPr bwMode="auto">
            <a:xfrm>
              <a:off x="3795" y="2137"/>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4" name="Line 98"/>
            <p:cNvSpPr>
              <a:spLocks noChangeShapeType="1"/>
            </p:cNvSpPr>
            <p:nvPr/>
          </p:nvSpPr>
          <p:spPr bwMode="auto">
            <a:xfrm>
              <a:off x="4614" y="2441"/>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5" name="Line 99"/>
            <p:cNvSpPr>
              <a:spLocks noChangeShapeType="1"/>
            </p:cNvSpPr>
            <p:nvPr/>
          </p:nvSpPr>
          <p:spPr bwMode="auto">
            <a:xfrm>
              <a:off x="4512" y="2137"/>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6" name="Line 100"/>
            <p:cNvSpPr>
              <a:spLocks noChangeShapeType="1"/>
            </p:cNvSpPr>
            <p:nvPr/>
          </p:nvSpPr>
          <p:spPr bwMode="auto">
            <a:xfrm flipH="1">
              <a:off x="4614"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7" name="Line 101"/>
            <p:cNvSpPr>
              <a:spLocks noChangeShapeType="1"/>
            </p:cNvSpPr>
            <p:nvPr/>
          </p:nvSpPr>
          <p:spPr bwMode="auto">
            <a:xfrm>
              <a:off x="3385"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8" name="Line 102"/>
            <p:cNvSpPr>
              <a:spLocks noChangeShapeType="1"/>
            </p:cNvSpPr>
            <p:nvPr/>
          </p:nvSpPr>
          <p:spPr bwMode="auto">
            <a:xfrm>
              <a:off x="3282"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79" name="Line 103"/>
            <p:cNvSpPr>
              <a:spLocks noChangeShapeType="1"/>
            </p:cNvSpPr>
            <p:nvPr/>
          </p:nvSpPr>
          <p:spPr bwMode="auto">
            <a:xfrm flipH="1">
              <a:off x="3385"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0" name="Line 104"/>
            <p:cNvSpPr>
              <a:spLocks noChangeShapeType="1"/>
            </p:cNvSpPr>
            <p:nvPr/>
          </p:nvSpPr>
          <p:spPr bwMode="auto">
            <a:xfrm flipH="1">
              <a:off x="4204"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1" name="Line 105"/>
            <p:cNvSpPr>
              <a:spLocks noChangeShapeType="1"/>
            </p:cNvSpPr>
            <p:nvPr/>
          </p:nvSpPr>
          <p:spPr bwMode="auto">
            <a:xfrm>
              <a:off x="4102"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2" name="Line 106"/>
            <p:cNvSpPr>
              <a:spLocks noChangeShapeType="1"/>
            </p:cNvSpPr>
            <p:nvPr/>
          </p:nvSpPr>
          <p:spPr bwMode="auto">
            <a:xfrm>
              <a:off x="4204"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3" name="Line 107"/>
            <p:cNvSpPr>
              <a:spLocks noChangeShapeType="1"/>
            </p:cNvSpPr>
            <p:nvPr/>
          </p:nvSpPr>
          <p:spPr bwMode="auto">
            <a:xfrm flipH="1">
              <a:off x="2373"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4" name="Line 108"/>
            <p:cNvSpPr>
              <a:spLocks noChangeShapeType="1"/>
            </p:cNvSpPr>
            <p:nvPr/>
          </p:nvSpPr>
          <p:spPr bwMode="auto">
            <a:xfrm>
              <a:off x="2271"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5" name="Line 109"/>
            <p:cNvSpPr>
              <a:spLocks noChangeShapeType="1"/>
            </p:cNvSpPr>
            <p:nvPr/>
          </p:nvSpPr>
          <p:spPr bwMode="auto">
            <a:xfrm>
              <a:off x="2373"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6" name="Line 110"/>
            <p:cNvSpPr>
              <a:spLocks noChangeShapeType="1"/>
            </p:cNvSpPr>
            <p:nvPr/>
          </p:nvSpPr>
          <p:spPr bwMode="auto">
            <a:xfrm flipH="1">
              <a:off x="2885" y="2123"/>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7" name="Line 111"/>
            <p:cNvSpPr>
              <a:spLocks noChangeShapeType="1"/>
            </p:cNvSpPr>
            <p:nvPr/>
          </p:nvSpPr>
          <p:spPr bwMode="auto">
            <a:xfrm flipH="1">
              <a:off x="3282"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8" name="Line 112"/>
            <p:cNvSpPr>
              <a:spLocks noChangeShapeType="1"/>
            </p:cNvSpPr>
            <p:nvPr/>
          </p:nvSpPr>
          <p:spPr bwMode="auto">
            <a:xfrm>
              <a:off x="4000" y="2441"/>
              <a:ext cx="10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89" name="Line 113"/>
            <p:cNvSpPr>
              <a:spLocks noChangeShapeType="1"/>
            </p:cNvSpPr>
            <p:nvPr/>
          </p:nvSpPr>
          <p:spPr bwMode="auto">
            <a:xfrm>
              <a:off x="3897" y="2137"/>
              <a:ext cx="103"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90" name="Line 114"/>
            <p:cNvSpPr>
              <a:spLocks noChangeShapeType="1"/>
            </p:cNvSpPr>
            <p:nvPr/>
          </p:nvSpPr>
          <p:spPr bwMode="auto">
            <a:xfrm flipH="1">
              <a:off x="4000" y="2137"/>
              <a:ext cx="0" cy="304"/>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grpSp>
      <p:grpSp>
        <p:nvGrpSpPr>
          <p:cNvPr id="21513" name="Group 130"/>
          <p:cNvGrpSpPr>
            <a:grpSpLocks/>
          </p:cNvGrpSpPr>
          <p:nvPr/>
        </p:nvGrpSpPr>
        <p:grpSpPr bwMode="auto">
          <a:xfrm>
            <a:off x="2895600" y="1947863"/>
            <a:ext cx="5041900" cy="2027237"/>
            <a:chOff x="1720" y="1286"/>
            <a:chExt cx="3176" cy="1277"/>
          </a:xfrm>
        </p:grpSpPr>
        <p:sp>
          <p:nvSpPr>
            <p:cNvPr id="21517" name="Line 5"/>
            <p:cNvSpPr>
              <a:spLocks noChangeShapeType="1"/>
            </p:cNvSpPr>
            <p:nvPr/>
          </p:nvSpPr>
          <p:spPr bwMode="auto">
            <a:xfrm flipH="1">
              <a:off x="1835" y="1326"/>
              <a:ext cx="13" cy="115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18" name="Line 6"/>
            <p:cNvSpPr>
              <a:spLocks noChangeShapeType="1"/>
            </p:cNvSpPr>
            <p:nvPr/>
          </p:nvSpPr>
          <p:spPr bwMode="auto">
            <a:xfrm flipH="1">
              <a:off x="2040" y="1326"/>
              <a:ext cx="13" cy="12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19" name="Line 7"/>
            <p:cNvSpPr>
              <a:spLocks noChangeShapeType="1"/>
            </p:cNvSpPr>
            <p:nvPr/>
          </p:nvSpPr>
          <p:spPr bwMode="auto">
            <a:xfrm>
              <a:off x="2258" y="1326"/>
              <a:ext cx="13" cy="12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0" name="Line 8"/>
            <p:cNvSpPr>
              <a:spLocks noChangeShapeType="1"/>
            </p:cNvSpPr>
            <p:nvPr/>
          </p:nvSpPr>
          <p:spPr bwMode="auto">
            <a:xfrm flipH="1">
              <a:off x="2463" y="1326"/>
              <a:ext cx="0" cy="122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1" name="Line 9"/>
            <p:cNvSpPr>
              <a:spLocks noChangeShapeType="1"/>
            </p:cNvSpPr>
            <p:nvPr/>
          </p:nvSpPr>
          <p:spPr bwMode="auto">
            <a:xfrm>
              <a:off x="2668" y="1326"/>
              <a:ext cx="0" cy="1179"/>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2" name="Line 12"/>
            <p:cNvSpPr>
              <a:spLocks noChangeShapeType="1"/>
            </p:cNvSpPr>
            <p:nvPr/>
          </p:nvSpPr>
          <p:spPr bwMode="auto">
            <a:xfrm>
              <a:off x="3282" y="1326"/>
              <a:ext cx="0" cy="12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3" name="Line 13"/>
            <p:cNvSpPr>
              <a:spLocks noChangeShapeType="1"/>
            </p:cNvSpPr>
            <p:nvPr/>
          </p:nvSpPr>
          <p:spPr bwMode="auto">
            <a:xfrm flipH="1">
              <a:off x="3487" y="1326"/>
              <a:ext cx="0" cy="1194"/>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4" name="Line 14"/>
            <p:cNvSpPr>
              <a:spLocks noChangeShapeType="1"/>
            </p:cNvSpPr>
            <p:nvPr/>
          </p:nvSpPr>
          <p:spPr bwMode="auto">
            <a:xfrm>
              <a:off x="3692" y="1326"/>
              <a:ext cx="0" cy="120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5" name="Line 15"/>
            <p:cNvSpPr>
              <a:spLocks noChangeShapeType="1"/>
            </p:cNvSpPr>
            <p:nvPr/>
          </p:nvSpPr>
          <p:spPr bwMode="auto">
            <a:xfrm>
              <a:off x="3897" y="1326"/>
              <a:ext cx="0" cy="1179"/>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6" name="Line 18"/>
            <p:cNvSpPr>
              <a:spLocks noChangeShapeType="1"/>
            </p:cNvSpPr>
            <p:nvPr/>
          </p:nvSpPr>
          <p:spPr bwMode="auto">
            <a:xfrm>
              <a:off x="4512" y="1326"/>
              <a:ext cx="0" cy="12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7" name="Line 19"/>
            <p:cNvSpPr>
              <a:spLocks noChangeShapeType="1"/>
            </p:cNvSpPr>
            <p:nvPr/>
          </p:nvSpPr>
          <p:spPr bwMode="auto">
            <a:xfrm>
              <a:off x="4717" y="1326"/>
              <a:ext cx="0" cy="1237"/>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8" name="Line 20"/>
            <p:cNvSpPr>
              <a:spLocks noChangeShapeType="1"/>
            </p:cNvSpPr>
            <p:nvPr/>
          </p:nvSpPr>
          <p:spPr bwMode="auto">
            <a:xfrm flipV="1">
              <a:off x="1746" y="1833"/>
              <a:ext cx="3150" cy="9"/>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29" name="Line 21"/>
            <p:cNvSpPr>
              <a:spLocks noChangeShapeType="1"/>
            </p:cNvSpPr>
            <p:nvPr/>
          </p:nvSpPr>
          <p:spPr bwMode="auto">
            <a:xfrm flipV="1">
              <a:off x="1720" y="2282"/>
              <a:ext cx="3150" cy="9"/>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1530" name="Text Box 116"/>
            <p:cNvSpPr txBox="1">
              <a:spLocks noChangeArrowheads="1"/>
            </p:cNvSpPr>
            <p:nvPr/>
          </p:nvSpPr>
          <p:spPr bwMode="auto">
            <a:xfrm>
              <a:off x="2064" y="1286"/>
              <a:ext cx="153"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p>
          </p:txBody>
        </p:sp>
        <p:sp>
          <p:nvSpPr>
            <p:cNvPr id="21531" name="Text Box 117"/>
            <p:cNvSpPr txBox="1">
              <a:spLocks noChangeArrowheads="1"/>
            </p:cNvSpPr>
            <p:nvPr/>
          </p:nvSpPr>
          <p:spPr bwMode="auto">
            <a:xfrm>
              <a:off x="1872" y="1286"/>
              <a:ext cx="192"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0</a:t>
              </a:r>
            </a:p>
          </p:txBody>
        </p:sp>
        <p:sp>
          <p:nvSpPr>
            <p:cNvPr id="21532" name="Text Box 118"/>
            <p:cNvSpPr txBox="1">
              <a:spLocks noChangeArrowheads="1"/>
            </p:cNvSpPr>
            <p:nvPr/>
          </p:nvSpPr>
          <p:spPr bwMode="auto">
            <a:xfrm>
              <a:off x="2439" y="1286"/>
              <a:ext cx="153"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p>
          </p:txBody>
        </p:sp>
        <p:sp>
          <p:nvSpPr>
            <p:cNvPr id="21533" name="Text Box 119"/>
            <p:cNvSpPr txBox="1">
              <a:spLocks noChangeArrowheads="1"/>
            </p:cNvSpPr>
            <p:nvPr/>
          </p:nvSpPr>
          <p:spPr bwMode="auto">
            <a:xfrm>
              <a:off x="2247" y="1286"/>
              <a:ext cx="192"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0</a:t>
              </a:r>
            </a:p>
          </p:txBody>
        </p:sp>
        <p:sp>
          <p:nvSpPr>
            <p:cNvPr id="21534" name="Text Box 120"/>
            <p:cNvSpPr txBox="1">
              <a:spLocks noChangeArrowheads="1"/>
            </p:cNvSpPr>
            <p:nvPr/>
          </p:nvSpPr>
          <p:spPr bwMode="auto">
            <a:xfrm>
              <a:off x="2688" y="1286"/>
              <a:ext cx="153"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p>
          </p:txBody>
        </p:sp>
        <p:sp>
          <p:nvSpPr>
            <p:cNvPr id="21535" name="Text Box 121"/>
            <p:cNvSpPr txBox="1">
              <a:spLocks noChangeArrowheads="1"/>
            </p:cNvSpPr>
            <p:nvPr/>
          </p:nvSpPr>
          <p:spPr bwMode="auto">
            <a:xfrm>
              <a:off x="2871" y="1286"/>
              <a:ext cx="192"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0</a:t>
              </a:r>
            </a:p>
          </p:txBody>
        </p:sp>
        <p:sp>
          <p:nvSpPr>
            <p:cNvPr id="21536" name="Text Box 122"/>
            <p:cNvSpPr txBox="1">
              <a:spLocks noChangeArrowheads="1"/>
            </p:cNvSpPr>
            <p:nvPr/>
          </p:nvSpPr>
          <p:spPr bwMode="auto">
            <a:xfrm>
              <a:off x="3081" y="1286"/>
              <a:ext cx="153"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p>
          </p:txBody>
        </p:sp>
        <p:sp>
          <p:nvSpPr>
            <p:cNvPr id="21537" name="Text Box 123"/>
            <p:cNvSpPr txBox="1">
              <a:spLocks noChangeArrowheads="1"/>
            </p:cNvSpPr>
            <p:nvPr/>
          </p:nvSpPr>
          <p:spPr bwMode="auto">
            <a:xfrm>
              <a:off x="3264" y="1286"/>
              <a:ext cx="192"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0</a:t>
              </a:r>
            </a:p>
          </p:txBody>
        </p:sp>
        <p:sp>
          <p:nvSpPr>
            <p:cNvPr id="21538" name="Text Box 124"/>
            <p:cNvSpPr txBox="1">
              <a:spLocks noChangeArrowheads="1"/>
            </p:cNvSpPr>
            <p:nvPr/>
          </p:nvSpPr>
          <p:spPr bwMode="auto">
            <a:xfrm>
              <a:off x="3687" y="1296"/>
              <a:ext cx="153"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p>
          </p:txBody>
        </p:sp>
        <p:sp>
          <p:nvSpPr>
            <p:cNvPr id="21539" name="Text Box 125"/>
            <p:cNvSpPr txBox="1">
              <a:spLocks noChangeArrowheads="1"/>
            </p:cNvSpPr>
            <p:nvPr/>
          </p:nvSpPr>
          <p:spPr bwMode="auto">
            <a:xfrm>
              <a:off x="3495" y="1296"/>
              <a:ext cx="192"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0</a:t>
              </a:r>
            </a:p>
          </p:txBody>
        </p:sp>
        <p:sp>
          <p:nvSpPr>
            <p:cNvPr id="21540" name="Text Box 126"/>
            <p:cNvSpPr txBox="1">
              <a:spLocks noChangeArrowheads="1"/>
            </p:cNvSpPr>
            <p:nvPr/>
          </p:nvSpPr>
          <p:spPr bwMode="auto">
            <a:xfrm>
              <a:off x="4503" y="1296"/>
              <a:ext cx="153"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p>
          </p:txBody>
        </p:sp>
        <p:sp>
          <p:nvSpPr>
            <p:cNvPr id="21541" name="Text Box 127"/>
            <p:cNvSpPr txBox="1">
              <a:spLocks noChangeArrowheads="1"/>
            </p:cNvSpPr>
            <p:nvPr/>
          </p:nvSpPr>
          <p:spPr bwMode="auto">
            <a:xfrm>
              <a:off x="4311" y="1296"/>
              <a:ext cx="192"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0</a:t>
              </a:r>
            </a:p>
          </p:txBody>
        </p:sp>
        <p:sp>
          <p:nvSpPr>
            <p:cNvPr id="21542" name="Text Box 128"/>
            <p:cNvSpPr txBox="1">
              <a:spLocks noChangeArrowheads="1"/>
            </p:cNvSpPr>
            <p:nvPr/>
          </p:nvSpPr>
          <p:spPr bwMode="auto">
            <a:xfrm>
              <a:off x="3870" y="1296"/>
              <a:ext cx="153"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p>
          </p:txBody>
        </p:sp>
        <p:sp>
          <p:nvSpPr>
            <p:cNvPr id="21543" name="Text Box 129"/>
            <p:cNvSpPr txBox="1">
              <a:spLocks noChangeArrowheads="1"/>
            </p:cNvSpPr>
            <p:nvPr/>
          </p:nvSpPr>
          <p:spPr bwMode="auto">
            <a:xfrm>
              <a:off x="4119" y="1296"/>
              <a:ext cx="153" cy="25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
                  <a:srgbClr val="FFCF01"/>
                </a:buClr>
                <a:buSzPct val="80000"/>
                <a:buFont typeface="Wingdings" pitchFamily="2" charset="2"/>
                <a:buNone/>
                <a:tabLst/>
                <a:defRPr/>
              </a:pPr>
              <a:r>
                <a:rPr kumimoji="1"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p>
          </p:txBody>
        </p:sp>
      </p:grpSp>
      <p:sp>
        <p:nvSpPr>
          <p:cNvPr id="98437" name="Rectangle 133"/>
          <p:cNvSpPr>
            <a:spLocks noChangeArrowheads="1"/>
          </p:cNvSpPr>
          <p:nvPr/>
        </p:nvSpPr>
        <p:spPr bwMode="auto">
          <a:xfrm>
            <a:off x="1003300" y="2328863"/>
            <a:ext cx="1600200" cy="83343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宋体" charset="-122"/>
                <a:ea typeface="宋体" charset="-122"/>
                <a:cs typeface="+mn-cs"/>
              </a:rPr>
              <a:t>曼彻斯特码 </a:t>
            </a:r>
          </a:p>
        </p:txBody>
      </p:sp>
      <p:sp>
        <p:nvSpPr>
          <p:cNvPr id="98438" name="Rectangle 134"/>
          <p:cNvSpPr>
            <a:spLocks noChangeArrowheads="1"/>
          </p:cNvSpPr>
          <p:nvPr/>
        </p:nvSpPr>
        <p:spPr bwMode="auto">
          <a:xfrm>
            <a:off x="1003300" y="3167063"/>
            <a:ext cx="1981200" cy="83343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宋体" charset="-122"/>
                <a:ea typeface="宋体" charset="-122"/>
                <a:cs typeface="+mn-cs"/>
              </a:rPr>
              <a:t>差分曼彻斯特码 </a:t>
            </a:r>
          </a:p>
        </p:txBody>
      </p:sp>
      <p:sp>
        <p:nvSpPr>
          <p:cNvPr id="98441" name="Rectangle 137"/>
          <p:cNvSpPr>
            <a:spLocks noChangeArrowheads="1"/>
          </p:cNvSpPr>
          <p:nvPr/>
        </p:nvSpPr>
        <p:spPr bwMode="auto">
          <a:xfrm>
            <a:off x="914400" y="4114800"/>
            <a:ext cx="7162800" cy="27400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lr>
                <a:schemeClr val="folHlink"/>
              </a:buClr>
              <a:buSzPct val="60000"/>
              <a:buChar char="n"/>
              <a:defRPr sz="3200">
                <a:solidFill>
                  <a:schemeClr val="tx1"/>
                </a:solidFill>
                <a:latin typeface="Tahoma" pitchFamily="34" charset="0"/>
                <a:ea typeface="宋体" charset="-122"/>
              </a:defRPr>
            </a:lvl1pPr>
            <a:lvl2pPr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10000"/>
              </a:spcBef>
              <a:spcAft>
                <a:spcPct val="0"/>
              </a:spcAft>
              <a:buClrTx/>
              <a:buSzTx/>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曼彻斯特编码和差分曼彻斯特编码已被某些局域网的标准采用 。</a:t>
            </a:r>
          </a:p>
          <a:p>
            <a:pPr marL="457200" marR="0" lvl="1" indent="0" algn="l" defTabSz="914400" rtl="0" eaLnBrk="1" fontAlgn="base" latinLnBrk="0" hangingPunct="1">
              <a:lnSpc>
                <a:spcPct val="100000"/>
              </a:lnSpc>
              <a:spcBef>
                <a:spcPct val="10000"/>
              </a:spcBef>
              <a:spcAft>
                <a:spcPct val="0"/>
              </a:spcAft>
              <a:buClrTx/>
              <a:buSzTx/>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缺点是在每比特的持续时间内将可能出现多达两次跳变，编码效率只有</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50%</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457200" marR="0" lvl="1" indent="0" algn="l" defTabSz="914400" rtl="0" eaLnBrk="1" fontAlgn="base" latinLnBrk="0" hangingPunct="1">
              <a:lnSpc>
                <a:spcPct val="100000"/>
              </a:lnSpc>
              <a:spcBef>
                <a:spcPct val="10000"/>
              </a:spcBef>
              <a:spcAft>
                <a:spcPct val="0"/>
              </a:spcAft>
              <a:buClrTx/>
              <a:buSzTx/>
              <a:buFontTx/>
              <a:buChar char="•"/>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差分方法具有更好的抗干扰性，但设备更复杂。</a:t>
            </a:r>
          </a:p>
        </p:txBody>
      </p:sp>
    </p:spTree>
    <p:extLst>
      <p:ext uri="{BB962C8B-B14F-4D97-AF65-F5344CB8AC3E}">
        <p14:creationId xmlns:p14="http://schemas.microsoft.com/office/powerpoint/2010/main" val="3998260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8437">
                                            <p:txEl>
                                              <p:pRg st="0" end="0"/>
                                            </p:txEl>
                                          </p:spTgt>
                                        </p:tgtEl>
                                        <p:attrNameLst>
                                          <p:attrName>style.visibility</p:attrName>
                                        </p:attrNameLst>
                                      </p:cBhvr>
                                      <p:to>
                                        <p:strVal val="visible"/>
                                      </p:to>
                                    </p:set>
                                    <p:anim calcmode="lin" valueType="num">
                                      <p:cBhvr additive="base">
                                        <p:cTn id="7" dur="500" fill="hold"/>
                                        <p:tgtEl>
                                          <p:spTgt spid="9843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4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98435"/>
                                        </p:tgtEl>
                                        <p:attrNameLst>
                                          <p:attrName>style.visibility</p:attrName>
                                        </p:attrNameLst>
                                      </p:cBhvr>
                                      <p:to>
                                        <p:strVal val="visible"/>
                                      </p:to>
                                    </p:set>
                                    <p:anim calcmode="lin" valueType="num">
                                      <p:cBhvr>
                                        <p:cTn id="13" dur="500" fill="hold"/>
                                        <p:tgtEl>
                                          <p:spTgt spid="98435"/>
                                        </p:tgtEl>
                                        <p:attrNameLst>
                                          <p:attrName>ppt_x</p:attrName>
                                        </p:attrNameLst>
                                      </p:cBhvr>
                                      <p:tavLst>
                                        <p:tav tm="0">
                                          <p:val>
                                            <p:strVal val="#ppt_x-#ppt_w/2"/>
                                          </p:val>
                                        </p:tav>
                                        <p:tav tm="100000">
                                          <p:val>
                                            <p:strVal val="#ppt_x"/>
                                          </p:val>
                                        </p:tav>
                                      </p:tavLst>
                                    </p:anim>
                                    <p:anim calcmode="lin" valueType="num">
                                      <p:cBhvr>
                                        <p:cTn id="14" dur="500" fill="hold"/>
                                        <p:tgtEl>
                                          <p:spTgt spid="98435"/>
                                        </p:tgtEl>
                                        <p:attrNameLst>
                                          <p:attrName>ppt_y</p:attrName>
                                        </p:attrNameLst>
                                      </p:cBhvr>
                                      <p:tavLst>
                                        <p:tav tm="0">
                                          <p:val>
                                            <p:strVal val="#ppt_y"/>
                                          </p:val>
                                        </p:tav>
                                        <p:tav tm="100000">
                                          <p:val>
                                            <p:strVal val="#ppt_y"/>
                                          </p:val>
                                        </p:tav>
                                      </p:tavLst>
                                    </p:anim>
                                    <p:anim calcmode="lin" valueType="num">
                                      <p:cBhvr>
                                        <p:cTn id="15" dur="500" fill="hold"/>
                                        <p:tgtEl>
                                          <p:spTgt spid="98435"/>
                                        </p:tgtEl>
                                        <p:attrNameLst>
                                          <p:attrName>ppt_w</p:attrName>
                                        </p:attrNameLst>
                                      </p:cBhvr>
                                      <p:tavLst>
                                        <p:tav tm="0">
                                          <p:val>
                                            <p:fltVal val="0"/>
                                          </p:val>
                                        </p:tav>
                                        <p:tav tm="100000">
                                          <p:val>
                                            <p:strVal val="#ppt_w"/>
                                          </p:val>
                                        </p:tav>
                                      </p:tavLst>
                                    </p:anim>
                                    <p:anim calcmode="lin" valueType="num">
                                      <p:cBhvr>
                                        <p:cTn id="16" dur="500" fill="hold"/>
                                        <p:tgtEl>
                                          <p:spTgt spid="98435"/>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8438"/>
                                        </p:tgtEl>
                                        <p:attrNameLst>
                                          <p:attrName>style.visibility</p:attrName>
                                        </p:attrNameLst>
                                      </p:cBhvr>
                                      <p:to>
                                        <p:strVal val="visible"/>
                                      </p:to>
                                    </p:set>
                                    <p:anim calcmode="lin" valueType="num">
                                      <p:cBhvr additive="base">
                                        <p:cTn id="21" dur="500" fill="hold"/>
                                        <p:tgtEl>
                                          <p:spTgt spid="98438"/>
                                        </p:tgtEl>
                                        <p:attrNameLst>
                                          <p:attrName>ppt_x</p:attrName>
                                        </p:attrNameLst>
                                      </p:cBhvr>
                                      <p:tavLst>
                                        <p:tav tm="0">
                                          <p:val>
                                            <p:strVal val="0-#ppt_w/2"/>
                                          </p:val>
                                        </p:tav>
                                        <p:tav tm="100000">
                                          <p:val>
                                            <p:strVal val="#ppt_x"/>
                                          </p:val>
                                        </p:tav>
                                      </p:tavLst>
                                    </p:anim>
                                    <p:anim calcmode="lin" valueType="num">
                                      <p:cBhvr additive="base">
                                        <p:cTn id="22" dur="500" fill="hold"/>
                                        <p:tgtEl>
                                          <p:spTgt spid="9843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98436"/>
                                        </p:tgtEl>
                                        <p:attrNameLst>
                                          <p:attrName>style.visibility</p:attrName>
                                        </p:attrNameLst>
                                      </p:cBhvr>
                                      <p:to>
                                        <p:strVal val="visible"/>
                                      </p:to>
                                    </p:set>
                                    <p:anim calcmode="lin" valueType="num">
                                      <p:cBhvr>
                                        <p:cTn id="27" dur="500" fill="hold"/>
                                        <p:tgtEl>
                                          <p:spTgt spid="98436"/>
                                        </p:tgtEl>
                                        <p:attrNameLst>
                                          <p:attrName>ppt_x</p:attrName>
                                        </p:attrNameLst>
                                      </p:cBhvr>
                                      <p:tavLst>
                                        <p:tav tm="0">
                                          <p:val>
                                            <p:strVal val="#ppt_x-#ppt_w/2"/>
                                          </p:val>
                                        </p:tav>
                                        <p:tav tm="100000">
                                          <p:val>
                                            <p:strVal val="#ppt_x"/>
                                          </p:val>
                                        </p:tav>
                                      </p:tavLst>
                                    </p:anim>
                                    <p:anim calcmode="lin" valueType="num">
                                      <p:cBhvr>
                                        <p:cTn id="28" dur="500" fill="hold"/>
                                        <p:tgtEl>
                                          <p:spTgt spid="98436"/>
                                        </p:tgtEl>
                                        <p:attrNameLst>
                                          <p:attrName>ppt_y</p:attrName>
                                        </p:attrNameLst>
                                      </p:cBhvr>
                                      <p:tavLst>
                                        <p:tav tm="0">
                                          <p:val>
                                            <p:strVal val="#ppt_y"/>
                                          </p:val>
                                        </p:tav>
                                        <p:tav tm="100000">
                                          <p:val>
                                            <p:strVal val="#ppt_y"/>
                                          </p:val>
                                        </p:tav>
                                      </p:tavLst>
                                    </p:anim>
                                    <p:anim calcmode="lin" valueType="num">
                                      <p:cBhvr>
                                        <p:cTn id="29" dur="500" fill="hold"/>
                                        <p:tgtEl>
                                          <p:spTgt spid="98436"/>
                                        </p:tgtEl>
                                        <p:attrNameLst>
                                          <p:attrName>ppt_w</p:attrName>
                                        </p:attrNameLst>
                                      </p:cBhvr>
                                      <p:tavLst>
                                        <p:tav tm="0">
                                          <p:val>
                                            <p:fltVal val="0"/>
                                          </p:val>
                                        </p:tav>
                                        <p:tav tm="100000">
                                          <p:val>
                                            <p:strVal val="#ppt_w"/>
                                          </p:val>
                                        </p:tav>
                                      </p:tavLst>
                                    </p:anim>
                                    <p:anim calcmode="lin" valueType="num">
                                      <p:cBhvr>
                                        <p:cTn id="30" dur="500" fill="hold"/>
                                        <p:tgtEl>
                                          <p:spTgt spid="98436"/>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8441"/>
                                        </p:tgtEl>
                                        <p:attrNameLst>
                                          <p:attrName>style.visibility</p:attrName>
                                        </p:attrNameLst>
                                      </p:cBhvr>
                                      <p:to>
                                        <p:strVal val="visible"/>
                                      </p:to>
                                    </p:set>
                                    <p:anim calcmode="lin" valueType="num">
                                      <p:cBhvr additive="base">
                                        <p:cTn id="35" dur="500" fill="hold"/>
                                        <p:tgtEl>
                                          <p:spTgt spid="98441"/>
                                        </p:tgtEl>
                                        <p:attrNameLst>
                                          <p:attrName>ppt_x</p:attrName>
                                        </p:attrNameLst>
                                      </p:cBhvr>
                                      <p:tavLst>
                                        <p:tav tm="0">
                                          <p:val>
                                            <p:strVal val="0-#ppt_w/2"/>
                                          </p:val>
                                        </p:tav>
                                        <p:tav tm="100000">
                                          <p:val>
                                            <p:strVal val="#ppt_x"/>
                                          </p:val>
                                        </p:tav>
                                      </p:tavLst>
                                    </p:anim>
                                    <p:anim calcmode="lin" valueType="num">
                                      <p:cBhvr additive="base">
                                        <p:cTn id="36" dur="500" fill="hold"/>
                                        <p:tgtEl>
                                          <p:spTgt spid="98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37" grpId="0" build="p" autoUpdateAnimBg="0"/>
      <p:bldP spid="98438" grpId="0" autoUpdateAnimBg="0"/>
      <p:bldP spid="9844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87450" y="1052513"/>
            <a:ext cx="7772400" cy="6858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2.2 </a:t>
            </a:r>
            <a:r>
              <a:rPr lang="zh-CN" altLang="en-US" sz="3600" smtClean="0">
                <a:ea typeface="黑体" pitchFamily="49" charset="-122"/>
              </a:rPr>
              <a:t>数字编码技术</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150533" name="Rectangle 5"/>
          <p:cNvSpPr>
            <a:spLocks noChangeArrowheads="1"/>
          </p:cNvSpPr>
          <p:nvPr/>
        </p:nvSpPr>
        <p:spPr bwMode="auto">
          <a:xfrm>
            <a:off x="827088" y="2200275"/>
            <a:ext cx="8064500"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5.</a:t>
            </a: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0" lang="en-US" altLang="zh-CN" sz="3200" b="1" i="0" u="none" strike="noStrike" kern="1200" cap="none" spc="0" normalizeH="0" baseline="0" noProof="0">
                <a:ln>
                  <a:noFill/>
                </a:ln>
                <a:solidFill>
                  <a:srgbClr val="FF3300"/>
                </a:solidFill>
                <a:effectLst/>
                <a:uLnTx/>
                <a:uFillTx/>
                <a:latin typeface="Times New Roman" pitchFamily="18" charset="0"/>
                <a:ea typeface="宋体" charset="-122"/>
                <a:cs typeface="+mn-cs"/>
              </a:rPr>
              <a:t>4B/5B</a:t>
            </a:r>
            <a:r>
              <a:rPr kumimoji="0" lang="zh-CN" altLang="en-US" sz="3200" b="1" i="0" u="none" strike="noStrike" kern="1200" cap="none" spc="0" normalizeH="0" baseline="0" noProof="0">
                <a:ln>
                  <a:noFill/>
                </a:ln>
                <a:solidFill>
                  <a:srgbClr val="FF3300"/>
                </a:solidFill>
                <a:effectLst/>
                <a:uLnTx/>
                <a:uFillTx/>
                <a:latin typeface="Times New Roman" pitchFamily="18" charset="0"/>
                <a:ea typeface="宋体" charset="-122"/>
                <a:cs typeface="+mn-cs"/>
              </a:rPr>
              <a:t>编码</a:t>
            </a: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实际上是用5比特的码组来编码4比特的输入数据。</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特点：每个5比特码组中不含多于3个“0”，或者不会少于2个“1”。具体将5比特码组转换成电信号的波形采用了</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NRZI（Non Return to Zero, Invert on ones）</a:t>
            </a: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方式。</a:t>
            </a:r>
          </a:p>
          <a:p>
            <a:pPr marL="0" marR="0" lvl="0" indent="0" algn="l" defTabSz="914400" rtl="0" eaLnBrk="1" fontAlgn="base" latinLnBrk="0" hangingPunct="1">
              <a:lnSpc>
                <a:spcPct val="100000"/>
              </a:lnSpc>
              <a:spcBef>
                <a:spcPct val="20000"/>
              </a:spcBef>
              <a:spcAft>
                <a:spcPct val="0"/>
              </a:spcAft>
              <a:buClrTx/>
              <a:buSzTx/>
              <a:buFontTx/>
              <a:buChar char="•"/>
              <a:tabLst/>
              <a:defRPr/>
            </a:pP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4</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B/5B</a:t>
            </a: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的编码效率已经提高到80%。已广泛使用于100</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M b/s</a:t>
            </a: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以太网和光纤分布式数据接口环网</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FDDI(Fiber Distributed Data Interface)</a:t>
            </a: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中</a:t>
            </a:r>
          </a:p>
        </p:txBody>
      </p:sp>
    </p:spTree>
    <p:extLst>
      <p:ext uri="{BB962C8B-B14F-4D97-AF65-F5344CB8AC3E}">
        <p14:creationId xmlns:p14="http://schemas.microsoft.com/office/powerpoint/2010/main" val="2769134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Effect transition="in" filter="blinds(horizontal)">
                                      <p:cBhvr>
                                        <p:cTn id="7" dur="500"/>
                                        <p:tgtEl>
                                          <p:spTgt spid="1505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3">
                                            <p:txEl>
                                              <p:pRg st="1" end="1"/>
                                            </p:txEl>
                                          </p:spTgt>
                                        </p:tgtEl>
                                        <p:attrNameLst>
                                          <p:attrName>style.visibility</p:attrName>
                                        </p:attrNameLst>
                                      </p:cBhvr>
                                      <p:to>
                                        <p:strVal val="visible"/>
                                      </p:to>
                                    </p:set>
                                    <p:animEffect transition="in" filter="blinds(horizontal)">
                                      <p:cBhvr>
                                        <p:cTn id="12" dur="500"/>
                                        <p:tgtEl>
                                          <p:spTgt spid="15053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0533">
                                            <p:txEl>
                                              <p:pRg st="2" end="2"/>
                                            </p:txEl>
                                          </p:spTgt>
                                        </p:tgtEl>
                                        <p:attrNameLst>
                                          <p:attrName>style.visibility</p:attrName>
                                        </p:attrNameLst>
                                      </p:cBhvr>
                                      <p:to>
                                        <p:strVal val="visible"/>
                                      </p:to>
                                    </p:set>
                                    <p:animEffect transition="in" filter="blinds(horizontal)">
                                      <p:cBhvr>
                                        <p:cTn id="15" dur="500"/>
                                        <p:tgtEl>
                                          <p:spTgt spid="15053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0533">
                                            <p:txEl>
                                              <p:pRg st="3" end="3"/>
                                            </p:txEl>
                                          </p:spTgt>
                                        </p:tgtEl>
                                        <p:attrNameLst>
                                          <p:attrName>style.visibility</p:attrName>
                                        </p:attrNameLst>
                                      </p:cBhvr>
                                      <p:to>
                                        <p:strVal val="visible"/>
                                      </p:to>
                                    </p:set>
                                    <p:animEffect transition="in" filter="blinds(horizontal)">
                                      <p:cBhvr>
                                        <p:cTn id="18" dur="500"/>
                                        <p:tgtEl>
                                          <p:spTgt spid="1505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allAtOnce"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042988" y="260350"/>
            <a:ext cx="7772400" cy="65405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2.2 </a:t>
            </a:r>
            <a:r>
              <a:rPr lang="zh-CN" altLang="en-US" sz="3600" smtClean="0">
                <a:ea typeface="黑体" pitchFamily="49" charset="-122"/>
              </a:rPr>
              <a:t>数字编码技术</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860425"/>
            <a:ext cx="7127875" cy="599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236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06488" y="620713"/>
            <a:ext cx="7772400" cy="6858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2.2 </a:t>
            </a:r>
            <a:r>
              <a:rPr lang="zh-CN" altLang="en-US" sz="3600" smtClean="0">
                <a:ea typeface="黑体" pitchFamily="49" charset="-122"/>
              </a:rPr>
              <a:t>数字编码技术</a:t>
            </a:r>
            <a:r>
              <a:rPr lang="en-US" altLang="zh-CN" sz="3600" smtClean="0">
                <a:ea typeface="黑体" pitchFamily="49" charset="-122"/>
              </a:rPr>
              <a:t>(</a:t>
            </a:r>
            <a:r>
              <a:rPr lang="zh-CN" altLang="en-US" sz="3600" smtClean="0">
                <a:ea typeface="黑体" pitchFamily="49" charset="-122"/>
              </a:rPr>
              <a:t>续</a:t>
            </a:r>
            <a:r>
              <a:rPr lang="en-US" altLang="zh-CN" sz="3600" smtClean="0">
                <a:ea typeface="黑体" pitchFamily="49" charset="-122"/>
              </a:rPr>
              <a:t>)</a:t>
            </a:r>
            <a:endParaRPr lang="zh-CN" altLang="en-US" sz="3600" smtClean="0">
              <a:ea typeface="黑体" pitchFamily="49" charset="-122"/>
            </a:endParaRPr>
          </a:p>
        </p:txBody>
      </p:sp>
      <p:sp>
        <p:nvSpPr>
          <p:cNvPr id="150533" name="Rectangle 5"/>
          <p:cNvSpPr>
            <a:spLocks noChangeArrowheads="1"/>
          </p:cNvSpPr>
          <p:nvPr/>
        </p:nvSpPr>
        <p:spPr bwMode="auto">
          <a:xfrm>
            <a:off x="889000" y="1196975"/>
            <a:ext cx="8064500"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6.</a:t>
            </a:r>
            <a:r>
              <a:rPr kumimoji="0"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0"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MLT-3</a:t>
            </a: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采用</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3</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种电平</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正电压</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(+V)</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、负电压</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V)</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、零电压</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且采用差分编码，保证传输比特</a:t>
            </a:r>
            <a:r>
              <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时有一次跳变。</a:t>
            </a:r>
            <a:endPar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742950" marR="0" lvl="1" indent="-285750" algn="l" defTabSz="914400" rtl="0" eaLnBrk="1" fontAlgn="base" latinLnBrk="0" hangingPunct="1">
              <a:lnSpc>
                <a:spcPct val="90000"/>
              </a:lnSpc>
              <a:spcBef>
                <a:spcPct val="15000"/>
              </a:spcBef>
              <a:spcAft>
                <a:spcPct val="0"/>
              </a:spcAft>
              <a:buClr>
                <a:srgbClr val="00E4A8"/>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如果下一个输入位是</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，则输出值与前面的那一位一样。</a:t>
            </a:r>
          </a:p>
          <a:p>
            <a:pPr marL="742950" marR="0" lvl="1" indent="-285750" algn="l" defTabSz="914400" rtl="0" eaLnBrk="1" fontAlgn="base" latinLnBrk="0" hangingPunct="1">
              <a:lnSpc>
                <a:spcPct val="90000"/>
              </a:lnSpc>
              <a:spcBef>
                <a:spcPct val="15000"/>
              </a:spcBef>
              <a:spcAft>
                <a:spcPct val="0"/>
              </a:spcAft>
              <a:buClr>
                <a:srgbClr val="00E4A8"/>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如果下一个输入位是</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r>
              <a:rPr kumimoji="1"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，则输出值将包含一个跳变：</a:t>
            </a:r>
          </a:p>
          <a:p>
            <a:pPr marL="1143000" marR="0" lvl="2" indent="-228600" algn="l" defTabSz="914400" rtl="0" eaLnBrk="1" fontAlgn="base" latinLnBrk="0" hangingPunct="1">
              <a:lnSpc>
                <a:spcPct val="90000"/>
              </a:lnSpc>
              <a:spcBef>
                <a:spcPct val="15000"/>
              </a:spcBef>
              <a:spcAft>
                <a:spcPct val="0"/>
              </a:spcAft>
              <a:buClr>
                <a:srgbClr val="000000"/>
              </a:buClr>
              <a:buSzTx/>
              <a:buFontTx/>
              <a:buChar char="–"/>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如果前一位的输出是＋</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V</a:t>
            </a: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或－</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V</a:t>
            </a: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，下一位的输出是</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1143000" marR="0" lvl="2" indent="-228600" algn="l" defTabSz="914400" rtl="0" eaLnBrk="1" fontAlgn="base" latinLnBrk="0" hangingPunct="1">
              <a:lnSpc>
                <a:spcPct val="90000"/>
              </a:lnSpc>
              <a:spcBef>
                <a:spcPct val="15000"/>
              </a:spcBef>
              <a:spcAft>
                <a:spcPct val="0"/>
              </a:spcAft>
              <a:buClr>
                <a:srgbClr val="000000"/>
              </a:buClr>
              <a:buSzTx/>
              <a:buFontTx/>
              <a:buChar char="–"/>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如果前一位的输出是</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，下一位的输出是非</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。其符号与最近的那个非</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输出的符号相反。</a:t>
            </a:r>
            <a:endParaRPr kumimoji="0"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pSp>
        <p:nvGrpSpPr>
          <p:cNvPr id="24580" name="Group 4"/>
          <p:cNvGrpSpPr>
            <a:grpSpLocks/>
          </p:cNvGrpSpPr>
          <p:nvPr/>
        </p:nvGrpSpPr>
        <p:grpSpPr bwMode="auto">
          <a:xfrm>
            <a:off x="1104900" y="4583113"/>
            <a:ext cx="7021513" cy="2016125"/>
            <a:chOff x="697" y="2578"/>
            <a:chExt cx="4423" cy="1270"/>
          </a:xfrm>
        </p:grpSpPr>
        <p:sp>
          <p:nvSpPr>
            <p:cNvPr id="24581" name="Line 5"/>
            <p:cNvSpPr>
              <a:spLocks noChangeShapeType="1"/>
            </p:cNvSpPr>
            <p:nvPr/>
          </p:nvSpPr>
          <p:spPr bwMode="auto">
            <a:xfrm>
              <a:off x="985" y="3284"/>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82" name="Line 6"/>
            <p:cNvSpPr>
              <a:spLocks noChangeShapeType="1"/>
            </p:cNvSpPr>
            <p:nvPr/>
          </p:nvSpPr>
          <p:spPr bwMode="auto">
            <a:xfrm>
              <a:off x="1178" y="3284"/>
              <a:ext cx="0" cy="2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83" name="Line 7"/>
            <p:cNvSpPr>
              <a:spLocks noChangeShapeType="1"/>
            </p:cNvSpPr>
            <p:nvPr/>
          </p:nvSpPr>
          <p:spPr bwMode="auto">
            <a:xfrm>
              <a:off x="1178" y="356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84" name="Line 8"/>
            <p:cNvSpPr>
              <a:spLocks noChangeShapeType="1"/>
            </p:cNvSpPr>
            <p:nvPr/>
          </p:nvSpPr>
          <p:spPr bwMode="auto">
            <a:xfrm>
              <a:off x="1370" y="356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85" name="Line 9"/>
            <p:cNvSpPr>
              <a:spLocks noChangeShapeType="1"/>
            </p:cNvSpPr>
            <p:nvPr/>
          </p:nvSpPr>
          <p:spPr bwMode="auto">
            <a:xfrm>
              <a:off x="1562" y="3566"/>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86" name="Line 10"/>
            <p:cNvSpPr>
              <a:spLocks noChangeShapeType="1"/>
            </p:cNvSpPr>
            <p:nvPr/>
          </p:nvSpPr>
          <p:spPr bwMode="auto">
            <a:xfrm>
              <a:off x="1755" y="3284"/>
              <a:ext cx="0" cy="2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87" name="Line 11"/>
            <p:cNvSpPr>
              <a:spLocks noChangeShapeType="1"/>
            </p:cNvSpPr>
            <p:nvPr/>
          </p:nvSpPr>
          <p:spPr bwMode="auto">
            <a:xfrm>
              <a:off x="1755" y="32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88" name="Line 12"/>
            <p:cNvSpPr>
              <a:spLocks noChangeShapeType="1"/>
            </p:cNvSpPr>
            <p:nvPr/>
          </p:nvSpPr>
          <p:spPr bwMode="auto">
            <a:xfrm>
              <a:off x="1947" y="3001"/>
              <a:ext cx="0" cy="2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89" name="Line 13"/>
            <p:cNvSpPr>
              <a:spLocks noChangeShapeType="1"/>
            </p:cNvSpPr>
            <p:nvPr/>
          </p:nvSpPr>
          <p:spPr bwMode="auto">
            <a:xfrm>
              <a:off x="1947" y="3001"/>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0" name="Line 14"/>
            <p:cNvSpPr>
              <a:spLocks noChangeShapeType="1"/>
            </p:cNvSpPr>
            <p:nvPr/>
          </p:nvSpPr>
          <p:spPr bwMode="auto">
            <a:xfrm>
              <a:off x="2139" y="3001"/>
              <a:ext cx="0" cy="2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1" name="Line 15"/>
            <p:cNvSpPr>
              <a:spLocks noChangeShapeType="1"/>
            </p:cNvSpPr>
            <p:nvPr/>
          </p:nvSpPr>
          <p:spPr bwMode="auto">
            <a:xfrm>
              <a:off x="2139" y="3284"/>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2" name="Line 16"/>
            <p:cNvSpPr>
              <a:spLocks noChangeShapeType="1"/>
            </p:cNvSpPr>
            <p:nvPr/>
          </p:nvSpPr>
          <p:spPr bwMode="auto">
            <a:xfrm>
              <a:off x="2332" y="3284"/>
              <a:ext cx="0" cy="2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3" name="Line 17"/>
            <p:cNvSpPr>
              <a:spLocks noChangeShapeType="1"/>
            </p:cNvSpPr>
            <p:nvPr/>
          </p:nvSpPr>
          <p:spPr bwMode="auto">
            <a:xfrm>
              <a:off x="2332" y="356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4" name="Line 18"/>
            <p:cNvSpPr>
              <a:spLocks noChangeShapeType="1"/>
            </p:cNvSpPr>
            <p:nvPr/>
          </p:nvSpPr>
          <p:spPr bwMode="auto">
            <a:xfrm>
              <a:off x="2524" y="356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5" name="Line 19"/>
            <p:cNvSpPr>
              <a:spLocks noChangeShapeType="1"/>
            </p:cNvSpPr>
            <p:nvPr/>
          </p:nvSpPr>
          <p:spPr bwMode="auto">
            <a:xfrm>
              <a:off x="2716" y="3566"/>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6" name="Line 20"/>
            <p:cNvSpPr>
              <a:spLocks noChangeShapeType="1"/>
            </p:cNvSpPr>
            <p:nvPr/>
          </p:nvSpPr>
          <p:spPr bwMode="auto">
            <a:xfrm>
              <a:off x="2909" y="356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7" name="Line 21"/>
            <p:cNvSpPr>
              <a:spLocks noChangeShapeType="1"/>
            </p:cNvSpPr>
            <p:nvPr/>
          </p:nvSpPr>
          <p:spPr bwMode="auto">
            <a:xfrm>
              <a:off x="3101" y="356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8" name="Line 22"/>
            <p:cNvSpPr>
              <a:spLocks noChangeShapeType="1"/>
            </p:cNvSpPr>
            <p:nvPr/>
          </p:nvSpPr>
          <p:spPr bwMode="auto">
            <a:xfrm>
              <a:off x="3293" y="32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599" name="Line 23"/>
            <p:cNvSpPr>
              <a:spLocks noChangeShapeType="1"/>
            </p:cNvSpPr>
            <p:nvPr/>
          </p:nvSpPr>
          <p:spPr bwMode="auto">
            <a:xfrm>
              <a:off x="3293" y="3284"/>
              <a:ext cx="0" cy="2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0" name="Line 24"/>
            <p:cNvSpPr>
              <a:spLocks noChangeShapeType="1"/>
            </p:cNvSpPr>
            <p:nvPr/>
          </p:nvSpPr>
          <p:spPr bwMode="auto">
            <a:xfrm>
              <a:off x="3485" y="3284"/>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1" name="Line 25"/>
            <p:cNvSpPr>
              <a:spLocks noChangeShapeType="1"/>
            </p:cNvSpPr>
            <p:nvPr/>
          </p:nvSpPr>
          <p:spPr bwMode="auto">
            <a:xfrm>
              <a:off x="3678" y="3001"/>
              <a:ext cx="0" cy="2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2" name="Line 26"/>
            <p:cNvSpPr>
              <a:spLocks noChangeShapeType="1"/>
            </p:cNvSpPr>
            <p:nvPr/>
          </p:nvSpPr>
          <p:spPr bwMode="auto">
            <a:xfrm>
              <a:off x="3678" y="3001"/>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3" name="Line 27"/>
            <p:cNvSpPr>
              <a:spLocks noChangeShapeType="1"/>
            </p:cNvSpPr>
            <p:nvPr/>
          </p:nvSpPr>
          <p:spPr bwMode="auto">
            <a:xfrm>
              <a:off x="3870" y="3001"/>
              <a:ext cx="0" cy="2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4" name="Line 28"/>
            <p:cNvSpPr>
              <a:spLocks noChangeShapeType="1"/>
            </p:cNvSpPr>
            <p:nvPr/>
          </p:nvSpPr>
          <p:spPr bwMode="auto">
            <a:xfrm>
              <a:off x="3870" y="32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5" name="Line 29"/>
            <p:cNvSpPr>
              <a:spLocks noChangeShapeType="1"/>
            </p:cNvSpPr>
            <p:nvPr/>
          </p:nvSpPr>
          <p:spPr bwMode="auto">
            <a:xfrm>
              <a:off x="4062" y="3284"/>
              <a:ext cx="0" cy="2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6" name="Line 30"/>
            <p:cNvSpPr>
              <a:spLocks noChangeShapeType="1"/>
            </p:cNvSpPr>
            <p:nvPr/>
          </p:nvSpPr>
          <p:spPr bwMode="auto">
            <a:xfrm>
              <a:off x="4062" y="3566"/>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7" name="Line 31"/>
            <p:cNvSpPr>
              <a:spLocks noChangeShapeType="1"/>
            </p:cNvSpPr>
            <p:nvPr/>
          </p:nvSpPr>
          <p:spPr bwMode="auto">
            <a:xfrm>
              <a:off x="4255" y="356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8" name="Line 32"/>
            <p:cNvSpPr>
              <a:spLocks noChangeShapeType="1"/>
            </p:cNvSpPr>
            <p:nvPr/>
          </p:nvSpPr>
          <p:spPr bwMode="auto">
            <a:xfrm>
              <a:off x="4447" y="3284"/>
              <a:ext cx="0" cy="28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09" name="Line 33"/>
            <p:cNvSpPr>
              <a:spLocks noChangeShapeType="1"/>
            </p:cNvSpPr>
            <p:nvPr/>
          </p:nvSpPr>
          <p:spPr bwMode="auto">
            <a:xfrm>
              <a:off x="4447" y="32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0" name="Line 34"/>
            <p:cNvSpPr>
              <a:spLocks noChangeShapeType="1"/>
            </p:cNvSpPr>
            <p:nvPr/>
          </p:nvSpPr>
          <p:spPr bwMode="auto">
            <a:xfrm>
              <a:off x="4639" y="3001"/>
              <a:ext cx="0" cy="2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1" name="Line 35"/>
            <p:cNvSpPr>
              <a:spLocks noChangeShapeType="1"/>
            </p:cNvSpPr>
            <p:nvPr/>
          </p:nvSpPr>
          <p:spPr bwMode="auto">
            <a:xfrm>
              <a:off x="4639" y="3001"/>
              <a:ext cx="19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2" name="Line 36"/>
            <p:cNvSpPr>
              <a:spLocks noChangeShapeType="1"/>
            </p:cNvSpPr>
            <p:nvPr/>
          </p:nvSpPr>
          <p:spPr bwMode="auto">
            <a:xfrm>
              <a:off x="4832" y="3001"/>
              <a:ext cx="0" cy="28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3" name="Line 37"/>
            <p:cNvSpPr>
              <a:spLocks noChangeShapeType="1"/>
            </p:cNvSpPr>
            <p:nvPr/>
          </p:nvSpPr>
          <p:spPr bwMode="auto">
            <a:xfrm>
              <a:off x="4832" y="32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4" name="Text Box 38"/>
            <p:cNvSpPr txBox="1">
              <a:spLocks noChangeArrowheads="1"/>
            </p:cNvSpPr>
            <p:nvPr/>
          </p:nvSpPr>
          <p:spPr bwMode="auto">
            <a:xfrm>
              <a:off x="1178"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15" name="Line 39"/>
            <p:cNvSpPr>
              <a:spLocks noChangeShapeType="1"/>
            </p:cNvSpPr>
            <p:nvPr/>
          </p:nvSpPr>
          <p:spPr bwMode="auto">
            <a:xfrm>
              <a:off x="1178"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6" name="Line 40"/>
            <p:cNvSpPr>
              <a:spLocks noChangeShapeType="1"/>
            </p:cNvSpPr>
            <p:nvPr/>
          </p:nvSpPr>
          <p:spPr bwMode="auto">
            <a:xfrm>
              <a:off x="1370"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7" name="Line 41"/>
            <p:cNvSpPr>
              <a:spLocks noChangeShapeType="1"/>
            </p:cNvSpPr>
            <p:nvPr/>
          </p:nvSpPr>
          <p:spPr bwMode="auto">
            <a:xfrm>
              <a:off x="1562"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8" name="Line 42"/>
            <p:cNvSpPr>
              <a:spLocks noChangeShapeType="1"/>
            </p:cNvSpPr>
            <p:nvPr/>
          </p:nvSpPr>
          <p:spPr bwMode="auto">
            <a:xfrm>
              <a:off x="1755"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19" name="Line 43"/>
            <p:cNvSpPr>
              <a:spLocks noChangeShapeType="1"/>
            </p:cNvSpPr>
            <p:nvPr/>
          </p:nvSpPr>
          <p:spPr bwMode="auto">
            <a:xfrm>
              <a:off x="1947"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0" name="Line 44"/>
            <p:cNvSpPr>
              <a:spLocks noChangeShapeType="1"/>
            </p:cNvSpPr>
            <p:nvPr/>
          </p:nvSpPr>
          <p:spPr bwMode="auto">
            <a:xfrm>
              <a:off x="2139"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1" name="Line 45"/>
            <p:cNvSpPr>
              <a:spLocks noChangeShapeType="1"/>
            </p:cNvSpPr>
            <p:nvPr/>
          </p:nvSpPr>
          <p:spPr bwMode="auto">
            <a:xfrm>
              <a:off x="2332"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2" name="Line 46"/>
            <p:cNvSpPr>
              <a:spLocks noChangeShapeType="1"/>
            </p:cNvSpPr>
            <p:nvPr/>
          </p:nvSpPr>
          <p:spPr bwMode="auto">
            <a:xfrm>
              <a:off x="2524"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3" name="Line 47"/>
            <p:cNvSpPr>
              <a:spLocks noChangeShapeType="1"/>
            </p:cNvSpPr>
            <p:nvPr/>
          </p:nvSpPr>
          <p:spPr bwMode="auto">
            <a:xfrm>
              <a:off x="2716"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4" name="Line 48"/>
            <p:cNvSpPr>
              <a:spLocks noChangeShapeType="1"/>
            </p:cNvSpPr>
            <p:nvPr/>
          </p:nvSpPr>
          <p:spPr bwMode="auto">
            <a:xfrm>
              <a:off x="2909"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5" name="Line 49"/>
            <p:cNvSpPr>
              <a:spLocks noChangeShapeType="1"/>
            </p:cNvSpPr>
            <p:nvPr/>
          </p:nvSpPr>
          <p:spPr bwMode="auto">
            <a:xfrm>
              <a:off x="3101"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6" name="Line 50"/>
            <p:cNvSpPr>
              <a:spLocks noChangeShapeType="1"/>
            </p:cNvSpPr>
            <p:nvPr/>
          </p:nvSpPr>
          <p:spPr bwMode="auto">
            <a:xfrm>
              <a:off x="3293"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7" name="Line 51"/>
            <p:cNvSpPr>
              <a:spLocks noChangeShapeType="1"/>
            </p:cNvSpPr>
            <p:nvPr/>
          </p:nvSpPr>
          <p:spPr bwMode="auto">
            <a:xfrm>
              <a:off x="3485"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8" name="Line 52"/>
            <p:cNvSpPr>
              <a:spLocks noChangeShapeType="1"/>
            </p:cNvSpPr>
            <p:nvPr/>
          </p:nvSpPr>
          <p:spPr bwMode="auto">
            <a:xfrm>
              <a:off x="3678"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29" name="Line 53"/>
            <p:cNvSpPr>
              <a:spLocks noChangeShapeType="1"/>
            </p:cNvSpPr>
            <p:nvPr/>
          </p:nvSpPr>
          <p:spPr bwMode="auto">
            <a:xfrm>
              <a:off x="3870"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30" name="Line 54"/>
            <p:cNvSpPr>
              <a:spLocks noChangeShapeType="1"/>
            </p:cNvSpPr>
            <p:nvPr/>
          </p:nvSpPr>
          <p:spPr bwMode="auto">
            <a:xfrm>
              <a:off x="4062"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31" name="Line 55"/>
            <p:cNvSpPr>
              <a:spLocks noChangeShapeType="1"/>
            </p:cNvSpPr>
            <p:nvPr/>
          </p:nvSpPr>
          <p:spPr bwMode="auto">
            <a:xfrm>
              <a:off x="4255"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32" name="Line 56"/>
            <p:cNvSpPr>
              <a:spLocks noChangeShapeType="1"/>
            </p:cNvSpPr>
            <p:nvPr/>
          </p:nvSpPr>
          <p:spPr bwMode="auto">
            <a:xfrm>
              <a:off x="4447"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33" name="Line 57"/>
            <p:cNvSpPr>
              <a:spLocks noChangeShapeType="1"/>
            </p:cNvSpPr>
            <p:nvPr/>
          </p:nvSpPr>
          <p:spPr bwMode="auto">
            <a:xfrm>
              <a:off x="4639"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34" name="Line 58"/>
            <p:cNvSpPr>
              <a:spLocks noChangeShapeType="1"/>
            </p:cNvSpPr>
            <p:nvPr/>
          </p:nvSpPr>
          <p:spPr bwMode="auto">
            <a:xfrm>
              <a:off x="4832"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35" name="Line 59"/>
            <p:cNvSpPr>
              <a:spLocks noChangeShapeType="1"/>
            </p:cNvSpPr>
            <p:nvPr/>
          </p:nvSpPr>
          <p:spPr bwMode="auto">
            <a:xfrm>
              <a:off x="5024" y="2719"/>
              <a:ext cx="0" cy="1129"/>
            </a:xfrm>
            <a:prstGeom prst="line">
              <a:avLst/>
            </a:prstGeom>
            <a:noFill/>
            <a:ln w="2857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endPar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
          <p:nvSpPr>
            <p:cNvPr id="24636" name="Text Box 60"/>
            <p:cNvSpPr txBox="1">
              <a:spLocks noChangeArrowheads="1"/>
            </p:cNvSpPr>
            <p:nvPr/>
          </p:nvSpPr>
          <p:spPr bwMode="auto">
            <a:xfrm>
              <a:off x="1370" y="2578"/>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37" name="Text Box 61"/>
            <p:cNvSpPr txBox="1">
              <a:spLocks noChangeArrowheads="1"/>
            </p:cNvSpPr>
            <p:nvPr/>
          </p:nvSpPr>
          <p:spPr bwMode="auto">
            <a:xfrm>
              <a:off x="1562" y="2578"/>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38" name="Text Box 62"/>
            <p:cNvSpPr txBox="1">
              <a:spLocks noChangeArrowheads="1"/>
            </p:cNvSpPr>
            <p:nvPr/>
          </p:nvSpPr>
          <p:spPr bwMode="auto">
            <a:xfrm>
              <a:off x="1755"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39" name="Text Box 63"/>
            <p:cNvSpPr txBox="1">
              <a:spLocks noChangeArrowheads="1"/>
            </p:cNvSpPr>
            <p:nvPr/>
          </p:nvSpPr>
          <p:spPr bwMode="auto">
            <a:xfrm>
              <a:off x="1947"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0" name="Text Box 64"/>
            <p:cNvSpPr txBox="1">
              <a:spLocks noChangeArrowheads="1"/>
            </p:cNvSpPr>
            <p:nvPr/>
          </p:nvSpPr>
          <p:spPr bwMode="auto">
            <a:xfrm>
              <a:off x="2139" y="2578"/>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1" name="Text Box 65"/>
            <p:cNvSpPr txBox="1">
              <a:spLocks noChangeArrowheads="1"/>
            </p:cNvSpPr>
            <p:nvPr/>
          </p:nvSpPr>
          <p:spPr bwMode="auto">
            <a:xfrm>
              <a:off x="2332"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2" name="Text Box 66"/>
            <p:cNvSpPr txBox="1">
              <a:spLocks noChangeArrowheads="1"/>
            </p:cNvSpPr>
            <p:nvPr/>
          </p:nvSpPr>
          <p:spPr bwMode="auto">
            <a:xfrm>
              <a:off x="2524"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3" name="Text Box 67"/>
            <p:cNvSpPr txBox="1">
              <a:spLocks noChangeArrowheads="1"/>
            </p:cNvSpPr>
            <p:nvPr/>
          </p:nvSpPr>
          <p:spPr bwMode="auto">
            <a:xfrm>
              <a:off x="2716" y="2578"/>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4" name="Text Box 68"/>
            <p:cNvSpPr txBox="1">
              <a:spLocks noChangeArrowheads="1"/>
            </p:cNvSpPr>
            <p:nvPr/>
          </p:nvSpPr>
          <p:spPr bwMode="auto">
            <a:xfrm>
              <a:off x="2909"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5" name="Text Box 69"/>
            <p:cNvSpPr txBox="1">
              <a:spLocks noChangeArrowheads="1"/>
            </p:cNvSpPr>
            <p:nvPr/>
          </p:nvSpPr>
          <p:spPr bwMode="auto">
            <a:xfrm>
              <a:off x="3101"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6" name="Text Box 70"/>
            <p:cNvSpPr txBox="1">
              <a:spLocks noChangeArrowheads="1"/>
            </p:cNvSpPr>
            <p:nvPr/>
          </p:nvSpPr>
          <p:spPr bwMode="auto">
            <a:xfrm>
              <a:off x="3293" y="2578"/>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7" name="Text Box 71"/>
            <p:cNvSpPr txBox="1">
              <a:spLocks noChangeArrowheads="1"/>
            </p:cNvSpPr>
            <p:nvPr/>
          </p:nvSpPr>
          <p:spPr bwMode="auto">
            <a:xfrm>
              <a:off x="3485" y="2578"/>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8" name="Text Box 72"/>
            <p:cNvSpPr txBox="1">
              <a:spLocks noChangeArrowheads="1"/>
            </p:cNvSpPr>
            <p:nvPr/>
          </p:nvSpPr>
          <p:spPr bwMode="auto">
            <a:xfrm>
              <a:off x="3678"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49" name="Text Box 73"/>
            <p:cNvSpPr txBox="1">
              <a:spLocks noChangeArrowheads="1"/>
            </p:cNvSpPr>
            <p:nvPr/>
          </p:nvSpPr>
          <p:spPr bwMode="auto">
            <a:xfrm>
              <a:off x="3870"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50" name="Text Box 74"/>
            <p:cNvSpPr txBox="1">
              <a:spLocks noChangeArrowheads="1"/>
            </p:cNvSpPr>
            <p:nvPr/>
          </p:nvSpPr>
          <p:spPr bwMode="auto">
            <a:xfrm>
              <a:off x="4062" y="2578"/>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51" name="Text Box 75"/>
            <p:cNvSpPr txBox="1">
              <a:spLocks noChangeArrowheads="1"/>
            </p:cNvSpPr>
            <p:nvPr/>
          </p:nvSpPr>
          <p:spPr bwMode="auto">
            <a:xfrm>
              <a:off x="4255"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52" name="Text Box 76"/>
            <p:cNvSpPr txBox="1">
              <a:spLocks noChangeArrowheads="1"/>
            </p:cNvSpPr>
            <p:nvPr/>
          </p:nvSpPr>
          <p:spPr bwMode="auto">
            <a:xfrm>
              <a:off x="4447"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53" name="Text Box 77"/>
            <p:cNvSpPr txBox="1">
              <a:spLocks noChangeArrowheads="1"/>
            </p:cNvSpPr>
            <p:nvPr/>
          </p:nvSpPr>
          <p:spPr bwMode="auto">
            <a:xfrm>
              <a:off x="4639" y="2578"/>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54" name="Text Box 78"/>
            <p:cNvSpPr txBox="1">
              <a:spLocks noChangeArrowheads="1"/>
            </p:cNvSpPr>
            <p:nvPr/>
          </p:nvSpPr>
          <p:spPr bwMode="auto">
            <a:xfrm>
              <a:off x="4832" y="2578"/>
              <a:ext cx="28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1</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55" name="Text Box 79"/>
            <p:cNvSpPr txBox="1">
              <a:spLocks noChangeArrowheads="1"/>
            </p:cNvSpPr>
            <p:nvPr/>
          </p:nvSpPr>
          <p:spPr bwMode="auto">
            <a:xfrm>
              <a:off x="697" y="2719"/>
              <a:ext cx="38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+V</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56" name="Text Box 80"/>
            <p:cNvSpPr txBox="1">
              <a:spLocks noChangeArrowheads="1"/>
            </p:cNvSpPr>
            <p:nvPr/>
          </p:nvSpPr>
          <p:spPr bwMode="auto">
            <a:xfrm>
              <a:off x="697" y="3425"/>
              <a:ext cx="38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-V</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
          <p:nvSpPr>
            <p:cNvPr id="24657" name="Text Box 81"/>
            <p:cNvSpPr txBox="1">
              <a:spLocks noChangeArrowheads="1"/>
            </p:cNvSpPr>
            <p:nvPr/>
          </p:nvSpPr>
          <p:spPr bwMode="auto">
            <a:xfrm>
              <a:off x="753" y="3075"/>
              <a:ext cx="289"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lr>
                  <a:schemeClr val="folHlink"/>
                </a:buClr>
                <a:buSzPct val="60000"/>
                <a:buChar char="n"/>
                <a:defRPr sz="3200">
                  <a:solidFill>
                    <a:schemeClr val="tx1"/>
                  </a:solidFill>
                  <a:latin typeface="Tahoma" pitchFamily="34" charset="0"/>
                  <a:ea typeface="宋体" charset="-122"/>
                </a:defRPr>
              </a:lvl1pPr>
              <a:lvl2pPr marL="742950" indent="-285750" eaLnBrk="0" hangingPunct="0">
                <a:buClr>
                  <a:schemeClr val="hlink"/>
                </a:buClr>
                <a:buSzPct val="55000"/>
                <a:buChar char="n"/>
                <a:defRPr sz="2800">
                  <a:solidFill>
                    <a:schemeClr val="tx1"/>
                  </a:solidFill>
                  <a:latin typeface="Tahoma" pitchFamily="34" charset="0"/>
                  <a:ea typeface="宋体" charset="-122"/>
                </a:defRPr>
              </a:lvl2pPr>
              <a:lvl3pPr marL="1143000" indent="-228600" eaLnBrk="0" hangingPunct="0">
                <a:buClr>
                  <a:schemeClr val="folHlink"/>
                </a:buClr>
                <a:buSzPct val="50000"/>
                <a:buChar char="n"/>
                <a:defRPr sz="2400">
                  <a:solidFill>
                    <a:schemeClr val="tx1"/>
                  </a:solidFill>
                  <a:latin typeface="Tahoma" pitchFamily="34" charset="0"/>
                  <a:ea typeface="宋体" charset="-122"/>
                </a:defRPr>
              </a:lvl3pPr>
              <a:lvl4pPr marL="1600200" indent="-228600" eaLnBrk="0" hangingPunct="0">
                <a:buSzPct val="55000"/>
                <a:buChar char="n"/>
                <a:defRPr sz="2000">
                  <a:solidFill>
                    <a:schemeClr val="tx1"/>
                  </a:solidFill>
                  <a:latin typeface="Tahoma" pitchFamily="34" charset="0"/>
                  <a:ea typeface="宋体" charset="-122"/>
                </a:defRPr>
              </a:lvl4pPr>
              <a:lvl5pPr marL="2057400" indent="-228600" eaLnBrk="0" hangingPunct="0">
                <a:buClr>
                  <a:schemeClr val="accent1"/>
                </a:buClr>
                <a:buSzPct val="50000"/>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1" fontAlgn="base" latinLnBrk="0" hangingPunct="1">
                <a:lnSpc>
                  <a:spcPct val="90000"/>
                </a:lnSpc>
                <a:spcBef>
                  <a:spcPct val="0"/>
                </a:spcBef>
                <a:spcAft>
                  <a:spcPct val="0"/>
                </a:spcAft>
                <a:buClrTx/>
                <a:buSzTx/>
                <a:buFontTx/>
                <a:buNone/>
                <a:tabLst/>
                <a:defRPr/>
              </a:pPr>
              <a:r>
                <a:rPr kumimoji="1"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0</a:t>
              </a:r>
              <a:endParaRPr kumimoji="1" lang="en-US" altLang="zh-CN" sz="36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grpSp>
    </p:spTree>
    <p:extLst>
      <p:ext uri="{BB962C8B-B14F-4D97-AF65-F5344CB8AC3E}">
        <p14:creationId xmlns:p14="http://schemas.microsoft.com/office/powerpoint/2010/main" val="4202604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50533">
                                            <p:txEl>
                                              <p:pRg st="0" end="0"/>
                                            </p:txEl>
                                          </p:spTgt>
                                        </p:tgtEl>
                                        <p:attrNameLst>
                                          <p:attrName>style.visibility</p:attrName>
                                        </p:attrNameLst>
                                      </p:cBhvr>
                                      <p:to>
                                        <p:strVal val="visible"/>
                                      </p:to>
                                    </p:set>
                                    <p:animEffect transition="in" filter="blinds(horizontal)">
                                      <p:cBhvr>
                                        <p:cTn id="7" dur="500"/>
                                        <p:tgtEl>
                                          <p:spTgt spid="1505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uild="allAtOnce" autoUpdateAnimBg="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57200" marR="0" indent="-457200" algn="l" defTabSz="914400" rtl="0" eaLnBrk="1" fontAlgn="base" latinLnBrk="0" hangingPunct="1">
          <a:lnSpc>
            <a:spcPct val="90000"/>
          </a:lnSpc>
          <a:spcBef>
            <a:spcPct val="20000"/>
          </a:spcBef>
          <a:spcAft>
            <a:spcPct val="0"/>
          </a:spcAft>
          <a:buClr>
            <a:schemeClr val="accent2"/>
          </a:buClr>
          <a:buSzPct val="80000"/>
          <a:buFont typeface="Wingdings" pitchFamily="2" charset="2"/>
          <a:buNone/>
          <a:tabLst/>
          <a:defRPr kumimoji="1" lang="en-US" sz="28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57200" marR="0" indent="-457200" algn="l" defTabSz="914400" rtl="0" eaLnBrk="1" fontAlgn="base" latinLnBrk="0" hangingPunct="1">
          <a:lnSpc>
            <a:spcPct val="90000"/>
          </a:lnSpc>
          <a:spcBef>
            <a:spcPct val="20000"/>
          </a:spcBef>
          <a:spcAft>
            <a:spcPct val="0"/>
          </a:spcAft>
          <a:buClr>
            <a:schemeClr val="accent2"/>
          </a:buClr>
          <a:buSzPct val="80000"/>
          <a:buFont typeface="Wingdings" pitchFamily="2" charset="2"/>
          <a:buNone/>
          <a:tabLst/>
          <a:defRPr kumimoji="1" lang="en-US" sz="28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1</TotalTime>
  <Words>579</Words>
  <Application>Microsoft Office PowerPoint</Application>
  <PresentationFormat>全屏显示(4:3)</PresentationFormat>
  <Paragraphs>81</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 Unicode MS</vt:lpstr>
      <vt:lpstr>黑体</vt:lpstr>
      <vt:lpstr>宋体</vt:lpstr>
      <vt:lpstr>Arial</vt:lpstr>
      <vt:lpstr>Tahoma</vt:lpstr>
      <vt:lpstr>Times New Roman</vt:lpstr>
      <vt:lpstr>Wingdings</vt:lpstr>
      <vt:lpstr>Blends</vt:lpstr>
      <vt:lpstr>2.2 数字编码技术</vt:lpstr>
      <vt:lpstr>2.2 数字编码技术</vt:lpstr>
      <vt:lpstr>2.2 数字编码技术</vt:lpstr>
      <vt:lpstr>2.2 数字编码技术(续)</vt:lpstr>
      <vt:lpstr>2.2 数字编码技术(续)</vt:lpstr>
      <vt:lpstr>2.2 数字编码技术(续)</vt:lpstr>
      <vt:lpstr>2.2 数字编码技术(续)</vt:lpstr>
      <vt:lpstr>2.2 数字编码技术(续)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 数字编码技术</dc:title>
  <dc:creator>Lenovo</dc:creator>
  <cp:lastModifiedBy>Lenovo</cp:lastModifiedBy>
  <cp:revision>1</cp:revision>
  <dcterms:created xsi:type="dcterms:W3CDTF">2020-03-17T06:28:44Z</dcterms:created>
  <dcterms:modified xsi:type="dcterms:W3CDTF">2020-03-17T06:30:08Z</dcterms:modified>
</cp:coreProperties>
</file>