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4"/>
  </p:notesMasterIdLst>
  <p:handoutMasterIdLst>
    <p:handoutMasterId r:id="rId15"/>
  </p:handoutMasterIdLst>
  <p:sldIdLst>
    <p:sldId id="271" r:id="rId2"/>
    <p:sldId id="280" r:id="rId3"/>
    <p:sldId id="283" r:id="rId4"/>
    <p:sldId id="292" r:id="rId5"/>
    <p:sldId id="293" r:id="rId6"/>
    <p:sldId id="295" r:id="rId7"/>
    <p:sldId id="296" r:id="rId8"/>
    <p:sldId id="285" r:id="rId9"/>
    <p:sldId id="299" r:id="rId10"/>
    <p:sldId id="297" r:id="rId11"/>
    <p:sldId id="298" r:id="rId12"/>
    <p:sldId id="258" r:id="rId13"/>
  </p:sldIdLst>
  <p:sldSz cx="12192000" cy="6858000"/>
  <p:notesSz cx="6740525" cy="9867900"/>
  <p:defaultTextStyle>
    <a:defPPr>
      <a:defRPr lang="de-DE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4596" userDrawn="1">
          <p15:clr>
            <a:srgbClr val="A4A3A4"/>
          </p15:clr>
        </p15:guide>
        <p15:guide id="6" orient="horz" pos="20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08">
          <p15:clr>
            <a:srgbClr val="A4A3A4"/>
          </p15:clr>
        </p15:guide>
        <p15:guide id="4" pos="21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71E"/>
    <a:srgbClr val="EE0B1B"/>
    <a:srgbClr val="E6E6E6"/>
    <a:srgbClr val="707173"/>
    <a:srgbClr val="3F3F3F"/>
    <a:srgbClr val="FFFFA1"/>
    <a:srgbClr val="FFD451"/>
    <a:srgbClr val="97F5CE"/>
    <a:srgbClr val="30AB95"/>
    <a:srgbClr val="8BA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9" autoAdjust="0"/>
    <p:restoredTop sz="82307" autoAdjust="0"/>
  </p:normalViewPr>
  <p:slideViewPr>
    <p:cSldViewPr snapToGrid="0" snapToObjects="1">
      <p:cViewPr varScale="1">
        <p:scale>
          <a:sx n="94" d="100"/>
          <a:sy n="94" d="100"/>
        </p:scale>
        <p:origin x="1116" y="78"/>
      </p:cViewPr>
      <p:guideLst>
        <p:guide pos="4596"/>
        <p:guide orient="horz" pos="20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3762" y="90"/>
      </p:cViewPr>
      <p:guideLst>
        <p:guide orient="horz" pos="3152"/>
        <p:guide pos="2140"/>
        <p:guide orient="horz" pos="3108"/>
        <p:guide pos="21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7938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A2E7B-EB49-4D78-A2D8-FB41209B0D8F}" type="datetimeFigureOut">
              <a:rPr lang="de-CH" smtClean="0"/>
              <a:t>04.06.2019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7938" y="937260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FC997-1103-4195-97DA-2E0C7B7A4B1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603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0894" cy="493395"/>
          </a:xfrm>
          <a:prstGeom prst="rect">
            <a:avLst/>
          </a:prstGeom>
        </p:spPr>
        <p:txBody>
          <a:bodyPr vert="horz" lIns="90379" tIns="45190" rIns="90379" bIns="4519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072" y="0"/>
            <a:ext cx="2920894" cy="493395"/>
          </a:xfrm>
          <a:prstGeom prst="rect">
            <a:avLst/>
          </a:prstGeom>
        </p:spPr>
        <p:txBody>
          <a:bodyPr vert="horz" lIns="90379" tIns="45190" rIns="90379" bIns="45190" rtlCol="0"/>
          <a:lstStyle>
            <a:lvl1pPr algn="r">
              <a:defRPr sz="1200"/>
            </a:lvl1pPr>
          </a:lstStyle>
          <a:p>
            <a:fld id="{1F159BB1-CC1D-4F4F-ACA8-3A235456BEA3}" type="datetimeFigureOut">
              <a:rPr lang="de-DE" smtClean="0"/>
              <a:pPr/>
              <a:t>04.06.2019</a:t>
            </a:fld>
            <a:endParaRPr lang="de-C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39775"/>
            <a:ext cx="657860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379" tIns="45190" rIns="90379" bIns="45190" rtlCol="0" anchor="ctr"/>
          <a:lstStyle/>
          <a:p>
            <a:endParaRPr lang="de-C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053" y="4687253"/>
            <a:ext cx="5392420" cy="4440555"/>
          </a:xfrm>
          <a:prstGeom prst="rect">
            <a:avLst/>
          </a:prstGeom>
        </p:spPr>
        <p:txBody>
          <a:bodyPr vert="horz" lIns="90379" tIns="45190" rIns="90379" bIns="451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2792"/>
            <a:ext cx="2920894" cy="493395"/>
          </a:xfrm>
          <a:prstGeom prst="rect">
            <a:avLst/>
          </a:prstGeom>
        </p:spPr>
        <p:txBody>
          <a:bodyPr vert="horz" lIns="90379" tIns="45190" rIns="90379" bIns="4519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072" y="9372792"/>
            <a:ext cx="2920894" cy="493395"/>
          </a:xfrm>
          <a:prstGeom prst="rect">
            <a:avLst/>
          </a:prstGeom>
        </p:spPr>
        <p:txBody>
          <a:bodyPr vert="horz" lIns="90379" tIns="45190" rIns="90379" bIns="45190" rtlCol="0" anchor="b"/>
          <a:lstStyle>
            <a:lvl1pPr algn="r">
              <a:defRPr sz="1200"/>
            </a:lvl1pPr>
          </a:lstStyle>
          <a:p>
            <a:fld id="{DA168281-B8F8-474D-9FE0-8C82ED0FD36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00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8281-B8F8-474D-9FE0-8C82ED0FD368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64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8281-B8F8-474D-9FE0-8C82ED0FD368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338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8281-B8F8-474D-9FE0-8C82ED0FD368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919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8281-B8F8-474D-9FE0-8C82ED0FD368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479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>
                <a:sym typeface="Wingdings" panose="05000000000000000000" pitchFamily="2" charset="2"/>
              </a:rPr>
              <a:t>45 Min : Theorie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>
                <a:sym typeface="Wingdings" panose="05000000000000000000" pitchFamily="2" charset="2"/>
              </a:rPr>
              <a:t>2 h : Praxis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>
                <a:sym typeface="Wingdings" panose="05000000000000000000" pitchFamily="2" charset="2"/>
              </a:rPr>
              <a:t>30 Min : Erkenntnisse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>
                <a:sym typeface="Wingdings" panose="05000000000000000000" pitchFamily="2" charset="2"/>
              </a:rPr>
              <a:t>15 Min : Pause</a:t>
            </a:r>
            <a:endParaRPr lang="de-CH" sz="1600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8281-B8F8-474D-9FE0-8C82ED0FD368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9364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 err="1"/>
              <a:t>Authorization</a:t>
            </a:r>
            <a:r>
              <a:rPr lang="de-CH" sz="1600" dirty="0"/>
              <a:t>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Client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8281-B8F8-474D-9FE0-8C82ED0FD368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8214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8281-B8F8-474D-9FE0-8C82ED0FD368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7312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 err="1"/>
              <a:t>Authorization</a:t>
            </a:r>
            <a:r>
              <a:rPr lang="de-CH" sz="1600" dirty="0"/>
              <a:t>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Client leitet </a:t>
            </a:r>
            <a:r>
              <a:rPr lang="de-CH" dirty="0" err="1"/>
              <a:t>Resource</a:t>
            </a:r>
            <a:r>
              <a:rPr lang="de-CH" dirty="0"/>
              <a:t> </a:t>
            </a:r>
            <a:r>
              <a:rPr lang="de-CH" dirty="0" err="1"/>
              <a:t>Owner</a:t>
            </a:r>
            <a:r>
              <a:rPr lang="de-CH" dirty="0"/>
              <a:t> auf den </a:t>
            </a:r>
            <a:r>
              <a:rPr lang="de-CH" dirty="0" err="1"/>
              <a:t>Authorization</a:t>
            </a:r>
            <a:r>
              <a:rPr lang="de-CH" dirty="0"/>
              <a:t> Server via einen sogenannten User-Agent (Browser)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Authorization</a:t>
            </a:r>
            <a:r>
              <a:rPr lang="de-CH" dirty="0"/>
              <a:t> Server sendet </a:t>
            </a:r>
            <a:r>
              <a:rPr lang="de-CH" dirty="0" err="1"/>
              <a:t>Authoriazation</a:t>
            </a:r>
            <a:r>
              <a:rPr lang="de-CH" dirty="0"/>
              <a:t> Code dem Browser, der es wiederum dem Client sendet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Client sendet dem </a:t>
            </a:r>
            <a:r>
              <a:rPr lang="de-CH" dirty="0" err="1"/>
              <a:t>Authorization</a:t>
            </a:r>
            <a:r>
              <a:rPr lang="de-CH" dirty="0"/>
              <a:t> Server den Auth Code und erhält den Access Token (optional auch Refresh Token)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Client kann mit dem Access Token auf dem </a:t>
            </a:r>
            <a:r>
              <a:rPr lang="de-CH" dirty="0" err="1"/>
              <a:t>Resource</a:t>
            </a:r>
            <a:r>
              <a:rPr lang="de-CH" dirty="0"/>
              <a:t> Server </a:t>
            </a:r>
            <a:r>
              <a:rPr lang="de-CH" dirty="0" err="1"/>
              <a:t>Requests</a:t>
            </a:r>
            <a:r>
              <a:rPr lang="de-CH" dirty="0"/>
              <a:t> durchführen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 err="1"/>
              <a:t>Implicit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Ähnlich wie </a:t>
            </a:r>
            <a:r>
              <a:rPr lang="de-CH" dirty="0" err="1"/>
              <a:t>Authorization</a:t>
            </a:r>
            <a:r>
              <a:rPr lang="de-CH" dirty="0"/>
              <a:t> Code, nur wird direkt der Access Token </a:t>
            </a:r>
            <a:r>
              <a:rPr lang="de-CH" dirty="0" err="1"/>
              <a:t>gesenden</a:t>
            </a:r>
            <a:r>
              <a:rPr lang="de-CH" dirty="0"/>
              <a:t>, ohne zuerst den </a:t>
            </a:r>
            <a:r>
              <a:rPr lang="de-CH" dirty="0" err="1"/>
              <a:t>Authorization</a:t>
            </a:r>
            <a:r>
              <a:rPr lang="de-CH" dirty="0"/>
              <a:t> Code </a:t>
            </a:r>
            <a:r>
              <a:rPr lang="de-CH" dirty="0" err="1"/>
              <a:t>gesentet</a:t>
            </a:r>
            <a:r>
              <a:rPr lang="de-CH" dirty="0"/>
              <a:t> zu haben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 err="1"/>
              <a:t>Resource</a:t>
            </a:r>
            <a:r>
              <a:rPr lang="de-CH" dirty="0"/>
              <a:t> </a:t>
            </a:r>
            <a:r>
              <a:rPr lang="de-CH" dirty="0" err="1"/>
              <a:t>Owner</a:t>
            </a:r>
            <a:r>
              <a:rPr lang="de-CH" dirty="0"/>
              <a:t> Password </a:t>
            </a:r>
            <a:r>
              <a:rPr lang="de-CH" dirty="0" err="1"/>
              <a:t>Credentials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Resource</a:t>
            </a:r>
            <a:r>
              <a:rPr lang="de-CH" dirty="0"/>
              <a:t> </a:t>
            </a:r>
            <a:r>
              <a:rPr lang="de-CH" dirty="0" err="1"/>
              <a:t>Owner</a:t>
            </a:r>
            <a:r>
              <a:rPr lang="de-CH" dirty="0"/>
              <a:t> loggt sich direkt über die Client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Nachteil </a:t>
            </a:r>
            <a:r>
              <a:rPr lang="de-CH" dirty="0">
                <a:sym typeface="Wingdings" panose="05000000000000000000" pitchFamily="2" charset="2"/>
              </a:rPr>
              <a:t> Der Client sieht die </a:t>
            </a:r>
            <a:r>
              <a:rPr lang="de-CH" dirty="0" err="1">
                <a:sym typeface="Wingdings" panose="05000000000000000000" pitchFamily="2" charset="2"/>
              </a:rPr>
              <a:t>Resource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Owner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Credentials</a:t>
            </a:r>
            <a:r>
              <a:rPr lang="de-CH" dirty="0">
                <a:sym typeface="Wingdings" panose="05000000000000000000" pitchFamily="2" charset="2"/>
              </a:rPr>
              <a:t>, muss sie allenfalls noch speichern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sym typeface="Wingdings" panose="05000000000000000000" pitchFamily="2" charset="2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sz="1600" dirty="0"/>
              <a:t>Client </a:t>
            </a:r>
            <a:r>
              <a:rPr lang="de-CH" sz="1600" dirty="0" err="1"/>
              <a:t>Credentials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Confidential</a:t>
            </a:r>
            <a:r>
              <a:rPr lang="de-CH" dirty="0"/>
              <a:t> Client loggt sich direkt am </a:t>
            </a:r>
            <a:r>
              <a:rPr lang="de-CH" dirty="0" err="1"/>
              <a:t>Authorization</a:t>
            </a:r>
            <a:r>
              <a:rPr lang="de-CH" dirty="0"/>
              <a:t> Server ein, um Access </a:t>
            </a:r>
            <a:r>
              <a:rPr lang="de-CH" dirty="0" err="1"/>
              <a:t>Tocken</a:t>
            </a:r>
            <a:r>
              <a:rPr lang="de-CH" dirty="0"/>
              <a:t> zu erhalten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Vertiefen auf Whiteboard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Client </a:t>
            </a:r>
            <a:r>
              <a:rPr lang="de-CH" dirty="0" err="1"/>
              <a:t>Credentials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Authorization</a:t>
            </a:r>
            <a:r>
              <a:rPr lang="de-CH" dirty="0"/>
              <a:t> 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8281-B8F8-474D-9FE0-8C82ED0FD368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9893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CH" sz="1600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Access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Refresh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Obtaining 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Issuing an Access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Refreshing an Access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Accessing Protected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>
                <a:sym typeface="Wingdings" panose="05000000000000000000" pitchFamily="2" charset="2"/>
              </a:rPr>
              <a:t>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>
                <a:sym typeface="Wingdings" panose="05000000000000000000" pitchFamily="2" charset="2"/>
              </a:rPr>
              <a:t>Access Token Online Decoder </a:t>
            </a:r>
            <a:r>
              <a:rPr lang="it-IT" dirty="0">
                <a:hlinkClick r:id="rId3"/>
              </a:rPr>
              <a:t>https://jwt.io/</a:t>
            </a:r>
            <a:endParaRPr lang="de-CH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 err="1"/>
              <a:t>Swagger</a:t>
            </a:r>
            <a:endParaRPr lang="de-C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8281-B8F8-474D-9FE0-8C82ED0FD368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0370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CH" sz="1600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Access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Refresh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Obtaining 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Issuing an Access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Refreshing an Access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Accessing Protected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>
                <a:sym typeface="Wingdings" panose="05000000000000000000" pitchFamily="2" charset="2"/>
              </a:rPr>
              <a:t>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>
                <a:sym typeface="Wingdings" panose="05000000000000000000" pitchFamily="2" charset="2"/>
              </a:rPr>
              <a:t>Access Token Online Decoder </a:t>
            </a:r>
            <a:r>
              <a:rPr lang="it-IT" dirty="0">
                <a:hlinkClick r:id="rId3"/>
              </a:rPr>
              <a:t>https://jwt.io/</a:t>
            </a:r>
            <a:endParaRPr lang="de-CH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 err="1"/>
              <a:t>Swagger</a:t>
            </a:r>
            <a:endParaRPr lang="de-C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8281-B8F8-474D-9FE0-8C82ED0FD368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1045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8281-B8F8-474D-9FE0-8C82ED0FD368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6740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8281-B8F8-474D-9FE0-8C82ED0FD368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674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694347" y="4251479"/>
            <a:ext cx="10184035" cy="2074644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noProof="0" dirty="0"/>
              <a:t>Bei Aufzählungen NICHT die Buttons oben im Menü verwenden, sondern jede Textzeile komplett markieren und mit der Tabulator-Taste oder </a:t>
            </a:r>
            <a:r>
              <a:rPr lang="de-CH" noProof="0" dirty="0" err="1"/>
              <a:t>Shift+Tab</a:t>
            </a:r>
            <a:r>
              <a:rPr lang="de-CH" noProof="0" dirty="0"/>
              <a:t> die Ebene verändern (erst erscheinen </a:t>
            </a:r>
            <a:r>
              <a:rPr lang="de-CH" noProof="0" dirty="0" err="1"/>
              <a:t>Bulletpoints</a:t>
            </a:r>
            <a:r>
              <a:rPr lang="de-CH" noProof="0" dirty="0"/>
              <a:t>, dann Nummerierungen).</a:t>
            </a:r>
            <a:endParaRPr lang="en-US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280458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398383" y="6575243"/>
            <a:ext cx="4800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2FF4-3150-4BB9-8471-06339226EF9E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7" name="Bild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139" y="3234631"/>
            <a:ext cx="1018892" cy="573932"/>
          </a:xfrm>
          <a:prstGeom prst="rect">
            <a:avLst/>
          </a:prstGeom>
        </p:spPr>
      </p:pic>
      <p:sp>
        <p:nvSpPr>
          <p:cNvPr id="8" name="Titel 2"/>
          <p:cNvSpPr>
            <a:spLocks noGrp="1"/>
          </p:cNvSpPr>
          <p:nvPr>
            <p:ph type="title"/>
          </p:nvPr>
        </p:nvSpPr>
        <p:spPr>
          <a:xfrm>
            <a:off x="1694348" y="3346575"/>
            <a:ext cx="10184034" cy="571321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10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404703" y="6575243"/>
            <a:ext cx="4800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2FF4-3150-4BB9-8471-06339226EF9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15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402FF4-3150-4BB9-8471-06339226EF9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1" y="2261440"/>
            <a:ext cx="6955241" cy="459656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7539041" y="2260600"/>
            <a:ext cx="4072993" cy="3057800"/>
          </a:xfrm>
        </p:spPr>
        <p:txBody>
          <a:bodyPr/>
          <a:lstStyle>
            <a:lvl1pPr>
              <a:defRPr sz="1800" baseline="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3448051" y="2931609"/>
            <a:ext cx="3268133" cy="3126316"/>
          </a:xfrm>
          <a:solidFill>
            <a:schemeClr val="accent1"/>
          </a:solidFill>
        </p:spPr>
        <p:txBody>
          <a:bodyPr tIns="108000"/>
          <a:lstStyle>
            <a:lvl1pPr marL="114297" indent="0"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385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057" userDrawn="1">
          <p15:clr>
            <a:srgbClr val="FBAE40"/>
          </p15:clr>
        </p15:guide>
        <p15:guide id="2" pos="7287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ag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457849"/>
            <a:ext cx="12201536" cy="2915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3200" dirty="0"/>
          </a:p>
        </p:txBody>
      </p:sp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1689432" y="2435697"/>
            <a:ext cx="9888000" cy="9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7200" b="0">
                <a:solidFill>
                  <a:schemeClr val="accent1"/>
                </a:solidFill>
              </a:defRPr>
            </a:lvl1pPr>
          </a:lstStyle>
          <a:p>
            <a:r>
              <a:rPr lang="de-DE" sz="7200" b="1" dirty="0"/>
              <a:t>Schlagwort</a:t>
            </a:r>
            <a:endParaRPr lang="de-CH" sz="7200" b="1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404703" y="6966012"/>
            <a:ext cx="4800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2FF4-3150-4BB9-8471-06339226EF9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Rechteck 5"/>
          <p:cNvSpPr/>
          <p:nvPr userDrawn="1"/>
        </p:nvSpPr>
        <p:spPr>
          <a:xfrm>
            <a:off x="0" y="5238749"/>
            <a:ext cx="12201536" cy="1619251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0" y="-1"/>
            <a:ext cx="12201535" cy="1457849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89432" y="4438650"/>
            <a:ext cx="9888000" cy="590550"/>
          </a:xfrm>
          <a:noFill/>
        </p:spPr>
        <p:txBody>
          <a:bodyPr wrap="none" lIns="0" tIns="0" rIns="0" bIns="0" rtlCol="0" anchor="ctr">
            <a:noAutofit/>
          </a:bodyPr>
          <a:lstStyle>
            <a:lvl1pPr>
              <a:defRPr lang="de-CH" sz="2800" kern="1200" baseline="0" dirty="0">
                <a:cs typeface="+mn-cs"/>
              </a:defRPr>
            </a:lvl1pPr>
          </a:lstStyle>
          <a:p>
            <a:pPr lvl="0" defTabSz="609585" latinLnBrk="0"/>
            <a:r>
              <a:rPr lang="de-DE" dirty="0"/>
              <a:t>Untertitel / Ergänzung</a:t>
            </a:r>
            <a:endParaRPr lang="de-CH" dirty="0"/>
          </a:p>
        </p:txBody>
      </p:sp>
      <p:pic>
        <p:nvPicPr>
          <p:cNvPr id="10" name="Bild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3617" y="348552"/>
            <a:ext cx="1115936" cy="62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5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tiegsfolie nur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12191999" cy="2804584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252000" rIns="72000" bIns="72000" rtlCol="0" anchor="ctr">
            <a:noAutofit/>
          </a:bodyPr>
          <a:lstStyle/>
          <a:p>
            <a:pPr marL="0" lvl="0" indent="0" algn="ctr" defTabSz="609585" rtl="0" eaLnBrk="1" fontAlgn="base" latinLnBrk="0" hangingPunct="1">
              <a:spcBef>
                <a:spcPts val="667"/>
              </a:spcBef>
              <a:spcAft>
                <a:spcPct val="0"/>
              </a:spcAft>
              <a:buClr>
                <a:schemeClr val="bg2"/>
              </a:buClr>
              <a:buFontTx/>
              <a:buNone/>
            </a:pPr>
            <a:r>
              <a:rPr lang="de-DE" sz="4267" b="1" kern="1200" baseline="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MAKING VISIONS WORK.</a:t>
            </a:r>
            <a:endParaRPr lang="de-CH" sz="4267" b="1" kern="1200" baseline="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342" y="4262125"/>
            <a:ext cx="2413315" cy="10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1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1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3617" y="3177802"/>
            <a:ext cx="1115936" cy="628597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0" y="0"/>
            <a:ext cx="12192000" cy="2804584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32690" y="4251476"/>
            <a:ext cx="4478476" cy="2050951"/>
          </a:xfrm>
        </p:spPr>
        <p:txBody>
          <a:bodyPr/>
          <a:lstStyle>
            <a:lvl1pPr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noProof="0" dirty="0"/>
              <a:t>Bei Aufzählungen NICHT die Buttons oben im Menü verwenden, sondern jede Textzeile komplett markieren und mit der Tabulator-Taste </a:t>
            </a:r>
            <a:endParaRPr lang="en-US" noProof="0" dirty="0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414681" y="4251476"/>
            <a:ext cx="4463700" cy="2050951"/>
          </a:xfrm>
        </p:spPr>
        <p:txBody>
          <a:bodyPr/>
          <a:lstStyle>
            <a:lvl1pPr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noProof="0" dirty="0"/>
              <a:t>Bei Aufzählungen NICHT die Buttons oben im Menü verwenden, sondern jede Textzeile komplett markieren und mit der Tabulator-Taste</a:t>
            </a:r>
            <a:endParaRPr lang="en-US" noProof="0" dirty="0"/>
          </a:p>
        </p:txBody>
      </p:sp>
      <p:sp>
        <p:nvSpPr>
          <p:cNvPr id="14" name="Fußzeilenplatzhalter 1"/>
          <p:cNvSpPr txBox="1">
            <a:spLocks/>
          </p:cNvSpPr>
          <p:nvPr userDrawn="1"/>
        </p:nvSpPr>
        <p:spPr>
          <a:xfrm>
            <a:off x="7311166" y="6575242"/>
            <a:ext cx="1833963" cy="23999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8CAFEC-0E1A-4957-AD13-2A19AD630DE6}" type="datetime1">
              <a:rPr lang="de-CH" sz="800" smtClean="0">
                <a:solidFill>
                  <a:schemeClr val="bg2"/>
                </a:solidFill>
              </a:rPr>
              <a:t>04.06.2019</a:t>
            </a:fld>
            <a:endParaRPr lang="de-CH" sz="800" dirty="0">
              <a:solidFill>
                <a:schemeClr val="bg2"/>
              </a:solidFill>
            </a:endParaRPr>
          </a:p>
        </p:txBody>
      </p:sp>
      <p:sp>
        <p:nvSpPr>
          <p:cNvPr id="2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398383" y="6575243"/>
            <a:ext cx="4800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2FF4-3150-4BB9-8471-06339226EF9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168400"/>
            <a:ext cx="12192000" cy="1312863"/>
          </a:xfrm>
          <a:noFill/>
        </p:spPr>
        <p:txBody>
          <a:bodyPr wrap="square" lIns="0" tIns="0" rIns="0" bIns="0" rtlCol="0">
            <a:noAutofit/>
          </a:bodyPr>
          <a:lstStyle>
            <a:lvl1pPr algn="ctr">
              <a:defRPr lang="de-CH" sz="4267" b="1" kern="12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 algn="ctr" defTabSz="609585" latinLnBrk="0"/>
            <a:r>
              <a:rPr lang="de-DE" dirty="0"/>
              <a:t>MAKING VISIONS WORK.</a:t>
            </a:r>
            <a:endParaRPr lang="de-CH" dirty="0"/>
          </a:p>
        </p:txBody>
      </p:sp>
      <p:sp>
        <p:nvSpPr>
          <p:cNvPr id="16" name="Fußzeilenplatzhalter 1"/>
          <p:cNvSpPr txBox="1">
            <a:spLocks/>
          </p:cNvSpPr>
          <p:nvPr userDrawn="1"/>
        </p:nvSpPr>
        <p:spPr>
          <a:xfrm>
            <a:off x="2731091" y="6575243"/>
            <a:ext cx="2326822" cy="23999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800" dirty="0">
                <a:solidFill>
                  <a:schemeClr val="bg2"/>
                </a:solidFill>
                <a:cs typeface="Arial"/>
              </a:rPr>
              <a:t>bbv Software Services AG | www.bbv.ch |</a:t>
            </a:r>
            <a:endParaRPr lang="de-CH" sz="800" dirty="0">
              <a:solidFill>
                <a:schemeClr val="bg2"/>
              </a:solidFill>
            </a:endParaRP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652302" y="6575242"/>
            <a:ext cx="1926140" cy="239999"/>
          </a:xfrm>
        </p:spPr>
        <p:txBody>
          <a:bodyPr anchor="ctr"/>
          <a:lstStyle>
            <a:lvl1pPr>
              <a:defRPr lang="de-DE" sz="800" smtClean="0">
                <a:solidFill>
                  <a:schemeClr val="bg2"/>
                </a:solidFill>
                <a:cs typeface="Arial"/>
              </a:defRPr>
            </a:lvl1pPr>
          </a:lstStyle>
          <a:p>
            <a:r>
              <a:rPr lang="de-DE" dirty="0"/>
              <a:t>Name der Präsentation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832690" y="3346575"/>
            <a:ext cx="9045691" cy="571321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93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2 N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12192000" cy="2804584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0" y="1168091"/>
            <a:ext cx="12192000" cy="13129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4267" b="1" dirty="0">
                <a:solidFill>
                  <a:schemeClr val="bg1"/>
                </a:solidFill>
                <a:latin typeface="Arial"/>
                <a:cs typeface="Arial"/>
              </a:rPr>
              <a:t>MAKING VISIONS WORK.</a:t>
            </a:r>
          </a:p>
        </p:txBody>
      </p:sp>
      <p:sp>
        <p:nvSpPr>
          <p:cNvPr id="23" name="Titel 5"/>
          <p:cNvSpPr>
            <a:spLocks noGrp="1"/>
          </p:cNvSpPr>
          <p:nvPr>
            <p:ph type="title"/>
          </p:nvPr>
        </p:nvSpPr>
        <p:spPr>
          <a:xfrm>
            <a:off x="2832690" y="3177802"/>
            <a:ext cx="4478476" cy="68091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lnSpc>
                <a:spcPct val="90000"/>
              </a:lnSpc>
            </a:pPr>
            <a:r>
              <a:rPr lang="de-DE" sz="1867"/>
              <a:t>Mastertitelformat bearbeiten</a:t>
            </a:r>
            <a:endParaRPr lang="en-US" sz="1867" dirty="0"/>
          </a:p>
        </p:txBody>
      </p:sp>
      <p:sp>
        <p:nvSpPr>
          <p:cNvPr id="27" name="Textfeld 26"/>
          <p:cNvSpPr txBox="1"/>
          <p:nvPr userDrawn="1"/>
        </p:nvSpPr>
        <p:spPr>
          <a:xfrm>
            <a:off x="0" y="1168091"/>
            <a:ext cx="12192000" cy="13129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4267" b="1" dirty="0">
                <a:solidFill>
                  <a:schemeClr val="bg1"/>
                </a:solidFill>
                <a:latin typeface="Arial"/>
                <a:cs typeface="Arial"/>
              </a:rPr>
              <a:t>MAKING VISIONS WORK.</a:t>
            </a:r>
          </a:p>
        </p:txBody>
      </p:sp>
      <p:sp>
        <p:nvSpPr>
          <p:cNvPr id="3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414681" y="3175532"/>
            <a:ext cx="4464526" cy="1090120"/>
          </a:xfrm>
        </p:spPr>
        <p:txBody>
          <a:bodyPr/>
          <a:lstStyle>
            <a:lvl1pPr>
              <a:defRPr sz="180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de-CH" noProof="0" dirty="0"/>
              <a:t>Bei Aufzählungen NICHT die Buttons oben im Menü verwenden, sondern jede Textzeile komplett markieren und mit der Tabulator-Taste </a:t>
            </a:r>
            <a:endParaRPr lang="en-US" noProof="0" dirty="0"/>
          </a:p>
        </p:txBody>
      </p:sp>
      <p:sp>
        <p:nvSpPr>
          <p:cNvPr id="3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424163" y="4618805"/>
            <a:ext cx="4454217" cy="1412487"/>
          </a:xfrm>
        </p:spPr>
        <p:txBody>
          <a:bodyPr/>
          <a:lstStyle>
            <a:lvl1pPr>
              <a:defRPr sz="180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de-CH" noProof="0" dirty="0"/>
              <a:t>Bei Aufzählungen NICHT die Buttons oben im Menü verwenden, sondern jede Textzeile komplett markieren und mit der Tabulator-Taste </a:t>
            </a:r>
            <a:endParaRPr lang="en-US" noProof="0" dirty="0"/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832690" y="4635129"/>
            <a:ext cx="4478476" cy="1412487"/>
          </a:xfrm>
        </p:spPr>
        <p:txBody>
          <a:bodyPr/>
          <a:lstStyle>
            <a:lvl1pPr>
              <a:defRPr sz="180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de-CH" noProof="0" dirty="0"/>
              <a:t>Bei Aufzählungen NICHT die Buttons oben im Menü verwenden, sondern jede Textzeile komplett markieren und mit der Tabulator-Taste </a:t>
            </a:r>
            <a:endParaRPr lang="en-US" noProof="0" dirty="0"/>
          </a:p>
        </p:txBody>
      </p:sp>
      <p:sp>
        <p:nvSpPr>
          <p:cNvPr id="22" name="Fußzeilenplatzhalter 1"/>
          <p:cNvSpPr txBox="1">
            <a:spLocks/>
          </p:cNvSpPr>
          <p:nvPr userDrawn="1"/>
        </p:nvSpPr>
        <p:spPr>
          <a:xfrm>
            <a:off x="7311166" y="6575242"/>
            <a:ext cx="1833963" cy="23999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8CAFEC-0E1A-4957-AD13-2A19AD630DE6}" type="datetime1">
              <a:rPr lang="de-CH" sz="800" smtClean="0">
                <a:solidFill>
                  <a:schemeClr val="bg2"/>
                </a:solidFill>
              </a:rPr>
              <a:t>04.06.2019</a:t>
            </a:fld>
            <a:endParaRPr lang="de-CH" sz="800" dirty="0">
              <a:solidFill>
                <a:schemeClr val="bg2"/>
              </a:solidFill>
            </a:endParaRPr>
          </a:p>
        </p:txBody>
      </p:sp>
      <p:sp>
        <p:nvSpPr>
          <p:cNvPr id="2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404703" y="6575243"/>
            <a:ext cx="4800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2FF4-3150-4BB9-8471-06339226EF9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1168400"/>
            <a:ext cx="12192000" cy="1312863"/>
          </a:xfrm>
          <a:noFill/>
        </p:spPr>
        <p:txBody>
          <a:bodyPr wrap="square" lIns="0" tIns="0" rIns="0" bIns="0" rtlCol="0">
            <a:noAutofit/>
          </a:bodyPr>
          <a:lstStyle>
            <a:lvl1pPr algn="ctr">
              <a:defRPr lang="de-CH" sz="4267" b="1" kern="12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 algn="ctr" defTabSz="609585" latinLnBrk="0"/>
            <a:r>
              <a:rPr lang="de-DE" dirty="0"/>
              <a:t>MAKING VISIONS WORK.</a:t>
            </a:r>
            <a:endParaRPr lang="de-CH" dirty="0"/>
          </a:p>
        </p:txBody>
      </p:sp>
      <p:sp>
        <p:nvSpPr>
          <p:cNvPr id="17" name="Fußzeilenplatzhalter 1"/>
          <p:cNvSpPr txBox="1">
            <a:spLocks/>
          </p:cNvSpPr>
          <p:nvPr userDrawn="1"/>
        </p:nvSpPr>
        <p:spPr>
          <a:xfrm>
            <a:off x="2731091" y="6575243"/>
            <a:ext cx="2326822" cy="23999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800" dirty="0">
                <a:solidFill>
                  <a:schemeClr val="bg2"/>
                </a:solidFill>
                <a:cs typeface="Arial"/>
              </a:rPr>
              <a:t>bbv Software Services AG | www.bbv.ch |</a:t>
            </a:r>
            <a:endParaRPr lang="de-CH" sz="800" dirty="0">
              <a:solidFill>
                <a:schemeClr val="bg2"/>
              </a:solidFill>
            </a:endParaRP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4652302" y="6575242"/>
            <a:ext cx="1926140" cy="239999"/>
          </a:xfrm>
        </p:spPr>
        <p:txBody>
          <a:bodyPr anchor="ctr"/>
          <a:lstStyle>
            <a:lvl1pPr>
              <a:defRPr lang="de-DE" sz="800" smtClean="0">
                <a:solidFill>
                  <a:schemeClr val="bg2"/>
                </a:solidFill>
                <a:cs typeface="Arial"/>
              </a:defRPr>
            </a:lvl1pPr>
          </a:lstStyle>
          <a:p>
            <a:r>
              <a:rPr lang="de-DE" dirty="0"/>
              <a:t>Name der Präsentation</a:t>
            </a:r>
          </a:p>
        </p:txBody>
      </p:sp>
      <p:pic>
        <p:nvPicPr>
          <p:cNvPr id="19" name="Bild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3617" y="3177802"/>
            <a:ext cx="1115936" cy="62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6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1689431" y="1653117"/>
            <a:ext cx="10188951" cy="465666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6pPr>
              <a:buAutoNum type="arabicPeriod"/>
              <a:defRPr/>
            </a:lvl6pPr>
            <a:lvl8pPr marL="0" indent="0">
              <a:buFont typeface="+mj-lt"/>
              <a:buNone/>
              <a:defRPr/>
            </a:lvl8pPr>
          </a:lstStyle>
          <a:p>
            <a:pPr lvl="0"/>
            <a:r>
              <a:rPr lang="de-CH" noProof="0" dirty="0"/>
              <a:t>Bei Aufzählungen NICHT die Buttons oben im Menü verwenden, sondern jede Textzeile komplett markieren und mit der Tabulator-Taste oder </a:t>
            </a:r>
            <a:r>
              <a:rPr lang="de-CH" noProof="0" dirty="0" err="1"/>
              <a:t>Shift+Tab</a:t>
            </a:r>
            <a:r>
              <a:rPr lang="de-CH" noProof="0" dirty="0"/>
              <a:t> die Ebene verändern (erst erscheinen </a:t>
            </a:r>
            <a:r>
              <a:rPr lang="de-CH" noProof="0" dirty="0" err="1"/>
              <a:t>Bulletpoints</a:t>
            </a:r>
            <a:r>
              <a:rPr lang="de-CH" noProof="0" dirty="0"/>
              <a:t>, dann Nummerierungen).</a:t>
            </a:r>
            <a:endParaRPr lang="en-US" noProof="0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404703" y="6575243"/>
            <a:ext cx="4800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2FF4-3150-4BB9-8471-06339226EF9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47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402FF4-3150-4BB9-8471-06339226EF9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1687968" y="1653117"/>
            <a:ext cx="5040000" cy="4656667"/>
          </a:xfrm>
        </p:spPr>
        <p:txBody>
          <a:bodyPr/>
          <a:lstStyle>
            <a:lvl1pPr>
              <a:defRPr baseline="0"/>
            </a:lvl1pPr>
            <a:lvl4pPr marL="1079973" marR="0" indent="-359991" algn="l" defTabSz="1219170" rtl="0" eaLnBrk="1" fontAlgn="base" latinLnBrk="0" hangingPunct="1">
              <a:lnSpc>
                <a:spcPct val="100000"/>
              </a:lnSpc>
              <a:spcBef>
                <a:spcPts val="333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−"/>
              <a:tabLst/>
              <a:defRPr/>
            </a:lvl4pPr>
            <a:lvl6pPr>
              <a:buAutoNum type="arabicPeriod"/>
              <a:defRPr/>
            </a:lvl6pPr>
          </a:lstStyle>
          <a:p>
            <a:pPr lvl="0"/>
            <a:r>
              <a:rPr lang="de-CH" noProof="0" dirty="0"/>
              <a:t>Bei Aufzählungen NICHT die Buttons oben im Menü verwenden, sondern jede Textzeile komplett markieren und mit der Tabulator-Taste oder </a:t>
            </a:r>
            <a:r>
              <a:rPr lang="de-CH" noProof="0" dirty="0" err="1"/>
              <a:t>Shift+Tab</a:t>
            </a:r>
            <a:r>
              <a:rPr lang="de-CH" noProof="0" dirty="0"/>
              <a:t> die Ebene verändern (erst erscheinen </a:t>
            </a:r>
            <a:r>
              <a:rPr lang="de-CH" noProof="0" dirty="0" err="1"/>
              <a:t>Bulletpoints</a:t>
            </a:r>
            <a:r>
              <a:rPr lang="de-CH" noProof="0" dirty="0"/>
              <a:t>, dann Nummerierungen).</a:t>
            </a:r>
            <a:endParaRPr lang="en-US" noProof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6838382" y="1653117"/>
            <a:ext cx="5040000" cy="4656667"/>
          </a:xfrm>
        </p:spPr>
        <p:txBody>
          <a:bodyPr/>
          <a:lstStyle>
            <a:lvl1pPr>
              <a:defRPr/>
            </a:lvl1pPr>
            <a:lvl6pPr>
              <a:buAutoNum type="arabicPeriod"/>
              <a:defRPr/>
            </a:lvl6pPr>
          </a:lstStyle>
          <a:p>
            <a:pPr lvl="0"/>
            <a:r>
              <a:rPr lang="de-CH" noProof="0" dirty="0"/>
              <a:t>Bei Aufzählungen NICHT die Buttons oben im Menü verwenden, sondern jede Textzeile komplett markieren und mit der Tabulator-Taste oder </a:t>
            </a:r>
            <a:r>
              <a:rPr lang="de-CH" noProof="0" dirty="0" err="1"/>
              <a:t>Shift+Tab</a:t>
            </a:r>
            <a:r>
              <a:rPr lang="de-CH" noProof="0" dirty="0"/>
              <a:t> die Ebene verändern (erst erscheinen </a:t>
            </a:r>
            <a:r>
              <a:rPr lang="de-CH" noProof="0" dirty="0" err="1"/>
              <a:t>Bulletpoints</a:t>
            </a:r>
            <a:r>
              <a:rPr lang="de-CH" noProof="0" dirty="0"/>
              <a:t>, dann Nummerierungen).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8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402FF4-3150-4BB9-8471-06339226EF9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1687968" y="1653117"/>
            <a:ext cx="3312000" cy="4656667"/>
          </a:xfrm>
        </p:spPr>
        <p:txBody>
          <a:bodyPr/>
          <a:lstStyle>
            <a:lvl1pPr>
              <a:defRPr baseline="0"/>
            </a:lvl1pPr>
            <a:lvl4pPr marL="1079973" marR="0" indent="-359991" algn="l" defTabSz="1219170" rtl="0" eaLnBrk="1" fontAlgn="base" latinLnBrk="0" hangingPunct="1">
              <a:lnSpc>
                <a:spcPct val="100000"/>
              </a:lnSpc>
              <a:spcBef>
                <a:spcPts val="333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−"/>
              <a:tabLst/>
              <a:defRPr/>
            </a:lvl4pPr>
            <a:lvl6pPr>
              <a:buAutoNum type="arabicPeriod"/>
              <a:defRPr/>
            </a:lvl6pPr>
          </a:lstStyle>
          <a:p>
            <a:pPr lvl="0"/>
            <a:r>
              <a:rPr lang="de-CH" noProof="0" dirty="0"/>
              <a:t>Bei Aufzählungen NICHT die Buttons oben im Menü verwenden, sondern jede Textzeile komplett markieren und mit der Tabulator-Taste oder </a:t>
            </a:r>
            <a:r>
              <a:rPr lang="de-CH" noProof="0" dirty="0" err="1"/>
              <a:t>Shift+Tab</a:t>
            </a:r>
            <a:r>
              <a:rPr lang="de-CH" noProof="0" dirty="0"/>
              <a:t> die Ebene verändern (erst erscheinen </a:t>
            </a:r>
            <a:r>
              <a:rPr lang="de-CH" noProof="0" dirty="0" err="1"/>
              <a:t>Bulletpoints</a:t>
            </a:r>
            <a:r>
              <a:rPr lang="de-CH" noProof="0" dirty="0"/>
              <a:t>, dann Nummerierungen).</a:t>
            </a:r>
            <a:endParaRPr lang="en-US" noProof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5127175" y="1653117"/>
            <a:ext cx="3312000" cy="4656667"/>
          </a:xfrm>
        </p:spPr>
        <p:txBody>
          <a:bodyPr/>
          <a:lstStyle>
            <a:lvl1pPr>
              <a:defRPr/>
            </a:lvl1pPr>
            <a:lvl6pPr>
              <a:buAutoNum type="arabicPeriod"/>
              <a:defRPr/>
            </a:lvl6pPr>
          </a:lstStyle>
          <a:p>
            <a:pPr lvl="0"/>
            <a:r>
              <a:rPr lang="de-CH" noProof="0" dirty="0"/>
              <a:t>Bei Aufzählungen NICHT die Buttons oben im Menü verwenden, sondern jede Textzeile komplett markieren und mit der Tabulator-Taste oder </a:t>
            </a:r>
            <a:r>
              <a:rPr lang="de-CH" noProof="0" dirty="0" err="1"/>
              <a:t>Shift+Tab</a:t>
            </a:r>
            <a:r>
              <a:rPr lang="de-CH" noProof="0" dirty="0"/>
              <a:t> die Ebene verändern (erst erscheinen </a:t>
            </a:r>
            <a:r>
              <a:rPr lang="de-CH" noProof="0" dirty="0" err="1"/>
              <a:t>Bulletpoints</a:t>
            </a:r>
            <a:r>
              <a:rPr lang="de-CH" noProof="0" dirty="0"/>
              <a:t>, dann Nummerierungen).</a:t>
            </a:r>
            <a:endParaRPr lang="en-US" noProof="0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8566383" y="1653116"/>
            <a:ext cx="3312000" cy="4656667"/>
          </a:xfrm>
        </p:spPr>
        <p:txBody>
          <a:bodyPr/>
          <a:lstStyle>
            <a:lvl1pPr>
              <a:defRPr/>
            </a:lvl1pPr>
            <a:lvl6pPr>
              <a:buAutoNum type="arabicPeriod"/>
              <a:defRPr/>
            </a:lvl6pPr>
          </a:lstStyle>
          <a:p>
            <a:pPr lvl="0"/>
            <a:r>
              <a:rPr lang="de-CH" noProof="0" dirty="0"/>
              <a:t>Bei Aufzählungen NICHT die Buttons oben im Menü verwenden, sondern jede Textzeile komplett markieren und mit der Tabulator-Taste oder </a:t>
            </a:r>
            <a:r>
              <a:rPr lang="de-CH" noProof="0" dirty="0" err="1"/>
              <a:t>Shift+Tab</a:t>
            </a:r>
            <a:r>
              <a:rPr lang="de-CH" noProof="0" dirty="0"/>
              <a:t> die Ebene verändern (erst erscheinen </a:t>
            </a:r>
            <a:r>
              <a:rPr lang="de-CH" noProof="0" dirty="0" err="1"/>
              <a:t>Bulletpoints</a:t>
            </a:r>
            <a:r>
              <a:rPr lang="de-CH" noProof="0" dirty="0"/>
              <a:t>, dann Nummerierungen).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7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/3;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402FF4-3150-4BB9-8471-06339226EF9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1687968" y="1653117"/>
            <a:ext cx="3312000" cy="4656667"/>
          </a:xfrm>
        </p:spPr>
        <p:txBody>
          <a:bodyPr/>
          <a:lstStyle>
            <a:lvl1pPr>
              <a:defRPr baseline="0"/>
            </a:lvl1pPr>
            <a:lvl4pPr marL="1079973" marR="0" indent="-359991" algn="l" defTabSz="1219170" rtl="0" eaLnBrk="1" fontAlgn="base" latinLnBrk="0" hangingPunct="1">
              <a:lnSpc>
                <a:spcPct val="100000"/>
              </a:lnSpc>
              <a:spcBef>
                <a:spcPts val="333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−"/>
              <a:tabLst/>
              <a:defRPr/>
            </a:lvl4pPr>
            <a:lvl6pPr>
              <a:buAutoNum type="arabicPeriod"/>
              <a:defRPr/>
            </a:lvl6pPr>
          </a:lstStyle>
          <a:p>
            <a:pPr lvl="0"/>
            <a:r>
              <a:rPr lang="de-CH" noProof="0" dirty="0"/>
              <a:t>Bei Aufzählungen NICHT die Buttons oben im Menü verwenden, sondern jede Textzeile komplett markieren und mit der Tabulator-Taste oder </a:t>
            </a:r>
            <a:r>
              <a:rPr lang="de-CH" noProof="0" dirty="0" err="1"/>
              <a:t>Shift+Tab</a:t>
            </a:r>
            <a:r>
              <a:rPr lang="de-CH" noProof="0" dirty="0"/>
              <a:t> die Ebene verändern (erst erscheinen </a:t>
            </a:r>
            <a:r>
              <a:rPr lang="de-CH" noProof="0" dirty="0" err="1"/>
              <a:t>Bulletpoints</a:t>
            </a:r>
            <a:r>
              <a:rPr lang="de-CH" noProof="0" dirty="0"/>
              <a:t>, dann Nummerierungen).</a:t>
            </a:r>
            <a:endParaRPr lang="en-US" noProof="0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5127175" y="1653116"/>
            <a:ext cx="6751208" cy="4656667"/>
          </a:xfrm>
        </p:spPr>
        <p:txBody>
          <a:bodyPr/>
          <a:lstStyle>
            <a:lvl1pPr>
              <a:defRPr/>
            </a:lvl1pPr>
            <a:lvl6pPr>
              <a:buAutoNum type="arabicPeriod"/>
              <a:defRPr/>
            </a:lvl6pPr>
          </a:lstStyle>
          <a:p>
            <a:pPr lvl="0"/>
            <a:r>
              <a:rPr lang="de-CH" noProof="0" dirty="0"/>
              <a:t>Bei Aufzählungen NICHT die Buttons oben im Menü verwenden, sondern jede Textzeile komplett markieren und mit der Tabulator-Taste oder </a:t>
            </a:r>
            <a:r>
              <a:rPr lang="de-CH" noProof="0" dirty="0" err="1"/>
              <a:t>Shift+Tab</a:t>
            </a:r>
            <a:r>
              <a:rPr lang="de-CH" noProof="0" dirty="0"/>
              <a:t> die Ebene verändern (erst erscheinen </a:t>
            </a:r>
            <a:r>
              <a:rPr lang="de-CH" noProof="0" dirty="0" err="1"/>
              <a:t>Bulletpoints</a:t>
            </a:r>
            <a:r>
              <a:rPr lang="de-CH" noProof="0" dirty="0"/>
              <a:t>, dann Nummerierungen).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7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/3;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402FF4-3150-4BB9-8471-06339226EF9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1687967" y="1653117"/>
            <a:ext cx="6751207" cy="4656667"/>
          </a:xfrm>
        </p:spPr>
        <p:txBody>
          <a:bodyPr/>
          <a:lstStyle>
            <a:lvl1pPr>
              <a:defRPr baseline="0"/>
            </a:lvl1pPr>
            <a:lvl4pPr marL="1079973" marR="0" indent="-359991" algn="l" defTabSz="1219170" rtl="0" eaLnBrk="1" fontAlgn="base" latinLnBrk="0" hangingPunct="1">
              <a:lnSpc>
                <a:spcPct val="100000"/>
              </a:lnSpc>
              <a:spcBef>
                <a:spcPts val="333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itchFamily="34" charset="0"/>
              <a:buChar char="−"/>
              <a:tabLst/>
              <a:defRPr/>
            </a:lvl4pPr>
            <a:lvl6pPr>
              <a:buAutoNum type="arabicPeriod"/>
              <a:defRPr/>
            </a:lvl6pPr>
          </a:lstStyle>
          <a:p>
            <a:pPr lvl="0"/>
            <a:r>
              <a:rPr lang="de-CH" noProof="0" dirty="0"/>
              <a:t>Bei Aufzählungen NICHT die Buttons oben im Menü verwenden, sondern jede Textzeile komplett markieren und mit der Tabulator-Taste oder </a:t>
            </a:r>
            <a:r>
              <a:rPr lang="de-CH" noProof="0" dirty="0" err="1"/>
              <a:t>Shift+Tab</a:t>
            </a:r>
            <a:r>
              <a:rPr lang="de-CH" noProof="0" dirty="0"/>
              <a:t> die Ebene verändern (erst erscheinen </a:t>
            </a:r>
            <a:r>
              <a:rPr lang="de-CH" noProof="0" dirty="0" err="1"/>
              <a:t>Bulletpoints</a:t>
            </a:r>
            <a:r>
              <a:rPr lang="de-CH" noProof="0" dirty="0"/>
              <a:t>, dann Nummerierungen).</a:t>
            </a:r>
            <a:endParaRPr lang="en-US" noProof="0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8566383" y="1653116"/>
            <a:ext cx="3312000" cy="4656667"/>
          </a:xfrm>
        </p:spPr>
        <p:txBody>
          <a:bodyPr/>
          <a:lstStyle>
            <a:lvl1pPr>
              <a:defRPr/>
            </a:lvl1pPr>
            <a:lvl6pPr>
              <a:buAutoNum type="arabicPeriod"/>
              <a:defRPr/>
            </a:lvl6pPr>
          </a:lstStyle>
          <a:p>
            <a:pPr lvl="0"/>
            <a:r>
              <a:rPr lang="de-CH" noProof="0" dirty="0"/>
              <a:t>Bei Aufzählungen NICHT die Buttons oben im Menü verwenden, sondern jede Textzeile komplett markieren und mit der Tabulator-Taste oder </a:t>
            </a:r>
            <a:r>
              <a:rPr lang="de-CH" noProof="0" dirty="0" err="1"/>
              <a:t>Shift+Tab</a:t>
            </a:r>
            <a:r>
              <a:rPr lang="de-CH" noProof="0" dirty="0"/>
              <a:t> die Ebene verändern (erst erscheinen </a:t>
            </a:r>
            <a:r>
              <a:rPr lang="de-CH" noProof="0" dirty="0" err="1"/>
              <a:t>Bulletpoints</a:t>
            </a:r>
            <a:r>
              <a:rPr lang="de-CH" noProof="0" dirty="0"/>
              <a:t>, dann Nummerierungen).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4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89431" y="1659465"/>
            <a:ext cx="10188951" cy="46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dirty="0"/>
              <a:t>Stufe 1 - Text</a:t>
            </a:r>
          </a:p>
          <a:p>
            <a:pPr lvl="1"/>
            <a:r>
              <a:rPr lang="de-CH" noProof="0" dirty="0"/>
              <a:t>Stufe 2 - Aufzählung Ebene 1</a:t>
            </a:r>
          </a:p>
          <a:p>
            <a:pPr lvl="2"/>
            <a:r>
              <a:rPr lang="de-CH" noProof="0" dirty="0"/>
              <a:t>Stufe 3 - Aufzählung Ebene 2</a:t>
            </a:r>
          </a:p>
          <a:p>
            <a:pPr lvl="3"/>
            <a:r>
              <a:rPr lang="de-CH" noProof="0" dirty="0"/>
              <a:t>Stufe 4 - Aufzählung Ebene 3</a:t>
            </a:r>
          </a:p>
          <a:p>
            <a:pPr lvl="4"/>
            <a:r>
              <a:rPr lang="de-CH" noProof="0" dirty="0"/>
              <a:t>Stufe 5 - Nummerierung Ebene 1</a:t>
            </a:r>
          </a:p>
          <a:p>
            <a:pPr lvl="5"/>
            <a:r>
              <a:rPr lang="de-CH" noProof="0" dirty="0"/>
              <a:t>Stufe 6 - Nummerierung Ebene 2</a:t>
            </a:r>
          </a:p>
          <a:p>
            <a:pPr lvl="6"/>
            <a:r>
              <a:rPr lang="de-CH" noProof="0" dirty="0"/>
              <a:t>Stufe 7 - Nummerierung Ebene </a:t>
            </a:r>
            <a:r>
              <a:rPr lang="en-US" noProof="0" dirty="0"/>
              <a:t>3</a:t>
            </a:r>
          </a:p>
          <a:p>
            <a:pPr lvl="7"/>
            <a:r>
              <a:rPr lang="de-CH" noProof="0" dirty="0"/>
              <a:t>Stufe 8 - Text</a:t>
            </a:r>
            <a:endParaRPr lang="en-US" noProof="0" dirty="0"/>
          </a:p>
          <a:p>
            <a:pPr lvl="8"/>
            <a:r>
              <a:rPr lang="en-US" noProof="0" dirty="0" err="1"/>
              <a:t>Stufe</a:t>
            </a:r>
            <a:r>
              <a:rPr lang="en-US" noProof="0" dirty="0"/>
              <a:t> 9 - Text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398383" y="6575243"/>
            <a:ext cx="4800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D7402FF4-3150-4BB9-8471-06339226EF9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object 45"/>
          <p:cNvSpPr/>
          <p:nvPr userDrawn="1"/>
        </p:nvSpPr>
        <p:spPr>
          <a:xfrm flipV="1">
            <a:off x="1822449" y="100331"/>
            <a:ext cx="45719" cy="45719"/>
          </a:xfrm>
          <a:custGeom>
            <a:avLst/>
            <a:gdLst/>
            <a:ahLst/>
            <a:cxnLst/>
            <a:rect l="l" t="t" r="r" b="b"/>
            <a:pathLst>
              <a:path h="986155">
                <a:moveTo>
                  <a:pt x="0" y="0"/>
                </a:moveTo>
                <a:lnTo>
                  <a:pt x="0" y="985785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Bild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13617" y="348552"/>
            <a:ext cx="1115936" cy="628597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689431" y="504150"/>
            <a:ext cx="10188951" cy="57132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33" r:id="rId2"/>
    <p:sldLayoutId id="2147483714" r:id="rId3"/>
    <p:sldLayoutId id="2147483715" r:id="rId4"/>
    <p:sldLayoutId id="2147483704" r:id="rId5"/>
    <p:sldLayoutId id="2147483705" r:id="rId6"/>
    <p:sldLayoutId id="2147483730" r:id="rId7"/>
    <p:sldLayoutId id="2147483731" r:id="rId8"/>
    <p:sldLayoutId id="2147483732" r:id="rId9"/>
    <p:sldLayoutId id="2147483729" r:id="rId10"/>
    <p:sldLayoutId id="2147483706" r:id="rId11"/>
    <p:sldLayoutId id="2147483734" r:id="rId12"/>
  </p:sldLayoutIdLst>
  <p:hf hdr="0"/>
  <p:txStyles>
    <p:titleStyle>
      <a:lvl1pPr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400" b="0" i="0" cap="none" spc="0" baseline="0">
          <a:solidFill>
            <a:schemeClr val="bg2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9pPr>
    </p:titleStyle>
    <p:bodyStyle>
      <a:lvl1pPr marL="0" indent="0" algn="l" rtl="0" eaLnBrk="1" fontAlgn="base" hangingPunct="1">
        <a:spcBef>
          <a:spcPts val="667"/>
        </a:spcBef>
        <a:spcAft>
          <a:spcPct val="0"/>
        </a:spcAft>
        <a:buClr>
          <a:schemeClr val="bg2"/>
        </a:buClr>
        <a:buFontTx/>
        <a:buNone/>
        <a:defRPr sz="1800" baseline="0">
          <a:solidFill>
            <a:schemeClr val="bg2"/>
          </a:solidFill>
          <a:latin typeface="+mj-lt"/>
          <a:ea typeface="+mn-ea"/>
          <a:cs typeface="Arial" panose="020B0604020202020204" pitchFamily="34" charset="0"/>
        </a:defRPr>
      </a:lvl1pPr>
      <a:lvl2pPr marL="359991" indent="-359991" algn="l" rtl="0" eaLnBrk="1" fontAlgn="base" hangingPunct="1">
        <a:spcBef>
          <a:spcPts val="667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bg2"/>
          </a:solidFill>
          <a:latin typeface="+mj-lt"/>
          <a:ea typeface="+mn-ea"/>
          <a:cs typeface="Arial" panose="020B0604020202020204" pitchFamily="34" charset="0"/>
        </a:defRPr>
      </a:lvl2pPr>
      <a:lvl3pPr marL="719982" indent="-359991" algn="l" rtl="0" eaLnBrk="1" fontAlgn="base" hangingPunct="1">
        <a:spcBef>
          <a:spcPts val="667"/>
        </a:spcBef>
        <a:spcAft>
          <a:spcPct val="0"/>
        </a:spcAft>
        <a:buClr>
          <a:schemeClr val="accent1"/>
        </a:buClr>
        <a:buFont typeface="Courier New" pitchFamily="49" charset="0"/>
        <a:buChar char="o"/>
        <a:defRPr sz="1800">
          <a:solidFill>
            <a:schemeClr val="bg2"/>
          </a:solidFill>
          <a:latin typeface="+mj-lt"/>
          <a:ea typeface="+mn-ea"/>
          <a:cs typeface="Arial" panose="020B0604020202020204" pitchFamily="34" charset="0"/>
        </a:defRPr>
      </a:lvl3pPr>
      <a:lvl4pPr marL="1079973" indent="-359991" algn="l" rtl="0" eaLnBrk="1" fontAlgn="base" hangingPunct="1">
        <a:spcBef>
          <a:spcPts val="333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buChar char="−"/>
        <a:defRPr sz="1400" baseline="0">
          <a:solidFill>
            <a:schemeClr val="bg2"/>
          </a:solidFill>
          <a:latin typeface="+mj-lt"/>
          <a:ea typeface="+mn-ea"/>
          <a:cs typeface="Arial" panose="020B0604020202020204" pitchFamily="34" charset="0"/>
        </a:defRPr>
      </a:lvl4pPr>
      <a:lvl5pPr marL="0" indent="-359991" algn="l" rtl="0" eaLnBrk="1" fontAlgn="base" hangingPunct="1">
        <a:spcBef>
          <a:spcPts val="667"/>
        </a:spcBef>
        <a:spcAft>
          <a:spcPct val="0"/>
        </a:spcAft>
        <a:buClr>
          <a:schemeClr val="accent1"/>
        </a:buClr>
        <a:buFont typeface="+mj-lt"/>
        <a:buAutoNum type="arabicPeriod"/>
        <a:defRPr sz="1800">
          <a:solidFill>
            <a:schemeClr val="bg2"/>
          </a:solidFill>
          <a:latin typeface="+mj-lt"/>
          <a:ea typeface="+mn-ea"/>
          <a:cs typeface="Arial" panose="020B0604020202020204" pitchFamily="34" charset="0"/>
        </a:defRPr>
      </a:lvl5pPr>
      <a:lvl6pPr marL="719982" indent="-359991" algn="l" rtl="0" eaLnBrk="1" fontAlgn="base" hangingPunct="1">
        <a:spcBef>
          <a:spcPts val="667"/>
        </a:spcBef>
        <a:spcAft>
          <a:spcPct val="0"/>
        </a:spcAft>
        <a:buClr>
          <a:schemeClr val="accent1"/>
        </a:buClr>
        <a:buFont typeface="+mj-lt"/>
        <a:buAutoNum type="arabicPeriod"/>
        <a:defRPr sz="1800">
          <a:solidFill>
            <a:schemeClr val="bg2"/>
          </a:solidFill>
          <a:latin typeface="+mj-lt"/>
          <a:ea typeface="+mn-ea"/>
          <a:cs typeface="Arial" panose="020B0604020202020204" pitchFamily="34" charset="0"/>
        </a:defRPr>
      </a:lvl6pPr>
      <a:lvl7pPr marL="1079973" indent="-359991" algn="l" rtl="0" eaLnBrk="1" fontAlgn="base" hangingPunct="1">
        <a:spcBef>
          <a:spcPts val="333"/>
        </a:spcBef>
        <a:spcAft>
          <a:spcPct val="0"/>
        </a:spcAft>
        <a:buClr>
          <a:schemeClr val="accent1"/>
        </a:buClr>
        <a:buFont typeface="+mj-lt"/>
        <a:buAutoNum type="arabicPeriod"/>
        <a:defRPr sz="1400" baseline="0">
          <a:solidFill>
            <a:schemeClr val="bg2"/>
          </a:solidFill>
          <a:latin typeface="+mj-lt"/>
          <a:ea typeface="+mn-ea"/>
          <a:cs typeface="Arial" panose="020B0604020202020204" pitchFamily="34" charset="0"/>
        </a:defRPr>
      </a:lvl7pPr>
      <a:lvl8pPr marL="0" indent="0" algn="l" rtl="0" eaLnBrk="1" fontAlgn="base" hangingPunct="1">
        <a:spcBef>
          <a:spcPts val="667"/>
        </a:spcBef>
        <a:spcAft>
          <a:spcPct val="0"/>
        </a:spcAft>
        <a:buClr>
          <a:srgbClr val="C00000"/>
        </a:buClr>
        <a:buFont typeface="+mj-lt"/>
        <a:buNone/>
        <a:tabLst>
          <a:tab pos="958827" algn="l"/>
        </a:tabLst>
        <a:defRPr sz="1800" baseline="0">
          <a:solidFill>
            <a:schemeClr val="bg2"/>
          </a:solidFill>
          <a:latin typeface="+mj-lt"/>
          <a:ea typeface="+mn-ea"/>
        </a:defRPr>
      </a:lvl8pPr>
      <a:lvl9pPr marL="0" indent="0" algn="l" rtl="0" eaLnBrk="1" fontAlgn="base" hangingPunct="1">
        <a:spcBef>
          <a:spcPts val="667"/>
        </a:spcBef>
        <a:spcAft>
          <a:spcPct val="0"/>
        </a:spcAft>
        <a:defRPr sz="1800">
          <a:solidFill>
            <a:schemeClr val="bg2"/>
          </a:solidFill>
          <a:latin typeface="+mj-lt"/>
          <a:ea typeface="+mn-ea"/>
          <a:cs typeface="Arial" pitchFamily="34" charset="0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1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6749" TargetMode="External"/><Relationship Id="rId7" Type="http://schemas.openxmlformats.org/officeDocument/2006/relationships/hyperlink" Target="https://www.owasp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oauth.com/oauth2-servers/device-flow/" TargetMode="External"/><Relationship Id="rId5" Type="http://schemas.openxmlformats.org/officeDocument/2006/relationships/hyperlink" Target="https://oauth.net/2/" TargetMode="External"/><Relationship Id="rId4" Type="http://schemas.openxmlformats.org/officeDocument/2006/relationships/hyperlink" Target="https://tools.ietf.org/html/rfc825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4EC754-438F-493A-A9CC-1A4490DACBC3}"/>
              </a:ext>
            </a:extLst>
          </p:cNvPr>
          <p:cNvSpPr txBox="1"/>
          <p:nvPr/>
        </p:nvSpPr>
        <p:spPr>
          <a:xfrm>
            <a:off x="2878160" y="5660102"/>
            <a:ext cx="6305029" cy="9144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de-CH" sz="4000" dirty="0" err="1">
                <a:latin typeface="+mj-lt"/>
              </a:rPr>
              <a:t>Authorization</a:t>
            </a:r>
            <a:r>
              <a:rPr lang="de-CH" sz="4000" dirty="0">
                <a:latin typeface="+mj-lt"/>
              </a:rPr>
              <a:t> mit </a:t>
            </a:r>
            <a:r>
              <a:rPr lang="de-CH" sz="4000" dirty="0" err="1">
                <a:latin typeface="+mj-lt"/>
              </a:rPr>
              <a:t>Oauth</a:t>
            </a:r>
            <a:r>
              <a:rPr lang="de-CH" sz="4000" dirty="0">
                <a:latin typeface="+mj-lt"/>
              </a:rPr>
              <a:t> 2.0</a:t>
            </a:r>
          </a:p>
          <a:p>
            <a:pPr algn="ctr"/>
            <a:r>
              <a:rPr lang="de-CH" dirty="0">
                <a:latin typeface="+mj-lt"/>
              </a:rPr>
              <a:t>06.06.2019</a:t>
            </a:r>
            <a:endParaRPr lang="LID4096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229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A66EDE7-350B-439C-9D40-7143E28891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1595" y="1653117"/>
            <a:ext cx="10188951" cy="4656667"/>
          </a:xfrm>
        </p:spPr>
        <p:txBody>
          <a:bodyPr/>
          <a:lstStyle/>
          <a:p>
            <a:r>
              <a:rPr lang="en-US" sz="2000" dirty="0"/>
              <a:t>[1]   RFC6749 The OAuth 2.0 Authorization Framework </a:t>
            </a:r>
            <a:r>
              <a:rPr lang="it-IT" sz="2000" dirty="0">
                <a:hlinkClick r:id="rId3"/>
              </a:rPr>
              <a:t>https://tools.ietf.org/html/rfc6749</a:t>
            </a:r>
            <a:endParaRPr lang="it-IT" sz="2000" dirty="0"/>
          </a:p>
          <a:p>
            <a:r>
              <a:rPr lang="it-IT" sz="2000" dirty="0"/>
              <a:t>[2]   RFC8252 </a:t>
            </a:r>
            <a:r>
              <a:rPr lang="en-US" sz="2000" dirty="0"/>
              <a:t>OAuth 2.0 for Native Apps </a:t>
            </a:r>
            <a:r>
              <a:rPr lang="it-IT" sz="2000" dirty="0">
                <a:hlinkClick r:id="rId4"/>
              </a:rPr>
              <a:t>https://tools.ietf.org/html/rfc8252</a:t>
            </a:r>
            <a:endParaRPr lang="en-US" sz="2800" dirty="0"/>
          </a:p>
          <a:p>
            <a:r>
              <a:rPr lang="it-IT" sz="2000" dirty="0"/>
              <a:t>[3]   </a:t>
            </a:r>
            <a:r>
              <a:rPr lang="it-IT" sz="2000" dirty="0">
                <a:hlinkClick r:id="rId5"/>
              </a:rPr>
              <a:t>https://oauth.net/2/</a:t>
            </a:r>
            <a:endParaRPr lang="it-IT" sz="2000" dirty="0"/>
          </a:p>
          <a:p>
            <a:r>
              <a:rPr lang="it-IT" sz="2000" dirty="0"/>
              <a:t>[4]   </a:t>
            </a:r>
            <a:r>
              <a:rPr lang="it-IT" sz="2000" dirty="0">
                <a:hlinkClick r:id="rId6"/>
              </a:rPr>
              <a:t>https://www.oauth.com/oauth2-servers/device-flow/</a:t>
            </a:r>
            <a:endParaRPr lang="it-IT" sz="2000" dirty="0"/>
          </a:p>
          <a:p>
            <a:r>
              <a:rPr lang="it-IT" sz="2000" dirty="0"/>
              <a:t>[5]   </a:t>
            </a:r>
            <a:r>
              <a:rPr lang="it-IT" sz="2000" dirty="0">
                <a:hlinkClick r:id="rId7"/>
              </a:rPr>
              <a:t>https://www.owasp.org</a:t>
            </a:r>
            <a:endParaRPr lang="en-US" sz="2000" dirty="0"/>
          </a:p>
          <a:p>
            <a:endParaRPr lang="it-IT" sz="20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1CDC343-A79E-4616-97D7-127F99BD5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402FF4-3150-4BB9-8471-06339226EF9E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216A2DC-B14C-466A-B770-0A932036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9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A66EDE7-350B-439C-9D40-7143E28891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1595" y="1653117"/>
            <a:ext cx="10188951" cy="4656667"/>
          </a:xfrm>
        </p:spPr>
        <p:txBody>
          <a:bodyPr/>
          <a:lstStyle/>
          <a:p>
            <a:endParaRPr lang="en-US" sz="2000" dirty="0"/>
          </a:p>
          <a:p>
            <a:pPr algn="ctr"/>
            <a:r>
              <a:rPr lang="en-US" sz="3600" dirty="0"/>
              <a:t>Secure your API with</a:t>
            </a:r>
          </a:p>
          <a:p>
            <a:pPr algn="ctr"/>
            <a:endParaRPr lang="en-US" sz="36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1CDC343-A79E-4616-97D7-127F99BD5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402FF4-3150-4BB9-8471-06339226EF9E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216A2DC-B14C-466A-B770-0A932036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Appeal</a:t>
            </a:r>
            <a:endParaRPr lang="en-US" dirty="0"/>
          </a:p>
        </p:txBody>
      </p:sp>
      <p:pic>
        <p:nvPicPr>
          <p:cNvPr id="2052" name="Picture 4" descr="OAuth 2.0 logo">
            <a:extLst>
              <a:ext uri="{FF2B5EF4-FFF2-40B4-BE49-F238E27FC236}">
                <a16:creationId xmlns:a16="http://schemas.microsoft.com/office/drawing/2014/main" id="{D3875CC7-3B1A-4839-96EA-B4447D181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3036252"/>
            <a:ext cx="2419350" cy="239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12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402FF4-3150-4BB9-8471-06339226EF9E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CH" dirty="0"/>
              <a:t>MAKING VISIONS WORK.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693302" y="3670494"/>
            <a:ext cx="4478476" cy="1771082"/>
          </a:xfrm>
        </p:spPr>
        <p:txBody>
          <a:bodyPr/>
          <a:lstStyle/>
          <a:p>
            <a:r>
              <a:rPr lang="de-CH" dirty="0"/>
              <a:t>bbv Software Services AG</a:t>
            </a:r>
          </a:p>
          <a:p>
            <a:r>
              <a:rPr lang="de-CH" dirty="0"/>
              <a:t>Heinrichstrasse 249</a:t>
            </a:r>
          </a:p>
          <a:p>
            <a:r>
              <a:rPr lang="de-CH" dirty="0"/>
              <a:t>8005 Zürich</a:t>
            </a:r>
          </a:p>
          <a:p>
            <a:r>
              <a:rPr lang="de-CH" dirty="0"/>
              <a:t>Telefon</a:t>
            </a:r>
            <a:r>
              <a:rPr lang="it-IT" dirty="0"/>
              <a:t> </a:t>
            </a:r>
            <a:r>
              <a:rPr lang="de-CH" dirty="0"/>
              <a:t>+41 44 315 63 63</a:t>
            </a:r>
            <a:endParaRPr lang="it-IT" dirty="0"/>
          </a:p>
          <a:p>
            <a:r>
              <a:rPr lang="it-IT" dirty="0"/>
              <a:t>www.bbv.ch</a:t>
            </a:r>
            <a:endParaRPr lang="de-CH" dirty="0"/>
          </a:p>
          <a:p>
            <a:endParaRPr lang="de-CH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Name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325913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A66EDE7-350B-439C-9D40-7143E28891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1595" y="1653117"/>
            <a:ext cx="10188951" cy="46566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Authentisierung</a:t>
            </a:r>
            <a:r>
              <a:rPr lang="en-US" sz="2800" dirty="0"/>
              <a:t> vs. </a:t>
            </a:r>
            <a:r>
              <a:rPr lang="de-CH" sz="2800" dirty="0"/>
              <a:t>Autorisierung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Authorization Grant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Demo</a:t>
            </a:r>
          </a:p>
          <a:p>
            <a:pPr marL="645741" lvl="1" indent="-285750"/>
            <a:r>
              <a:rPr lang="en-US" sz="2400" dirty="0"/>
              <a:t>Access Token</a:t>
            </a:r>
          </a:p>
          <a:p>
            <a:pPr marL="645741" lvl="1" indent="-285750"/>
            <a:r>
              <a:rPr lang="en-US" sz="2400" dirty="0"/>
              <a:t>Refresh Token</a:t>
            </a:r>
          </a:p>
          <a:p>
            <a:pPr marL="645741" lvl="1" indent="-285750"/>
            <a:r>
              <a:rPr lang="en-US" sz="2400" dirty="0"/>
              <a:t>Issuing an Access Token</a:t>
            </a:r>
          </a:p>
          <a:p>
            <a:pPr marL="645741" lvl="1" indent="-285750"/>
            <a:r>
              <a:rPr lang="en-US" sz="2400" dirty="0"/>
              <a:t>Refreshing an Access Token</a:t>
            </a:r>
          </a:p>
          <a:p>
            <a:pPr marL="645741" lvl="1" indent="-285750"/>
            <a:r>
              <a:rPr lang="en-US" sz="2400" dirty="0"/>
              <a:t>Accessing Protected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Security Considerations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1CDC343-A79E-4616-97D7-127F99BD5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402FF4-3150-4BB9-8471-06339226EF9E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216A2DC-B14C-466A-B770-0A932036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91879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A66EDE7-350B-439C-9D40-7143E28891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1595" y="1653117"/>
            <a:ext cx="10188951" cy="4656667"/>
          </a:xfrm>
        </p:spPr>
        <p:txBody>
          <a:bodyPr/>
          <a:lstStyle/>
          <a:p>
            <a:r>
              <a:rPr lang="de-CH" sz="2800" b="1" dirty="0"/>
              <a:t>Authentisierung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Basic Authentication (username, password)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Public/Private Key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de-CH" sz="2800" dirty="0"/>
          </a:p>
          <a:p>
            <a:endParaRPr lang="de-CH" sz="2800" dirty="0"/>
          </a:p>
          <a:p>
            <a:endParaRPr lang="de-CH" sz="2800" dirty="0"/>
          </a:p>
          <a:p>
            <a:r>
              <a:rPr lang="de-CH" sz="2800" b="1" dirty="0"/>
              <a:t>Autorisierung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OAuth 2.0 </a:t>
            </a:r>
          </a:p>
          <a:p>
            <a:endParaRPr lang="en-US" sz="28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1CDC343-A79E-4616-97D7-127F99BD5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402FF4-3150-4BB9-8471-06339226EF9E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216A2DC-B14C-466A-B770-0A932036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/>
              <a:t>Authentisierung</a:t>
            </a:r>
            <a:r>
              <a:rPr lang="en-US" sz="3600" dirty="0"/>
              <a:t> vs. </a:t>
            </a:r>
            <a:r>
              <a:rPr lang="de-CH" sz="3600" dirty="0"/>
              <a:t>Autorisierung</a:t>
            </a:r>
            <a:endParaRPr lang="en-US" dirty="0"/>
          </a:p>
        </p:txBody>
      </p:sp>
      <p:pic>
        <p:nvPicPr>
          <p:cNvPr id="2052" name="Picture 4" descr="https://upload.wikimedia.org/wikipedia/commons/3/36/Authentisieren-authentifizieren.png">
            <a:extLst>
              <a:ext uri="{FF2B5EF4-FFF2-40B4-BE49-F238E27FC236}">
                <a16:creationId xmlns:a16="http://schemas.microsoft.com/office/drawing/2014/main" id="{37DBD81D-4CCB-4205-9781-78C0AF733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230" y="3273199"/>
            <a:ext cx="4130449" cy="258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1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A66EDE7-350B-439C-9D40-7143E28891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1595" y="1653117"/>
            <a:ext cx="10188951" cy="46566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 err="1"/>
              <a:t>Resource</a:t>
            </a:r>
            <a:r>
              <a:rPr lang="de-CH" sz="2800" dirty="0"/>
              <a:t> </a:t>
            </a:r>
            <a:r>
              <a:rPr lang="de-CH" sz="2800" dirty="0" err="1"/>
              <a:t>Owner</a:t>
            </a:r>
            <a:endParaRPr lang="de-CH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 err="1"/>
              <a:t>Resource</a:t>
            </a:r>
            <a:r>
              <a:rPr lang="de-CH" sz="2800" dirty="0"/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Client</a:t>
            </a:r>
          </a:p>
          <a:p>
            <a:pPr marL="645741" lvl="1" indent="-285750"/>
            <a:r>
              <a:rPr lang="de-CH" sz="2200" dirty="0"/>
              <a:t>Web </a:t>
            </a:r>
            <a:r>
              <a:rPr lang="de-CH" sz="2200" dirty="0" err="1"/>
              <a:t>application</a:t>
            </a:r>
            <a:r>
              <a:rPr lang="de-CH" sz="2200" dirty="0"/>
              <a:t> (</a:t>
            </a:r>
            <a:r>
              <a:rPr lang="de-CH" sz="2200" dirty="0" err="1"/>
              <a:t>Credential</a:t>
            </a:r>
            <a:r>
              <a:rPr lang="de-CH" sz="2200" dirty="0"/>
              <a:t> </a:t>
            </a:r>
            <a:r>
              <a:rPr lang="de-CH" sz="2200" dirty="0" err="1"/>
              <a:t>are</a:t>
            </a:r>
            <a:r>
              <a:rPr lang="de-CH" sz="2200" dirty="0"/>
              <a:t> </a:t>
            </a:r>
            <a:r>
              <a:rPr lang="de-CH" sz="2200" dirty="0" err="1"/>
              <a:t>stored</a:t>
            </a:r>
            <a:r>
              <a:rPr lang="de-CH" sz="2200" dirty="0"/>
              <a:t> on a web-server)</a:t>
            </a:r>
          </a:p>
          <a:p>
            <a:pPr marL="645741" lvl="1" indent="-285750"/>
            <a:r>
              <a:rPr lang="de-CH" sz="2200" dirty="0"/>
              <a:t>Native </a:t>
            </a:r>
            <a:r>
              <a:rPr lang="de-CH" sz="2200" dirty="0" err="1"/>
              <a:t>application</a:t>
            </a:r>
            <a:endParaRPr lang="de-CH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 err="1"/>
              <a:t>Authorization</a:t>
            </a:r>
            <a:r>
              <a:rPr lang="de-CH" sz="2800" dirty="0"/>
              <a:t> Server</a:t>
            </a:r>
            <a:endParaRPr lang="en-US" sz="28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1CDC343-A79E-4616-97D7-127F99BD5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402FF4-3150-4BB9-8471-06339226EF9E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216A2DC-B14C-466A-B770-0A932036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 defines four roles</a:t>
            </a:r>
          </a:p>
        </p:txBody>
      </p:sp>
    </p:spTree>
    <p:extLst>
      <p:ext uri="{BB962C8B-B14F-4D97-AF65-F5344CB8AC3E}">
        <p14:creationId xmlns:p14="http://schemas.microsoft.com/office/powerpoint/2010/main" val="98164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A66EDE7-350B-439C-9D40-7143E28891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1595" y="1653117"/>
            <a:ext cx="10188951" cy="46566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 err="1"/>
              <a:t>Authorization</a:t>
            </a:r>
            <a:r>
              <a:rPr lang="de-CH" sz="2800" dirty="0"/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 err="1"/>
              <a:t>Implicit</a:t>
            </a:r>
            <a:endParaRPr lang="de-CH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 err="1"/>
              <a:t>Resource</a:t>
            </a:r>
            <a:r>
              <a:rPr lang="de-CH" sz="2800" dirty="0"/>
              <a:t> </a:t>
            </a:r>
            <a:r>
              <a:rPr lang="de-CH" sz="2800" dirty="0" err="1"/>
              <a:t>Owner</a:t>
            </a:r>
            <a:r>
              <a:rPr lang="de-CH" sz="2800" dirty="0"/>
              <a:t> Password </a:t>
            </a:r>
            <a:r>
              <a:rPr lang="de-CH" sz="2800" dirty="0" err="1"/>
              <a:t>Credentials</a:t>
            </a:r>
            <a:endParaRPr lang="de-CH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Client </a:t>
            </a:r>
            <a:r>
              <a:rPr lang="de-CH" sz="2800" dirty="0" err="1"/>
              <a:t>Credentials</a:t>
            </a:r>
            <a:endParaRPr lang="de-CH" sz="28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1CDC343-A79E-4616-97D7-127F99BD5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402FF4-3150-4BB9-8471-06339226EF9E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216A2DC-B14C-466A-B770-0A932036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Authorization Grant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4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A66EDE7-350B-439C-9D40-7143E28891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1595" y="1653117"/>
            <a:ext cx="10188951" cy="46566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Demo </a:t>
            </a:r>
            <a:r>
              <a:rPr lang="en-US" sz="2800" dirty="0" err="1"/>
              <a:t>mit</a:t>
            </a:r>
            <a:r>
              <a:rPr lang="en-US" sz="2800" dirty="0"/>
              <a:t> René Koch AG </a:t>
            </a:r>
            <a:r>
              <a:rPr lang="en-US" sz="2800" dirty="0" err="1"/>
              <a:t>Projekt</a:t>
            </a:r>
            <a:r>
              <a:rPr lang="en-US" sz="2800" dirty="0"/>
              <a:t> “</a:t>
            </a:r>
            <a:r>
              <a:rPr lang="en-US" sz="2800" dirty="0" err="1"/>
              <a:t>Smarte</a:t>
            </a:r>
            <a:r>
              <a:rPr lang="en-US" sz="2800" dirty="0"/>
              <a:t> </a:t>
            </a:r>
            <a:r>
              <a:rPr lang="en-US" sz="2800" dirty="0" err="1"/>
              <a:t>Paketfächer</a:t>
            </a:r>
            <a:r>
              <a:rPr lang="en-US" sz="2800" dirty="0"/>
              <a:t>”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1CDC343-A79E-4616-97D7-127F99BD5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402FF4-3150-4BB9-8471-06339226EF9E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216A2DC-B14C-466A-B770-0A932036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AA9D66-FE93-44DB-9EE9-BA0493F1C1B9}"/>
              </a:ext>
            </a:extLst>
          </p:cNvPr>
          <p:cNvSpPr/>
          <p:nvPr/>
        </p:nvSpPr>
        <p:spPr>
          <a:xfrm>
            <a:off x="223371" y="2577192"/>
            <a:ext cx="658372" cy="44359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LID4096" sz="1600" dirty="0" err="1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0DEDB7-2F0A-4F30-8B60-0016B8A3F663}"/>
              </a:ext>
            </a:extLst>
          </p:cNvPr>
          <p:cNvGrpSpPr/>
          <p:nvPr/>
        </p:nvGrpSpPr>
        <p:grpSpPr>
          <a:xfrm>
            <a:off x="1870489" y="2266694"/>
            <a:ext cx="8121835" cy="4428549"/>
            <a:chOff x="1870489" y="2266694"/>
            <a:chExt cx="8121835" cy="44285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CF03A5C-C9E0-4659-9338-601C33361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9676" y="2292549"/>
              <a:ext cx="7792648" cy="440269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0CBC5F-F679-4C33-B376-A59DA42564B1}"/>
                </a:ext>
              </a:extLst>
            </p:cNvPr>
            <p:cNvSpPr/>
            <p:nvPr/>
          </p:nvSpPr>
          <p:spPr>
            <a:xfrm>
              <a:off x="1870489" y="2266694"/>
              <a:ext cx="1199281" cy="590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72000" rIns="72000" bIns="72000" rtlCol="0" anchor="ctr">
              <a:noAutofit/>
            </a:bodyPr>
            <a:lstStyle/>
            <a:p>
              <a:pPr algn="ctr"/>
              <a:endParaRPr lang="LID4096" sz="1600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879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A66EDE7-350B-439C-9D40-7143E28891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1595" y="1653117"/>
            <a:ext cx="10188951" cy="46566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Demo </a:t>
            </a:r>
            <a:r>
              <a:rPr lang="en-US" sz="2800" dirty="0" err="1"/>
              <a:t>mit</a:t>
            </a:r>
            <a:r>
              <a:rPr lang="en-US" sz="2800" dirty="0"/>
              <a:t> René Koch AG </a:t>
            </a:r>
            <a:r>
              <a:rPr lang="en-US" sz="2800" dirty="0" err="1"/>
              <a:t>Projekt</a:t>
            </a:r>
            <a:r>
              <a:rPr lang="en-US" sz="2800" dirty="0"/>
              <a:t> “</a:t>
            </a:r>
            <a:r>
              <a:rPr lang="en-US" sz="2800" dirty="0" err="1"/>
              <a:t>Smarte</a:t>
            </a:r>
            <a:r>
              <a:rPr lang="en-US" sz="2800" dirty="0"/>
              <a:t> </a:t>
            </a:r>
            <a:r>
              <a:rPr lang="en-US" sz="2800" dirty="0" err="1"/>
              <a:t>Paketfächer</a:t>
            </a:r>
            <a:r>
              <a:rPr lang="en-US" sz="2800" dirty="0"/>
              <a:t>”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1CDC343-A79E-4616-97D7-127F99BD5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402FF4-3150-4BB9-8471-06339226EF9E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216A2DC-B14C-466A-B770-0A932036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AA9D66-FE93-44DB-9EE9-BA0493F1C1B9}"/>
              </a:ext>
            </a:extLst>
          </p:cNvPr>
          <p:cNvSpPr/>
          <p:nvPr/>
        </p:nvSpPr>
        <p:spPr>
          <a:xfrm>
            <a:off x="223371" y="2577192"/>
            <a:ext cx="658372" cy="44359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LID4096" sz="1600" dirty="0" err="1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E57D4-72F2-4336-B8B1-A145B453DCCB}"/>
              </a:ext>
            </a:extLst>
          </p:cNvPr>
          <p:cNvGrpSpPr/>
          <p:nvPr/>
        </p:nvGrpSpPr>
        <p:grpSpPr>
          <a:xfrm>
            <a:off x="2200497" y="2127199"/>
            <a:ext cx="7791006" cy="4226651"/>
            <a:chOff x="2200497" y="2348592"/>
            <a:chExt cx="7791006" cy="42266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BD74AA-2AE3-40CB-9422-4BA485BEE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0497" y="2348592"/>
              <a:ext cx="7791006" cy="422665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0CBC5F-F679-4C33-B376-A59DA42564B1}"/>
                </a:ext>
              </a:extLst>
            </p:cNvPr>
            <p:cNvSpPr/>
            <p:nvPr/>
          </p:nvSpPr>
          <p:spPr>
            <a:xfrm>
              <a:off x="2242329" y="2401658"/>
              <a:ext cx="794786" cy="4435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72000" rIns="72000" bIns="72000" rtlCol="0" anchor="ctr">
              <a:noAutofit/>
            </a:bodyPr>
            <a:lstStyle/>
            <a:p>
              <a:pPr algn="ctr"/>
              <a:endParaRPr lang="LID4096" sz="1600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78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A66EDE7-350B-439C-9D40-7143E28891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1595" y="1653117"/>
            <a:ext cx="10188951" cy="46566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use https transport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Authorization codes MUST be short lived and single-use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Authorization Code Redirection URI Manipulation </a:t>
            </a:r>
            <a:r>
              <a:rPr lang="en-US" sz="2600" dirty="0">
                <a:sym typeface="Wingdings" panose="05000000000000000000" pitchFamily="2" charset="2"/>
              </a:rPr>
              <a:t> </a:t>
            </a:r>
            <a:r>
              <a:rPr lang="en-US" sz="2600" dirty="0"/>
              <a:t>Authorization server MUST ensure that the redirection URI used to obtain the authorization code is identical to the redirection URI provided when exchanging the authorization code for an access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Minimize the use of password “Resource Owner Password Credentials” </a:t>
            </a:r>
            <a:r>
              <a:rPr lang="en-US" sz="2600" dirty="0">
                <a:sym typeface="Wingdings" panose="05000000000000000000" pitchFamily="2" charset="2"/>
              </a:rPr>
              <a:t> Client knows Resource Owner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ym typeface="Wingdings" panose="05000000000000000000" pitchFamily="2" charset="2"/>
              </a:rPr>
              <a:t>Ensuring Endpoint Authenticity  prevent man-in-the-middle attacks</a:t>
            </a:r>
          </a:p>
          <a:p>
            <a:pPr marL="457200" indent="-457200">
              <a:buFontTx/>
              <a:buChar char="-"/>
            </a:pPr>
            <a:endParaRPr lang="en-US" sz="16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1CDC343-A79E-4616-97D7-127F99BD5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402FF4-3150-4BB9-8471-06339226EF9E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216A2DC-B14C-466A-B770-0A932036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Security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A66EDE7-350B-439C-9D40-7143E28891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1595" y="1653117"/>
            <a:ext cx="10188951" cy="46566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Phishing Attacks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Cross-site request forgery (CSRF) is an exploit in which an attacker causes the user-agent of a victim end-user to follow a malicious URI </a:t>
            </a:r>
            <a:r>
              <a:rPr lang="en-US" sz="2600" dirty="0">
                <a:sym typeface="Wingdings" panose="05000000000000000000" pitchFamily="2" charset="2"/>
              </a:rPr>
              <a:t> prevent with use of “same-origin policy”, use “state” value (i.e. hash) in authorization code to bind client and authorization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Clickjacking </a:t>
            </a:r>
            <a:r>
              <a:rPr lang="en-US" sz="2600" dirty="0">
                <a:sym typeface="Wingdings" panose="05000000000000000000" pitchFamily="2" charset="2"/>
              </a:rPr>
              <a:t> Attackers use iframes to create invisible button to redirect the resource owner to another site to granting the credentials  use </a:t>
            </a:r>
            <a:r>
              <a:rPr lang="en-US" sz="2600" dirty="0"/>
              <a:t>"x-frame-options" in header</a:t>
            </a:r>
            <a:r>
              <a:rPr lang="en-US" sz="2600" dirty="0">
                <a:sym typeface="Wingdings" panose="05000000000000000000" pitchFamily="2" charset="2"/>
              </a:rPr>
              <a:t>, which block sites with framing or framing by sites with other origin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ym typeface="Wingdings" panose="05000000000000000000" pitchFamily="2" charset="2"/>
              </a:rPr>
              <a:t>For more details see [1], chapter 10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1CDC343-A79E-4616-97D7-127F99BD5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402FF4-3150-4BB9-8471-06339226EF9E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216A2DC-B14C-466A-B770-0A932036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Security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54543"/>
      </p:ext>
    </p:extLst>
  </p:cSld>
  <p:clrMapOvr>
    <a:masterClrMapping/>
  </p:clrMapOvr>
</p:sld>
</file>

<file path=ppt/theme/theme1.xml><?xml version="1.0" encoding="utf-8"?>
<a:theme xmlns:a="http://schemas.openxmlformats.org/drawingml/2006/main" name="bbv_Template_16-9_neu">
  <a:themeElements>
    <a:clrScheme name="BBV">
      <a:dk1>
        <a:sysClr val="windowText" lastClr="000000"/>
      </a:dk1>
      <a:lt1>
        <a:sysClr val="window" lastClr="FFFFFF"/>
      </a:lt1>
      <a:dk2>
        <a:srgbClr val="CC071E"/>
      </a:dk2>
      <a:lt2>
        <a:srgbClr val="707173"/>
      </a:lt2>
      <a:accent1>
        <a:srgbClr val="CC071E"/>
      </a:accent1>
      <a:accent2>
        <a:srgbClr val="373839"/>
      </a:accent2>
      <a:accent3>
        <a:srgbClr val="F39800"/>
      </a:accent3>
      <a:accent4>
        <a:srgbClr val="005193"/>
      </a:accent4>
      <a:accent5>
        <a:srgbClr val="519DD1"/>
      </a:accent5>
      <a:accent6>
        <a:srgbClr val="005D39"/>
      </a:accent6>
      <a:hlink>
        <a:srgbClr val="CC071E"/>
      </a:hlink>
      <a:folHlink>
        <a:srgbClr val="707173"/>
      </a:folHlink>
    </a:clrScheme>
    <a:fontScheme name="BB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wrap="square" lIns="72000" tIns="72000" rIns="72000" bIns="72000" rtlCol="0" anchor="ctr">
        <a:noAutofit/>
      </a:bodyPr>
      <a:lstStyle>
        <a:defPPr algn="ctr">
          <a:defRPr sz="1600" dirty="0" err="1" smtClean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Segoe UI" pitchFamily="-128" charset="0"/>
            <a:ea typeface="ＭＳ Ｐゴシック" pitchFamily="-128" charset="-128"/>
            <a:cs typeface="ＭＳ Ｐゴシック" pitchFamily="-128" charset="-128"/>
          </a:defRPr>
        </a:defPPr>
      </a:lstStyle>
    </a:lnDef>
    <a:txDef>
      <a:spPr>
        <a:noFill/>
      </a:spPr>
      <a:bodyPr wrap="none" lIns="0" tIns="0" rIns="0" bIns="0" rtlCol="0" anchor="ctr">
        <a:noAutofit/>
      </a:bodyPr>
      <a:lstStyle>
        <a:defPPr>
          <a:defRPr sz="1600" dirty="0" err="1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alue Proposition DE.potx" id="{45901F21-7509-4803-B3E8-E82F3ABC0EF1}" vid="{2B9A7C4B-0409-4DFF-9648-17089DD552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Value Proposition DE</Template>
  <TotalTime>0</TotalTime>
  <Words>639</Words>
  <Application>Microsoft Office PowerPoint</Application>
  <PresentationFormat>Widescreen</PresentationFormat>
  <Paragraphs>137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Segoe UI</vt:lpstr>
      <vt:lpstr>bbv_Template_16-9_neu</vt:lpstr>
      <vt:lpstr>PowerPoint Presentation</vt:lpstr>
      <vt:lpstr>Agenda</vt:lpstr>
      <vt:lpstr>Authentisierung vs. Autorisierung</vt:lpstr>
      <vt:lpstr>OAuth defines four roles</vt:lpstr>
      <vt:lpstr>Authorization Grant Types</vt:lpstr>
      <vt:lpstr>Demo</vt:lpstr>
      <vt:lpstr>Demo</vt:lpstr>
      <vt:lpstr>Security Considerations</vt:lpstr>
      <vt:lpstr>Security Considerations</vt:lpstr>
      <vt:lpstr>References</vt:lpstr>
      <vt:lpstr>Appeal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Egloff</dc:creator>
  <cp:lastModifiedBy>Antonio Carlucci</cp:lastModifiedBy>
  <cp:revision>266</cp:revision>
  <cp:lastPrinted>2015-03-17T10:04:43Z</cp:lastPrinted>
  <dcterms:created xsi:type="dcterms:W3CDTF">2018-03-25T15:54:33Z</dcterms:created>
  <dcterms:modified xsi:type="dcterms:W3CDTF">2019-06-04T22:52:12Z</dcterms:modified>
</cp:coreProperties>
</file>