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78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ésentations" id="{4965F4FD-7760-4DCF-B342-A9B62B8756FF}">
          <p14:sldIdLst>
            <p14:sldId id="256"/>
            <p14:sldId id="257"/>
            <p14:sldId id="258"/>
            <p14:sldId id="259"/>
            <p14:sldId id="260"/>
            <p14:sldId id="262"/>
            <p14:sldId id="278"/>
          </p14:sldIdLst>
        </p14:section>
        <p14:section name="Internet des Objets" id="{D240FD1A-E6CD-41E9-A5E1-21B5776F8909}">
          <p14:sldIdLst>
            <p14:sldId id="263"/>
            <p14:sldId id="264"/>
            <p14:sldId id="265"/>
            <p14:sldId id="266"/>
            <p14:sldId id="267"/>
          </p14:sldIdLst>
        </p14:section>
        <p14:section name="Programmation" id="{9FA8D4D5-D88F-48ED-B254-A07B02C01287}">
          <p14:sldIdLst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Kits et exercices pratiques" id="{63544750-BFF2-4343-9026-38EA39E27307}">
          <p14:sldIdLst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13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F1E079-762E-4204-AC7B-52966FA22D5A}" type="doc">
      <dgm:prSet loTypeId="urn:microsoft.com/office/officeart/2005/8/layout/cycle8" loCatId="cycle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7C30294-7D90-4D9B-849E-1EBFC7D5A791}">
      <dgm:prSet custT="1"/>
      <dgm:spPr/>
      <dgm:t>
        <a:bodyPr/>
        <a:lstStyle/>
        <a:p>
          <a:r>
            <a:rPr lang="fr-BE" sz="1400" dirty="0"/>
            <a:t>Enseignement</a:t>
          </a:r>
          <a:endParaRPr lang="en-US" sz="1200" dirty="0"/>
        </a:p>
      </dgm:t>
    </dgm:pt>
    <dgm:pt modelId="{590898E3-A27A-4C3D-AC7A-6DDECF71202A}" type="parTrans" cxnId="{A33294B8-3E2D-48A1-BB50-363165CDBEA2}">
      <dgm:prSet/>
      <dgm:spPr/>
      <dgm:t>
        <a:bodyPr/>
        <a:lstStyle/>
        <a:p>
          <a:endParaRPr lang="en-US" sz="3200"/>
        </a:p>
      </dgm:t>
    </dgm:pt>
    <dgm:pt modelId="{2D5FF56C-82A7-4E1D-89A9-7C1BE62F3331}" type="sibTrans" cxnId="{A33294B8-3E2D-48A1-BB50-363165CDBEA2}">
      <dgm:prSet custT="1"/>
      <dgm:spPr/>
      <dgm:t>
        <a:bodyPr/>
        <a:lstStyle/>
        <a:p>
          <a:endParaRPr lang="en-US" sz="1050"/>
        </a:p>
      </dgm:t>
    </dgm:pt>
    <dgm:pt modelId="{4EB811F9-8A87-422F-A0C4-E03DEFD050A1}">
      <dgm:prSet custT="1"/>
      <dgm:spPr/>
      <dgm:t>
        <a:bodyPr/>
        <a:lstStyle/>
        <a:p>
          <a:r>
            <a:rPr lang="fr-BE" sz="1200"/>
            <a:t>Programmation</a:t>
          </a:r>
          <a:endParaRPr lang="en-US" sz="1200"/>
        </a:p>
      </dgm:t>
    </dgm:pt>
    <dgm:pt modelId="{5A65827B-338D-4649-AB58-3DCA882E1908}" type="parTrans" cxnId="{38C301BF-CCA1-4ECC-B72D-6A88BA57D600}">
      <dgm:prSet/>
      <dgm:spPr/>
      <dgm:t>
        <a:bodyPr/>
        <a:lstStyle/>
        <a:p>
          <a:endParaRPr lang="en-US" sz="3200"/>
        </a:p>
      </dgm:t>
    </dgm:pt>
    <dgm:pt modelId="{E8A4161D-4AF7-47B6-A94C-1893AADA50A0}" type="sibTrans" cxnId="{38C301BF-CCA1-4ECC-B72D-6A88BA57D600}">
      <dgm:prSet custT="1"/>
      <dgm:spPr/>
      <dgm:t>
        <a:bodyPr/>
        <a:lstStyle/>
        <a:p>
          <a:endParaRPr lang="en-US" sz="1050"/>
        </a:p>
      </dgm:t>
    </dgm:pt>
    <dgm:pt modelId="{8E15D1AE-650E-45A8-8570-EC7B5EB492EE}">
      <dgm:prSet custT="1"/>
      <dgm:spPr/>
      <dgm:t>
        <a:bodyPr/>
        <a:lstStyle/>
        <a:p>
          <a:r>
            <a:rPr lang="fr-BE" sz="1600"/>
            <a:t>Électronique</a:t>
          </a:r>
          <a:endParaRPr lang="en-US" sz="1600"/>
        </a:p>
      </dgm:t>
    </dgm:pt>
    <dgm:pt modelId="{07D718A3-7775-449A-A677-CF80AF79CFA4}" type="parTrans" cxnId="{0F9996EC-F554-4D2D-BAF0-9623F38D6781}">
      <dgm:prSet/>
      <dgm:spPr/>
      <dgm:t>
        <a:bodyPr/>
        <a:lstStyle/>
        <a:p>
          <a:endParaRPr lang="en-US" sz="3200"/>
        </a:p>
      </dgm:t>
    </dgm:pt>
    <dgm:pt modelId="{454AAEEF-65CF-4D2B-9EB5-513DB036ACEE}" type="sibTrans" cxnId="{0F9996EC-F554-4D2D-BAF0-9623F38D6781}">
      <dgm:prSet custT="1"/>
      <dgm:spPr/>
      <dgm:t>
        <a:bodyPr/>
        <a:lstStyle/>
        <a:p>
          <a:endParaRPr lang="en-US" sz="1050"/>
        </a:p>
      </dgm:t>
    </dgm:pt>
    <dgm:pt modelId="{0FBD7F7D-A61A-43B9-B74F-4FF654E2E327}">
      <dgm:prSet custT="1"/>
      <dgm:spPr/>
      <dgm:t>
        <a:bodyPr/>
        <a:lstStyle/>
        <a:p>
          <a:r>
            <a:rPr lang="fr-BE" sz="1800" dirty="0"/>
            <a:t>Conception mécanique</a:t>
          </a:r>
          <a:endParaRPr lang="en-US" sz="1800" dirty="0"/>
        </a:p>
      </dgm:t>
    </dgm:pt>
    <dgm:pt modelId="{DE77FDCB-9571-4AE7-96A5-DB6AE5FE49F3}" type="parTrans" cxnId="{D43F61A2-4F9A-4542-A4E4-054F9B213882}">
      <dgm:prSet/>
      <dgm:spPr/>
      <dgm:t>
        <a:bodyPr/>
        <a:lstStyle/>
        <a:p>
          <a:endParaRPr lang="en-US" sz="3200"/>
        </a:p>
      </dgm:t>
    </dgm:pt>
    <dgm:pt modelId="{D0CEE16A-D16C-4A91-AFBF-96A8AB99AA0B}" type="sibTrans" cxnId="{D43F61A2-4F9A-4542-A4E4-054F9B213882}">
      <dgm:prSet custT="1"/>
      <dgm:spPr/>
      <dgm:t>
        <a:bodyPr/>
        <a:lstStyle/>
        <a:p>
          <a:endParaRPr lang="en-US" sz="1050"/>
        </a:p>
      </dgm:t>
    </dgm:pt>
    <dgm:pt modelId="{8B29E9CF-1497-4F72-8E63-052AD524A5F8}" type="pres">
      <dgm:prSet presAssocID="{7EF1E079-762E-4204-AC7B-52966FA22D5A}" presName="compositeShape" presStyleCnt="0">
        <dgm:presLayoutVars>
          <dgm:chMax val="7"/>
          <dgm:dir/>
          <dgm:resizeHandles val="exact"/>
        </dgm:presLayoutVars>
      </dgm:prSet>
      <dgm:spPr/>
    </dgm:pt>
    <dgm:pt modelId="{880F2ED0-2A7B-4AB3-BE86-41943D920F1A}" type="pres">
      <dgm:prSet presAssocID="{7EF1E079-762E-4204-AC7B-52966FA22D5A}" presName="wedge1" presStyleLbl="node1" presStyleIdx="0" presStyleCnt="4"/>
      <dgm:spPr/>
    </dgm:pt>
    <dgm:pt modelId="{A25E5C3F-B18A-4A63-9276-000551EAC0AC}" type="pres">
      <dgm:prSet presAssocID="{7EF1E079-762E-4204-AC7B-52966FA22D5A}" presName="dummy1a" presStyleCnt="0"/>
      <dgm:spPr/>
    </dgm:pt>
    <dgm:pt modelId="{DF4402FA-F7BD-4629-B185-DAD359CF27DE}" type="pres">
      <dgm:prSet presAssocID="{7EF1E079-762E-4204-AC7B-52966FA22D5A}" presName="dummy1b" presStyleCnt="0"/>
      <dgm:spPr/>
    </dgm:pt>
    <dgm:pt modelId="{2F8520FA-3974-4016-8B69-7AA67D783973}" type="pres">
      <dgm:prSet presAssocID="{7EF1E079-762E-4204-AC7B-52966FA22D5A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30BFD4B-F1FB-481C-8589-4AC924183598}" type="pres">
      <dgm:prSet presAssocID="{7EF1E079-762E-4204-AC7B-52966FA22D5A}" presName="wedge2" presStyleLbl="node1" presStyleIdx="1" presStyleCnt="4"/>
      <dgm:spPr/>
    </dgm:pt>
    <dgm:pt modelId="{BCCB55D1-AEE5-436B-9D0F-462944A34E44}" type="pres">
      <dgm:prSet presAssocID="{7EF1E079-762E-4204-AC7B-52966FA22D5A}" presName="dummy2a" presStyleCnt="0"/>
      <dgm:spPr/>
    </dgm:pt>
    <dgm:pt modelId="{D2F216DF-972D-4EB2-BB87-C117653A31AE}" type="pres">
      <dgm:prSet presAssocID="{7EF1E079-762E-4204-AC7B-52966FA22D5A}" presName="dummy2b" presStyleCnt="0"/>
      <dgm:spPr/>
    </dgm:pt>
    <dgm:pt modelId="{E0BAF299-DE73-417A-81E1-5C168FC4DFC6}" type="pres">
      <dgm:prSet presAssocID="{7EF1E079-762E-4204-AC7B-52966FA22D5A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AAEB468-3988-41A6-B6B2-9D8DF447FADE}" type="pres">
      <dgm:prSet presAssocID="{7EF1E079-762E-4204-AC7B-52966FA22D5A}" presName="wedge3" presStyleLbl="node1" presStyleIdx="2" presStyleCnt="4"/>
      <dgm:spPr/>
    </dgm:pt>
    <dgm:pt modelId="{1CDFF4F4-E0E3-4CD0-A7E0-72ECE7B6F65B}" type="pres">
      <dgm:prSet presAssocID="{7EF1E079-762E-4204-AC7B-52966FA22D5A}" presName="dummy3a" presStyleCnt="0"/>
      <dgm:spPr/>
    </dgm:pt>
    <dgm:pt modelId="{F7D3EB19-A0A4-4163-984F-EE35669624AD}" type="pres">
      <dgm:prSet presAssocID="{7EF1E079-762E-4204-AC7B-52966FA22D5A}" presName="dummy3b" presStyleCnt="0"/>
      <dgm:spPr/>
    </dgm:pt>
    <dgm:pt modelId="{4CE29E20-BC5B-4D58-83DE-92870894FAE2}" type="pres">
      <dgm:prSet presAssocID="{7EF1E079-762E-4204-AC7B-52966FA22D5A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7DAC22A-4404-4DF2-AF1A-7D0066E35B9A}" type="pres">
      <dgm:prSet presAssocID="{7EF1E079-762E-4204-AC7B-52966FA22D5A}" presName="wedge4" presStyleLbl="node1" presStyleIdx="3" presStyleCnt="4"/>
      <dgm:spPr/>
    </dgm:pt>
    <dgm:pt modelId="{BEC5AC3C-9D40-4EC0-A934-E6CD6E60D66E}" type="pres">
      <dgm:prSet presAssocID="{7EF1E079-762E-4204-AC7B-52966FA22D5A}" presName="dummy4a" presStyleCnt="0"/>
      <dgm:spPr/>
    </dgm:pt>
    <dgm:pt modelId="{62B0CF1E-589A-4415-BAC7-0BA67D1D8712}" type="pres">
      <dgm:prSet presAssocID="{7EF1E079-762E-4204-AC7B-52966FA22D5A}" presName="dummy4b" presStyleCnt="0"/>
      <dgm:spPr/>
    </dgm:pt>
    <dgm:pt modelId="{AE1957D4-3F18-4C69-872A-F2755EBCE8B5}" type="pres">
      <dgm:prSet presAssocID="{7EF1E079-762E-4204-AC7B-52966FA22D5A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51DAE8F6-8951-41BC-98B4-237CA94FBE19}" type="pres">
      <dgm:prSet presAssocID="{2D5FF56C-82A7-4E1D-89A9-7C1BE62F3331}" presName="arrowWedge1" presStyleLbl="fgSibTrans2D1" presStyleIdx="0" presStyleCnt="4"/>
      <dgm:spPr/>
    </dgm:pt>
    <dgm:pt modelId="{7A1F15E9-13E9-47BF-97CD-8CEC3FD337A1}" type="pres">
      <dgm:prSet presAssocID="{E8A4161D-4AF7-47B6-A94C-1893AADA50A0}" presName="arrowWedge2" presStyleLbl="fgSibTrans2D1" presStyleIdx="1" presStyleCnt="4"/>
      <dgm:spPr/>
    </dgm:pt>
    <dgm:pt modelId="{0E52DC6A-7961-446D-A725-8F846952B9E9}" type="pres">
      <dgm:prSet presAssocID="{454AAEEF-65CF-4D2B-9EB5-513DB036ACEE}" presName="arrowWedge3" presStyleLbl="fgSibTrans2D1" presStyleIdx="2" presStyleCnt="4"/>
      <dgm:spPr/>
    </dgm:pt>
    <dgm:pt modelId="{4FEE56C2-CED6-4A44-8ACF-0083F6FCF0D9}" type="pres">
      <dgm:prSet presAssocID="{D0CEE16A-D16C-4A91-AFBF-96A8AB99AA0B}" presName="arrowWedge4" presStyleLbl="fgSibTrans2D1" presStyleIdx="3" presStyleCnt="4"/>
      <dgm:spPr/>
    </dgm:pt>
  </dgm:ptLst>
  <dgm:cxnLst>
    <dgm:cxn modelId="{4F943F26-132D-4D83-846E-2E4FD0B45E5C}" type="presOf" srcId="{0FBD7F7D-A61A-43B9-B74F-4FF654E2E327}" destId="{AE1957D4-3F18-4C69-872A-F2755EBCE8B5}" srcOrd="1" destOrd="0" presId="urn:microsoft.com/office/officeart/2005/8/layout/cycle8"/>
    <dgm:cxn modelId="{FEF47C29-1B05-4C92-ACAE-54BD28B91A43}" type="presOf" srcId="{37C30294-7D90-4D9B-849E-1EBFC7D5A791}" destId="{2F8520FA-3974-4016-8B69-7AA67D783973}" srcOrd="1" destOrd="0" presId="urn:microsoft.com/office/officeart/2005/8/layout/cycle8"/>
    <dgm:cxn modelId="{279BF454-EEDA-4237-A4B6-579743BF8852}" type="presOf" srcId="{8E15D1AE-650E-45A8-8570-EC7B5EB492EE}" destId="{4CE29E20-BC5B-4D58-83DE-92870894FAE2}" srcOrd="1" destOrd="0" presId="urn:microsoft.com/office/officeart/2005/8/layout/cycle8"/>
    <dgm:cxn modelId="{5D923E56-FEA2-48D2-AF80-01ECBD3616DC}" type="presOf" srcId="{4EB811F9-8A87-422F-A0C4-E03DEFD050A1}" destId="{E0BAF299-DE73-417A-81E1-5C168FC4DFC6}" srcOrd="1" destOrd="0" presId="urn:microsoft.com/office/officeart/2005/8/layout/cycle8"/>
    <dgm:cxn modelId="{3392AE5A-9733-44BC-A4D7-F8AE24FF8867}" type="presOf" srcId="{0FBD7F7D-A61A-43B9-B74F-4FF654E2E327}" destId="{A7DAC22A-4404-4DF2-AF1A-7D0066E35B9A}" srcOrd="0" destOrd="0" presId="urn:microsoft.com/office/officeart/2005/8/layout/cycle8"/>
    <dgm:cxn modelId="{5CE6F98B-7457-459E-9AD9-35C16BCB8945}" type="presOf" srcId="{8E15D1AE-650E-45A8-8570-EC7B5EB492EE}" destId="{FAAEB468-3988-41A6-B6B2-9D8DF447FADE}" srcOrd="0" destOrd="0" presId="urn:microsoft.com/office/officeart/2005/8/layout/cycle8"/>
    <dgm:cxn modelId="{D43F61A2-4F9A-4542-A4E4-054F9B213882}" srcId="{7EF1E079-762E-4204-AC7B-52966FA22D5A}" destId="{0FBD7F7D-A61A-43B9-B74F-4FF654E2E327}" srcOrd="3" destOrd="0" parTransId="{DE77FDCB-9571-4AE7-96A5-DB6AE5FE49F3}" sibTransId="{D0CEE16A-D16C-4A91-AFBF-96A8AB99AA0B}"/>
    <dgm:cxn modelId="{A33294B8-3E2D-48A1-BB50-363165CDBEA2}" srcId="{7EF1E079-762E-4204-AC7B-52966FA22D5A}" destId="{37C30294-7D90-4D9B-849E-1EBFC7D5A791}" srcOrd="0" destOrd="0" parTransId="{590898E3-A27A-4C3D-AC7A-6DDECF71202A}" sibTransId="{2D5FF56C-82A7-4E1D-89A9-7C1BE62F3331}"/>
    <dgm:cxn modelId="{38C301BF-CCA1-4ECC-B72D-6A88BA57D600}" srcId="{7EF1E079-762E-4204-AC7B-52966FA22D5A}" destId="{4EB811F9-8A87-422F-A0C4-E03DEFD050A1}" srcOrd="1" destOrd="0" parTransId="{5A65827B-338D-4649-AB58-3DCA882E1908}" sibTransId="{E8A4161D-4AF7-47B6-A94C-1893AADA50A0}"/>
    <dgm:cxn modelId="{C54DB2C2-F549-4180-A6B7-FEF2E10DEBC8}" type="presOf" srcId="{4EB811F9-8A87-422F-A0C4-E03DEFD050A1}" destId="{130BFD4B-F1FB-481C-8589-4AC924183598}" srcOrd="0" destOrd="0" presId="urn:microsoft.com/office/officeart/2005/8/layout/cycle8"/>
    <dgm:cxn modelId="{0F9996EC-F554-4D2D-BAF0-9623F38D6781}" srcId="{7EF1E079-762E-4204-AC7B-52966FA22D5A}" destId="{8E15D1AE-650E-45A8-8570-EC7B5EB492EE}" srcOrd="2" destOrd="0" parTransId="{07D718A3-7775-449A-A677-CF80AF79CFA4}" sibTransId="{454AAEEF-65CF-4D2B-9EB5-513DB036ACEE}"/>
    <dgm:cxn modelId="{A67FA6EC-A113-4659-8A5E-CAB7363ACAB5}" type="presOf" srcId="{7EF1E079-762E-4204-AC7B-52966FA22D5A}" destId="{8B29E9CF-1497-4F72-8E63-052AD524A5F8}" srcOrd="0" destOrd="0" presId="urn:microsoft.com/office/officeart/2005/8/layout/cycle8"/>
    <dgm:cxn modelId="{66B5E6F2-D53B-43A3-A4F7-AA1AAE0E2FC4}" type="presOf" srcId="{37C30294-7D90-4D9B-849E-1EBFC7D5A791}" destId="{880F2ED0-2A7B-4AB3-BE86-41943D920F1A}" srcOrd="0" destOrd="0" presId="urn:microsoft.com/office/officeart/2005/8/layout/cycle8"/>
    <dgm:cxn modelId="{1BED4E2E-9827-48F2-BF63-7DD1E6C9F9A8}" type="presParOf" srcId="{8B29E9CF-1497-4F72-8E63-052AD524A5F8}" destId="{880F2ED0-2A7B-4AB3-BE86-41943D920F1A}" srcOrd="0" destOrd="0" presId="urn:microsoft.com/office/officeart/2005/8/layout/cycle8"/>
    <dgm:cxn modelId="{A65DB5B3-AD6D-4585-9348-DCC35180C449}" type="presParOf" srcId="{8B29E9CF-1497-4F72-8E63-052AD524A5F8}" destId="{A25E5C3F-B18A-4A63-9276-000551EAC0AC}" srcOrd="1" destOrd="0" presId="urn:microsoft.com/office/officeart/2005/8/layout/cycle8"/>
    <dgm:cxn modelId="{7F4DB985-6001-4743-A445-B610D26184ED}" type="presParOf" srcId="{8B29E9CF-1497-4F72-8E63-052AD524A5F8}" destId="{DF4402FA-F7BD-4629-B185-DAD359CF27DE}" srcOrd="2" destOrd="0" presId="urn:microsoft.com/office/officeart/2005/8/layout/cycle8"/>
    <dgm:cxn modelId="{7EDAA5A2-31EC-46BB-A276-B0E2B4CE7309}" type="presParOf" srcId="{8B29E9CF-1497-4F72-8E63-052AD524A5F8}" destId="{2F8520FA-3974-4016-8B69-7AA67D783973}" srcOrd="3" destOrd="0" presId="urn:microsoft.com/office/officeart/2005/8/layout/cycle8"/>
    <dgm:cxn modelId="{2D0896FE-FBA8-4160-801A-C445FFCE0328}" type="presParOf" srcId="{8B29E9CF-1497-4F72-8E63-052AD524A5F8}" destId="{130BFD4B-F1FB-481C-8589-4AC924183598}" srcOrd="4" destOrd="0" presId="urn:microsoft.com/office/officeart/2005/8/layout/cycle8"/>
    <dgm:cxn modelId="{2B281DB4-E073-49DB-96D6-AD721208950A}" type="presParOf" srcId="{8B29E9CF-1497-4F72-8E63-052AD524A5F8}" destId="{BCCB55D1-AEE5-436B-9D0F-462944A34E44}" srcOrd="5" destOrd="0" presId="urn:microsoft.com/office/officeart/2005/8/layout/cycle8"/>
    <dgm:cxn modelId="{4B9017F1-FD0A-4B98-9B63-452F88ADE82D}" type="presParOf" srcId="{8B29E9CF-1497-4F72-8E63-052AD524A5F8}" destId="{D2F216DF-972D-4EB2-BB87-C117653A31AE}" srcOrd="6" destOrd="0" presId="urn:microsoft.com/office/officeart/2005/8/layout/cycle8"/>
    <dgm:cxn modelId="{291631F6-EBB4-4525-A76E-B184A6B40DC7}" type="presParOf" srcId="{8B29E9CF-1497-4F72-8E63-052AD524A5F8}" destId="{E0BAF299-DE73-417A-81E1-5C168FC4DFC6}" srcOrd="7" destOrd="0" presId="urn:microsoft.com/office/officeart/2005/8/layout/cycle8"/>
    <dgm:cxn modelId="{49A3FE18-E8BA-4864-B1ED-F0AE2CA16194}" type="presParOf" srcId="{8B29E9CF-1497-4F72-8E63-052AD524A5F8}" destId="{FAAEB468-3988-41A6-B6B2-9D8DF447FADE}" srcOrd="8" destOrd="0" presId="urn:microsoft.com/office/officeart/2005/8/layout/cycle8"/>
    <dgm:cxn modelId="{581F4322-27E5-413A-A754-E62C39C03835}" type="presParOf" srcId="{8B29E9CF-1497-4F72-8E63-052AD524A5F8}" destId="{1CDFF4F4-E0E3-4CD0-A7E0-72ECE7B6F65B}" srcOrd="9" destOrd="0" presId="urn:microsoft.com/office/officeart/2005/8/layout/cycle8"/>
    <dgm:cxn modelId="{0324517C-9A61-48D2-A33F-58CF7365779B}" type="presParOf" srcId="{8B29E9CF-1497-4F72-8E63-052AD524A5F8}" destId="{F7D3EB19-A0A4-4163-984F-EE35669624AD}" srcOrd="10" destOrd="0" presId="urn:microsoft.com/office/officeart/2005/8/layout/cycle8"/>
    <dgm:cxn modelId="{B93DE5AB-96A4-44BD-B4EF-F99DEBAAB5C5}" type="presParOf" srcId="{8B29E9CF-1497-4F72-8E63-052AD524A5F8}" destId="{4CE29E20-BC5B-4D58-83DE-92870894FAE2}" srcOrd="11" destOrd="0" presId="urn:microsoft.com/office/officeart/2005/8/layout/cycle8"/>
    <dgm:cxn modelId="{0A76C7D3-E6A1-4D9C-B95D-8CB783848D97}" type="presParOf" srcId="{8B29E9CF-1497-4F72-8E63-052AD524A5F8}" destId="{A7DAC22A-4404-4DF2-AF1A-7D0066E35B9A}" srcOrd="12" destOrd="0" presId="urn:microsoft.com/office/officeart/2005/8/layout/cycle8"/>
    <dgm:cxn modelId="{63E080F1-5C3D-471F-BBE1-68274DAB5CD1}" type="presParOf" srcId="{8B29E9CF-1497-4F72-8E63-052AD524A5F8}" destId="{BEC5AC3C-9D40-4EC0-A934-E6CD6E60D66E}" srcOrd="13" destOrd="0" presId="urn:microsoft.com/office/officeart/2005/8/layout/cycle8"/>
    <dgm:cxn modelId="{A3A3B36A-6EB8-4856-BA29-46D9685E8FE4}" type="presParOf" srcId="{8B29E9CF-1497-4F72-8E63-052AD524A5F8}" destId="{62B0CF1E-589A-4415-BAC7-0BA67D1D8712}" srcOrd="14" destOrd="0" presId="urn:microsoft.com/office/officeart/2005/8/layout/cycle8"/>
    <dgm:cxn modelId="{3FDAD955-CC7E-412F-AE0C-9BC7A6956E39}" type="presParOf" srcId="{8B29E9CF-1497-4F72-8E63-052AD524A5F8}" destId="{AE1957D4-3F18-4C69-872A-F2755EBCE8B5}" srcOrd="15" destOrd="0" presId="urn:microsoft.com/office/officeart/2005/8/layout/cycle8"/>
    <dgm:cxn modelId="{21D59973-1E3F-46FC-8EBD-731C2F13E214}" type="presParOf" srcId="{8B29E9CF-1497-4F72-8E63-052AD524A5F8}" destId="{51DAE8F6-8951-41BC-98B4-237CA94FBE19}" srcOrd="16" destOrd="0" presId="urn:microsoft.com/office/officeart/2005/8/layout/cycle8"/>
    <dgm:cxn modelId="{E106FE9F-D5F1-4FFE-B65F-0B2EC7884C11}" type="presParOf" srcId="{8B29E9CF-1497-4F72-8E63-052AD524A5F8}" destId="{7A1F15E9-13E9-47BF-97CD-8CEC3FD337A1}" srcOrd="17" destOrd="0" presId="urn:microsoft.com/office/officeart/2005/8/layout/cycle8"/>
    <dgm:cxn modelId="{E2BB5077-3674-46DD-A520-AF89D112875C}" type="presParOf" srcId="{8B29E9CF-1497-4F72-8E63-052AD524A5F8}" destId="{0E52DC6A-7961-446D-A725-8F846952B9E9}" srcOrd="18" destOrd="0" presId="urn:microsoft.com/office/officeart/2005/8/layout/cycle8"/>
    <dgm:cxn modelId="{29723BB2-A878-43FF-91A0-0CFE23218AFA}" type="presParOf" srcId="{8B29E9CF-1497-4F72-8E63-052AD524A5F8}" destId="{4FEE56C2-CED6-4A44-8ACF-0083F6FCF0D9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0F2ED0-2A7B-4AB3-BE86-41943D920F1A}">
      <dsp:nvSpPr>
        <dsp:cNvPr id="0" name=""/>
        <dsp:cNvSpPr/>
      </dsp:nvSpPr>
      <dsp:spPr>
        <a:xfrm>
          <a:off x="1779760" y="223864"/>
          <a:ext cx="3082951" cy="3082951"/>
        </a:xfrm>
        <a:prstGeom prst="pie">
          <a:avLst>
            <a:gd name="adj1" fmla="val 1620000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400" kern="1200" dirty="0"/>
            <a:t>Enseignement</a:t>
          </a:r>
          <a:endParaRPr lang="en-US" sz="1200" kern="1200" dirty="0"/>
        </a:p>
      </dsp:txBody>
      <dsp:txXfrm>
        <a:off x="3416293" y="862843"/>
        <a:ext cx="1137755" cy="844141"/>
      </dsp:txXfrm>
    </dsp:sp>
    <dsp:sp modelId="{130BFD4B-F1FB-481C-8589-4AC924183598}">
      <dsp:nvSpPr>
        <dsp:cNvPr id="0" name=""/>
        <dsp:cNvSpPr/>
      </dsp:nvSpPr>
      <dsp:spPr>
        <a:xfrm>
          <a:off x="1779760" y="327363"/>
          <a:ext cx="3082951" cy="3082951"/>
        </a:xfrm>
        <a:prstGeom prst="pie">
          <a:avLst>
            <a:gd name="adj1" fmla="val 0"/>
            <a:gd name="adj2" fmla="val 54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200" kern="1200"/>
            <a:t>Programmation</a:t>
          </a:r>
          <a:endParaRPr lang="en-US" sz="1200" kern="1200"/>
        </a:p>
      </dsp:txBody>
      <dsp:txXfrm>
        <a:off x="3416293" y="1927195"/>
        <a:ext cx="1137755" cy="844141"/>
      </dsp:txXfrm>
    </dsp:sp>
    <dsp:sp modelId="{FAAEB468-3988-41A6-B6B2-9D8DF447FADE}">
      <dsp:nvSpPr>
        <dsp:cNvPr id="0" name=""/>
        <dsp:cNvSpPr/>
      </dsp:nvSpPr>
      <dsp:spPr>
        <a:xfrm>
          <a:off x="1676261" y="327363"/>
          <a:ext cx="3082951" cy="3082951"/>
        </a:xfrm>
        <a:prstGeom prst="pie">
          <a:avLst>
            <a:gd name="adj1" fmla="val 5400000"/>
            <a:gd name="adj2" fmla="val 108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600" kern="1200"/>
            <a:t>Électronique</a:t>
          </a:r>
          <a:endParaRPr lang="en-US" sz="1600" kern="1200"/>
        </a:p>
      </dsp:txBody>
      <dsp:txXfrm>
        <a:off x="1984923" y="1927195"/>
        <a:ext cx="1137755" cy="844141"/>
      </dsp:txXfrm>
    </dsp:sp>
    <dsp:sp modelId="{A7DAC22A-4404-4DF2-AF1A-7D0066E35B9A}">
      <dsp:nvSpPr>
        <dsp:cNvPr id="0" name=""/>
        <dsp:cNvSpPr/>
      </dsp:nvSpPr>
      <dsp:spPr>
        <a:xfrm>
          <a:off x="1676261" y="223864"/>
          <a:ext cx="3082951" cy="3082951"/>
        </a:xfrm>
        <a:prstGeom prst="pie">
          <a:avLst>
            <a:gd name="adj1" fmla="val 10800000"/>
            <a:gd name="adj2" fmla="val 162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800" kern="1200" dirty="0"/>
            <a:t>Conception mécanique</a:t>
          </a:r>
          <a:endParaRPr lang="en-US" sz="1800" kern="1200" dirty="0"/>
        </a:p>
      </dsp:txBody>
      <dsp:txXfrm>
        <a:off x="1984923" y="862843"/>
        <a:ext cx="1137755" cy="844141"/>
      </dsp:txXfrm>
    </dsp:sp>
    <dsp:sp modelId="{51DAE8F6-8951-41BC-98B4-237CA94FBE19}">
      <dsp:nvSpPr>
        <dsp:cNvPr id="0" name=""/>
        <dsp:cNvSpPr/>
      </dsp:nvSpPr>
      <dsp:spPr>
        <a:xfrm>
          <a:off x="1588911" y="33015"/>
          <a:ext cx="3464649" cy="3464649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A1F15E9-13E9-47BF-97CD-8CEC3FD337A1}">
      <dsp:nvSpPr>
        <dsp:cNvPr id="0" name=""/>
        <dsp:cNvSpPr/>
      </dsp:nvSpPr>
      <dsp:spPr>
        <a:xfrm>
          <a:off x="1588911" y="136514"/>
          <a:ext cx="3464649" cy="3464649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E52DC6A-7961-446D-A725-8F846952B9E9}">
      <dsp:nvSpPr>
        <dsp:cNvPr id="0" name=""/>
        <dsp:cNvSpPr/>
      </dsp:nvSpPr>
      <dsp:spPr>
        <a:xfrm>
          <a:off x="1485412" y="136514"/>
          <a:ext cx="3464649" cy="3464649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FEE56C2-CED6-4A44-8ACF-0083F6FCF0D9}">
      <dsp:nvSpPr>
        <dsp:cNvPr id="0" name=""/>
        <dsp:cNvSpPr/>
      </dsp:nvSpPr>
      <dsp:spPr>
        <a:xfrm>
          <a:off x="1485412" y="33015"/>
          <a:ext cx="3464649" cy="3464649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A568-F76B-4640-A093-9547CEE3977F}" type="datetimeFigureOut">
              <a:rPr lang="fr-BE" smtClean="0"/>
              <a:t>14-10-18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FFD9-842D-4022-86E8-4CD63F0A3C51}" type="slidenum">
              <a:rPr lang="fr-BE" smtClean="0"/>
              <a:t>‹N°›</a:t>
            </a:fld>
            <a:endParaRPr lang="fr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357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A568-F76B-4640-A093-9547CEE3977F}" type="datetimeFigureOut">
              <a:rPr lang="fr-BE" smtClean="0"/>
              <a:t>14-10-18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FFD9-842D-4022-86E8-4CD63F0A3C5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08463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A568-F76B-4640-A093-9547CEE3977F}" type="datetimeFigureOut">
              <a:rPr lang="fr-BE" smtClean="0"/>
              <a:t>14-10-18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FFD9-842D-4022-86E8-4CD63F0A3C5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07555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A568-F76B-4640-A093-9547CEE3977F}" type="datetimeFigureOut">
              <a:rPr lang="fr-BE" smtClean="0"/>
              <a:t>14-10-18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FFD9-842D-4022-86E8-4CD63F0A3C5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08813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A568-F76B-4640-A093-9547CEE3977F}" type="datetimeFigureOut">
              <a:rPr lang="fr-BE" smtClean="0"/>
              <a:t>14-10-18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FFD9-842D-4022-86E8-4CD63F0A3C51}" type="slidenum">
              <a:rPr lang="fr-BE" smtClean="0"/>
              <a:t>‹N°›</a:t>
            </a:fld>
            <a:endParaRPr lang="fr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547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A568-F76B-4640-A093-9547CEE3977F}" type="datetimeFigureOut">
              <a:rPr lang="fr-BE" smtClean="0"/>
              <a:t>14-10-18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FFD9-842D-4022-86E8-4CD63F0A3C5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42959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A568-F76B-4640-A093-9547CEE3977F}" type="datetimeFigureOut">
              <a:rPr lang="fr-BE" smtClean="0"/>
              <a:t>14-10-18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FFD9-842D-4022-86E8-4CD63F0A3C5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2677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A568-F76B-4640-A093-9547CEE3977F}" type="datetimeFigureOut">
              <a:rPr lang="fr-BE" smtClean="0"/>
              <a:t>14-10-18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FFD9-842D-4022-86E8-4CD63F0A3C5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04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A568-F76B-4640-A093-9547CEE3977F}" type="datetimeFigureOut">
              <a:rPr lang="fr-BE" smtClean="0"/>
              <a:t>14-10-18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FFD9-842D-4022-86E8-4CD63F0A3C5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92670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AEAA568-F76B-4640-A093-9547CEE3977F}" type="datetimeFigureOut">
              <a:rPr lang="fr-BE" smtClean="0"/>
              <a:t>14-10-18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8BFFD9-842D-4022-86E8-4CD63F0A3C5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46084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A568-F76B-4640-A093-9547CEE3977F}" type="datetimeFigureOut">
              <a:rPr lang="fr-BE" smtClean="0"/>
              <a:t>14-10-18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FFD9-842D-4022-86E8-4CD63F0A3C5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71002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EAA568-F76B-4640-A093-9547CEE3977F}" type="datetimeFigureOut">
              <a:rPr lang="fr-BE" smtClean="0"/>
              <a:t>14-10-18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98BFFD9-842D-4022-86E8-4CD63F0A3C51}" type="slidenum">
              <a:rPr lang="fr-BE" smtClean="0"/>
              <a:t>‹N°›</a:t>
            </a:fld>
            <a:endParaRPr lang="fr-B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314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froland@froland.be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hebdo.framapad.org/p/iot-20181015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Internet_des_objets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5B6510A-7246-45A3-94AA-FB64A08BF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41110" y="639097"/>
            <a:ext cx="3401961" cy="3686015"/>
          </a:xfrm>
        </p:spPr>
        <p:txBody>
          <a:bodyPr>
            <a:normAutofit/>
          </a:bodyPr>
          <a:lstStyle/>
          <a:p>
            <a:r>
              <a:rPr lang="fr-BE" sz="6100"/>
              <a:t>Objets connectés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EA1A7F3-72B7-4B71-A336-A716FA270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1110" y="4455621"/>
            <a:ext cx="3417990" cy="1238616"/>
          </a:xfrm>
        </p:spPr>
        <p:txBody>
          <a:bodyPr>
            <a:normAutofit/>
          </a:bodyPr>
          <a:lstStyle/>
          <a:p>
            <a:r>
              <a:rPr lang="fr-BE" sz="2000">
                <a:solidFill>
                  <a:schemeClr val="tx1">
                    <a:lumMod val="85000"/>
                    <a:lumOff val="15000"/>
                  </a:schemeClr>
                </a:solidFill>
              </a:rPr>
              <a:t>15-18 octobre 2018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B59F0B6-BAB9-403D-8D35-50D2EF685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721963"/>
            <a:ext cx="6912217" cy="4890392"/>
          </a:xfrm>
          <a:prstGeom prst="rect">
            <a:avLst/>
          </a:prstGeom>
        </p:spPr>
      </p:pic>
      <p:cxnSp>
        <p:nvCxnSpPr>
          <p:cNvPr id="11" name="Straight Connector 13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51842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2558DC-5311-4210-BF4B-60C71DF90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BE" dirty="0"/>
              <a:t>Histoire de l’IoT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655D7F-43BA-45E4-A4A8-0435AA27E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r>
              <a:rPr lang="fr-BE" dirty="0"/>
              <a:t>L’histoire des objets connectés débute en 1999 lorsque </a:t>
            </a:r>
            <a:r>
              <a:rPr lang="fr-BE" b="1" dirty="0"/>
              <a:t>Kevin Ashton</a:t>
            </a:r>
            <a:r>
              <a:rPr lang="fr-BE" dirty="0"/>
              <a:t>, pionnier de la technologie </a:t>
            </a:r>
            <a:r>
              <a:rPr lang="fr-BE" b="1" dirty="0"/>
              <a:t>RFID</a:t>
            </a:r>
            <a:r>
              <a:rPr lang="fr-BE" dirty="0"/>
              <a:t> (</a:t>
            </a:r>
            <a:r>
              <a:rPr lang="fr-BE" b="1" dirty="0"/>
              <a:t>R</a:t>
            </a:r>
            <a:r>
              <a:rPr lang="fr-BE" dirty="0"/>
              <a:t>adio </a:t>
            </a:r>
            <a:r>
              <a:rPr lang="fr-BE" b="1" dirty="0"/>
              <a:t>F</a:t>
            </a:r>
            <a:r>
              <a:rPr lang="fr-BE" dirty="0"/>
              <a:t>requency </a:t>
            </a:r>
            <a:r>
              <a:rPr lang="fr-BE" b="1" dirty="0" err="1"/>
              <a:t>ID</a:t>
            </a:r>
            <a:r>
              <a:rPr lang="fr-BE" dirty="0" err="1"/>
              <a:t>entification</a:t>
            </a:r>
            <a:r>
              <a:rPr lang="fr-BE" dirty="0"/>
              <a:t> – Technologie d’identification automatique), invente l’expression</a:t>
            </a:r>
            <a:r>
              <a:rPr lang="fr-BE" b="1" dirty="0"/>
              <a:t> “Internet des objets”.</a:t>
            </a:r>
          </a:p>
          <a:p>
            <a:r>
              <a:rPr lang="fr-BE" dirty="0"/>
              <a:t>Cette même année, le concept naît aux États-Unis et particulièrement au </a:t>
            </a:r>
            <a:r>
              <a:rPr lang="fr-BE" b="1" dirty="0"/>
              <a:t>MIT</a:t>
            </a:r>
            <a:r>
              <a:rPr lang="fr-BE" dirty="0"/>
              <a:t> (</a:t>
            </a:r>
            <a:r>
              <a:rPr lang="fr-BE" i="1" dirty="0"/>
              <a:t>Massachusetts Institute of </a:t>
            </a:r>
            <a:r>
              <a:rPr lang="fr-BE" i="1" dirty="0" err="1"/>
              <a:t>Technology</a:t>
            </a:r>
            <a:r>
              <a:rPr lang="fr-BE" dirty="0"/>
              <a:t>). Ce laboratoire est dédié à la création d’objets connectés à l’aide de l’identification par radiofréquence et les réseaux de capteurs sans fil.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707E453-B492-4533-A1AF-0FD13E69F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570" y="2598428"/>
            <a:ext cx="3135109" cy="210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929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54A8181-EE4F-460C-9DBA-1DFC589D5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fr-BE"/>
              <a:t>Histoire de l’IoT</a:t>
            </a:r>
          </a:p>
        </p:txBody>
      </p:sp>
      <p:pic>
        <p:nvPicPr>
          <p:cNvPr id="2050" name="Picture 2" descr="http://www.letendanceur.bzh/wp-content/uploads/2016/11/Lapin-Nabaztag.jpg">
            <a:extLst>
              <a:ext uri="{FF2B5EF4-FFF2-40B4-BE49-F238E27FC236}">
                <a16:creationId xmlns:a16="http://schemas.microsoft.com/office/drawing/2014/main" id="{B037D0E8-45CE-4D1A-9CF2-65D31E3EB3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63"/>
          <a:stretch/>
        </p:blipFill>
        <p:spPr bwMode="auto">
          <a:xfrm>
            <a:off x="643192" y="1735705"/>
            <a:ext cx="5451627" cy="3066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36716C-BED1-46E7-9003-5AB28E77B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fr-BE"/>
              <a:t>En 2003,</a:t>
            </a:r>
            <a:r>
              <a:rPr lang="fr-BE" b="1"/>
              <a:t> Rafi </a:t>
            </a:r>
            <a:r>
              <a:rPr lang="fr-BE" b="1" err="1"/>
              <a:t>Haladjian</a:t>
            </a:r>
            <a:r>
              <a:rPr lang="fr-BE"/>
              <a:t>, inventeur du premier opérateur Internet en France (</a:t>
            </a:r>
            <a:r>
              <a:rPr lang="fr-BE" b="1" err="1"/>
              <a:t>Francenet</a:t>
            </a:r>
            <a:r>
              <a:rPr lang="fr-BE"/>
              <a:t>), créé la lampe DAL. Une lampe d’ambiance équipée de 9 </a:t>
            </a:r>
            <a:r>
              <a:rPr lang="fr-BE" err="1"/>
              <a:t>LEDs</a:t>
            </a:r>
            <a:r>
              <a:rPr lang="fr-BE"/>
              <a:t>, proposant différentes couleurs et commercialisée à 790 euros.</a:t>
            </a:r>
          </a:p>
          <a:p>
            <a:r>
              <a:rPr lang="fr-BE"/>
              <a:t>Deux ans plus tard, l’entreprise du créateur lance le </a:t>
            </a:r>
            <a:r>
              <a:rPr lang="fr-BE" err="1"/>
              <a:t>Nabaztag</a:t>
            </a:r>
            <a:r>
              <a:rPr lang="fr-BE"/>
              <a:t>, un lapin connecté en Wi-Fi qui lit les mails à haute voix, émets des signaux visuels et diffuse de la musique.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60130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140E294-B3AA-490B-8095-577A4C81E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fr-BE"/>
              <a:t>Histoire de l’IoT</a:t>
            </a:r>
            <a:endParaRPr lang="fr-BE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860E91B-C137-4218-994A-ACFCF1868E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l="32078" r="22701" b="1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FDA724-115E-41C8-B739-3240BBA3A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198914"/>
            <a:ext cx="6368142" cy="3670180"/>
          </a:xfrm>
        </p:spPr>
        <p:txBody>
          <a:bodyPr>
            <a:normAutofit/>
          </a:bodyPr>
          <a:lstStyle/>
          <a:p>
            <a:pPr fontAlgn="base"/>
            <a:r>
              <a:rPr lang="fr-BE" sz="1900"/>
              <a:t>C’est néanmoins en 2007 que le phénomène des IOT a pris de l’ampleur, avec la démocratisation des </a:t>
            </a:r>
            <a:r>
              <a:rPr lang="fr-BE" sz="1900" b="1"/>
              <a:t>Smartphones</a:t>
            </a:r>
            <a:r>
              <a:rPr lang="fr-BE" sz="1900"/>
              <a:t> et la sortie du premier </a:t>
            </a:r>
            <a:r>
              <a:rPr lang="fr-BE" sz="1900" b="1"/>
              <a:t>iPhone</a:t>
            </a:r>
            <a:r>
              <a:rPr lang="fr-BE" sz="1900"/>
              <a:t> par </a:t>
            </a:r>
            <a:r>
              <a:rPr lang="fr-BE" sz="1900" b="1"/>
              <a:t>Apple</a:t>
            </a:r>
            <a:r>
              <a:rPr lang="fr-BE" sz="1900"/>
              <a:t>. La dématérialisation est en marche.</a:t>
            </a:r>
          </a:p>
          <a:p>
            <a:pPr fontAlgn="base"/>
            <a:r>
              <a:rPr lang="fr-BE" sz="1900"/>
              <a:t>Nous vivons actuellement une rupture forte, telle une </a:t>
            </a:r>
            <a:r>
              <a:rPr lang="fr-BE" sz="1900" b="1"/>
              <a:t>troisième révolution industrielle</a:t>
            </a:r>
            <a:r>
              <a:rPr lang="fr-BE" sz="1900"/>
              <a:t>. Celle nous permettant de </a:t>
            </a:r>
            <a:r>
              <a:rPr lang="fr-BE" sz="1900" b="1"/>
              <a:t>connecter Internet au moindre objet de notre quotidien</a:t>
            </a:r>
            <a:r>
              <a:rPr lang="fr-BE" sz="1900"/>
              <a:t>. Ces objets génèrent un nombre de </a:t>
            </a:r>
            <a:r>
              <a:rPr lang="fr-BE" sz="1900" b="1"/>
              <a:t>données </a:t>
            </a:r>
            <a:r>
              <a:rPr lang="fr-BE" sz="1900"/>
              <a:t>exceptionnel, dont les perspectives d’exploitation apparaissent, sur le long terme, sans limite.</a:t>
            </a:r>
          </a:p>
          <a:p>
            <a:pPr fontAlgn="base"/>
            <a:r>
              <a:rPr lang="fr-BE" sz="1900"/>
              <a:t>Le sujet des </a:t>
            </a:r>
            <a:r>
              <a:rPr lang="fr-BE" sz="1900" b="1"/>
              <a:t>data</a:t>
            </a:r>
            <a:r>
              <a:rPr lang="fr-BE" sz="1900"/>
              <a:t> est donc délicat et suscite des questions éthiques de l’ordre de la préservation de la vie privée.</a:t>
            </a:r>
          </a:p>
        </p:txBody>
      </p:sp>
    </p:spTree>
    <p:extLst>
      <p:ext uri="{BB962C8B-B14F-4D97-AF65-F5344CB8AC3E}">
        <p14:creationId xmlns:p14="http://schemas.microsoft.com/office/powerpoint/2010/main" val="123558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EE432B8-603E-4570-A4E2-95F61653C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>
                <a:solidFill>
                  <a:schemeClr val="tx1">
                    <a:lumMod val="85000"/>
                    <a:lumOff val="15000"/>
                  </a:schemeClr>
                </a:solidFill>
              </a:rPr>
              <a:t>Programmation Arduino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6CE2BF55-9F9A-4F42-A556-55B7C1075F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99" y="781957"/>
            <a:ext cx="6912217" cy="4770403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9927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0B2E1E-1DD7-4278-94BA-E7473FE95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Programmation C pour Arduino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4EA250-4B12-4B49-8162-918ECC5D6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Code == texte</a:t>
            </a:r>
          </a:p>
          <a:p>
            <a:r>
              <a:rPr lang="fr-BE" dirty="0"/>
              <a:t>Exécution ligne par ligne</a:t>
            </a:r>
          </a:p>
          <a:p>
            <a:r>
              <a:rPr lang="fr-BE" dirty="0"/>
              <a:t>// Commentaire</a:t>
            </a:r>
          </a:p>
        </p:txBody>
      </p:sp>
    </p:spTree>
    <p:extLst>
      <p:ext uri="{BB962C8B-B14F-4D97-AF65-F5344CB8AC3E}">
        <p14:creationId xmlns:p14="http://schemas.microsoft.com/office/powerpoint/2010/main" val="1956711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6FE5B9-D53C-4F14-A8ED-ED3ACB860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Variable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99FC85-C751-462C-8559-085920877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Un type</a:t>
            </a:r>
          </a:p>
          <a:p>
            <a:pPr lvl="1"/>
            <a:r>
              <a:rPr lang="fr-BE" dirty="0" err="1"/>
              <a:t>int</a:t>
            </a:r>
            <a:endParaRPr lang="fr-BE" dirty="0"/>
          </a:p>
          <a:p>
            <a:pPr lvl="1"/>
            <a:r>
              <a:rPr lang="fr-BE" dirty="0" err="1"/>
              <a:t>float</a:t>
            </a:r>
            <a:endParaRPr lang="fr-BE" dirty="0"/>
          </a:p>
          <a:p>
            <a:pPr lvl="1"/>
            <a:r>
              <a:rPr lang="fr-BE" dirty="0"/>
              <a:t>char[]</a:t>
            </a:r>
          </a:p>
          <a:p>
            <a:r>
              <a:rPr lang="fr-BE" dirty="0"/>
              <a:t>Un nom</a:t>
            </a:r>
          </a:p>
          <a:p>
            <a:r>
              <a:rPr lang="fr-BE" dirty="0"/>
              <a:t>Une valeur de départ compatible avec le type (optionnel)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A4BA2E5-C107-4C83-8D82-4312B3B4E626}"/>
              </a:ext>
            </a:extLst>
          </p:cNvPr>
          <p:cNvSpPr txBox="1"/>
          <p:nvPr/>
        </p:nvSpPr>
        <p:spPr>
          <a:xfrm>
            <a:off x="6611608" y="1954673"/>
            <a:ext cx="2821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>
                <a:solidFill>
                  <a:schemeClr val="accent2"/>
                </a:solidFill>
                <a:latin typeface="Consolas" panose="020B0609020204030204" pitchFamily="49" charset="0"/>
              </a:rPr>
              <a:t>int</a:t>
            </a:r>
            <a:r>
              <a:rPr lang="fr-BE" dirty="0">
                <a:solidFill>
                  <a:schemeClr val="accent2"/>
                </a:solidFill>
                <a:latin typeface="Consolas" panose="020B0609020204030204" pitchFamily="49" charset="0"/>
              </a:rPr>
              <a:t> pin = 13;</a:t>
            </a:r>
          </a:p>
        </p:txBody>
      </p:sp>
    </p:spTree>
    <p:extLst>
      <p:ext uri="{BB962C8B-B14F-4D97-AF65-F5344CB8AC3E}">
        <p14:creationId xmlns:p14="http://schemas.microsoft.com/office/powerpoint/2010/main" val="3208943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4C8C23-4A63-4DC5-AE39-4A507DE6A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Fonctions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67C61A-839D-4A0A-9B98-AB78BA57314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BE" dirty="0"/>
              <a:t>Un nom</a:t>
            </a:r>
          </a:p>
          <a:p>
            <a:r>
              <a:rPr lang="fr-BE" dirty="0"/>
              <a:t>Des paramètres avec un type et un nom (optionnel)</a:t>
            </a:r>
          </a:p>
          <a:p>
            <a:r>
              <a:rPr lang="fr-BE" dirty="0"/>
              <a:t>Un type de retour</a:t>
            </a:r>
          </a:p>
          <a:p>
            <a:r>
              <a:rPr lang="fr-BE" dirty="0"/>
              <a:t>Un code d’implémentation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04DC5F5F-BD5D-4C55-BC73-651DBB90EF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lv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fr-BE" sz="1800" dirty="0" err="1">
                <a:solidFill>
                  <a:schemeClr val="tx2"/>
                </a:solidFill>
                <a:latin typeface="Consolas" panose="020B0609020204030204" pitchFamily="49" charset="0"/>
              </a:rPr>
              <a:t>void</a:t>
            </a:r>
            <a:r>
              <a:rPr lang="fr-BE" sz="1800" dirty="0">
                <a:solidFill>
                  <a:schemeClr val="tx2"/>
                </a:solidFill>
                <a:latin typeface="Consolas" panose="020B0609020204030204" pitchFamily="49" charset="0"/>
              </a:rPr>
              <a:t> setup(){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fr-BE" sz="1800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fr-BE" sz="1800" dirty="0" err="1">
                <a:solidFill>
                  <a:schemeClr val="tx2"/>
                </a:solidFill>
                <a:latin typeface="Consolas" panose="020B0609020204030204" pitchFamily="49" charset="0"/>
              </a:rPr>
              <a:t>Serial.begin</a:t>
            </a:r>
            <a:r>
              <a:rPr lang="fr-BE" sz="1800" dirty="0">
                <a:solidFill>
                  <a:schemeClr val="tx2"/>
                </a:solidFill>
                <a:latin typeface="Consolas" panose="020B0609020204030204" pitchFamily="49" charset="0"/>
              </a:rPr>
              <a:t>(9600);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fr-BE" sz="1800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fr-BE" sz="18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fr-BE" sz="1800" dirty="0" err="1">
                <a:solidFill>
                  <a:schemeClr val="tx2"/>
                </a:solidFill>
                <a:latin typeface="Consolas" panose="020B0609020204030204" pitchFamily="49" charset="0"/>
              </a:rPr>
              <a:t>void</a:t>
            </a:r>
            <a:r>
              <a:rPr lang="fr-BE" sz="18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fr-BE" sz="1800" dirty="0" err="1">
                <a:solidFill>
                  <a:schemeClr val="tx2"/>
                </a:solidFill>
                <a:latin typeface="Consolas" panose="020B0609020204030204" pitchFamily="49" charset="0"/>
              </a:rPr>
              <a:t>loop</a:t>
            </a:r>
            <a:r>
              <a:rPr lang="fr-BE" sz="1800" dirty="0">
                <a:solidFill>
                  <a:schemeClr val="tx2"/>
                </a:solidFill>
                <a:latin typeface="Consolas" panose="020B0609020204030204" pitchFamily="49" charset="0"/>
              </a:rPr>
              <a:t>() {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fr-BE" sz="1800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fr-BE" sz="1800" dirty="0" err="1">
                <a:solidFill>
                  <a:schemeClr val="tx2"/>
                </a:solidFill>
                <a:latin typeface="Consolas" panose="020B0609020204030204" pitchFamily="49" charset="0"/>
              </a:rPr>
              <a:t>int</a:t>
            </a:r>
            <a:r>
              <a:rPr lang="fr-BE" sz="1800" dirty="0">
                <a:solidFill>
                  <a:schemeClr val="tx2"/>
                </a:solidFill>
                <a:latin typeface="Consolas" panose="020B0609020204030204" pitchFamily="49" charset="0"/>
              </a:rPr>
              <a:t> i = 2;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fr-BE" sz="1800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fr-BE" sz="1800" dirty="0" err="1">
                <a:solidFill>
                  <a:schemeClr val="tx2"/>
                </a:solidFill>
                <a:latin typeface="Consolas" panose="020B0609020204030204" pitchFamily="49" charset="0"/>
              </a:rPr>
              <a:t>int</a:t>
            </a:r>
            <a:r>
              <a:rPr lang="fr-BE" sz="1800" dirty="0">
                <a:solidFill>
                  <a:schemeClr val="tx2"/>
                </a:solidFill>
                <a:latin typeface="Consolas" panose="020B0609020204030204" pitchFamily="49" charset="0"/>
              </a:rPr>
              <a:t> j = 3;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fr-BE" sz="1800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fr-BE" sz="1800" dirty="0" err="1">
                <a:solidFill>
                  <a:schemeClr val="tx2"/>
                </a:solidFill>
                <a:latin typeface="Consolas" panose="020B0609020204030204" pitchFamily="49" charset="0"/>
              </a:rPr>
              <a:t>int</a:t>
            </a:r>
            <a:r>
              <a:rPr lang="fr-BE" sz="1800" dirty="0">
                <a:solidFill>
                  <a:schemeClr val="tx2"/>
                </a:solidFill>
                <a:latin typeface="Consolas" panose="020B0609020204030204" pitchFamily="49" charset="0"/>
              </a:rPr>
              <a:t> k;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fr-BE" sz="18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fr-BE" sz="1800" dirty="0">
                <a:solidFill>
                  <a:schemeClr val="tx2"/>
                </a:solidFill>
                <a:latin typeface="Consolas" panose="020B0609020204030204" pitchFamily="49" charset="0"/>
              </a:rPr>
              <a:t>  k = </a:t>
            </a:r>
            <a:r>
              <a:rPr lang="fr-BE" sz="1800" dirty="0" err="1">
                <a:solidFill>
                  <a:schemeClr val="accent2"/>
                </a:solidFill>
                <a:latin typeface="Consolas" panose="020B0609020204030204" pitchFamily="49" charset="0"/>
              </a:rPr>
              <a:t>myMultiplyFunction</a:t>
            </a:r>
            <a:r>
              <a:rPr lang="fr-BE" sz="1800" dirty="0">
                <a:solidFill>
                  <a:schemeClr val="accent2"/>
                </a:solidFill>
                <a:latin typeface="Consolas" panose="020B0609020204030204" pitchFamily="49" charset="0"/>
              </a:rPr>
              <a:t>(i, j)</a:t>
            </a:r>
            <a:r>
              <a:rPr lang="fr-BE" sz="18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fr-BE" sz="1800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fr-BE" sz="1800" dirty="0" err="1">
                <a:solidFill>
                  <a:schemeClr val="tx2"/>
                </a:solidFill>
                <a:latin typeface="Consolas" panose="020B0609020204030204" pitchFamily="49" charset="0"/>
              </a:rPr>
              <a:t>Serial.println</a:t>
            </a:r>
            <a:r>
              <a:rPr lang="fr-BE" sz="1800" dirty="0">
                <a:solidFill>
                  <a:schemeClr val="tx2"/>
                </a:solidFill>
                <a:latin typeface="Consolas" panose="020B0609020204030204" pitchFamily="49" charset="0"/>
              </a:rPr>
              <a:t>(k);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fr-BE" sz="1800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fr-BE" sz="1800" dirty="0" err="1">
                <a:solidFill>
                  <a:schemeClr val="tx2"/>
                </a:solidFill>
                <a:latin typeface="Consolas" panose="020B0609020204030204" pitchFamily="49" charset="0"/>
              </a:rPr>
              <a:t>delay</a:t>
            </a:r>
            <a:r>
              <a:rPr lang="fr-BE" sz="1800" dirty="0">
                <a:solidFill>
                  <a:schemeClr val="tx2"/>
                </a:solidFill>
                <a:latin typeface="Consolas" panose="020B0609020204030204" pitchFamily="49" charset="0"/>
              </a:rPr>
              <a:t>(500);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fr-BE" sz="1800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fr-BE" sz="18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fr-BE" sz="1800" dirty="0" err="1">
                <a:solidFill>
                  <a:schemeClr val="accent2"/>
                </a:solidFill>
                <a:latin typeface="Consolas" panose="020B0609020204030204" pitchFamily="49" charset="0"/>
              </a:rPr>
              <a:t>int</a:t>
            </a:r>
            <a:r>
              <a:rPr lang="fr-BE" sz="1800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fr-BE" sz="1800" dirty="0" err="1">
                <a:solidFill>
                  <a:schemeClr val="accent2"/>
                </a:solidFill>
                <a:latin typeface="Consolas" panose="020B0609020204030204" pitchFamily="49" charset="0"/>
              </a:rPr>
              <a:t>myMultiplyFunction</a:t>
            </a:r>
            <a:r>
              <a:rPr lang="fr-BE" sz="1800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fr-BE" sz="1800" dirty="0" err="1">
                <a:solidFill>
                  <a:schemeClr val="accent2"/>
                </a:solidFill>
                <a:latin typeface="Consolas" panose="020B0609020204030204" pitchFamily="49" charset="0"/>
              </a:rPr>
              <a:t>int</a:t>
            </a:r>
            <a:r>
              <a:rPr lang="fr-BE" sz="1800" dirty="0">
                <a:solidFill>
                  <a:schemeClr val="accent2"/>
                </a:solidFill>
                <a:latin typeface="Consolas" panose="020B0609020204030204" pitchFamily="49" charset="0"/>
              </a:rPr>
              <a:t> x, </a:t>
            </a:r>
            <a:r>
              <a:rPr lang="fr-BE" sz="1800" dirty="0" err="1">
                <a:solidFill>
                  <a:schemeClr val="accent2"/>
                </a:solidFill>
                <a:latin typeface="Consolas" panose="020B0609020204030204" pitchFamily="49" charset="0"/>
              </a:rPr>
              <a:t>int</a:t>
            </a:r>
            <a:r>
              <a:rPr lang="fr-BE" sz="1800" dirty="0">
                <a:solidFill>
                  <a:schemeClr val="accent2"/>
                </a:solidFill>
                <a:latin typeface="Consolas" panose="020B0609020204030204" pitchFamily="49" charset="0"/>
              </a:rPr>
              <a:t> y){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fr-BE" sz="1800" dirty="0">
                <a:solidFill>
                  <a:schemeClr val="accent2"/>
                </a:solidFill>
                <a:latin typeface="Consolas" panose="020B0609020204030204" pitchFamily="49" charset="0"/>
              </a:rPr>
              <a:t>  </a:t>
            </a:r>
            <a:r>
              <a:rPr lang="fr-BE" sz="1800" dirty="0" err="1">
                <a:solidFill>
                  <a:schemeClr val="accent2"/>
                </a:solidFill>
                <a:latin typeface="Consolas" panose="020B0609020204030204" pitchFamily="49" charset="0"/>
              </a:rPr>
              <a:t>int</a:t>
            </a:r>
            <a:r>
              <a:rPr lang="fr-BE" sz="1800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fr-BE" sz="1800" dirty="0" err="1">
                <a:solidFill>
                  <a:schemeClr val="accent2"/>
                </a:solidFill>
                <a:latin typeface="Consolas" panose="020B0609020204030204" pitchFamily="49" charset="0"/>
              </a:rPr>
              <a:t>result</a:t>
            </a:r>
            <a:r>
              <a:rPr lang="fr-BE" sz="1800" dirty="0">
                <a:solidFill>
                  <a:schemeClr val="accent2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fr-BE" sz="1800" dirty="0">
                <a:solidFill>
                  <a:schemeClr val="accent2"/>
                </a:solidFill>
                <a:latin typeface="Consolas" panose="020B0609020204030204" pitchFamily="49" charset="0"/>
              </a:rPr>
              <a:t>  </a:t>
            </a:r>
            <a:r>
              <a:rPr lang="fr-BE" sz="1800" dirty="0" err="1">
                <a:solidFill>
                  <a:schemeClr val="accent2"/>
                </a:solidFill>
                <a:latin typeface="Consolas" panose="020B0609020204030204" pitchFamily="49" charset="0"/>
              </a:rPr>
              <a:t>result</a:t>
            </a:r>
            <a:r>
              <a:rPr lang="fr-BE" sz="1800" dirty="0">
                <a:solidFill>
                  <a:schemeClr val="accent2"/>
                </a:solidFill>
                <a:latin typeface="Consolas" panose="020B0609020204030204" pitchFamily="49" charset="0"/>
              </a:rPr>
              <a:t> = x * y;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fr-BE" sz="1800" dirty="0">
                <a:solidFill>
                  <a:schemeClr val="accent2"/>
                </a:solidFill>
                <a:latin typeface="Consolas" panose="020B0609020204030204" pitchFamily="49" charset="0"/>
              </a:rPr>
              <a:t>  return </a:t>
            </a:r>
            <a:r>
              <a:rPr lang="fr-BE" sz="1800" dirty="0" err="1">
                <a:solidFill>
                  <a:schemeClr val="accent2"/>
                </a:solidFill>
                <a:latin typeface="Consolas" panose="020B0609020204030204" pitchFamily="49" charset="0"/>
              </a:rPr>
              <a:t>result</a:t>
            </a:r>
            <a:r>
              <a:rPr lang="fr-BE" sz="1800" dirty="0">
                <a:solidFill>
                  <a:schemeClr val="accent2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fr-BE" sz="1800" dirty="0">
                <a:solidFill>
                  <a:schemeClr val="accent2"/>
                </a:solidFill>
                <a:latin typeface="Consolas" panose="020B0609020204030204" pitchFamily="49" charset="0"/>
              </a:rPr>
              <a:t>}</a:t>
            </a:r>
          </a:p>
          <a:p>
            <a:endParaRPr lang="fr-B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942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17ADCA-3F5C-41A5-86EE-D330AA539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Fonctions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04FD4D2-CDED-4A6F-A356-58E193BB7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Il existe 2 fonctions spéciales en Arduino</a:t>
            </a:r>
          </a:p>
          <a:p>
            <a:r>
              <a:rPr lang="fr-BE" dirty="0">
                <a:latin typeface="Consolas" panose="020B0609020204030204" pitchFamily="49" charset="0"/>
              </a:rPr>
              <a:t>setup()</a:t>
            </a:r>
          </a:p>
          <a:p>
            <a:pPr lvl="1"/>
            <a:r>
              <a:rPr lang="fr-BE" dirty="0"/>
              <a:t>Est </a:t>
            </a:r>
            <a:r>
              <a:rPr lang="fr-BE" dirty="0" err="1"/>
              <a:t>executée</a:t>
            </a:r>
            <a:r>
              <a:rPr lang="fr-BE" dirty="0"/>
              <a:t> 1 seule fois au démarrage de l’Arduino</a:t>
            </a:r>
          </a:p>
          <a:p>
            <a:r>
              <a:rPr lang="fr-BE" dirty="0" err="1">
                <a:latin typeface="Consolas" panose="020B0609020204030204" pitchFamily="49" charset="0"/>
              </a:rPr>
              <a:t>loop</a:t>
            </a:r>
            <a:r>
              <a:rPr lang="fr-BE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fr-BE" dirty="0"/>
              <a:t>Est exécutée en boucle une fois l’Arduino démarré</a:t>
            </a:r>
          </a:p>
        </p:txBody>
      </p:sp>
    </p:spTree>
    <p:extLst>
      <p:ext uri="{BB962C8B-B14F-4D97-AF65-F5344CB8AC3E}">
        <p14:creationId xmlns:p14="http://schemas.microsoft.com/office/powerpoint/2010/main" val="2664702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36858C-681F-48E2-9D73-807952573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Condition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F993773-B5F1-461F-BF26-5F2F89BEAA1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BE" dirty="0"/>
              <a:t>Une condition à tester</a:t>
            </a:r>
          </a:p>
          <a:p>
            <a:r>
              <a:rPr lang="fr-BE" dirty="0"/>
              <a:t>Un bout de code à exécuter si la condition est vérifiée</a:t>
            </a:r>
          </a:p>
          <a:p>
            <a:r>
              <a:rPr lang="fr-BE" dirty="0"/>
              <a:t>Un bout de code à exécuter si la condition n’est pas vérifiée (optionnel)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AA8482D3-12B8-4058-A77C-CB02601C26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if (x &gt; 120) 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digitalWrite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(LEDpin1, HIGH);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digitalWrite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(LEDpin2, HIGH);</a:t>
            </a:r>
          </a:p>
          <a:p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fr-BE" dirty="0">
                <a:solidFill>
                  <a:schemeClr val="accent2"/>
                </a:solidFill>
                <a:latin typeface="Consolas" panose="020B0609020204030204" pitchFamily="49" charset="0"/>
              </a:rPr>
              <a:t>if (y == 150) {</a:t>
            </a:r>
          </a:p>
          <a:p>
            <a:r>
              <a:rPr lang="fr-BE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fr-BE" dirty="0" err="1">
                <a:solidFill>
                  <a:schemeClr val="tx2"/>
                </a:solidFill>
                <a:latin typeface="Consolas" panose="020B0609020204030204" pitchFamily="49" charset="0"/>
              </a:rPr>
              <a:t>digitalWrite</a:t>
            </a:r>
            <a:r>
              <a:rPr lang="fr-BE" dirty="0">
                <a:solidFill>
                  <a:schemeClr val="tx2"/>
                </a:solidFill>
                <a:latin typeface="Consolas" panose="020B0609020204030204" pitchFamily="49" charset="0"/>
              </a:rPr>
              <a:t>(LEDpin4, LOW);</a:t>
            </a:r>
          </a:p>
          <a:p>
            <a:r>
              <a:rPr lang="fr-BE" dirty="0">
                <a:solidFill>
                  <a:schemeClr val="accent2"/>
                </a:solidFill>
                <a:latin typeface="Consolas" panose="020B0609020204030204" pitchFamily="49" charset="0"/>
              </a:rPr>
              <a:t>} </a:t>
            </a:r>
            <a:r>
              <a:rPr lang="fr-BE" dirty="0" err="1">
                <a:solidFill>
                  <a:schemeClr val="accent2"/>
                </a:solidFill>
                <a:latin typeface="Consolas" panose="020B0609020204030204" pitchFamily="49" charset="0"/>
              </a:rPr>
              <a:t>else</a:t>
            </a:r>
            <a:r>
              <a:rPr lang="fr-BE" dirty="0">
                <a:solidFill>
                  <a:schemeClr val="accent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fr-BE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fr-BE" dirty="0" err="1">
                <a:solidFill>
                  <a:schemeClr val="tx2"/>
                </a:solidFill>
                <a:latin typeface="Consolas" panose="020B0609020204030204" pitchFamily="49" charset="0"/>
              </a:rPr>
              <a:t>digitalWrite</a:t>
            </a:r>
            <a:r>
              <a:rPr lang="fr-BE" dirty="0">
                <a:solidFill>
                  <a:schemeClr val="tx2"/>
                </a:solidFill>
                <a:latin typeface="Consolas" panose="020B0609020204030204" pitchFamily="49" charset="0"/>
              </a:rPr>
              <a:t>(LEDpin4, HIGH);</a:t>
            </a:r>
          </a:p>
          <a:p>
            <a:r>
              <a:rPr lang="fr-BE" dirty="0">
                <a:solidFill>
                  <a:schemeClr val="accent2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153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B38BAC-7BC6-43FE-BEEA-505F71C25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Boucle </a:t>
            </a:r>
            <a:r>
              <a:rPr lang="fr-BE" dirty="0">
                <a:latin typeface="Consolas" panose="020B0609020204030204" pitchFamily="49" charset="0"/>
              </a:rPr>
              <a:t>for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94E7E4-BA34-42CB-BF94-BE9237BFE9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BE" dirty="0"/>
              <a:t>Un compteur</a:t>
            </a:r>
          </a:p>
          <a:p>
            <a:r>
              <a:rPr lang="fr-BE" dirty="0"/>
              <a:t>Un bout de code à répéter</a:t>
            </a:r>
          </a:p>
          <a:p>
            <a:r>
              <a:rPr lang="fr-BE" dirty="0"/>
              <a:t>À utiliser quand on sait combien de fois il faut répéter la boucle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A912A69-4B62-405F-972D-809F4CA327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n-NO" dirty="0">
                <a:solidFill>
                  <a:schemeClr val="accent2"/>
                </a:solidFill>
                <a:latin typeface="Consolas" panose="020B0609020204030204" pitchFamily="49" charset="0"/>
              </a:rPr>
              <a:t>for (int i=0; i &lt;= 255; i++) {</a:t>
            </a:r>
          </a:p>
          <a:p>
            <a:r>
              <a:rPr lang="nn-NO" dirty="0">
                <a:solidFill>
                  <a:schemeClr val="tx2"/>
                </a:solidFill>
                <a:latin typeface="Consolas" panose="020B0609020204030204" pitchFamily="49" charset="0"/>
              </a:rPr>
              <a:t>    analogWrite(PWMpin, i);</a:t>
            </a:r>
          </a:p>
          <a:p>
            <a:r>
              <a:rPr lang="nn-NO" dirty="0">
                <a:solidFill>
                  <a:schemeClr val="tx2"/>
                </a:solidFill>
                <a:latin typeface="Consolas" panose="020B0609020204030204" pitchFamily="49" charset="0"/>
              </a:rPr>
              <a:t>    delay(10);</a:t>
            </a:r>
          </a:p>
          <a:p>
            <a:r>
              <a:rPr lang="nn-NO" dirty="0">
                <a:solidFill>
                  <a:schemeClr val="accent2"/>
                </a:solidFill>
                <a:latin typeface="Consolas" panose="020B0609020204030204" pitchFamily="49" charset="0"/>
              </a:rPr>
              <a:t>}</a:t>
            </a:r>
            <a:endParaRPr lang="fr-BE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195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18D728-2628-4BF8-B369-2B4183827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Règles de conduite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798419E-A163-466C-A4FD-C7266A7C4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/>
              <a:t>Horaire</a:t>
            </a:r>
          </a:p>
          <a:p>
            <a:pPr lvl="1"/>
            <a:r>
              <a:rPr lang="fr-BE" dirty="0"/>
              <a:t>8:30 – 12:30 (pause vers 10:30)</a:t>
            </a:r>
          </a:p>
          <a:p>
            <a:pPr lvl="1"/>
            <a:r>
              <a:rPr lang="fr-BE" dirty="0"/>
              <a:t>13:30 – 17:30 (pause vers 15:30)</a:t>
            </a:r>
          </a:p>
          <a:p>
            <a:r>
              <a:rPr lang="fr-BE" dirty="0"/>
              <a:t>Prise de parole</a:t>
            </a:r>
          </a:p>
          <a:p>
            <a:pPr lvl="1"/>
            <a:r>
              <a:rPr lang="fr-BE" dirty="0"/>
              <a:t>Questions et commentaires bienvenus</a:t>
            </a:r>
          </a:p>
          <a:p>
            <a:pPr lvl="1"/>
            <a:r>
              <a:rPr lang="fr-BE" dirty="0"/>
              <a:t>Parler suffisamment fort pour être entendu par tout le monde</a:t>
            </a:r>
          </a:p>
          <a:p>
            <a:pPr lvl="1"/>
            <a:r>
              <a:rPr lang="fr-BE" dirty="0"/>
              <a:t>Ne pas monopoliser la parole</a:t>
            </a:r>
          </a:p>
          <a:p>
            <a:pPr lvl="1"/>
            <a:r>
              <a:rPr lang="fr-BE" dirty="0"/>
              <a:t>Ne pas interrompre</a:t>
            </a:r>
          </a:p>
          <a:p>
            <a:r>
              <a:rPr lang="fr-BE" dirty="0"/>
              <a:t>Respect de chacun</a:t>
            </a:r>
          </a:p>
          <a:p>
            <a:pPr lvl="1"/>
            <a:r>
              <a:rPr lang="fr-BE" dirty="0"/>
              <a:t>Commentaires discriminatoires non tolérés</a:t>
            </a:r>
          </a:p>
          <a:p>
            <a:pPr lvl="1"/>
            <a:r>
              <a:rPr lang="fr-BE" dirty="0"/>
              <a:t>Ne pas perturber le cours (GSM, réseaux sociaux)</a:t>
            </a:r>
          </a:p>
        </p:txBody>
      </p:sp>
    </p:spTree>
    <p:extLst>
      <p:ext uri="{BB962C8B-B14F-4D97-AF65-F5344CB8AC3E}">
        <p14:creationId xmlns:p14="http://schemas.microsoft.com/office/powerpoint/2010/main" val="1561921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040FBF-8174-4C03-8FBB-29D127B98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Boucle </a:t>
            </a:r>
            <a:r>
              <a:rPr lang="fr-BE" dirty="0" err="1">
                <a:latin typeface="Consolas" panose="020B0609020204030204" pitchFamily="49" charset="0"/>
              </a:rPr>
              <a:t>while</a:t>
            </a:r>
            <a:endParaRPr lang="fr-BE" dirty="0">
              <a:latin typeface="Consolas" panose="020B0609020204030204" pitchFamily="49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FCF137-5206-4979-93D5-2F13140475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BE" dirty="0"/>
              <a:t>Une condition à vérifier</a:t>
            </a:r>
          </a:p>
          <a:p>
            <a:r>
              <a:rPr lang="fr-BE" dirty="0"/>
              <a:t>Un code à répéter</a:t>
            </a:r>
          </a:p>
          <a:p>
            <a:r>
              <a:rPr lang="fr-BE" dirty="0"/>
              <a:t>À utiliser lorsque l’on veut répéter une boucle tant qu’une condition est vérifiée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4489392-61B0-433E-B128-4E72AF8D339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int value = 0;</a:t>
            </a:r>
          </a:p>
          <a:p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while(value &lt; 10) 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digitalWrite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(LEDpin3, HIGH);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    delay(200);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digitalWrite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(LEDpin3, LOW);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value =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analogRead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TRIMpin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}</a:t>
            </a:r>
            <a:endParaRPr lang="fr-BE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4403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59A62E36-18FE-44AD-8444-23F76337D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Découvrons les kits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680E83CA-2832-4C5E-A087-C58B5FD1EE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79219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07DA8C-5864-431A-9587-58F477EC2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Passons à la pratique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830144-660F-4930-AA77-777E869801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77503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00FE859-27E2-4C7A-B8AD-EFF76BE54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fr-BE"/>
              <a:t>François Roland</a:t>
            </a:r>
            <a:endParaRPr lang="fr-BE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CBAE310-9B0F-4B3E-ADC7-D6CBD89DA548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450903" y="640081"/>
            <a:ext cx="2367507" cy="5314406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ED65271-25F3-4728-9F20-EE10132F9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r>
              <a:rPr lang="fr-BE" dirty="0"/>
              <a:t>Ingénieur civil en Informatique et Gestion</a:t>
            </a:r>
          </a:p>
          <a:p>
            <a:r>
              <a:rPr lang="fr-BE" dirty="0"/>
              <a:t>Consultant développement logiciel</a:t>
            </a:r>
          </a:p>
          <a:p>
            <a:r>
              <a:rPr lang="fr-BE" dirty="0"/>
              <a:t>Startup : </a:t>
            </a:r>
            <a:r>
              <a:rPr lang="fr-BE" dirty="0" err="1"/>
              <a:t>Take-Eat-Easy</a:t>
            </a:r>
            <a:endParaRPr lang="fr-BE" dirty="0"/>
          </a:p>
          <a:p>
            <a:r>
              <a:rPr lang="fr-BE" dirty="0"/>
              <a:t>Chercheur Télécoms UMONS</a:t>
            </a:r>
          </a:p>
          <a:p>
            <a:r>
              <a:rPr lang="fr-BE" dirty="0"/>
              <a:t>Chargé de projet </a:t>
            </a:r>
            <a:r>
              <a:rPr lang="fr-BE" dirty="0" err="1"/>
              <a:t>FabLab</a:t>
            </a:r>
            <a:r>
              <a:rPr lang="fr-BE" dirty="0"/>
              <a:t> Mons</a:t>
            </a:r>
          </a:p>
          <a:p>
            <a:r>
              <a:rPr lang="fr-BE" dirty="0"/>
              <a:t>Indépendant complémentaire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0851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00FE859-27E2-4C7A-B8AD-EFF76BE54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fr-BE"/>
              <a:t>François Roland</a:t>
            </a:r>
            <a:endParaRPr lang="fr-BE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33" name="Espace réservé du contenu 7">
            <a:extLst>
              <a:ext uri="{FF2B5EF4-FFF2-40B4-BE49-F238E27FC236}">
                <a16:creationId xmlns:a16="http://schemas.microsoft.com/office/drawing/2014/main" id="{0537CC3B-5E90-4930-B597-7F94886725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8318339"/>
              </p:ext>
            </p:extLst>
          </p:nvPr>
        </p:nvGraphicFramePr>
        <p:xfrm>
          <a:off x="4974769" y="2198914"/>
          <a:ext cx="6574973" cy="36701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Image 2">
            <a:extLst>
              <a:ext uri="{FF2B5EF4-FFF2-40B4-BE49-F238E27FC236}">
                <a16:creationId xmlns:a16="http://schemas.microsoft.com/office/drawing/2014/main" id="{684ED530-FA4D-490F-A23D-A71A052F60C6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1940888" y="634946"/>
            <a:ext cx="1906418" cy="531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790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C5A3FB1-BB59-47BC-9D11-2AB887EA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fr-BE"/>
              <a:t>Me contacter</a:t>
            </a:r>
            <a:endParaRPr lang="fr-BE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4BD6015-00DA-415C-A1C5-4AE043D9AC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62" r="30717" b="1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A19142-CF19-412A-875B-9E0E1902E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198914"/>
            <a:ext cx="6368142" cy="3670180"/>
          </a:xfrm>
        </p:spPr>
        <p:txBody>
          <a:bodyPr>
            <a:normAutofit/>
          </a:bodyPr>
          <a:lstStyle/>
          <a:p>
            <a:r>
              <a:rPr lang="fr-BE" dirty="0">
                <a:hlinkClick r:id="rId3"/>
              </a:rPr>
              <a:t>froland@froland.be</a:t>
            </a:r>
            <a:r>
              <a:rPr lang="fr-BE" dirty="0"/>
              <a:t> </a:t>
            </a:r>
          </a:p>
          <a:p>
            <a:r>
              <a:rPr lang="fr-BE" dirty="0"/>
              <a:t>+32 498 612561 (urgences, retards)</a:t>
            </a:r>
          </a:p>
        </p:txBody>
      </p:sp>
    </p:spTree>
    <p:extLst>
      <p:ext uri="{BB962C8B-B14F-4D97-AF65-F5344CB8AC3E}">
        <p14:creationId xmlns:p14="http://schemas.microsoft.com/office/powerpoint/2010/main" val="4077136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87502DB-973E-4828-BB5B-50266D5AE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" y="516835"/>
            <a:ext cx="3100136" cy="2103875"/>
          </a:xfrm>
        </p:spPr>
        <p:txBody>
          <a:bodyPr>
            <a:normAutofit/>
          </a:bodyPr>
          <a:lstStyle/>
          <a:p>
            <a:r>
              <a:rPr lang="fr-BE" sz="3600"/>
              <a:t>Et vous ?</a:t>
            </a:r>
            <a:endParaRPr lang="fr-BE" sz="36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7432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F63F51-AD51-4D55-B8F9-EEB63A1A7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736574"/>
            <a:ext cx="3084844" cy="3366047"/>
          </a:xfrm>
        </p:spPr>
        <p:txBody>
          <a:bodyPr>
            <a:normAutofit/>
          </a:bodyPr>
          <a:lstStyle/>
          <a:p>
            <a:r>
              <a:rPr lang="fr-BE" sz="1500" dirty="0"/>
              <a:t>Prénom</a:t>
            </a:r>
          </a:p>
          <a:p>
            <a:r>
              <a:rPr lang="fr-BE" sz="1500" dirty="0"/>
              <a:t>Attentes</a:t>
            </a:r>
          </a:p>
          <a:p>
            <a:r>
              <a:rPr lang="fr-BE" sz="1500" dirty="0"/>
              <a:t>Compétences IoT</a:t>
            </a:r>
          </a:p>
          <a:p>
            <a:pPr lvl="1"/>
            <a:r>
              <a:rPr lang="fr-BE" sz="1300" dirty="0"/>
              <a:t>Programmation</a:t>
            </a:r>
          </a:p>
          <a:p>
            <a:pPr lvl="1"/>
            <a:r>
              <a:rPr lang="fr-BE" sz="1300" dirty="0"/>
              <a:t>Électronique</a:t>
            </a:r>
          </a:p>
          <a:p>
            <a:pPr lvl="1"/>
            <a:r>
              <a:rPr lang="fr-BE" sz="1300" dirty="0"/>
              <a:t>Mécanique</a:t>
            </a:r>
          </a:p>
          <a:p>
            <a:r>
              <a:rPr lang="fr-BE" sz="1500" dirty="0"/>
              <a:t>Projets IoT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CD69F60-AD98-43B9-B8C2-DB58D0FC44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07" r="8843" b="-1"/>
          <a:stretch/>
        </p:blipFill>
        <p:spPr>
          <a:xfrm>
            <a:off x="4075043" y="10"/>
            <a:ext cx="811127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460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5FFBCB-6DA3-4107-9C27-2983407C4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Partage d’informations	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59FC0F-CBC7-4746-83AB-26FD241AD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fr-BE" sz="4000" dirty="0">
                <a:hlinkClick r:id="rId2"/>
              </a:rPr>
              <a:t>https://hebdo.framapad.org/p/iot-20181015</a:t>
            </a:r>
            <a:r>
              <a:rPr lang="fr-BE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76551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77AAC5-4A03-4430-807D-47DFE0DE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BE" dirty="0"/>
              <a:t>Qu’est-ce que l’Internet des Objets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CCE4BA-68ED-4C57-A29D-057D5C1A1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r>
              <a:rPr lang="fr-BE" dirty="0"/>
              <a:t>L'</a:t>
            </a:r>
            <a:r>
              <a:rPr lang="fr-BE" b="1" dirty="0"/>
              <a:t>Internet des objets</a:t>
            </a:r>
            <a:r>
              <a:rPr lang="fr-BE" dirty="0"/>
              <a:t>, ou </a:t>
            </a:r>
            <a:r>
              <a:rPr lang="fr-BE" b="1" dirty="0" err="1"/>
              <a:t>IdO</a:t>
            </a:r>
            <a:r>
              <a:rPr lang="fr-BE" dirty="0"/>
              <a:t> (en anglais </a:t>
            </a:r>
            <a:r>
              <a:rPr lang="fr-BE" i="1" dirty="0"/>
              <a:t>Internet of </a:t>
            </a:r>
            <a:r>
              <a:rPr lang="fr-BE" i="1" dirty="0" err="1"/>
              <a:t>Things</a:t>
            </a:r>
            <a:r>
              <a:rPr lang="fr-BE" dirty="0"/>
              <a:t>, ou </a:t>
            </a:r>
            <a:r>
              <a:rPr lang="fr-BE" i="1" dirty="0"/>
              <a:t>IoT</a:t>
            </a:r>
            <a:r>
              <a:rPr lang="fr-BE" dirty="0"/>
              <a:t>), est l'extension d'Internet à des choses et à des lieux du monde physique.</a:t>
            </a:r>
          </a:p>
          <a:p>
            <a:r>
              <a:rPr lang="fr-BE" dirty="0"/>
              <a:t>Alors qu'Internet ne se prolonge habituellement pas au-delà du monde électronique, l'Internet des objets connectés représente les échanges d'informations et de données provenant de dispositifs du monde réel avec le réseau Internet.</a:t>
            </a:r>
          </a:p>
          <a:p>
            <a:endParaRPr lang="fr-BE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A376D0A-E65C-4DE3-9A46-14D5DDF325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60" r="17449"/>
          <a:stretch/>
        </p:blipFill>
        <p:spPr>
          <a:xfrm>
            <a:off x="8020570" y="1916318"/>
            <a:ext cx="3135109" cy="3471012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A94B1D7-C757-45E5-9054-76B5DEFFEAFC}"/>
              </a:ext>
            </a:extLst>
          </p:cNvPr>
          <p:cNvSpPr txBox="1"/>
          <p:nvPr/>
        </p:nvSpPr>
        <p:spPr>
          <a:xfrm>
            <a:off x="3029716" y="5792802"/>
            <a:ext cx="4990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hlinkClick r:id="rId3"/>
              </a:rPr>
              <a:t>https://fr.wikipedia.org/wiki/Internet_des_objets</a:t>
            </a:r>
            <a:r>
              <a:rPr lang="fr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008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3AE15E9-DD7E-48B2-9B25-2A47944F7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fr-BE"/>
              <a:t>Qu’est-ce qu’un objet connecté ?</a:t>
            </a:r>
            <a:endParaRPr lang="fr-BE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1B5C2DF-94B1-4166-A340-8FF5787E0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1797040"/>
            <a:ext cx="5451627" cy="294387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6E229B-212F-4C5C-984B-EF3817DBF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fr-BE" dirty="0"/>
              <a:t>Un objet connecté est constitué de :</a:t>
            </a:r>
          </a:p>
          <a:p>
            <a:pPr lvl="1"/>
            <a:r>
              <a:rPr lang="fr-BE" dirty="0"/>
              <a:t>Un </a:t>
            </a:r>
            <a:r>
              <a:rPr lang="fr-BE" b="1" dirty="0"/>
              <a:t>capteur ou actionneur</a:t>
            </a:r>
            <a:r>
              <a:rPr lang="fr-BE" dirty="0"/>
              <a:t> pour interagir avec son environnement</a:t>
            </a:r>
          </a:p>
          <a:p>
            <a:pPr lvl="1"/>
            <a:r>
              <a:rPr lang="fr-BE" dirty="0"/>
              <a:t>Un </a:t>
            </a:r>
            <a:r>
              <a:rPr lang="fr-BE" b="1" dirty="0"/>
              <a:t>microcontrôleur</a:t>
            </a:r>
            <a:r>
              <a:rPr lang="fr-BE" dirty="0"/>
              <a:t> pour transformer les données</a:t>
            </a:r>
          </a:p>
          <a:p>
            <a:pPr lvl="1"/>
            <a:r>
              <a:rPr lang="fr-BE" dirty="0"/>
              <a:t>Un </a:t>
            </a:r>
            <a:r>
              <a:rPr lang="fr-BE" b="1" dirty="0"/>
              <a:t>moyen de communication</a:t>
            </a:r>
            <a:r>
              <a:rPr lang="fr-BE" dirty="0"/>
              <a:t> pour communiquer avec le monde</a:t>
            </a:r>
          </a:p>
          <a:p>
            <a:pPr lvl="1"/>
            <a:r>
              <a:rPr lang="fr-BE" dirty="0"/>
              <a:t> Une </a:t>
            </a:r>
            <a:r>
              <a:rPr lang="fr-BE" b="1" dirty="0"/>
              <a:t>source d’énergie</a:t>
            </a:r>
            <a:r>
              <a:rPr lang="fr-BE" dirty="0"/>
              <a:t> pour alimenter les éléments précédents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67129843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4">
    <wetp:webextensionref xmlns:r="http://schemas.openxmlformats.org/officeDocument/2006/relationships" r:id="rId1"/>
  </wetp:taskpane>
  <wetp:taskpane dockstate="right" visibility="0" width="700" row="6">
    <wetp:webextensionref xmlns:r="http://schemas.openxmlformats.org/officeDocument/2006/relationships" r:id="rId2"/>
  </wetp:taskpane>
  <wetp:taskpane dockstate="right" visibility="0" width="700" row="6">
    <wetp:webextensionref xmlns:r="http://schemas.openxmlformats.org/officeDocument/2006/relationships" r:id="rId3"/>
  </wetp:taskpane>
</wetp:taskpanes>
</file>

<file path=ppt/webextensions/webextension1.xml><?xml version="1.0" encoding="utf-8"?>
<we:webextension xmlns:we="http://schemas.microsoft.com/office/webextensions/webextension/2010/11" id="{153AFFBA-FCCE-4490-8B36-32F9D06E577F}">
  <we:reference id="wa104178141" version="3.10.0.152" store="fr-FR" storeType="OMEX"/>
  <we:alternateReferences>
    <we:reference id="wa104178141" version="3.10.0.152" store="WA104178141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A56552A2-C009-4BCD-BB28-5B289F41C093}">
  <we:reference id="wa104379997" version="2.0.0.0" store="fr-FR" storeType="OMEX"/>
  <we:alternateReferences>
    <we:reference id="wa104379997" version="2.0.0.0" store="WA104379997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5DA8DE02-B6EB-4F60-AA09-055262A48617}">
  <we:reference id="wa104380907" version="1.0.0.0" store="fr-FR" storeType="OMEX"/>
  <we:alternateReferences>
    <we:reference id="wa104380907" version="1.0.0.0" store="WA10438090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614</Words>
  <Application>Microsoft Office PowerPoint</Application>
  <PresentationFormat>Grand écran</PresentationFormat>
  <Paragraphs>137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6" baseType="lpstr">
      <vt:lpstr>Calibri</vt:lpstr>
      <vt:lpstr>Calibri Light</vt:lpstr>
      <vt:lpstr>Consolas</vt:lpstr>
      <vt:lpstr>Rétrospective</vt:lpstr>
      <vt:lpstr>Objets connectés</vt:lpstr>
      <vt:lpstr>Règles de conduite</vt:lpstr>
      <vt:lpstr>François Roland</vt:lpstr>
      <vt:lpstr>François Roland</vt:lpstr>
      <vt:lpstr>Me contacter</vt:lpstr>
      <vt:lpstr>Et vous ?</vt:lpstr>
      <vt:lpstr>Partage d’informations </vt:lpstr>
      <vt:lpstr>Qu’est-ce que l’Internet des Objets ?</vt:lpstr>
      <vt:lpstr>Qu’est-ce qu’un objet connecté ?</vt:lpstr>
      <vt:lpstr>Histoire de l’IoT</vt:lpstr>
      <vt:lpstr>Histoire de l’IoT</vt:lpstr>
      <vt:lpstr>Histoire de l’IoT</vt:lpstr>
      <vt:lpstr>Programmation Arduino</vt:lpstr>
      <vt:lpstr>Programmation C pour Arduino</vt:lpstr>
      <vt:lpstr>Variable</vt:lpstr>
      <vt:lpstr>Fonctions</vt:lpstr>
      <vt:lpstr>Fonctions</vt:lpstr>
      <vt:lpstr>Condition</vt:lpstr>
      <vt:lpstr>Boucle for</vt:lpstr>
      <vt:lpstr>Boucle while</vt:lpstr>
      <vt:lpstr>Découvrons les kits</vt:lpstr>
      <vt:lpstr>Passons à la pratique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Objets connectés</dc:title>
  <dc:creator>François Roland</dc:creator>
  <cp:lastModifiedBy>François Roland</cp:lastModifiedBy>
  <cp:revision>9</cp:revision>
  <dcterms:created xsi:type="dcterms:W3CDTF">2018-10-14T15:30:39Z</dcterms:created>
  <dcterms:modified xsi:type="dcterms:W3CDTF">2018-10-14T16:43:20Z</dcterms:modified>
</cp:coreProperties>
</file>