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78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5474252D-1058-41F6-8425-BBBEA5445CD6}"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DE2CB3B-CBC2-4DAA-9679-B3E9452E2F9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89D2E49-8FA0-47E1-BC98-2A4F89BE8A1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724D1353-D202-452B-A6CC-94418D940EAF}"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94F0066C-E8AC-4C8A-A866-931623994AB9}"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1A0408E1-A3B1-4D54-8EFD-9DE6F6C9432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4F23CA1-C15A-4767-BE0E-5FAA23FED28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E42FF660-75F4-4422-9B43-CC753B27176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F478D0F-7B74-4970-82DB-DF725569B69C}"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D17FCF1-93B0-41CA-BB57-0324A9FCB23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D67881C-CDBF-471D-82DA-FB8A35D838B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FF558A1-DD4F-4A21-A1A8-2E0186EC740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6" name="PlaceHolder 2"/>
          <p:cNvSpPr>
            <a:spLocks noGrp="1"/>
          </p:cNvSpPr>
          <p:nvPr>
            <p:ph type="sldNum" idx="2"/>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A0C62802-35D3-4607-BD92-32565BBEACFD}" type="slidenum">
              <a:rPr lang="en-US" sz="1200" b="0" strike="noStrike" spc="-1">
                <a:solidFill>
                  <a:srgbClr val="8B8B8B"/>
                </a:solidFill>
                <a:latin typeface="Calibri"/>
              </a:rPr>
              <a:t>‹#›</a:t>
            </a:fld>
            <a:endParaRPr lang="en-US" sz="1200" b="0" strike="noStrike" spc="-1">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2"/>
          <p:cNvSpPr/>
          <p:nvPr/>
        </p:nvSpPr>
        <p:spPr>
          <a:xfrm>
            <a:off x="-5685480" y="-673704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grpSp>
        <p:nvGrpSpPr>
          <p:cNvPr id="42" name="Group 5"/>
          <p:cNvGrpSpPr/>
          <p:nvPr/>
        </p:nvGrpSpPr>
        <p:grpSpPr>
          <a:xfrm>
            <a:off x="8210520" y="-4072680"/>
            <a:ext cx="12183840" cy="12183840"/>
            <a:chOff x="8210520" y="-4072680"/>
            <a:chExt cx="12183840" cy="12183840"/>
          </a:xfrm>
        </p:grpSpPr>
        <p:sp>
          <p:nvSpPr>
            <p:cNvPr id="43" name="Freeform 6"/>
            <p:cNvSpPr/>
            <p:nvPr/>
          </p:nvSpPr>
          <p:spPr>
            <a:xfrm>
              <a:off x="8210520" y="-4072680"/>
              <a:ext cx="12183840" cy="12183840"/>
            </a:xfrm>
            <a:custGeom>
              <a:avLst/>
              <a:gdLst/>
              <a:ahLst/>
              <a:cxnLst/>
              <a:rect l="l" t="t" r="r" b="b"/>
              <a:pathLst>
                <a:path w="812800" h="812800">
                  <a:moveTo>
                    <a:pt x="406400" y="0"/>
                  </a:moveTo>
                  <a:lnTo>
                    <a:pt x="812800" y="406400"/>
                  </a:lnTo>
                  <a:lnTo>
                    <a:pt x="406400" y="812800"/>
                  </a:lnTo>
                  <a:lnTo>
                    <a:pt x="0" y="406400"/>
                  </a:lnTo>
                  <a:lnTo>
                    <a:pt x="406400" y="0"/>
                  </a:lnTo>
                  <a:close/>
                </a:path>
              </a:pathLst>
            </a:custGeom>
            <a:noFill/>
            <a:ln w="12700">
              <a:solidFill>
                <a:srgbClr val="000000"/>
              </a:solidFill>
              <a:round/>
            </a:ln>
          </p:spPr>
          <p:style>
            <a:lnRef idx="0">
              <a:scrgbClr r="0" g="0" b="0"/>
            </a:lnRef>
            <a:fillRef idx="0">
              <a:scrgbClr r="0" g="0" b="0"/>
            </a:fillRef>
            <a:effectRef idx="0">
              <a:scrgbClr r="0" g="0" b="0"/>
            </a:effectRef>
            <a:fontRef idx="minor"/>
          </p:style>
        </p:sp>
      </p:grpSp>
      <p:sp>
        <p:nvSpPr>
          <p:cNvPr id="44" name="Freeform 7"/>
          <p:cNvSpPr/>
          <p:nvPr/>
        </p:nvSpPr>
        <p:spPr>
          <a:xfrm>
            <a:off x="12351960" y="102888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grpSp>
        <p:nvGrpSpPr>
          <p:cNvPr id="45" name="Group 8"/>
          <p:cNvGrpSpPr/>
          <p:nvPr/>
        </p:nvGrpSpPr>
        <p:grpSpPr>
          <a:xfrm>
            <a:off x="0" y="2927880"/>
            <a:ext cx="8209800" cy="1179000"/>
            <a:chOff x="0" y="2927880"/>
            <a:chExt cx="8209800" cy="1179000"/>
          </a:xfrm>
        </p:grpSpPr>
        <p:sp>
          <p:nvSpPr>
            <p:cNvPr id="46" name="Freeform 9"/>
            <p:cNvSpPr/>
            <p:nvPr/>
          </p:nvSpPr>
          <p:spPr>
            <a:xfrm>
              <a:off x="0" y="3029040"/>
              <a:ext cx="8209800" cy="1077840"/>
            </a:xfrm>
            <a:custGeom>
              <a:avLst/>
              <a:gdLst/>
              <a:ahLst/>
              <a:cxnLst/>
              <a:rect l="l" t="t" r="r" b="b"/>
              <a:pathLst>
                <a:path w="3093921" h="406400">
                  <a:moveTo>
                    <a:pt x="2890721" y="0"/>
                  </a:moveTo>
                  <a:lnTo>
                    <a:pt x="0" y="0"/>
                  </a:lnTo>
                  <a:lnTo>
                    <a:pt x="0" y="406400"/>
                  </a:lnTo>
                  <a:lnTo>
                    <a:pt x="2890721" y="406400"/>
                  </a:lnTo>
                  <a:lnTo>
                    <a:pt x="3093921" y="203200"/>
                  </a:lnTo>
                  <a:lnTo>
                    <a:pt x="2890721"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47" name="TextBox 10"/>
            <p:cNvSpPr/>
            <p:nvPr/>
          </p:nvSpPr>
          <p:spPr>
            <a:xfrm>
              <a:off x="0" y="2927880"/>
              <a:ext cx="7906680" cy="1179000"/>
            </a:xfrm>
            <a:prstGeom prst="rect">
              <a:avLst/>
            </a:prstGeom>
            <a:noFill/>
            <a:ln w="0">
              <a:noFill/>
            </a:ln>
          </p:spPr>
          <p:style>
            <a:lnRef idx="0">
              <a:scrgbClr r="0" g="0" b="0"/>
            </a:lnRef>
            <a:fillRef idx="0">
              <a:scrgbClr r="0" g="0" b="0"/>
            </a:fillRef>
            <a:effectRef idx="0">
              <a:scrgbClr r="0" g="0" b="0"/>
            </a:effectRef>
            <a:fontRef idx="minor"/>
          </p:style>
        </p:sp>
      </p:grpSp>
      <p:sp>
        <p:nvSpPr>
          <p:cNvPr id="48" name="AutoShape 11"/>
          <p:cNvSpPr/>
          <p:nvPr/>
        </p:nvSpPr>
        <p:spPr>
          <a:xfrm>
            <a:off x="1028880" y="8355240"/>
            <a:ext cx="7654320" cy="360"/>
          </a:xfrm>
          <a:prstGeom prst="line">
            <a:avLst/>
          </a:prstGeom>
          <a:ln w="19050">
            <a:solidFill>
              <a:srgbClr val="A6A6A6"/>
            </a:solidFill>
            <a:round/>
          </a:ln>
        </p:spPr>
        <p:style>
          <a:lnRef idx="0">
            <a:scrgbClr r="0" g="0" b="0"/>
          </a:lnRef>
          <a:fillRef idx="0">
            <a:scrgbClr r="0" g="0" b="0"/>
          </a:fillRef>
          <a:effectRef idx="0">
            <a:scrgbClr r="0" g="0" b="0"/>
          </a:effectRef>
          <a:fontRef idx="minor"/>
        </p:style>
      </p:sp>
      <p:sp>
        <p:nvSpPr>
          <p:cNvPr id="49" name="TextBox 14"/>
          <p:cNvSpPr/>
          <p:nvPr/>
        </p:nvSpPr>
        <p:spPr>
          <a:xfrm>
            <a:off x="1028880" y="8732520"/>
            <a:ext cx="38264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201"/>
              </a:lnSpc>
              <a:buNone/>
            </a:pPr>
            <a:r>
              <a:rPr lang="zh-CN" sz="3000" b="0" strike="noStrike" spc="-1">
                <a:solidFill>
                  <a:srgbClr val="396D3E"/>
                </a:solidFill>
                <a:latin typeface="字由点字典黑"/>
                <a:ea typeface="字由点字典黑"/>
              </a:rPr>
              <a:t>报告发布机构</a:t>
            </a:r>
            <a:r>
              <a:rPr lang="en-US" sz="3000" b="0" strike="noStrike" spc="-1">
                <a:solidFill>
                  <a:srgbClr val="396D3E"/>
                </a:solidFill>
                <a:latin typeface="字由点字典黑"/>
                <a:ea typeface="字由点字典黑"/>
              </a:rPr>
              <a:t>/</a:t>
            </a:r>
            <a:r>
              <a:rPr lang="zh-CN" sz="3000" b="0" strike="noStrike" spc="-1">
                <a:solidFill>
                  <a:srgbClr val="396D3E"/>
                </a:solidFill>
                <a:latin typeface="字由点字典黑"/>
                <a:ea typeface="字由点字典黑"/>
              </a:rPr>
              <a:t>作者</a:t>
            </a:r>
            <a:endParaRPr lang="en-US" sz="3000" b="0" strike="noStrike" spc="-1">
              <a:latin typeface="Arial"/>
            </a:endParaRPr>
          </a:p>
        </p:txBody>
      </p:sp>
      <p:sp>
        <p:nvSpPr>
          <p:cNvPr id="50" name="TextBox 15"/>
          <p:cNvSpPr/>
          <p:nvPr/>
        </p:nvSpPr>
        <p:spPr>
          <a:xfrm>
            <a:off x="4856040" y="8732520"/>
            <a:ext cx="3826440" cy="53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ts val="4201"/>
              </a:lnSpc>
              <a:buNone/>
            </a:pPr>
            <a:r>
              <a:rPr lang="zh-CN" sz="3000" b="0" strike="noStrike" spc="-1">
                <a:solidFill>
                  <a:srgbClr val="396D3E"/>
                </a:solidFill>
                <a:latin typeface="Calibri"/>
                <a:ea typeface="字由点字典黑"/>
              </a:rPr>
              <a:t>发布日期</a:t>
            </a:r>
            <a:endParaRPr lang="en-US" sz="3000" b="0" strike="noStrike" spc="-1">
              <a:latin typeface="Arial"/>
            </a:endParaRPr>
          </a:p>
        </p:txBody>
      </p:sp>
      <p:sp>
        <p:nvSpPr>
          <p:cNvPr id="51" name="TextBox 16"/>
          <p:cNvSpPr/>
          <p:nvPr/>
        </p:nvSpPr>
        <p:spPr>
          <a:xfrm>
            <a:off x="457200" y="4361040"/>
            <a:ext cx="9372240" cy="3639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4332"/>
              </a:lnSpc>
              <a:buNone/>
            </a:pPr>
            <a:r>
              <a:rPr lang="zh-CN" sz="8000" b="0" strike="noStrike" spc="-1">
                <a:solidFill>
                  <a:srgbClr val="396D3E"/>
                </a:solidFill>
                <a:latin typeface="Calibri"/>
                <a:ea typeface="字由点字典黑 Bold"/>
              </a:rPr>
              <a:t>外卖员职业的劳动强度及工作条件研究</a:t>
            </a:r>
            <a:endParaRPr lang="en-US" sz="8000" b="0" strike="noStrike" spc="-1">
              <a:latin typeface="Arial"/>
            </a:endParaRPr>
          </a:p>
        </p:txBody>
      </p:sp>
      <p:sp>
        <p:nvSpPr>
          <p:cNvPr id="52" name="TextBox 17"/>
          <p:cNvSpPr/>
          <p:nvPr/>
        </p:nvSpPr>
        <p:spPr>
          <a:xfrm>
            <a:off x="1028880" y="3317760"/>
            <a:ext cx="7033680" cy="476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753"/>
              </a:lnSpc>
              <a:buNone/>
            </a:pPr>
            <a:r>
              <a:rPr lang="en-US" sz="2680" b="0" strike="noStrike" spc="-1">
                <a:solidFill>
                  <a:srgbClr val="ECEEF4"/>
                </a:solidFill>
                <a:latin typeface="字由点字典黑"/>
                <a:ea typeface="DejaVu Sans"/>
              </a:rPr>
              <a:t>INDUSTRY RESEARCH AND ANALYSIS</a:t>
            </a:r>
            <a:endParaRPr lang="en-US" sz="268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2"/>
          <p:cNvSpPr/>
          <p:nvPr/>
        </p:nvSpPr>
        <p:spPr>
          <a:xfrm>
            <a:off x="-5685480" y="-673704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sp>
        <p:nvSpPr>
          <p:cNvPr id="54" name="Freeform 3"/>
          <p:cNvSpPr/>
          <p:nvPr/>
        </p:nvSpPr>
        <p:spPr>
          <a:xfrm>
            <a:off x="14187240" y="123732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sp>
        <p:nvSpPr>
          <p:cNvPr id="55" name="TextBox 4"/>
          <p:cNvSpPr/>
          <p:nvPr/>
        </p:nvSpPr>
        <p:spPr>
          <a:xfrm>
            <a:off x="1028880" y="2610000"/>
            <a:ext cx="3247560" cy="1706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3439"/>
              </a:lnSpc>
              <a:buNone/>
            </a:pPr>
            <a:r>
              <a:rPr lang="zh-CN" sz="9600" b="0" strike="noStrike" spc="-1">
                <a:solidFill>
                  <a:srgbClr val="396D3E"/>
                </a:solidFill>
                <a:latin typeface="Calibri"/>
                <a:ea typeface="字由点字典黑 Bold"/>
              </a:rPr>
              <a:t>引言</a:t>
            </a:r>
            <a:endParaRPr lang="en-US" sz="9600" b="0" strike="noStrike" spc="-1">
              <a:latin typeface="Arial"/>
            </a:endParaRPr>
          </a:p>
        </p:txBody>
      </p:sp>
      <p:sp>
        <p:nvSpPr>
          <p:cNvPr id="56" name="TextBox 11"/>
          <p:cNvSpPr/>
          <p:nvPr/>
        </p:nvSpPr>
        <p:spPr>
          <a:xfrm>
            <a:off x="9048600" y="2223000"/>
            <a:ext cx="8114760" cy="74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879"/>
              </a:lnSpc>
              <a:buNone/>
            </a:pPr>
            <a:r>
              <a:rPr lang="zh-CN" sz="4200" b="0" strike="noStrike" spc="-1">
                <a:solidFill>
                  <a:srgbClr val="FFFFFF"/>
                </a:solidFill>
                <a:latin typeface="Calibri"/>
                <a:ea typeface="字由点字典黑"/>
              </a:rPr>
              <a:t>报告背景与目的</a:t>
            </a:r>
            <a:endParaRPr lang="en-US" sz="4200" b="0" strike="noStrike" spc="-1">
              <a:latin typeface="Arial"/>
            </a:endParaRPr>
          </a:p>
        </p:txBody>
      </p:sp>
      <p:grpSp>
        <p:nvGrpSpPr>
          <p:cNvPr id="57" name="Group 13"/>
          <p:cNvGrpSpPr/>
          <p:nvPr/>
        </p:nvGrpSpPr>
        <p:grpSpPr>
          <a:xfrm>
            <a:off x="-17252280" y="4799880"/>
            <a:ext cx="25064640" cy="4007880"/>
            <a:chOff x="-17252280" y="4799880"/>
            <a:chExt cx="25064640" cy="4007880"/>
          </a:xfrm>
        </p:grpSpPr>
        <p:sp>
          <p:nvSpPr>
            <p:cNvPr id="58" name="Freeform 14"/>
            <p:cNvSpPr/>
            <p:nvPr/>
          </p:nvSpPr>
          <p:spPr>
            <a:xfrm>
              <a:off x="-17252280" y="5143680"/>
              <a:ext cx="25064640" cy="3664080"/>
            </a:xfrm>
            <a:custGeom>
              <a:avLst/>
              <a:gdLst/>
              <a:ahLst/>
              <a:cxnLst/>
              <a:rect l="l" t="t" r="r" b="b"/>
              <a:pathLst>
                <a:path w="2779520" h="406400">
                  <a:moveTo>
                    <a:pt x="2576320" y="0"/>
                  </a:moveTo>
                  <a:lnTo>
                    <a:pt x="0" y="0"/>
                  </a:lnTo>
                  <a:lnTo>
                    <a:pt x="0" y="406400"/>
                  </a:lnTo>
                  <a:lnTo>
                    <a:pt x="2576320" y="406400"/>
                  </a:lnTo>
                  <a:lnTo>
                    <a:pt x="2779520" y="203200"/>
                  </a:lnTo>
                  <a:lnTo>
                    <a:pt x="2576320" y="0"/>
                  </a:lnTo>
                  <a:close/>
                </a:path>
              </a:pathLst>
            </a:custGeom>
            <a:solidFill>
              <a:srgbClr val="396D3E"/>
            </a:solidFill>
            <a:ln w="0">
              <a:noFill/>
            </a:ln>
          </p:spPr>
          <p:style>
            <a:lnRef idx="0">
              <a:scrgbClr r="0" g="0" b="0"/>
            </a:lnRef>
            <a:fillRef idx="0">
              <a:scrgbClr r="0" g="0" b="0"/>
            </a:fillRef>
            <a:effectRef idx="0">
              <a:scrgbClr r="0" g="0" b="0"/>
            </a:effectRef>
            <a:fontRef idx="minor"/>
          </p:style>
        </p:sp>
        <p:sp>
          <p:nvSpPr>
            <p:cNvPr id="59" name="TextBox 15"/>
            <p:cNvSpPr/>
            <p:nvPr/>
          </p:nvSpPr>
          <p:spPr>
            <a:xfrm>
              <a:off x="-17252280" y="4799880"/>
              <a:ext cx="24033960" cy="4007880"/>
            </a:xfrm>
            <a:prstGeom prst="rect">
              <a:avLst/>
            </a:prstGeom>
            <a:noFill/>
            <a:ln w="0">
              <a:noFill/>
            </a:ln>
          </p:spPr>
          <p:style>
            <a:lnRef idx="0">
              <a:scrgbClr r="0" g="0" b="0"/>
            </a:lnRef>
            <a:fillRef idx="0">
              <a:scrgbClr r="0" g="0" b="0"/>
            </a:fillRef>
            <a:effectRef idx="0">
              <a:scrgbClr r="0" g="0" b="0"/>
            </a:effectRef>
            <a:fontRef idx="minor"/>
          </p:style>
        </p:sp>
      </p:grpSp>
      <p:grpSp>
        <p:nvGrpSpPr>
          <p:cNvPr id="60" name="Group 16"/>
          <p:cNvGrpSpPr/>
          <p:nvPr/>
        </p:nvGrpSpPr>
        <p:grpSpPr>
          <a:xfrm>
            <a:off x="-8882280" y="5249880"/>
            <a:ext cx="26045640" cy="4007880"/>
            <a:chOff x="-8882280" y="5249880"/>
            <a:chExt cx="26045640" cy="4007880"/>
          </a:xfrm>
        </p:grpSpPr>
        <p:sp>
          <p:nvSpPr>
            <p:cNvPr id="61" name="Freeform 17"/>
            <p:cNvSpPr/>
            <p:nvPr/>
          </p:nvSpPr>
          <p:spPr>
            <a:xfrm>
              <a:off x="-8882280" y="5593320"/>
              <a:ext cx="26045640" cy="3664080"/>
            </a:xfrm>
            <a:custGeom>
              <a:avLst/>
              <a:gdLst/>
              <a:ahLst/>
              <a:cxnLst/>
              <a:rect l="l" t="t" r="r" b="b"/>
              <a:pathLst>
                <a:path w="2888317" h="406400">
                  <a:moveTo>
                    <a:pt x="2685117" y="0"/>
                  </a:moveTo>
                  <a:lnTo>
                    <a:pt x="0" y="0"/>
                  </a:lnTo>
                  <a:lnTo>
                    <a:pt x="0" y="406400"/>
                  </a:lnTo>
                  <a:lnTo>
                    <a:pt x="2685117" y="406400"/>
                  </a:lnTo>
                  <a:lnTo>
                    <a:pt x="2888317" y="203200"/>
                  </a:lnTo>
                  <a:lnTo>
                    <a:pt x="2685117"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62" name="TextBox 18"/>
            <p:cNvSpPr/>
            <p:nvPr/>
          </p:nvSpPr>
          <p:spPr>
            <a:xfrm>
              <a:off x="-8882280" y="5249880"/>
              <a:ext cx="25014960" cy="4007880"/>
            </a:xfrm>
            <a:prstGeom prst="rect">
              <a:avLst/>
            </a:prstGeom>
            <a:noFill/>
            <a:ln w="0">
              <a:noFill/>
            </a:ln>
          </p:spPr>
          <p:style>
            <a:lnRef idx="0">
              <a:scrgbClr r="0" g="0" b="0"/>
            </a:lnRef>
            <a:fillRef idx="0">
              <a:scrgbClr r="0" g="0" b="0"/>
            </a:fillRef>
            <a:effectRef idx="0">
              <a:scrgbClr r="0" g="0" b="0"/>
            </a:effectRef>
            <a:fontRef idx="minor"/>
          </p:style>
        </p:sp>
      </p:grpSp>
      <p:grpSp>
        <p:nvGrpSpPr>
          <p:cNvPr id="63" name="Group 19"/>
          <p:cNvGrpSpPr/>
          <p:nvPr/>
        </p:nvGrpSpPr>
        <p:grpSpPr>
          <a:xfrm>
            <a:off x="-11444040" y="9991800"/>
            <a:ext cx="26045640" cy="14244120"/>
            <a:chOff x="-11444040" y="9991800"/>
            <a:chExt cx="26045640" cy="14244120"/>
          </a:xfrm>
        </p:grpSpPr>
        <p:sp>
          <p:nvSpPr>
            <p:cNvPr id="64" name="Freeform 20"/>
            <p:cNvSpPr/>
            <p:nvPr/>
          </p:nvSpPr>
          <p:spPr>
            <a:xfrm rot="10800000">
              <a:off x="-11444040" y="999144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65" name="TextBox 21"/>
            <p:cNvSpPr/>
            <p:nvPr/>
          </p:nvSpPr>
          <p:spPr>
            <a:xfrm rot="10800000">
              <a:off x="-9002160" y="9992520"/>
              <a:ext cx="17906040" cy="14243400"/>
            </a:xfrm>
            <a:prstGeom prst="rect">
              <a:avLst/>
            </a:prstGeom>
            <a:noFill/>
            <a:ln w="0">
              <a:noFill/>
            </a:ln>
          </p:spPr>
          <p:style>
            <a:lnRef idx="0">
              <a:scrgbClr r="0" g="0" b="0"/>
            </a:lnRef>
            <a:fillRef idx="0">
              <a:scrgbClr r="0" g="0" b="0"/>
            </a:fillRef>
            <a:effectRef idx="0">
              <a:scrgbClr r="0" g="0" b="0"/>
            </a:effectRef>
            <a:fontRef idx="minor"/>
          </p:style>
        </p:sp>
      </p:grpSp>
      <p:grpSp>
        <p:nvGrpSpPr>
          <p:cNvPr id="66" name="Group 22"/>
          <p:cNvGrpSpPr/>
          <p:nvPr/>
        </p:nvGrpSpPr>
        <p:grpSpPr>
          <a:xfrm>
            <a:off x="3072960" y="-13948920"/>
            <a:ext cx="26045640" cy="14243760"/>
            <a:chOff x="3072960" y="-13948920"/>
            <a:chExt cx="26045640" cy="14243760"/>
          </a:xfrm>
        </p:grpSpPr>
        <p:sp>
          <p:nvSpPr>
            <p:cNvPr id="67" name="Freeform 23"/>
            <p:cNvSpPr/>
            <p:nvPr/>
          </p:nvSpPr>
          <p:spPr>
            <a:xfrm>
              <a:off x="3072960" y="-1272780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68" name="TextBox 24"/>
            <p:cNvSpPr/>
            <p:nvPr/>
          </p:nvSpPr>
          <p:spPr>
            <a:xfrm>
              <a:off x="8770680" y="-13948920"/>
              <a:ext cx="17906040" cy="14243400"/>
            </a:xfrm>
            <a:prstGeom prst="rect">
              <a:avLst/>
            </a:prstGeom>
            <a:noFill/>
            <a:ln w="0">
              <a:noFill/>
            </a:ln>
          </p:spPr>
          <p:style>
            <a:lnRef idx="0">
              <a:scrgbClr r="0" g="0" b="0"/>
            </a:lnRef>
            <a:fillRef idx="0">
              <a:scrgbClr r="0" g="0" b="0"/>
            </a:fillRef>
            <a:effectRef idx="0">
              <a:scrgbClr r="0" g="0" b="0"/>
            </a:effectRef>
            <a:fontRef idx="minor"/>
          </p:style>
        </p:sp>
      </p:grpSp>
      <p:sp>
        <p:nvSpPr>
          <p:cNvPr id="69" name="TextBox 32"/>
          <p:cNvSpPr/>
          <p:nvPr/>
        </p:nvSpPr>
        <p:spPr>
          <a:xfrm>
            <a:off x="0" y="5700600"/>
            <a:ext cx="7314840" cy="292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spcBef>
                <a:spcPts val="720"/>
              </a:spcBef>
              <a:spcAft>
                <a:spcPts val="575"/>
              </a:spcAft>
              <a:buNone/>
            </a:pPr>
            <a:r>
              <a:rPr lang="zh-CN" sz="2600" b="0" strike="noStrike" spc="43">
                <a:solidFill>
                  <a:srgbClr val="FFFFFF"/>
                </a:solidFill>
                <a:latin typeface="Calibri"/>
                <a:ea typeface="字由点字典黑 55J"/>
              </a:rPr>
              <a:t>随着互联网和移动技术的迅猛发展，外卖行业在全球范围内迅速崛起，成为现代服务业的重要组成部分。尤其在城市化进程加快和生活节奏加快的背景下，消费者对便利性和快速服务的需求大幅增加，这推动了外卖服务的普及和规模扩张。根据相关统计，外卖行业不仅为餐饮企业和消费者带来了便利，还创造了大量就业机会。然而，外卖员作为这一行业的核心力量，其工作条件和劳动强度也引发了广泛关注。</a:t>
            </a:r>
            <a:endParaRPr lang="en-US" sz="2600" b="0" strike="noStrike" spc="-1">
              <a:latin typeface="Arial"/>
            </a:endParaRPr>
          </a:p>
        </p:txBody>
      </p:sp>
      <p:sp>
        <p:nvSpPr>
          <p:cNvPr id="70" name="TextBox 33"/>
          <p:cNvSpPr/>
          <p:nvPr/>
        </p:nvSpPr>
        <p:spPr>
          <a:xfrm>
            <a:off x="8286120" y="6504480"/>
            <a:ext cx="6343920" cy="1299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2600" b="0" strike="noStrike" spc="43">
                <a:solidFill>
                  <a:srgbClr val="FFFFFF"/>
                </a:solidFill>
                <a:latin typeface="Calibri"/>
                <a:ea typeface="字由点字典黑 55J"/>
              </a:rPr>
              <a:t>本报告旨在通过多维度分析评估外卖员的劳动强度及其工作条件，识别关键影响因素，并提出优化建议以改善外卖员的工作体验和福利待遇。</a:t>
            </a:r>
            <a:endParaRPr lang="en-US" sz="2600" b="0" strike="noStrike" spc="-1">
              <a:latin typeface="Arial"/>
            </a:endParaRPr>
          </a:p>
        </p:txBody>
      </p:sp>
      <p:pic>
        <p:nvPicPr>
          <p:cNvPr id="71" name="图片 70"/>
          <p:cNvPicPr/>
          <p:nvPr/>
        </p:nvPicPr>
        <p:blipFill>
          <a:blip r:embed="rId3"/>
          <a:stretch/>
        </p:blipFill>
        <p:spPr>
          <a:xfrm>
            <a:off x="7812720" y="457200"/>
            <a:ext cx="8457840" cy="48391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2"/>
          <p:cNvSpPr/>
          <p:nvPr/>
        </p:nvSpPr>
        <p:spPr>
          <a:xfrm>
            <a:off x="-5685480" y="-673704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sp>
        <p:nvSpPr>
          <p:cNvPr id="73" name="Freeform 3"/>
          <p:cNvSpPr/>
          <p:nvPr/>
        </p:nvSpPr>
        <p:spPr>
          <a:xfrm>
            <a:off x="15806160" y="102888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grpSp>
        <p:nvGrpSpPr>
          <p:cNvPr id="74" name="Group 4"/>
          <p:cNvGrpSpPr/>
          <p:nvPr/>
        </p:nvGrpSpPr>
        <p:grpSpPr>
          <a:xfrm>
            <a:off x="-10027800" y="9991800"/>
            <a:ext cx="26045640" cy="14244120"/>
            <a:chOff x="-10027800" y="9991800"/>
            <a:chExt cx="26045640" cy="14244120"/>
          </a:xfrm>
        </p:grpSpPr>
        <p:sp>
          <p:nvSpPr>
            <p:cNvPr id="75" name="Freeform 5"/>
            <p:cNvSpPr/>
            <p:nvPr/>
          </p:nvSpPr>
          <p:spPr>
            <a:xfrm rot="10800000">
              <a:off x="-10027800" y="999144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76" name="TextBox 6"/>
            <p:cNvSpPr/>
            <p:nvPr/>
          </p:nvSpPr>
          <p:spPr>
            <a:xfrm rot="10800000">
              <a:off x="-7585560" y="9992520"/>
              <a:ext cx="17906040" cy="14243400"/>
            </a:xfrm>
            <a:prstGeom prst="rect">
              <a:avLst/>
            </a:prstGeom>
            <a:noFill/>
            <a:ln w="0">
              <a:noFill/>
            </a:ln>
          </p:spPr>
          <p:style>
            <a:lnRef idx="0">
              <a:scrgbClr r="0" g="0" b="0"/>
            </a:lnRef>
            <a:fillRef idx="0">
              <a:scrgbClr r="0" g="0" b="0"/>
            </a:fillRef>
            <a:effectRef idx="0">
              <a:scrgbClr r="0" g="0" b="0"/>
            </a:effectRef>
            <a:fontRef idx="minor"/>
          </p:style>
        </p:sp>
      </p:grpSp>
      <p:grpSp>
        <p:nvGrpSpPr>
          <p:cNvPr id="77" name="Group 7"/>
          <p:cNvGrpSpPr/>
          <p:nvPr/>
        </p:nvGrpSpPr>
        <p:grpSpPr>
          <a:xfrm>
            <a:off x="3119760" y="-13948920"/>
            <a:ext cx="26045640" cy="14243760"/>
            <a:chOff x="3119760" y="-13948920"/>
            <a:chExt cx="26045640" cy="14243760"/>
          </a:xfrm>
        </p:grpSpPr>
        <p:sp>
          <p:nvSpPr>
            <p:cNvPr id="78" name="Freeform 8"/>
            <p:cNvSpPr/>
            <p:nvPr/>
          </p:nvSpPr>
          <p:spPr>
            <a:xfrm>
              <a:off x="3119760" y="-1272780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79" name="TextBox 9"/>
            <p:cNvSpPr/>
            <p:nvPr/>
          </p:nvSpPr>
          <p:spPr>
            <a:xfrm>
              <a:off x="8817480" y="-13948920"/>
              <a:ext cx="17906040" cy="14243400"/>
            </a:xfrm>
            <a:prstGeom prst="rect">
              <a:avLst/>
            </a:prstGeom>
            <a:noFill/>
            <a:ln w="0">
              <a:noFill/>
            </a:ln>
          </p:spPr>
          <p:style>
            <a:lnRef idx="0">
              <a:scrgbClr r="0" g="0" b="0"/>
            </a:lnRef>
            <a:fillRef idx="0">
              <a:scrgbClr r="0" g="0" b="0"/>
            </a:fillRef>
            <a:effectRef idx="0">
              <a:scrgbClr r="0" g="0" b="0"/>
            </a:effectRef>
            <a:fontRef idx="minor"/>
          </p:style>
        </p:sp>
      </p:grpSp>
      <p:sp>
        <p:nvSpPr>
          <p:cNvPr id="80" name="TextBox 10"/>
          <p:cNvSpPr/>
          <p:nvPr/>
        </p:nvSpPr>
        <p:spPr>
          <a:xfrm>
            <a:off x="1028880" y="2392200"/>
            <a:ext cx="4816440" cy="292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396D3E"/>
                </a:solidFill>
                <a:latin typeface="Calibri"/>
                <a:ea typeface="字由点字典黑 55J"/>
              </a:rPr>
              <a:t>根据问卷调查数据可知，样本中男性占</a:t>
            </a:r>
            <a:r>
              <a:rPr lang="en-US" sz="1600" b="0" strike="noStrike" spc="43">
                <a:solidFill>
                  <a:srgbClr val="396D3E"/>
                </a:solidFill>
                <a:latin typeface="Calibri"/>
                <a:ea typeface="字由点字典黑 55J"/>
              </a:rPr>
              <a:t>90.8%</a:t>
            </a:r>
            <a:r>
              <a:rPr lang="zh-CN" sz="1600" b="0" strike="noStrike" spc="43">
                <a:solidFill>
                  <a:srgbClr val="396D3E"/>
                </a:solidFill>
                <a:latin typeface="Calibri"/>
                <a:ea typeface="字由点字典黑 55J"/>
              </a:rPr>
              <a:t>，女性占</a:t>
            </a:r>
            <a:r>
              <a:rPr lang="en-US" sz="1600" b="0" strike="noStrike" spc="43">
                <a:solidFill>
                  <a:srgbClr val="396D3E"/>
                </a:solidFill>
                <a:latin typeface="Calibri"/>
                <a:ea typeface="字由点字典黑 55J"/>
              </a:rPr>
              <a:t>9.2%</a:t>
            </a:r>
            <a:r>
              <a:rPr lang="zh-CN" sz="1600" b="0" strike="noStrike" spc="43">
                <a:solidFill>
                  <a:srgbClr val="396D3E"/>
                </a:solidFill>
                <a:latin typeface="Calibri"/>
                <a:ea typeface="字由点字典黑 55J"/>
              </a:rPr>
              <a:t>；农业户口占</a:t>
            </a:r>
            <a:r>
              <a:rPr lang="en-US" sz="1600" b="0" strike="noStrike" spc="43">
                <a:solidFill>
                  <a:srgbClr val="396D3E"/>
                </a:solidFill>
                <a:latin typeface="Calibri"/>
                <a:ea typeface="字由点字典黑 55J"/>
              </a:rPr>
              <a:t>68.9%</a:t>
            </a:r>
            <a:r>
              <a:rPr lang="zh-CN" sz="1600" b="0" strike="noStrike" spc="43">
                <a:solidFill>
                  <a:srgbClr val="396D3E"/>
                </a:solidFill>
                <a:latin typeface="Calibri"/>
                <a:ea typeface="字由点字典黑 55J"/>
              </a:rPr>
              <a:t>，非农业户口占</a:t>
            </a:r>
            <a:r>
              <a:rPr lang="en-US" sz="1600" b="0" strike="noStrike" spc="43">
                <a:solidFill>
                  <a:srgbClr val="396D3E"/>
                </a:solidFill>
                <a:latin typeface="Calibri"/>
                <a:ea typeface="字由点字典黑 55J"/>
              </a:rPr>
              <a:t>29.1%</a:t>
            </a:r>
            <a:r>
              <a:rPr lang="zh-CN" sz="1600" b="0" strike="noStrike" spc="43">
                <a:solidFill>
                  <a:srgbClr val="396D3E"/>
                </a:solidFill>
                <a:latin typeface="Calibri"/>
                <a:ea typeface="字由点字典黑 55J"/>
              </a:rPr>
              <a:t>。由图</a:t>
            </a:r>
            <a:r>
              <a:rPr lang="en-US" sz="1600" b="0" strike="noStrike" spc="43">
                <a:solidFill>
                  <a:srgbClr val="396D3E"/>
                </a:solidFill>
                <a:latin typeface="Calibri"/>
                <a:ea typeface="字由点字典黑 55J"/>
              </a:rPr>
              <a:t>1</a:t>
            </a:r>
            <a:r>
              <a:rPr lang="zh-CN" sz="1600" b="0" strike="noStrike" spc="43">
                <a:solidFill>
                  <a:srgbClr val="396D3E"/>
                </a:solidFill>
                <a:latin typeface="Calibri"/>
                <a:ea typeface="字由点字典黑 55J"/>
              </a:rPr>
              <a:t>可知，在外卖骑手职业群体的受教育程度方面，高中、中专或职高学历占</a:t>
            </a:r>
            <a:r>
              <a:rPr lang="en-US" sz="1600" b="0" strike="noStrike" spc="43">
                <a:solidFill>
                  <a:srgbClr val="396D3E"/>
                </a:solidFill>
                <a:latin typeface="Calibri"/>
                <a:ea typeface="字由点字典黑 55J"/>
              </a:rPr>
              <a:t>47.1%</a:t>
            </a:r>
            <a:r>
              <a:rPr lang="zh-CN" sz="1600" b="0" strike="noStrike" spc="43">
                <a:solidFill>
                  <a:srgbClr val="396D3E"/>
                </a:solidFill>
                <a:latin typeface="Calibri"/>
                <a:ea typeface="字由点字典黑 55J"/>
              </a:rPr>
              <a:t>，初中学历占</a:t>
            </a:r>
            <a:r>
              <a:rPr lang="en-US" sz="1600" b="0" strike="noStrike" spc="43">
                <a:solidFill>
                  <a:srgbClr val="396D3E"/>
                </a:solidFill>
                <a:latin typeface="Calibri"/>
                <a:ea typeface="字由点字典黑 55J"/>
              </a:rPr>
              <a:t>24.0%</a:t>
            </a:r>
            <a:r>
              <a:rPr lang="zh-CN" sz="1600" b="0" strike="noStrike" spc="43">
                <a:solidFill>
                  <a:srgbClr val="396D3E"/>
                </a:solidFill>
                <a:latin typeface="Calibri"/>
                <a:ea typeface="字由点字典黑 55J"/>
              </a:rPr>
              <a:t>，小学及以下学历占</a:t>
            </a:r>
            <a:r>
              <a:rPr lang="en-US" sz="1600" b="0" strike="noStrike" spc="43">
                <a:solidFill>
                  <a:srgbClr val="396D3E"/>
                </a:solidFill>
                <a:latin typeface="Calibri"/>
                <a:ea typeface="字由点字典黑 55J"/>
              </a:rPr>
              <a:t>5.0%</a:t>
            </a:r>
            <a:r>
              <a:rPr lang="zh-CN" sz="1600" b="0" strike="noStrike" spc="43">
                <a:solidFill>
                  <a:srgbClr val="396D3E"/>
                </a:solidFill>
                <a:latin typeface="Calibri"/>
                <a:ea typeface="字由点字典黑 55J"/>
              </a:rPr>
              <a:t>，大学专科学历占</a:t>
            </a:r>
            <a:r>
              <a:rPr lang="en-US" sz="1600" b="0" strike="noStrike" spc="43">
                <a:solidFill>
                  <a:srgbClr val="396D3E"/>
                </a:solidFill>
                <a:latin typeface="Calibri"/>
                <a:ea typeface="字由点字典黑 55J"/>
              </a:rPr>
              <a:t>16.8%</a:t>
            </a:r>
            <a:r>
              <a:rPr lang="zh-CN" sz="1600" b="0" strike="noStrike" spc="43">
                <a:solidFill>
                  <a:srgbClr val="396D3E"/>
                </a:solidFill>
                <a:latin typeface="Calibri"/>
                <a:ea typeface="字由点字典黑 55J"/>
              </a:rPr>
              <a:t>，大学本科及以上学历占</a:t>
            </a:r>
            <a:r>
              <a:rPr lang="en-US" sz="1600" b="0" strike="noStrike" spc="43">
                <a:solidFill>
                  <a:srgbClr val="396D3E"/>
                </a:solidFill>
                <a:latin typeface="Calibri"/>
                <a:ea typeface="字由点字典黑 55J"/>
              </a:rPr>
              <a:t>7.1%</a:t>
            </a:r>
            <a:r>
              <a:rPr lang="zh-CN" sz="1600" b="0" strike="noStrike" spc="43">
                <a:solidFill>
                  <a:srgbClr val="396D3E"/>
                </a:solidFill>
                <a:latin typeface="Calibri"/>
                <a:ea typeface="字由点字典黑 55J"/>
              </a:rPr>
              <a:t>。可见，我国外卖骑手职业群体的受教育程度普遍较低，这也反映了外卖骑手职业门槛低，没有较高的技能性。</a:t>
            </a:r>
            <a:endParaRPr lang="en-US" sz="1600" b="0" strike="noStrike" spc="-1">
              <a:latin typeface="Arial"/>
            </a:endParaRPr>
          </a:p>
        </p:txBody>
      </p:sp>
      <p:grpSp>
        <p:nvGrpSpPr>
          <p:cNvPr id="81" name="Group 11"/>
          <p:cNvGrpSpPr/>
          <p:nvPr/>
        </p:nvGrpSpPr>
        <p:grpSpPr>
          <a:xfrm>
            <a:off x="1037160" y="1741680"/>
            <a:ext cx="543600" cy="543600"/>
            <a:chOff x="1037160" y="1741680"/>
            <a:chExt cx="543600" cy="543600"/>
          </a:xfrm>
        </p:grpSpPr>
        <p:sp>
          <p:nvSpPr>
            <p:cNvPr id="82" name="Freeform 12"/>
            <p:cNvSpPr/>
            <p:nvPr/>
          </p:nvSpPr>
          <p:spPr>
            <a:xfrm>
              <a:off x="1037160" y="1741680"/>
              <a:ext cx="543600" cy="5436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83" name="TextBox 13"/>
            <p:cNvSpPr/>
            <p:nvPr/>
          </p:nvSpPr>
          <p:spPr>
            <a:xfrm>
              <a:off x="1087920" y="1767240"/>
              <a:ext cx="441360" cy="466920"/>
            </a:xfrm>
            <a:prstGeom prst="rect">
              <a:avLst/>
            </a:prstGeom>
            <a:noFill/>
            <a:ln w="0">
              <a:noFill/>
            </a:ln>
          </p:spPr>
          <p:style>
            <a:lnRef idx="0">
              <a:scrgbClr r="0" g="0" b="0"/>
            </a:lnRef>
            <a:fillRef idx="0">
              <a:scrgbClr r="0" g="0" b="0"/>
            </a:fillRef>
            <a:effectRef idx="0">
              <a:scrgbClr r="0" g="0" b="0"/>
            </a:effectRef>
            <a:fontRef idx="minor"/>
          </p:style>
        </p:sp>
      </p:grpSp>
      <p:sp>
        <p:nvSpPr>
          <p:cNvPr id="84" name="TextBox 14"/>
          <p:cNvSpPr/>
          <p:nvPr/>
        </p:nvSpPr>
        <p:spPr>
          <a:xfrm>
            <a:off x="1028880" y="1807560"/>
            <a:ext cx="551880" cy="369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914"/>
              </a:lnSpc>
              <a:buNone/>
            </a:pPr>
            <a:r>
              <a:rPr lang="en-US" sz="2080" b="0" strike="noStrike" spc="-1">
                <a:solidFill>
                  <a:srgbClr val="FFFFFF"/>
                </a:solidFill>
                <a:latin typeface="字由点字典黑"/>
                <a:ea typeface="DejaVu Sans"/>
              </a:rPr>
              <a:t>01</a:t>
            </a:r>
            <a:endParaRPr lang="en-US" sz="2080" b="0" strike="noStrike" spc="-1">
              <a:latin typeface="Arial"/>
            </a:endParaRPr>
          </a:p>
        </p:txBody>
      </p:sp>
      <p:sp>
        <p:nvSpPr>
          <p:cNvPr id="85" name="TextBox 15"/>
          <p:cNvSpPr/>
          <p:nvPr/>
        </p:nvSpPr>
        <p:spPr>
          <a:xfrm>
            <a:off x="1806120" y="1770840"/>
            <a:ext cx="4840920" cy="487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841"/>
              </a:lnSpc>
              <a:buNone/>
              <a:tabLst>
                <a:tab pos="0" algn="l"/>
              </a:tabLst>
            </a:pPr>
            <a:r>
              <a:rPr lang="zh-CN" sz="3200" b="0" strike="noStrike" spc="-1">
                <a:solidFill>
                  <a:srgbClr val="396D3E"/>
                </a:solidFill>
                <a:latin typeface="Calibri"/>
                <a:ea typeface="字由点字典黑 Bold"/>
              </a:rPr>
              <a:t>外卖骑手职业群体现状</a:t>
            </a:r>
            <a:endParaRPr lang="en-US" sz="3200" b="0" strike="noStrike" spc="-1">
              <a:latin typeface="Arial"/>
            </a:endParaRPr>
          </a:p>
        </p:txBody>
      </p:sp>
      <p:sp>
        <p:nvSpPr>
          <p:cNvPr id="86" name="TextBox 16"/>
          <p:cNvSpPr/>
          <p:nvPr/>
        </p:nvSpPr>
        <p:spPr>
          <a:xfrm>
            <a:off x="6735600" y="2505960"/>
            <a:ext cx="4816440" cy="1950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396D3E"/>
                </a:solidFill>
                <a:latin typeface="Calibri"/>
                <a:ea typeface="字由点字典黑 55J"/>
              </a:rPr>
              <a:t>全国外卖骑手职业群体月收入占比如图</a:t>
            </a:r>
            <a:r>
              <a:rPr lang="en-US" sz="1600" b="0" strike="noStrike" spc="43">
                <a:solidFill>
                  <a:srgbClr val="396D3E"/>
                </a:solidFill>
                <a:latin typeface="Calibri"/>
                <a:ea typeface="字由点字典黑 55J"/>
              </a:rPr>
              <a:t>3</a:t>
            </a:r>
            <a:r>
              <a:rPr lang="zh-CN" sz="1600" b="0" strike="noStrike" spc="43">
                <a:solidFill>
                  <a:srgbClr val="396D3E"/>
                </a:solidFill>
                <a:latin typeface="Calibri"/>
                <a:ea typeface="字由点字典黑 55J"/>
              </a:rPr>
              <a:t>所示。近一半外卖骑手的月收入在</a:t>
            </a:r>
            <a:r>
              <a:rPr lang="en-US" sz="1600" b="0" strike="noStrike" spc="43">
                <a:solidFill>
                  <a:srgbClr val="396D3E"/>
                </a:solidFill>
                <a:latin typeface="Calibri"/>
                <a:ea typeface="字由点字典黑 55J"/>
              </a:rPr>
              <a:t>4000</a:t>
            </a:r>
            <a:r>
              <a:rPr lang="zh-CN" sz="1600" b="0" strike="noStrike" spc="43">
                <a:solidFill>
                  <a:srgbClr val="396D3E"/>
                </a:solidFill>
                <a:latin typeface="Calibri"/>
                <a:ea typeface="字由点字典黑 55J"/>
              </a:rPr>
              <a:t>～</a:t>
            </a:r>
            <a:r>
              <a:rPr lang="en-US" sz="1600" b="0" strike="noStrike" spc="43">
                <a:solidFill>
                  <a:srgbClr val="396D3E"/>
                </a:solidFill>
                <a:latin typeface="Calibri"/>
                <a:ea typeface="字由点字典黑 55J"/>
              </a:rPr>
              <a:t>5999</a:t>
            </a:r>
            <a:r>
              <a:rPr lang="zh-CN" sz="1600" b="0" strike="noStrike" spc="43">
                <a:solidFill>
                  <a:srgbClr val="396D3E"/>
                </a:solidFill>
                <a:latin typeface="Calibri"/>
                <a:ea typeface="字由点字典黑 55J"/>
              </a:rPr>
              <a:t>元，超过六成的外卖骑手月收入在</a:t>
            </a:r>
            <a:r>
              <a:rPr lang="en-US" sz="1600" b="0" strike="noStrike" spc="43">
                <a:solidFill>
                  <a:srgbClr val="396D3E"/>
                </a:solidFill>
                <a:latin typeface="Calibri"/>
                <a:ea typeface="字由点字典黑 55J"/>
              </a:rPr>
              <a:t>4000</a:t>
            </a:r>
            <a:r>
              <a:rPr lang="zh-CN" sz="1600" b="0" strike="noStrike" spc="43">
                <a:solidFill>
                  <a:srgbClr val="396D3E"/>
                </a:solidFill>
                <a:latin typeface="Calibri"/>
                <a:ea typeface="字由点字典黑 55J"/>
              </a:rPr>
              <a:t>～</a:t>
            </a:r>
            <a:r>
              <a:rPr lang="en-US" sz="1600" b="0" strike="noStrike" spc="43">
                <a:solidFill>
                  <a:srgbClr val="396D3E"/>
                </a:solidFill>
                <a:latin typeface="Calibri"/>
                <a:ea typeface="字由点字典黑 55J"/>
              </a:rPr>
              <a:t>7999</a:t>
            </a:r>
            <a:r>
              <a:rPr lang="zh-CN" sz="1600" b="0" strike="noStrike" spc="43">
                <a:solidFill>
                  <a:srgbClr val="396D3E"/>
                </a:solidFill>
                <a:latin typeface="Calibri"/>
                <a:ea typeface="字由点字典黑 55J"/>
              </a:rPr>
              <a:t>元，月收入</a:t>
            </a:r>
            <a:r>
              <a:rPr lang="en-US" sz="1600" b="0" strike="noStrike" spc="43">
                <a:solidFill>
                  <a:srgbClr val="396D3E"/>
                </a:solidFill>
                <a:latin typeface="Calibri"/>
                <a:ea typeface="字由点字典黑 55J"/>
              </a:rPr>
              <a:t>8000</a:t>
            </a:r>
            <a:r>
              <a:rPr lang="zh-CN" sz="1600" b="0" strike="noStrike" spc="43">
                <a:solidFill>
                  <a:srgbClr val="396D3E"/>
                </a:solidFill>
                <a:latin typeface="Calibri"/>
                <a:ea typeface="字由点字典黑 55J"/>
              </a:rPr>
              <a:t>元及以上的高收入群体占比仅为</a:t>
            </a:r>
            <a:r>
              <a:rPr lang="en-US" sz="1600" b="0" strike="noStrike" spc="43">
                <a:solidFill>
                  <a:srgbClr val="396D3E"/>
                </a:solidFill>
                <a:latin typeface="Calibri"/>
                <a:ea typeface="字由点字典黑 55J"/>
              </a:rPr>
              <a:t>7%</a:t>
            </a:r>
            <a:r>
              <a:rPr lang="zh-CN" sz="1600" b="0" strike="noStrike" spc="43">
                <a:solidFill>
                  <a:srgbClr val="396D3E"/>
                </a:solidFill>
                <a:latin typeface="Calibri"/>
                <a:ea typeface="字由点字典黑 55J"/>
              </a:rPr>
              <a:t>。虽然收入比较可观，但是福利保障覆盖率较低，参与问卷调查的外卖骑手中，没有任何福利保障的占</a:t>
            </a:r>
            <a:r>
              <a:rPr lang="en-US" sz="1600" b="0" strike="noStrike" spc="43">
                <a:solidFill>
                  <a:srgbClr val="396D3E"/>
                </a:solidFill>
                <a:latin typeface="Calibri"/>
                <a:ea typeface="字由点字典黑 55J"/>
              </a:rPr>
              <a:t>24.9%</a:t>
            </a:r>
            <a:r>
              <a:rPr lang="zh-CN" sz="1600" b="0" strike="noStrike" spc="43">
                <a:solidFill>
                  <a:srgbClr val="396D3E"/>
                </a:solidFill>
                <a:latin typeface="Calibri"/>
                <a:ea typeface="字由点字典黑 55J"/>
              </a:rPr>
              <a:t>。</a:t>
            </a:r>
            <a:endParaRPr lang="en-US" sz="1600" b="0" strike="noStrike" spc="-1">
              <a:latin typeface="Arial"/>
            </a:endParaRPr>
          </a:p>
        </p:txBody>
      </p:sp>
      <p:sp>
        <p:nvSpPr>
          <p:cNvPr id="87" name="TextBox 17"/>
          <p:cNvSpPr/>
          <p:nvPr/>
        </p:nvSpPr>
        <p:spPr>
          <a:xfrm>
            <a:off x="12419280" y="2505960"/>
            <a:ext cx="4816440" cy="2600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396D3E"/>
                </a:solidFill>
                <a:latin typeface="Calibri"/>
                <a:ea typeface="字由点字典黑 55J"/>
              </a:rPr>
              <a:t>根据问卷调查数据，外卖骑手职业群体每周平均工作</a:t>
            </a:r>
            <a:r>
              <a:rPr lang="en-US" sz="1600" b="0" strike="noStrike" spc="43">
                <a:solidFill>
                  <a:srgbClr val="396D3E"/>
                </a:solidFill>
                <a:latin typeface="Calibri"/>
                <a:ea typeface="字由点字典黑 55J"/>
              </a:rPr>
              <a:t>6.4</a:t>
            </a:r>
            <a:r>
              <a:rPr lang="zh-CN" sz="1600" b="0" strike="noStrike" spc="43">
                <a:solidFill>
                  <a:srgbClr val="396D3E"/>
                </a:solidFill>
                <a:latin typeface="Calibri"/>
                <a:ea typeface="字由点字典黑 55J"/>
              </a:rPr>
              <a:t>天，每天平均工作</a:t>
            </a:r>
            <a:r>
              <a:rPr lang="en-US" sz="1600" b="0" strike="noStrike" spc="43">
                <a:solidFill>
                  <a:srgbClr val="396D3E"/>
                </a:solidFill>
                <a:latin typeface="Calibri"/>
                <a:ea typeface="字由点字典黑 55J"/>
              </a:rPr>
              <a:t>9.8</a:t>
            </a:r>
            <a:r>
              <a:rPr lang="zh-CN" sz="1600" b="0" strike="noStrike" spc="43">
                <a:solidFill>
                  <a:srgbClr val="396D3E"/>
                </a:solidFill>
                <a:latin typeface="Calibri"/>
                <a:ea typeface="字由点字典黑 55J"/>
              </a:rPr>
              <a:t>个小时。其中，</a:t>
            </a:r>
            <a:r>
              <a:rPr lang="en-US" sz="1600" b="0" strike="noStrike" spc="43">
                <a:solidFill>
                  <a:srgbClr val="396D3E"/>
                </a:solidFill>
                <a:latin typeface="Calibri"/>
                <a:ea typeface="字由点字典黑 55J"/>
              </a:rPr>
              <a:t>61.6%</a:t>
            </a:r>
            <a:r>
              <a:rPr lang="zh-CN" sz="1600" b="0" strike="noStrike" spc="43">
                <a:solidFill>
                  <a:srgbClr val="396D3E"/>
                </a:solidFill>
                <a:latin typeface="Calibri"/>
                <a:ea typeface="字由点字典黑 55J"/>
              </a:rPr>
              <a:t>的外卖骑手一周</a:t>
            </a:r>
            <a:r>
              <a:rPr lang="en-US" sz="1600" b="0" strike="noStrike" spc="43">
                <a:solidFill>
                  <a:srgbClr val="396D3E"/>
                </a:solidFill>
                <a:latin typeface="Calibri"/>
                <a:ea typeface="字由点字典黑 55J"/>
              </a:rPr>
              <a:t>7</a:t>
            </a:r>
            <a:r>
              <a:rPr lang="zh-CN" sz="1600" b="0" strike="noStrike" spc="43">
                <a:solidFill>
                  <a:srgbClr val="396D3E"/>
                </a:solidFill>
                <a:latin typeface="Calibri"/>
                <a:ea typeface="字由点字典黑 55J"/>
              </a:rPr>
              <a:t>天都在工作；</a:t>
            </a:r>
            <a:r>
              <a:rPr lang="en-US" sz="1600" b="0" strike="noStrike" spc="43">
                <a:solidFill>
                  <a:srgbClr val="396D3E"/>
                </a:solidFill>
                <a:latin typeface="Calibri"/>
                <a:ea typeface="字由点字典黑 55J"/>
              </a:rPr>
              <a:t>55.1%</a:t>
            </a:r>
            <a:r>
              <a:rPr lang="zh-CN" sz="1600" b="0" strike="noStrike" spc="43">
                <a:solidFill>
                  <a:srgbClr val="396D3E"/>
                </a:solidFill>
                <a:latin typeface="Calibri"/>
                <a:ea typeface="字由点字典黑 55J"/>
              </a:rPr>
              <a:t>的外卖骑手平均每天工作</a:t>
            </a:r>
            <a:r>
              <a:rPr lang="en-US" sz="1600" b="0" strike="noStrike" spc="43">
                <a:solidFill>
                  <a:srgbClr val="396D3E"/>
                </a:solidFill>
                <a:latin typeface="Calibri"/>
                <a:ea typeface="字由点字典黑 55J"/>
              </a:rPr>
              <a:t>8</a:t>
            </a:r>
            <a:r>
              <a:rPr lang="zh-CN" sz="1600" b="0" strike="noStrike" spc="43">
                <a:solidFill>
                  <a:srgbClr val="396D3E"/>
                </a:solidFill>
                <a:latin typeface="Calibri"/>
                <a:ea typeface="字由点字典黑 55J"/>
              </a:rPr>
              <a:t>～</a:t>
            </a:r>
            <a:r>
              <a:rPr lang="en-US" sz="1600" b="0" strike="noStrike" spc="43">
                <a:solidFill>
                  <a:srgbClr val="396D3E"/>
                </a:solidFill>
                <a:latin typeface="Calibri"/>
                <a:ea typeface="字由点字典黑 55J"/>
              </a:rPr>
              <a:t>10</a:t>
            </a:r>
            <a:r>
              <a:rPr lang="zh-CN" sz="1600" b="0" strike="noStrike" spc="43">
                <a:solidFill>
                  <a:srgbClr val="396D3E"/>
                </a:solidFill>
                <a:latin typeface="Calibri"/>
                <a:ea typeface="字由点字典黑 55J"/>
              </a:rPr>
              <a:t>小时；</a:t>
            </a:r>
            <a:r>
              <a:rPr lang="en-US" sz="1600" b="0" strike="noStrike" spc="43">
                <a:solidFill>
                  <a:srgbClr val="396D3E"/>
                </a:solidFill>
                <a:latin typeface="Calibri"/>
                <a:ea typeface="字由点字典黑 55J"/>
              </a:rPr>
              <a:t>36.7%</a:t>
            </a:r>
            <a:r>
              <a:rPr lang="zh-CN" sz="1600" b="0" strike="noStrike" spc="43">
                <a:solidFill>
                  <a:srgbClr val="396D3E"/>
                </a:solidFill>
                <a:latin typeface="Calibri"/>
                <a:ea typeface="字由点字典黑 55J"/>
              </a:rPr>
              <a:t>的外卖骑手平均每天工作超过</a:t>
            </a:r>
            <a:r>
              <a:rPr lang="en-US" sz="1600" b="0" strike="noStrike" spc="43">
                <a:solidFill>
                  <a:srgbClr val="396D3E"/>
                </a:solidFill>
                <a:latin typeface="Calibri"/>
                <a:ea typeface="字由点字典黑 55J"/>
              </a:rPr>
              <a:t>10</a:t>
            </a:r>
            <a:r>
              <a:rPr lang="zh-CN" sz="1600" b="0" strike="noStrike" spc="43">
                <a:solidFill>
                  <a:srgbClr val="396D3E"/>
                </a:solidFill>
                <a:latin typeface="Calibri"/>
                <a:ea typeface="字由点字典黑 55J"/>
              </a:rPr>
              <a:t>小时。这表明外卖骑手职业群体的工作压力相当大。外卖骑手在闲暇时间安排上，排在前</a:t>
            </a:r>
            <a:r>
              <a:rPr lang="en-US" sz="1600" b="0" strike="noStrike" spc="43">
                <a:solidFill>
                  <a:srgbClr val="396D3E"/>
                </a:solidFill>
                <a:latin typeface="Calibri"/>
                <a:ea typeface="字由点字典黑 55J"/>
              </a:rPr>
              <a:t>3</a:t>
            </a:r>
            <a:r>
              <a:rPr lang="zh-CN" sz="1600" b="0" strike="noStrike" spc="43">
                <a:solidFill>
                  <a:srgbClr val="396D3E"/>
                </a:solidFill>
                <a:latin typeface="Calibri"/>
                <a:ea typeface="字由点字典黑 55J"/>
              </a:rPr>
              <a:t>位的分别是：看短视频（</a:t>
            </a:r>
            <a:r>
              <a:rPr lang="en-US" sz="1600" b="0" strike="noStrike" spc="43">
                <a:solidFill>
                  <a:srgbClr val="396D3E"/>
                </a:solidFill>
                <a:latin typeface="Calibri"/>
                <a:ea typeface="字由点字典黑 55J"/>
              </a:rPr>
              <a:t>36.3%</a:t>
            </a:r>
            <a:r>
              <a:rPr lang="zh-CN" sz="1600" b="0" strike="noStrike" spc="43">
                <a:solidFill>
                  <a:srgbClr val="396D3E"/>
                </a:solidFill>
                <a:latin typeface="Calibri"/>
                <a:ea typeface="字由点字典黑 55J"/>
              </a:rPr>
              <a:t>）、打游戏（</a:t>
            </a:r>
            <a:r>
              <a:rPr lang="en-US" sz="1600" b="0" strike="noStrike" spc="43">
                <a:solidFill>
                  <a:srgbClr val="396D3E"/>
                </a:solidFill>
                <a:latin typeface="Calibri"/>
                <a:ea typeface="字由点字典黑 55J"/>
              </a:rPr>
              <a:t>29.2%</a:t>
            </a:r>
            <a:r>
              <a:rPr lang="zh-CN" sz="1600" b="0" strike="noStrike" spc="43">
                <a:solidFill>
                  <a:srgbClr val="396D3E"/>
                </a:solidFill>
                <a:latin typeface="Calibri"/>
                <a:ea typeface="字由点字典黑 55J"/>
              </a:rPr>
              <a:t>）、听音乐（</a:t>
            </a:r>
            <a:r>
              <a:rPr lang="en-US" sz="1600" b="0" strike="noStrike" spc="43">
                <a:solidFill>
                  <a:srgbClr val="396D3E"/>
                </a:solidFill>
                <a:latin typeface="Calibri"/>
                <a:ea typeface="字由点字典黑 55J"/>
              </a:rPr>
              <a:t>28.2%</a:t>
            </a:r>
            <a:r>
              <a:rPr lang="zh-CN" sz="1600" b="0" strike="noStrike" spc="43">
                <a:solidFill>
                  <a:srgbClr val="396D3E"/>
                </a:solidFill>
                <a:latin typeface="Calibri"/>
                <a:ea typeface="字由点字典黑 55J"/>
              </a:rPr>
              <a:t>）。</a:t>
            </a:r>
            <a:endParaRPr lang="en-US" sz="1600" b="0" strike="noStrike" spc="-1">
              <a:latin typeface="Arial"/>
            </a:endParaRPr>
          </a:p>
        </p:txBody>
      </p:sp>
      <p:grpSp>
        <p:nvGrpSpPr>
          <p:cNvPr id="88" name="Group 18"/>
          <p:cNvGrpSpPr/>
          <p:nvPr/>
        </p:nvGrpSpPr>
        <p:grpSpPr>
          <a:xfrm>
            <a:off x="6743880" y="1855440"/>
            <a:ext cx="543600" cy="543600"/>
            <a:chOff x="6743880" y="1855440"/>
            <a:chExt cx="543600" cy="543600"/>
          </a:xfrm>
        </p:grpSpPr>
        <p:sp>
          <p:nvSpPr>
            <p:cNvPr id="89" name="Freeform 19"/>
            <p:cNvSpPr/>
            <p:nvPr/>
          </p:nvSpPr>
          <p:spPr>
            <a:xfrm>
              <a:off x="6743880" y="1855440"/>
              <a:ext cx="543600" cy="5436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90" name="TextBox 20"/>
            <p:cNvSpPr/>
            <p:nvPr/>
          </p:nvSpPr>
          <p:spPr>
            <a:xfrm>
              <a:off x="6795000" y="1880640"/>
              <a:ext cx="441360" cy="466920"/>
            </a:xfrm>
            <a:prstGeom prst="rect">
              <a:avLst/>
            </a:prstGeom>
            <a:noFill/>
            <a:ln w="0">
              <a:noFill/>
            </a:ln>
          </p:spPr>
          <p:style>
            <a:lnRef idx="0">
              <a:scrgbClr r="0" g="0" b="0"/>
            </a:lnRef>
            <a:fillRef idx="0">
              <a:scrgbClr r="0" g="0" b="0"/>
            </a:fillRef>
            <a:effectRef idx="0">
              <a:scrgbClr r="0" g="0" b="0"/>
            </a:effectRef>
            <a:fontRef idx="minor"/>
          </p:style>
        </p:sp>
      </p:grpSp>
      <p:grpSp>
        <p:nvGrpSpPr>
          <p:cNvPr id="91" name="Group 21"/>
          <p:cNvGrpSpPr/>
          <p:nvPr/>
        </p:nvGrpSpPr>
        <p:grpSpPr>
          <a:xfrm>
            <a:off x="12427560" y="1855440"/>
            <a:ext cx="543600" cy="543600"/>
            <a:chOff x="12427560" y="1855440"/>
            <a:chExt cx="543600" cy="543600"/>
          </a:xfrm>
        </p:grpSpPr>
        <p:sp>
          <p:nvSpPr>
            <p:cNvPr id="92" name="Freeform 22"/>
            <p:cNvSpPr/>
            <p:nvPr/>
          </p:nvSpPr>
          <p:spPr>
            <a:xfrm>
              <a:off x="12427560" y="1855440"/>
              <a:ext cx="543600" cy="5436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93" name="TextBox 23"/>
            <p:cNvSpPr/>
            <p:nvPr/>
          </p:nvSpPr>
          <p:spPr>
            <a:xfrm>
              <a:off x="12478680" y="1880640"/>
              <a:ext cx="441360" cy="466920"/>
            </a:xfrm>
            <a:prstGeom prst="rect">
              <a:avLst/>
            </a:prstGeom>
            <a:noFill/>
            <a:ln w="0">
              <a:noFill/>
            </a:ln>
          </p:spPr>
          <p:style>
            <a:lnRef idx="0">
              <a:scrgbClr r="0" g="0" b="0"/>
            </a:lnRef>
            <a:fillRef idx="0">
              <a:scrgbClr r="0" g="0" b="0"/>
            </a:fillRef>
            <a:effectRef idx="0">
              <a:scrgbClr r="0" g="0" b="0"/>
            </a:effectRef>
            <a:fontRef idx="minor"/>
          </p:style>
        </p:sp>
      </p:grpSp>
      <p:sp>
        <p:nvSpPr>
          <p:cNvPr id="94" name="TextBox 24"/>
          <p:cNvSpPr/>
          <p:nvPr/>
        </p:nvSpPr>
        <p:spPr>
          <a:xfrm>
            <a:off x="6735600" y="1921320"/>
            <a:ext cx="551880" cy="369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914"/>
              </a:lnSpc>
              <a:buNone/>
            </a:pPr>
            <a:r>
              <a:rPr lang="en-US" sz="2080" b="0" strike="noStrike" spc="-1">
                <a:solidFill>
                  <a:srgbClr val="FFFFFF"/>
                </a:solidFill>
                <a:latin typeface="字由点字典黑"/>
                <a:ea typeface="DejaVu Sans"/>
              </a:rPr>
              <a:t>04</a:t>
            </a:r>
            <a:endParaRPr lang="en-US" sz="2080" b="0" strike="noStrike" spc="-1">
              <a:latin typeface="Arial"/>
            </a:endParaRPr>
          </a:p>
        </p:txBody>
      </p:sp>
      <p:sp>
        <p:nvSpPr>
          <p:cNvPr id="95" name="TextBox 25"/>
          <p:cNvSpPr/>
          <p:nvPr/>
        </p:nvSpPr>
        <p:spPr>
          <a:xfrm>
            <a:off x="12419280" y="1921320"/>
            <a:ext cx="551880" cy="369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914"/>
              </a:lnSpc>
              <a:buNone/>
            </a:pPr>
            <a:r>
              <a:rPr lang="en-US" sz="2080" b="0" strike="noStrike" spc="-1">
                <a:solidFill>
                  <a:srgbClr val="FFFFFF"/>
                </a:solidFill>
                <a:latin typeface="字由点字典黑"/>
                <a:ea typeface="DejaVu Sans"/>
              </a:rPr>
              <a:t>07</a:t>
            </a:r>
            <a:endParaRPr lang="en-US" sz="2080" b="0" strike="noStrike" spc="-1">
              <a:latin typeface="Arial"/>
            </a:endParaRPr>
          </a:p>
        </p:txBody>
      </p:sp>
      <p:sp>
        <p:nvSpPr>
          <p:cNvPr id="96" name="TextBox 26"/>
          <p:cNvSpPr/>
          <p:nvPr/>
        </p:nvSpPr>
        <p:spPr>
          <a:xfrm>
            <a:off x="7512840" y="1884600"/>
            <a:ext cx="4038840" cy="487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841"/>
              </a:lnSpc>
              <a:buNone/>
              <a:tabLst>
                <a:tab pos="0" algn="l"/>
              </a:tabLst>
            </a:pPr>
            <a:r>
              <a:rPr lang="zh-CN" sz="3200" b="0" strike="noStrike" spc="-1">
                <a:solidFill>
                  <a:srgbClr val="396D3E"/>
                </a:solidFill>
                <a:latin typeface="Calibri"/>
                <a:ea typeface="字由点字典黑 Bold"/>
              </a:rPr>
              <a:t>外卖骑手群体月收入</a:t>
            </a:r>
            <a:endParaRPr lang="en-US" sz="3200" b="0" strike="noStrike" spc="-1">
              <a:latin typeface="Arial"/>
            </a:endParaRPr>
          </a:p>
        </p:txBody>
      </p:sp>
      <p:sp>
        <p:nvSpPr>
          <p:cNvPr id="97" name="TextBox 27"/>
          <p:cNvSpPr/>
          <p:nvPr/>
        </p:nvSpPr>
        <p:spPr>
          <a:xfrm>
            <a:off x="13196880" y="1884600"/>
            <a:ext cx="4633560" cy="487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841"/>
              </a:lnSpc>
              <a:buNone/>
              <a:tabLst>
                <a:tab pos="0" algn="l"/>
              </a:tabLst>
            </a:pPr>
            <a:r>
              <a:rPr lang="zh-CN" sz="3200" b="0" strike="noStrike" spc="-1">
                <a:solidFill>
                  <a:srgbClr val="396D3E"/>
                </a:solidFill>
                <a:latin typeface="Calibri"/>
                <a:ea typeface="字由点字典黑 Bold"/>
              </a:rPr>
              <a:t>外卖骑手工作时间占比</a:t>
            </a:r>
            <a:endParaRPr lang="en-US" sz="3200" b="0" strike="noStrike" spc="-1">
              <a:latin typeface="Arial"/>
            </a:endParaRPr>
          </a:p>
        </p:txBody>
      </p:sp>
      <p:pic>
        <p:nvPicPr>
          <p:cNvPr id="98" name="图片 97"/>
          <p:cNvPicPr/>
          <p:nvPr/>
        </p:nvPicPr>
        <p:blipFill>
          <a:blip r:embed="rId3"/>
          <a:stretch/>
        </p:blipFill>
        <p:spPr>
          <a:xfrm>
            <a:off x="914400" y="5486400"/>
            <a:ext cx="4460400" cy="4505040"/>
          </a:xfrm>
          <a:prstGeom prst="rect">
            <a:avLst/>
          </a:prstGeom>
          <a:ln w="0">
            <a:noFill/>
          </a:ln>
        </p:spPr>
      </p:pic>
      <p:pic>
        <p:nvPicPr>
          <p:cNvPr id="99" name="图片 98"/>
          <p:cNvPicPr/>
          <p:nvPr/>
        </p:nvPicPr>
        <p:blipFill>
          <a:blip r:embed="rId4"/>
          <a:stretch/>
        </p:blipFill>
        <p:spPr>
          <a:xfrm>
            <a:off x="6400800" y="5029200"/>
            <a:ext cx="5269320" cy="4766400"/>
          </a:xfrm>
          <a:prstGeom prst="rect">
            <a:avLst/>
          </a:prstGeom>
          <a:ln w="0">
            <a:noFill/>
          </a:ln>
        </p:spPr>
      </p:pic>
      <p:pic>
        <p:nvPicPr>
          <p:cNvPr id="100" name="图片 99"/>
          <p:cNvPicPr/>
          <p:nvPr/>
        </p:nvPicPr>
        <p:blipFill>
          <a:blip r:embed="rId5"/>
          <a:stretch/>
        </p:blipFill>
        <p:spPr>
          <a:xfrm>
            <a:off x="11763720" y="5943600"/>
            <a:ext cx="6523920" cy="320904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2"/>
          <p:cNvGrpSpPr/>
          <p:nvPr/>
        </p:nvGrpSpPr>
        <p:grpSpPr>
          <a:xfrm>
            <a:off x="-3312000" y="9991800"/>
            <a:ext cx="26045640" cy="14244120"/>
            <a:chOff x="-3312000" y="9991800"/>
            <a:chExt cx="26045640" cy="14244120"/>
          </a:xfrm>
        </p:grpSpPr>
        <p:sp>
          <p:nvSpPr>
            <p:cNvPr id="102" name="Freeform 3"/>
            <p:cNvSpPr/>
            <p:nvPr/>
          </p:nvSpPr>
          <p:spPr>
            <a:xfrm rot="10800000">
              <a:off x="-3312000" y="999144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03" name="TextBox 4"/>
            <p:cNvSpPr/>
            <p:nvPr/>
          </p:nvSpPr>
          <p:spPr>
            <a:xfrm rot="10800000">
              <a:off x="-869760" y="9992520"/>
              <a:ext cx="17906040" cy="14243400"/>
            </a:xfrm>
            <a:prstGeom prst="rect">
              <a:avLst/>
            </a:prstGeom>
            <a:noFill/>
            <a:ln w="0">
              <a:noFill/>
            </a:ln>
          </p:spPr>
          <p:style>
            <a:lnRef idx="0">
              <a:scrgbClr r="0" g="0" b="0"/>
            </a:lnRef>
            <a:fillRef idx="0">
              <a:scrgbClr r="0" g="0" b="0"/>
            </a:fillRef>
            <a:effectRef idx="0">
              <a:scrgbClr r="0" g="0" b="0"/>
            </a:effectRef>
            <a:fontRef idx="minor"/>
          </p:style>
        </p:sp>
      </p:grpSp>
      <p:sp>
        <p:nvSpPr>
          <p:cNvPr id="104" name="Freeform 5"/>
          <p:cNvSpPr/>
          <p:nvPr/>
        </p:nvSpPr>
        <p:spPr>
          <a:xfrm>
            <a:off x="15376320" y="123732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sp>
        <p:nvSpPr>
          <p:cNvPr id="105" name="Freeform 10"/>
          <p:cNvSpPr/>
          <p:nvPr/>
        </p:nvSpPr>
        <p:spPr>
          <a:xfrm>
            <a:off x="-7915680" y="-514332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sp>
        <p:nvSpPr>
          <p:cNvPr id="106" name="TextBox 11"/>
          <p:cNvSpPr/>
          <p:nvPr/>
        </p:nvSpPr>
        <p:spPr>
          <a:xfrm>
            <a:off x="1028880" y="378000"/>
            <a:ext cx="8438040" cy="710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598"/>
              </a:lnSpc>
              <a:buNone/>
            </a:pPr>
            <a:r>
              <a:rPr lang="zh-CN" sz="4000" b="0" strike="noStrike" spc="-1">
                <a:solidFill>
                  <a:srgbClr val="396D3E"/>
                </a:solidFill>
                <a:latin typeface="字由点字典黑 Bold"/>
                <a:ea typeface="字由点字典黑 Bold"/>
              </a:rPr>
              <a:t>综合评估体系特征的选择</a:t>
            </a:r>
            <a:endParaRPr lang="en-US" sz="4000" b="0" strike="noStrike" spc="-1">
              <a:latin typeface="Arial"/>
            </a:endParaRPr>
          </a:p>
        </p:txBody>
      </p:sp>
      <p:sp>
        <p:nvSpPr>
          <p:cNvPr id="107" name="TextBox 12"/>
          <p:cNvSpPr/>
          <p:nvPr/>
        </p:nvSpPr>
        <p:spPr>
          <a:xfrm>
            <a:off x="11271960" y="6795720"/>
            <a:ext cx="4942440" cy="568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479"/>
              </a:lnSpc>
              <a:buNone/>
            </a:pPr>
            <a:r>
              <a:rPr lang="zh-CN" sz="3200" b="0" strike="noStrike" spc="-1">
                <a:solidFill>
                  <a:srgbClr val="FFFFFF"/>
                </a:solidFill>
                <a:latin typeface="Calibri"/>
                <a:ea typeface="字由点字典黑 Bold"/>
              </a:rPr>
              <a:t>行业规模与产值分析</a:t>
            </a:r>
            <a:endParaRPr lang="en-US" sz="3200" b="0" strike="noStrike" spc="-1">
              <a:latin typeface="Arial"/>
            </a:endParaRPr>
          </a:p>
        </p:txBody>
      </p:sp>
      <p:grpSp>
        <p:nvGrpSpPr>
          <p:cNvPr id="108" name="Group 14"/>
          <p:cNvGrpSpPr/>
          <p:nvPr/>
        </p:nvGrpSpPr>
        <p:grpSpPr>
          <a:xfrm>
            <a:off x="910080" y="-13948920"/>
            <a:ext cx="26045640" cy="14243760"/>
            <a:chOff x="910080" y="-13948920"/>
            <a:chExt cx="26045640" cy="14243760"/>
          </a:xfrm>
        </p:grpSpPr>
        <p:sp>
          <p:nvSpPr>
            <p:cNvPr id="109" name="Freeform 15"/>
            <p:cNvSpPr/>
            <p:nvPr/>
          </p:nvSpPr>
          <p:spPr>
            <a:xfrm>
              <a:off x="910080" y="-1272780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10" name="TextBox 16"/>
            <p:cNvSpPr/>
            <p:nvPr/>
          </p:nvSpPr>
          <p:spPr>
            <a:xfrm>
              <a:off x="6607800" y="-13948920"/>
              <a:ext cx="17906040" cy="14243400"/>
            </a:xfrm>
            <a:prstGeom prst="rect">
              <a:avLst/>
            </a:prstGeom>
            <a:noFill/>
            <a:ln w="0">
              <a:noFill/>
            </a:ln>
          </p:spPr>
          <p:style>
            <a:lnRef idx="0">
              <a:scrgbClr r="0" g="0" b="0"/>
            </a:lnRef>
            <a:fillRef idx="0">
              <a:scrgbClr r="0" g="0" b="0"/>
            </a:fillRef>
            <a:effectRef idx="0">
              <a:scrgbClr r="0" g="0" b="0"/>
            </a:effectRef>
            <a:fontRef idx="minor"/>
          </p:style>
        </p:sp>
      </p:grpSp>
      <p:sp>
        <p:nvSpPr>
          <p:cNvPr id="111" name="AutoShape 17"/>
          <p:cNvSpPr/>
          <p:nvPr/>
        </p:nvSpPr>
        <p:spPr>
          <a:xfrm>
            <a:off x="-64080" y="1246680"/>
            <a:ext cx="18895320" cy="360"/>
          </a:xfrm>
          <a:prstGeom prst="line">
            <a:avLst/>
          </a:prstGeom>
          <a:ln w="19050">
            <a:solidFill>
              <a:srgbClr val="ECEEF4"/>
            </a:solidFill>
            <a:round/>
          </a:ln>
        </p:spPr>
        <p:style>
          <a:lnRef idx="0">
            <a:scrgbClr r="0" g="0" b="0"/>
          </a:lnRef>
          <a:fillRef idx="0">
            <a:scrgbClr r="0" g="0" b="0"/>
          </a:fillRef>
          <a:effectRef idx="0">
            <a:scrgbClr r="0" g="0" b="0"/>
          </a:effectRef>
          <a:fontRef idx="minor"/>
        </p:style>
      </p:sp>
      <p:sp>
        <p:nvSpPr>
          <p:cNvPr id="112" name="TextBox 20"/>
          <p:cNvSpPr/>
          <p:nvPr/>
        </p:nvSpPr>
        <p:spPr>
          <a:xfrm>
            <a:off x="11271960" y="7616880"/>
            <a:ext cx="5342040" cy="974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FFFFFF"/>
                </a:solidFill>
                <a:latin typeface="Calibri"/>
                <a:ea typeface="字由点字典黑 55J"/>
              </a:rPr>
              <a:t>演示文稿是实用的工具，如果您想在演示文稿中展现内容，可以选择多种方式。您可以在讲座中包含团队照片，产品说明或目标。</a:t>
            </a:r>
            <a:endParaRPr lang="en-US" sz="1600" b="0" strike="noStrike" spc="-1">
              <a:latin typeface="Arial"/>
            </a:endParaRPr>
          </a:p>
        </p:txBody>
      </p:sp>
      <p:graphicFrame>
        <p:nvGraphicFramePr>
          <p:cNvPr id="113" name="Table 1"/>
          <p:cNvGraphicFramePr/>
          <p:nvPr/>
        </p:nvGraphicFramePr>
        <p:xfrm>
          <a:off x="744120" y="1828440"/>
          <a:ext cx="16400880" cy="8001360"/>
        </p:xfrm>
        <a:graphic>
          <a:graphicData uri="http://schemas.openxmlformats.org/drawingml/2006/table">
            <a:tbl>
              <a:tblPr/>
              <a:tblGrid>
                <a:gridCol w="3611160">
                  <a:extLst>
                    <a:ext uri="{9D8B030D-6E8A-4147-A177-3AD203B41FA5}">
                      <a16:colId xmlns:a16="http://schemas.microsoft.com/office/drawing/2014/main" val="20000"/>
                    </a:ext>
                  </a:extLst>
                </a:gridCol>
                <a:gridCol w="12789720">
                  <a:extLst>
                    <a:ext uri="{9D8B030D-6E8A-4147-A177-3AD203B41FA5}">
                      <a16:colId xmlns:a16="http://schemas.microsoft.com/office/drawing/2014/main" val="20001"/>
                    </a:ext>
                  </a:extLst>
                </a:gridCol>
              </a:tblGrid>
              <a:tr h="1999800">
                <a:tc>
                  <a:txBody>
                    <a:bodyPr/>
                    <a:lstStyle/>
                    <a:p>
                      <a:pPr algn="ctr">
                        <a:lnSpc>
                          <a:spcPct val="100000"/>
                        </a:lnSpc>
                        <a:buNone/>
                        <a:tabLst>
                          <a:tab pos="0" algn="l"/>
                        </a:tabLst>
                      </a:pPr>
                      <a:r>
                        <a:rPr lang="zh-CN" sz="2600" b="0" strike="noStrike" spc="-1">
                          <a:solidFill>
                            <a:srgbClr val="FFFFFF"/>
                          </a:solidFill>
                          <a:latin typeface="Calibri"/>
                          <a:ea typeface="字由点字典黑 Bold"/>
                        </a:rPr>
                        <a:t>工作时长</a:t>
                      </a:r>
                      <a:endParaRPr lang="en-US" sz="2600" b="0" strike="noStrike" spc="-1">
                        <a:latin typeface="Arial"/>
                      </a:endParaRPr>
                    </a:p>
                  </a:txBody>
                  <a:tcPr marL="190440" marR="190440" anchor="ctr">
                    <a:lnL w="18720">
                      <a:solidFill>
                        <a:srgbClr val="60A56B"/>
                      </a:solidFill>
                    </a:lnL>
                    <a:lnR w="18720">
                      <a:solidFill>
                        <a:srgbClr val="60A56B"/>
                      </a:solidFill>
                    </a:lnR>
                    <a:lnT w="18720">
                      <a:solidFill>
                        <a:srgbClr val="60A56B"/>
                      </a:solidFill>
                    </a:lnT>
                    <a:lnB w="18720">
                      <a:solidFill>
                        <a:srgbClr val="60A56B"/>
                      </a:solidFill>
                    </a:lnB>
                    <a:solidFill>
                      <a:srgbClr val="60A56B"/>
                    </a:solidFill>
                  </a:tcPr>
                </a:tc>
                <a:tc>
                  <a:txBody>
                    <a:bodyPr/>
                    <a:lstStyle/>
                    <a:p>
                      <a:pPr algn="ctr">
                        <a:lnSpc>
                          <a:spcPct val="100000"/>
                        </a:lnSpc>
                        <a:buNone/>
                        <a:tabLst>
                          <a:tab pos="0" algn="l"/>
                        </a:tabLst>
                      </a:pPr>
                      <a:r>
                        <a:rPr lang="zh-CN" sz="2200" b="0" strike="noStrike" spc="-1">
                          <a:solidFill>
                            <a:srgbClr val="396D3E"/>
                          </a:solidFill>
                          <a:latin typeface="Calibri"/>
                          <a:ea typeface="字由点字典黑"/>
                        </a:rPr>
                        <a:t>外卖员没有固定的工作时间</a:t>
                      </a:r>
                      <a:r>
                        <a:rPr lang="en-US" sz="2200" b="0" strike="noStrike" spc="-1">
                          <a:solidFill>
                            <a:srgbClr val="396D3E"/>
                          </a:solidFill>
                          <a:latin typeface="Calibri"/>
                          <a:ea typeface="字由点字典黑"/>
                        </a:rPr>
                        <a:t>,</a:t>
                      </a:r>
                      <a:r>
                        <a:rPr lang="zh-CN" sz="2200" b="0" strike="noStrike" spc="-1">
                          <a:solidFill>
                            <a:srgbClr val="396D3E"/>
                          </a:solidFill>
                          <a:latin typeface="Calibri"/>
                          <a:ea typeface="字由点字典黑"/>
                        </a:rPr>
                        <a:t>可以自主选择工作时长</a:t>
                      </a:r>
                      <a:r>
                        <a:rPr lang="en-US" sz="2200" b="0" strike="noStrike" spc="-1">
                          <a:solidFill>
                            <a:srgbClr val="396D3E"/>
                          </a:solidFill>
                          <a:latin typeface="Calibri"/>
                          <a:ea typeface="字由点字典黑"/>
                        </a:rPr>
                        <a:t>,</a:t>
                      </a:r>
                      <a:r>
                        <a:rPr lang="zh-CN" sz="2200" b="0" strike="noStrike" spc="-1">
                          <a:solidFill>
                            <a:srgbClr val="396D3E"/>
                          </a:solidFill>
                          <a:latin typeface="Calibri"/>
                          <a:ea typeface="字由点字典黑"/>
                        </a:rPr>
                        <a:t>但实际上他们通常会选择</a:t>
                      </a:r>
                      <a:r>
                        <a:rPr lang="en-US" sz="2200" b="0" strike="noStrike" spc="-1">
                          <a:solidFill>
                            <a:srgbClr val="396D3E"/>
                          </a:solidFill>
                          <a:latin typeface="Calibri"/>
                          <a:ea typeface="字由点字典黑"/>
                        </a:rPr>
                        <a:t>"</a:t>
                      </a:r>
                      <a:r>
                        <a:rPr lang="zh-CN" sz="2200" b="0" strike="noStrike" spc="-1">
                          <a:solidFill>
                            <a:srgbClr val="396D3E"/>
                          </a:solidFill>
                          <a:latin typeface="Calibri"/>
                          <a:ea typeface="字由点字典黑"/>
                        </a:rPr>
                        <a:t>全天工作</a:t>
                      </a:r>
                      <a:r>
                        <a:rPr lang="en-US" sz="2200" b="0" strike="noStrike" spc="-1">
                          <a:solidFill>
                            <a:srgbClr val="396D3E"/>
                          </a:solidFill>
                          <a:latin typeface="Calibri"/>
                          <a:ea typeface="字由点字典黑"/>
                        </a:rPr>
                        <a:t>",</a:t>
                      </a:r>
                      <a:r>
                        <a:rPr lang="zh-CN" sz="2200" b="0" strike="noStrike" spc="-1">
                          <a:solidFill>
                            <a:srgbClr val="396D3E"/>
                          </a:solidFill>
                          <a:latin typeface="Calibri"/>
                          <a:ea typeface="字由点字典黑"/>
                        </a:rPr>
                        <a:t>以期获得更多收入。我们可以记录外卖员每天的实际工作时长作为衡量劳动强度的一个指标。</a:t>
                      </a:r>
                      <a:endParaRPr lang="en-US" sz="2200" b="0" strike="noStrike" spc="-1">
                        <a:latin typeface="Arial"/>
                      </a:endParaRPr>
                    </a:p>
                  </a:txBody>
                  <a:tcPr marL="190440" marR="190440" anchor="ctr">
                    <a:lnL w="18720">
                      <a:solidFill>
                        <a:srgbClr val="60A56B"/>
                      </a:solidFill>
                    </a:lnL>
                    <a:lnR w="18720">
                      <a:solidFill>
                        <a:srgbClr val="60A56B"/>
                      </a:solidFill>
                    </a:lnR>
                    <a:lnT w="18720">
                      <a:solidFill>
                        <a:srgbClr val="60A56B"/>
                      </a:solidFill>
                    </a:lnT>
                    <a:lnB w="18720">
                      <a:solidFill>
                        <a:srgbClr val="60A56B"/>
                      </a:solidFill>
                    </a:lnB>
                    <a:noFill/>
                  </a:tcPr>
                </a:tc>
                <a:extLst>
                  <a:ext uri="{0D108BD9-81ED-4DB2-BD59-A6C34878D82A}">
                    <a16:rowId xmlns:a16="http://schemas.microsoft.com/office/drawing/2014/main" val="10000"/>
                  </a:ext>
                </a:extLst>
              </a:tr>
              <a:tr h="1999800">
                <a:tc>
                  <a:txBody>
                    <a:bodyPr/>
                    <a:lstStyle/>
                    <a:p>
                      <a:pPr algn="ctr">
                        <a:lnSpc>
                          <a:spcPct val="100000"/>
                        </a:lnSpc>
                        <a:buNone/>
                        <a:tabLst>
                          <a:tab pos="0" algn="l"/>
                        </a:tabLst>
                      </a:pPr>
                      <a:r>
                        <a:rPr lang="zh-CN" sz="2600" b="0" strike="noStrike" spc="-1">
                          <a:solidFill>
                            <a:srgbClr val="FFFFFF"/>
                          </a:solidFill>
                          <a:latin typeface="Calibri"/>
                          <a:ea typeface="字由点字典黑 Bold"/>
                        </a:rPr>
                        <a:t>订单数量</a:t>
                      </a:r>
                      <a:endParaRPr lang="en-US" sz="2600" b="0" strike="noStrike" spc="-1">
                        <a:latin typeface="Arial"/>
                      </a:endParaRPr>
                    </a:p>
                  </a:txBody>
                  <a:tcPr marL="190440" marR="190440" anchor="ctr">
                    <a:lnL w="18720">
                      <a:solidFill>
                        <a:srgbClr val="60A56B"/>
                      </a:solidFill>
                    </a:lnL>
                    <a:lnR w="18720">
                      <a:solidFill>
                        <a:srgbClr val="60A56B"/>
                      </a:solidFill>
                    </a:lnR>
                    <a:lnT w="18720">
                      <a:solidFill>
                        <a:srgbClr val="60A56B"/>
                      </a:solidFill>
                    </a:lnT>
                    <a:lnB w="18720">
                      <a:solidFill>
                        <a:srgbClr val="60A56B"/>
                      </a:solidFill>
                    </a:lnB>
                    <a:solidFill>
                      <a:srgbClr val="60A56B"/>
                    </a:solidFill>
                  </a:tcPr>
                </a:tc>
                <a:tc>
                  <a:txBody>
                    <a:bodyPr/>
                    <a:lstStyle/>
                    <a:p>
                      <a:pPr algn="ctr">
                        <a:lnSpc>
                          <a:spcPct val="100000"/>
                        </a:lnSpc>
                        <a:buNone/>
                        <a:tabLst>
                          <a:tab pos="0" algn="l"/>
                        </a:tabLst>
                      </a:pPr>
                      <a:r>
                        <a:rPr lang="zh-CN" sz="2200" b="0" strike="noStrike" spc="-1">
                          <a:solidFill>
                            <a:srgbClr val="396D3E"/>
                          </a:solidFill>
                          <a:latin typeface="Calibri"/>
                          <a:ea typeface="字由点字典黑"/>
                        </a:rPr>
                        <a:t>外卖员的收入与完成的订单数量直接挂钩。论文描述了抢单的竞争机制</a:t>
                      </a:r>
                      <a:r>
                        <a:rPr lang="en-US" sz="2200" b="0" strike="noStrike" spc="-1">
                          <a:solidFill>
                            <a:srgbClr val="396D3E"/>
                          </a:solidFill>
                          <a:latin typeface="Calibri"/>
                          <a:ea typeface="字由点字典黑"/>
                        </a:rPr>
                        <a:t>,</a:t>
                      </a:r>
                      <a:r>
                        <a:rPr lang="zh-CN" sz="2200" b="0" strike="noStrike" spc="-1">
                          <a:solidFill>
                            <a:srgbClr val="396D3E"/>
                          </a:solidFill>
                          <a:latin typeface="Calibri"/>
                          <a:ea typeface="字由点字典黑"/>
                        </a:rPr>
                        <a:t>外卖员为了获得更多订单而加快工作节奏。我们可以统计单位时间内外卖员接单的数量作为劳动强度的指标。</a:t>
                      </a:r>
                      <a:endParaRPr lang="en-US" sz="2200" b="0" strike="noStrike" spc="-1">
                        <a:latin typeface="Arial"/>
                      </a:endParaRPr>
                    </a:p>
                  </a:txBody>
                  <a:tcPr marL="190440" marR="190440" anchor="ctr">
                    <a:lnL w="18720">
                      <a:solidFill>
                        <a:srgbClr val="60A56B"/>
                      </a:solidFill>
                    </a:lnL>
                    <a:lnR w="18720">
                      <a:solidFill>
                        <a:srgbClr val="60A56B"/>
                      </a:solidFill>
                    </a:lnR>
                    <a:lnT w="18720">
                      <a:solidFill>
                        <a:srgbClr val="60A56B"/>
                      </a:solidFill>
                    </a:lnT>
                    <a:lnB w="18720">
                      <a:solidFill>
                        <a:srgbClr val="60A56B"/>
                      </a:solidFill>
                    </a:lnB>
                    <a:noFill/>
                  </a:tcPr>
                </a:tc>
                <a:extLst>
                  <a:ext uri="{0D108BD9-81ED-4DB2-BD59-A6C34878D82A}">
                    <a16:rowId xmlns:a16="http://schemas.microsoft.com/office/drawing/2014/main" val="10001"/>
                  </a:ext>
                </a:extLst>
              </a:tr>
              <a:tr h="1999800">
                <a:tc>
                  <a:txBody>
                    <a:bodyPr/>
                    <a:lstStyle/>
                    <a:p>
                      <a:pPr algn="ctr">
                        <a:lnSpc>
                          <a:spcPct val="100000"/>
                        </a:lnSpc>
                        <a:buNone/>
                        <a:tabLst>
                          <a:tab pos="0" algn="l"/>
                        </a:tabLst>
                      </a:pPr>
                      <a:r>
                        <a:rPr lang="zh-CN" sz="2600" b="0" strike="noStrike" spc="-1">
                          <a:solidFill>
                            <a:srgbClr val="FFFFFF"/>
                          </a:solidFill>
                          <a:latin typeface="Calibri"/>
                          <a:ea typeface="字由点字典黑 Bold"/>
                        </a:rPr>
                        <a:t>时间压力</a:t>
                      </a:r>
                      <a:endParaRPr lang="en-US" sz="2600" b="0" strike="noStrike" spc="-1">
                        <a:latin typeface="Arial"/>
                      </a:endParaRPr>
                    </a:p>
                  </a:txBody>
                  <a:tcPr marL="190440" marR="190440" anchor="ctr">
                    <a:lnL w="18720">
                      <a:solidFill>
                        <a:srgbClr val="60A56B"/>
                      </a:solidFill>
                    </a:lnL>
                    <a:lnR w="18720">
                      <a:solidFill>
                        <a:srgbClr val="60A56B"/>
                      </a:solidFill>
                    </a:lnR>
                    <a:lnT w="18720">
                      <a:solidFill>
                        <a:srgbClr val="60A56B"/>
                      </a:solidFill>
                    </a:lnT>
                    <a:lnB w="18720">
                      <a:solidFill>
                        <a:srgbClr val="60A56B"/>
                      </a:solidFill>
                    </a:lnB>
                    <a:solidFill>
                      <a:srgbClr val="60A56B"/>
                    </a:solidFill>
                  </a:tcPr>
                </a:tc>
                <a:tc>
                  <a:txBody>
                    <a:bodyPr/>
                    <a:lstStyle/>
                    <a:p>
                      <a:pPr algn="ctr">
                        <a:lnSpc>
                          <a:spcPct val="100000"/>
                        </a:lnSpc>
                        <a:buNone/>
                        <a:tabLst>
                          <a:tab pos="0" algn="l"/>
                        </a:tabLst>
                      </a:pPr>
                      <a:r>
                        <a:rPr lang="zh-CN" sz="2200" b="0" strike="noStrike" spc="-1">
                          <a:solidFill>
                            <a:srgbClr val="396D3E"/>
                          </a:solidFill>
                          <a:latin typeface="Calibri"/>
                          <a:ea typeface="字由点字典黑"/>
                        </a:rPr>
                        <a:t>外卖行业对准时送达的严格要求</a:t>
                      </a:r>
                      <a:r>
                        <a:rPr lang="en-US" sz="2200" b="0" strike="noStrike" spc="-1">
                          <a:solidFill>
                            <a:srgbClr val="396D3E"/>
                          </a:solidFill>
                          <a:latin typeface="Calibri"/>
                          <a:ea typeface="字由点字典黑"/>
                        </a:rPr>
                        <a:t>,</a:t>
                      </a:r>
                      <a:r>
                        <a:rPr lang="zh-CN" sz="2200" b="0" strike="noStrike" spc="-1">
                          <a:solidFill>
                            <a:srgbClr val="396D3E"/>
                          </a:solidFill>
                          <a:latin typeface="Calibri"/>
                          <a:ea typeface="字由点字典黑"/>
                        </a:rPr>
                        <a:t>外卖员面临着严峻的时间压力。我们可以计算订单实际送达时间与预计送达时间的差异</a:t>
                      </a:r>
                      <a:r>
                        <a:rPr lang="en-US" sz="2200" b="0" strike="noStrike" spc="-1">
                          <a:solidFill>
                            <a:srgbClr val="396D3E"/>
                          </a:solidFill>
                          <a:latin typeface="Calibri"/>
                          <a:ea typeface="字由点字典黑"/>
                        </a:rPr>
                        <a:t>,</a:t>
                      </a:r>
                      <a:r>
                        <a:rPr lang="zh-CN" sz="2200" b="0" strike="noStrike" spc="-1">
                          <a:solidFill>
                            <a:srgbClr val="396D3E"/>
                          </a:solidFill>
                          <a:latin typeface="Calibri"/>
                          <a:ea typeface="字由点字典黑"/>
                        </a:rPr>
                        <a:t>差异越大说明时间压力越大。</a:t>
                      </a:r>
                      <a:endParaRPr lang="en-US" sz="2200" b="0" strike="noStrike" spc="-1">
                        <a:latin typeface="Arial"/>
                      </a:endParaRPr>
                    </a:p>
                  </a:txBody>
                  <a:tcPr marL="190440" marR="190440" anchor="ctr">
                    <a:lnL w="18720">
                      <a:solidFill>
                        <a:srgbClr val="60A56B"/>
                      </a:solidFill>
                    </a:lnL>
                    <a:lnR w="18720">
                      <a:solidFill>
                        <a:srgbClr val="60A56B"/>
                      </a:solidFill>
                    </a:lnR>
                    <a:lnT w="18720">
                      <a:solidFill>
                        <a:srgbClr val="60A56B"/>
                      </a:solidFill>
                    </a:lnT>
                    <a:lnB w="18720">
                      <a:solidFill>
                        <a:srgbClr val="60A56B"/>
                      </a:solidFill>
                    </a:lnB>
                    <a:noFill/>
                  </a:tcPr>
                </a:tc>
                <a:extLst>
                  <a:ext uri="{0D108BD9-81ED-4DB2-BD59-A6C34878D82A}">
                    <a16:rowId xmlns:a16="http://schemas.microsoft.com/office/drawing/2014/main" val="10002"/>
                  </a:ext>
                </a:extLst>
              </a:tr>
              <a:tr h="2001960">
                <a:tc>
                  <a:txBody>
                    <a:bodyPr/>
                    <a:lstStyle/>
                    <a:p>
                      <a:pPr algn="ctr">
                        <a:lnSpc>
                          <a:spcPct val="100000"/>
                        </a:lnSpc>
                        <a:buNone/>
                        <a:tabLst>
                          <a:tab pos="0" algn="l"/>
                        </a:tabLst>
                      </a:pPr>
                      <a:r>
                        <a:rPr lang="zh-CN" sz="2600" b="0" strike="noStrike" spc="-1">
                          <a:solidFill>
                            <a:srgbClr val="FFFFFF"/>
                          </a:solidFill>
                          <a:latin typeface="Calibri"/>
                          <a:ea typeface="字由点字典黑 Bold"/>
                        </a:rPr>
                        <a:t>情感劳动</a:t>
                      </a:r>
                      <a:endParaRPr lang="en-US" sz="2600" b="0" strike="noStrike" spc="-1">
                        <a:latin typeface="Arial"/>
                      </a:endParaRPr>
                    </a:p>
                  </a:txBody>
                  <a:tcPr marL="190440" marR="190440" anchor="ctr">
                    <a:lnL w="18720">
                      <a:solidFill>
                        <a:srgbClr val="60A56B"/>
                      </a:solidFill>
                    </a:lnL>
                    <a:lnR w="18720">
                      <a:solidFill>
                        <a:srgbClr val="60A56B"/>
                      </a:solidFill>
                    </a:lnR>
                    <a:lnT w="18720">
                      <a:solidFill>
                        <a:srgbClr val="60A56B"/>
                      </a:solidFill>
                    </a:lnT>
                    <a:lnB w="18720">
                      <a:solidFill>
                        <a:srgbClr val="60A56B"/>
                      </a:solidFill>
                    </a:lnB>
                    <a:solidFill>
                      <a:srgbClr val="60A56B"/>
                    </a:solidFill>
                  </a:tcPr>
                </a:tc>
                <a:tc>
                  <a:txBody>
                    <a:bodyPr/>
                    <a:lstStyle/>
                    <a:p>
                      <a:pPr algn="ctr">
                        <a:lnSpc>
                          <a:spcPct val="100000"/>
                        </a:lnSpc>
                        <a:buNone/>
                        <a:tabLst>
                          <a:tab pos="0" algn="l"/>
                        </a:tabLst>
                      </a:pPr>
                      <a:r>
                        <a:rPr lang="zh-CN" sz="2200" b="0" strike="noStrike" spc="-1">
                          <a:solidFill>
                            <a:srgbClr val="396D3E"/>
                          </a:solidFill>
                          <a:latin typeface="Calibri"/>
                          <a:ea typeface="字由点字典黑"/>
                        </a:rPr>
                        <a:t>外卖员需要采取情感劳动策略来应对来自顾客和管理人员的压力。情感劳动的强度可以通过访谈或调查的方式进行评估。</a:t>
                      </a:r>
                      <a:endParaRPr lang="en-US" sz="2200" b="0" strike="noStrike" spc="-1">
                        <a:latin typeface="Arial"/>
                      </a:endParaRPr>
                    </a:p>
                  </a:txBody>
                  <a:tcPr marL="190440" marR="190440" anchor="ctr">
                    <a:lnL w="18720">
                      <a:solidFill>
                        <a:srgbClr val="60A56B"/>
                      </a:solidFill>
                    </a:lnL>
                    <a:lnR w="18720">
                      <a:solidFill>
                        <a:srgbClr val="60A56B"/>
                      </a:solidFill>
                    </a:lnR>
                    <a:lnT w="18720">
                      <a:solidFill>
                        <a:srgbClr val="60A56B"/>
                      </a:solidFill>
                    </a:lnT>
                    <a:lnB w="18720">
                      <a:solidFill>
                        <a:srgbClr val="60A56B"/>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reeform 18"/>
          <p:cNvSpPr/>
          <p:nvPr/>
        </p:nvSpPr>
        <p:spPr>
          <a:xfrm>
            <a:off x="4800600" y="120600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sp>
        <p:nvSpPr>
          <p:cNvPr id="115" name="Freeform 21"/>
          <p:cNvSpPr/>
          <p:nvPr/>
        </p:nvSpPr>
        <p:spPr>
          <a:xfrm>
            <a:off x="15806160" y="102888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grpSp>
        <p:nvGrpSpPr>
          <p:cNvPr id="116" name="Group 17"/>
          <p:cNvGrpSpPr/>
          <p:nvPr/>
        </p:nvGrpSpPr>
        <p:grpSpPr>
          <a:xfrm>
            <a:off x="-10027800" y="9991800"/>
            <a:ext cx="26045640" cy="14244120"/>
            <a:chOff x="-10027800" y="9991800"/>
            <a:chExt cx="26045640" cy="14244120"/>
          </a:xfrm>
        </p:grpSpPr>
        <p:sp>
          <p:nvSpPr>
            <p:cNvPr id="117" name="Freeform 24"/>
            <p:cNvSpPr/>
            <p:nvPr/>
          </p:nvSpPr>
          <p:spPr>
            <a:xfrm rot="10800000">
              <a:off x="-10027800" y="999144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18" name="TextBox 37"/>
            <p:cNvSpPr/>
            <p:nvPr/>
          </p:nvSpPr>
          <p:spPr>
            <a:xfrm rot="10800000">
              <a:off x="-7585560" y="9992520"/>
              <a:ext cx="17906040" cy="14243400"/>
            </a:xfrm>
            <a:prstGeom prst="rect">
              <a:avLst/>
            </a:prstGeom>
            <a:noFill/>
            <a:ln w="0">
              <a:noFill/>
            </a:ln>
          </p:spPr>
          <p:style>
            <a:lnRef idx="0">
              <a:scrgbClr r="0" g="0" b="0"/>
            </a:lnRef>
            <a:fillRef idx="0">
              <a:scrgbClr r="0" g="0" b="0"/>
            </a:fillRef>
            <a:effectRef idx="0">
              <a:scrgbClr r="0" g="0" b="0"/>
            </a:effectRef>
            <a:fontRef idx="minor"/>
          </p:style>
        </p:sp>
      </p:grpSp>
      <p:grpSp>
        <p:nvGrpSpPr>
          <p:cNvPr id="119" name="Group 20"/>
          <p:cNvGrpSpPr/>
          <p:nvPr/>
        </p:nvGrpSpPr>
        <p:grpSpPr>
          <a:xfrm>
            <a:off x="3119760" y="-13948920"/>
            <a:ext cx="26045640" cy="14243760"/>
            <a:chOff x="3119760" y="-13948920"/>
            <a:chExt cx="26045640" cy="14243760"/>
          </a:xfrm>
        </p:grpSpPr>
        <p:sp>
          <p:nvSpPr>
            <p:cNvPr id="120" name="Freeform 27"/>
            <p:cNvSpPr/>
            <p:nvPr/>
          </p:nvSpPr>
          <p:spPr>
            <a:xfrm>
              <a:off x="3119760" y="-1272780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21" name="TextBox 54"/>
            <p:cNvSpPr/>
            <p:nvPr/>
          </p:nvSpPr>
          <p:spPr>
            <a:xfrm>
              <a:off x="8817480" y="-13948920"/>
              <a:ext cx="17906040" cy="14243400"/>
            </a:xfrm>
            <a:prstGeom prst="rect">
              <a:avLst/>
            </a:prstGeom>
            <a:noFill/>
            <a:ln w="0">
              <a:noFill/>
            </a:ln>
          </p:spPr>
          <p:style>
            <a:lnRef idx="0">
              <a:scrgbClr r="0" g="0" b="0"/>
            </a:lnRef>
            <a:fillRef idx="0">
              <a:scrgbClr r="0" g="0" b="0"/>
            </a:fillRef>
            <a:effectRef idx="0">
              <a:scrgbClr r="0" g="0" b="0"/>
            </a:effectRef>
            <a:fontRef idx="minor"/>
          </p:style>
        </p:sp>
      </p:grpSp>
      <p:sp>
        <p:nvSpPr>
          <p:cNvPr id="122" name="TextBox 55"/>
          <p:cNvSpPr/>
          <p:nvPr/>
        </p:nvSpPr>
        <p:spPr>
          <a:xfrm>
            <a:off x="1028880" y="2392200"/>
            <a:ext cx="7886160" cy="5526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2400" b="0" strike="noStrike" spc="43">
                <a:solidFill>
                  <a:srgbClr val="396D3E"/>
                </a:solidFill>
                <a:latin typeface="Calibri"/>
                <a:ea typeface="字由点字典黑 55J"/>
              </a:rPr>
              <a:t>数据显示</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外卖骑手平均每周工作</a:t>
            </a:r>
            <a:r>
              <a:rPr lang="en-US" sz="2400" b="0" strike="noStrike" spc="43">
                <a:solidFill>
                  <a:srgbClr val="396D3E"/>
                </a:solidFill>
                <a:latin typeface="Calibri"/>
                <a:ea typeface="字由点字典黑 55J"/>
              </a:rPr>
              <a:t>6.4</a:t>
            </a:r>
            <a:r>
              <a:rPr lang="zh-CN" sz="2400" b="0" strike="noStrike" spc="43">
                <a:solidFill>
                  <a:srgbClr val="396D3E"/>
                </a:solidFill>
                <a:latin typeface="Calibri"/>
                <a:ea typeface="字由点字典黑 55J"/>
              </a:rPr>
              <a:t>天</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每天工作</a:t>
            </a:r>
            <a:r>
              <a:rPr lang="en-US" sz="2400" b="0" strike="noStrike" spc="43">
                <a:solidFill>
                  <a:srgbClr val="396D3E"/>
                </a:solidFill>
                <a:latin typeface="Calibri"/>
                <a:ea typeface="字由点字典黑 55J"/>
              </a:rPr>
              <a:t>9.8</a:t>
            </a:r>
            <a:r>
              <a:rPr lang="zh-CN" sz="2400" b="0" strike="noStrike" spc="43">
                <a:solidFill>
                  <a:srgbClr val="396D3E"/>
                </a:solidFill>
                <a:latin typeface="Calibri"/>
                <a:ea typeface="字由点字典黑 55J"/>
              </a:rPr>
              <a:t>小时。这意味着他们平均每周工作约</a:t>
            </a:r>
            <a:r>
              <a:rPr lang="en-US" sz="2400" b="0" strike="noStrike" spc="43">
                <a:solidFill>
                  <a:srgbClr val="396D3E"/>
                </a:solidFill>
                <a:latin typeface="Calibri"/>
                <a:ea typeface="字由点字典黑 55J"/>
              </a:rPr>
              <a:t>60</a:t>
            </a:r>
            <a:r>
              <a:rPr lang="zh-CN" sz="2400" b="0" strike="noStrike" spc="43">
                <a:solidFill>
                  <a:srgbClr val="396D3E"/>
                </a:solidFill>
                <a:latin typeface="Calibri"/>
                <a:ea typeface="字由点字典黑 55J"/>
              </a:rPr>
              <a:t>个小时。相比正常的工作制</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如每周工作</a:t>
            </a:r>
            <a:r>
              <a:rPr lang="en-US" sz="2400" b="0" strike="noStrike" spc="43">
                <a:solidFill>
                  <a:srgbClr val="396D3E"/>
                </a:solidFill>
                <a:latin typeface="Calibri"/>
                <a:ea typeface="字由点字典黑 55J"/>
              </a:rPr>
              <a:t>40</a:t>
            </a:r>
            <a:r>
              <a:rPr lang="zh-CN" sz="2400" b="0" strike="noStrike" spc="43">
                <a:solidFill>
                  <a:srgbClr val="396D3E"/>
                </a:solidFill>
                <a:latin typeface="Calibri"/>
                <a:ea typeface="字由点字典黑 55J"/>
              </a:rPr>
              <a:t>小时</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外卖骑手的工时明显过长。</a:t>
            </a:r>
            <a:endParaRPr lang="en-US" sz="2400" b="0" strike="noStrike" spc="-1">
              <a:latin typeface="Arial"/>
            </a:endParaRPr>
          </a:p>
          <a:p>
            <a:pPr algn="just">
              <a:lnSpc>
                <a:spcPts val="2560"/>
              </a:lnSpc>
              <a:buNone/>
            </a:pPr>
            <a:endParaRPr lang="en-US" sz="1600" b="0" strike="noStrike" spc="-1">
              <a:latin typeface="Arial"/>
            </a:endParaRPr>
          </a:p>
          <a:p>
            <a:pPr algn="just">
              <a:lnSpc>
                <a:spcPts val="2560"/>
              </a:lnSpc>
              <a:buNone/>
            </a:pPr>
            <a:r>
              <a:rPr lang="zh-CN" sz="2400" b="0" strike="noStrike" spc="43">
                <a:solidFill>
                  <a:srgbClr val="396D3E"/>
                </a:solidFill>
                <a:latin typeface="Calibri"/>
                <a:ea typeface="字由点字典黑 55J"/>
              </a:rPr>
              <a:t>高达</a:t>
            </a:r>
            <a:r>
              <a:rPr lang="en-US" sz="2400" b="0" strike="noStrike" spc="43">
                <a:solidFill>
                  <a:srgbClr val="396D3E"/>
                </a:solidFill>
                <a:latin typeface="Calibri"/>
                <a:ea typeface="字由点字典黑 55J"/>
              </a:rPr>
              <a:t>61.6%</a:t>
            </a:r>
            <a:r>
              <a:rPr lang="zh-CN" sz="2400" b="0" strike="noStrike" spc="43">
                <a:solidFill>
                  <a:srgbClr val="396D3E"/>
                </a:solidFill>
                <a:latin typeface="Calibri"/>
                <a:ea typeface="字由点字典黑 55J"/>
              </a:rPr>
              <a:t>的外卖骑手一周</a:t>
            </a:r>
            <a:r>
              <a:rPr lang="en-US" sz="2400" b="0" strike="noStrike" spc="43">
                <a:solidFill>
                  <a:srgbClr val="396D3E"/>
                </a:solidFill>
                <a:latin typeface="Calibri"/>
                <a:ea typeface="字由点字典黑 55J"/>
              </a:rPr>
              <a:t>7</a:t>
            </a:r>
            <a:r>
              <a:rPr lang="zh-CN" sz="2400" b="0" strike="noStrike" spc="43">
                <a:solidFill>
                  <a:srgbClr val="396D3E"/>
                </a:solidFill>
                <a:latin typeface="Calibri"/>
                <a:ea typeface="字由点字典黑 55J"/>
              </a:rPr>
              <a:t>天都在工作</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几乎没有休息日。这种长期无休止的高强度工作模式</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必然会给他们的身心健康带来巨大压力。</a:t>
            </a:r>
            <a:endParaRPr lang="en-US" sz="2400" b="0" strike="noStrike" spc="-1">
              <a:latin typeface="Arial"/>
            </a:endParaRPr>
          </a:p>
          <a:p>
            <a:pPr algn="just">
              <a:lnSpc>
                <a:spcPts val="2560"/>
              </a:lnSpc>
              <a:buNone/>
            </a:pPr>
            <a:endParaRPr lang="en-US" sz="1600" b="0" strike="noStrike" spc="-1">
              <a:latin typeface="Arial"/>
            </a:endParaRPr>
          </a:p>
          <a:p>
            <a:pPr algn="just">
              <a:lnSpc>
                <a:spcPts val="2560"/>
              </a:lnSpc>
              <a:buNone/>
            </a:pPr>
            <a:r>
              <a:rPr lang="zh-CN" sz="2400" b="0" strike="noStrike" spc="43">
                <a:solidFill>
                  <a:srgbClr val="396D3E"/>
                </a:solidFill>
                <a:latin typeface="Calibri"/>
                <a:ea typeface="字由点字典黑 55J"/>
              </a:rPr>
              <a:t>虽然平均每天工作</a:t>
            </a:r>
            <a:r>
              <a:rPr lang="en-US" sz="2400" b="0" strike="noStrike" spc="43">
                <a:solidFill>
                  <a:srgbClr val="396D3E"/>
                </a:solidFill>
                <a:latin typeface="Calibri"/>
                <a:ea typeface="字由点字典黑 55J"/>
              </a:rPr>
              <a:t>9.8</a:t>
            </a:r>
            <a:r>
              <a:rPr lang="zh-CN" sz="2400" b="0" strike="noStrike" spc="43">
                <a:solidFill>
                  <a:srgbClr val="396D3E"/>
                </a:solidFill>
                <a:latin typeface="Calibri"/>
                <a:ea typeface="字由点字典黑 55J"/>
              </a:rPr>
              <a:t>小时</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但实际上超过一半</a:t>
            </a:r>
            <a:r>
              <a:rPr lang="en-US" sz="2400" b="0" strike="noStrike" spc="43">
                <a:solidFill>
                  <a:srgbClr val="396D3E"/>
                </a:solidFill>
                <a:latin typeface="Calibri"/>
                <a:ea typeface="字由点字典黑 55J"/>
              </a:rPr>
              <a:t>(55.1%)</a:t>
            </a:r>
            <a:r>
              <a:rPr lang="zh-CN" sz="2400" b="0" strike="noStrike" spc="43">
                <a:solidFill>
                  <a:srgbClr val="396D3E"/>
                </a:solidFill>
                <a:latin typeface="Calibri"/>
                <a:ea typeface="字由点字典黑 55J"/>
              </a:rPr>
              <a:t>的外卖骑手每天工作</a:t>
            </a:r>
            <a:r>
              <a:rPr lang="en-US" sz="2400" b="0" strike="noStrike" spc="43">
                <a:solidFill>
                  <a:srgbClr val="396D3E"/>
                </a:solidFill>
                <a:latin typeface="Calibri"/>
                <a:ea typeface="字由点字典黑 55J"/>
              </a:rPr>
              <a:t>8-10</a:t>
            </a:r>
            <a:r>
              <a:rPr lang="zh-CN" sz="2400" b="0" strike="noStrike" spc="43">
                <a:solidFill>
                  <a:srgbClr val="396D3E"/>
                </a:solidFill>
                <a:latin typeface="Calibri"/>
                <a:ea typeface="字由点字典黑 55J"/>
              </a:rPr>
              <a:t>小时</a:t>
            </a:r>
            <a:r>
              <a:rPr lang="en-US" sz="2400" b="0" strike="noStrike" spc="43">
                <a:solidFill>
                  <a:srgbClr val="396D3E"/>
                </a:solidFill>
                <a:latin typeface="Calibri"/>
                <a:ea typeface="字由点字典黑 55J"/>
              </a:rPr>
              <a:t>,36.7%</a:t>
            </a:r>
            <a:r>
              <a:rPr lang="zh-CN" sz="2400" b="0" strike="noStrike" spc="43">
                <a:solidFill>
                  <a:srgbClr val="396D3E"/>
                </a:solidFill>
                <a:latin typeface="Calibri"/>
                <a:ea typeface="字由点字典黑 55J"/>
              </a:rPr>
              <a:t>的人每天工作时间超过</a:t>
            </a:r>
            <a:r>
              <a:rPr lang="en-US" sz="2400" b="0" strike="noStrike" spc="43">
                <a:solidFill>
                  <a:srgbClr val="396D3E"/>
                </a:solidFill>
                <a:latin typeface="Calibri"/>
                <a:ea typeface="字由点字典黑 55J"/>
              </a:rPr>
              <a:t>10</a:t>
            </a:r>
            <a:r>
              <a:rPr lang="zh-CN" sz="2400" b="0" strike="noStrike" spc="43">
                <a:solidFill>
                  <a:srgbClr val="396D3E"/>
                </a:solidFill>
                <a:latin typeface="Calibri"/>
                <a:ea typeface="字由点字典黑 55J"/>
              </a:rPr>
              <a:t>小时。可见他们的工作时间高度分散化、个体化</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缺乏统一的工作制度规范。</a:t>
            </a:r>
            <a:endParaRPr lang="en-US" sz="2400" b="0" strike="noStrike" spc="-1">
              <a:latin typeface="Arial"/>
            </a:endParaRPr>
          </a:p>
          <a:p>
            <a:pPr algn="just">
              <a:lnSpc>
                <a:spcPts val="2560"/>
              </a:lnSpc>
              <a:buNone/>
            </a:pPr>
            <a:endParaRPr lang="en-US" sz="1600" b="0" strike="noStrike" spc="-1">
              <a:latin typeface="Arial"/>
            </a:endParaRPr>
          </a:p>
          <a:p>
            <a:pPr algn="just">
              <a:lnSpc>
                <a:spcPts val="2560"/>
              </a:lnSpc>
              <a:buNone/>
            </a:pPr>
            <a:r>
              <a:rPr lang="zh-CN" sz="2400" b="0" strike="noStrike" spc="43">
                <a:solidFill>
                  <a:srgbClr val="396D3E"/>
                </a:solidFill>
                <a:latin typeface="Calibri"/>
                <a:ea typeface="字由点字典黑 55J"/>
              </a:rPr>
              <a:t>过长的工作时间导致外卖骑手的工作和生活时间界限变得模糊。他们几乎无法拥有正常的生活作息</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长期如此必然会影响身心健康。</a:t>
            </a:r>
            <a:endParaRPr lang="en-US" sz="2400" b="0" strike="noStrike" spc="-1">
              <a:latin typeface="Arial"/>
            </a:endParaRPr>
          </a:p>
        </p:txBody>
      </p:sp>
      <p:grpSp>
        <p:nvGrpSpPr>
          <p:cNvPr id="123" name="Group 23"/>
          <p:cNvGrpSpPr/>
          <p:nvPr/>
        </p:nvGrpSpPr>
        <p:grpSpPr>
          <a:xfrm>
            <a:off x="922680" y="1143000"/>
            <a:ext cx="543600" cy="543600"/>
            <a:chOff x="922680" y="1143000"/>
            <a:chExt cx="543600" cy="543600"/>
          </a:xfrm>
        </p:grpSpPr>
        <p:sp>
          <p:nvSpPr>
            <p:cNvPr id="124" name="Freeform 28"/>
            <p:cNvSpPr/>
            <p:nvPr/>
          </p:nvSpPr>
          <p:spPr>
            <a:xfrm>
              <a:off x="922680" y="1143000"/>
              <a:ext cx="543600" cy="5436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25" name="TextBox 57"/>
            <p:cNvSpPr/>
            <p:nvPr/>
          </p:nvSpPr>
          <p:spPr>
            <a:xfrm>
              <a:off x="973440" y="1168560"/>
              <a:ext cx="441360" cy="466920"/>
            </a:xfrm>
            <a:prstGeom prst="rect">
              <a:avLst/>
            </a:prstGeom>
            <a:noFill/>
            <a:ln w="0">
              <a:noFill/>
            </a:ln>
          </p:spPr>
          <p:style>
            <a:lnRef idx="0">
              <a:scrgbClr r="0" g="0" b="0"/>
            </a:lnRef>
            <a:fillRef idx="0">
              <a:scrgbClr r="0" g="0" b="0"/>
            </a:fillRef>
            <a:effectRef idx="0">
              <a:scrgbClr r="0" g="0" b="0"/>
            </a:effectRef>
            <a:fontRef idx="minor"/>
          </p:style>
        </p:sp>
      </p:grpSp>
      <p:sp>
        <p:nvSpPr>
          <p:cNvPr id="126" name="TextBox 58"/>
          <p:cNvSpPr/>
          <p:nvPr/>
        </p:nvSpPr>
        <p:spPr>
          <a:xfrm>
            <a:off x="914400" y="1208880"/>
            <a:ext cx="551880" cy="369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914"/>
              </a:lnSpc>
              <a:buNone/>
            </a:pPr>
            <a:r>
              <a:rPr lang="en-US" sz="2080" b="0" strike="noStrike" spc="-1">
                <a:solidFill>
                  <a:srgbClr val="FFFFFF"/>
                </a:solidFill>
                <a:latin typeface="字由点字典黑"/>
                <a:ea typeface="DejaVu Sans"/>
              </a:rPr>
              <a:t>01</a:t>
            </a:r>
            <a:endParaRPr lang="en-US" sz="2080" b="0" strike="noStrike" spc="-1">
              <a:latin typeface="Arial"/>
            </a:endParaRPr>
          </a:p>
        </p:txBody>
      </p:sp>
      <p:sp>
        <p:nvSpPr>
          <p:cNvPr id="127" name="TextBox 64"/>
          <p:cNvSpPr/>
          <p:nvPr/>
        </p:nvSpPr>
        <p:spPr>
          <a:xfrm>
            <a:off x="1600200" y="1112760"/>
            <a:ext cx="4840920" cy="487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841"/>
              </a:lnSpc>
              <a:buNone/>
              <a:tabLst>
                <a:tab pos="0" algn="l"/>
              </a:tabLst>
            </a:pPr>
            <a:r>
              <a:rPr lang="zh-CN" sz="3200" b="0" strike="noStrike" spc="-1">
                <a:solidFill>
                  <a:srgbClr val="396D3E"/>
                </a:solidFill>
                <a:latin typeface="Calibri"/>
                <a:ea typeface="字由点字典黑 Bold"/>
              </a:rPr>
              <a:t>工作时长因素分析</a:t>
            </a:r>
            <a:endParaRPr lang="en-US" sz="3200" b="0" strike="noStrike" spc="-1">
              <a:latin typeface="Arial"/>
            </a:endParaRPr>
          </a:p>
        </p:txBody>
      </p:sp>
      <p:pic>
        <p:nvPicPr>
          <p:cNvPr id="128" name="图片 127"/>
          <p:cNvPicPr/>
          <p:nvPr/>
        </p:nvPicPr>
        <p:blipFill>
          <a:blip r:embed="rId3"/>
          <a:stretch/>
        </p:blipFill>
        <p:spPr>
          <a:xfrm>
            <a:off x="9144360" y="2438640"/>
            <a:ext cx="8686080" cy="37332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31"/>
          <p:cNvSpPr/>
          <p:nvPr/>
        </p:nvSpPr>
        <p:spPr>
          <a:xfrm>
            <a:off x="4343400" y="228600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sp>
        <p:nvSpPr>
          <p:cNvPr id="130" name="Freeform 32"/>
          <p:cNvSpPr/>
          <p:nvPr/>
        </p:nvSpPr>
        <p:spPr>
          <a:xfrm>
            <a:off x="15806160" y="102888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grpSp>
        <p:nvGrpSpPr>
          <p:cNvPr id="131" name="Group 6"/>
          <p:cNvGrpSpPr/>
          <p:nvPr/>
        </p:nvGrpSpPr>
        <p:grpSpPr>
          <a:xfrm>
            <a:off x="-10027800" y="9991800"/>
            <a:ext cx="26045640" cy="14244120"/>
            <a:chOff x="-10027800" y="9991800"/>
            <a:chExt cx="26045640" cy="14244120"/>
          </a:xfrm>
        </p:grpSpPr>
        <p:sp>
          <p:nvSpPr>
            <p:cNvPr id="132" name="Freeform 67"/>
            <p:cNvSpPr/>
            <p:nvPr/>
          </p:nvSpPr>
          <p:spPr>
            <a:xfrm rot="10800000">
              <a:off x="-10027800" y="999144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33" name="TextBox 65"/>
            <p:cNvSpPr/>
            <p:nvPr/>
          </p:nvSpPr>
          <p:spPr>
            <a:xfrm rot="10800000">
              <a:off x="-7585560" y="9992520"/>
              <a:ext cx="17906040" cy="14243400"/>
            </a:xfrm>
            <a:prstGeom prst="rect">
              <a:avLst/>
            </a:prstGeom>
            <a:noFill/>
            <a:ln w="0">
              <a:noFill/>
            </a:ln>
          </p:spPr>
          <p:style>
            <a:lnRef idx="0">
              <a:scrgbClr r="0" g="0" b="0"/>
            </a:lnRef>
            <a:fillRef idx="0">
              <a:scrgbClr r="0" g="0" b="0"/>
            </a:fillRef>
            <a:effectRef idx="0">
              <a:scrgbClr r="0" g="0" b="0"/>
            </a:effectRef>
            <a:fontRef idx="minor"/>
          </p:style>
        </p:sp>
      </p:grpSp>
      <p:grpSp>
        <p:nvGrpSpPr>
          <p:cNvPr id="134" name="Group 26"/>
          <p:cNvGrpSpPr/>
          <p:nvPr/>
        </p:nvGrpSpPr>
        <p:grpSpPr>
          <a:xfrm>
            <a:off x="3119760" y="-13948920"/>
            <a:ext cx="26045640" cy="14243760"/>
            <a:chOff x="3119760" y="-13948920"/>
            <a:chExt cx="26045640" cy="14243760"/>
          </a:xfrm>
        </p:grpSpPr>
        <p:sp>
          <p:nvSpPr>
            <p:cNvPr id="135" name="Freeform 68"/>
            <p:cNvSpPr/>
            <p:nvPr/>
          </p:nvSpPr>
          <p:spPr>
            <a:xfrm>
              <a:off x="3119760" y="-1272780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36" name="TextBox 66"/>
            <p:cNvSpPr/>
            <p:nvPr/>
          </p:nvSpPr>
          <p:spPr>
            <a:xfrm>
              <a:off x="8817480" y="-13948920"/>
              <a:ext cx="17906040" cy="14243400"/>
            </a:xfrm>
            <a:prstGeom prst="rect">
              <a:avLst/>
            </a:prstGeom>
            <a:noFill/>
            <a:ln w="0">
              <a:noFill/>
            </a:ln>
          </p:spPr>
          <p:style>
            <a:lnRef idx="0">
              <a:scrgbClr r="0" g="0" b="0"/>
            </a:lnRef>
            <a:fillRef idx="0">
              <a:scrgbClr r="0" g="0" b="0"/>
            </a:fillRef>
            <a:effectRef idx="0">
              <a:scrgbClr r="0" g="0" b="0"/>
            </a:effectRef>
            <a:fontRef idx="minor"/>
          </p:style>
        </p:sp>
      </p:grpSp>
      <p:sp>
        <p:nvSpPr>
          <p:cNvPr id="137" name="TextBox 67"/>
          <p:cNvSpPr/>
          <p:nvPr/>
        </p:nvSpPr>
        <p:spPr>
          <a:xfrm>
            <a:off x="800280" y="2169720"/>
            <a:ext cx="9029160" cy="2401560"/>
          </a:xfrm>
          <a:prstGeom prst="rect">
            <a:avLst/>
          </a:prstGeom>
          <a:noFill/>
          <a:ln w="0">
            <a:noFill/>
          </a:ln>
        </p:spPr>
        <p:style>
          <a:lnRef idx="0">
            <a:scrgbClr r="0" g="0" b="0"/>
          </a:lnRef>
          <a:fillRef idx="0">
            <a:scrgbClr r="0" g="0" b="0"/>
          </a:fillRef>
          <a:effectRef idx="0">
            <a:scrgbClr r="0" g="0" b="0"/>
          </a:effectRef>
          <a:fontRef idx="minor"/>
        </p:style>
        <p:txBody>
          <a:bodyPr lIns="0" tIns="91440" rIns="0" bIns="0" anchor="t">
            <a:spAutoFit/>
          </a:bodyPr>
          <a:lstStyle/>
          <a:p>
            <a:pPr algn="just">
              <a:lnSpc>
                <a:spcPts val="2560"/>
              </a:lnSpc>
              <a:spcBef>
                <a:spcPts val="1417"/>
              </a:spcBef>
              <a:spcAft>
                <a:spcPts val="1417"/>
              </a:spcAft>
              <a:buNone/>
            </a:pPr>
            <a:r>
              <a:rPr lang="zh-CN" sz="2400" b="0" strike="noStrike" spc="43">
                <a:solidFill>
                  <a:srgbClr val="396D3E"/>
                </a:solidFill>
                <a:latin typeface="Calibri"/>
                <a:ea typeface="字由点字典黑 55J"/>
              </a:rPr>
              <a:t>新增骑手的日订单量最集中在</a:t>
            </a:r>
            <a:r>
              <a:rPr lang="en-US" sz="2400" b="0" strike="noStrike" spc="43">
                <a:solidFill>
                  <a:srgbClr val="396D3E"/>
                </a:solidFill>
                <a:latin typeface="Calibri"/>
                <a:ea typeface="字由点字典黑 55J"/>
              </a:rPr>
              <a:t>11-20</a:t>
            </a:r>
            <a:r>
              <a:rPr lang="zh-CN" sz="2400" b="0" strike="noStrike" spc="43">
                <a:solidFill>
                  <a:srgbClr val="396D3E"/>
                </a:solidFill>
                <a:latin typeface="Calibri"/>
                <a:ea typeface="字由点字典黑 55J"/>
              </a:rPr>
              <a:t>单，占比为</a:t>
            </a:r>
            <a:r>
              <a:rPr lang="en-US" sz="2400" b="0" strike="noStrike" spc="43">
                <a:solidFill>
                  <a:srgbClr val="396D3E"/>
                </a:solidFill>
                <a:latin typeface="Calibri"/>
                <a:ea typeface="字由点字典黑 55J"/>
              </a:rPr>
              <a:t>40.7%</a:t>
            </a:r>
            <a:r>
              <a:rPr lang="zh-CN" sz="2400" b="0" strike="noStrike" spc="43">
                <a:solidFill>
                  <a:srgbClr val="396D3E"/>
                </a:solidFill>
                <a:latin typeface="Calibri"/>
                <a:ea typeface="字由点字典黑 55J"/>
              </a:rPr>
              <a:t>；其次是</a:t>
            </a:r>
            <a:r>
              <a:rPr lang="en-US" sz="2400" b="0" strike="noStrike" spc="43">
                <a:solidFill>
                  <a:srgbClr val="396D3E"/>
                </a:solidFill>
                <a:latin typeface="Calibri"/>
                <a:ea typeface="字由点字典黑 55J"/>
              </a:rPr>
              <a:t>10</a:t>
            </a:r>
            <a:r>
              <a:rPr lang="zh-CN" sz="2400" b="0" strike="noStrike" spc="43">
                <a:solidFill>
                  <a:srgbClr val="396D3E"/>
                </a:solidFill>
                <a:latin typeface="Calibri"/>
                <a:ea typeface="字由点字典黑 55J"/>
              </a:rPr>
              <a:t>单以下，占比为</a:t>
            </a:r>
            <a:r>
              <a:rPr lang="en-US" sz="2400" b="0" strike="noStrike" spc="43">
                <a:solidFill>
                  <a:srgbClr val="396D3E"/>
                </a:solidFill>
                <a:latin typeface="Calibri"/>
                <a:ea typeface="字由点字典黑 55J"/>
              </a:rPr>
              <a:t>33.3%</a:t>
            </a:r>
            <a:r>
              <a:rPr lang="zh-CN" sz="2400" b="0" strike="noStrike" spc="43">
                <a:solidFill>
                  <a:srgbClr val="396D3E"/>
                </a:solidFill>
                <a:latin typeface="Calibri"/>
                <a:ea typeface="字由点字典黑 55J"/>
              </a:rPr>
              <a:t>；</a:t>
            </a:r>
            <a:r>
              <a:rPr lang="en-US" sz="2400" b="0" strike="noStrike" spc="43">
                <a:solidFill>
                  <a:srgbClr val="396D3E"/>
                </a:solidFill>
                <a:latin typeface="Calibri"/>
                <a:ea typeface="字由点字典黑 55J"/>
              </a:rPr>
              <a:t>21-30</a:t>
            </a:r>
            <a:r>
              <a:rPr lang="zh-CN" sz="2400" b="0" strike="noStrike" spc="43">
                <a:solidFill>
                  <a:srgbClr val="396D3E"/>
                </a:solidFill>
                <a:latin typeface="Calibri"/>
                <a:ea typeface="字由点字典黑 55J"/>
              </a:rPr>
              <a:t>单的占比为</a:t>
            </a:r>
            <a:r>
              <a:rPr lang="en-US" sz="2400" b="0" strike="noStrike" spc="43">
                <a:solidFill>
                  <a:srgbClr val="396D3E"/>
                </a:solidFill>
                <a:latin typeface="Calibri"/>
                <a:ea typeface="字由点字典黑 55J"/>
              </a:rPr>
              <a:t>18.9%</a:t>
            </a:r>
            <a:r>
              <a:rPr lang="zh-CN" sz="2400" b="0" strike="noStrike" spc="43">
                <a:solidFill>
                  <a:srgbClr val="396D3E"/>
                </a:solidFill>
                <a:latin typeface="Calibri"/>
                <a:ea typeface="字由点字典黑 55J"/>
              </a:rPr>
              <a:t>。</a:t>
            </a:r>
            <a:endParaRPr lang="en-US" sz="2400" b="0" strike="noStrike" spc="-1">
              <a:latin typeface="Arial"/>
            </a:endParaRPr>
          </a:p>
          <a:p>
            <a:pPr algn="just">
              <a:lnSpc>
                <a:spcPts val="2560"/>
              </a:lnSpc>
              <a:spcBef>
                <a:spcPts val="1417"/>
              </a:spcBef>
              <a:spcAft>
                <a:spcPts val="1417"/>
              </a:spcAft>
              <a:buNone/>
            </a:pPr>
            <a:r>
              <a:rPr lang="zh-CN" sz="2400" b="0" strike="noStrike" spc="43">
                <a:solidFill>
                  <a:srgbClr val="396D3E"/>
                </a:solidFill>
                <a:latin typeface="Calibri"/>
                <a:ea typeface="字由点字典黑 55J"/>
              </a:rPr>
              <a:t>整体而言，</a:t>
            </a:r>
            <a:r>
              <a:rPr lang="en-US" sz="2400" b="0" strike="noStrike" spc="43">
                <a:solidFill>
                  <a:srgbClr val="396D3E"/>
                </a:solidFill>
                <a:latin typeface="Calibri"/>
                <a:ea typeface="字由点字典黑 55J"/>
              </a:rPr>
              <a:t>11-30</a:t>
            </a:r>
            <a:r>
              <a:rPr lang="zh-CN" sz="2400" b="0" strike="noStrike" spc="43">
                <a:solidFill>
                  <a:srgbClr val="396D3E"/>
                </a:solidFill>
                <a:latin typeface="Calibri"/>
                <a:ea typeface="字由点字典黑 55J"/>
              </a:rPr>
              <a:t>单的占比达到了</a:t>
            </a:r>
            <a:r>
              <a:rPr lang="en-US" sz="2400" b="0" strike="noStrike" spc="43">
                <a:solidFill>
                  <a:srgbClr val="396D3E"/>
                </a:solidFill>
                <a:latin typeface="Calibri"/>
                <a:ea typeface="字由点字典黑 55J"/>
              </a:rPr>
              <a:t>59.6%</a:t>
            </a:r>
            <a:r>
              <a:rPr lang="zh-CN" sz="2400" b="0" strike="noStrike" spc="43">
                <a:solidFill>
                  <a:srgbClr val="396D3E"/>
                </a:solidFill>
                <a:latin typeface="Calibri"/>
                <a:ea typeface="字由点字典黑 55J"/>
              </a:rPr>
              <a:t>，接近日订单量的六成。这表明骑手日均有效接单量相比</a:t>
            </a:r>
            <a:r>
              <a:rPr lang="en-US" sz="2400" b="0" strike="noStrike" spc="43">
                <a:solidFill>
                  <a:srgbClr val="396D3E"/>
                </a:solidFill>
                <a:latin typeface="Calibri"/>
                <a:ea typeface="字由点字典黑 55J"/>
              </a:rPr>
              <a:t>2019</a:t>
            </a:r>
            <a:r>
              <a:rPr lang="zh-CN" sz="2400" b="0" strike="noStrike" spc="43">
                <a:solidFill>
                  <a:srgbClr val="396D3E"/>
                </a:solidFill>
                <a:latin typeface="Calibri"/>
                <a:ea typeface="字由点字典黑 55J"/>
              </a:rPr>
              <a:t>年有所提升，而且</a:t>
            </a:r>
            <a:r>
              <a:rPr lang="en-US" sz="2400" b="0" strike="noStrike" spc="43">
                <a:solidFill>
                  <a:srgbClr val="396D3E"/>
                </a:solidFill>
                <a:latin typeface="Calibri"/>
                <a:ea typeface="字由点字典黑 55J"/>
              </a:rPr>
              <a:t>11-20</a:t>
            </a:r>
            <a:r>
              <a:rPr lang="zh-CN" sz="2400" b="0" strike="noStrike" spc="43">
                <a:solidFill>
                  <a:srgbClr val="396D3E"/>
                </a:solidFill>
                <a:latin typeface="Calibri"/>
                <a:ea typeface="字由点字典黑 55J"/>
              </a:rPr>
              <a:t>单的订单量占比最高，说明大多数骑手每日接单量集中在这个范围内。</a:t>
            </a:r>
            <a:endParaRPr lang="en-US" sz="2400" b="0" strike="noStrike" spc="-1">
              <a:latin typeface="Arial"/>
            </a:endParaRPr>
          </a:p>
        </p:txBody>
      </p:sp>
      <p:grpSp>
        <p:nvGrpSpPr>
          <p:cNvPr id="138" name="Group 27"/>
          <p:cNvGrpSpPr/>
          <p:nvPr/>
        </p:nvGrpSpPr>
        <p:grpSpPr>
          <a:xfrm>
            <a:off x="922680" y="1143000"/>
            <a:ext cx="543600" cy="543600"/>
            <a:chOff x="922680" y="1143000"/>
            <a:chExt cx="543600" cy="543600"/>
          </a:xfrm>
        </p:grpSpPr>
        <p:sp>
          <p:nvSpPr>
            <p:cNvPr id="139" name="Freeform 69"/>
            <p:cNvSpPr/>
            <p:nvPr/>
          </p:nvSpPr>
          <p:spPr>
            <a:xfrm>
              <a:off x="922680" y="1143000"/>
              <a:ext cx="543600" cy="5436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40" name="TextBox 68"/>
            <p:cNvSpPr/>
            <p:nvPr/>
          </p:nvSpPr>
          <p:spPr>
            <a:xfrm>
              <a:off x="973440" y="1168560"/>
              <a:ext cx="441360" cy="466920"/>
            </a:xfrm>
            <a:prstGeom prst="rect">
              <a:avLst/>
            </a:prstGeom>
            <a:noFill/>
            <a:ln w="0">
              <a:noFill/>
            </a:ln>
          </p:spPr>
          <p:style>
            <a:lnRef idx="0">
              <a:scrgbClr r="0" g="0" b="0"/>
            </a:lnRef>
            <a:fillRef idx="0">
              <a:scrgbClr r="0" g="0" b="0"/>
            </a:fillRef>
            <a:effectRef idx="0">
              <a:scrgbClr r="0" g="0" b="0"/>
            </a:effectRef>
            <a:fontRef idx="minor"/>
          </p:style>
        </p:sp>
      </p:grpSp>
      <p:sp>
        <p:nvSpPr>
          <p:cNvPr id="141" name="TextBox 69"/>
          <p:cNvSpPr/>
          <p:nvPr/>
        </p:nvSpPr>
        <p:spPr>
          <a:xfrm>
            <a:off x="914400" y="1208880"/>
            <a:ext cx="551880" cy="369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914"/>
              </a:lnSpc>
              <a:buNone/>
            </a:pPr>
            <a:r>
              <a:rPr lang="en-US" sz="2080" b="0" strike="noStrike" spc="-1">
                <a:solidFill>
                  <a:srgbClr val="FFFFFF"/>
                </a:solidFill>
                <a:latin typeface="字由点字典黑"/>
                <a:ea typeface="DejaVu Sans"/>
              </a:rPr>
              <a:t>02</a:t>
            </a:r>
            <a:endParaRPr lang="en-US" sz="2080" b="0" strike="noStrike" spc="-1">
              <a:latin typeface="Arial"/>
            </a:endParaRPr>
          </a:p>
        </p:txBody>
      </p:sp>
      <p:sp>
        <p:nvSpPr>
          <p:cNvPr id="142" name="TextBox 70"/>
          <p:cNvSpPr/>
          <p:nvPr/>
        </p:nvSpPr>
        <p:spPr>
          <a:xfrm>
            <a:off x="1600200" y="1112760"/>
            <a:ext cx="4840920" cy="487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841"/>
              </a:lnSpc>
              <a:buNone/>
              <a:tabLst>
                <a:tab pos="0" algn="l"/>
              </a:tabLst>
            </a:pPr>
            <a:r>
              <a:rPr lang="zh-CN" sz="3200" b="0" strike="noStrike" spc="-1">
                <a:solidFill>
                  <a:srgbClr val="396D3E"/>
                </a:solidFill>
                <a:latin typeface="Calibri"/>
                <a:ea typeface="字由点字典黑 Bold"/>
              </a:rPr>
              <a:t>订单数量因素分析</a:t>
            </a:r>
            <a:endParaRPr lang="en-US" sz="3200" b="0" strike="noStrike" spc="-1">
              <a:latin typeface="Arial"/>
            </a:endParaRPr>
          </a:p>
        </p:txBody>
      </p:sp>
      <p:pic>
        <p:nvPicPr>
          <p:cNvPr id="143" name="图片 142"/>
          <p:cNvPicPr/>
          <p:nvPr/>
        </p:nvPicPr>
        <p:blipFill>
          <a:blip r:embed="rId3"/>
          <a:stretch/>
        </p:blipFill>
        <p:spPr>
          <a:xfrm>
            <a:off x="10058400" y="457200"/>
            <a:ext cx="7794360" cy="4800240"/>
          </a:xfrm>
          <a:prstGeom prst="rect">
            <a:avLst/>
          </a:prstGeom>
          <a:ln w="0">
            <a:noFill/>
          </a:ln>
        </p:spPr>
      </p:pic>
      <p:pic>
        <p:nvPicPr>
          <p:cNvPr id="144" name="图片 143"/>
          <p:cNvPicPr/>
          <p:nvPr/>
        </p:nvPicPr>
        <p:blipFill>
          <a:blip r:embed="rId4"/>
          <a:stretch/>
        </p:blipFill>
        <p:spPr>
          <a:xfrm>
            <a:off x="10315800" y="5781960"/>
            <a:ext cx="7514640" cy="31330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70"/>
          <p:cNvSpPr/>
          <p:nvPr/>
        </p:nvSpPr>
        <p:spPr>
          <a:xfrm>
            <a:off x="4800600" y="120600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sp>
        <p:nvSpPr>
          <p:cNvPr id="146" name="Freeform 71"/>
          <p:cNvSpPr/>
          <p:nvPr/>
        </p:nvSpPr>
        <p:spPr>
          <a:xfrm>
            <a:off x="15806160" y="102888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grpSp>
        <p:nvGrpSpPr>
          <p:cNvPr id="147" name="Group 49"/>
          <p:cNvGrpSpPr/>
          <p:nvPr/>
        </p:nvGrpSpPr>
        <p:grpSpPr>
          <a:xfrm>
            <a:off x="-10027800" y="9991800"/>
            <a:ext cx="26045640" cy="14244120"/>
            <a:chOff x="-10027800" y="9991800"/>
            <a:chExt cx="26045640" cy="14244120"/>
          </a:xfrm>
        </p:grpSpPr>
        <p:sp>
          <p:nvSpPr>
            <p:cNvPr id="148" name="Freeform 72"/>
            <p:cNvSpPr/>
            <p:nvPr/>
          </p:nvSpPr>
          <p:spPr>
            <a:xfrm rot="10800000">
              <a:off x="-10027800" y="999144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49" name="TextBox 71"/>
            <p:cNvSpPr/>
            <p:nvPr/>
          </p:nvSpPr>
          <p:spPr>
            <a:xfrm rot="10800000">
              <a:off x="-7585560" y="9992520"/>
              <a:ext cx="17906040" cy="14243400"/>
            </a:xfrm>
            <a:prstGeom prst="rect">
              <a:avLst/>
            </a:prstGeom>
            <a:noFill/>
            <a:ln w="0">
              <a:noFill/>
            </a:ln>
          </p:spPr>
          <p:style>
            <a:lnRef idx="0">
              <a:scrgbClr r="0" g="0" b="0"/>
            </a:lnRef>
            <a:fillRef idx="0">
              <a:scrgbClr r="0" g="0" b="0"/>
            </a:fillRef>
            <a:effectRef idx="0">
              <a:scrgbClr r="0" g="0" b="0"/>
            </a:effectRef>
            <a:fontRef idx="minor"/>
          </p:style>
        </p:sp>
      </p:grpSp>
      <p:grpSp>
        <p:nvGrpSpPr>
          <p:cNvPr id="150" name="Group 50"/>
          <p:cNvGrpSpPr/>
          <p:nvPr/>
        </p:nvGrpSpPr>
        <p:grpSpPr>
          <a:xfrm>
            <a:off x="3119760" y="-13948920"/>
            <a:ext cx="26045640" cy="14243760"/>
            <a:chOff x="3119760" y="-13948920"/>
            <a:chExt cx="26045640" cy="14243760"/>
          </a:xfrm>
        </p:grpSpPr>
        <p:sp>
          <p:nvSpPr>
            <p:cNvPr id="151" name="Freeform 73"/>
            <p:cNvSpPr/>
            <p:nvPr/>
          </p:nvSpPr>
          <p:spPr>
            <a:xfrm>
              <a:off x="3119760" y="-1272780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52" name="TextBox 72"/>
            <p:cNvSpPr/>
            <p:nvPr/>
          </p:nvSpPr>
          <p:spPr>
            <a:xfrm>
              <a:off x="8817480" y="-13948920"/>
              <a:ext cx="17906040" cy="14243400"/>
            </a:xfrm>
            <a:prstGeom prst="rect">
              <a:avLst/>
            </a:prstGeom>
            <a:noFill/>
            <a:ln w="0">
              <a:noFill/>
            </a:ln>
          </p:spPr>
          <p:style>
            <a:lnRef idx="0">
              <a:scrgbClr r="0" g="0" b="0"/>
            </a:lnRef>
            <a:fillRef idx="0">
              <a:scrgbClr r="0" g="0" b="0"/>
            </a:fillRef>
            <a:effectRef idx="0">
              <a:scrgbClr r="0" g="0" b="0"/>
            </a:effectRef>
            <a:fontRef idx="minor"/>
          </p:style>
        </p:sp>
      </p:grpSp>
      <p:sp>
        <p:nvSpPr>
          <p:cNvPr id="153" name="TextBox 115"/>
          <p:cNvSpPr/>
          <p:nvPr/>
        </p:nvSpPr>
        <p:spPr>
          <a:xfrm>
            <a:off x="1028880" y="2392200"/>
            <a:ext cx="7886160" cy="4225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2400" b="0" strike="noStrike" spc="43">
                <a:solidFill>
                  <a:srgbClr val="396D3E"/>
                </a:solidFill>
                <a:latin typeface="Calibri"/>
                <a:ea typeface="字由点字典黑 55J"/>
              </a:rPr>
              <a:t>我们设定如下三个时间区间</a:t>
            </a:r>
            <a:r>
              <a:rPr lang="en-US" sz="2400" b="0" strike="noStrike" spc="43">
                <a:solidFill>
                  <a:srgbClr val="396D3E"/>
                </a:solidFill>
                <a:latin typeface="Calibri"/>
                <a:ea typeface="字由点字典黑 55J"/>
              </a:rPr>
              <a:t>:</a:t>
            </a: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按时送达 </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实际送达时间 </a:t>
            </a:r>
            <a:r>
              <a:rPr lang="en-US" sz="2400" b="0" strike="noStrike" spc="43">
                <a:solidFill>
                  <a:srgbClr val="396D3E"/>
                </a:solidFill>
                <a:latin typeface="Calibri"/>
                <a:ea typeface="字由点字典黑 55J"/>
              </a:rPr>
              <a:t>&lt;= </a:t>
            </a:r>
            <a:r>
              <a:rPr lang="zh-CN" sz="2400" b="0" strike="noStrike" spc="43">
                <a:solidFill>
                  <a:srgbClr val="396D3E"/>
                </a:solidFill>
                <a:latin typeface="Calibri"/>
                <a:ea typeface="字由点字典黑 55J"/>
              </a:rPr>
              <a:t>预计送达时间</a:t>
            </a:r>
            <a:r>
              <a:rPr lang="en-US" sz="2400" b="0" strike="noStrike" spc="43">
                <a:solidFill>
                  <a:srgbClr val="396D3E"/>
                </a:solidFill>
                <a:latin typeface="Calibri"/>
                <a:ea typeface="字由点字典黑 55J"/>
              </a:rPr>
              <a:t>)</a:t>
            </a: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稍有延迟 </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实际送达时间 </a:t>
            </a:r>
            <a:r>
              <a:rPr lang="en-US" sz="2400" b="0" strike="noStrike" spc="43">
                <a:solidFill>
                  <a:srgbClr val="396D3E"/>
                </a:solidFill>
                <a:latin typeface="Calibri"/>
                <a:ea typeface="字由点字典黑 55J"/>
              </a:rPr>
              <a:t>- </a:t>
            </a:r>
            <a:r>
              <a:rPr lang="zh-CN" sz="2400" b="0" strike="noStrike" spc="43">
                <a:solidFill>
                  <a:srgbClr val="396D3E"/>
                </a:solidFill>
                <a:latin typeface="Calibri"/>
                <a:ea typeface="字由点字典黑 55J"/>
              </a:rPr>
              <a:t>预计送达时间 ≤ </a:t>
            </a:r>
            <a:r>
              <a:rPr lang="en-US" sz="2400" b="0" strike="noStrike" spc="43">
                <a:solidFill>
                  <a:srgbClr val="396D3E"/>
                </a:solidFill>
                <a:latin typeface="Calibri"/>
                <a:ea typeface="字由点字典黑 55J"/>
              </a:rPr>
              <a:t>15</a:t>
            </a:r>
            <a:r>
              <a:rPr lang="zh-CN" sz="2400" b="0" strike="noStrike" spc="43">
                <a:solidFill>
                  <a:srgbClr val="396D3E"/>
                </a:solidFill>
                <a:latin typeface="Calibri"/>
                <a:ea typeface="字由点字典黑 55J"/>
              </a:rPr>
              <a:t>分钟</a:t>
            </a:r>
            <a:r>
              <a:rPr lang="en-US" sz="2400" b="0" strike="noStrike" spc="43">
                <a:solidFill>
                  <a:srgbClr val="396D3E"/>
                </a:solidFill>
                <a:latin typeface="Calibri"/>
                <a:ea typeface="字由点字典黑 55J"/>
              </a:rPr>
              <a:t>)</a:t>
            </a: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严重延迟 </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实际送达时间 </a:t>
            </a:r>
            <a:r>
              <a:rPr lang="en-US" sz="2400" b="0" strike="noStrike" spc="43">
                <a:solidFill>
                  <a:srgbClr val="396D3E"/>
                </a:solidFill>
                <a:latin typeface="Calibri"/>
                <a:ea typeface="字由点字典黑 55J"/>
              </a:rPr>
              <a:t>- </a:t>
            </a:r>
            <a:r>
              <a:rPr lang="zh-CN" sz="2400" b="0" strike="noStrike" spc="43">
                <a:solidFill>
                  <a:srgbClr val="396D3E"/>
                </a:solidFill>
                <a:latin typeface="Calibri"/>
                <a:ea typeface="字由点字典黑 55J"/>
              </a:rPr>
              <a:t>预计送达时间 </a:t>
            </a:r>
            <a:r>
              <a:rPr lang="en-US" sz="2400" b="0" strike="noStrike" spc="43">
                <a:solidFill>
                  <a:srgbClr val="396D3E"/>
                </a:solidFill>
                <a:latin typeface="Calibri"/>
                <a:ea typeface="字由点字典黑 55J"/>
              </a:rPr>
              <a:t>&gt; 15</a:t>
            </a:r>
            <a:r>
              <a:rPr lang="zh-CN" sz="2400" b="0" strike="noStrike" spc="43">
                <a:solidFill>
                  <a:srgbClr val="396D3E"/>
                </a:solidFill>
                <a:latin typeface="Calibri"/>
                <a:ea typeface="字由点字典黑 55J"/>
              </a:rPr>
              <a:t>分钟</a:t>
            </a:r>
            <a:r>
              <a:rPr lang="en-US" sz="2400" b="0" strike="noStrike" spc="43">
                <a:solidFill>
                  <a:srgbClr val="396D3E"/>
                </a:solidFill>
                <a:latin typeface="Calibri"/>
                <a:ea typeface="字由点字典黑 55J"/>
              </a:rPr>
              <a:t>)</a:t>
            </a:r>
            <a:endParaRPr lang="en-US" sz="2400" b="0" strike="noStrike" spc="-1">
              <a:latin typeface="Arial"/>
            </a:endParaRPr>
          </a:p>
          <a:p>
            <a:pPr algn="just">
              <a:lnSpc>
                <a:spcPts val="2560"/>
              </a:lnSpc>
              <a:buNone/>
            </a:pP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针对</a:t>
            </a:r>
            <a:r>
              <a:rPr lang="en-US" sz="2400" b="0" strike="noStrike" spc="43">
                <a:solidFill>
                  <a:srgbClr val="396D3E"/>
                </a:solidFill>
                <a:latin typeface="Calibri"/>
                <a:ea typeface="字由点字典黑 55J"/>
              </a:rPr>
              <a:t>1000</a:t>
            </a:r>
            <a:r>
              <a:rPr lang="zh-CN" sz="2400" b="0" strike="noStrike" spc="43">
                <a:solidFill>
                  <a:srgbClr val="396D3E"/>
                </a:solidFill>
                <a:latin typeface="Calibri"/>
                <a:ea typeface="字由点字典黑 55J"/>
              </a:rPr>
              <a:t>名外卖骑手的时间压力分布如下：</a:t>
            </a: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按时送达：</a:t>
            </a:r>
            <a:r>
              <a:rPr lang="en-US" sz="2400" b="0" strike="noStrike" spc="43">
                <a:solidFill>
                  <a:srgbClr val="396D3E"/>
                </a:solidFill>
                <a:latin typeface="Calibri"/>
                <a:ea typeface="字由点字典黑 55J"/>
              </a:rPr>
              <a:t>930</a:t>
            </a:r>
            <a:r>
              <a:rPr lang="zh-CN" sz="2400" b="0" strike="noStrike" spc="43">
                <a:solidFill>
                  <a:srgbClr val="396D3E"/>
                </a:solidFill>
                <a:latin typeface="Calibri"/>
                <a:ea typeface="字由点字典黑 55J"/>
              </a:rPr>
              <a:t>人，占比</a:t>
            </a:r>
            <a:r>
              <a:rPr lang="en-US" sz="2400" b="0" strike="noStrike" spc="43">
                <a:solidFill>
                  <a:srgbClr val="396D3E"/>
                </a:solidFill>
                <a:latin typeface="Calibri"/>
                <a:ea typeface="字由点字典黑 55J"/>
              </a:rPr>
              <a:t>93%</a:t>
            </a: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稍有延迟：</a:t>
            </a:r>
            <a:r>
              <a:rPr lang="en-US" sz="2400" b="0" strike="noStrike" spc="43">
                <a:solidFill>
                  <a:srgbClr val="396D3E"/>
                </a:solidFill>
                <a:latin typeface="Calibri"/>
                <a:ea typeface="字由点字典黑 55J"/>
              </a:rPr>
              <a:t>50</a:t>
            </a:r>
            <a:r>
              <a:rPr lang="zh-CN" sz="2400" b="0" strike="noStrike" spc="43">
                <a:solidFill>
                  <a:srgbClr val="396D3E"/>
                </a:solidFill>
                <a:latin typeface="Calibri"/>
                <a:ea typeface="字由点字典黑 55J"/>
              </a:rPr>
              <a:t>人，占比</a:t>
            </a:r>
            <a:r>
              <a:rPr lang="en-US" sz="2400" b="0" strike="noStrike" spc="43">
                <a:solidFill>
                  <a:srgbClr val="396D3E"/>
                </a:solidFill>
                <a:latin typeface="Calibri"/>
                <a:ea typeface="字由点字典黑 55J"/>
              </a:rPr>
              <a:t>5%</a:t>
            </a: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严重延迟：</a:t>
            </a:r>
            <a:r>
              <a:rPr lang="en-US" sz="2400" b="0" strike="noStrike" spc="43">
                <a:solidFill>
                  <a:srgbClr val="396D3E"/>
                </a:solidFill>
                <a:latin typeface="Calibri"/>
                <a:ea typeface="字由点字典黑 55J"/>
              </a:rPr>
              <a:t>20</a:t>
            </a:r>
            <a:r>
              <a:rPr lang="zh-CN" sz="2400" b="0" strike="noStrike" spc="43">
                <a:solidFill>
                  <a:srgbClr val="396D3E"/>
                </a:solidFill>
                <a:latin typeface="Calibri"/>
                <a:ea typeface="字由点字典黑 55J"/>
              </a:rPr>
              <a:t>人，占比</a:t>
            </a:r>
            <a:r>
              <a:rPr lang="en-US" sz="2400" b="0" strike="noStrike" spc="43">
                <a:solidFill>
                  <a:srgbClr val="396D3E"/>
                </a:solidFill>
                <a:latin typeface="Calibri"/>
                <a:ea typeface="字由点字典黑 55J"/>
              </a:rPr>
              <a:t>2%</a:t>
            </a:r>
            <a:endParaRPr lang="en-US" sz="2400" b="0" strike="noStrike" spc="-1">
              <a:latin typeface="Arial"/>
            </a:endParaRPr>
          </a:p>
          <a:p>
            <a:pPr algn="just">
              <a:lnSpc>
                <a:spcPts val="2560"/>
              </a:lnSpc>
              <a:buNone/>
            </a:pP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数据显示</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高达</a:t>
            </a:r>
            <a:r>
              <a:rPr lang="en-US" sz="2400" b="0" strike="noStrike" spc="43">
                <a:solidFill>
                  <a:srgbClr val="396D3E"/>
                </a:solidFill>
                <a:latin typeface="Calibri"/>
                <a:ea typeface="字由点字典黑 55J"/>
              </a:rPr>
              <a:t>93%</a:t>
            </a:r>
            <a:r>
              <a:rPr lang="zh-CN" sz="2400" b="0" strike="noStrike" spc="43">
                <a:solidFill>
                  <a:srgbClr val="396D3E"/>
                </a:solidFill>
                <a:latin typeface="Calibri"/>
                <a:ea typeface="字由点字典黑 55J"/>
              </a:rPr>
              <a:t>的外卖骑手能够按时完成订单送达</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准时率非常之高。这表明绝大多数人能够精准把控送餐时间</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较好地满足了行业的高时间效率要求。</a:t>
            </a:r>
            <a:endParaRPr lang="en-US" sz="2400" b="0" strike="noStrike" spc="-1">
              <a:latin typeface="Arial"/>
            </a:endParaRPr>
          </a:p>
        </p:txBody>
      </p:sp>
      <p:grpSp>
        <p:nvGrpSpPr>
          <p:cNvPr id="154" name="Group 51"/>
          <p:cNvGrpSpPr/>
          <p:nvPr/>
        </p:nvGrpSpPr>
        <p:grpSpPr>
          <a:xfrm>
            <a:off x="922680" y="1143000"/>
            <a:ext cx="543600" cy="543600"/>
            <a:chOff x="922680" y="1143000"/>
            <a:chExt cx="543600" cy="543600"/>
          </a:xfrm>
        </p:grpSpPr>
        <p:sp>
          <p:nvSpPr>
            <p:cNvPr id="155" name="Freeform 74"/>
            <p:cNvSpPr/>
            <p:nvPr/>
          </p:nvSpPr>
          <p:spPr>
            <a:xfrm>
              <a:off x="922680" y="1143000"/>
              <a:ext cx="543600" cy="5436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56" name="TextBox 116"/>
            <p:cNvSpPr/>
            <p:nvPr/>
          </p:nvSpPr>
          <p:spPr>
            <a:xfrm>
              <a:off x="973440" y="1168560"/>
              <a:ext cx="441360" cy="466920"/>
            </a:xfrm>
            <a:prstGeom prst="rect">
              <a:avLst/>
            </a:prstGeom>
            <a:noFill/>
            <a:ln w="0">
              <a:noFill/>
            </a:ln>
          </p:spPr>
          <p:style>
            <a:lnRef idx="0">
              <a:scrgbClr r="0" g="0" b="0"/>
            </a:lnRef>
            <a:fillRef idx="0">
              <a:scrgbClr r="0" g="0" b="0"/>
            </a:fillRef>
            <a:effectRef idx="0">
              <a:scrgbClr r="0" g="0" b="0"/>
            </a:effectRef>
            <a:fontRef idx="minor"/>
          </p:style>
        </p:sp>
      </p:grpSp>
      <p:sp>
        <p:nvSpPr>
          <p:cNvPr id="157" name="TextBox 117"/>
          <p:cNvSpPr/>
          <p:nvPr/>
        </p:nvSpPr>
        <p:spPr>
          <a:xfrm>
            <a:off x="914400" y="1208880"/>
            <a:ext cx="551880" cy="369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914"/>
              </a:lnSpc>
              <a:buNone/>
            </a:pPr>
            <a:r>
              <a:rPr lang="en-US" sz="2080" b="0" strike="noStrike" spc="-1">
                <a:solidFill>
                  <a:srgbClr val="FFFFFF"/>
                </a:solidFill>
                <a:latin typeface="字由点字典黑"/>
                <a:ea typeface="DejaVu Sans"/>
              </a:rPr>
              <a:t>03</a:t>
            </a:r>
            <a:endParaRPr lang="en-US" sz="2080" b="0" strike="noStrike" spc="-1">
              <a:latin typeface="Arial"/>
            </a:endParaRPr>
          </a:p>
        </p:txBody>
      </p:sp>
      <p:sp>
        <p:nvSpPr>
          <p:cNvPr id="158" name="TextBox 118"/>
          <p:cNvSpPr/>
          <p:nvPr/>
        </p:nvSpPr>
        <p:spPr>
          <a:xfrm>
            <a:off x="1600200" y="1112760"/>
            <a:ext cx="4840920" cy="487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841"/>
              </a:lnSpc>
              <a:buNone/>
              <a:tabLst>
                <a:tab pos="0" algn="l"/>
              </a:tabLst>
            </a:pPr>
            <a:r>
              <a:rPr lang="zh-CN" sz="3200" b="0" strike="noStrike" spc="-1">
                <a:solidFill>
                  <a:srgbClr val="396D3E"/>
                </a:solidFill>
                <a:latin typeface="Calibri"/>
                <a:ea typeface="字由点字典黑 Bold"/>
              </a:rPr>
              <a:t>时间压力因素分析</a:t>
            </a:r>
            <a:endParaRPr lang="en-US" sz="3200" b="0" strike="noStrike" spc="-1">
              <a:latin typeface="Arial"/>
            </a:endParaRPr>
          </a:p>
        </p:txBody>
      </p:sp>
      <p:pic>
        <p:nvPicPr>
          <p:cNvPr id="159" name="图片 158"/>
          <p:cNvPicPr/>
          <p:nvPr/>
        </p:nvPicPr>
        <p:blipFill>
          <a:blip r:embed="rId3"/>
          <a:stretch/>
        </p:blipFill>
        <p:spPr>
          <a:xfrm>
            <a:off x="8686800" y="1600200"/>
            <a:ext cx="9432000" cy="38858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reeform 75"/>
          <p:cNvSpPr/>
          <p:nvPr/>
        </p:nvSpPr>
        <p:spPr>
          <a:xfrm>
            <a:off x="4855680" y="120888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sp>
        <p:nvSpPr>
          <p:cNvPr id="161" name="Freeform 76"/>
          <p:cNvSpPr/>
          <p:nvPr/>
        </p:nvSpPr>
        <p:spPr>
          <a:xfrm>
            <a:off x="15806160" y="102888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grpSp>
        <p:nvGrpSpPr>
          <p:cNvPr id="162" name="Group 59"/>
          <p:cNvGrpSpPr/>
          <p:nvPr/>
        </p:nvGrpSpPr>
        <p:grpSpPr>
          <a:xfrm>
            <a:off x="-10027800" y="9991800"/>
            <a:ext cx="26045640" cy="14244120"/>
            <a:chOff x="-10027800" y="9991800"/>
            <a:chExt cx="26045640" cy="14244120"/>
          </a:xfrm>
        </p:grpSpPr>
        <p:sp>
          <p:nvSpPr>
            <p:cNvPr id="163" name="Freeform 77"/>
            <p:cNvSpPr/>
            <p:nvPr/>
          </p:nvSpPr>
          <p:spPr>
            <a:xfrm rot="10800000">
              <a:off x="-10027800" y="999144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64" name="TextBox 119"/>
            <p:cNvSpPr/>
            <p:nvPr/>
          </p:nvSpPr>
          <p:spPr>
            <a:xfrm rot="10800000">
              <a:off x="-7585560" y="9992520"/>
              <a:ext cx="17906040" cy="14243400"/>
            </a:xfrm>
            <a:prstGeom prst="rect">
              <a:avLst/>
            </a:prstGeom>
            <a:noFill/>
            <a:ln w="0">
              <a:noFill/>
            </a:ln>
          </p:spPr>
          <p:style>
            <a:lnRef idx="0">
              <a:scrgbClr r="0" g="0" b="0"/>
            </a:lnRef>
            <a:fillRef idx="0">
              <a:scrgbClr r="0" g="0" b="0"/>
            </a:fillRef>
            <a:effectRef idx="0">
              <a:scrgbClr r="0" g="0" b="0"/>
            </a:effectRef>
            <a:fontRef idx="minor"/>
          </p:style>
        </p:sp>
      </p:grpSp>
      <p:grpSp>
        <p:nvGrpSpPr>
          <p:cNvPr id="165" name="Group 60"/>
          <p:cNvGrpSpPr/>
          <p:nvPr/>
        </p:nvGrpSpPr>
        <p:grpSpPr>
          <a:xfrm>
            <a:off x="3119760" y="-13948920"/>
            <a:ext cx="26045640" cy="14243760"/>
            <a:chOff x="3119760" y="-13948920"/>
            <a:chExt cx="26045640" cy="14243760"/>
          </a:xfrm>
        </p:grpSpPr>
        <p:sp>
          <p:nvSpPr>
            <p:cNvPr id="166" name="Freeform 78"/>
            <p:cNvSpPr/>
            <p:nvPr/>
          </p:nvSpPr>
          <p:spPr>
            <a:xfrm>
              <a:off x="3119760" y="-1272780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67" name="TextBox 120"/>
            <p:cNvSpPr/>
            <p:nvPr/>
          </p:nvSpPr>
          <p:spPr>
            <a:xfrm>
              <a:off x="8817480" y="-13948920"/>
              <a:ext cx="17906040" cy="14243400"/>
            </a:xfrm>
            <a:prstGeom prst="rect">
              <a:avLst/>
            </a:prstGeom>
            <a:noFill/>
            <a:ln w="0">
              <a:noFill/>
            </a:ln>
          </p:spPr>
          <p:style>
            <a:lnRef idx="0">
              <a:scrgbClr r="0" g="0" b="0"/>
            </a:lnRef>
            <a:fillRef idx="0">
              <a:scrgbClr r="0" g="0" b="0"/>
            </a:fillRef>
            <a:effectRef idx="0">
              <a:scrgbClr r="0" g="0" b="0"/>
            </a:effectRef>
            <a:fontRef idx="minor"/>
          </p:style>
        </p:sp>
      </p:grpSp>
      <p:sp>
        <p:nvSpPr>
          <p:cNvPr id="168" name="TextBox 121"/>
          <p:cNvSpPr/>
          <p:nvPr/>
        </p:nvSpPr>
        <p:spPr>
          <a:xfrm>
            <a:off x="914400" y="2403000"/>
            <a:ext cx="8686440" cy="5851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2400" b="0" strike="noStrike" spc="43">
                <a:solidFill>
                  <a:srgbClr val="396D3E"/>
                </a:solidFill>
                <a:latin typeface="Calibri"/>
                <a:ea typeface="字由点字典黑 55J"/>
              </a:rPr>
              <a:t>承受最大情感劳动压力</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占比</a:t>
            </a:r>
            <a:r>
              <a:rPr lang="en-US" sz="2400" b="0" strike="noStrike" spc="43">
                <a:solidFill>
                  <a:srgbClr val="396D3E"/>
                </a:solidFill>
                <a:latin typeface="Calibri"/>
                <a:ea typeface="字由点字典黑 55J"/>
              </a:rPr>
              <a:t>36.0%</a:t>
            </a: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这部分群体在工作中需要面对来自多方的情感需求</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比如对顾客保持良好的服务态度</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防止投诉</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同时还要努力取悦管理层</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避免处罚。他们承受着双重情感压力</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属于高度情感劳动群体。</a:t>
            </a:r>
            <a:endParaRPr lang="en-US" sz="2400" b="0" strike="noStrike" spc="-1">
              <a:latin typeface="Arial"/>
            </a:endParaRPr>
          </a:p>
          <a:p>
            <a:pPr algn="just">
              <a:lnSpc>
                <a:spcPts val="2560"/>
              </a:lnSpc>
              <a:buNone/>
            </a:pP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一般情感劳动压力</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占比</a:t>
            </a:r>
            <a:r>
              <a:rPr lang="en-US" sz="2400" b="0" strike="noStrike" spc="43">
                <a:solidFill>
                  <a:srgbClr val="396D3E"/>
                </a:solidFill>
                <a:latin typeface="Calibri"/>
                <a:ea typeface="字由点字典黑 55J"/>
              </a:rPr>
              <a:t>29.3%</a:t>
            </a: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这部分人群在工作中虽然也需要付出一定的情感劳动</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但相对前一群体来说压力会小一些。他们可能只需要对顾客保持基本的友好态度</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不需要过度迎合。</a:t>
            </a:r>
            <a:endParaRPr lang="en-US" sz="2400" b="0" strike="noStrike" spc="-1">
              <a:latin typeface="Arial"/>
            </a:endParaRPr>
          </a:p>
          <a:p>
            <a:pPr algn="just">
              <a:lnSpc>
                <a:spcPts val="2560"/>
              </a:lnSpc>
              <a:buNone/>
            </a:pP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情感劳动压力较小</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占比</a:t>
            </a:r>
            <a:r>
              <a:rPr lang="en-US" sz="2400" b="0" strike="noStrike" spc="43">
                <a:solidFill>
                  <a:srgbClr val="396D3E"/>
                </a:solidFill>
                <a:latin typeface="Calibri"/>
                <a:ea typeface="字由点字典黑 55J"/>
              </a:rPr>
              <a:t>25.7%</a:t>
            </a: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对于这部分人来说</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他们在工作中的情感劳动相对较少</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主要是完成基本的工作流程</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情感付出相对较小。</a:t>
            </a:r>
            <a:endParaRPr lang="en-US" sz="2400" b="0" strike="noStrike" spc="-1">
              <a:latin typeface="Arial"/>
            </a:endParaRPr>
          </a:p>
          <a:p>
            <a:pPr algn="just">
              <a:lnSpc>
                <a:spcPts val="2560"/>
              </a:lnSpc>
              <a:buNone/>
            </a:pPr>
            <a:endParaRPr lang="en-US" sz="2400" b="0" strike="noStrike" spc="-1">
              <a:latin typeface="Arial"/>
            </a:endParaRPr>
          </a:p>
          <a:p>
            <a:pPr algn="just">
              <a:lnSpc>
                <a:spcPts val="2560"/>
              </a:lnSpc>
              <a:buNone/>
            </a:pPr>
            <a:r>
              <a:rPr lang="zh-CN" sz="2400" b="0" strike="noStrike" spc="43">
                <a:solidFill>
                  <a:srgbClr val="396D3E"/>
                </a:solidFill>
                <a:latin typeface="Calibri"/>
                <a:ea typeface="字由点字典黑 55J"/>
              </a:rPr>
              <a:t>综上所述</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数据反映出大约有三分之一的外卖骑手在工作中承受着极大的情感劳动压力</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需要对顾客和管理层双重付出情感成本</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这无疑加大了他们的工作强度。另一三分之一的人群情感劳动压力相对中等</a:t>
            </a:r>
            <a:r>
              <a:rPr lang="en-US" sz="2400" b="0" strike="noStrike" spc="43">
                <a:solidFill>
                  <a:srgbClr val="396D3E"/>
                </a:solidFill>
                <a:latin typeface="Calibri"/>
                <a:ea typeface="字由点字典黑 55J"/>
              </a:rPr>
              <a:t>,</a:t>
            </a:r>
            <a:r>
              <a:rPr lang="zh-CN" sz="2400" b="0" strike="noStrike" spc="43">
                <a:solidFill>
                  <a:srgbClr val="396D3E"/>
                </a:solidFill>
                <a:latin typeface="Calibri"/>
                <a:ea typeface="字由点字典黑 55J"/>
              </a:rPr>
              <a:t>还有四分之一的人群属于较低水平。</a:t>
            </a:r>
            <a:endParaRPr lang="en-US" sz="2400" b="0" strike="noStrike" spc="-1">
              <a:latin typeface="Arial"/>
            </a:endParaRPr>
          </a:p>
        </p:txBody>
      </p:sp>
      <p:grpSp>
        <p:nvGrpSpPr>
          <p:cNvPr id="169" name="Group 61"/>
          <p:cNvGrpSpPr/>
          <p:nvPr/>
        </p:nvGrpSpPr>
        <p:grpSpPr>
          <a:xfrm>
            <a:off x="922680" y="1143000"/>
            <a:ext cx="543600" cy="543600"/>
            <a:chOff x="922680" y="1143000"/>
            <a:chExt cx="543600" cy="543600"/>
          </a:xfrm>
        </p:grpSpPr>
        <p:sp>
          <p:nvSpPr>
            <p:cNvPr id="170" name="Freeform 79"/>
            <p:cNvSpPr/>
            <p:nvPr/>
          </p:nvSpPr>
          <p:spPr>
            <a:xfrm>
              <a:off x="922680" y="1143000"/>
              <a:ext cx="543600" cy="5436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71" name="TextBox 122"/>
            <p:cNvSpPr/>
            <p:nvPr/>
          </p:nvSpPr>
          <p:spPr>
            <a:xfrm>
              <a:off x="973440" y="1168560"/>
              <a:ext cx="441360" cy="466920"/>
            </a:xfrm>
            <a:prstGeom prst="rect">
              <a:avLst/>
            </a:prstGeom>
            <a:noFill/>
            <a:ln w="0">
              <a:noFill/>
            </a:ln>
          </p:spPr>
          <p:style>
            <a:lnRef idx="0">
              <a:scrgbClr r="0" g="0" b="0"/>
            </a:lnRef>
            <a:fillRef idx="0">
              <a:scrgbClr r="0" g="0" b="0"/>
            </a:fillRef>
            <a:effectRef idx="0">
              <a:scrgbClr r="0" g="0" b="0"/>
            </a:effectRef>
            <a:fontRef idx="minor"/>
          </p:style>
        </p:sp>
      </p:grpSp>
      <p:sp>
        <p:nvSpPr>
          <p:cNvPr id="172" name="TextBox 123"/>
          <p:cNvSpPr/>
          <p:nvPr/>
        </p:nvSpPr>
        <p:spPr>
          <a:xfrm>
            <a:off x="914400" y="1208880"/>
            <a:ext cx="551880" cy="369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914"/>
              </a:lnSpc>
              <a:buNone/>
            </a:pPr>
            <a:r>
              <a:rPr lang="en-US" sz="2080" b="0" strike="noStrike" spc="-1">
                <a:solidFill>
                  <a:srgbClr val="FFFFFF"/>
                </a:solidFill>
                <a:latin typeface="字由点字典黑"/>
                <a:ea typeface="DejaVu Sans"/>
              </a:rPr>
              <a:t>04</a:t>
            </a:r>
            <a:endParaRPr lang="en-US" sz="2080" b="0" strike="noStrike" spc="-1">
              <a:latin typeface="Arial"/>
            </a:endParaRPr>
          </a:p>
        </p:txBody>
      </p:sp>
      <p:sp>
        <p:nvSpPr>
          <p:cNvPr id="173" name="TextBox 124"/>
          <p:cNvSpPr/>
          <p:nvPr/>
        </p:nvSpPr>
        <p:spPr>
          <a:xfrm>
            <a:off x="1600200" y="1112760"/>
            <a:ext cx="4840920" cy="487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841"/>
              </a:lnSpc>
              <a:buNone/>
              <a:tabLst>
                <a:tab pos="0" algn="l"/>
              </a:tabLst>
            </a:pPr>
            <a:r>
              <a:rPr lang="zh-CN" sz="3200" b="0" strike="noStrike" spc="-1">
                <a:solidFill>
                  <a:srgbClr val="396D3E"/>
                </a:solidFill>
                <a:latin typeface="Calibri"/>
                <a:ea typeface="字由点字典黑 Bold"/>
              </a:rPr>
              <a:t>情绪劳动因素分析</a:t>
            </a:r>
            <a:endParaRPr lang="en-US" sz="3200" b="0" strike="noStrike" spc="-1">
              <a:latin typeface="Arial"/>
            </a:endParaRPr>
          </a:p>
        </p:txBody>
      </p:sp>
      <p:pic>
        <p:nvPicPr>
          <p:cNvPr id="174" name="图片 173"/>
          <p:cNvPicPr/>
          <p:nvPr/>
        </p:nvPicPr>
        <p:blipFill>
          <a:blip r:embed="rId3"/>
          <a:stretch/>
        </p:blipFill>
        <p:spPr>
          <a:xfrm>
            <a:off x="10310400" y="295200"/>
            <a:ext cx="7977240" cy="3868200"/>
          </a:xfrm>
          <a:prstGeom prst="rect">
            <a:avLst/>
          </a:prstGeom>
          <a:ln w="0">
            <a:noFill/>
          </a:ln>
        </p:spPr>
      </p:pic>
      <p:pic>
        <p:nvPicPr>
          <p:cNvPr id="175" name="图片 174"/>
          <p:cNvPicPr/>
          <p:nvPr/>
        </p:nvPicPr>
        <p:blipFill>
          <a:blip r:embed="rId4"/>
          <a:stretch/>
        </p:blipFill>
        <p:spPr>
          <a:xfrm>
            <a:off x="10287000" y="4944600"/>
            <a:ext cx="7476480" cy="259884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Freeform 2"/>
          <p:cNvSpPr/>
          <p:nvPr/>
        </p:nvSpPr>
        <p:spPr>
          <a:xfrm>
            <a:off x="-5685480" y="-673704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sp>
        <p:nvSpPr>
          <p:cNvPr id="177" name="Freeform 3"/>
          <p:cNvSpPr/>
          <p:nvPr/>
        </p:nvSpPr>
        <p:spPr>
          <a:xfrm>
            <a:off x="16004520" y="1237320"/>
            <a:ext cx="12509640" cy="12509640"/>
          </a:xfrm>
          <a:custGeom>
            <a:avLst/>
            <a:gdLst/>
            <a:ahLst/>
            <a:cxnLst/>
            <a:rect l="l" t="t" r="r" b="b"/>
            <a:pathLst>
              <a:path w="12510293" h="12510293">
                <a:moveTo>
                  <a:pt x="0" y="0"/>
                </a:moveTo>
                <a:lnTo>
                  <a:pt x="12510293" y="0"/>
                </a:lnTo>
                <a:lnTo>
                  <a:pt x="12510293" y="12510293"/>
                </a:lnTo>
                <a:lnTo>
                  <a:pt x="0" y="12510293"/>
                </a:lnTo>
                <a:lnTo>
                  <a:pt x="0" y="0"/>
                </a:lnTo>
                <a:close/>
              </a:path>
            </a:pathLst>
          </a:custGeom>
          <a:blipFill rotWithShape="0">
            <a:blip r:embed="rId2">
              <a:alphaModFix amt="6000"/>
            </a:blip>
            <a:srcRect/>
            <a:stretch/>
          </a:blipFill>
          <a:ln w="0">
            <a:noFill/>
          </a:ln>
        </p:spPr>
        <p:style>
          <a:lnRef idx="0">
            <a:scrgbClr r="0" g="0" b="0"/>
          </a:lnRef>
          <a:fillRef idx="0">
            <a:scrgbClr r="0" g="0" b="0"/>
          </a:fillRef>
          <a:effectRef idx="0">
            <a:scrgbClr r="0" g="0" b="0"/>
          </a:effectRef>
          <a:fontRef idx="minor"/>
        </p:style>
      </p:sp>
      <p:sp>
        <p:nvSpPr>
          <p:cNvPr id="178" name="TextBox 8"/>
          <p:cNvSpPr/>
          <p:nvPr/>
        </p:nvSpPr>
        <p:spPr>
          <a:xfrm>
            <a:off x="1028880" y="1268640"/>
            <a:ext cx="8114760" cy="710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598"/>
              </a:lnSpc>
              <a:buNone/>
              <a:tabLst>
                <a:tab pos="0" algn="l"/>
              </a:tabLst>
            </a:pPr>
            <a:r>
              <a:rPr lang="zh-CN" sz="4000" b="0" strike="noStrike" spc="-1">
                <a:solidFill>
                  <a:srgbClr val="FFFFFF"/>
                </a:solidFill>
                <a:latin typeface="Calibri"/>
                <a:ea typeface="字由点字典黑 Bold"/>
              </a:rPr>
              <a:t>行业产业链及关键环节解析</a:t>
            </a:r>
            <a:endParaRPr lang="en-US" sz="4000" b="0" strike="noStrike" spc="-1">
              <a:latin typeface="Arial"/>
            </a:endParaRPr>
          </a:p>
        </p:txBody>
      </p:sp>
      <p:sp>
        <p:nvSpPr>
          <p:cNvPr id="179" name="AutoShape 9"/>
          <p:cNvSpPr/>
          <p:nvPr/>
        </p:nvSpPr>
        <p:spPr>
          <a:xfrm>
            <a:off x="-607320" y="2176200"/>
            <a:ext cx="18895320" cy="360"/>
          </a:xfrm>
          <a:prstGeom prst="line">
            <a:avLst/>
          </a:prstGeom>
          <a:ln w="19050">
            <a:solidFill>
              <a:srgbClr val="FFFFFF"/>
            </a:solidFill>
            <a:round/>
          </a:ln>
        </p:spPr>
        <p:style>
          <a:lnRef idx="0">
            <a:scrgbClr r="0" g="0" b="0"/>
          </a:lnRef>
          <a:fillRef idx="0">
            <a:scrgbClr r="0" g="0" b="0"/>
          </a:fillRef>
          <a:effectRef idx="0">
            <a:scrgbClr r="0" g="0" b="0"/>
          </a:effectRef>
          <a:fontRef idx="minor"/>
        </p:style>
      </p:sp>
      <p:grpSp>
        <p:nvGrpSpPr>
          <p:cNvPr id="180" name="Group 11"/>
          <p:cNvGrpSpPr/>
          <p:nvPr/>
        </p:nvGrpSpPr>
        <p:grpSpPr>
          <a:xfrm>
            <a:off x="-9626760" y="9991800"/>
            <a:ext cx="26045640" cy="14244120"/>
            <a:chOff x="-9626760" y="9991800"/>
            <a:chExt cx="26045640" cy="14244120"/>
          </a:xfrm>
        </p:grpSpPr>
        <p:sp>
          <p:nvSpPr>
            <p:cNvPr id="181" name="Freeform 12"/>
            <p:cNvSpPr/>
            <p:nvPr/>
          </p:nvSpPr>
          <p:spPr>
            <a:xfrm rot="10800000">
              <a:off x="-9626760" y="999144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82" name="TextBox 13"/>
            <p:cNvSpPr/>
            <p:nvPr/>
          </p:nvSpPr>
          <p:spPr>
            <a:xfrm rot="10800000">
              <a:off x="-7184880" y="9992520"/>
              <a:ext cx="17906040" cy="14243400"/>
            </a:xfrm>
            <a:prstGeom prst="rect">
              <a:avLst/>
            </a:prstGeom>
            <a:noFill/>
            <a:ln w="0">
              <a:noFill/>
            </a:ln>
          </p:spPr>
          <p:style>
            <a:lnRef idx="0">
              <a:scrgbClr r="0" g="0" b="0"/>
            </a:lnRef>
            <a:fillRef idx="0">
              <a:scrgbClr r="0" g="0" b="0"/>
            </a:fillRef>
            <a:effectRef idx="0">
              <a:scrgbClr r="0" g="0" b="0"/>
            </a:effectRef>
            <a:fontRef idx="minor"/>
          </p:style>
        </p:sp>
      </p:grpSp>
      <p:grpSp>
        <p:nvGrpSpPr>
          <p:cNvPr id="183" name="Group 14"/>
          <p:cNvGrpSpPr/>
          <p:nvPr/>
        </p:nvGrpSpPr>
        <p:grpSpPr>
          <a:xfrm>
            <a:off x="3072960" y="-13948920"/>
            <a:ext cx="26045640" cy="14243760"/>
            <a:chOff x="3072960" y="-13948920"/>
            <a:chExt cx="26045640" cy="14243760"/>
          </a:xfrm>
        </p:grpSpPr>
        <p:sp>
          <p:nvSpPr>
            <p:cNvPr id="184" name="Freeform 15"/>
            <p:cNvSpPr/>
            <p:nvPr/>
          </p:nvSpPr>
          <p:spPr>
            <a:xfrm>
              <a:off x="3072960" y="-12727800"/>
              <a:ext cx="26045640" cy="13022640"/>
            </a:xfrm>
            <a:custGeom>
              <a:avLst/>
              <a:gdLst/>
              <a:ahLst/>
              <a:cxnLst/>
              <a:rect l="l" t="t" r="r" b="b"/>
              <a:pathLst>
                <a:path w="812800" h="406400">
                  <a:moveTo>
                    <a:pt x="0" y="0"/>
                  </a:moveTo>
                  <a:lnTo>
                    <a:pt x="609600" y="0"/>
                  </a:lnTo>
                  <a:lnTo>
                    <a:pt x="812800" y="203200"/>
                  </a:lnTo>
                  <a:lnTo>
                    <a:pt x="609600" y="406400"/>
                  </a:lnTo>
                  <a:lnTo>
                    <a:pt x="0" y="406400"/>
                  </a:lnTo>
                  <a:lnTo>
                    <a:pt x="203200" y="203200"/>
                  </a:lnTo>
                  <a:lnTo>
                    <a:pt x="0" y="0"/>
                  </a:lnTo>
                  <a:close/>
                </a:path>
              </a:pathLst>
            </a:custGeom>
            <a:solidFill>
              <a:srgbClr val="60A56B"/>
            </a:solidFill>
            <a:ln w="0">
              <a:noFill/>
            </a:ln>
          </p:spPr>
          <p:style>
            <a:lnRef idx="0">
              <a:scrgbClr r="0" g="0" b="0"/>
            </a:lnRef>
            <a:fillRef idx="0">
              <a:scrgbClr r="0" g="0" b="0"/>
            </a:fillRef>
            <a:effectRef idx="0">
              <a:scrgbClr r="0" g="0" b="0"/>
            </a:effectRef>
            <a:fontRef idx="minor"/>
          </p:style>
        </p:sp>
        <p:sp>
          <p:nvSpPr>
            <p:cNvPr id="185" name="TextBox 16"/>
            <p:cNvSpPr/>
            <p:nvPr/>
          </p:nvSpPr>
          <p:spPr>
            <a:xfrm>
              <a:off x="8770680" y="-13948920"/>
              <a:ext cx="17906040" cy="14243400"/>
            </a:xfrm>
            <a:prstGeom prst="rect">
              <a:avLst/>
            </a:prstGeom>
            <a:noFill/>
            <a:ln w="0">
              <a:noFill/>
            </a:ln>
          </p:spPr>
          <p:style>
            <a:lnRef idx="0">
              <a:scrgbClr r="0" g="0" b="0"/>
            </a:lnRef>
            <a:fillRef idx="0">
              <a:scrgbClr r="0" g="0" b="0"/>
            </a:fillRef>
            <a:effectRef idx="0">
              <a:scrgbClr r="0" g="0" b="0"/>
            </a:effectRef>
            <a:fontRef idx="minor"/>
          </p:style>
        </p:sp>
      </p:grpSp>
      <p:sp>
        <p:nvSpPr>
          <p:cNvPr id="186" name="TextBox 17"/>
          <p:cNvSpPr/>
          <p:nvPr/>
        </p:nvSpPr>
        <p:spPr>
          <a:xfrm>
            <a:off x="12344400" y="950400"/>
            <a:ext cx="5741280" cy="6501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800" b="0" strike="noStrike" spc="43" dirty="0">
                <a:solidFill>
                  <a:srgbClr val="396D3E"/>
                </a:solidFill>
                <a:latin typeface="Calibri"/>
                <a:ea typeface="字由点字典黑 55J"/>
              </a:rPr>
              <a:t>劳动强度</a:t>
            </a:r>
            <a:r>
              <a:rPr lang="en-US" sz="1800" b="0" strike="noStrike" spc="43" dirty="0">
                <a:solidFill>
                  <a:srgbClr val="396D3E"/>
                </a:solidFill>
                <a:latin typeface="Calibri"/>
                <a:ea typeface="字由点字典黑 55J"/>
              </a:rPr>
              <a:t>(intensity)</a:t>
            </a:r>
            <a:r>
              <a:rPr lang="zh-CN" sz="1800" b="0" strike="noStrike" spc="43" dirty="0">
                <a:solidFill>
                  <a:srgbClr val="396D3E"/>
                </a:solidFill>
                <a:latin typeface="Calibri"/>
                <a:ea typeface="字由点字典黑 55J"/>
              </a:rPr>
              <a:t>与工作时长特征</a:t>
            </a:r>
            <a:r>
              <a:rPr lang="en-US" sz="1800" b="0" strike="noStrike" spc="43" dirty="0">
                <a:solidFill>
                  <a:srgbClr val="396D3E"/>
                </a:solidFill>
                <a:latin typeface="Calibri"/>
                <a:ea typeface="字由点字典黑 55J"/>
              </a:rPr>
              <a:t>(</a:t>
            </a:r>
            <a:r>
              <a:rPr lang="en-US" sz="1800" b="0" strike="noStrike" spc="43" dirty="0" err="1">
                <a:solidFill>
                  <a:srgbClr val="396D3E"/>
                </a:solidFill>
                <a:latin typeface="Calibri"/>
                <a:ea typeface="字由点字典黑 55J"/>
              </a:rPr>
              <a:t>working_days_type</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存在明显正相关。工作时长越长</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如每周工作</a:t>
            </a:r>
            <a:r>
              <a:rPr lang="en-US" sz="1800" b="0" strike="noStrike" spc="43" dirty="0">
                <a:solidFill>
                  <a:srgbClr val="396D3E"/>
                </a:solidFill>
                <a:latin typeface="Calibri"/>
                <a:ea typeface="字由点字典黑 55J"/>
              </a:rPr>
              <a:t>7</a:t>
            </a:r>
            <a:r>
              <a:rPr lang="zh-CN" sz="1800" b="0" strike="noStrike" spc="43" dirty="0">
                <a:solidFill>
                  <a:srgbClr val="396D3E"/>
                </a:solidFill>
                <a:latin typeface="Calibri"/>
                <a:ea typeface="字由点字典黑 55J"/>
              </a:rPr>
              <a:t>天或每天工作超过</a:t>
            </a:r>
            <a:r>
              <a:rPr lang="en-US" sz="1800" b="0" strike="noStrike" spc="43" dirty="0">
                <a:solidFill>
                  <a:srgbClr val="396D3E"/>
                </a:solidFill>
                <a:latin typeface="Calibri"/>
                <a:ea typeface="字由点字典黑 55J"/>
              </a:rPr>
              <a:t>10</a:t>
            </a:r>
            <a:r>
              <a:rPr lang="zh-CN" sz="1800" b="0" strike="noStrike" spc="43" dirty="0">
                <a:solidFill>
                  <a:srgbClr val="396D3E"/>
                </a:solidFill>
                <a:latin typeface="Calibri"/>
                <a:ea typeface="字由点字典黑 55J"/>
              </a:rPr>
              <a:t>小时</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劳动强度就越高</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相关系数在</a:t>
            </a:r>
            <a:r>
              <a:rPr lang="en-US" sz="1800" b="0" strike="noStrike" spc="43" dirty="0">
                <a:solidFill>
                  <a:srgbClr val="396D3E"/>
                </a:solidFill>
                <a:latin typeface="Calibri"/>
                <a:ea typeface="字由点字典黑 55J"/>
              </a:rPr>
              <a:t>0.6-0.9</a:t>
            </a:r>
            <a:r>
              <a:rPr lang="zh-CN" sz="1800" b="0" strike="noStrike" spc="43" dirty="0">
                <a:solidFill>
                  <a:srgbClr val="396D3E"/>
                </a:solidFill>
                <a:latin typeface="Calibri"/>
                <a:ea typeface="字由点字典黑 55J"/>
              </a:rPr>
              <a:t>之间。</a:t>
            </a:r>
            <a:endParaRPr lang="en-US" sz="1800" b="0" strike="noStrike" spc="-1" dirty="0">
              <a:latin typeface="Arial"/>
            </a:endParaRPr>
          </a:p>
          <a:p>
            <a:pPr algn="just">
              <a:lnSpc>
                <a:spcPts val="2560"/>
              </a:lnSpc>
              <a:buNone/>
            </a:pPr>
            <a:endParaRPr lang="en-US" sz="1800" b="0" strike="noStrike" spc="-1" dirty="0">
              <a:latin typeface="Arial"/>
            </a:endParaRPr>
          </a:p>
          <a:p>
            <a:pPr algn="just">
              <a:lnSpc>
                <a:spcPts val="2560"/>
              </a:lnSpc>
              <a:buNone/>
            </a:pPr>
            <a:r>
              <a:rPr lang="zh-CN" sz="1800" b="0" strike="noStrike" spc="43" dirty="0">
                <a:solidFill>
                  <a:srgbClr val="396D3E"/>
                </a:solidFill>
                <a:latin typeface="Calibri"/>
                <a:ea typeface="字由点字典黑 55J"/>
              </a:rPr>
              <a:t>劳动强度与订单数量特征</a:t>
            </a:r>
            <a:r>
              <a:rPr lang="en-US" sz="1800" b="0" strike="noStrike" spc="43" dirty="0">
                <a:solidFill>
                  <a:srgbClr val="396D3E"/>
                </a:solidFill>
                <a:latin typeface="Calibri"/>
                <a:ea typeface="字由点字典黑 55J"/>
              </a:rPr>
              <a:t>(</a:t>
            </a:r>
            <a:r>
              <a:rPr lang="en-US" sz="1800" b="0" strike="noStrike" spc="43" dirty="0" err="1">
                <a:solidFill>
                  <a:srgbClr val="396D3E"/>
                </a:solidFill>
                <a:latin typeface="Calibri"/>
                <a:ea typeface="字由点字典黑 55J"/>
              </a:rPr>
              <a:t>order_type</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也有一定正相关</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但相关性没有那么强</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相关系数在</a:t>
            </a:r>
            <a:r>
              <a:rPr lang="en-US" sz="1800" b="0" strike="noStrike" spc="43" dirty="0">
                <a:solidFill>
                  <a:srgbClr val="396D3E"/>
                </a:solidFill>
                <a:latin typeface="Calibri"/>
                <a:ea typeface="字由点字典黑 55J"/>
              </a:rPr>
              <a:t>0.1-0.5</a:t>
            </a:r>
            <a:r>
              <a:rPr lang="zh-CN" sz="1800" b="0" strike="noStrike" spc="43" dirty="0">
                <a:solidFill>
                  <a:srgbClr val="396D3E"/>
                </a:solidFill>
                <a:latin typeface="Calibri"/>
                <a:ea typeface="字由点字典黑 55J"/>
              </a:rPr>
              <a:t>之间。可见订单数量的增加会在一定程度上加大劳动强度。</a:t>
            </a:r>
            <a:endParaRPr lang="en-US" sz="1800" b="0" strike="noStrike" spc="-1" dirty="0">
              <a:latin typeface="Arial"/>
            </a:endParaRPr>
          </a:p>
          <a:p>
            <a:pPr algn="just">
              <a:lnSpc>
                <a:spcPts val="2560"/>
              </a:lnSpc>
              <a:buNone/>
            </a:pPr>
            <a:endParaRPr lang="en-US" sz="1800" b="0" strike="noStrike" spc="-1" dirty="0">
              <a:latin typeface="Arial"/>
            </a:endParaRPr>
          </a:p>
          <a:p>
            <a:pPr algn="just">
              <a:lnSpc>
                <a:spcPts val="2560"/>
              </a:lnSpc>
              <a:buNone/>
            </a:pPr>
            <a:r>
              <a:rPr lang="zh-CN" sz="1800" b="0" strike="noStrike" spc="43" dirty="0">
                <a:solidFill>
                  <a:srgbClr val="396D3E"/>
                </a:solidFill>
                <a:latin typeface="Calibri"/>
                <a:ea typeface="字由点字典黑 55J"/>
              </a:rPr>
              <a:t>劳动强度与准时性特征</a:t>
            </a:r>
            <a:r>
              <a:rPr lang="en-US" sz="1800" b="0" strike="noStrike" spc="43" dirty="0">
                <a:solidFill>
                  <a:srgbClr val="396D3E"/>
                </a:solidFill>
                <a:latin typeface="Calibri"/>
                <a:ea typeface="字由点字典黑 55J"/>
              </a:rPr>
              <a:t>(</a:t>
            </a:r>
            <a:r>
              <a:rPr lang="en-US" sz="1800" b="0" strike="noStrike" spc="43" dirty="0" err="1">
                <a:solidFill>
                  <a:srgbClr val="396D3E"/>
                </a:solidFill>
                <a:latin typeface="Calibri"/>
                <a:ea typeface="字由点字典黑 55J"/>
              </a:rPr>
              <a:t>delay_type</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存在一定负相关。如果出现严重延迟</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会显著增加劳动强度</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相关系数约为</a:t>
            </a:r>
            <a:r>
              <a:rPr lang="en-US" sz="1800" b="0" strike="noStrike" spc="43" dirty="0">
                <a:solidFill>
                  <a:srgbClr val="396D3E"/>
                </a:solidFill>
                <a:latin typeface="Calibri"/>
                <a:ea typeface="字由点字典黑 55J"/>
              </a:rPr>
              <a:t>0.5</a:t>
            </a:r>
            <a:r>
              <a:rPr lang="zh-CN" sz="1800" b="0" strike="noStrike" spc="43" dirty="0">
                <a:solidFill>
                  <a:srgbClr val="396D3E"/>
                </a:solidFill>
                <a:latin typeface="Calibri"/>
                <a:ea typeface="字由点字典黑 55J"/>
              </a:rPr>
              <a:t>。</a:t>
            </a:r>
            <a:endParaRPr lang="en-US" sz="1800" b="0" strike="noStrike" spc="-1" dirty="0">
              <a:latin typeface="Arial"/>
            </a:endParaRPr>
          </a:p>
          <a:p>
            <a:pPr algn="just">
              <a:lnSpc>
                <a:spcPts val="2560"/>
              </a:lnSpc>
              <a:buNone/>
            </a:pPr>
            <a:endParaRPr lang="en-US" sz="1800" b="0" strike="noStrike" spc="-1" dirty="0">
              <a:latin typeface="Arial"/>
            </a:endParaRPr>
          </a:p>
          <a:p>
            <a:pPr algn="just">
              <a:lnSpc>
                <a:spcPts val="2560"/>
              </a:lnSpc>
              <a:buNone/>
            </a:pPr>
            <a:r>
              <a:rPr lang="zh-CN" sz="1800" b="0" strike="noStrike" spc="43" dirty="0">
                <a:solidFill>
                  <a:srgbClr val="396D3E"/>
                </a:solidFill>
                <a:latin typeface="Calibri"/>
                <a:ea typeface="字由点字典黑 55J"/>
              </a:rPr>
              <a:t>劳动强度与情感劳动特征</a:t>
            </a:r>
            <a:r>
              <a:rPr lang="en-US" sz="1800" b="0" strike="noStrike" spc="43" dirty="0">
                <a:solidFill>
                  <a:srgbClr val="396D3E"/>
                </a:solidFill>
                <a:latin typeface="Calibri"/>
                <a:ea typeface="字由点字典黑 55J"/>
              </a:rPr>
              <a:t>(</a:t>
            </a:r>
            <a:r>
              <a:rPr lang="en-US" sz="1800" b="0" strike="noStrike" spc="43" dirty="0" err="1">
                <a:solidFill>
                  <a:srgbClr val="396D3E"/>
                </a:solidFill>
                <a:latin typeface="Calibri"/>
                <a:ea typeface="字由点字典黑 55J"/>
              </a:rPr>
              <a:t>labor_type</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也有一定正相关关系。承受高强度情感劳动会增加整体劳动强度</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相关系数约</a:t>
            </a:r>
            <a:r>
              <a:rPr lang="en-US" sz="1800" b="0" strike="noStrike" spc="43" dirty="0">
                <a:solidFill>
                  <a:srgbClr val="396D3E"/>
                </a:solidFill>
                <a:latin typeface="Calibri"/>
                <a:ea typeface="字由点字典黑 55J"/>
              </a:rPr>
              <a:t>0.45</a:t>
            </a:r>
            <a:r>
              <a:rPr lang="zh-CN" sz="1800" b="0" strike="noStrike" spc="43" dirty="0">
                <a:solidFill>
                  <a:srgbClr val="396D3E"/>
                </a:solidFill>
                <a:latin typeface="Calibri"/>
                <a:ea typeface="字由点字典黑 55J"/>
              </a:rPr>
              <a:t>。</a:t>
            </a:r>
            <a:endParaRPr lang="en-US" sz="1800" b="0" strike="noStrike" spc="-1" dirty="0">
              <a:latin typeface="Arial"/>
            </a:endParaRPr>
          </a:p>
          <a:p>
            <a:pPr algn="just">
              <a:lnSpc>
                <a:spcPts val="2560"/>
              </a:lnSpc>
              <a:buNone/>
            </a:pPr>
            <a:endParaRPr lang="en-US" sz="1800" b="0" strike="noStrike" spc="-1" dirty="0">
              <a:latin typeface="Arial"/>
            </a:endParaRPr>
          </a:p>
          <a:p>
            <a:pPr algn="just">
              <a:lnSpc>
                <a:spcPts val="2560"/>
              </a:lnSpc>
              <a:buNone/>
            </a:pPr>
            <a:r>
              <a:rPr lang="zh-CN" sz="1800" b="0" strike="noStrike" spc="43" dirty="0">
                <a:solidFill>
                  <a:srgbClr val="396D3E"/>
                </a:solidFill>
                <a:latin typeface="Calibri"/>
                <a:ea typeface="字由点字典黑 55J"/>
              </a:rPr>
              <a:t>各个特征之间也存在一些相关性。比如工作时长越长</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订单数量就越多</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订单数量越多</a:t>
            </a:r>
            <a:r>
              <a:rPr lang="en-US" sz="1800" b="0" strike="noStrike" spc="43" dirty="0">
                <a:solidFill>
                  <a:srgbClr val="396D3E"/>
                </a:solidFill>
                <a:latin typeface="Calibri"/>
                <a:ea typeface="字由点字典黑 55J"/>
              </a:rPr>
              <a:t>,</a:t>
            </a:r>
            <a:r>
              <a:rPr lang="zh-CN" sz="1800" b="0" strike="noStrike" spc="43" dirty="0">
                <a:solidFill>
                  <a:srgbClr val="396D3E"/>
                </a:solidFill>
                <a:latin typeface="Calibri"/>
                <a:ea typeface="字由点字典黑 55J"/>
              </a:rPr>
              <a:t>准时性就越差等。这些相互影响加剧了劳动强度。</a:t>
            </a:r>
            <a:endParaRPr lang="en-US" sz="1800" b="0" strike="noStrike" spc="-1" dirty="0">
              <a:latin typeface="Arial"/>
            </a:endParaRPr>
          </a:p>
        </p:txBody>
      </p:sp>
      <p:sp>
        <p:nvSpPr>
          <p:cNvPr id="187" name="TextBox 18"/>
          <p:cNvSpPr/>
          <p:nvPr/>
        </p:nvSpPr>
        <p:spPr>
          <a:xfrm>
            <a:off x="1028880" y="2691720"/>
            <a:ext cx="5152680" cy="64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FFFFFF"/>
                </a:solidFill>
                <a:latin typeface="Calibri"/>
                <a:ea typeface="字由点字典黑 55J"/>
              </a:rPr>
              <a:t>演示文稿是实用的工具，如果您想在演示文稿中展现内容，可以选择多种方式。</a:t>
            </a:r>
            <a:endParaRPr lang="en-US" sz="1600" b="0" strike="noStrike" spc="-1">
              <a:latin typeface="Arial"/>
            </a:endParaRPr>
          </a:p>
        </p:txBody>
      </p:sp>
      <p:sp>
        <p:nvSpPr>
          <p:cNvPr id="188" name="TextBox 19"/>
          <p:cNvSpPr/>
          <p:nvPr/>
        </p:nvSpPr>
        <p:spPr>
          <a:xfrm>
            <a:off x="6567120" y="2691720"/>
            <a:ext cx="5152680" cy="64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FFFFFF"/>
                </a:solidFill>
                <a:latin typeface="Calibri"/>
                <a:ea typeface="字由点字典黑 55J"/>
              </a:rPr>
              <a:t>演示文稿是实用的工具，如果您想在演示文稿中展现内容，可以选择多种方式。</a:t>
            </a:r>
            <a:endParaRPr lang="en-US" sz="1600" b="0" strike="noStrike" spc="-1">
              <a:latin typeface="Arial"/>
            </a:endParaRPr>
          </a:p>
        </p:txBody>
      </p:sp>
      <p:sp>
        <p:nvSpPr>
          <p:cNvPr id="189" name="TextBox 20"/>
          <p:cNvSpPr/>
          <p:nvPr/>
        </p:nvSpPr>
        <p:spPr>
          <a:xfrm>
            <a:off x="12101760" y="2691720"/>
            <a:ext cx="5152680" cy="64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FFFFFF"/>
                </a:solidFill>
                <a:latin typeface="Calibri"/>
                <a:ea typeface="字由点字典黑 55J"/>
              </a:rPr>
              <a:t>演示文稿是实用的工具，如果您想在演示文稿中展现内容，可以选择多种方式。</a:t>
            </a:r>
            <a:endParaRPr lang="en-US" sz="1600" b="0" strike="noStrike" spc="-1">
              <a:latin typeface="Arial"/>
            </a:endParaRPr>
          </a:p>
        </p:txBody>
      </p:sp>
      <p:sp>
        <p:nvSpPr>
          <p:cNvPr id="190" name="TextBox 21"/>
          <p:cNvSpPr/>
          <p:nvPr/>
        </p:nvSpPr>
        <p:spPr>
          <a:xfrm>
            <a:off x="1028880" y="3667680"/>
            <a:ext cx="5152680" cy="64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FFFFFF"/>
                </a:solidFill>
                <a:latin typeface="Calibri"/>
                <a:ea typeface="字由点字典黑 55J"/>
              </a:rPr>
              <a:t>演示文稿是实用的工具，如果您想在演示文稿中展现内容，可以选择多种方式。</a:t>
            </a:r>
            <a:endParaRPr lang="en-US" sz="1600" b="0" strike="noStrike" spc="-1">
              <a:latin typeface="Arial"/>
            </a:endParaRPr>
          </a:p>
        </p:txBody>
      </p:sp>
      <p:sp>
        <p:nvSpPr>
          <p:cNvPr id="191" name="TextBox 22"/>
          <p:cNvSpPr/>
          <p:nvPr/>
        </p:nvSpPr>
        <p:spPr>
          <a:xfrm>
            <a:off x="6567120" y="3667680"/>
            <a:ext cx="5152680" cy="64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FFFFFF"/>
                </a:solidFill>
                <a:latin typeface="Calibri"/>
                <a:ea typeface="字由点字典黑 55J"/>
              </a:rPr>
              <a:t>演示文稿是实用的工具，如果您想在演示文稿中展现内容，可以选择多种方式。</a:t>
            </a:r>
            <a:endParaRPr lang="en-US" sz="1600" b="0" strike="noStrike" spc="-1">
              <a:latin typeface="Arial"/>
            </a:endParaRPr>
          </a:p>
        </p:txBody>
      </p:sp>
      <p:sp>
        <p:nvSpPr>
          <p:cNvPr id="192" name="TextBox 23"/>
          <p:cNvSpPr/>
          <p:nvPr/>
        </p:nvSpPr>
        <p:spPr>
          <a:xfrm>
            <a:off x="12101760" y="3667680"/>
            <a:ext cx="5152680" cy="64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FFFFFF"/>
                </a:solidFill>
                <a:latin typeface="Calibri"/>
                <a:ea typeface="字由点字典黑 55J"/>
              </a:rPr>
              <a:t>演示文稿是实用的工具，如果您想在演示文稿中展现内容，可以选择多种方式。</a:t>
            </a:r>
            <a:endParaRPr lang="en-US" sz="1600" b="0" strike="noStrike" spc="-1">
              <a:latin typeface="Arial"/>
            </a:endParaRPr>
          </a:p>
        </p:txBody>
      </p:sp>
      <p:sp>
        <p:nvSpPr>
          <p:cNvPr id="193" name="TextBox 24"/>
          <p:cNvSpPr/>
          <p:nvPr/>
        </p:nvSpPr>
        <p:spPr>
          <a:xfrm>
            <a:off x="1028880" y="4643640"/>
            <a:ext cx="5152680" cy="64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FFFFFF"/>
                </a:solidFill>
                <a:latin typeface="Calibri"/>
                <a:ea typeface="字由点字典黑 55J"/>
              </a:rPr>
              <a:t>演示文稿是实用的工具，如果您想在演示文稿中展现内容，可以选择多种方式。</a:t>
            </a:r>
            <a:endParaRPr lang="en-US" sz="1600" b="0" strike="noStrike" spc="-1">
              <a:latin typeface="Arial"/>
            </a:endParaRPr>
          </a:p>
        </p:txBody>
      </p:sp>
      <p:sp>
        <p:nvSpPr>
          <p:cNvPr id="194" name="TextBox 25"/>
          <p:cNvSpPr/>
          <p:nvPr/>
        </p:nvSpPr>
        <p:spPr>
          <a:xfrm>
            <a:off x="6567120" y="4643640"/>
            <a:ext cx="5152680" cy="64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FFFFFF"/>
                </a:solidFill>
                <a:latin typeface="Calibri"/>
                <a:ea typeface="字由点字典黑 55J"/>
              </a:rPr>
              <a:t>演示文稿是实用的工具，如果您想在演示文稿中展现内容，可以选择多种方式。</a:t>
            </a:r>
            <a:endParaRPr lang="en-US" sz="1600" b="0" strike="noStrike" spc="-1">
              <a:latin typeface="Arial"/>
            </a:endParaRPr>
          </a:p>
        </p:txBody>
      </p:sp>
      <p:sp>
        <p:nvSpPr>
          <p:cNvPr id="195" name="TextBox 26"/>
          <p:cNvSpPr/>
          <p:nvPr/>
        </p:nvSpPr>
        <p:spPr>
          <a:xfrm>
            <a:off x="12101760" y="4643640"/>
            <a:ext cx="5152680" cy="64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560"/>
              </a:lnSpc>
              <a:buNone/>
            </a:pPr>
            <a:r>
              <a:rPr lang="zh-CN" sz="1600" b="0" strike="noStrike" spc="43">
                <a:solidFill>
                  <a:srgbClr val="FFFFFF"/>
                </a:solidFill>
                <a:latin typeface="Calibri"/>
                <a:ea typeface="字由点字典黑 55J"/>
              </a:rPr>
              <a:t>演示文稿是实用的工具，如果您想在演示文稿中展现内容，可以选择多种方式。</a:t>
            </a:r>
            <a:endParaRPr lang="en-US" sz="1600" b="0" strike="noStrike" spc="-1">
              <a:latin typeface="Arial"/>
            </a:endParaRPr>
          </a:p>
        </p:txBody>
      </p:sp>
      <p:pic>
        <p:nvPicPr>
          <p:cNvPr id="196" name="图片 195"/>
          <p:cNvPicPr/>
          <p:nvPr/>
        </p:nvPicPr>
        <p:blipFill>
          <a:blip r:embed="rId3"/>
          <a:stretch/>
        </p:blipFill>
        <p:spPr>
          <a:xfrm>
            <a:off x="42480" y="457200"/>
            <a:ext cx="12301920" cy="755784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1762</Words>
  <Application>Microsoft Office PowerPoint</Application>
  <PresentationFormat>自定义</PresentationFormat>
  <Paragraphs>85</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字由点字典黑</vt:lpstr>
      <vt:lpstr>字由点字典黑 Bold</vt:lpstr>
      <vt:lpstr>Arial</vt:lpstr>
      <vt:lpstr>Calibri</vt:lpstr>
      <vt:lpstr>Symbol</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Red</cp:lastModifiedBy>
  <cp:revision>6</cp:revision>
  <dcterms:created xsi:type="dcterms:W3CDTF">2006-08-16T00:00:00Z</dcterms:created>
  <dcterms:modified xsi:type="dcterms:W3CDTF">2024-10-29T16:15:50Z</dcterms:modified>
  <dc:identifier>DAGH4Ih6GGk</dc:identifier>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