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Helvetica Neue"/>
      <p:regular r:id="rId34"/>
      <p:bold r:id="rId35"/>
      <p:italic r:id="rId36"/>
      <p:boldItalic r:id="rId37"/>
    </p:embeddedFont>
    <p:embeddedFont>
      <p:font typeface="Helvetica Neue Ligh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Light-italic.fntdata"/><Relationship Id="rId20" Type="http://schemas.openxmlformats.org/officeDocument/2006/relationships/slide" Target="slides/slide15.xml"/><Relationship Id="rId41" Type="http://schemas.openxmlformats.org/officeDocument/2006/relationships/font" Target="fonts/HelveticaNeueLight-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HelveticaNeue-bold.fntdata"/><Relationship Id="rId12" Type="http://schemas.openxmlformats.org/officeDocument/2006/relationships/slide" Target="slides/slide7.xml"/><Relationship Id="rId34" Type="http://schemas.openxmlformats.org/officeDocument/2006/relationships/font" Target="fonts/HelveticaNeue-regular.fntdata"/><Relationship Id="rId15" Type="http://schemas.openxmlformats.org/officeDocument/2006/relationships/slide" Target="slides/slide10.xml"/><Relationship Id="rId37" Type="http://schemas.openxmlformats.org/officeDocument/2006/relationships/font" Target="fonts/HelveticaNeue-boldItalic.fntdata"/><Relationship Id="rId14" Type="http://schemas.openxmlformats.org/officeDocument/2006/relationships/slide" Target="slides/slide9.xml"/><Relationship Id="rId36" Type="http://schemas.openxmlformats.org/officeDocument/2006/relationships/font" Target="fonts/HelveticaNeue-italic.fntdata"/><Relationship Id="rId17" Type="http://schemas.openxmlformats.org/officeDocument/2006/relationships/slide" Target="slides/slide12.xml"/><Relationship Id="rId39" Type="http://schemas.openxmlformats.org/officeDocument/2006/relationships/font" Target="fonts/HelveticaNeueLight-bold.fntdata"/><Relationship Id="rId16" Type="http://schemas.openxmlformats.org/officeDocument/2006/relationships/slide" Target="slides/slide11.xml"/><Relationship Id="rId38" Type="http://schemas.openxmlformats.org/officeDocument/2006/relationships/font" Target="fonts/HelveticaNeueLigh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1be35dab91_0_0:notes"/>
          <p:cNvSpPr/>
          <p:nvPr>
            <p:ph idx="2" type="sldImg"/>
          </p:nvPr>
        </p:nvSpPr>
        <p:spPr>
          <a:xfrm>
            <a:off x="2739960" y="500040"/>
            <a:ext cx="4444200" cy="2499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 name="Google Shape;52;g21be35dab91_0_0:notes"/>
          <p:cNvSpPr txBox="1"/>
          <p:nvPr>
            <p:ph idx="1" type="body"/>
          </p:nvPr>
        </p:nvSpPr>
        <p:spPr>
          <a:xfrm>
            <a:off x="685800" y="4400640"/>
            <a:ext cx="5485800" cy="3599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53" name="Google Shape;53;g21be35dab91_0_0:notes"/>
          <p:cNvSpPr/>
          <p:nvPr/>
        </p:nvSpPr>
        <p:spPr>
          <a:xfrm>
            <a:off x="388476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lang="en-GB" sz="1200" strike="noStrike">
                <a:solidFill>
                  <a:srgbClr val="000000"/>
                </a:solidFill>
                <a:latin typeface="Arial"/>
                <a:ea typeface="Arial"/>
                <a:cs typeface="Arial"/>
                <a:sym typeface="Arial"/>
              </a:rPr>
              <a:t>‹#›</a:t>
            </a:fld>
            <a:endParaRPr b="0" sz="1200" strike="noStrike">
              <a:solidFill>
                <a:srgbClr val="000000"/>
              </a:solidFill>
              <a:latin typeface="Calibri"/>
              <a:ea typeface="Calibri"/>
              <a:cs typeface="Calibri"/>
              <a:sym typeface="Calibri"/>
            </a:endParaRPr>
          </a:p>
        </p:txBody>
      </p:sp>
      <p:sp>
        <p:nvSpPr>
          <p:cNvPr id="54" name="Google Shape;54;g21be35dab91_0_0:notes"/>
          <p:cNvSpPr/>
          <p:nvPr/>
        </p:nvSpPr>
        <p:spPr>
          <a:xfrm>
            <a:off x="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chemeClr val="dk1"/>
              </a:buClr>
              <a:buSzPts val="2400"/>
              <a:buFont typeface="Arial"/>
              <a:buNone/>
            </a:pPr>
            <a:r>
              <a:t/>
            </a:r>
            <a:endParaRPr b="0" sz="2400"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f3d83396bf_0_122: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g2f3d83396bf_0_122:notes"/>
          <p:cNvSpPr txBox="1"/>
          <p:nvPr>
            <p:ph idx="1" type="body"/>
          </p:nvPr>
        </p:nvSpPr>
        <p:spPr>
          <a:xfrm>
            <a:off x="685800" y="4400640"/>
            <a:ext cx="5485800" cy="3599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184" name="Google Shape;184;g2f3d83396bf_0_122:notes"/>
          <p:cNvSpPr/>
          <p:nvPr/>
        </p:nvSpPr>
        <p:spPr>
          <a:xfrm>
            <a:off x="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chemeClr val="dk1"/>
              </a:buClr>
              <a:buSzPts val="2400"/>
              <a:buFont typeface="Arial"/>
              <a:buNone/>
            </a:pPr>
            <a:r>
              <a:t/>
            </a:r>
            <a:endParaRPr b="0" sz="2400" strike="noStrike">
              <a:solidFill>
                <a:srgbClr val="000000"/>
              </a:solidFill>
              <a:latin typeface="Calibri"/>
              <a:ea typeface="Calibri"/>
              <a:cs typeface="Calibri"/>
              <a:sym typeface="Calibri"/>
            </a:endParaRPr>
          </a:p>
        </p:txBody>
      </p:sp>
      <p:sp>
        <p:nvSpPr>
          <p:cNvPr id="185" name="Google Shape;185;g2f3d83396bf_0_122:notes"/>
          <p:cNvSpPr/>
          <p:nvPr/>
        </p:nvSpPr>
        <p:spPr>
          <a:xfrm>
            <a:off x="388476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lang="en-GB" sz="1200" strike="noStrike">
                <a:solidFill>
                  <a:srgbClr val="000000"/>
                </a:solidFill>
                <a:latin typeface="Calibri"/>
                <a:ea typeface="Calibri"/>
                <a:cs typeface="Calibri"/>
                <a:sym typeface="Calibri"/>
              </a:rPr>
              <a:t>‹#›</a:t>
            </a:fld>
            <a:endParaRPr b="0" sz="1200" strike="noStrik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f3d83396bf_0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g2f3d83396bf_0_130:notes"/>
          <p:cNvSpPr txBox="1"/>
          <p:nvPr>
            <p:ph idx="1" type="body"/>
          </p:nvPr>
        </p:nvSpPr>
        <p:spPr>
          <a:xfrm>
            <a:off x="685800" y="4400640"/>
            <a:ext cx="5485800" cy="3599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193" name="Google Shape;193;g2f3d83396bf_0_130:notes"/>
          <p:cNvSpPr/>
          <p:nvPr/>
        </p:nvSpPr>
        <p:spPr>
          <a:xfrm>
            <a:off x="388476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lang="en-GB" sz="1200" strike="noStrike">
                <a:solidFill>
                  <a:srgbClr val="000000"/>
                </a:solidFill>
                <a:latin typeface="Calibri"/>
                <a:ea typeface="Calibri"/>
                <a:cs typeface="Calibri"/>
                <a:sym typeface="Calibri"/>
              </a:rPr>
              <a:t>‹#›</a:t>
            </a:fld>
            <a:endParaRPr b="0" sz="1200" strike="noStrike">
              <a:solidFill>
                <a:srgbClr val="000000"/>
              </a:solidFill>
              <a:latin typeface="Calibri"/>
              <a:ea typeface="Calibri"/>
              <a:cs typeface="Calibri"/>
              <a:sym typeface="Calibri"/>
            </a:endParaRPr>
          </a:p>
        </p:txBody>
      </p:sp>
      <p:sp>
        <p:nvSpPr>
          <p:cNvPr id="194" name="Google Shape;194;g2f3d83396bf_0_130:notes"/>
          <p:cNvSpPr/>
          <p:nvPr/>
        </p:nvSpPr>
        <p:spPr>
          <a:xfrm>
            <a:off x="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chemeClr val="dk1"/>
              </a:buClr>
              <a:buSzPts val="2400"/>
              <a:buFont typeface="Arial"/>
              <a:buNone/>
            </a:pPr>
            <a:r>
              <a:t/>
            </a:r>
            <a:endParaRPr b="0" sz="2400" strike="noStrik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f4470113a7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g2f4470113a7_0_3:notes"/>
          <p:cNvSpPr txBox="1"/>
          <p:nvPr>
            <p:ph idx="1" type="body"/>
          </p:nvPr>
        </p:nvSpPr>
        <p:spPr>
          <a:xfrm>
            <a:off x="685800" y="4400640"/>
            <a:ext cx="5485800" cy="3599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206" name="Google Shape;206;g2f4470113a7_0_3:notes"/>
          <p:cNvSpPr/>
          <p:nvPr/>
        </p:nvSpPr>
        <p:spPr>
          <a:xfrm>
            <a:off x="388476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lang="en-GB" sz="1200" strike="noStrike">
                <a:solidFill>
                  <a:srgbClr val="000000"/>
                </a:solidFill>
                <a:latin typeface="Calibri"/>
                <a:ea typeface="Calibri"/>
                <a:cs typeface="Calibri"/>
                <a:sym typeface="Calibri"/>
              </a:rPr>
              <a:t>‹#›</a:t>
            </a:fld>
            <a:endParaRPr b="0" sz="1200" strike="noStrike">
              <a:solidFill>
                <a:srgbClr val="000000"/>
              </a:solidFill>
              <a:latin typeface="Calibri"/>
              <a:ea typeface="Calibri"/>
              <a:cs typeface="Calibri"/>
              <a:sym typeface="Calibri"/>
            </a:endParaRPr>
          </a:p>
        </p:txBody>
      </p:sp>
      <p:sp>
        <p:nvSpPr>
          <p:cNvPr id="207" name="Google Shape;207;g2f4470113a7_0_3:notes"/>
          <p:cNvSpPr/>
          <p:nvPr/>
        </p:nvSpPr>
        <p:spPr>
          <a:xfrm>
            <a:off x="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chemeClr val="dk1"/>
              </a:buClr>
              <a:buSzPts val="2400"/>
              <a:buFont typeface="Arial"/>
              <a:buNone/>
            </a:pPr>
            <a:r>
              <a:t/>
            </a:r>
            <a:endParaRPr b="0" sz="2400" strike="noStrik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f4470113a7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g2f4470113a7_0_16:notes"/>
          <p:cNvSpPr txBox="1"/>
          <p:nvPr>
            <p:ph idx="1" type="body"/>
          </p:nvPr>
        </p:nvSpPr>
        <p:spPr>
          <a:xfrm>
            <a:off x="685800" y="4400640"/>
            <a:ext cx="5485800" cy="3599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220" name="Google Shape;220;g2f4470113a7_0_16:notes"/>
          <p:cNvSpPr/>
          <p:nvPr/>
        </p:nvSpPr>
        <p:spPr>
          <a:xfrm>
            <a:off x="388476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lang="en-GB" sz="1200" strike="noStrike">
                <a:solidFill>
                  <a:srgbClr val="000000"/>
                </a:solidFill>
                <a:latin typeface="Calibri"/>
                <a:ea typeface="Calibri"/>
                <a:cs typeface="Calibri"/>
                <a:sym typeface="Calibri"/>
              </a:rPr>
              <a:t>‹#›</a:t>
            </a:fld>
            <a:endParaRPr b="0" sz="1200" strike="noStrike">
              <a:solidFill>
                <a:srgbClr val="000000"/>
              </a:solidFill>
              <a:latin typeface="Calibri"/>
              <a:ea typeface="Calibri"/>
              <a:cs typeface="Calibri"/>
              <a:sym typeface="Calibri"/>
            </a:endParaRPr>
          </a:p>
        </p:txBody>
      </p:sp>
      <p:sp>
        <p:nvSpPr>
          <p:cNvPr id="221" name="Google Shape;221;g2f4470113a7_0_16:notes"/>
          <p:cNvSpPr/>
          <p:nvPr/>
        </p:nvSpPr>
        <p:spPr>
          <a:xfrm>
            <a:off x="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chemeClr val="dk1"/>
              </a:buClr>
              <a:buSzPts val="2400"/>
              <a:buFont typeface="Arial"/>
              <a:buNone/>
            </a:pPr>
            <a:r>
              <a:t/>
            </a:r>
            <a:endParaRPr b="0" sz="2400" strike="noStrike">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f3d83396bf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g2f3d83396bf_0_142:notes"/>
          <p:cNvSpPr txBox="1"/>
          <p:nvPr>
            <p:ph idx="1" type="body"/>
          </p:nvPr>
        </p:nvSpPr>
        <p:spPr>
          <a:xfrm>
            <a:off x="685800" y="4400640"/>
            <a:ext cx="5485800" cy="3599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234" name="Google Shape;234;g2f3d83396bf_0_142:notes"/>
          <p:cNvSpPr/>
          <p:nvPr/>
        </p:nvSpPr>
        <p:spPr>
          <a:xfrm>
            <a:off x="388476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lang="en-GB" sz="1200" strike="noStrike">
                <a:solidFill>
                  <a:srgbClr val="000000"/>
                </a:solidFill>
                <a:latin typeface="Calibri"/>
                <a:ea typeface="Calibri"/>
                <a:cs typeface="Calibri"/>
                <a:sym typeface="Calibri"/>
              </a:rPr>
              <a:t>‹#›</a:t>
            </a:fld>
            <a:endParaRPr b="0" sz="1200" strike="noStrike">
              <a:solidFill>
                <a:srgbClr val="000000"/>
              </a:solidFill>
              <a:latin typeface="Calibri"/>
              <a:ea typeface="Calibri"/>
              <a:cs typeface="Calibri"/>
              <a:sym typeface="Calibri"/>
            </a:endParaRPr>
          </a:p>
        </p:txBody>
      </p:sp>
      <p:sp>
        <p:nvSpPr>
          <p:cNvPr id="235" name="Google Shape;235;g2f3d83396bf_0_142:notes"/>
          <p:cNvSpPr/>
          <p:nvPr/>
        </p:nvSpPr>
        <p:spPr>
          <a:xfrm>
            <a:off x="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chemeClr val="dk1"/>
              </a:buClr>
              <a:buSzPts val="2400"/>
              <a:buFont typeface="Arial"/>
              <a:buNone/>
            </a:pPr>
            <a:r>
              <a:t/>
            </a:r>
            <a:endParaRPr b="0" sz="2400" strike="noStrik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f4470113a7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7" name="Google Shape;247;g2f4470113a7_0_57:notes"/>
          <p:cNvSpPr txBox="1"/>
          <p:nvPr>
            <p:ph idx="1" type="body"/>
          </p:nvPr>
        </p:nvSpPr>
        <p:spPr>
          <a:xfrm>
            <a:off x="685800" y="4400640"/>
            <a:ext cx="5485800" cy="3599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248" name="Google Shape;248;g2f4470113a7_0_57:notes"/>
          <p:cNvSpPr/>
          <p:nvPr/>
        </p:nvSpPr>
        <p:spPr>
          <a:xfrm>
            <a:off x="388476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lang="en-GB" sz="1200" strike="noStrike">
                <a:solidFill>
                  <a:srgbClr val="000000"/>
                </a:solidFill>
                <a:latin typeface="Calibri"/>
                <a:ea typeface="Calibri"/>
                <a:cs typeface="Calibri"/>
                <a:sym typeface="Calibri"/>
              </a:rPr>
              <a:t>‹#›</a:t>
            </a:fld>
            <a:endParaRPr b="0" sz="1200" strike="noStrike">
              <a:solidFill>
                <a:srgbClr val="000000"/>
              </a:solidFill>
              <a:latin typeface="Calibri"/>
              <a:ea typeface="Calibri"/>
              <a:cs typeface="Calibri"/>
              <a:sym typeface="Calibri"/>
            </a:endParaRPr>
          </a:p>
        </p:txBody>
      </p:sp>
      <p:sp>
        <p:nvSpPr>
          <p:cNvPr id="249" name="Google Shape;249;g2f4470113a7_0_57:notes"/>
          <p:cNvSpPr/>
          <p:nvPr/>
        </p:nvSpPr>
        <p:spPr>
          <a:xfrm>
            <a:off x="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chemeClr val="dk1"/>
              </a:buClr>
              <a:buSzPts val="2400"/>
              <a:buFont typeface="Arial"/>
              <a:buNone/>
            </a:pPr>
            <a:r>
              <a:t/>
            </a:r>
            <a:endParaRPr b="0" sz="2400" strike="noStrike">
              <a:solidFill>
                <a:srgbClr val="000000"/>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f4470113a7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5" name="Google Shape;265;g2f4470113a7_0_77:notes"/>
          <p:cNvSpPr txBox="1"/>
          <p:nvPr>
            <p:ph idx="1" type="body"/>
          </p:nvPr>
        </p:nvSpPr>
        <p:spPr>
          <a:xfrm>
            <a:off x="685800" y="4400640"/>
            <a:ext cx="5485800" cy="3599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266" name="Google Shape;266;g2f4470113a7_0_77:notes"/>
          <p:cNvSpPr/>
          <p:nvPr/>
        </p:nvSpPr>
        <p:spPr>
          <a:xfrm>
            <a:off x="388476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lang="en-GB" sz="1200" strike="noStrike">
                <a:solidFill>
                  <a:srgbClr val="000000"/>
                </a:solidFill>
                <a:latin typeface="Calibri"/>
                <a:ea typeface="Calibri"/>
                <a:cs typeface="Calibri"/>
                <a:sym typeface="Calibri"/>
              </a:rPr>
              <a:t>‹#›</a:t>
            </a:fld>
            <a:endParaRPr b="0" sz="1200" strike="noStrike">
              <a:solidFill>
                <a:srgbClr val="000000"/>
              </a:solidFill>
              <a:latin typeface="Calibri"/>
              <a:ea typeface="Calibri"/>
              <a:cs typeface="Calibri"/>
              <a:sym typeface="Calibri"/>
            </a:endParaRPr>
          </a:p>
        </p:txBody>
      </p:sp>
      <p:sp>
        <p:nvSpPr>
          <p:cNvPr id="267" name="Google Shape;267;g2f4470113a7_0_77:notes"/>
          <p:cNvSpPr/>
          <p:nvPr/>
        </p:nvSpPr>
        <p:spPr>
          <a:xfrm>
            <a:off x="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chemeClr val="dk1"/>
              </a:buClr>
              <a:buSzPts val="2400"/>
              <a:buFont typeface="Arial"/>
              <a:buNone/>
            </a:pPr>
            <a:r>
              <a:t/>
            </a:r>
            <a:endParaRPr b="0" sz="2400" strike="noStrike">
              <a:solidFill>
                <a:srgbClr val="000000"/>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f4470113a7_0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3" name="Google Shape;283;g2f4470113a7_0_145:notes"/>
          <p:cNvSpPr txBox="1"/>
          <p:nvPr>
            <p:ph idx="1" type="body"/>
          </p:nvPr>
        </p:nvSpPr>
        <p:spPr>
          <a:xfrm>
            <a:off x="685800" y="4400640"/>
            <a:ext cx="5485800" cy="3599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284" name="Google Shape;284;g2f4470113a7_0_145:notes"/>
          <p:cNvSpPr/>
          <p:nvPr/>
        </p:nvSpPr>
        <p:spPr>
          <a:xfrm>
            <a:off x="388476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lang="en-GB" sz="1200" strike="noStrike">
                <a:solidFill>
                  <a:srgbClr val="000000"/>
                </a:solidFill>
                <a:latin typeface="Calibri"/>
                <a:ea typeface="Calibri"/>
                <a:cs typeface="Calibri"/>
                <a:sym typeface="Calibri"/>
              </a:rPr>
              <a:t>‹#›</a:t>
            </a:fld>
            <a:endParaRPr b="0" sz="1200" strike="noStrike">
              <a:solidFill>
                <a:srgbClr val="000000"/>
              </a:solidFill>
              <a:latin typeface="Calibri"/>
              <a:ea typeface="Calibri"/>
              <a:cs typeface="Calibri"/>
              <a:sym typeface="Calibri"/>
            </a:endParaRPr>
          </a:p>
        </p:txBody>
      </p:sp>
      <p:sp>
        <p:nvSpPr>
          <p:cNvPr id="285" name="Google Shape;285;g2f4470113a7_0_145:notes"/>
          <p:cNvSpPr/>
          <p:nvPr/>
        </p:nvSpPr>
        <p:spPr>
          <a:xfrm>
            <a:off x="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chemeClr val="dk1"/>
              </a:buClr>
              <a:buSzPts val="2400"/>
              <a:buFont typeface="Arial"/>
              <a:buNone/>
            </a:pPr>
            <a:r>
              <a:t/>
            </a:r>
            <a:endParaRPr b="0" sz="2400" strike="noStrike">
              <a:solidFill>
                <a:srgbClr val="000000"/>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f4470113a7_0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7" name="Google Shape;297;g2f4470113a7_0_160:notes"/>
          <p:cNvSpPr txBox="1"/>
          <p:nvPr>
            <p:ph idx="1" type="body"/>
          </p:nvPr>
        </p:nvSpPr>
        <p:spPr>
          <a:xfrm>
            <a:off x="685800" y="4400640"/>
            <a:ext cx="5485800" cy="3599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298" name="Google Shape;298;g2f4470113a7_0_160:notes"/>
          <p:cNvSpPr/>
          <p:nvPr/>
        </p:nvSpPr>
        <p:spPr>
          <a:xfrm>
            <a:off x="388476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lang="en-GB" sz="1200" strike="noStrike">
                <a:solidFill>
                  <a:srgbClr val="000000"/>
                </a:solidFill>
                <a:latin typeface="Calibri"/>
                <a:ea typeface="Calibri"/>
                <a:cs typeface="Calibri"/>
                <a:sym typeface="Calibri"/>
              </a:rPr>
              <a:t>‹#›</a:t>
            </a:fld>
            <a:endParaRPr b="0" sz="1200" strike="noStrike">
              <a:solidFill>
                <a:srgbClr val="000000"/>
              </a:solidFill>
              <a:latin typeface="Calibri"/>
              <a:ea typeface="Calibri"/>
              <a:cs typeface="Calibri"/>
              <a:sym typeface="Calibri"/>
            </a:endParaRPr>
          </a:p>
        </p:txBody>
      </p:sp>
      <p:sp>
        <p:nvSpPr>
          <p:cNvPr id="299" name="Google Shape;299;g2f4470113a7_0_160:notes"/>
          <p:cNvSpPr/>
          <p:nvPr/>
        </p:nvSpPr>
        <p:spPr>
          <a:xfrm>
            <a:off x="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chemeClr val="dk1"/>
              </a:buClr>
              <a:buSzPts val="2400"/>
              <a:buFont typeface="Arial"/>
              <a:buNone/>
            </a:pPr>
            <a:r>
              <a:t/>
            </a:r>
            <a:endParaRPr b="0" sz="2400" strike="noStrike">
              <a:solidFill>
                <a:srgbClr val="000000"/>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f4470113a7_0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1" name="Google Shape;311;g2f4470113a7_0_175:notes"/>
          <p:cNvSpPr txBox="1"/>
          <p:nvPr>
            <p:ph idx="1" type="body"/>
          </p:nvPr>
        </p:nvSpPr>
        <p:spPr>
          <a:xfrm>
            <a:off x="685800" y="4400640"/>
            <a:ext cx="5485800" cy="3599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312" name="Google Shape;312;g2f4470113a7_0_175:notes"/>
          <p:cNvSpPr/>
          <p:nvPr/>
        </p:nvSpPr>
        <p:spPr>
          <a:xfrm>
            <a:off x="388476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lang="en-GB" sz="1200" strike="noStrike">
                <a:solidFill>
                  <a:srgbClr val="000000"/>
                </a:solidFill>
                <a:latin typeface="Calibri"/>
                <a:ea typeface="Calibri"/>
                <a:cs typeface="Calibri"/>
                <a:sym typeface="Calibri"/>
              </a:rPr>
              <a:t>‹#›</a:t>
            </a:fld>
            <a:endParaRPr b="0" sz="1200" strike="noStrike">
              <a:solidFill>
                <a:srgbClr val="000000"/>
              </a:solidFill>
              <a:latin typeface="Calibri"/>
              <a:ea typeface="Calibri"/>
              <a:cs typeface="Calibri"/>
              <a:sym typeface="Calibri"/>
            </a:endParaRPr>
          </a:p>
        </p:txBody>
      </p:sp>
      <p:sp>
        <p:nvSpPr>
          <p:cNvPr id="313" name="Google Shape;313;g2f4470113a7_0_175:notes"/>
          <p:cNvSpPr/>
          <p:nvPr/>
        </p:nvSpPr>
        <p:spPr>
          <a:xfrm>
            <a:off x="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chemeClr val="dk1"/>
              </a:buClr>
              <a:buSzPts val="2400"/>
              <a:buFont typeface="Arial"/>
              <a:buNone/>
            </a:pPr>
            <a:r>
              <a:t/>
            </a:r>
            <a:endParaRPr b="0" sz="2400" strike="noStrik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f3d83396bf_0_227: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 name="Google Shape;65;g2f3d83396bf_0_227:notes"/>
          <p:cNvSpPr txBox="1"/>
          <p:nvPr>
            <p:ph idx="1" type="body"/>
          </p:nvPr>
        </p:nvSpPr>
        <p:spPr>
          <a:xfrm>
            <a:off x="685800" y="4400640"/>
            <a:ext cx="5485800" cy="3599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66" name="Google Shape;66;g2f3d83396bf_0_227:notes"/>
          <p:cNvSpPr/>
          <p:nvPr/>
        </p:nvSpPr>
        <p:spPr>
          <a:xfrm>
            <a:off x="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chemeClr val="dk1"/>
              </a:buClr>
              <a:buSzPts val="2400"/>
              <a:buFont typeface="Arial"/>
              <a:buNone/>
            </a:pPr>
            <a:r>
              <a:t/>
            </a:r>
            <a:endParaRPr b="0" sz="2400" strike="noStrike">
              <a:solidFill>
                <a:srgbClr val="000000"/>
              </a:solidFill>
              <a:latin typeface="Calibri"/>
              <a:ea typeface="Calibri"/>
              <a:cs typeface="Calibri"/>
              <a:sym typeface="Calibri"/>
            </a:endParaRPr>
          </a:p>
        </p:txBody>
      </p:sp>
      <p:sp>
        <p:nvSpPr>
          <p:cNvPr id="67" name="Google Shape;67;g2f3d83396bf_0_227:notes"/>
          <p:cNvSpPr/>
          <p:nvPr/>
        </p:nvSpPr>
        <p:spPr>
          <a:xfrm>
            <a:off x="388476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lang="en-GB" sz="1200" strike="noStrike">
                <a:solidFill>
                  <a:srgbClr val="000000"/>
                </a:solidFill>
                <a:latin typeface="Calibri"/>
                <a:ea typeface="Calibri"/>
                <a:cs typeface="Calibri"/>
                <a:sym typeface="Calibri"/>
              </a:rPr>
              <a:t>‹#›</a:t>
            </a:fld>
            <a:endParaRPr b="0" sz="1200" strike="noStrike">
              <a:solidFill>
                <a:srgbClr val="000000"/>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f3d83396bf_0_166: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g2f3d83396bf_0_166:notes"/>
          <p:cNvSpPr txBox="1"/>
          <p:nvPr>
            <p:ph idx="1" type="body"/>
          </p:nvPr>
        </p:nvSpPr>
        <p:spPr>
          <a:xfrm>
            <a:off x="685800" y="4400640"/>
            <a:ext cx="5485800" cy="3599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325" name="Google Shape;325;g2f3d83396bf_0_166:notes"/>
          <p:cNvSpPr/>
          <p:nvPr/>
        </p:nvSpPr>
        <p:spPr>
          <a:xfrm>
            <a:off x="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chemeClr val="dk1"/>
              </a:buClr>
              <a:buSzPts val="2400"/>
              <a:buFont typeface="Arial"/>
              <a:buNone/>
            </a:pPr>
            <a:r>
              <a:t/>
            </a:r>
            <a:endParaRPr b="0" sz="2400" strike="noStrike">
              <a:solidFill>
                <a:srgbClr val="000000"/>
              </a:solidFill>
              <a:latin typeface="Calibri"/>
              <a:ea typeface="Calibri"/>
              <a:cs typeface="Calibri"/>
              <a:sym typeface="Calibri"/>
            </a:endParaRPr>
          </a:p>
        </p:txBody>
      </p:sp>
      <p:sp>
        <p:nvSpPr>
          <p:cNvPr id="326" name="Google Shape;326;g2f3d83396bf_0_166:notes"/>
          <p:cNvSpPr/>
          <p:nvPr/>
        </p:nvSpPr>
        <p:spPr>
          <a:xfrm>
            <a:off x="388476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lang="en-GB" sz="1200" strike="noStrike">
                <a:solidFill>
                  <a:srgbClr val="000000"/>
                </a:solidFill>
                <a:latin typeface="Calibri"/>
                <a:ea typeface="Calibri"/>
                <a:cs typeface="Calibri"/>
                <a:sym typeface="Calibri"/>
              </a:rPr>
              <a:t>‹#›</a:t>
            </a:fld>
            <a:endParaRPr b="0" sz="1200" strike="noStrike">
              <a:solidFill>
                <a:srgbClr val="000000"/>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f3d83396bf_0_1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3" name="Google Shape;333;g2f3d83396bf_0_194:notes"/>
          <p:cNvSpPr txBox="1"/>
          <p:nvPr>
            <p:ph idx="1" type="body"/>
          </p:nvPr>
        </p:nvSpPr>
        <p:spPr>
          <a:xfrm>
            <a:off x="685800" y="4400640"/>
            <a:ext cx="5485800" cy="3599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334" name="Google Shape;334;g2f3d83396bf_0_194:notes"/>
          <p:cNvSpPr/>
          <p:nvPr/>
        </p:nvSpPr>
        <p:spPr>
          <a:xfrm>
            <a:off x="388476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lang="en-GB" sz="1200" strike="noStrike">
                <a:solidFill>
                  <a:srgbClr val="000000"/>
                </a:solidFill>
                <a:latin typeface="Calibri"/>
                <a:ea typeface="Calibri"/>
                <a:cs typeface="Calibri"/>
                <a:sym typeface="Calibri"/>
              </a:rPr>
              <a:t>‹#›</a:t>
            </a:fld>
            <a:endParaRPr b="0" sz="1200" strike="noStrike">
              <a:solidFill>
                <a:srgbClr val="000000"/>
              </a:solidFill>
              <a:latin typeface="Calibri"/>
              <a:ea typeface="Calibri"/>
              <a:cs typeface="Calibri"/>
              <a:sym typeface="Calibri"/>
            </a:endParaRPr>
          </a:p>
        </p:txBody>
      </p:sp>
      <p:sp>
        <p:nvSpPr>
          <p:cNvPr id="335" name="Google Shape;335;g2f3d83396bf_0_194:notes"/>
          <p:cNvSpPr/>
          <p:nvPr/>
        </p:nvSpPr>
        <p:spPr>
          <a:xfrm>
            <a:off x="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chemeClr val="dk1"/>
              </a:buClr>
              <a:buSzPts val="2400"/>
              <a:buFont typeface="Arial"/>
              <a:buNone/>
            </a:pPr>
            <a:r>
              <a:t/>
            </a:r>
            <a:endParaRPr b="0" sz="2400" strike="noStrike">
              <a:solidFill>
                <a:srgbClr val="000000"/>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f3d83396bf_0_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3" name="Google Shape;353;g2f3d83396bf_0_182:notes"/>
          <p:cNvSpPr txBox="1"/>
          <p:nvPr>
            <p:ph idx="1" type="body"/>
          </p:nvPr>
        </p:nvSpPr>
        <p:spPr>
          <a:xfrm>
            <a:off x="685800" y="4400640"/>
            <a:ext cx="5485800" cy="3599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354" name="Google Shape;354;g2f3d83396bf_0_182:notes"/>
          <p:cNvSpPr/>
          <p:nvPr/>
        </p:nvSpPr>
        <p:spPr>
          <a:xfrm>
            <a:off x="388476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lang="en-GB" sz="1200" strike="noStrike">
                <a:solidFill>
                  <a:srgbClr val="000000"/>
                </a:solidFill>
                <a:latin typeface="Calibri"/>
                <a:ea typeface="Calibri"/>
                <a:cs typeface="Calibri"/>
                <a:sym typeface="Calibri"/>
              </a:rPr>
              <a:t>‹#›</a:t>
            </a:fld>
            <a:endParaRPr b="0" sz="1200" strike="noStrike">
              <a:solidFill>
                <a:srgbClr val="000000"/>
              </a:solidFill>
              <a:latin typeface="Calibri"/>
              <a:ea typeface="Calibri"/>
              <a:cs typeface="Calibri"/>
              <a:sym typeface="Calibri"/>
            </a:endParaRPr>
          </a:p>
        </p:txBody>
      </p:sp>
      <p:sp>
        <p:nvSpPr>
          <p:cNvPr id="355" name="Google Shape;355;g2f3d83396bf_0_182:notes"/>
          <p:cNvSpPr/>
          <p:nvPr/>
        </p:nvSpPr>
        <p:spPr>
          <a:xfrm>
            <a:off x="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chemeClr val="dk1"/>
              </a:buClr>
              <a:buSzPts val="2400"/>
              <a:buFont typeface="Arial"/>
              <a:buNone/>
            </a:pPr>
            <a:r>
              <a:t/>
            </a:r>
            <a:endParaRPr b="0" sz="2400" strike="noStrike">
              <a:solidFill>
                <a:srgbClr val="000000"/>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f3f2d74378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7" name="Google Shape;367;g2f3f2d74378_0_101:notes"/>
          <p:cNvSpPr txBox="1"/>
          <p:nvPr>
            <p:ph idx="1" type="body"/>
          </p:nvPr>
        </p:nvSpPr>
        <p:spPr>
          <a:xfrm>
            <a:off x="685800" y="4400640"/>
            <a:ext cx="5485800" cy="3599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368" name="Google Shape;368;g2f3f2d74378_0_101:notes"/>
          <p:cNvSpPr/>
          <p:nvPr/>
        </p:nvSpPr>
        <p:spPr>
          <a:xfrm>
            <a:off x="388476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lang="en-GB" sz="1200" strike="noStrike">
                <a:solidFill>
                  <a:srgbClr val="000000"/>
                </a:solidFill>
                <a:latin typeface="Calibri"/>
                <a:ea typeface="Calibri"/>
                <a:cs typeface="Calibri"/>
                <a:sym typeface="Calibri"/>
              </a:rPr>
              <a:t>‹#›</a:t>
            </a:fld>
            <a:endParaRPr b="0" sz="1200" strike="noStrike">
              <a:solidFill>
                <a:srgbClr val="000000"/>
              </a:solidFill>
              <a:latin typeface="Calibri"/>
              <a:ea typeface="Calibri"/>
              <a:cs typeface="Calibri"/>
              <a:sym typeface="Calibri"/>
            </a:endParaRPr>
          </a:p>
        </p:txBody>
      </p:sp>
      <p:sp>
        <p:nvSpPr>
          <p:cNvPr id="369" name="Google Shape;369;g2f3f2d74378_0_101:notes"/>
          <p:cNvSpPr/>
          <p:nvPr/>
        </p:nvSpPr>
        <p:spPr>
          <a:xfrm>
            <a:off x="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chemeClr val="dk1"/>
              </a:buClr>
              <a:buSzPts val="2400"/>
              <a:buFont typeface="Arial"/>
              <a:buNone/>
            </a:pPr>
            <a:r>
              <a:t/>
            </a:r>
            <a:endParaRPr b="0" sz="2400" strike="noStrike">
              <a:solidFill>
                <a:srgbClr val="000000"/>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f3f2d74378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5" name="Google Shape;395;g2f3f2d74378_0_142:notes"/>
          <p:cNvSpPr txBox="1"/>
          <p:nvPr>
            <p:ph idx="1" type="body"/>
          </p:nvPr>
        </p:nvSpPr>
        <p:spPr>
          <a:xfrm>
            <a:off x="685800" y="4400640"/>
            <a:ext cx="5485800" cy="3599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396" name="Google Shape;396;g2f3f2d74378_0_142:notes"/>
          <p:cNvSpPr/>
          <p:nvPr/>
        </p:nvSpPr>
        <p:spPr>
          <a:xfrm>
            <a:off x="388476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lang="en-GB" sz="1200" strike="noStrike">
                <a:solidFill>
                  <a:srgbClr val="000000"/>
                </a:solidFill>
                <a:latin typeface="Calibri"/>
                <a:ea typeface="Calibri"/>
                <a:cs typeface="Calibri"/>
                <a:sym typeface="Calibri"/>
              </a:rPr>
              <a:t>‹#›</a:t>
            </a:fld>
            <a:endParaRPr b="0" sz="1200" strike="noStrike">
              <a:solidFill>
                <a:srgbClr val="000000"/>
              </a:solidFill>
              <a:latin typeface="Calibri"/>
              <a:ea typeface="Calibri"/>
              <a:cs typeface="Calibri"/>
              <a:sym typeface="Calibri"/>
            </a:endParaRPr>
          </a:p>
        </p:txBody>
      </p:sp>
      <p:sp>
        <p:nvSpPr>
          <p:cNvPr id="397" name="Google Shape;397;g2f3f2d74378_0_142:notes"/>
          <p:cNvSpPr/>
          <p:nvPr/>
        </p:nvSpPr>
        <p:spPr>
          <a:xfrm>
            <a:off x="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chemeClr val="dk1"/>
              </a:buClr>
              <a:buSzPts val="2400"/>
              <a:buFont typeface="Arial"/>
              <a:buNone/>
            </a:pPr>
            <a:r>
              <a:t/>
            </a:r>
            <a:endParaRPr b="0" sz="2400" strike="noStrike">
              <a:solidFill>
                <a:srgbClr val="000000"/>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f3f2d74378_0_92: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3" name="Google Shape;423;g2f3f2d74378_0_92:notes"/>
          <p:cNvSpPr txBox="1"/>
          <p:nvPr>
            <p:ph idx="1" type="body"/>
          </p:nvPr>
        </p:nvSpPr>
        <p:spPr>
          <a:xfrm>
            <a:off x="685800" y="4400640"/>
            <a:ext cx="5485800" cy="3599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424" name="Google Shape;424;g2f3f2d74378_0_92:notes"/>
          <p:cNvSpPr/>
          <p:nvPr/>
        </p:nvSpPr>
        <p:spPr>
          <a:xfrm>
            <a:off x="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chemeClr val="dk1"/>
              </a:buClr>
              <a:buSzPts val="2400"/>
              <a:buFont typeface="Arial"/>
              <a:buNone/>
            </a:pPr>
            <a:r>
              <a:t/>
            </a:r>
            <a:endParaRPr b="0" sz="2400" strike="noStrike">
              <a:solidFill>
                <a:srgbClr val="000000"/>
              </a:solidFill>
              <a:latin typeface="Calibri"/>
              <a:ea typeface="Calibri"/>
              <a:cs typeface="Calibri"/>
              <a:sym typeface="Calibri"/>
            </a:endParaRPr>
          </a:p>
        </p:txBody>
      </p:sp>
      <p:sp>
        <p:nvSpPr>
          <p:cNvPr id="425" name="Google Shape;425;g2f3f2d74378_0_92:notes"/>
          <p:cNvSpPr/>
          <p:nvPr/>
        </p:nvSpPr>
        <p:spPr>
          <a:xfrm>
            <a:off x="388476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lang="en-GB" sz="1200" strike="noStrike">
                <a:solidFill>
                  <a:srgbClr val="000000"/>
                </a:solidFill>
                <a:latin typeface="Calibri"/>
                <a:ea typeface="Calibri"/>
                <a:cs typeface="Calibri"/>
                <a:sym typeface="Calibri"/>
              </a:rPr>
              <a:t>‹#›</a:t>
            </a:fld>
            <a:endParaRPr b="0" sz="1200" strike="noStrike">
              <a:solidFill>
                <a:srgbClr val="000000"/>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f3f2d74378_0_1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3" name="Google Shape;433;g2f3f2d74378_0_188:notes"/>
          <p:cNvSpPr txBox="1"/>
          <p:nvPr>
            <p:ph idx="1" type="body"/>
          </p:nvPr>
        </p:nvSpPr>
        <p:spPr>
          <a:xfrm>
            <a:off x="685800" y="4400640"/>
            <a:ext cx="5485800" cy="3599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434" name="Google Shape;434;g2f3f2d74378_0_188:notes"/>
          <p:cNvSpPr/>
          <p:nvPr/>
        </p:nvSpPr>
        <p:spPr>
          <a:xfrm>
            <a:off x="388476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lang="en-GB" sz="1200" strike="noStrike">
                <a:solidFill>
                  <a:srgbClr val="000000"/>
                </a:solidFill>
                <a:latin typeface="Calibri"/>
                <a:ea typeface="Calibri"/>
                <a:cs typeface="Calibri"/>
                <a:sym typeface="Calibri"/>
              </a:rPr>
              <a:t>‹#›</a:t>
            </a:fld>
            <a:endParaRPr b="0" sz="1200" strike="noStrike">
              <a:solidFill>
                <a:srgbClr val="000000"/>
              </a:solidFill>
              <a:latin typeface="Calibri"/>
              <a:ea typeface="Calibri"/>
              <a:cs typeface="Calibri"/>
              <a:sym typeface="Calibri"/>
            </a:endParaRPr>
          </a:p>
        </p:txBody>
      </p:sp>
      <p:sp>
        <p:nvSpPr>
          <p:cNvPr id="435" name="Google Shape;435;g2f3f2d74378_0_188:notes"/>
          <p:cNvSpPr/>
          <p:nvPr/>
        </p:nvSpPr>
        <p:spPr>
          <a:xfrm>
            <a:off x="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chemeClr val="dk1"/>
              </a:buClr>
              <a:buSzPts val="2400"/>
              <a:buFont typeface="Arial"/>
              <a:buNone/>
            </a:pPr>
            <a:r>
              <a:t/>
            </a:r>
            <a:endParaRPr b="0" sz="2400" strike="noStrike">
              <a:solidFill>
                <a:srgbClr val="000000"/>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f458d3da64_3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6" name="Google Shape;446;g2f458d3da64_3_1:notes"/>
          <p:cNvSpPr txBox="1"/>
          <p:nvPr>
            <p:ph idx="1" type="body"/>
          </p:nvPr>
        </p:nvSpPr>
        <p:spPr>
          <a:xfrm>
            <a:off x="685800" y="4400640"/>
            <a:ext cx="5485800" cy="3599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447" name="Google Shape;447;g2f458d3da64_3_1:notes"/>
          <p:cNvSpPr/>
          <p:nvPr/>
        </p:nvSpPr>
        <p:spPr>
          <a:xfrm>
            <a:off x="388476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lang="en-GB" sz="1200" strike="noStrike">
                <a:solidFill>
                  <a:srgbClr val="000000"/>
                </a:solidFill>
                <a:latin typeface="Calibri"/>
                <a:ea typeface="Calibri"/>
                <a:cs typeface="Calibri"/>
                <a:sym typeface="Calibri"/>
              </a:rPr>
              <a:t>‹#›</a:t>
            </a:fld>
            <a:endParaRPr b="0" sz="1200" strike="noStrike">
              <a:solidFill>
                <a:srgbClr val="000000"/>
              </a:solidFill>
              <a:latin typeface="Calibri"/>
              <a:ea typeface="Calibri"/>
              <a:cs typeface="Calibri"/>
              <a:sym typeface="Calibri"/>
            </a:endParaRPr>
          </a:p>
        </p:txBody>
      </p:sp>
      <p:sp>
        <p:nvSpPr>
          <p:cNvPr id="448" name="Google Shape;448;g2f458d3da64_3_1:notes"/>
          <p:cNvSpPr/>
          <p:nvPr/>
        </p:nvSpPr>
        <p:spPr>
          <a:xfrm>
            <a:off x="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chemeClr val="dk1"/>
              </a:buClr>
              <a:buSzPts val="2400"/>
              <a:buFont typeface="Arial"/>
              <a:buNone/>
            </a:pPr>
            <a:r>
              <a:t/>
            </a:r>
            <a:endParaRPr b="0" sz="2400" strike="noStrike">
              <a:solidFill>
                <a:srgbClr val="000000"/>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f3d83396bf_0_206: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9" name="Google Shape;459;g2f3d83396bf_0_206:notes"/>
          <p:cNvSpPr txBox="1"/>
          <p:nvPr>
            <p:ph idx="1" type="body"/>
          </p:nvPr>
        </p:nvSpPr>
        <p:spPr>
          <a:xfrm>
            <a:off x="685800" y="4400640"/>
            <a:ext cx="5485800" cy="3599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460" name="Google Shape;460;g2f3d83396bf_0_206:notes"/>
          <p:cNvSpPr/>
          <p:nvPr/>
        </p:nvSpPr>
        <p:spPr>
          <a:xfrm>
            <a:off x="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chemeClr val="dk1"/>
              </a:buClr>
              <a:buSzPts val="2400"/>
              <a:buFont typeface="Arial"/>
              <a:buNone/>
            </a:pPr>
            <a:r>
              <a:t/>
            </a:r>
            <a:endParaRPr b="0" sz="2400" strike="noStrike">
              <a:solidFill>
                <a:srgbClr val="000000"/>
              </a:solidFill>
              <a:latin typeface="Calibri"/>
              <a:ea typeface="Calibri"/>
              <a:cs typeface="Calibri"/>
              <a:sym typeface="Calibri"/>
            </a:endParaRPr>
          </a:p>
        </p:txBody>
      </p:sp>
      <p:sp>
        <p:nvSpPr>
          <p:cNvPr id="461" name="Google Shape;461;g2f3d83396bf_0_206:notes"/>
          <p:cNvSpPr/>
          <p:nvPr/>
        </p:nvSpPr>
        <p:spPr>
          <a:xfrm>
            <a:off x="388476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lang="en-GB" sz="1200" strike="noStrike">
                <a:solidFill>
                  <a:srgbClr val="000000"/>
                </a:solidFill>
                <a:latin typeface="Calibri"/>
                <a:ea typeface="Calibri"/>
                <a:cs typeface="Calibri"/>
                <a:sym typeface="Calibri"/>
              </a:rPr>
              <a:t>‹#›</a:t>
            </a:fld>
            <a:endParaRPr b="0" sz="1200"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f3d83396bf_0_2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 name="Google Shape;74;g2f3d83396bf_0_235:notes"/>
          <p:cNvSpPr txBox="1"/>
          <p:nvPr>
            <p:ph idx="1" type="body"/>
          </p:nvPr>
        </p:nvSpPr>
        <p:spPr>
          <a:xfrm>
            <a:off x="685800" y="4400640"/>
            <a:ext cx="5485800" cy="3599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75" name="Google Shape;75;g2f3d83396bf_0_235:notes"/>
          <p:cNvSpPr/>
          <p:nvPr/>
        </p:nvSpPr>
        <p:spPr>
          <a:xfrm>
            <a:off x="388476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lang="en-GB" sz="1200" strike="noStrike">
                <a:solidFill>
                  <a:srgbClr val="000000"/>
                </a:solidFill>
                <a:latin typeface="Calibri"/>
                <a:ea typeface="Calibri"/>
                <a:cs typeface="Calibri"/>
                <a:sym typeface="Calibri"/>
              </a:rPr>
              <a:t>‹#›</a:t>
            </a:fld>
            <a:endParaRPr b="0" sz="1200" strike="noStrike">
              <a:solidFill>
                <a:srgbClr val="000000"/>
              </a:solidFill>
              <a:latin typeface="Calibri"/>
              <a:ea typeface="Calibri"/>
              <a:cs typeface="Calibri"/>
              <a:sym typeface="Calibri"/>
            </a:endParaRPr>
          </a:p>
        </p:txBody>
      </p:sp>
      <p:sp>
        <p:nvSpPr>
          <p:cNvPr id="76" name="Google Shape;76;g2f3d83396bf_0_235:notes"/>
          <p:cNvSpPr/>
          <p:nvPr/>
        </p:nvSpPr>
        <p:spPr>
          <a:xfrm>
            <a:off x="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chemeClr val="dk1"/>
              </a:buClr>
              <a:buSzPts val="2400"/>
              <a:buFont typeface="Arial"/>
              <a:buNone/>
            </a:pPr>
            <a:r>
              <a:t/>
            </a:r>
            <a:endParaRPr b="0" sz="2400" strike="noStrik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3d83396bf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 name="Google Shape;95;g2f3d83396bf_0_79:notes"/>
          <p:cNvSpPr txBox="1"/>
          <p:nvPr>
            <p:ph idx="1" type="body"/>
          </p:nvPr>
        </p:nvSpPr>
        <p:spPr>
          <a:xfrm>
            <a:off x="685800" y="4400640"/>
            <a:ext cx="5485800" cy="3599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96" name="Google Shape;96;g2f3d83396bf_0_79:notes"/>
          <p:cNvSpPr/>
          <p:nvPr/>
        </p:nvSpPr>
        <p:spPr>
          <a:xfrm>
            <a:off x="388476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lang="en-GB" sz="1200" strike="noStrike">
                <a:solidFill>
                  <a:srgbClr val="000000"/>
                </a:solidFill>
                <a:latin typeface="Calibri"/>
                <a:ea typeface="Calibri"/>
                <a:cs typeface="Calibri"/>
                <a:sym typeface="Calibri"/>
              </a:rPr>
              <a:t>‹#›</a:t>
            </a:fld>
            <a:endParaRPr b="0" sz="1200" strike="noStrike">
              <a:solidFill>
                <a:srgbClr val="000000"/>
              </a:solidFill>
              <a:latin typeface="Calibri"/>
              <a:ea typeface="Calibri"/>
              <a:cs typeface="Calibri"/>
              <a:sym typeface="Calibri"/>
            </a:endParaRPr>
          </a:p>
        </p:txBody>
      </p:sp>
      <p:sp>
        <p:nvSpPr>
          <p:cNvPr id="97" name="Google Shape;97;g2f3d83396bf_0_79:notes"/>
          <p:cNvSpPr/>
          <p:nvPr/>
        </p:nvSpPr>
        <p:spPr>
          <a:xfrm>
            <a:off x="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chemeClr val="dk1"/>
              </a:buClr>
              <a:buSzPts val="2400"/>
              <a:buFont typeface="Arial"/>
              <a:buNone/>
            </a:pPr>
            <a:r>
              <a:t/>
            </a:r>
            <a:endParaRPr b="0" sz="2400" strike="noStrik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3d83396bf_0_41: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g2f3d83396bf_0_41:notes"/>
          <p:cNvSpPr txBox="1"/>
          <p:nvPr>
            <p:ph idx="1" type="body"/>
          </p:nvPr>
        </p:nvSpPr>
        <p:spPr>
          <a:xfrm>
            <a:off x="685800" y="4400640"/>
            <a:ext cx="5485800" cy="3599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112" name="Google Shape;112;g2f3d83396bf_0_41:notes"/>
          <p:cNvSpPr/>
          <p:nvPr/>
        </p:nvSpPr>
        <p:spPr>
          <a:xfrm>
            <a:off x="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chemeClr val="dk1"/>
              </a:buClr>
              <a:buSzPts val="2400"/>
              <a:buFont typeface="Arial"/>
              <a:buNone/>
            </a:pPr>
            <a:r>
              <a:t/>
            </a:r>
            <a:endParaRPr b="0" sz="2400" strike="noStrike">
              <a:solidFill>
                <a:srgbClr val="000000"/>
              </a:solidFill>
              <a:latin typeface="Calibri"/>
              <a:ea typeface="Calibri"/>
              <a:cs typeface="Calibri"/>
              <a:sym typeface="Calibri"/>
            </a:endParaRPr>
          </a:p>
        </p:txBody>
      </p:sp>
      <p:sp>
        <p:nvSpPr>
          <p:cNvPr id="113" name="Google Shape;113;g2f3d83396bf_0_41:notes"/>
          <p:cNvSpPr/>
          <p:nvPr/>
        </p:nvSpPr>
        <p:spPr>
          <a:xfrm>
            <a:off x="388476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lang="en-GB" sz="1200" strike="noStrike">
                <a:solidFill>
                  <a:srgbClr val="000000"/>
                </a:solidFill>
                <a:latin typeface="Calibri"/>
                <a:ea typeface="Calibri"/>
                <a:cs typeface="Calibri"/>
                <a:sym typeface="Calibri"/>
              </a:rPr>
              <a:t>‹#›</a:t>
            </a:fld>
            <a:endParaRPr b="0" sz="1200" strike="noStrik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3d83396bf_0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 name="Google Shape;120;g2f3d83396bf_0_106:notes"/>
          <p:cNvSpPr txBox="1"/>
          <p:nvPr>
            <p:ph idx="1" type="body"/>
          </p:nvPr>
        </p:nvSpPr>
        <p:spPr>
          <a:xfrm>
            <a:off x="685800" y="4400640"/>
            <a:ext cx="5485800" cy="3599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121" name="Google Shape;121;g2f3d83396bf_0_106:notes"/>
          <p:cNvSpPr/>
          <p:nvPr/>
        </p:nvSpPr>
        <p:spPr>
          <a:xfrm>
            <a:off x="388476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lang="en-GB" sz="1200" strike="noStrike">
                <a:solidFill>
                  <a:srgbClr val="000000"/>
                </a:solidFill>
                <a:latin typeface="Calibri"/>
                <a:ea typeface="Calibri"/>
                <a:cs typeface="Calibri"/>
                <a:sym typeface="Calibri"/>
              </a:rPr>
              <a:t>‹#›</a:t>
            </a:fld>
            <a:endParaRPr b="0" sz="1200" strike="noStrike">
              <a:solidFill>
                <a:srgbClr val="000000"/>
              </a:solidFill>
              <a:latin typeface="Calibri"/>
              <a:ea typeface="Calibri"/>
              <a:cs typeface="Calibri"/>
              <a:sym typeface="Calibri"/>
            </a:endParaRPr>
          </a:p>
        </p:txBody>
      </p:sp>
      <p:sp>
        <p:nvSpPr>
          <p:cNvPr id="122" name="Google Shape;122;g2f3d83396bf_0_106:notes"/>
          <p:cNvSpPr/>
          <p:nvPr/>
        </p:nvSpPr>
        <p:spPr>
          <a:xfrm>
            <a:off x="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chemeClr val="dk1"/>
              </a:buClr>
              <a:buSzPts val="2400"/>
              <a:buFont typeface="Arial"/>
              <a:buNone/>
            </a:pPr>
            <a:r>
              <a:t/>
            </a:r>
            <a:endParaRPr b="0" sz="2400" strike="noStrik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3f2d74378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g2f3f2d74378_0_33:notes"/>
          <p:cNvSpPr txBox="1"/>
          <p:nvPr>
            <p:ph idx="1" type="body"/>
          </p:nvPr>
        </p:nvSpPr>
        <p:spPr>
          <a:xfrm>
            <a:off x="685800" y="4400640"/>
            <a:ext cx="5485800" cy="3599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136" name="Google Shape;136;g2f3f2d74378_0_33:notes"/>
          <p:cNvSpPr/>
          <p:nvPr/>
        </p:nvSpPr>
        <p:spPr>
          <a:xfrm>
            <a:off x="388476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lang="en-GB" sz="1200" strike="noStrike">
                <a:solidFill>
                  <a:srgbClr val="000000"/>
                </a:solidFill>
                <a:latin typeface="Calibri"/>
                <a:ea typeface="Calibri"/>
                <a:cs typeface="Calibri"/>
                <a:sym typeface="Calibri"/>
              </a:rPr>
              <a:t>‹#›</a:t>
            </a:fld>
            <a:endParaRPr b="0" sz="1200" strike="noStrike">
              <a:solidFill>
                <a:srgbClr val="000000"/>
              </a:solidFill>
              <a:latin typeface="Calibri"/>
              <a:ea typeface="Calibri"/>
              <a:cs typeface="Calibri"/>
              <a:sym typeface="Calibri"/>
            </a:endParaRPr>
          </a:p>
        </p:txBody>
      </p:sp>
      <p:sp>
        <p:nvSpPr>
          <p:cNvPr id="137" name="Google Shape;137;g2f3f2d74378_0_33:notes"/>
          <p:cNvSpPr/>
          <p:nvPr/>
        </p:nvSpPr>
        <p:spPr>
          <a:xfrm>
            <a:off x="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chemeClr val="dk1"/>
              </a:buClr>
              <a:buSzPts val="2400"/>
              <a:buFont typeface="Arial"/>
              <a:buNone/>
            </a:pPr>
            <a:r>
              <a:t/>
            </a:r>
            <a:endParaRPr b="0" sz="2400" strike="noStrik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3f2d74378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g2f3f2d74378_0_21:notes"/>
          <p:cNvSpPr txBox="1"/>
          <p:nvPr>
            <p:ph idx="1" type="body"/>
          </p:nvPr>
        </p:nvSpPr>
        <p:spPr>
          <a:xfrm>
            <a:off x="685800" y="4400640"/>
            <a:ext cx="5485800" cy="3599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155" name="Google Shape;155;g2f3f2d74378_0_21:notes"/>
          <p:cNvSpPr/>
          <p:nvPr/>
        </p:nvSpPr>
        <p:spPr>
          <a:xfrm>
            <a:off x="388476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lang="en-GB" sz="1200" strike="noStrike">
                <a:solidFill>
                  <a:srgbClr val="000000"/>
                </a:solidFill>
                <a:latin typeface="Calibri"/>
                <a:ea typeface="Calibri"/>
                <a:cs typeface="Calibri"/>
                <a:sym typeface="Calibri"/>
              </a:rPr>
              <a:t>‹#›</a:t>
            </a:fld>
            <a:endParaRPr b="0" sz="1200" strike="noStrike">
              <a:solidFill>
                <a:srgbClr val="000000"/>
              </a:solidFill>
              <a:latin typeface="Calibri"/>
              <a:ea typeface="Calibri"/>
              <a:cs typeface="Calibri"/>
              <a:sym typeface="Calibri"/>
            </a:endParaRPr>
          </a:p>
        </p:txBody>
      </p:sp>
      <p:sp>
        <p:nvSpPr>
          <p:cNvPr id="156" name="Google Shape;156;g2f3f2d74378_0_21:notes"/>
          <p:cNvSpPr/>
          <p:nvPr/>
        </p:nvSpPr>
        <p:spPr>
          <a:xfrm>
            <a:off x="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chemeClr val="dk1"/>
              </a:buClr>
              <a:buSzPts val="2400"/>
              <a:buFont typeface="Arial"/>
              <a:buNone/>
            </a:pPr>
            <a:r>
              <a:t/>
            </a:r>
            <a:endParaRPr b="0" sz="2400" strike="noStrik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f3f2d74378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g2f3f2d74378_0_7:notes"/>
          <p:cNvSpPr txBox="1"/>
          <p:nvPr>
            <p:ph idx="1" type="body"/>
          </p:nvPr>
        </p:nvSpPr>
        <p:spPr>
          <a:xfrm>
            <a:off x="685800" y="4400640"/>
            <a:ext cx="5485800" cy="3599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169" name="Google Shape;169;g2f3f2d74378_0_7:notes"/>
          <p:cNvSpPr/>
          <p:nvPr/>
        </p:nvSpPr>
        <p:spPr>
          <a:xfrm>
            <a:off x="388476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lang="en-GB" sz="1200" strike="noStrike">
                <a:solidFill>
                  <a:srgbClr val="000000"/>
                </a:solidFill>
                <a:latin typeface="Calibri"/>
                <a:ea typeface="Calibri"/>
                <a:cs typeface="Calibri"/>
                <a:sym typeface="Calibri"/>
              </a:rPr>
              <a:t>‹#›</a:t>
            </a:fld>
            <a:endParaRPr b="0" sz="1200" strike="noStrike">
              <a:solidFill>
                <a:srgbClr val="000000"/>
              </a:solidFill>
              <a:latin typeface="Calibri"/>
              <a:ea typeface="Calibri"/>
              <a:cs typeface="Calibri"/>
              <a:sym typeface="Calibri"/>
            </a:endParaRPr>
          </a:p>
        </p:txBody>
      </p:sp>
      <p:sp>
        <p:nvSpPr>
          <p:cNvPr id="170" name="Google Shape;170;g2f3f2d74378_0_7:notes"/>
          <p:cNvSpPr/>
          <p:nvPr/>
        </p:nvSpPr>
        <p:spPr>
          <a:xfrm>
            <a:off x="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chemeClr val="dk1"/>
              </a:buClr>
              <a:buSzPts val="2400"/>
              <a:buFont typeface="Arial"/>
              <a:buNone/>
            </a:pPr>
            <a:r>
              <a:t/>
            </a:r>
            <a:endParaRPr b="0" sz="2400"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4.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hyperlink" Target="https://github.com/justagist/franka_panda_descrip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hyperlink" Target="http://drive.google.com/file/d/1VqChRetKY2ElMw_Qw6ntP9qkyNl_xhpM/view" TargetMode="External"/><Relationship Id="rId5"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hyperlink" Target="http://drive.google.com/file/d/1es9R8uvAJcB_kHkNqI98xy_PKu781NEX/view" TargetMode="External"/><Relationship Id="rId5" Type="http://schemas.openxmlformats.org/officeDocument/2006/relationships/image" Target="../media/image1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4.png"/><Relationship Id="rId4" Type="http://schemas.openxmlformats.org/officeDocument/2006/relationships/hyperlink" Target="https://github.com/stepjam/PyRep" TargetMode="External"/><Relationship Id="rId5" Type="http://schemas.openxmlformats.org/officeDocument/2006/relationships/hyperlink" Target="https://moveit.picknik.ai/humble/doc/tutorials/pick_and_place_with_moveit_task_constructor/pick_and_place_with_moveit_task_constructor.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5.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p:nvPr/>
        </p:nvSpPr>
        <p:spPr>
          <a:xfrm>
            <a:off x="432975" y="516925"/>
            <a:ext cx="342600" cy="988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TUM_Glockenturm.tif" id="57" name="Google Shape;57;p13"/>
          <p:cNvPicPr preferRelativeResize="0"/>
          <p:nvPr/>
        </p:nvPicPr>
        <p:blipFill rotWithShape="1">
          <a:blip r:embed="rId3">
            <a:alphaModFix/>
          </a:blip>
          <a:srcRect b="0" l="0" r="0" t="0"/>
          <a:stretch/>
        </p:blipFill>
        <p:spPr>
          <a:xfrm>
            <a:off x="4975290" y="1476360"/>
            <a:ext cx="3818881" cy="3333151"/>
          </a:xfrm>
          <a:prstGeom prst="rect">
            <a:avLst/>
          </a:prstGeom>
          <a:noFill/>
          <a:ln>
            <a:noFill/>
          </a:ln>
        </p:spPr>
      </p:pic>
      <p:pic>
        <p:nvPicPr>
          <p:cNvPr id="58" name="Google Shape;58;p13"/>
          <p:cNvPicPr preferRelativeResize="0"/>
          <p:nvPr/>
        </p:nvPicPr>
        <p:blipFill rotWithShape="1">
          <a:blip r:embed="rId4">
            <a:alphaModFix/>
          </a:blip>
          <a:srcRect b="0" l="0" r="0" t="0"/>
          <a:stretch/>
        </p:blipFill>
        <p:spPr>
          <a:xfrm>
            <a:off x="3048840" y="3813480"/>
            <a:ext cx="1311119" cy="822690"/>
          </a:xfrm>
          <a:prstGeom prst="rect">
            <a:avLst/>
          </a:prstGeom>
          <a:noFill/>
          <a:ln>
            <a:noFill/>
          </a:ln>
        </p:spPr>
      </p:pic>
      <p:sp>
        <p:nvSpPr>
          <p:cNvPr id="59" name="Google Shape;59;p13"/>
          <p:cNvSpPr txBox="1"/>
          <p:nvPr/>
        </p:nvSpPr>
        <p:spPr>
          <a:xfrm>
            <a:off x="460125" y="1148549"/>
            <a:ext cx="6954000" cy="7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sz="3800">
                <a:latin typeface="Impact"/>
                <a:ea typeface="Impact"/>
                <a:cs typeface="Impact"/>
                <a:sym typeface="Impact"/>
              </a:rPr>
              <a:t>Robothon</a:t>
            </a:r>
            <a:r>
              <a:rPr lang="en-GB" sz="3800">
                <a:latin typeface="Impact"/>
                <a:ea typeface="Impact"/>
                <a:cs typeface="Impact"/>
                <a:sym typeface="Impact"/>
              </a:rPr>
              <a:t> - Team H</a:t>
            </a:r>
            <a:endParaRPr sz="3800">
              <a:solidFill>
                <a:srgbClr val="000000"/>
              </a:solidFill>
              <a:latin typeface="Impact"/>
              <a:ea typeface="Impact"/>
              <a:cs typeface="Impact"/>
              <a:sym typeface="Impact"/>
            </a:endParaRPr>
          </a:p>
        </p:txBody>
      </p:sp>
      <p:sp>
        <p:nvSpPr>
          <p:cNvPr id="60" name="Google Shape;60;p13"/>
          <p:cNvSpPr txBox="1"/>
          <p:nvPr/>
        </p:nvSpPr>
        <p:spPr>
          <a:xfrm>
            <a:off x="460124" y="535625"/>
            <a:ext cx="7488900" cy="5145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GB" sz="1800">
                <a:latin typeface="Helvetica Neue Light"/>
                <a:ea typeface="Helvetica Neue Light"/>
                <a:cs typeface="Helvetica Neue Light"/>
                <a:sym typeface="Helvetica Neue Light"/>
              </a:rPr>
              <a:t>Fundamentals of Human-Centered Robotics - 2024 SS</a:t>
            </a:r>
            <a:r>
              <a:rPr lang="en-GB" sz="1800">
                <a:solidFill>
                  <a:srgbClr val="000000"/>
                </a:solidFill>
                <a:latin typeface="Helvetica Neue Light"/>
                <a:ea typeface="Helvetica Neue Light"/>
                <a:cs typeface="Helvetica Neue Light"/>
                <a:sym typeface="Helvetica Neue Light"/>
              </a:rPr>
              <a:t>: Final Presentation</a:t>
            </a:r>
            <a:endParaRPr sz="1800">
              <a:solidFill>
                <a:srgbClr val="000000"/>
              </a:solidFill>
              <a:latin typeface="Helvetica Neue Light"/>
              <a:ea typeface="Helvetica Neue Light"/>
              <a:cs typeface="Helvetica Neue Light"/>
              <a:sym typeface="Helvetica Neue Light"/>
            </a:endParaRPr>
          </a:p>
        </p:txBody>
      </p:sp>
      <p:sp>
        <p:nvSpPr>
          <p:cNvPr id="61" name="Google Shape;61;p13"/>
          <p:cNvSpPr txBox="1"/>
          <p:nvPr/>
        </p:nvSpPr>
        <p:spPr>
          <a:xfrm>
            <a:off x="460125" y="1909225"/>
            <a:ext cx="46461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rgbClr val="000000"/>
              </a:buClr>
              <a:buSzPts val="1100"/>
              <a:buFont typeface="Arial"/>
              <a:buNone/>
            </a:pPr>
            <a:r>
              <a:rPr b="1" lang="en-GB">
                <a:solidFill>
                  <a:srgbClr val="000000"/>
                </a:solidFill>
                <a:latin typeface="Helvetica Neue"/>
                <a:ea typeface="Helvetica Neue"/>
                <a:cs typeface="Helvetica Neue"/>
                <a:sym typeface="Helvetica Neue"/>
              </a:rPr>
              <a:t>Team members:</a:t>
            </a:r>
            <a:r>
              <a:rPr b="1" lang="en-GB">
                <a:latin typeface="Helvetica Neue"/>
                <a:ea typeface="Helvetica Neue"/>
                <a:cs typeface="Helvetica Neue"/>
                <a:sym typeface="Helvetica Neue"/>
              </a:rPr>
              <a:t> </a:t>
            </a:r>
            <a:endParaRPr b="1">
              <a:latin typeface="Helvetica Neue"/>
              <a:ea typeface="Helvetica Neue"/>
              <a:cs typeface="Helvetica Neue"/>
              <a:sym typeface="Helvetica Neue"/>
            </a:endParaRPr>
          </a:p>
          <a:p>
            <a:pPr indent="0" lvl="0" marL="0" rtl="0" algn="l">
              <a:spcBef>
                <a:spcPts val="0"/>
              </a:spcBef>
              <a:spcAft>
                <a:spcPts val="0"/>
              </a:spcAft>
              <a:buClr>
                <a:srgbClr val="000000"/>
              </a:buClr>
              <a:buSzPts val="1100"/>
              <a:buFont typeface="Arial"/>
              <a:buNone/>
            </a:pPr>
            <a:r>
              <a:rPr lang="en-GB">
                <a:solidFill>
                  <a:schemeClr val="dk1"/>
                </a:solidFill>
                <a:latin typeface="Helvetica Neue Light"/>
                <a:ea typeface="Helvetica Neue Light"/>
                <a:cs typeface="Helvetica Neue Light"/>
                <a:sym typeface="Helvetica Neue Light"/>
              </a:rPr>
              <a:t>Theresa Gräbner</a:t>
            </a:r>
            <a:r>
              <a:rPr lang="en-GB">
                <a:solidFill>
                  <a:srgbClr val="000000"/>
                </a:solidFill>
                <a:latin typeface="Helvetica Neue Light"/>
                <a:ea typeface="Helvetica Neue Light"/>
                <a:cs typeface="Helvetica Neue Light"/>
                <a:sym typeface="Helvetica Neue Light"/>
              </a:rPr>
              <a:t>,</a:t>
            </a:r>
            <a:r>
              <a:rPr lang="en-GB">
                <a:latin typeface="Helvetica Neue Light"/>
                <a:ea typeface="Helvetica Neue Light"/>
                <a:cs typeface="Helvetica Neue Light"/>
                <a:sym typeface="Helvetica Neue Light"/>
              </a:rPr>
              <a:t> Peishi Liu</a:t>
            </a:r>
            <a:endParaRPr>
              <a:latin typeface="Helvetica Neue Light"/>
              <a:ea typeface="Helvetica Neue Light"/>
              <a:cs typeface="Helvetica Neue Light"/>
              <a:sym typeface="Helvetica Neue Light"/>
            </a:endParaRPr>
          </a:p>
          <a:p>
            <a:pPr indent="0" lvl="0" marL="0" rtl="0" algn="l">
              <a:spcBef>
                <a:spcPts val="0"/>
              </a:spcBef>
              <a:spcAft>
                <a:spcPts val="0"/>
              </a:spcAft>
              <a:buClr>
                <a:srgbClr val="000000"/>
              </a:buClr>
              <a:buSzPts val="1100"/>
              <a:buFont typeface="Arial"/>
              <a:buNone/>
            </a:pPr>
            <a:r>
              <a:t/>
            </a:r>
            <a:endParaRPr>
              <a:latin typeface="Helvetica Neue Light"/>
              <a:ea typeface="Helvetica Neue Light"/>
              <a:cs typeface="Helvetica Neue Light"/>
              <a:sym typeface="Helvetica Neue Light"/>
            </a:endParaRPr>
          </a:p>
          <a:p>
            <a:pPr indent="0" lvl="0" marL="0" rtl="0" algn="l">
              <a:spcBef>
                <a:spcPts val="0"/>
              </a:spcBef>
              <a:spcAft>
                <a:spcPts val="0"/>
              </a:spcAft>
              <a:buClr>
                <a:srgbClr val="000000"/>
              </a:buClr>
              <a:buSzPts val="1100"/>
              <a:buFont typeface="Arial"/>
              <a:buNone/>
            </a:pPr>
            <a:br>
              <a:rPr lang="en-GB">
                <a:solidFill>
                  <a:srgbClr val="000000"/>
                </a:solidFill>
                <a:latin typeface="Helvetica Neue Light"/>
                <a:ea typeface="Helvetica Neue Light"/>
                <a:cs typeface="Helvetica Neue Light"/>
                <a:sym typeface="Helvetica Neue Light"/>
              </a:rPr>
            </a:br>
            <a:r>
              <a:rPr lang="en-GB">
                <a:latin typeface="Helvetica Neue Light"/>
                <a:ea typeface="Helvetica Neue Light"/>
                <a:cs typeface="Helvetica Neue Light"/>
                <a:sym typeface="Helvetica Neue Light"/>
              </a:rPr>
              <a:t>20</a:t>
            </a:r>
            <a:r>
              <a:rPr lang="en-GB">
                <a:solidFill>
                  <a:srgbClr val="000000"/>
                </a:solidFill>
                <a:latin typeface="Helvetica Neue Light"/>
                <a:ea typeface="Helvetica Neue Light"/>
                <a:cs typeface="Helvetica Neue Light"/>
                <a:sym typeface="Helvetica Neue Light"/>
              </a:rPr>
              <a:t>.</a:t>
            </a:r>
            <a:r>
              <a:rPr lang="en-GB">
                <a:latin typeface="Helvetica Neue Light"/>
                <a:ea typeface="Helvetica Neue Light"/>
                <a:cs typeface="Helvetica Neue Light"/>
                <a:sym typeface="Helvetica Neue Light"/>
              </a:rPr>
              <a:t>August</a:t>
            </a:r>
            <a:r>
              <a:rPr lang="en-GB">
                <a:solidFill>
                  <a:srgbClr val="000000"/>
                </a:solidFill>
                <a:latin typeface="Helvetica Neue Light"/>
                <a:ea typeface="Helvetica Neue Light"/>
                <a:cs typeface="Helvetica Neue Light"/>
                <a:sym typeface="Helvetica Neue Light"/>
              </a:rPr>
              <a:t> 202</a:t>
            </a:r>
            <a:r>
              <a:rPr lang="en-GB">
                <a:latin typeface="Helvetica Neue Light"/>
                <a:ea typeface="Helvetica Neue Light"/>
                <a:cs typeface="Helvetica Neue Light"/>
                <a:sym typeface="Helvetica Neue Light"/>
              </a:rPr>
              <a:t>4</a:t>
            </a:r>
            <a:endParaRPr>
              <a:solidFill>
                <a:srgbClr val="000000"/>
              </a:solidFill>
              <a:latin typeface="Helvetica Neue Light"/>
              <a:ea typeface="Helvetica Neue Light"/>
              <a:cs typeface="Helvetica Neue Light"/>
              <a:sym typeface="Helvetica Neue Light"/>
            </a:endParaRPr>
          </a:p>
        </p:txBody>
      </p:sp>
      <p:pic>
        <p:nvPicPr>
          <p:cNvPr id="62" name="Google Shape;62;p13"/>
          <p:cNvPicPr preferRelativeResize="0"/>
          <p:nvPr/>
        </p:nvPicPr>
        <p:blipFill rotWithShape="1">
          <a:blip r:embed="rId5">
            <a:alphaModFix/>
          </a:blip>
          <a:srcRect b="0" l="14143" r="13659" t="0"/>
          <a:stretch/>
        </p:blipFill>
        <p:spPr>
          <a:xfrm>
            <a:off x="1772125" y="3749500"/>
            <a:ext cx="1047099" cy="9506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p:nvPr/>
        </p:nvSpPr>
        <p:spPr>
          <a:xfrm>
            <a:off x="-49400" y="2294723"/>
            <a:ext cx="9192900" cy="816000"/>
          </a:xfrm>
          <a:prstGeom prst="rect">
            <a:avLst/>
          </a:prstGeom>
          <a:noFill/>
          <a:ln>
            <a:noFill/>
          </a:ln>
        </p:spPr>
        <p:txBody>
          <a:bodyPr anchorCtr="0" anchor="t" bIns="33750" lIns="67500" spcFirstLastPara="1" rIns="67500" wrap="square" tIns="33750">
            <a:noAutofit/>
          </a:bodyPr>
          <a:lstStyle/>
          <a:p>
            <a:pPr indent="0" lvl="0" marL="0" marR="0" rtl="0" algn="ctr">
              <a:lnSpc>
                <a:spcPct val="100000"/>
              </a:lnSpc>
              <a:spcBef>
                <a:spcPts val="0"/>
              </a:spcBef>
              <a:spcAft>
                <a:spcPts val="0"/>
              </a:spcAft>
              <a:buClr>
                <a:srgbClr val="000000"/>
              </a:buClr>
              <a:buSzPts val="3000"/>
              <a:buFont typeface="Twentieth Century"/>
              <a:buNone/>
            </a:pPr>
            <a:r>
              <a:rPr lang="en-GB" sz="5000">
                <a:latin typeface="Impact"/>
                <a:ea typeface="Impact"/>
                <a:cs typeface="Impact"/>
                <a:sym typeface="Impact"/>
              </a:rPr>
              <a:t>Task 2</a:t>
            </a:r>
            <a:endParaRPr sz="5000" strike="noStrike">
              <a:solidFill>
                <a:srgbClr val="000000"/>
              </a:solidFill>
              <a:latin typeface="Impact"/>
              <a:ea typeface="Impact"/>
              <a:cs typeface="Impact"/>
              <a:sym typeface="Impact"/>
            </a:endParaRPr>
          </a:p>
        </p:txBody>
      </p:sp>
      <p:pic>
        <p:nvPicPr>
          <p:cNvPr id="188" name="Google Shape;188;p22"/>
          <p:cNvPicPr preferRelativeResize="0"/>
          <p:nvPr/>
        </p:nvPicPr>
        <p:blipFill rotWithShape="1">
          <a:blip r:embed="rId3">
            <a:alphaModFix/>
          </a:blip>
          <a:srcRect b="0" l="0" r="0" t="0"/>
          <a:stretch/>
        </p:blipFill>
        <p:spPr>
          <a:xfrm>
            <a:off x="7939890" y="97740"/>
            <a:ext cx="1052189" cy="660150"/>
          </a:xfrm>
          <a:prstGeom prst="rect">
            <a:avLst/>
          </a:prstGeom>
          <a:noFill/>
          <a:ln>
            <a:noFill/>
          </a:ln>
        </p:spPr>
      </p:pic>
      <p:sp>
        <p:nvSpPr>
          <p:cNvPr id="189" name="Google Shape;189;p22"/>
          <p:cNvSpPr/>
          <p:nvPr/>
        </p:nvSpPr>
        <p:spPr>
          <a:xfrm>
            <a:off x="238275" y="409475"/>
            <a:ext cx="832800" cy="1363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p:nvPr/>
        </p:nvSpPr>
        <p:spPr>
          <a:xfrm>
            <a:off x="768150" y="362820"/>
            <a:ext cx="7289400" cy="1124400"/>
          </a:xfrm>
          <a:prstGeom prst="rect">
            <a:avLst/>
          </a:prstGeom>
          <a:noFill/>
          <a:ln>
            <a:noFill/>
          </a:ln>
        </p:spPr>
        <p:txBody>
          <a:bodyPr anchorCtr="0" anchor="ctr" bIns="33750" lIns="67500" spcFirstLastPara="1" rIns="67500" wrap="square" tIns="33750">
            <a:noAutofit/>
          </a:bodyPr>
          <a:lstStyle/>
          <a:p>
            <a:pPr indent="0" lvl="0" marL="0" rtl="0" algn="l">
              <a:lnSpc>
                <a:spcPct val="80000"/>
              </a:lnSpc>
              <a:spcBef>
                <a:spcPts val="0"/>
              </a:spcBef>
              <a:spcAft>
                <a:spcPts val="0"/>
              </a:spcAft>
              <a:buClr>
                <a:srgbClr val="0D0D0D"/>
              </a:buClr>
              <a:buSzPts val="3800"/>
              <a:buFont typeface="Twentieth Century"/>
              <a:buNone/>
            </a:pPr>
            <a:r>
              <a:rPr b="1" lang="en-GB" sz="3800">
                <a:solidFill>
                  <a:srgbClr val="0D0D0D"/>
                </a:solidFill>
                <a:latin typeface="Twentieth Century"/>
                <a:ea typeface="Twentieth Century"/>
                <a:cs typeface="Twentieth Century"/>
                <a:sym typeface="Twentieth Century"/>
              </a:rPr>
              <a:t>Task 2.1</a:t>
            </a:r>
            <a:endParaRPr b="1" sz="3800">
              <a:solidFill>
                <a:srgbClr val="0D0D0D"/>
              </a:solidFill>
              <a:latin typeface="Twentieth Century"/>
              <a:ea typeface="Twentieth Century"/>
              <a:cs typeface="Twentieth Century"/>
              <a:sym typeface="Twentieth Century"/>
            </a:endParaRPr>
          </a:p>
        </p:txBody>
      </p:sp>
      <p:pic>
        <p:nvPicPr>
          <p:cNvPr id="197" name="Google Shape;197;p23"/>
          <p:cNvPicPr preferRelativeResize="0"/>
          <p:nvPr/>
        </p:nvPicPr>
        <p:blipFill rotWithShape="1">
          <a:blip r:embed="rId3">
            <a:alphaModFix/>
          </a:blip>
          <a:srcRect b="0" l="0" r="0" t="0"/>
          <a:stretch/>
        </p:blipFill>
        <p:spPr>
          <a:xfrm>
            <a:off x="7939890" y="97740"/>
            <a:ext cx="1052189" cy="660150"/>
          </a:xfrm>
          <a:prstGeom prst="rect">
            <a:avLst/>
          </a:prstGeom>
          <a:noFill/>
          <a:ln>
            <a:noFill/>
          </a:ln>
        </p:spPr>
      </p:pic>
      <p:sp>
        <p:nvSpPr>
          <p:cNvPr id="198" name="Google Shape;198;p23"/>
          <p:cNvSpPr/>
          <p:nvPr/>
        </p:nvSpPr>
        <p:spPr>
          <a:xfrm>
            <a:off x="0" y="4852980"/>
            <a:ext cx="9143400" cy="290100"/>
          </a:xfrm>
          <a:prstGeom prst="rect">
            <a:avLst/>
          </a:prstGeom>
          <a:solidFill>
            <a:srgbClr val="0164BD"/>
          </a:solidFill>
          <a:ln cap="flat" cmpd="sng" w="25400">
            <a:solidFill>
              <a:srgbClr val="147FA8"/>
            </a:solidFill>
            <a:prstDash val="solid"/>
            <a:round/>
            <a:headEnd len="sm" w="sm" type="none"/>
            <a:tailEnd len="sm" w="sm" type="none"/>
          </a:ln>
        </p:spPr>
        <p:txBody>
          <a:bodyPr anchorCtr="0" anchor="t" bIns="33750" lIns="67500" spcFirstLastPara="1" rIns="67500" wrap="square" tIns="33750">
            <a:noAutofit/>
          </a:bodyPr>
          <a:lstStyle/>
          <a:p>
            <a:pPr indent="0" lvl="0" marL="0" marR="0" rtl="0" algn="l">
              <a:spcBef>
                <a:spcPts val="0"/>
              </a:spcBef>
              <a:spcAft>
                <a:spcPts val="0"/>
              </a:spcAft>
              <a:buNone/>
            </a:pPr>
            <a:r>
              <a:t/>
            </a:r>
            <a:endParaRPr b="0" sz="1400" strike="noStrike">
              <a:solidFill>
                <a:srgbClr val="000000"/>
              </a:solidFill>
              <a:latin typeface="Calibri"/>
              <a:ea typeface="Calibri"/>
              <a:cs typeface="Calibri"/>
              <a:sym typeface="Calibri"/>
            </a:endParaRPr>
          </a:p>
        </p:txBody>
      </p:sp>
      <p:sp>
        <p:nvSpPr>
          <p:cNvPr id="199" name="Google Shape;199;p23"/>
          <p:cNvSpPr txBox="1"/>
          <p:nvPr/>
        </p:nvSpPr>
        <p:spPr>
          <a:xfrm>
            <a:off x="83000" y="4836425"/>
            <a:ext cx="653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Helvetica Neue Light"/>
                <a:ea typeface="Helvetica Neue Light"/>
                <a:cs typeface="Helvetica Neue Light"/>
                <a:sym typeface="Helvetica Neue Light"/>
              </a:rPr>
              <a:t>Theresa Gräbner, Peishi Liu</a:t>
            </a:r>
            <a:r>
              <a:rPr lang="en-GB" sz="900">
                <a:solidFill>
                  <a:srgbClr val="FFFFFF"/>
                </a:solidFill>
                <a:latin typeface="Helvetica Neue Light"/>
                <a:ea typeface="Helvetica Neue Light"/>
                <a:cs typeface="Helvetica Neue Light"/>
                <a:sym typeface="Helvetica Neue Light"/>
              </a:rPr>
              <a:t> | Final Presentation | 20 August 2024</a:t>
            </a:r>
            <a:endParaRPr sz="900">
              <a:solidFill>
                <a:srgbClr val="FFFFFF"/>
              </a:solidFill>
              <a:latin typeface="Helvetica Neue Light"/>
              <a:ea typeface="Helvetica Neue Light"/>
              <a:cs typeface="Helvetica Neue Light"/>
              <a:sym typeface="Helvetica Neue Light"/>
            </a:endParaRPr>
          </a:p>
        </p:txBody>
      </p:sp>
      <p:sp>
        <p:nvSpPr>
          <p:cNvPr id="200" name="Google Shape;200;p23"/>
          <p:cNvSpPr txBox="1"/>
          <p:nvPr>
            <p:ph idx="12" type="sldNum"/>
          </p:nvPr>
        </p:nvSpPr>
        <p:spPr>
          <a:xfrm>
            <a:off x="8692125" y="4898950"/>
            <a:ext cx="369300" cy="1980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GB"/>
              <a:t>‹#›</a:t>
            </a:fld>
            <a:endParaRPr/>
          </a:p>
        </p:txBody>
      </p:sp>
      <p:sp>
        <p:nvSpPr>
          <p:cNvPr id="201" name="Google Shape;201;p23"/>
          <p:cNvSpPr txBox="1"/>
          <p:nvPr/>
        </p:nvSpPr>
        <p:spPr>
          <a:xfrm>
            <a:off x="8692125" y="4898950"/>
            <a:ext cx="369300" cy="198000"/>
          </a:xfrm>
          <a:prstGeom prst="rect">
            <a:avLst/>
          </a:prstGeom>
          <a:noFill/>
          <a:ln>
            <a:noFill/>
          </a:ln>
        </p:spPr>
        <p:txBody>
          <a:bodyPr anchorCtr="0" anchor="ctr" bIns="33750" lIns="67500" spcFirstLastPara="1" rIns="67500" wrap="square" tIns="33750">
            <a:noAutofit/>
          </a:bodyPr>
          <a:lstStyle/>
          <a:p>
            <a:pPr indent="0" lvl="0" marL="0" rtl="0" algn="l">
              <a:spcBef>
                <a:spcPts val="0"/>
              </a:spcBef>
              <a:spcAft>
                <a:spcPts val="0"/>
              </a:spcAft>
              <a:buNone/>
            </a:pPr>
            <a:fld id="{00000000-1234-1234-1234-123412341234}" type="slidenum">
              <a:rPr lang="en-GB" sz="900">
                <a:solidFill>
                  <a:srgbClr val="FFFFFF"/>
                </a:solidFill>
                <a:latin typeface="Twentieth Century"/>
                <a:ea typeface="Twentieth Century"/>
                <a:cs typeface="Twentieth Century"/>
                <a:sym typeface="Twentieth Century"/>
              </a:rPr>
              <a:t>‹#›</a:t>
            </a:fld>
            <a:endParaRPr sz="900">
              <a:solidFill>
                <a:srgbClr val="FFFFFF"/>
              </a:solidFill>
              <a:latin typeface="Twentieth Century"/>
              <a:ea typeface="Twentieth Century"/>
              <a:cs typeface="Twentieth Century"/>
              <a:sym typeface="Twentieth Century"/>
            </a:endParaRPr>
          </a:p>
        </p:txBody>
      </p:sp>
      <p:sp>
        <p:nvSpPr>
          <p:cNvPr id="202" name="Google Shape;202;p23"/>
          <p:cNvSpPr txBox="1"/>
          <p:nvPr/>
        </p:nvSpPr>
        <p:spPr>
          <a:xfrm>
            <a:off x="561275" y="1445025"/>
            <a:ext cx="8013300" cy="16932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Clr>
                <a:schemeClr val="dk1"/>
              </a:buClr>
              <a:buSzPts val="1200"/>
              <a:buFont typeface="Helvetica Neue Light"/>
              <a:buChar char="●"/>
            </a:pPr>
            <a:r>
              <a:rPr lang="en-GB">
                <a:solidFill>
                  <a:schemeClr val="dk1"/>
                </a:solidFill>
                <a:latin typeface="Helvetica Neue Light"/>
                <a:ea typeface="Helvetica Neue Light"/>
                <a:cs typeface="Helvetica Neue Light"/>
                <a:sym typeface="Helvetica Neue Light"/>
              </a:rPr>
              <a:t>Goal : reach the central of point of Cylinder and grasp it</a:t>
            </a:r>
            <a:endParaRPr>
              <a:solidFill>
                <a:schemeClr val="dk1"/>
              </a:solidFill>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Model : Panda description URDF from </a:t>
            </a:r>
            <a:r>
              <a:rPr lang="en-GB" u="sng">
                <a:solidFill>
                  <a:schemeClr val="hlink"/>
                </a:solidFill>
                <a:latin typeface="Helvetica Neue Light"/>
                <a:ea typeface="Helvetica Neue Light"/>
                <a:cs typeface="Helvetica Neue Light"/>
                <a:sym typeface="Helvetica Neue Light"/>
                <a:hlinkClick r:id="rId4"/>
              </a:rPr>
              <a:t>https://github.com/justagist/franka_panda_description</a:t>
            </a:r>
            <a:endParaRPr>
              <a:solidFill>
                <a:schemeClr val="dk1"/>
              </a:solidFill>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Tools : ROS2 Humble , MoveIt , Rviz</a:t>
            </a:r>
            <a:endParaRPr>
              <a:solidFill>
                <a:schemeClr val="dk1"/>
              </a:solidFill>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Structure : MoveIt Task Constructor (MTC): </a:t>
            </a:r>
            <a:endParaRPr>
              <a:solidFill>
                <a:schemeClr val="dk1"/>
              </a:solidFill>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Planning </a:t>
            </a:r>
            <a:r>
              <a:rPr lang="en-GB">
                <a:solidFill>
                  <a:schemeClr val="dk1"/>
                </a:solidFill>
                <a:latin typeface="Helvetica Neue Light"/>
                <a:ea typeface="Helvetica Neue Light"/>
                <a:cs typeface="Helvetica Neue Light"/>
                <a:sym typeface="Helvetica Neue Light"/>
              </a:rPr>
              <a:t>algorithmus </a:t>
            </a:r>
            <a:r>
              <a:rPr lang="en-GB">
                <a:solidFill>
                  <a:schemeClr val="dk1"/>
                </a:solidFill>
                <a:latin typeface="Helvetica Neue Light"/>
                <a:ea typeface="Helvetica Neue Light"/>
                <a:cs typeface="Helvetica Neue Light"/>
                <a:sym typeface="Helvetica Neue Light"/>
              </a:rPr>
              <a:t>: OMPL , RRT , Interpolation Plan, Cartesian Plan</a:t>
            </a:r>
            <a:endParaRPr>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p:nvPr/>
        </p:nvSpPr>
        <p:spPr>
          <a:xfrm>
            <a:off x="0" y="38973"/>
            <a:ext cx="7289400" cy="660300"/>
          </a:xfrm>
          <a:prstGeom prst="rect">
            <a:avLst/>
          </a:prstGeom>
          <a:noFill/>
          <a:ln>
            <a:noFill/>
          </a:ln>
        </p:spPr>
        <p:txBody>
          <a:bodyPr anchorCtr="0" anchor="ctr" bIns="33750" lIns="67500" spcFirstLastPara="1" rIns="67500" wrap="square" tIns="33750">
            <a:noAutofit/>
          </a:bodyPr>
          <a:lstStyle/>
          <a:p>
            <a:pPr indent="0" lvl="0" marL="0" rtl="0" algn="l">
              <a:lnSpc>
                <a:spcPct val="80000"/>
              </a:lnSpc>
              <a:spcBef>
                <a:spcPts val="0"/>
              </a:spcBef>
              <a:spcAft>
                <a:spcPts val="0"/>
              </a:spcAft>
              <a:buClr>
                <a:srgbClr val="0D0D0D"/>
              </a:buClr>
              <a:buSzPts val="3800"/>
              <a:buFont typeface="Twentieth Century"/>
              <a:buNone/>
            </a:pPr>
            <a:r>
              <a:rPr b="1" lang="en-GB" sz="3800">
                <a:solidFill>
                  <a:srgbClr val="0D0D0D"/>
                </a:solidFill>
                <a:latin typeface="Twentieth Century"/>
                <a:ea typeface="Twentieth Century"/>
                <a:cs typeface="Twentieth Century"/>
                <a:sym typeface="Twentieth Century"/>
              </a:rPr>
              <a:t>Task 2.1</a:t>
            </a:r>
            <a:endParaRPr b="1" sz="3800">
              <a:solidFill>
                <a:srgbClr val="0D0D0D"/>
              </a:solidFill>
              <a:latin typeface="Twentieth Century"/>
              <a:ea typeface="Twentieth Century"/>
              <a:cs typeface="Twentieth Century"/>
              <a:sym typeface="Twentieth Century"/>
            </a:endParaRPr>
          </a:p>
        </p:txBody>
      </p:sp>
      <p:pic>
        <p:nvPicPr>
          <p:cNvPr id="210" name="Google Shape;210;p24"/>
          <p:cNvPicPr preferRelativeResize="0"/>
          <p:nvPr/>
        </p:nvPicPr>
        <p:blipFill rotWithShape="1">
          <a:blip r:embed="rId3">
            <a:alphaModFix/>
          </a:blip>
          <a:srcRect b="0" l="0" r="0" t="0"/>
          <a:stretch/>
        </p:blipFill>
        <p:spPr>
          <a:xfrm>
            <a:off x="7939890" y="97740"/>
            <a:ext cx="1052189" cy="660150"/>
          </a:xfrm>
          <a:prstGeom prst="rect">
            <a:avLst/>
          </a:prstGeom>
          <a:noFill/>
          <a:ln>
            <a:noFill/>
          </a:ln>
        </p:spPr>
      </p:pic>
      <p:sp>
        <p:nvSpPr>
          <p:cNvPr id="211" name="Google Shape;211;p24"/>
          <p:cNvSpPr/>
          <p:nvPr/>
        </p:nvSpPr>
        <p:spPr>
          <a:xfrm>
            <a:off x="0" y="4852980"/>
            <a:ext cx="9143400" cy="290100"/>
          </a:xfrm>
          <a:prstGeom prst="rect">
            <a:avLst/>
          </a:prstGeom>
          <a:solidFill>
            <a:srgbClr val="0164BD"/>
          </a:solidFill>
          <a:ln cap="flat" cmpd="sng" w="25400">
            <a:solidFill>
              <a:srgbClr val="147FA8"/>
            </a:solidFill>
            <a:prstDash val="solid"/>
            <a:round/>
            <a:headEnd len="sm" w="sm" type="none"/>
            <a:tailEnd len="sm" w="sm" type="none"/>
          </a:ln>
        </p:spPr>
        <p:txBody>
          <a:bodyPr anchorCtr="0" anchor="t" bIns="33750" lIns="67500" spcFirstLastPara="1" rIns="67500" wrap="square" tIns="33750">
            <a:noAutofit/>
          </a:bodyPr>
          <a:lstStyle/>
          <a:p>
            <a:pPr indent="0" lvl="0" marL="0" marR="0" rtl="0" algn="l">
              <a:spcBef>
                <a:spcPts val="0"/>
              </a:spcBef>
              <a:spcAft>
                <a:spcPts val="0"/>
              </a:spcAft>
              <a:buNone/>
            </a:pPr>
            <a:r>
              <a:t/>
            </a:r>
            <a:endParaRPr b="0" sz="1400" strike="noStrike">
              <a:solidFill>
                <a:srgbClr val="000000"/>
              </a:solidFill>
              <a:latin typeface="Calibri"/>
              <a:ea typeface="Calibri"/>
              <a:cs typeface="Calibri"/>
              <a:sym typeface="Calibri"/>
            </a:endParaRPr>
          </a:p>
        </p:txBody>
      </p:sp>
      <p:sp>
        <p:nvSpPr>
          <p:cNvPr id="212" name="Google Shape;212;p24"/>
          <p:cNvSpPr txBox="1"/>
          <p:nvPr/>
        </p:nvSpPr>
        <p:spPr>
          <a:xfrm>
            <a:off x="83000" y="4836425"/>
            <a:ext cx="653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Helvetica Neue Light"/>
                <a:ea typeface="Helvetica Neue Light"/>
                <a:cs typeface="Helvetica Neue Light"/>
                <a:sym typeface="Helvetica Neue Light"/>
              </a:rPr>
              <a:t>Theresa Gräbner, Peishi Liu</a:t>
            </a:r>
            <a:r>
              <a:rPr lang="en-GB" sz="900">
                <a:solidFill>
                  <a:srgbClr val="FFFFFF"/>
                </a:solidFill>
                <a:latin typeface="Helvetica Neue Light"/>
                <a:ea typeface="Helvetica Neue Light"/>
                <a:cs typeface="Helvetica Neue Light"/>
                <a:sym typeface="Helvetica Neue Light"/>
              </a:rPr>
              <a:t> | Final Presentation | 20 August 2024</a:t>
            </a:r>
            <a:endParaRPr sz="900">
              <a:solidFill>
                <a:srgbClr val="FFFFFF"/>
              </a:solidFill>
              <a:latin typeface="Helvetica Neue Light"/>
              <a:ea typeface="Helvetica Neue Light"/>
              <a:cs typeface="Helvetica Neue Light"/>
              <a:sym typeface="Helvetica Neue Light"/>
            </a:endParaRPr>
          </a:p>
        </p:txBody>
      </p:sp>
      <p:sp>
        <p:nvSpPr>
          <p:cNvPr id="213" name="Google Shape;213;p24"/>
          <p:cNvSpPr txBox="1"/>
          <p:nvPr>
            <p:ph idx="12" type="sldNum"/>
          </p:nvPr>
        </p:nvSpPr>
        <p:spPr>
          <a:xfrm>
            <a:off x="8692125" y="4898950"/>
            <a:ext cx="369300" cy="1980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GB"/>
              <a:t>‹#›</a:t>
            </a:fld>
            <a:endParaRPr/>
          </a:p>
        </p:txBody>
      </p:sp>
      <p:sp>
        <p:nvSpPr>
          <p:cNvPr id="214" name="Google Shape;214;p24"/>
          <p:cNvSpPr txBox="1"/>
          <p:nvPr/>
        </p:nvSpPr>
        <p:spPr>
          <a:xfrm>
            <a:off x="8692125" y="4898950"/>
            <a:ext cx="369300" cy="198000"/>
          </a:xfrm>
          <a:prstGeom prst="rect">
            <a:avLst/>
          </a:prstGeom>
          <a:noFill/>
          <a:ln>
            <a:noFill/>
          </a:ln>
        </p:spPr>
        <p:txBody>
          <a:bodyPr anchorCtr="0" anchor="ctr" bIns="33750" lIns="67500" spcFirstLastPara="1" rIns="67500" wrap="square" tIns="33750">
            <a:noAutofit/>
          </a:bodyPr>
          <a:lstStyle/>
          <a:p>
            <a:pPr indent="0" lvl="0" marL="0" rtl="0" algn="l">
              <a:spcBef>
                <a:spcPts val="0"/>
              </a:spcBef>
              <a:spcAft>
                <a:spcPts val="0"/>
              </a:spcAft>
              <a:buNone/>
            </a:pPr>
            <a:fld id="{00000000-1234-1234-1234-123412341234}" type="slidenum">
              <a:rPr lang="en-GB" sz="900">
                <a:solidFill>
                  <a:srgbClr val="FFFFFF"/>
                </a:solidFill>
                <a:latin typeface="Twentieth Century"/>
                <a:ea typeface="Twentieth Century"/>
                <a:cs typeface="Twentieth Century"/>
                <a:sym typeface="Twentieth Century"/>
              </a:rPr>
              <a:t>‹#›</a:t>
            </a:fld>
            <a:endParaRPr sz="900">
              <a:solidFill>
                <a:srgbClr val="FFFFFF"/>
              </a:solidFill>
              <a:latin typeface="Twentieth Century"/>
              <a:ea typeface="Twentieth Century"/>
              <a:cs typeface="Twentieth Century"/>
              <a:sym typeface="Twentieth Century"/>
            </a:endParaRPr>
          </a:p>
        </p:txBody>
      </p:sp>
      <p:sp>
        <p:nvSpPr>
          <p:cNvPr id="215" name="Google Shape;215;p24"/>
          <p:cNvSpPr txBox="1"/>
          <p:nvPr/>
        </p:nvSpPr>
        <p:spPr>
          <a:xfrm>
            <a:off x="561275" y="1445025"/>
            <a:ext cx="8013300" cy="4002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p:txBody>
      </p:sp>
      <p:pic>
        <p:nvPicPr>
          <p:cNvPr id="216" name="Google Shape;216;p24"/>
          <p:cNvPicPr preferRelativeResize="0"/>
          <p:nvPr/>
        </p:nvPicPr>
        <p:blipFill>
          <a:blip r:embed="rId4">
            <a:alphaModFix/>
          </a:blip>
          <a:stretch>
            <a:fillRect/>
          </a:stretch>
        </p:blipFill>
        <p:spPr>
          <a:xfrm>
            <a:off x="1317600" y="629875"/>
            <a:ext cx="6500654" cy="39835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p:nvPr/>
        </p:nvSpPr>
        <p:spPr>
          <a:xfrm>
            <a:off x="0" y="38973"/>
            <a:ext cx="7289400" cy="660300"/>
          </a:xfrm>
          <a:prstGeom prst="rect">
            <a:avLst/>
          </a:prstGeom>
          <a:noFill/>
          <a:ln>
            <a:noFill/>
          </a:ln>
        </p:spPr>
        <p:txBody>
          <a:bodyPr anchorCtr="0" anchor="ctr" bIns="33750" lIns="67500" spcFirstLastPara="1" rIns="67500" wrap="square" tIns="33750">
            <a:noAutofit/>
          </a:bodyPr>
          <a:lstStyle/>
          <a:p>
            <a:pPr indent="0" lvl="0" marL="0" rtl="0" algn="l">
              <a:lnSpc>
                <a:spcPct val="80000"/>
              </a:lnSpc>
              <a:spcBef>
                <a:spcPts val="0"/>
              </a:spcBef>
              <a:spcAft>
                <a:spcPts val="0"/>
              </a:spcAft>
              <a:buClr>
                <a:srgbClr val="0D0D0D"/>
              </a:buClr>
              <a:buSzPts val="3800"/>
              <a:buFont typeface="Twentieth Century"/>
              <a:buNone/>
            </a:pPr>
            <a:r>
              <a:rPr b="1" lang="en-GB" sz="3800">
                <a:solidFill>
                  <a:srgbClr val="0D0D0D"/>
                </a:solidFill>
                <a:latin typeface="Twentieth Century"/>
                <a:ea typeface="Twentieth Century"/>
                <a:cs typeface="Twentieth Century"/>
                <a:sym typeface="Twentieth Century"/>
              </a:rPr>
              <a:t>Task 2.1</a:t>
            </a:r>
            <a:endParaRPr b="1" sz="3800">
              <a:solidFill>
                <a:srgbClr val="0D0D0D"/>
              </a:solidFill>
              <a:latin typeface="Twentieth Century"/>
              <a:ea typeface="Twentieth Century"/>
              <a:cs typeface="Twentieth Century"/>
              <a:sym typeface="Twentieth Century"/>
            </a:endParaRPr>
          </a:p>
        </p:txBody>
      </p:sp>
      <p:pic>
        <p:nvPicPr>
          <p:cNvPr id="224" name="Google Shape;224;p25"/>
          <p:cNvPicPr preferRelativeResize="0"/>
          <p:nvPr/>
        </p:nvPicPr>
        <p:blipFill rotWithShape="1">
          <a:blip r:embed="rId3">
            <a:alphaModFix/>
          </a:blip>
          <a:srcRect b="0" l="0" r="0" t="0"/>
          <a:stretch/>
        </p:blipFill>
        <p:spPr>
          <a:xfrm>
            <a:off x="7939890" y="97740"/>
            <a:ext cx="1052189" cy="660150"/>
          </a:xfrm>
          <a:prstGeom prst="rect">
            <a:avLst/>
          </a:prstGeom>
          <a:noFill/>
          <a:ln>
            <a:noFill/>
          </a:ln>
        </p:spPr>
      </p:pic>
      <p:sp>
        <p:nvSpPr>
          <p:cNvPr id="225" name="Google Shape;225;p25"/>
          <p:cNvSpPr/>
          <p:nvPr/>
        </p:nvSpPr>
        <p:spPr>
          <a:xfrm>
            <a:off x="0" y="4852980"/>
            <a:ext cx="9143400" cy="290100"/>
          </a:xfrm>
          <a:prstGeom prst="rect">
            <a:avLst/>
          </a:prstGeom>
          <a:solidFill>
            <a:srgbClr val="0164BD"/>
          </a:solidFill>
          <a:ln cap="flat" cmpd="sng" w="25400">
            <a:solidFill>
              <a:srgbClr val="147FA8"/>
            </a:solidFill>
            <a:prstDash val="solid"/>
            <a:round/>
            <a:headEnd len="sm" w="sm" type="none"/>
            <a:tailEnd len="sm" w="sm" type="none"/>
          </a:ln>
        </p:spPr>
        <p:txBody>
          <a:bodyPr anchorCtr="0" anchor="t" bIns="33750" lIns="67500" spcFirstLastPara="1" rIns="67500" wrap="square" tIns="33750">
            <a:noAutofit/>
          </a:bodyPr>
          <a:lstStyle/>
          <a:p>
            <a:pPr indent="0" lvl="0" marL="0" marR="0" rtl="0" algn="l">
              <a:spcBef>
                <a:spcPts val="0"/>
              </a:spcBef>
              <a:spcAft>
                <a:spcPts val="0"/>
              </a:spcAft>
              <a:buNone/>
            </a:pPr>
            <a:r>
              <a:t/>
            </a:r>
            <a:endParaRPr b="0" sz="1400" strike="noStrike">
              <a:solidFill>
                <a:srgbClr val="000000"/>
              </a:solidFill>
              <a:latin typeface="Calibri"/>
              <a:ea typeface="Calibri"/>
              <a:cs typeface="Calibri"/>
              <a:sym typeface="Calibri"/>
            </a:endParaRPr>
          </a:p>
        </p:txBody>
      </p:sp>
      <p:sp>
        <p:nvSpPr>
          <p:cNvPr id="226" name="Google Shape;226;p25"/>
          <p:cNvSpPr txBox="1"/>
          <p:nvPr/>
        </p:nvSpPr>
        <p:spPr>
          <a:xfrm>
            <a:off x="83000" y="4836425"/>
            <a:ext cx="653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Helvetica Neue Light"/>
                <a:ea typeface="Helvetica Neue Light"/>
                <a:cs typeface="Helvetica Neue Light"/>
                <a:sym typeface="Helvetica Neue Light"/>
              </a:rPr>
              <a:t>Theresa Gräbner, Peishi Liu</a:t>
            </a:r>
            <a:r>
              <a:rPr lang="en-GB" sz="900">
                <a:solidFill>
                  <a:srgbClr val="FFFFFF"/>
                </a:solidFill>
                <a:latin typeface="Helvetica Neue Light"/>
                <a:ea typeface="Helvetica Neue Light"/>
                <a:cs typeface="Helvetica Neue Light"/>
                <a:sym typeface="Helvetica Neue Light"/>
              </a:rPr>
              <a:t> | Final Presentation | 20 August 2024</a:t>
            </a:r>
            <a:endParaRPr sz="900">
              <a:solidFill>
                <a:srgbClr val="FFFFFF"/>
              </a:solidFill>
              <a:latin typeface="Helvetica Neue Light"/>
              <a:ea typeface="Helvetica Neue Light"/>
              <a:cs typeface="Helvetica Neue Light"/>
              <a:sym typeface="Helvetica Neue Light"/>
            </a:endParaRPr>
          </a:p>
        </p:txBody>
      </p:sp>
      <p:sp>
        <p:nvSpPr>
          <p:cNvPr id="227" name="Google Shape;227;p25"/>
          <p:cNvSpPr txBox="1"/>
          <p:nvPr>
            <p:ph idx="12" type="sldNum"/>
          </p:nvPr>
        </p:nvSpPr>
        <p:spPr>
          <a:xfrm>
            <a:off x="8692125" y="4898950"/>
            <a:ext cx="369300" cy="1980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GB"/>
              <a:t>‹#›</a:t>
            </a:fld>
            <a:endParaRPr/>
          </a:p>
        </p:txBody>
      </p:sp>
      <p:sp>
        <p:nvSpPr>
          <p:cNvPr id="228" name="Google Shape;228;p25"/>
          <p:cNvSpPr txBox="1"/>
          <p:nvPr/>
        </p:nvSpPr>
        <p:spPr>
          <a:xfrm>
            <a:off x="8692125" y="4898950"/>
            <a:ext cx="369300" cy="198000"/>
          </a:xfrm>
          <a:prstGeom prst="rect">
            <a:avLst/>
          </a:prstGeom>
          <a:noFill/>
          <a:ln>
            <a:noFill/>
          </a:ln>
        </p:spPr>
        <p:txBody>
          <a:bodyPr anchorCtr="0" anchor="ctr" bIns="33750" lIns="67500" spcFirstLastPara="1" rIns="67500" wrap="square" tIns="33750">
            <a:noAutofit/>
          </a:bodyPr>
          <a:lstStyle/>
          <a:p>
            <a:pPr indent="0" lvl="0" marL="0" rtl="0" algn="l">
              <a:spcBef>
                <a:spcPts val="0"/>
              </a:spcBef>
              <a:spcAft>
                <a:spcPts val="0"/>
              </a:spcAft>
              <a:buNone/>
            </a:pPr>
            <a:fld id="{00000000-1234-1234-1234-123412341234}" type="slidenum">
              <a:rPr lang="en-GB" sz="900">
                <a:solidFill>
                  <a:srgbClr val="FFFFFF"/>
                </a:solidFill>
                <a:latin typeface="Twentieth Century"/>
                <a:ea typeface="Twentieth Century"/>
                <a:cs typeface="Twentieth Century"/>
                <a:sym typeface="Twentieth Century"/>
              </a:rPr>
              <a:t>‹#›</a:t>
            </a:fld>
            <a:endParaRPr sz="900">
              <a:solidFill>
                <a:srgbClr val="FFFFFF"/>
              </a:solidFill>
              <a:latin typeface="Twentieth Century"/>
              <a:ea typeface="Twentieth Century"/>
              <a:cs typeface="Twentieth Century"/>
              <a:sym typeface="Twentieth Century"/>
            </a:endParaRPr>
          </a:p>
        </p:txBody>
      </p:sp>
      <p:sp>
        <p:nvSpPr>
          <p:cNvPr id="229" name="Google Shape;229;p25"/>
          <p:cNvSpPr txBox="1"/>
          <p:nvPr/>
        </p:nvSpPr>
        <p:spPr>
          <a:xfrm>
            <a:off x="561275" y="1445025"/>
            <a:ext cx="8013300" cy="4002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p:txBody>
      </p:sp>
      <p:pic>
        <p:nvPicPr>
          <p:cNvPr id="230" name="Google Shape;230;p25"/>
          <p:cNvPicPr preferRelativeResize="0"/>
          <p:nvPr/>
        </p:nvPicPr>
        <p:blipFill>
          <a:blip r:embed="rId4">
            <a:alphaModFix/>
          </a:blip>
          <a:stretch>
            <a:fillRect/>
          </a:stretch>
        </p:blipFill>
        <p:spPr>
          <a:xfrm>
            <a:off x="1086225" y="636550"/>
            <a:ext cx="6853673" cy="41998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p:nvPr/>
        </p:nvSpPr>
        <p:spPr>
          <a:xfrm>
            <a:off x="0" y="0"/>
            <a:ext cx="1954500" cy="532200"/>
          </a:xfrm>
          <a:prstGeom prst="rect">
            <a:avLst/>
          </a:prstGeom>
          <a:noFill/>
          <a:ln>
            <a:noFill/>
          </a:ln>
        </p:spPr>
        <p:txBody>
          <a:bodyPr anchorCtr="0" anchor="ctr" bIns="33750" lIns="67500" spcFirstLastPara="1" rIns="67500" wrap="square" tIns="33750">
            <a:noAutofit/>
          </a:bodyPr>
          <a:lstStyle/>
          <a:p>
            <a:pPr indent="0" lvl="0" marL="0" rtl="0" algn="l">
              <a:lnSpc>
                <a:spcPct val="80000"/>
              </a:lnSpc>
              <a:spcBef>
                <a:spcPts val="0"/>
              </a:spcBef>
              <a:spcAft>
                <a:spcPts val="0"/>
              </a:spcAft>
              <a:buClr>
                <a:srgbClr val="0D0D0D"/>
              </a:buClr>
              <a:buSzPts val="3800"/>
              <a:buFont typeface="Twentieth Century"/>
              <a:buNone/>
            </a:pPr>
            <a:r>
              <a:rPr b="1" lang="en-GB" sz="3800">
                <a:solidFill>
                  <a:srgbClr val="0D0D0D"/>
                </a:solidFill>
                <a:latin typeface="Twentieth Century"/>
                <a:ea typeface="Twentieth Century"/>
                <a:cs typeface="Twentieth Century"/>
                <a:sym typeface="Twentieth Century"/>
              </a:rPr>
              <a:t>Task 2.1</a:t>
            </a:r>
            <a:endParaRPr b="1" sz="3800">
              <a:solidFill>
                <a:srgbClr val="0D0D0D"/>
              </a:solidFill>
              <a:latin typeface="Twentieth Century"/>
              <a:ea typeface="Twentieth Century"/>
              <a:cs typeface="Twentieth Century"/>
              <a:sym typeface="Twentieth Century"/>
            </a:endParaRPr>
          </a:p>
        </p:txBody>
      </p:sp>
      <p:pic>
        <p:nvPicPr>
          <p:cNvPr id="238" name="Google Shape;238;p26"/>
          <p:cNvPicPr preferRelativeResize="0"/>
          <p:nvPr/>
        </p:nvPicPr>
        <p:blipFill rotWithShape="1">
          <a:blip r:embed="rId3">
            <a:alphaModFix/>
          </a:blip>
          <a:srcRect b="0" l="0" r="0" t="0"/>
          <a:stretch/>
        </p:blipFill>
        <p:spPr>
          <a:xfrm>
            <a:off x="7939890" y="97740"/>
            <a:ext cx="1052189" cy="660150"/>
          </a:xfrm>
          <a:prstGeom prst="rect">
            <a:avLst/>
          </a:prstGeom>
          <a:noFill/>
          <a:ln>
            <a:noFill/>
          </a:ln>
        </p:spPr>
      </p:pic>
      <p:sp>
        <p:nvSpPr>
          <p:cNvPr id="239" name="Google Shape;239;p26"/>
          <p:cNvSpPr/>
          <p:nvPr/>
        </p:nvSpPr>
        <p:spPr>
          <a:xfrm>
            <a:off x="0" y="4852980"/>
            <a:ext cx="9143400" cy="290100"/>
          </a:xfrm>
          <a:prstGeom prst="rect">
            <a:avLst/>
          </a:prstGeom>
          <a:solidFill>
            <a:srgbClr val="0164BD"/>
          </a:solidFill>
          <a:ln cap="flat" cmpd="sng" w="25400">
            <a:solidFill>
              <a:srgbClr val="147FA8"/>
            </a:solidFill>
            <a:prstDash val="solid"/>
            <a:round/>
            <a:headEnd len="sm" w="sm" type="none"/>
            <a:tailEnd len="sm" w="sm" type="none"/>
          </a:ln>
        </p:spPr>
        <p:txBody>
          <a:bodyPr anchorCtr="0" anchor="t" bIns="33750" lIns="67500" spcFirstLastPara="1" rIns="67500" wrap="square" tIns="33750">
            <a:noAutofit/>
          </a:bodyPr>
          <a:lstStyle/>
          <a:p>
            <a:pPr indent="0" lvl="0" marL="0" marR="0" rtl="0" algn="l">
              <a:spcBef>
                <a:spcPts val="0"/>
              </a:spcBef>
              <a:spcAft>
                <a:spcPts val="0"/>
              </a:spcAft>
              <a:buNone/>
            </a:pPr>
            <a:r>
              <a:t/>
            </a:r>
            <a:endParaRPr b="0" sz="1400" strike="noStrike">
              <a:solidFill>
                <a:srgbClr val="000000"/>
              </a:solidFill>
              <a:latin typeface="Calibri"/>
              <a:ea typeface="Calibri"/>
              <a:cs typeface="Calibri"/>
              <a:sym typeface="Calibri"/>
            </a:endParaRPr>
          </a:p>
        </p:txBody>
      </p:sp>
      <p:sp>
        <p:nvSpPr>
          <p:cNvPr id="240" name="Google Shape;240;p26"/>
          <p:cNvSpPr txBox="1"/>
          <p:nvPr/>
        </p:nvSpPr>
        <p:spPr>
          <a:xfrm>
            <a:off x="83000" y="4836425"/>
            <a:ext cx="653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Helvetica Neue Light"/>
                <a:ea typeface="Helvetica Neue Light"/>
                <a:cs typeface="Helvetica Neue Light"/>
                <a:sym typeface="Helvetica Neue Light"/>
              </a:rPr>
              <a:t>Theresa Gräbner, Peishi Liu</a:t>
            </a:r>
            <a:r>
              <a:rPr lang="en-GB" sz="900">
                <a:solidFill>
                  <a:srgbClr val="FFFFFF"/>
                </a:solidFill>
                <a:latin typeface="Helvetica Neue Light"/>
                <a:ea typeface="Helvetica Neue Light"/>
                <a:cs typeface="Helvetica Neue Light"/>
                <a:sym typeface="Helvetica Neue Light"/>
              </a:rPr>
              <a:t> | Final Presentation | 20 August 2024</a:t>
            </a:r>
            <a:endParaRPr sz="900">
              <a:solidFill>
                <a:srgbClr val="FFFFFF"/>
              </a:solidFill>
              <a:latin typeface="Helvetica Neue Light"/>
              <a:ea typeface="Helvetica Neue Light"/>
              <a:cs typeface="Helvetica Neue Light"/>
              <a:sym typeface="Helvetica Neue Light"/>
            </a:endParaRPr>
          </a:p>
        </p:txBody>
      </p:sp>
      <p:sp>
        <p:nvSpPr>
          <p:cNvPr id="241" name="Google Shape;241;p26"/>
          <p:cNvSpPr txBox="1"/>
          <p:nvPr>
            <p:ph idx="12" type="sldNum"/>
          </p:nvPr>
        </p:nvSpPr>
        <p:spPr>
          <a:xfrm>
            <a:off x="8692125" y="4898950"/>
            <a:ext cx="369300" cy="1980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GB"/>
              <a:t>‹#›</a:t>
            </a:fld>
            <a:endParaRPr/>
          </a:p>
        </p:txBody>
      </p:sp>
      <p:sp>
        <p:nvSpPr>
          <p:cNvPr id="242" name="Google Shape;242;p26"/>
          <p:cNvSpPr txBox="1"/>
          <p:nvPr/>
        </p:nvSpPr>
        <p:spPr>
          <a:xfrm>
            <a:off x="8692125" y="4898950"/>
            <a:ext cx="369300" cy="198000"/>
          </a:xfrm>
          <a:prstGeom prst="rect">
            <a:avLst/>
          </a:prstGeom>
          <a:noFill/>
          <a:ln>
            <a:noFill/>
          </a:ln>
        </p:spPr>
        <p:txBody>
          <a:bodyPr anchorCtr="0" anchor="ctr" bIns="33750" lIns="67500" spcFirstLastPara="1" rIns="67500" wrap="square" tIns="33750">
            <a:noAutofit/>
          </a:bodyPr>
          <a:lstStyle/>
          <a:p>
            <a:pPr indent="0" lvl="0" marL="0" rtl="0" algn="l">
              <a:spcBef>
                <a:spcPts val="0"/>
              </a:spcBef>
              <a:spcAft>
                <a:spcPts val="0"/>
              </a:spcAft>
              <a:buNone/>
            </a:pPr>
            <a:fld id="{00000000-1234-1234-1234-123412341234}" type="slidenum">
              <a:rPr lang="en-GB" sz="900">
                <a:solidFill>
                  <a:srgbClr val="FFFFFF"/>
                </a:solidFill>
                <a:latin typeface="Twentieth Century"/>
                <a:ea typeface="Twentieth Century"/>
                <a:cs typeface="Twentieth Century"/>
                <a:sym typeface="Twentieth Century"/>
              </a:rPr>
              <a:t>‹#›</a:t>
            </a:fld>
            <a:endParaRPr sz="900">
              <a:solidFill>
                <a:srgbClr val="FFFFFF"/>
              </a:solidFill>
              <a:latin typeface="Twentieth Century"/>
              <a:ea typeface="Twentieth Century"/>
              <a:cs typeface="Twentieth Century"/>
              <a:sym typeface="Twentieth Century"/>
            </a:endParaRPr>
          </a:p>
        </p:txBody>
      </p:sp>
      <p:sp>
        <p:nvSpPr>
          <p:cNvPr id="243" name="Google Shape;243;p26"/>
          <p:cNvSpPr txBox="1"/>
          <p:nvPr/>
        </p:nvSpPr>
        <p:spPr>
          <a:xfrm>
            <a:off x="561275" y="1445025"/>
            <a:ext cx="8013300" cy="4002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t/>
            </a:r>
            <a:endParaRPr>
              <a:solidFill>
                <a:srgbClr val="CF5656"/>
              </a:solidFill>
              <a:latin typeface="Helvetica Neue Light"/>
              <a:ea typeface="Helvetica Neue Light"/>
              <a:cs typeface="Helvetica Neue Light"/>
              <a:sym typeface="Helvetica Neue Light"/>
            </a:endParaRPr>
          </a:p>
        </p:txBody>
      </p:sp>
      <p:pic>
        <p:nvPicPr>
          <p:cNvPr id="244" name="Google Shape;244;p26" title="Screencast from 08-20-2024 02_28_55 AM.webm">
            <a:hlinkClick r:id="rId4"/>
          </p:cNvPr>
          <p:cNvPicPr preferRelativeResize="0"/>
          <p:nvPr/>
        </p:nvPicPr>
        <p:blipFill>
          <a:blip r:embed="rId5">
            <a:alphaModFix/>
          </a:blip>
          <a:stretch>
            <a:fillRect/>
          </a:stretch>
        </p:blipFill>
        <p:spPr>
          <a:xfrm>
            <a:off x="1106825" y="674363"/>
            <a:ext cx="6431893" cy="40199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7"/>
          <p:cNvSpPr/>
          <p:nvPr/>
        </p:nvSpPr>
        <p:spPr>
          <a:xfrm>
            <a:off x="0" y="0"/>
            <a:ext cx="2329500" cy="757800"/>
          </a:xfrm>
          <a:prstGeom prst="rect">
            <a:avLst/>
          </a:prstGeom>
          <a:noFill/>
          <a:ln>
            <a:noFill/>
          </a:ln>
        </p:spPr>
        <p:txBody>
          <a:bodyPr anchorCtr="0" anchor="ctr" bIns="33750" lIns="67500" spcFirstLastPara="1" rIns="67500" wrap="square" tIns="33750">
            <a:noAutofit/>
          </a:bodyPr>
          <a:lstStyle/>
          <a:p>
            <a:pPr indent="0" lvl="0" marL="0" rtl="0" algn="l">
              <a:lnSpc>
                <a:spcPct val="80000"/>
              </a:lnSpc>
              <a:spcBef>
                <a:spcPts val="0"/>
              </a:spcBef>
              <a:spcAft>
                <a:spcPts val="0"/>
              </a:spcAft>
              <a:buClr>
                <a:srgbClr val="0D0D0D"/>
              </a:buClr>
              <a:buSzPts val="3800"/>
              <a:buFont typeface="Twentieth Century"/>
              <a:buNone/>
            </a:pPr>
            <a:r>
              <a:rPr b="1" lang="en-GB" sz="3800">
                <a:solidFill>
                  <a:srgbClr val="0D0D0D"/>
                </a:solidFill>
                <a:latin typeface="Twentieth Century"/>
                <a:ea typeface="Twentieth Century"/>
                <a:cs typeface="Twentieth Century"/>
                <a:sym typeface="Twentieth Century"/>
              </a:rPr>
              <a:t>Task 2.1</a:t>
            </a:r>
            <a:endParaRPr b="1" sz="3800">
              <a:solidFill>
                <a:srgbClr val="0D0D0D"/>
              </a:solidFill>
              <a:latin typeface="Twentieth Century"/>
              <a:ea typeface="Twentieth Century"/>
              <a:cs typeface="Twentieth Century"/>
              <a:sym typeface="Twentieth Century"/>
            </a:endParaRPr>
          </a:p>
        </p:txBody>
      </p:sp>
      <p:pic>
        <p:nvPicPr>
          <p:cNvPr id="252" name="Google Shape;252;p27"/>
          <p:cNvPicPr preferRelativeResize="0"/>
          <p:nvPr/>
        </p:nvPicPr>
        <p:blipFill rotWithShape="1">
          <a:blip r:embed="rId3">
            <a:alphaModFix/>
          </a:blip>
          <a:srcRect b="0" l="0" r="0" t="0"/>
          <a:stretch/>
        </p:blipFill>
        <p:spPr>
          <a:xfrm>
            <a:off x="7939890" y="97740"/>
            <a:ext cx="1052189" cy="660150"/>
          </a:xfrm>
          <a:prstGeom prst="rect">
            <a:avLst/>
          </a:prstGeom>
          <a:noFill/>
          <a:ln>
            <a:noFill/>
          </a:ln>
        </p:spPr>
      </p:pic>
      <p:sp>
        <p:nvSpPr>
          <p:cNvPr id="253" name="Google Shape;253;p27"/>
          <p:cNvSpPr/>
          <p:nvPr/>
        </p:nvSpPr>
        <p:spPr>
          <a:xfrm>
            <a:off x="0" y="4852980"/>
            <a:ext cx="9143400" cy="290100"/>
          </a:xfrm>
          <a:prstGeom prst="rect">
            <a:avLst/>
          </a:prstGeom>
          <a:solidFill>
            <a:srgbClr val="0164BD"/>
          </a:solidFill>
          <a:ln cap="flat" cmpd="sng" w="25400">
            <a:solidFill>
              <a:srgbClr val="147FA8"/>
            </a:solidFill>
            <a:prstDash val="solid"/>
            <a:round/>
            <a:headEnd len="sm" w="sm" type="none"/>
            <a:tailEnd len="sm" w="sm" type="none"/>
          </a:ln>
        </p:spPr>
        <p:txBody>
          <a:bodyPr anchorCtr="0" anchor="t" bIns="33750" lIns="67500" spcFirstLastPara="1" rIns="67500" wrap="square" tIns="33750">
            <a:noAutofit/>
          </a:bodyPr>
          <a:lstStyle/>
          <a:p>
            <a:pPr indent="0" lvl="0" marL="0" marR="0" rtl="0" algn="l">
              <a:spcBef>
                <a:spcPts val="0"/>
              </a:spcBef>
              <a:spcAft>
                <a:spcPts val="0"/>
              </a:spcAft>
              <a:buNone/>
            </a:pPr>
            <a:r>
              <a:t/>
            </a:r>
            <a:endParaRPr b="0" sz="1400" strike="noStrike">
              <a:solidFill>
                <a:srgbClr val="000000"/>
              </a:solidFill>
              <a:latin typeface="Calibri"/>
              <a:ea typeface="Calibri"/>
              <a:cs typeface="Calibri"/>
              <a:sym typeface="Calibri"/>
            </a:endParaRPr>
          </a:p>
        </p:txBody>
      </p:sp>
      <p:sp>
        <p:nvSpPr>
          <p:cNvPr id="254" name="Google Shape;254;p27"/>
          <p:cNvSpPr txBox="1"/>
          <p:nvPr/>
        </p:nvSpPr>
        <p:spPr>
          <a:xfrm>
            <a:off x="83000" y="4836425"/>
            <a:ext cx="653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Helvetica Neue Light"/>
                <a:ea typeface="Helvetica Neue Light"/>
                <a:cs typeface="Helvetica Neue Light"/>
                <a:sym typeface="Helvetica Neue Light"/>
              </a:rPr>
              <a:t>Theresa Gräbner, Peishi Liu</a:t>
            </a:r>
            <a:r>
              <a:rPr lang="en-GB" sz="900">
                <a:solidFill>
                  <a:srgbClr val="FFFFFF"/>
                </a:solidFill>
                <a:latin typeface="Helvetica Neue Light"/>
                <a:ea typeface="Helvetica Neue Light"/>
                <a:cs typeface="Helvetica Neue Light"/>
                <a:sym typeface="Helvetica Neue Light"/>
              </a:rPr>
              <a:t> | Final Presentation | 20 August 2024</a:t>
            </a:r>
            <a:endParaRPr sz="900">
              <a:solidFill>
                <a:srgbClr val="FFFFFF"/>
              </a:solidFill>
              <a:latin typeface="Helvetica Neue Light"/>
              <a:ea typeface="Helvetica Neue Light"/>
              <a:cs typeface="Helvetica Neue Light"/>
              <a:sym typeface="Helvetica Neue Light"/>
            </a:endParaRPr>
          </a:p>
        </p:txBody>
      </p:sp>
      <p:sp>
        <p:nvSpPr>
          <p:cNvPr id="255" name="Google Shape;255;p27"/>
          <p:cNvSpPr txBox="1"/>
          <p:nvPr>
            <p:ph idx="12" type="sldNum"/>
          </p:nvPr>
        </p:nvSpPr>
        <p:spPr>
          <a:xfrm>
            <a:off x="8692125" y="4898950"/>
            <a:ext cx="369300" cy="1980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GB"/>
              <a:t>‹#›</a:t>
            </a:fld>
            <a:endParaRPr/>
          </a:p>
        </p:txBody>
      </p:sp>
      <p:sp>
        <p:nvSpPr>
          <p:cNvPr id="256" name="Google Shape;256;p27"/>
          <p:cNvSpPr txBox="1"/>
          <p:nvPr/>
        </p:nvSpPr>
        <p:spPr>
          <a:xfrm>
            <a:off x="8692125" y="4898950"/>
            <a:ext cx="369300" cy="198000"/>
          </a:xfrm>
          <a:prstGeom prst="rect">
            <a:avLst/>
          </a:prstGeom>
          <a:noFill/>
          <a:ln>
            <a:noFill/>
          </a:ln>
        </p:spPr>
        <p:txBody>
          <a:bodyPr anchorCtr="0" anchor="ctr" bIns="33750" lIns="67500" spcFirstLastPara="1" rIns="67500" wrap="square" tIns="33750">
            <a:noAutofit/>
          </a:bodyPr>
          <a:lstStyle/>
          <a:p>
            <a:pPr indent="0" lvl="0" marL="0" rtl="0" algn="l">
              <a:spcBef>
                <a:spcPts val="0"/>
              </a:spcBef>
              <a:spcAft>
                <a:spcPts val="0"/>
              </a:spcAft>
              <a:buNone/>
            </a:pPr>
            <a:fld id="{00000000-1234-1234-1234-123412341234}" type="slidenum">
              <a:rPr lang="en-GB" sz="900">
                <a:solidFill>
                  <a:srgbClr val="FFFFFF"/>
                </a:solidFill>
                <a:latin typeface="Twentieth Century"/>
                <a:ea typeface="Twentieth Century"/>
                <a:cs typeface="Twentieth Century"/>
                <a:sym typeface="Twentieth Century"/>
              </a:rPr>
              <a:t>‹#›</a:t>
            </a:fld>
            <a:endParaRPr sz="900">
              <a:solidFill>
                <a:srgbClr val="FFFFFF"/>
              </a:solidFill>
              <a:latin typeface="Twentieth Century"/>
              <a:ea typeface="Twentieth Century"/>
              <a:cs typeface="Twentieth Century"/>
              <a:sym typeface="Twentieth Century"/>
            </a:endParaRPr>
          </a:p>
        </p:txBody>
      </p:sp>
      <p:sp>
        <p:nvSpPr>
          <p:cNvPr id="257" name="Google Shape;257;p27"/>
          <p:cNvSpPr txBox="1"/>
          <p:nvPr/>
        </p:nvSpPr>
        <p:spPr>
          <a:xfrm>
            <a:off x="561275" y="1445025"/>
            <a:ext cx="8013300" cy="4002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p:txBody>
      </p:sp>
      <p:sp>
        <p:nvSpPr>
          <p:cNvPr id="258" name="Google Shape;258;p27"/>
          <p:cNvSpPr txBox="1"/>
          <p:nvPr/>
        </p:nvSpPr>
        <p:spPr>
          <a:xfrm>
            <a:off x="3490075" y="881250"/>
            <a:ext cx="5025600" cy="461700"/>
          </a:xfrm>
          <a:prstGeom prst="rect">
            <a:avLst/>
          </a:prstGeom>
          <a:noFill/>
          <a:ln>
            <a:noFill/>
          </a:ln>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259" name="Google Shape;259;p27"/>
          <p:cNvSpPr txBox="1"/>
          <p:nvPr/>
        </p:nvSpPr>
        <p:spPr>
          <a:xfrm>
            <a:off x="2055125" y="235575"/>
            <a:ext cx="5025600" cy="46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rPr>
              <a:t>Create planning scene: add collision object</a:t>
            </a:r>
            <a:endParaRPr sz="1800">
              <a:solidFill>
                <a:schemeClr val="dk2"/>
              </a:solidFill>
            </a:endParaRPr>
          </a:p>
        </p:txBody>
      </p:sp>
      <p:sp>
        <p:nvSpPr>
          <p:cNvPr id="260" name="Google Shape;260;p27"/>
          <p:cNvSpPr txBox="1"/>
          <p:nvPr/>
        </p:nvSpPr>
        <p:spPr>
          <a:xfrm>
            <a:off x="2059200" y="1099375"/>
            <a:ext cx="5025600" cy="3509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457200" lvl="0" marL="1371600" rtl="0" algn="l">
              <a:spcBef>
                <a:spcPts val="0"/>
              </a:spcBef>
              <a:spcAft>
                <a:spcPts val="0"/>
              </a:spcAft>
              <a:buNone/>
            </a:pPr>
            <a:r>
              <a:rPr b="1" lang="en-GB" sz="1800">
                <a:solidFill>
                  <a:schemeClr val="dk2"/>
                </a:solidFill>
              </a:rPr>
              <a:t>Create Task</a:t>
            </a:r>
            <a:endParaRPr b="1" sz="1800">
              <a:solidFill>
                <a:schemeClr val="dk2"/>
              </a:solidFill>
            </a:endParaRPr>
          </a:p>
          <a:p>
            <a:pPr indent="-342900" lvl="0" marL="457200" rtl="0" algn="l">
              <a:spcBef>
                <a:spcPts val="0"/>
              </a:spcBef>
              <a:spcAft>
                <a:spcPts val="0"/>
              </a:spcAft>
              <a:buClr>
                <a:schemeClr val="dk2"/>
              </a:buClr>
              <a:buSzPts val="1800"/>
              <a:buAutoNum type="arabicPeriod"/>
            </a:pPr>
            <a:r>
              <a:rPr lang="en-GB" sz="1800">
                <a:solidFill>
                  <a:schemeClr val="dk2"/>
                </a:solidFill>
              </a:rPr>
              <a:t>Initialize current state</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GB" sz="1800">
                <a:solidFill>
                  <a:schemeClr val="dk2"/>
                </a:solidFill>
              </a:rPr>
              <a:t>Stage: open_hand (interpolation_planner)</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GB" sz="1800">
                <a:solidFill>
                  <a:schemeClr val="dk2"/>
                </a:solidFill>
              </a:rPr>
              <a:t>Connection: move_to_pick(ompl)</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GB" sz="1800">
                <a:solidFill>
                  <a:schemeClr val="dk2"/>
                </a:solidFill>
              </a:rPr>
              <a:t>Container: pick_object</a:t>
            </a:r>
            <a:endParaRPr sz="1800">
              <a:solidFill>
                <a:schemeClr val="dk2"/>
              </a:solidFill>
            </a:endParaRPr>
          </a:p>
          <a:p>
            <a:pPr indent="-342900" lvl="1" marL="914400" rtl="0" algn="l">
              <a:spcBef>
                <a:spcPts val="0"/>
              </a:spcBef>
              <a:spcAft>
                <a:spcPts val="0"/>
              </a:spcAft>
              <a:buClr>
                <a:schemeClr val="dk2"/>
              </a:buClr>
              <a:buSzPts val="1800"/>
              <a:buAutoNum type="alphaLcPeriod"/>
            </a:pPr>
            <a:r>
              <a:rPr lang="en-GB" sz="1800">
                <a:solidFill>
                  <a:schemeClr val="dk2"/>
                </a:solidFill>
              </a:rPr>
              <a:t>approach_object(Cartesian planner)</a:t>
            </a:r>
            <a:endParaRPr sz="1800">
              <a:solidFill>
                <a:schemeClr val="dk2"/>
              </a:solidFill>
            </a:endParaRPr>
          </a:p>
          <a:p>
            <a:pPr indent="-342900" lvl="1" marL="914400" rtl="0" algn="l">
              <a:spcBef>
                <a:spcPts val="0"/>
              </a:spcBef>
              <a:spcAft>
                <a:spcPts val="0"/>
              </a:spcAft>
              <a:buClr>
                <a:schemeClr val="dk2"/>
              </a:buClr>
              <a:buSzPts val="1800"/>
              <a:buAutoNum type="alphaLcPeriod"/>
            </a:pPr>
            <a:r>
              <a:rPr lang="en-GB" sz="1800">
                <a:solidFill>
                  <a:schemeClr val="dk2"/>
                </a:solidFill>
              </a:rPr>
              <a:t>grasp_pose(interpolation_planner)</a:t>
            </a:r>
            <a:endParaRPr sz="1800">
              <a:solidFill>
                <a:schemeClr val="dk2"/>
              </a:solidFill>
            </a:endParaRPr>
          </a:p>
          <a:p>
            <a:pPr indent="-342900" lvl="1" marL="914400" rtl="0" algn="l">
              <a:spcBef>
                <a:spcPts val="0"/>
              </a:spcBef>
              <a:spcAft>
                <a:spcPts val="0"/>
              </a:spcAft>
              <a:buClr>
                <a:schemeClr val="dk2"/>
              </a:buClr>
              <a:buSzPts val="1800"/>
              <a:buAutoNum type="alphaLcPeriod"/>
            </a:pPr>
            <a:r>
              <a:rPr lang="en-GB" sz="1800">
                <a:solidFill>
                  <a:schemeClr val="dk2"/>
                </a:solidFill>
              </a:rPr>
              <a:t>allow_collisiom</a:t>
            </a:r>
            <a:endParaRPr sz="1800">
              <a:solidFill>
                <a:schemeClr val="dk2"/>
              </a:solidFill>
            </a:endParaRPr>
          </a:p>
          <a:p>
            <a:pPr indent="-342900" lvl="1" marL="914400" rtl="0" algn="l">
              <a:spcBef>
                <a:spcPts val="0"/>
              </a:spcBef>
              <a:spcAft>
                <a:spcPts val="0"/>
              </a:spcAft>
              <a:buClr>
                <a:schemeClr val="dk2"/>
              </a:buClr>
              <a:buSzPts val="1800"/>
              <a:buAutoNum type="alphaLcPeriod"/>
            </a:pPr>
            <a:r>
              <a:rPr lang="en-GB" sz="1800">
                <a:solidFill>
                  <a:schemeClr val="dk2"/>
                </a:solidFill>
              </a:rPr>
              <a:t>close_hand</a:t>
            </a:r>
            <a:endParaRPr sz="1800">
              <a:solidFill>
                <a:schemeClr val="dk2"/>
              </a:solidFill>
            </a:endParaRPr>
          </a:p>
          <a:p>
            <a:pPr indent="-342900" lvl="1" marL="914400" rtl="0" algn="l">
              <a:spcBef>
                <a:spcPts val="0"/>
              </a:spcBef>
              <a:spcAft>
                <a:spcPts val="0"/>
              </a:spcAft>
              <a:buClr>
                <a:schemeClr val="dk2"/>
              </a:buClr>
              <a:buSzPts val="1800"/>
              <a:buAutoNum type="alphaLcPeriod"/>
            </a:pPr>
            <a:r>
              <a:rPr lang="en-GB" sz="1800">
                <a:solidFill>
                  <a:schemeClr val="dk2"/>
                </a:solidFill>
              </a:rPr>
              <a:t>attach_object</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GB" sz="1800">
                <a:solidFill>
                  <a:schemeClr val="dk2"/>
                </a:solidFill>
              </a:rPr>
              <a:t>Return_to_initialize_position(ompl)	</a:t>
            </a:r>
            <a:endParaRPr sz="1800">
              <a:solidFill>
                <a:schemeClr val="dk2"/>
              </a:solidFill>
            </a:endParaRPr>
          </a:p>
          <a:p>
            <a:pPr indent="0" lvl="0" marL="457200" rtl="0" algn="l">
              <a:spcBef>
                <a:spcPts val="0"/>
              </a:spcBef>
              <a:spcAft>
                <a:spcPts val="0"/>
              </a:spcAft>
              <a:buNone/>
            </a:pPr>
            <a:r>
              <a:rPr lang="en-GB" sz="1800">
                <a:solidFill>
                  <a:schemeClr val="dk2"/>
                </a:solidFill>
              </a:rPr>
              <a:t>	</a:t>
            </a:r>
            <a:endParaRPr sz="1800">
              <a:solidFill>
                <a:schemeClr val="dk2"/>
              </a:solidFill>
            </a:endParaRPr>
          </a:p>
        </p:txBody>
      </p:sp>
      <p:cxnSp>
        <p:nvCxnSpPr>
          <p:cNvPr id="261" name="Google Shape;261;p27"/>
          <p:cNvCxnSpPr>
            <a:stCxn id="259" idx="2"/>
            <a:endCxn id="260" idx="0"/>
          </p:cNvCxnSpPr>
          <p:nvPr/>
        </p:nvCxnSpPr>
        <p:spPr>
          <a:xfrm>
            <a:off x="4567925" y="697275"/>
            <a:ext cx="4200" cy="402000"/>
          </a:xfrm>
          <a:prstGeom prst="straightConnector1">
            <a:avLst/>
          </a:prstGeom>
          <a:noFill/>
          <a:ln cap="flat" cmpd="sng" w="9525">
            <a:solidFill>
              <a:schemeClr val="dk2"/>
            </a:solidFill>
            <a:prstDash val="solid"/>
            <a:round/>
            <a:headEnd len="med" w="med" type="none"/>
            <a:tailEnd len="med" w="med" type="triangle"/>
          </a:ln>
        </p:spPr>
      </p:cxnSp>
      <p:cxnSp>
        <p:nvCxnSpPr>
          <p:cNvPr id="262" name="Google Shape;262;p27"/>
          <p:cNvCxnSpPr/>
          <p:nvPr/>
        </p:nvCxnSpPr>
        <p:spPr>
          <a:xfrm>
            <a:off x="4580725" y="4615625"/>
            <a:ext cx="8700" cy="218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8"/>
          <p:cNvSpPr/>
          <p:nvPr/>
        </p:nvSpPr>
        <p:spPr>
          <a:xfrm>
            <a:off x="0" y="0"/>
            <a:ext cx="2329500" cy="757800"/>
          </a:xfrm>
          <a:prstGeom prst="rect">
            <a:avLst/>
          </a:prstGeom>
          <a:noFill/>
          <a:ln>
            <a:noFill/>
          </a:ln>
        </p:spPr>
        <p:txBody>
          <a:bodyPr anchorCtr="0" anchor="ctr" bIns="33750" lIns="67500" spcFirstLastPara="1" rIns="67500" wrap="square" tIns="33750">
            <a:noAutofit/>
          </a:bodyPr>
          <a:lstStyle/>
          <a:p>
            <a:pPr indent="0" lvl="0" marL="0" rtl="0" algn="l">
              <a:lnSpc>
                <a:spcPct val="80000"/>
              </a:lnSpc>
              <a:spcBef>
                <a:spcPts val="0"/>
              </a:spcBef>
              <a:spcAft>
                <a:spcPts val="0"/>
              </a:spcAft>
              <a:buClr>
                <a:srgbClr val="0D0D0D"/>
              </a:buClr>
              <a:buSzPts val="3800"/>
              <a:buFont typeface="Twentieth Century"/>
              <a:buNone/>
            </a:pPr>
            <a:r>
              <a:rPr b="1" lang="en-GB" sz="3800">
                <a:solidFill>
                  <a:srgbClr val="0D0D0D"/>
                </a:solidFill>
                <a:latin typeface="Twentieth Century"/>
                <a:ea typeface="Twentieth Century"/>
                <a:cs typeface="Twentieth Century"/>
                <a:sym typeface="Twentieth Century"/>
              </a:rPr>
              <a:t>Task 2.1</a:t>
            </a:r>
            <a:endParaRPr b="1" sz="3800">
              <a:solidFill>
                <a:srgbClr val="0D0D0D"/>
              </a:solidFill>
              <a:latin typeface="Twentieth Century"/>
              <a:ea typeface="Twentieth Century"/>
              <a:cs typeface="Twentieth Century"/>
              <a:sym typeface="Twentieth Century"/>
            </a:endParaRPr>
          </a:p>
        </p:txBody>
      </p:sp>
      <p:pic>
        <p:nvPicPr>
          <p:cNvPr id="270" name="Google Shape;270;p28"/>
          <p:cNvPicPr preferRelativeResize="0"/>
          <p:nvPr/>
        </p:nvPicPr>
        <p:blipFill rotWithShape="1">
          <a:blip r:embed="rId3">
            <a:alphaModFix/>
          </a:blip>
          <a:srcRect b="0" l="0" r="0" t="0"/>
          <a:stretch/>
        </p:blipFill>
        <p:spPr>
          <a:xfrm>
            <a:off x="7939890" y="97740"/>
            <a:ext cx="1052189" cy="660150"/>
          </a:xfrm>
          <a:prstGeom prst="rect">
            <a:avLst/>
          </a:prstGeom>
          <a:noFill/>
          <a:ln>
            <a:noFill/>
          </a:ln>
        </p:spPr>
      </p:pic>
      <p:sp>
        <p:nvSpPr>
          <p:cNvPr id="271" name="Google Shape;271;p28"/>
          <p:cNvSpPr/>
          <p:nvPr/>
        </p:nvSpPr>
        <p:spPr>
          <a:xfrm>
            <a:off x="0" y="4852980"/>
            <a:ext cx="9143400" cy="290100"/>
          </a:xfrm>
          <a:prstGeom prst="rect">
            <a:avLst/>
          </a:prstGeom>
          <a:solidFill>
            <a:srgbClr val="0164BD"/>
          </a:solidFill>
          <a:ln cap="flat" cmpd="sng" w="25400">
            <a:solidFill>
              <a:srgbClr val="147FA8"/>
            </a:solidFill>
            <a:prstDash val="solid"/>
            <a:round/>
            <a:headEnd len="sm" w="sm" type="none"/>
            <a:tailEnd len="sm" w="sm" type="none"/>
          </a:ln>
        </p:spPr>
        <p:txBody>
          <a:bodyPr anchorCtr="0" anchor="t" bIns="33750" lIns="67500" spcFirstLastPara="1" rIns="67500" wrap="square" tIns="33750">
            <a:noAutofit/>
          </a:bodyPr>
          <a:lstStyle/>
          <a:p>
            <a:pPr indent="0" lvl="0" marL="0" marR="0" rtl="0" algn="l">
              <a:spcBef>
                <a:spcPts val="0"/>
              </a:spcBef>
              <a:spcAft>
                <a:spcPts val="0"/>
              </a:spcAft>
              <a:buNone/>
            </a:pPr>
            <a:r>
              <a:t/>
            </a:r>
            <a:endParaRPr b="0" sz="1400" strike="noStrike">
              <a:solidFill>
                <a:srgbClr val="000000"/>
              </a:solidFill>
              <a:latin typeface="Calibri"/>
              <a:ea typeface="Calibri"/>
              <a:cs typeface="Calibri"/>
              <a:sym typeface="Calibri"/>
            </a:endParaRPr>
          </a:p>
        </p:txBody>
      </p:sp>
      <p:sp>
        <p:nvSpPr>
          <p:cNvPr id="272" name="Google Shape;272;p28"/>
          <p:cNvSpPr txBox="1"/>
          <p:nvPr/>
        </p:nvSpPr>
        <p:spPr>
          <a:xfrm>
            <a:off x="83000" y="4836425"/>
            <a:ext cx="653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Helvetica Neue Light"/>
                <a:ea typeface="Helvetica Neue Light"/>
                <a:cs typeface="Helvetica Neue Light"/>
                <a:sym typeface="Helvetica Neue Light"/>
              </a:rPr>
              <a:t>Theresa Gräbner, Peishi Liu</a:t>
            </a:r>
            <a:r>
              <a:rPr lang="en-GB" sz="900">
                <a:solidFill>
                  <a:srgbClr val="FFFFFF"/>
                </a:solidFill>
                <a:latin typeface="Helvetica Neue Light"/>
                <a:ea typeface="Helvetica Neue Light"/>
                <a:cs typeface="Helvetica Neue Light"/>
                <a:sym typeface="Helvetica Neue Light"/>
              </a:rPr>
              <a:t> | Final Presentation | 20 August 2024</a:t>
            </a:r>
            <a:endParaRPr sz="900">
              <a:solidFill>
                <a:srgbClr val="FFFFFF"/>
              </a:solidFill>
              <a:latin typeface="Helvetica Neue Light"/>
              <a:ea typeface="Helvetica Neue Light"/>
              <a:cs typeface="Helvetica Neue Light"/>
              <a:sym typeface="Helvetica Neue Light"/>
            </a:endParaRPr>
          </a:p>
        </p:txBody>
      </p:sp>
      <p:sp>
        <p:nvSpPr>
          <p:cNvPr id="273" name="Google Shape;273;p28"/>
          <p:cNvSpPr txBox="1"/>
          <p:nvPr>
            <p:ph idx="12" type="sldNum"/>
          </p:nvPr>
        </p:nvSpPr>
        <p:spPr>
          <a:xfrm>
            <a:off x="8692125" y="4898950"/>
            <a:ext cx="369300" cy="1980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GB"/>
              <a:t>‹#›</a:t>
            </a:fld>
            <a:endParaRPr/>
          </a:p>
        </p:txBody>
      </p:sp>
      <p:sp>
        <p:nvSpPr>
          <p:cNvPr id="274" name="Google Shape;274;p28"/>
          <p:cNvSpPr txBox="1"/>
          <p:nvPr/>
        </p:nvSpPr>
        <p:spPr>
          <a:xfrm>
            <a:off x="8692125" y="4898950"/>
            <a:ext cx="369300" cy="198000"/>
          </a:xfrm>
          <a:prstGeom prst="rect">
            <a:avLst/>
          </a:prstGeom>
          <a:noFill/>
          <a:ln>
            <a:noFill/>
          </a:ln>
        </p:spPr>
        <p:txBody>
          <a:bodyPr anchorCtr="0" anchor="ctr" bIns="33750" lIns="67500" spcFirstLastPara="1" rIns="67500" wrap="square" tIns="33750">
            <a:noAutofit/>
          </a:bodyPr>
          <a:lstStyle/>
          <a:p>
            <a:pPr indent="0" lvl="0" marL="0" rtl="0" algn="l">
              <a:spcBef>
                <a:spcPts val="0"/>
              </a:spcBef>
              <a:spcAft>
                <a:spcPts val="0"/>
              </a:spcAft>
              <a:buNone/>
            </a:pPr>
            <a:fld id="{00000000-1234-1234-1234-123412341234}" type="slidenum">
              <a:rPr lang="en-GB" sz="900">
                <a:solidFill>
                  <a:srgbClr val="FFFFFF"/>
                </a:solidFill>
                <a:latin typeface="Twentieth Century"/>
                <a:ea typeface="Twentieth Century"/>
                <a:cs typeface="Twentieth Century"/>
                <a:sym typeface="Twentieth Century"/>
              </a:rPr>
              <a:t>‹#›</a:t>
            </a:fld>
            <a:endParaRPr sz="900">
              <a:solidFill>
                <a:srgbClr val="FFFFFF"/>
              </a:solidFill>
              <a:latin typeface="Twentieth Century"/>
              <a:ea typeface="Twentieth Century"/>
              <a:cs typeface="Twentieth Century"/>
              <a:sym typeface="Twentieth Century"/>
            </a:endParaRPr>
          </a:p>
        </p:txBody>
      </p:sp>
      <p:sp>
        <p:nvSpPr>
          <p:cNvPr id="275" name="Google Shape;275;p28"/>
          <p:cNvSpPr txBox="1"/>
          <p:nvPr/>
        </p:nvSpPr>
        <p:spPr>
          <a:xfrm>
            <a:off x="561275" y="1445025"/>
            <a:ext cx="8013300" cy="4002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p:txBody>
      </p:sp>
      <p:sp>
        <p:nvSpPr>
          <p:cNvPr id="276" name="Google Shape;276;p28"/>
          <p:cNvSpPr txBox="1"/>
          <p:nvPr/>
        </p:nvSpPr>
        <p:spPr>
          <a:xfrm>
            <a:off x="3490075" y="881250"/>
            <a:ext cx="5025600" cy="461700"/>
          </a:xfrm>
          <a:prstGeom prst="rect">
            <a:avLst/>
          </a:prstGeom>
          <a:noFill/>
          <a:ln>
            <a:noFill/>
          </a:ln>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277" name="Google Shape;277;p28"/>
          <p:cNvSpPr txBox="1"/>
          <p:nvPr/>
        </p:nvSpPr>
        <p:spPr>
          <a:xfrm>
            <a:off x="2055125" y="1142675"/>
            <a:ext cx="5025600" cy="46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rPr>
              <a:t>Exacute_task: calculate the path and execute</a:t>
            </a:r>
            <a:endParaRPr sz="1800">
              <a:solidFill>
                <a:schemeClr val="dk2"/>
              </a:solidFill>
            </a:endParaRPr>
          </a:p>
        </p:txBody>
      </p:sp>
      <p:sp>
        <p:nvSpPr>
          <p:cNvPr id="278" name="Google Shape;278;p28"/>
          <p:cNvSpPr txBox="1"/>
          <p:nvPr/>
        </p:nvSpPr>
        <p:spPr>
          <a:xfrm>
            <a:off x="1428750" y="1989250"/>
            <a:ext cx="6286500" cy="738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AutoNum type="arabicPeriod"/>
            </a:pPr>
            <a:r>
              <a:rPr lang="en-GB" sz="1800">
                <a:solidFill>
                  <a:schemeClr val="dk2"/>
                </a:solidFill>
              </a:rPr>
              <a:t>Waiting for EE reaching the desired position</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GB" sz="1800">
                <a:solidFill>
                  <a:schemeClr val="dk2"/>
                </a:solidFill>
              </a:rPr>
              <a:t>Shut down ROS node</a:t>
            </a:r>
            <a:endParaRPr sz="1800">
              <a:solidFill>
                <a:schemeClr val="dk2"/>
              </a:solidFill>
            </a:endParaRPr>
          </a:p>
        </p:txBody>
      </p:sp>
      <p:cxnSp>
        <p:nvCxnSpPr>
          <p:cNvPr id="279" name="Google Shape;279;p28"/>
          <p:cNvCxnSpPr>
            <a:stCxn id="277" idx="2"/>
            <a:endCxn id="278" idx="0"/>
          </p:cNvCxnSpPr>
          <p:nvPr/>
        </p:nvCxnSpPr>
        <p:spPr>
          <a:xfrm>
            <a:off x="4567925" y="1604375"/>
            <a:ext cx="4200" cy="384900"/>
          </a:xfrm>
          <a:prstGeom prst="straightConnector1">
            <a:avLst/>
          </a:prstGeom>
          <a:noFill/>
          <a:ln cap="flat" cmpd="sng" w="9525">
            <a:solidFill>
              <a:schemeClr val="dk2"/>
            </a:solidFill>
            <a:prstDash val="solid"/>
            <a:round/>
            <a:headEnd len="med" w="med" type="none"/>
            <a:tailEnd len="med" w="med" type="triangle"/>
          </a:ln>
        </p:spPr>
      </p:cxnSp>
      <p:cxnSp>
        <p:nvCxnSpPr>
          <p:cNvPr id="280" name="Google Shape;280;p28"/>
          <p:cNvCxnSpPr/>
          <p:nvPr/>
        </p:nvCxnSpPr>
        <p:spPr>
          <a:xfrm>
            <a:off x="4564200" y="270575"/>
            <a:ext cx="15600" cy="872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9"/>
          <p:cNvSpPr/>
          <p:nvPr/>
        </p:nvSpPr>
        <p:spPr>
          <a:xfrm>
            <a:off x="0" y="0"/>
            <a:ext cx="1867200" cy="802800"/>
          </a:xfrm>
          <a:prstGeom prst="rect">
            <a:avLst/>
          </a:prstGeom>
          <a:noFill/>
          <a:ln>
            <a:noFill/>
          </a:ln>
        </p:spPr>
        <p:txBody>
          <a:bodyPr anchorCtr="0" anchor="ctr" bIns="33750" lIns="67500" spcFirstLastPara="1" rIns="67500" wrap="square" tIns="33750">
            <a:noAutofit/>
          </a:bodyPr>
          <a:lstStyle/>
          <a:p>
            <a:pPr indent="0" lvl="0" marL="0" rtl="0" algn="l">
              <a:lnSpc>
                <a:spcPct val="80000"/>
              </a:lnSpc>
              <a:spcBef>
                <a:spcPts val="0"/>
              </a:spcBef>
              <a:spcAft>
                <a:spcPts val="0"/>
              </a:spcAft>
              <a:buClr>
                <a:srgbClr val="0D0D0D"/>
              </a:buClr>
              <a:buSzPts val="3800"/>
              <a:buFont typeface="Twentieth Century"/>
              <a:buNone/>
            </a:pPr>
            <a:r>
              <a:rPr b="1" lang="en-GB" sz="3800">
                <a:solidFill>
                  <a:srgbClr val="0D0D0D"/>
                </a:solidFill>
                <a:latin typeface="Twentieth Century"/>
                <a:ea typeface="Twentieth Century"/>
                <a:cs typeface="Twentieth Century"/>
                <a:sym typeface="Twentieth Century"/>
              </a:rPr>
              <a:t>Task 2.1</a:t>
            </a:r>
            <a:endParaRPr b="1" sz="3800">
              <a:solidFill>
                <a:srgbClr val="0D0D0D"/>
              </a:solidFill>
              <a:latin typeface="Twentieth Century"/>
              <a:ea typeface="Twentieth Century"/>
              <a:cs typeface="Twentieth Century"/>
              <a:sym typeface="Twentieth Century"/>
            </a:endParaRPr>
          </a:p>
        </p:txBody>
      </p:sp>
      <p:pic>
        <p:nvPicPr>
          <p:cNvPr id="288" name="Google Shape;288;p29"/>
          <p:cNvPicPr preferRelativeResize="0"/>
          <p:nvPr/>
        </p:nvPicPr>
        <p:blipFill rotWithShape="1">
          <a:blip r:embed="rId3">
            <a:alphaModFix/>
          </a:blip>
          <a:srcRect b="0" l="0" r="0" t="0"/>
          <a:stretch/>
        </p:blipFill>
        <p:spPr>
          <a:xfrm>
            <a:off x="7939890" y="97740"/>
            <a:ext cx="1052189" cy="660150"/>
          </a:xfrm>
          <a:prstGeom prst="rect">
            <a:avLst/>
          </a:prstGeom>
          <a:noFill/>
          <a:ln>
            <a:noFill/>
          </a:ln>
        </p:spPr>
      </p:pic>
      <p:sp>
        <p:nvSpPr>
          <p:cNvPr id="289" name="Google Shape;289;p29"/>
          <p:cNvSpPr/>
          <p:nvPr/>
        </p:nvSpPr>
        <p:spPr>
          <a:xfrm>
            <a:off x="0" y="4852980"/>
            <a:ext cx="9143400" cy="290100"/>
          </a:xfrm>
          <a:prstGeom prst="rect">
            <a:avLst/>
          </a:prstGeom>
          <a:solidFill>
            <a:srgbClr val="0164BD"/>
          </a:solidFill>
          <a:ln cap="flat" cmpd="sng" w="25400">
            <a:solidFill>
              <a:srgbClr val="147FA8"/>
            </a:solidFill>
            <a:prstDash val="solid"/>
            <a:round/>
            <a:headEnd len="sm" w="sm" type="none"/>
            <a:tailEnd len="sm" w="sm" type="none"/>
          </a:ln>
        </p:spPr>
        <p:txBody>
          <a:bodyPr anchorCtr="0" anchor="t" bIns="33750" lIns="67500" spcFirstLastPara="1" rIns="67500" wrap="square" tIns="33750">
            <a:noAutofit/>
          </a:bodyPr>
          <a:lstStyle/>
          <a:p>
            <a:pPr indent="0" lvl="0" marL="0" marR="0" rtl="0" algn="l">
              <a:spcBef>
                <a:spcPts val="0"/>
              </a:spcBef>
              <a:spcAft>
                <a:spcPts val="0"/>
              </a:spcAft>
              <a:buNone/>
            </a:pPr>
            <a:r>
              <a:t/>
            </a:r>
            <a:endParaRPr b="0" sz="1400" strike="noStrike">
              <a:solidFill>
                <a:srgbClr val="000000"/>
              </a:solidFill>
              <a:latin typeface="Calibri"/>
              <a:ea typeface="Calibri"/>
              <a:cs typeface="Calibri"/>
              <a:sym typeface="Calibri"/>
            </a:endParaRPr>
          </a:p>
        </p:txBody>
      </p:sp>
      <p:sp>
        <p:nvSpPr>
          <p:cNvPr id="290" name="Google Shape;290;p29"/>
          <p:cNvSpPr txBox="1"/>
          <p:nvPr/>
        </p:nvSpPr>
        <p:spPr>
          <a:xfrm>
            <a:off x="83000" y="4836425"/>
            <a:ext cx="653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Helvetica Neue Light"/>
                <a:ea typeface="Helvetica Neue Light"/>
                <a:cs typeface="Helvetica Neue Light"/>
                <a:sym typeface="Helvetica Neue Light"/>
              </a:rPr>
              <a:t>Theresa Gräbner, Peishi Liu</a:t>
            </a:r>
            <a:r>
              <a:rPr lang="en-GB" sz="900">
                <a:solidFill>
                  <a:srgbClr val="FFFFFF"/>
                </a:solidFill>
                <a:latin typeface="Helvetica Neue Light"/>
                <a:ea typeface="Helvetica Neue Light"/>
                <a:cs typeface="Helvetica Neue Light"/>
                <a:sym typeface="Helvetica Neue Light"/>
              </a:rPr>
              <a:t> | Final Presentation | 20 August 2024</a:t>
            </a:r>
            <a:endParaRPr sz="900">
              <a:solidFill>
                <a:srgbClr val="FFFFFF"/>
              </a:solidFill>
              <a:latin typeface="Helvetica Neue Light"/>
              <a:ea typeface="Helvetica Neue Light"/>
              <a:cs typeface="Helvetica Neue Light"/>
              <a:sym typeface="Helvetica Neue Light"/>
            </a:endParaRPr>
          </a:p>
        </p:txBody>
      </p:sp>
      <p:sp>
        <p:nvSpPr>
          <p:cNvPr id="291" name="Google Shape;291;p29"/>
          <p:cNvSpPr txBox="1"/>
          <p:nvPr>
            <p:ph idx="12" type="sldNum"/>
          </p:nvPr>
        </p:nvSpPr>
        <p:spPr>
          <a:xfrm>
            <a:off x="8692125" y="4898950"/>
            <a:ext cx="369300" cy="1980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GB"/>
              <a:t>‹#›</a:t>
            </a:fld>
            <a:endParaRPr/>
          </a:p>
        </p:txBody>
      </p:sp>
      <p:sp>
        <p:nvSpPr>
          <p:cNvPr id="292" name="Google Shape;292;p29"/>
          <p:cNvSpPr txBox="1"/>
          <p:nvPr/>
        </p:nvSpPr>
        <p:spPr>
          <a:xfrm>
            <a:off x="8692125" y="4898950"/>
            <a:ext cx="369300" cy="198000"/>
          </a:xfrm>
          <a:prstGeom prst="rect">
            <a:avLst/>
          </a:prstGeom>
          <a:noFill/>
          <a:ln>
            <a:noFill/>
          </a:ln>
        </p:spPr>
        <p:txBody>
          <a:bodyPr anchorCtr="0" anchor="ctr" bIns="33750" lIns="67500" spcFirstLastPara="1" rIns="67500" wrap="square" tIns="33750">
            <a:noAutofit/>
          </a:bodyPr>
          <a:lstStyle/>
          <a:p>
            <a:pPr indent="0" lvl="0" marL="0" rtl="0" algn="l">
              <a:spcBef>
                <a:spcPts val="0"/>
              </a:spcBef>
              <a:spcAft>
                <a:spcPts val="0"/>
              </a:spcAft>
              <a:buNone/>
            </a:pPr>
            <a:fld id="{00000000-1234-1234-1234-123412341234}" type="slidenum">
              <a:rPr lang="en-GB" sz="900">
                <a:solidFill>
                  <a:srgbClr val="FFFFFF"/>
                </a:solidFill>
                <a:latin typeface="Twentieth Century"/>
                <a:ea typeface="Twentieth Century"/>
                <a:cs typeface="Twentieth Century"/>
                <a:sym typeface="Twentieth Century"/>
              </a:rPr>
              <a:t>‹#›</a:t>
            </a:fld>
            <a:endParaRPr sz="900">
              <a:solidFill>
                <a:srgbClr val="FFFFFF"/>
              </a:solidFill>
              <a:latin typeface="Twentieth Century"/>
              <a:ea typeface="Twentieth Century"/>
              <a:cs typeface="Twentieth Century"/>
              <a:sym typeface="Twentieth Century"/>
            </a:endParaRPr>
          </a:p>
        </p:txBody>
      </p:sp>
      <p:sp>
        <p:nvSpPr>
          <p:cNvPr id="293" name="Google Shape;293;p29"/>
          <p:cNvSpPr txBox="1"/>
          <p:nvPr/>
        </p:nvSpPr>
        <p:spPr>
          <a:xfrm>
            <a:off x="3661375" y="604900"/>
            <a:ext cx="17232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a:solidFill>
                  <a:schemeClr val="dk1"/>
                </a:solidFill>
                <a:latin typeface="Helvetica Neue Light"/>
                <a:ea typeface="Helvetica Neue Light"/>
                <a:cs typeface="Helvetica Neue Light"/>
                <a:sym typeface="Helvetica Neue Light"/>
              </a:rPr>
              <a:t>   </a:t>
            </a:r>
            <a:r>
              <a:rPr b="1" lang="en-GB">
                <a:solidFill>
                  <a:schemeClr val="dk1"/>
                </a:solidFill>
                <a:latin typeface="Helvetica Neue"/>
                <a:ea typeface="Helvetica Neue"/>
                <a:cs typeface="Helvetica Neue"/>
                <a:sym typeface="Helvetica Neue"/>
              </a:rPr>
              <a:t> Planning time</a:t>
            </a:r>
            <a:endParaRPr b="1">
              <a:solidFill>
                <a:schemeClr val="dk1"/>
              </a:solidFill>
              <a:latin typeface="Helvetica Neue"/>
              <a:ea typeface="Helvetica Neue"/>
              <a:cs typeface="Helvetica Neue"/>
              <a:sym typeface="Helvetica Neue"/>
            </a:endParaRPr>
          </a:p>
        </p:txBody>
      </p:sp>
      <p:pic>
        <p:nvPicPr>
          <p:cNvPr id="294" name="Google Shape;294;p29"/>
          <p:cNvPicPr preferRelativeResize="0"/>
          <p:nvPr/>
        </p:nvPicPr>
        <p:blipFill>
          <a:blip r:embed="rId4">
            <a:alphaModFix/>
          </a:blip>
          <a:stretch>
            <a:fillRect/>
          </a:stretch>
        </p:blipFill>
        <p:spPr>
          <a:xfrm>
            <a:off x="135350" y="1005100"/>
            <a:ext cx="8775250" cy="3469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0"/>
          <p:cNvSpPr/>
          <p:nvPr/>
        </p:nvSpPr>
        <p:spPr>
          <a:xfrm>
            <a:off x="0" y="0"/>
            <a:ext cx="1867200" cy="802800"/>
          </a:xfrm>
          <a:prstGeom prst="rect">
            <a:avLst/>
          </a:prstGeom>
          <a:noFill/>
          <a:ln>
            <a:noFill/>
          </a:ln>
        </p:spPr>
        <p:txBody>
          <a:bodyPr anchorCtr="0" anchor="ctr" bIns="33750" lIns="67500" spcFirstLastPara="1" rIns="67500" wrap="square" tIns="33750">
            <a:noAutofit/>
          </a:bodyPr>
          <a:lstStyle/>
          <a:p>
            <a:pPr indent="0" lvl="0" marL="0" rtl="0" algn="l">
              <a:lnSpc>
                <a:spcPct val="80000"/>
              </a:lnSpc>
              <a:spcBef>
                <a:spcPts val="0"/>
              </a:spcBef>
              <a:spcAft>
                <a:spcPts val="0"/>
              </a:spcAft>
              <a:buClr>
                <a:srgbClr val="0D0D0D"/>
              </a:buClr>
              <a:buSzPts val="3800"/>
              <a:buFont typeface="Twentieth Century"/>
              <a:buNone/>
            </a:pPr>
            <a:r>
              <a:rPr b="1" lang="en-GB" sz="3800">
                <a:solidFill>
                  <a:srgbClr val="0D0D0D"/>
                </a:solidFill>
                <a:latin typeface="Twentieth Century"/>
                <a:ea typeface="Twentieth Century"/>
                <a:cs typeface="Twentieth Century"/>
                <a:sym typeface="Twentieth Century"/>
              </a:rPr>
              <a:t>Task 2.2</a:t>
            </a:r>
            <a:endParaRPr b="1" sz="3800">
              <a:solidFill>
                <a:srgbClr val="0D0D0D"/>
              </a:solidFill>
              <a:latin typeface="Twentieth Century"/>
              <a:ea typeface="Twentieth Century"/>
              <a:cs typeface="Twentieth Century"/>
              <a:sym typeface="Twentieth Century"/>
            </a:endParaRPr>
          </a:p>
        </p:txBody>
      </p:sp>
      <p:pic>
        <p:nvPicPr>
          <p:cNvPr id="302" name="Google Shape;302;p30"/>
          <p:cNvPicPr preferRelativeResize="0"/>
          <p:nvPr/>
        </p:nvPicPr>
        <p:blipFill rotWithShape="1">
          <a:blip r:embed="rId3">
            <a:alphaModFix/>
          </a:blip>
          <a:srcRect b="0" l="0" r="0" t="0"/>
          <a:stretch/>
        </p:blipFill>
        <p:spPr>
          <a:xfrm>
            <a:off x="7939890" y="97740"/>
            <a:ext cx="1052189" cy="660150"/>
          </a:xfrm>
          <a:prstGeom prst="rect">
            <a:avLst/>
          </a:prstGeom>
          <a:noFill/>
          <a:ln>
            <a:noFill/>
          </a:ln>
        </p:spPr>
      </p:pic>
      <p:sp>
        <p:nvSpPr>
          <p:cNvPr id="303" name="Google Shape;303;p30"/>
          <p:cNvSpPr/>
          <p:nvPr/>
        </p:nvSpPr>
        <p:spPr>
          <a:xfrm>
            <a:off x="0" y="4852980"/>
            <a:ext cx="9143400" cy="290100"/>
          </a:xfrm>
          <a:prstGeom prst="rect">
            <a:avLst/>
          </a:prstGeom>
          <a:solidFill>
            <a:srgbClr val="0164BD"/>
          </a:solidFill>
          <a:ln cap="flat" cmpd="sng" w="25400">
            <a:solidFill>
              <a:srgbClr val="147FA8"/>
            </a:solidFill>
            <a:prstDash val="solid"/>
            <a:round/>
            <a:headEnd len="sm" w="sm" type="none"/>
            <a:tailEnd len="sm" w="sm" type="none"/>
          </a:ln>
        </p:spPr>
        <p:txBody>
          <a:bodyPr anchorCtr="0" anchor="t" bIns="33750" lIns="67500" spcFirstLastPara="1" rIns="67500" wrap="square" tIns="33750">
            <a:noAutofit/>
          </a:bodyPr>
          <a:lstStyle/>
          <a:p>
            <a:pPr indent="0" lvl="0" marL="0" marR="0" rtl="0" algn="l">
              <a:spcBef>
                <a:spcPts val="0"/>
              </a:spcBef>
              <a:spcAft>
                <a:spcPts val="0"/>
              </a:spcAft>
              <a:buNone/>
            </a:pPr>
            <a:r>
              <a:t/>
            </a:r>
            <a:endParaRPr b="0" sz="1400" strike="noStrike">
              <a:solidFill>
                <a:srgbClr val="000000"/>
              </a:solidFill>
              <a:latin typeface="Calibri"/>
              <a:ea typeface="Calibri"/>
              <a:cs typeface="Calibri"/>
              <a:sym typeface="Calibri"/>
            </a:endParaRPr>
          </a:p>
        </p:txBody>
      </p:sp>
      <p:sp>
        <p:nvSpPr>
          <p:cNvPr id="304" name="Google Shape;304;p30"/>
          <p:cNvSpPr txBox="1"/>
          <p:nvPr/>
        </p:nvSpPr>
        <p:spPr>
          <a:xfrm>
            <a:off x="83000" y="4836425"/>
            <a:ext cx="653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Helvetica Neue Light"/>
                <a:ea typeface="Helvetica Neue Light"/>
                <a:cs typeface="Helvetica Neue Light"/>
                <a:sym typeface="Helvetica Neue Light"/>
              </a:rPr>
              <a:t>Theresa Gräbner, Peishi Liu</a:t>
            </a:r>
            <a:r>
              <a:rPr lang="en-GB" sz="900">
                <a:solidFill>
                  <a:srgbClr val="FFFFFF"/>
                </a:solidFill>
                <a:latin typeface="Helvetica Neue Light"/>
                <a:ea typeface="Helvetica Neue Light"/>
                <a:cs typeface="Helvetica Neue Light"/>
                <a:sym typeface="Helvetica Neue Light"/>
              </a:rPr>
              <a:t> | Final Presentation | 20 August 2024</a:t>
            </a:r>
            <a:endParaRPr sz="900">
              <a:solidFill>
                <a:srgbClr val="FFFFFF"/>
              </a:solidFill>
              <a:latin typeface="Helvetica Neue Light"/>
              <a:ea typeface="Helvetica Neue Light"/>
              <a:cs typeface="Helvetica Neue Light"/>
              <a:sym typeface="Helvetica Neue Light"/>
            </a:endParaRPr>
          </a:p>
        </p:txBody>
      </p:sp>
      <p:sp>
        <p:nvSpPr>
          <p:cNvPr id="305" name="Google Shape;305;p30"/>
          <p:cNvSpPr txBox="1"/>
          <p:nvPr>
            <p:ph idx="12" type="sldNum"/>
          </p:nvPr>
        </p:nvSpPr>
        <p:spPr>
          <a:xfrm>
            <a:off x="8692125" y="4898950"/>
            <a:ext cx="369300" cy="1980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GB"/>
              <a:t>‹#›</a:t>
            </a:fld>
            <a:endParaRPr/>
          </a:p>
        </p:txBody>
      </p:sp>
      <p:sp>
        <p:nvSpPr>
          <p:cNvPr id="306" name="Google Shape;306;p30"/>
          <p:cNvSpPr txBox="1"/>
          <p:nvPr/>
        </p:nvSpPr>
        <p:spPr>
          <a:xfrm>
            <a:off x="8692125" y="4898950"/>
            <a:ext cx="369300" cy="198000"/>
          </a:xfrm>
          <a:prstGeom prst="rect">
            <a:avLst/>
          </a:prstGeom>
          <a:noFill/>
          <a:ln>
            <a:noFill/>
          </a:ln>
        </p:spPr>
        <p:txBody>
          <a:bodyPr anchorCtr="0" anchor="ctr" bIns="33750" lIns="67500" spcFirstLastPara="1" rIns="67500" wrap="square" tIns="33750">
            <a:noAutofit/>
          </a:bodyPr>
          <a:lstStyle/>
          <a:p>
            <a:pPr indent="0" lvl="0" marL="0" rtl="0" algn="l">
              <a:spcBef>
                <a:spcPts val="0"/>
              </a:spcBef>
              <a:spcAft>
                <a:spcPts val="0"/>
              </a:spcAft>
              <a:buNone/>
            </a:pPr>
            <a:fld id="{00000000-1234-1234-1234-123412341234}" type="slidenum">
              <a:rPr lang="en-GB" sz="900">
                <a:solidFill>
                  <a:srgbClr val="FFFFFF"/>
                </a:solidFill>
                <a:latin typeface="Twentieth Century"/>
                <a:ea typeface="Twentieth Century"/>
                <a:cs typeface="Twentieth Century"/>
                <a:sym typeface="Twentieth Century"/>
              </a:rPr>
              <a:t>‹#›</a:t>
            </a:fld>
            <a:endParaRPr sz="900">
              <a:solidFill>
                <a:srgbClr val="FFFFFF"/>
              </a:solidFill>
              <a:latin typeface="Twentieth Century"/>
              <a:ea typeface="Twentieth Century"/>
              <a:cs typeface="Twentieth Century"/>
              <a:sym typeface="Twentieth Century"/>
            </a:endParaRPr>
          </a:p>
        </p:txBody>
      </p:sp>
      <p:sp>
        <p:nvSpPr>
          <p:cNvPr id="307" name="Google Shape;307;p30"/>
          <p:cNvSpPr txBox="1"/>
          <p:nvPr/>
        </p:nvSpPr>
        <p:spPr>
          <a:xfrm>
            <a:off x="72000" y="639800"/>
            <a:ext cx="2667600" cy="3632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GB">
                <a:solidFill>
                  <a:schemeClr val="dk1"/>
                </a:solidFill>
                <a:latin typeface="Helvetica Neue"/>
                <a:ea typeface="Helvetica Neue"/>
                <a:cs typeface="Helvetica Neue"/>
                <a:sym typeface="Helvetica Neue"/>
              </a:rPr>
              <a:t>Null Space</a:t>
            </a:r>
            <a:r>
              <a:rPr lang="en-GB">
                <a:solidFill>
                  <a:schemeClr val="dk1"/>
                </a:solidFill>
                <a:latin typeface="Helvetica Neue Light"/>
                <a:ea typeface="Helvetica Neue Light"/>
                <a:cs typeface="Helvetica Neue Light"/>
                <a:sym typeface="Helvetica Neue Light"/>
              </a:rPr>
              <a:t>:</a:t>
            </a:r>
            <a:endParaRPr>
              <a:solidFill>
                <a:schemeClr val="dk1"/>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a:solidFill>
                  <a:schemeClr val="dk1"/>
                </a:solidFill>
                <a:latin typeface="Helvetica Neue Light"/>
                <a:ea typeface="Helvetica Neue Light"/>
                <a:cs typeface="Helvetica Neue Light"/>
                <a:sym typeface="Helvetica Neue Light"/>
              </a:rPr>
              <a:t>As shown in the figure, the null space of the robot is limited to the movement of the finger, which ensures the static position of the end effector. Ideally, it should allow for greater internal freedom. However, due to time constraints, further investigation into additional factors is needed</a:t>
            </a:r>
            <a:endParaRPr>
              <a:solidFill>
                <a:schemeClr val="dk1"/>
              </a:solidFill>
              <a:latin typeface="Helvetica Neue Light"/>
              <a:ea typeface="Helvetica Neue Light"/>
              <a:cs typeface="Helvetica Neue Light"/>
              <a:sym typeface="Helvetica Neue Light"/>
            </a:endParaRPr>
          </a:p>
        </p:txBody>
      </p:sp>
      <p:pic>
        <p:nvPicPr>
          <p:cNvPr id="308" name="Google Shape;308;p30"/>
          <p:cNvPicPr preferRelativeResize="0"/>
          <p:nvPr/>
        </p:nvPicPr>
        <p:blipFill>
          <a:blip r:embed="rId4">
            <a:alphaModFix/>
          </a:blip>
          <a:stretch>
            <a:fillRect/>
          </a:stretch>
        </p:blipFill>
        <p:spPr>
          <a:xfrm>
            <a:off x="2833825" y="840490"/>
            <a:ext cx="6158259" cy="377373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1"/>
          <p:cNvSpPr/>
          <p:nvPr/>
        </p:nvSpPr>
        <p:spPr>
          <a:xfrm>
            <a:off x="768150" y="362820"/>
            <a:ext cx="7289400" cy="1124400"/>
          </a:xfrm>
          <a:prstGeom prst="rect">
            <a:avLst/>
          </a:prstGeom>
          <a:noFill/>
          <a:ln>
            <a:noFill/>
          </a:ln>
        </p:spPr>
        <p:txBody>
          <a:bodyPr anchorCtr="0" anchor="ctr" bIns="33750" lIns="67500" spcFirstLastPara="1" rIns="67500" wrap="square" tIns="33750">
            <a:noAutofit/>
          </a:bodyPr>
          <a:lstStyle/>
          <a:p>
            <a:pPr indent="0" lvl="0" marL="2286000" rtl="0" algn="l">
              <a:lnSpc>
                <a:spcPct val="150000"/>
              </a:lnSpc>
              <a:spcBef>
                <a:spcPts val="0"/>
              </a:spcBef>
              <a:spcAft>
                <a:spcPts val="0"/>
              </a:spcAft>
              <a:buClr>
                <a:schemeClr val="dk1"/>
              </a:buClr>
              <a:buSzPts val="1100"/>
              <a:buFont typeface="Arial"/>
              <a:buNone/>
            </a:pPr>
            <a:r>
              <a:rPr b="1" lang="en-GB" sz="1700">
                <a:solidFill>
                  <a:schemeClr val="dk1"/>
                </a:solidFill>
                <a:latin typeface="Helvetica Neue"/>
                <a:ea typeface="Helvetica Neue"/>
                <a:cs typeface="Helvetica Neue"/>
                <a:sym typeface="Helvetica Neue"/>
              </a:rPr>
              <a:t>  </a:t>
            </a:r>
            <a:r>
              <a:rPr b="1" lang="en-GB" sz="1700">
                <a:solidFill>
                  <a:schemeClr val="dk1"/>
                </a:solidFill>
                <a:latin typeface="Helvetica Neue"/>
                <a:ea typeface="Helvetica Neue"/>
                <a:cs typeface="Helvetica Neue"/>
                <a:sym typeface="Helvetica Neue"/>
              </a:rPr>
              <a:t>Further Improvement</a:t>
            </a:r>
            <a:endParaRPr b="1" sz="4100">
              <a:solidFill>
                <a:srgbClr val="0D0D0D"/>
              </a:solidFill>
              <a:latin typeface="Twentieth Century"/>
              <a:ea typeface="Twentieth Century"/>
              <a:cs typeface="Twentieth Century"/>
              <a:sym typeface="Twentieth Century"/>
            </a:endParaRPr>
          </a:p>
        </p:txBody>
      </p:sp>
      <p:pic>
        <p:nvPicPr>
          <p:cNvPr id="316" name="Google Shape;316;p31"/>
          <p:cNvPicPr preferRelativeResize="0"/>
          <p:nvPr/>
        </p:nvPicPr>
        <p:blipFill rotWithShape="1">
          <a:blip r:embed="rId3">
            <a:alphaModFix/>
          </a:blip>
          <a:srcRect b="0" l="0" r="0" t="0"/>
          <a:stretch/>
        </p:blipFill>
        <p:spPr>
          <a:xfrm>
            <a:off x="7939890" y="97740"/>
            <a:ext cx="1052189" cy="660150"/>
          </a:xfrm>
          <a:prstGeom prst="rect">
            <a:avLst/>
          </a:prstGeom>
          <a:noFill/>
          <a:ln>
            <a:noFill/>
          </a:ln>
        </p:spPr>
      </p:pic>
      <p:sp>
        <p:nvSpPr>
          <p:cNvPr id="317" name="Google Shape;317;p31"/>
          <p:cNvSpPr/>
          <p:nvPr/>
        </p:nvSpPr>
        <p:spPr>
          <a:xfrm>
            <a:off x="0" y="4852980"/>
            <a:ext cx="9143400" cy="290100"/>
          </a:xfrm>
          <a:prstGeom prst="rect">
            <a:avLst/>
          </a:prstGeom>
          <a:solidFill>
            <a:srgbClr val="0164BD"/>
          </a:solidFill>
          <a:ln cap="flat" cmpd="sng" w="25400">
            <a:solidFill>
              <a:srgbClr val="147FA8"/>
            </a:solidFill>
            <a:prstDash val="solid"/>
            <a:round/>
            <a:headEnd len="sm" w="sm" type="none"/>
            <a:tailEnd len="sm" w="sm" type="none"/>
          </a:ln>
        </p:spPr>
        <p:txBody>
          <a:bodyPr anchorCtr="0" anchor="t" bIns="33750" lIns="67500" spcFirstLastPara="1" rIns="67500" wrap="square" tIns="33750">
            <a:noAutofit/>
          </a:bodyPr>
          <a:lstStyle/>
          <a:p>
            <a:pPr indent="0" lvl="0" marL="0" marR="0" rtl="0" algn="l">
              <a:spcBef>
                <a:spcPts val="0"/>
              </a:spcBef>
              <a:spcAft>
                <a:spcPts val="0"/>
              </a:spcAft>
              <a:buNone/>
            </a:pPr>
            <a:r>
              <a:t/>
            </a:r>
            <a:endParaRPr b="0" sz="1400" strike="noStrike">
              <a:solidFill>
                <a:srgbClr val="000000"/>
              </a:solidFill>
              <a:latin typeface="Calibri"/>
              <a:ea typeface="Calibri"/>
              <a:cs typeface="Calibri"/>
              <a:sym typeface="Calibri"/>
            </a:endParaRPr>
          </a:p>
        </p:txBody>
      </p:sp>
      <p:sp>
        <p:nvSpPr>
          <p:cNvPr id="318" name="Google Shape;318;p31"/>
          <p:cNvSpPr txBox="1"/>
          <p:nvPr/>
        </p:nvSpPr>
        <p:spPr>
          <a:xfrm>
            <a:off x="83000" y="4836425"/>
            <a:ext cx="653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Helvetica Neue Light"/>
                <a:ea typeface="Helvetica Neue Light"/>
                <a:cs typeface="Helvetica Neue Light"/>
                <a:sym typeface="Helvetica Neue Light"/>
              </a:rPr>
              <a:t>Theresa Gräbner, Peishi Liu</a:t>
            </a:r>
            <a:r>
              <a:rPr lang="en-GB" sz="900">
                <a:solidFill>
                  <a:srgbClr val="FFFFFF"/>
                </a:solidFill>
                <a:latin typeface="Helvetica Neue Light"/>
                <a:ea typeface="Helvetica Neue Light"/>
                <a:cs typeface="Helvetica Neue Light"/>
                <a:sym typeface="Helvetica Neue Light"/>
              </a:rPr>
              <a:t> | Final Presentation | 20 August 2024</a:t>
            </a:r>
            <a:endParaRPr sz="900">
              <a:solidFill>
                <a:srgbClr val="FFFFFF"/>
              </a:solidFill>
              <a:latin typeface="Helvetica Neue Light"/>
              <a:ea typeface="Helvetica Neue Light"/>
              <a:cs typeface="Helvetica Neue Light"/>
              <a:sym typeface="Helvetica Neue Light"/>
            </a:endParaRPr>
          </a:p>
        </p:txBody>
      </p:sp>
      <p:sp>
        <p:nvSpPr>
          <p:cNvPr id="319" name="Google Shape;319;p31"/>
          <p:cNvSpPr txBox="1"/>
          <p:nvPr>
            <p:ph idx="12" type="sldNum"/>
          </p:nvPr>
        </p:nvSpPr>
        <p:spPr>
          <a:xfrm>
            <a:off x="8692125" y="4898950"/>
            <a:ext cx="369300" cy="1980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GB"/>
              <a:t>‹#›</a:t>
            </a:fld>
            <a:endParaRPr/>
          </a:p>
        </p:txBody>
      </p:sp>
      <p:sp>
        <p:nvSpPr>
          <p:cNvPr id="320" name="Google Shape;320;p31"/>
          <p:cNvSpPr txBox="1"/>
          <p:nvPr/>
        </p:nvSpPr>
        <p:spPr>
          <a:xfrm>
            <a:off x="8692125" y="4898950"/>
            <a:ext cx="369300" cy="198000"/>
          </a:xfrm>
          <a:prstGeom prst="rect">
            <a:avLst/>
          </a:prstGeom>
          <a:noFill/>
          <a:ln>
            <a:noFill/>
          </a:ln>
        </p:spPr>
        <p:txBody>
          <a:bodyPr anchorCtr="0" anchor="ctr" bIns="33750" lIns="67500" spcFirstLastPara="1" rIns="67500" wrap="square" tIns="33750">
            <a:noAutofit/>
          </a:bodyPr>
          <a:lstStyle/>
          <a:p>
            <a:pPr indent="0" lvl="0" marL="0" rtl="0" algn="l">
              <a:spcBef>
                <a:spcPts val="0"/>
              </a:spcBef>
              <a:spcAft>
                <a:spcPts val="0"/>
              </a:spcAft>
              <a:buNone/>
            </a:pPr>
            <a:fld id="{00000000-1234-1234-1234-123412341234}" type="slidenum">
              <a:rPr lang="en-GB" sz="900">
                <a:solidFill>
                  <a:srgbClr val="FFFFFF"/>
                </a:solidFill>
                <a:latin typeface="Twentieth Century"/>
                <a:ea typeface="Twentieth Century"/>
                <a:cs typeface="Twentieth Century"/>
                <a:sym typeface="Twentieth Century"/>
              </a:rPr>
              <a:t>‹#›</a:t>
            </a:fld>
            <a:endParaRPr sz="900">
              <a:solidFill>
                <a:srgbClr val="FFFFFF"/>
              </a:solidFill>
              <a:latin typeface="Twentieth Century"/>
              <a:ea typeface="Twentieth Century"/>
              <a:cs typeface="Twentieth Century"/>
              <a:sym typeface="Twentieth Century"/>
            </a:endParaRPr>
          </a:p>
        </p:txBody>
      </p:sp>
      <p:sp>
        <p:nvSpPr>
          <p:cNvPr id="321" name="Google Shape;321;p31"/>
          <p:cNvSpPr txBox="1"/>
          <p:nvPr/>
        </p:nvSpPr>
        <p:spPr>
          <a:xfrm>
            <a:off x="561275" y="1445025"/>
            <a:ext cx="8013300" cy="2016300"/>
          </a:xfrm>
          <a:prstGeom prst="rect">
            <a:avLst/>
          </a:prstGeom>
          <a:noFill/>
          <a:ln>
            <a:noFill/>
          </a:ln>
        </p:spPr>
        <p:txBody>
          <a:bodyPr anchorCtr="0" anchor="t" bIns="91425" lIns="91425" spcFirstLastPara="1" rIns="91425" wrap="square" tIns="91425">
            <a:spAutoFit/>
          </a:bodyPr>
          <a:lstStyle/>
          <a:p>
            <a:pPr indent="457200" lvl="0" marL="2286000" rtl="0" algn="l">
              <a:lnSpc>
                <a:spcPct val="150000"/>
              </a:lnSpc>
              <a:spcBef>
                <a:spcPts val="0"/>
              </a:spcBef>
              <a:spcAft>
                <a:spcPts val="0"/>
              </a:spcAft>
              <a:buNone/>
            </a:pPr>
            <a:r>
              <a:rPr lang="en-GB">
                <a:solidFill>
                  <a:schemeClr val="dk1"/>
                </a:solidFill>
                <a:latin typeface="Helvetica Neue Light"/>
                <a:ea typeface="Helvetica Neue Light"/>
                <a:cs typeface="Helvetica Neue Light"/>
                <a:sym typeface="Helvetica Neue Light"/>
              </a:rPr>
              <a:t>   </a:t>
            </a:r>
            <a:endParaRPr b="1">
              <a:solidFill>
                <a:schemeClr val="dk1"/>
              </a:solidFill>
              <a:latin typeface="Helvetica Neue"/>
              <a:ea typeface="Helvetica Neue"/>
              <a:cs typeface="Helvetica Neue"/>
              <a:sym typeface="Helvetica Neue"/>
            </a:endParaRPr>
          </a:p>
          <a:p>
            <a:pPr indent="-304800" lvl="0" marL="457200" rtl="0" algn="l">
              <a:lnSpc>
                <a:spcPct val="150000"/>
              </a:lnSpc>
              <a:spcBef>
                <a:spcPts val="0"/>
              </a:spcBef>
              <a:spcAft>
                <a:spcPts val="0"/>
              </a:spcAft>
              <a:buClr>
                <a:schemeClr val="dk1"/>
              </a:buClr>
              <a:buSzPts val="1200"/>
              <a:buFont typeface="Helvetica Neue Light"/>
              <a:buChar char="●"/>
            </a:pPr>
            <a:r>
              <a:rPr lang="en-GB">
                <a:solidFill>
                  <a:schemeClr val="dk1"/>
                </a:solidFill>
                <a:latin typeface="Helvetica Neue Light"/>
                <a:ea typeface="Helvetica Neue Light"/>
                <a:cs typeface="Helvetica Neue Light"/>
                <a:sym typeface="Helvetica Neue Light"/>
              </a:rPr>
              <a:t>Divide</a:t>
            </a:r>
            <a:r>
              <a:rPr lang="en-GB">
                <a:solidFill>
                  <a:schemeClr val="dk1"/>
                </a:solidFill>
                <a:latin typeface="Helvetica Neue Light"/>
                <a:ea typeface="Helvetica Neue Light"/>
                <a:cs typeface="Helvetica Neue Light"/>
                <a:sym typeface="Helvetica Neue Light"/>
              </a:rPr>
              <a:t> the planning task into more detailed subtasks and create a Behavior Tree to activate different </a:t>
            </a:r>
            <a:r>
              <a:rPr lang="en-GB">
                <a:solidFill>
                  <a:schemeClr val="dk1"/>
                </a:solidFill>
                <a:latin typeface="Helvetica Neue Light"/>
                <a:ea typeface="Helvetica Neue Light"/>
                <a:cs typeface="Helvetica Neue Light"/>
                <a:sym typeface="Helvetica Neue Light"/>
              </a:rPr>
              <a:t>algorithms</a:t>
            </a:r>
            <a:r>
              <a:rPr lang="en-GB">
                <a:solidFill>
                  <a:schemeClr val="dk1"/>
                </a:solidFill>
                <a:latin typeface="Helvetica Neue Light"/>
                <a:ea typeface="Helvetica Neue Light"/>
                <a:cs typeface="Helvetica Neue Light"/>
                <a:sym typeface="Helvetica Neue Light"/>
              </a:rPr>
              <a:t> under different </a:t>
            </a:r>
            <a:r>
              <a:rPr lang="en-GB">
                <a:solidFill>
                  <a:schemeClr val="dk1"/>
                </a:solidFill>
                <a:latin typeface="Helvetica Neue Light"/>
                <a:ea typeface="Helvetica Neue Light"/>
                <a:cs typeface="Helvetica Neue Light"/>
                <a:sym typeface="Helvetica Neue Light"/>
              </a:rPr>
              <a:t>scenarios.</a:t>
            </a:r>
            <a:endParaRPr>
              <a:solidFill>
                <a:schemeClr val="dk1"/>
              </a:solidFill>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Adjust the </a:t>
            </a:r>
            <a:r>
              <a:rPr lang="en-GB">
                <a:solidFill>
                  <a:schemeClr val="dk1"/>
                </a:solidFill>
                <a:latin typeface="Helvetica Neue Light"/>
                <a:ea typeface="Helvetica Neue Light"/>
                <a:cs typeface="Helvetica Neue Light"/>
                <a:sym typeface="Helvetica Neue Light"/>
              </a:rPr>
              <a:t>boundary</a:t>
            </a:r>
            <a:r>
              <a:rPr lang="en-GB">
                <a:solidFill>
                  <a:schemeClr val="dk1"/>
                </a:solidFill>
                <a:latin typeface="Helvetica Neue Light"/>
                <a:ea typeface="Helvetica Neue Light"/>
                <a:cs typeface="Helvetica Neue Light"/>
                <a:sym typeface="Helvetica Neue Light"/>
              </a:rPr>
              <a:t> conditions and search steps, furthermore using weighted planning algorithms to speed up </a:t>
            </a:r>
            <a:r>
              <a:rPr lang="en-GB">
                <a:solidFill>
                  <a:schemeClr val="dk1"/>
                </a:solidFill>
                <a:latin typeface="Helvetica Neue Light"/>
                <a:ea typeface="Helvetica Neue Light"/>
                <a:cs typeface="Helvetica Neue Light"/>
                <a:sym typeface="Helvetica Neue Light"/>
              </a:rPr>
              <a:t>searching</a:t>
            </a:r>
            <a:r>
              <a:rPr lang="en-GB">
                <a:solidFill>
                  <a:schemeClr val="dk1"/>
                </a:solidFill>
                <a:latin typeface="Helvetica Neue Light"/>
                <a:ea typeface="Helvetica Neue Light"/>
                <a:cs typeface="Helvetica Neue Light"/>
                <a:sym typeface="Helvetica Neue Light"/>
              </a:rPr>
              <a:t> in relative empty space.</a:t>
            </a:r>
            <a:endParaRPr>
              <a:solidFill>
                <a:schemeClr val="dk1"/>
              </a:solidFill>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p:nvPr/>
        </p:nvSpPr>
        <p:spPr>
          <a:xfrm>
            <a:off x="-49400" y="2294723"/>
            <a:ext cx="9192900" cy="816000"/>
          </a:xfrm>
          <a:prstGeom prst="rect">
            <a:avLst/>
          </a:prstGeom>
          <a:noFill/>
          <a:ln>
            <a:noFill/>
          </a:ln>
        </p:spPr>
        <p:txBody>
          <a:bodyPr anchorCtr="0" anchor="t" bIns="33750" lIns="67500" spcFirstLastPara="1" rIns="67500" wrap="square" tIns="33750">
            <a:noAutofit/>
          </a:bodyPr>
          <a:lstStyle/>
          <a:p>
            <a:pPr indent="0" lvl="0" marL="0" marR="0" rtl="0" algn="ctr">
              <a:lnSpc>
                <a:spcPct val="100000"/>
              </a:lnSpc>
              <a:spcBef>
                <a:spcPts val="0"/>
              </a:spcBef>
              <a:spcAft>
                <a:spcPts val="0"/>
              </a:spcAft>
              <a:buClr>
                <a:srgbClr val="000000"/>
              </a:buClr>
              <a:buSzPts val="3000"/>
              <a:buFont typeface="Twentieth Century"/>
              <a:buNone/>
            </a:pPr>
            <a:r>
              <a:rPr lang="en-GB" sz="5000">
                <a:latin typeface="Impact"/>
                <a:ea typeface="Impact"/>
                <a:cs typeface="Impact"/>
                <a:sym typeface="Impact"/>
              </a:rPr>
              <a:t>Overview</a:t>
            </a:r>
            <a:endParaRPr sz="5000" strike="noStrike">
              <a:solidFill>
                <a:srgbClr val="000000"/>
              </a:solidFill>
              <a:latin typeface="Impact"/>
              <a:ea typeface="Impact"/>
              <a:cs typeface="Impact"/>
              <a:sym typeface="Impact"/>
            </a:endParaRPr>
          </a:p>
        </p:txBody>
      </p:sp>
      <p:pic>
        <p:nvPicPr>
          <p:cNvPr id="70" name="Google Shape;70;p14"/>
          <p:cNvPicPr preferRelativeResize="0"/>
          <p:nvPr/>
        </p:nvPicPr>
        <p:blipFill rotWithShape="1">
          <a:blip r:embed="rId3">
            <a:alphaModFix/>
          </a:blip>
          <a:srcRect b="0" l="0" r="0" t="0"/>
          <a:stretch/>
        </p:blipFill>
        <p:spPr>
          <a:xfrm>
            <a:off x="7939890" y="97740"/>
            <a:ext cx="1052189" cy="660150"/>
          </a:xfrm>
          <a:prstGeom prst="rect">
            <a:avLst/>
          </a:prstGeom>
          <a:noFill/>
          <a:ln>
            <a:noFill/>
          </a:ln>
        </p:spPr>
      </p:pic>
      <p:sp>
        <p:nvSpPr>
          <p:cNvPr id="71" name="Google Shape;71;p14"/>
          <p:cNvSpPr/>
          <p:nvPr/>
        </p:nvSpPr>
        <p:spPr>
          <a:xfrm>
            <a:off x="238275" y="409475"/>
            <a:ext cx="832800" cy="1363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2"/>
          <p:cNvSpPr/>
          <p:nvPr/>
        </p:nvSpPr>
        <p:spPr>
          <a:xfrm>
            <a:off x="-49400" y="2294723"/>
            <a:ext cx="9192900" cy="816000"/>
          </a:xfrm>
          <a:prstGeom prst="rect">
            <a:avLst/>
          </a:prstGeom>
          <a:noFill/>
          <a:ln>
            <a:noFill/>
          </a:ln>
        </p:spPr>
        <p:txBody>
          <a:bodyPr anchorCtr="0" anchor="t" bIns="33750" lIns="67500" spcFirstLastPara="1" rIns="67500" wrap="square" tIns="33750">
            <a:noAutofit/>
          </a:bodyPr>
          <a:lstStyle/>
          <a:p>
            <a:pPr indent="0" lvl="0" marL="0" marR="0" rtl="0" algn="ctr">
              <a:lnSpc>
                <a:spcPct val="100000"/>
              </a:lnSpc>
              <a:spcBef>
                <a:spcPts val="0"/>
              </a:spcBef>
              <a:spcAft>
                <a:spcPts val="0"/>
              </a:spcAft>
              <a:buClr>
                <a:srgbClr val="000000"/>
              </a:buClr>
              <a:buSzPts val="3000"/>
              <a:buFont typeface="Twentieth Century"/>
              <a:buNone/>
            </a:pPr>
            <a:r>
              <a:rPr lang="en-GB" sz="5000">
                <a:latin typeface="Impact"/>
                <a:ea typeface="Impact"/>
                <a:cs typeface="Impact"/>
                <a:sym typeface="Impact"/>
              </a:rPr>
              <a:t>Task 3</a:t>
            </a:r>
            <a:endParaRPr sz="5000">
              <a:latin typeface="Impact"/>
              <a:ea typeface="Impact"/>
              <a:cs typeface="Impact"/>
              <a:sym typeface="Impact"/>
            </a:endParaRPr>
          </a:p>
        </p:txBody>
      </p:sp>
      <p:pic>
        <p:nvPicPr>
          <p:cNvPr id="329" name="Google Shape;329;p32"/>
          <p:cNvPicPr preferRelativeResize="0"/>
          <p:nvPr/>
        </p:nvPicPr>
        <p:blipFill rotWithShape="1">
          <a:blip r:embed="rId3">
            <a:alphaModFix/>
          </a:blip>
          <a:srcRect b="0" l="0" r="0" t="0"/>
          <a:stretch/>
        </p:blipFill>
        <p:spPr>
          <a:xfrm>
            <a:off x="7939890" y="97740"/>
            <a:ext cx="1052189" cy="660150"/>
          </a:xfrm>
          <a:prstGeom prst="rect">
            <a:avLst/>
          </a:prstGeom>
          <a:noFill/>
          <a:ln>
            <a:noFill/>
          </a:ln>
        </p:spPr>
      </p:pic>
      <p:sp>
        <p:nvSpPr>
          <p:cNvPr id="330" name="Google Shape;330;p32"/>
          <p:cNvSpPr/>
          <p:nvPr/>
        </p:nvSpPr>
        <p:spPr>
          <a:xfrm>
            <a:off x="238275" y="409475"/>
            <a:ext cx="832800" cy="1363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3"/>
          <p:cNvSpPr/>
          <p:nvPr/>
        </p:nvSpPr>
        <p:spPr>
          <a:xfrm>
            <a:off x="6635925" y="1872475"/>
            <a:ext cx="2105700" cy="10257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8" name="Google Shape;338;p33"/>
          <p:cNvSpPr/>
          <p:nvPr/>
        </p:nvSpPr>
        <p:spPr>
          <a:xfrm>
            <a:off x="768150" y="362820"/>
            <a:ext cx="7289400" cy="1124400"/>
          </a:xfrm>
          <a:prstGeom prst="rect">
            <a:avLst/>
          </a:prstGeom>
          <a:noFill/>
          <a:ln>
            <a:noFill/>
          </a:ln>
        </p:spPr>
        <p:txBody>
          <a:bodyPr anchorCtr="0" anchor="ctr" bIns="33750" lIns="67500" spcFirstLastPara="1" rIns="67500" wrap="square" tIns="33750">
            <a:noAutofit/>
          </a:bodyPr>
          <a:lstStyle/>
          <a:p>
            <a:pPr indent="0" lvl="0" marL="0" rtl="0" algn="l">
              <a:lnSpc>
                <a:spcPct val="80000"/>
              </a:lnSpc>
              <a:spcBef>
                <a:spcPts val="0"/>
              </a:spcBef>
              <a:spcAft>
                <a:spcPts val="0"/>
              </a:spcAft>
              <a:buClr>
                <a:srgbClr val="0D0D0D"/>
              </a:buClr>
              <a:buSzPts val="3800"/>
              <a:buFont typeface="Twentieth Century"/>
              <a:buNone/>
            </a:pPr>
            <a:r>
              <a:rPr b="1" lang="en-GB" sz="3800">
                <a:solidFill>
                  <a:srgbClr val="0D0D0D"/>
                </a:solidFill>
                <a:latin typeface="Twentieth Century"/>
                <a:ea typeface="Twentieth Century"/>
                <a:cs typeface="Twentieth Century"/>
                <a:sym typeface="Twentieth Century"/>
              </a:rPr>
              <a:t>Task 3.1</a:t>
            </a:r>
            <a:endParaRPr b="1" sz="3800">
              <a:solidFill>
                <a:srgbClr val="0D0D0D"/>
              </a:solidFill>
              <a:latin typeface="Twentieth Century"/>
              <a:ea typeface="Twentieth Century"/>
              <a:cs typeface="Twentieth Century"/>
              <a:sym typeface="Twentieth Century"/>
            </a:endParaRPr>
          </a:p>
        </p:txBody>
      </p:sp>
      <p:pic>
        <p:nvPicPr>
          <p:cNvPr id="339" name="Google Shape;339;p33"/>
          <p:cNvPicPr preferRelativeResize="0"/>
          <p:nvPr/>
        </p:nvPicPr>
        <p:blipFill rotWithShape="1">
          <a:blip r:embed="rId3">
            <a:alphaModFix/>
          </a:blip>
          <a:srcRect b="0" l="0" r="0" t="0"/>
          <a:stretch/>
        </p:blipFill>
        <p:spPr>
          <a:xfrm>
            <a:off x="7939890" y="97740"/>
            <a:ext cx="1052189" cy="660150"/>
          </a:xfrm>
          <a:prstGeom prst="rect">
            <a:avLst/>
          </a:prstGeom>
          <a:noFill/>
          <a:ln>
            <a:noFill/>
          </a:ln>
        </p:spPr>
      </p:pic>
      <p:sp>
        <p:nvSpPr>
          <p:cNvPr id="340" name="Google Shape;340;p33"/>
          <p:cNvSpPr/>
          <p:nvPr/>
        </p:nvSpPr>
        <p:spPr>
          <a:xfrm>
            <a:off x="0" y="4852980"/>
            <a:ext cx="9143400" cy="290100"/>
          </a:xfrm>
          <a:prstGeom prst="rect">
            <a:avLst/>
          </a:prstGeom>
          <a:solidFill>
            <a:srgbClr val="0164BD"/>
          </a:solidFill>
          <a:ln cap="flat" cmpd="sng" w="25400">
            <a:solidFill>
              <a:srgbClr val="147FA8"/>
            </a:solidFill>
            <a:prstDash val="solid"/>
            <a:round/>
            <a:headEnd len="sm" w="sm" type="none"/>
            <a:tailEnd len="sm" w="sm" type="none"/>
          </a:ln>
        </p:spPr>
        <p:txBody>
          <a:bodyPr anchorCtr="0" anchor="t" bIns="33750" lIns="67500" spcFirstLastPara="1" rIns="67500" wrap="square" tIns="33750">
            <a:noAutofit/>
          </a:bodyPr>
          <a:lstStyle/>
          <a:p>
            <a:pPr indent="0" lvl="0" marL="0" marR="0" rtl="0" algn="l">
              <a:spcBef>
                <a:spcPts val="0"/>
              </a:spcBef>
              <a:spcAft>
                <a:spcPts val="0"/>
              </a:spcAft>
              <a:buNone/>
            </a:pPr>
            <a:r>
              <a:t/>
            </a:r>
            <a:endParaRPr b="0" sz="1400" strike="noStrike">
              <a:solidFill>
                <a:srgbClr val="000000"/>
              </a:solidFill>
              <a:latin typeface="Calibri"/>
              <a:ea typeface="Calibri"/>
              <a:cs typeface="Calibri"/>
              <a:sym typeface="Calibri"/>
            </a:endParaRPr>
          </a:p>
        </p:txBody>
      </p:sp>
      <p:sp>
        <p:nvSpPr>
          <p:cNvPr id="341" name="Google Shape;341;p33"/>
          <p:cNvSpPr txBox="1"/>
          <p:nvPr/>
        </p:nvSpPr>
        <p:spPr>
          <a:xfrm>
            <a:off x="83000" y="4836425"/>
            <a:ext cx="653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Helvetica Neue Light"/>
                <a:ea typeface="Helvetica Neue Light"/>
                <a:cs typeface="Helvetica Neue Light"/>
                <a:sym typeface="Helvetica Neue Light"/>
              </a:rPr>
              <a:t>Theresa Gräbner, Peishi Liu</a:t>
            </a:r>
            <a:r>
              <a:rPr lang="en-GB" sz="900">
                <a:solidFill>
                  <a:srgbClr val="FFFFFF"/>
                </a:solidFill>
                <a:latin typeface="Helvetica Neue Light"/>
                <a:ea typeface="Helvetica Neue Light"/>
                <a:cs typeface="Helvetica Neue Light"/>
                <a:sym typeface="Helvetica Neue Light"/>
              </a:rPr>
              <a:t> | Final Presentation | 20 August 2024</a:t>
            </a:r>
            <a:endParaRPr sz="900">
              <a:solidFill>
                <a:srgbClr val="FFFFFF"/>
              </a:solidFill>
              <a:latin typeface="Helvetica Neue Light"/>
              <a:ea typeface="Helvetica Neue Light"/>
              <a:cs typeface="Helvetica Neue Light"/>
              <a:sym typeface="Helvetica Neue Light"/>
            </a:endParaRPr>
          </a:p>
        </p:txBody>
      </p:sp>
      <p:sp>
        <p:nvSpPr>
          <p:cNvPr id="342" name="Google Shape;342;p33"/>
          <p:cNvSpPr txBox="1"/>
          <p:nvPr>
            <p:ph idx="12" type="sldNum"/>
          </p:nvPr>
        </p:nvSpPr>
        <p:spPr>
          <a:xfrm>
            <a:off x="8692125" y="4898950"/>
            <a:ext cx="369300" cy="1980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GB"/>
              <a:t>‹#›</a:t>
            </a:fld>
            <a:endParaRPr/>
          </a:p>
        </p:txBody>
      </p:sp>
      <p:sp>
        <p:nvSpPr>
          <p:cNvPr id="343" name="Google Shape;343;p33"/>
          <p:cNvSpPr txBox="1"/>
          <p:nvPr/>
        </p:nvSpPr>
        <p:spPr>
          <a:xfrm>
            <a:off x="8692125" y="4898950"/>
            <a:ext cx="369300" cy="198000"/>
          </a:xfrm>
          <a:prstGeom prst="rect">
            <a:avLst/>
          </a:prstGeom>
          <a:noFill/>
          <a:ln>
            <a:noFill/>
          </a:ln>
        </p:spPr>
        <p:txBody>
          <a:bodyPr anchorCtr="0" anchor="ctr" bIns="33750" lIns="67500" spcFirstLastPara="1" rIns="67500" wrap="square" tIns="33750">
            <a:noAutofit/>
          </a:bodyPr>
          <a:lstStyle/>
          <a:p>
            <a:pPr indent="0" lvl="0" marL="0" rtl="0" algn="l">
              <a:spcBef>
                <a:spcPts val="0"/>
              </a:spcBef>
              <a:spcAft>
                <a:spcPts val="0"/>
              </a:spcAft>
              <a:buNone/>
            </a:pPr>
            <a:fld id="{00000000-1234-1234-1234-123412341234}" type="slidenum">
              <a:rPr lang="en-GB" sz="900">
                <a:solidFill>
                  <a:srgbClr val="FFFFFF"/>
                </a:solidFill>
                <a:latin typeface="Twentieth Century"/>
                <a:ea typeface="Twentieth Century"/>
                <a:cs typeface="Twentieth Century"/>
                <a:sym typeface="Twentieth Century"/>
              </a:rPr>
              <a:t>‹#›</a:t>
            </a:fld>
            <a:endParaRPr sz="900">
              <a:solidFill>
                <a:srgbClr val="FFFFFF"/>
              </a:solidFill>
              <a:latin typeface="Twentieth Century"/>
              <a:ea typeface="Twentieth Century"/>
              <a:cs typeface="Twentieth Century"/>
              <a:sym typeface="Twentieth Century"/>
            </a:endParaRPr>
          </a:p>
        </p:txBody>
      </p:sp>
      <p:sp>
        <p:nvSpPr>
          <p:cNvPr id="344" name="Google Shape;344;p33"/>
          <p:cNvSpPr txBox="1"/>
          <p:nvPr/>
        </p:nvSpPr>
        <p:spPr>
          <a:xfrm>
            <a:off x="561275" y="1445025"/>
            <a:ext cx="8013300" cy="4279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a:solidFill>
                  <a:schemeClr val="dk1"/>
                </a:solidFill>
                <a:latin typeface="Helvetica Neue Light"/>
                <a:ea typeface="Helvetica Neue Light"/>
                <a:cs typeface="Helvetica Neue Light"/>
                <a:sym typeface="Helvetica Neue Light"/>
              </a:rPr>
              <a:t>Goal: Pick up cuboid and hold it with both robots</a:t>
            </a:r>
            <a:endParaRPr>
              <a:solidFill>
                <a:schemeClr val="dk1"/>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n-GB">
                <a:solidFill>
                  <a:srgbClr val="0D0D0D"/>
                </a:solidFill>
                <a:latin typeface="Helvetica Neue Light"/>
                <a:ea typeface="Helvetica Neue Light"/>
                <a:cs typeface="Helvetica Neue Light"/>
                <a:sym typeface="Helvetica Neue Light"/>
              </a:rPr>
              <a:t>Model: Pyrep’s Panda Robot</a:t>
            </a:r>
            <a:endParaRPr>
              <a:solidFill>
                <a:srgbClr val="0D0D0D"/>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a:solidFill>
                  <a:srgbClr val="0D0D0D"/>
                </a:solidFill>
                <a:latin typeface="Helvetica Neue Light"/>
                <a:ea typeface="Helvetica Neue Light"/>
                <a:cs typeface="Helvetica Neue Light"/>
                <a:sym typeface="Helvetica Neue Light"/>
              </a:rPr>
              <a:t>Libraries: PyRep</a:t>
            </a:r>
            <a:endParaRPr>
              <a:solidFill>
                <a:srgbClr val="0D0D0D"/>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a:solidFill>
                  <a:srgbClr val="0D0D0D"/>
                </a:solidFill>
                <a:latin typeface="Helvetica Neue Light"/>
                <a:ea typeface="Helvetica Neue Light"/>
                <a:cs typeface="Helvetica Neue Light"/>
                <a:sym typeface="Helvetica Neue Light"/>
              </a:rPr>
              <a:t>Implementation:</a:t>
            </a:r>
            <a:endParaRPr>
              <a:solidFill>
                <a:srgbClr val="0D0D0D"/>
              </a:solidFill>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rgbClr val="0D0D0D"/>
              </a:buClr>
              <a:buSzPts val="1400"/>
              <a:buFont typeface="Helvetica Neue Light"/>
              <a:buChar char="●"/>
            </a:pPr>
            <a:r>
              <a:rPr lang="en-GB">
                <a:solidFill>
                  <a:srgbClr val="0D0D0D"/>
                </a:solidFill>
                <a:latin typeface="Helvetica Neue Light"/>
                <a:ea typeface="Helvetica Neue Light"/>
                <a:cs typeface="Helvetica Neue Light"/>
                <a:sym typeface="Helvetica Neue Light"/>
              </a:rPr>
              <a:t>Move robots into starting position</a:t>
            </a:r>
            <a:endParaRPr>
              <a:solidFill>
                <a:srgbClr val="0D0D0D"/>
              </a:solidFill>
              <a:latin typeface="Helvetica Neue Light"/>
              <a:ea typeface="Helvetica Neue Light"/>
              <a:cs typeface="Helvetica Neue Light"/>
              <a:sym typeface="Helvetica Neue Light"/>
            </a:endParaRPr>
          </a:p>
          <a:p>
            <a:pPr indent="-317500" lvl="1" marL="914400" rtl="0" algn="l">
              <a:lnSpc>
                <a:spcPct val="150000"/>
              </a:lnSpc>
              <a:spcBef>
                <a:spcPts val="0"/>
              </a:spcBef>
              <a:spcAft>
                <a:spcPts val="0"/>
              </a:spcAft>
              <a:buClr>
                <a:srgbClr val="0D0D0D"/>
              </a:buClr>
              <a:buSzPts val="1400"/>
              <a:buFont typeface="Helvetica Neue Light"/>
              <a:buChar char="○"/>
            </a:pPr>
            <a:r>
              <a:rPr lang="en-GB">
                <a:solidFill>
                  <a:srgbClr val="0D0D0D"/>
                </a:solidFill>
                <a:latin typeface="Helvetica Neue Light"/>
                <a:ea typeface="Helvetica Neue Light"/>
                <a:cs typeface="Helvetica Neue Light"/>
                <a:sym typeface="Helvetica Neue Light"/>
              </a:rPr>
              <a:t>Right Robot → 0.55 |   0   | 0.01</a:t>
            </a:r>
            <a:endParaRPr>
              <a:solidFill>
                <a:srgbClr val="0D0D0D"/>
              </a:solidFill>
              <a:latin typeface="Helvetica Neue Light"/>
              <a:ea typeface="Helvetica Neue Light"/>
              <a:cs typeface="Helvetica Neue Light"/>
              <a:sym typeface="Helvetica Neue Light"/>
            </a:endParaRPr>
          </a:p>
          <a:p>
            <a:pPr indent="-317500" lvl="1" marL="914400" rtl="0" algn="l">
              <a:lnSpc>
                <a:spcPct val="150000"/>
              </a:lnSpc>
              <a:spcBef>
                <a:spcPts val="0"/>
              </a:spcBef>
              <a:spcAft>
                <a:spcPts val="0"/>
              </a:spcAft>
              <a:buClr>
                <a:srgbClr val="0D0D0D"/>
              </a:buClr>
              <a:buSzPts val="1400"/>
              <a:buFont typeface="Helvetica Neue Light"/>
              <a:buChar char="○"/>
            </a:pPr>
            <a:r>
              <a:rPr lang="en-GB">
                <a:solidFill>
                  <a:srgbClr val="0D0D0D"/>
                </a:solidFill>
                <a:latin typeface="Helvetica Neue Light"/>
                <a:ea typeface="Helvetica Neue Light"/>
                <a:cs typeface="Helvetica Neue Light"/>
                <a:sym typeface="Helvetica Neue Light"/>
              </a:rPr>
              <a:t>Left Robot   → 0.7   | -0.1 | 0.3</a:t>
            </a:r>
            <a:endParaRPr>
              <a:solidFill>
                <a:srgbClr val="0D0D0D"/>
              </a:solidFill>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rgbClr val="0D0D0D"/>
              </a:buClr>
              <a:buSzPts val="1400"/>
              <a:buFont typeface="Helvetica Neue Light"/>
              <a:buChar char="●"/>
            </a:pPr>
            <a:r>
              <a:rPr lang="en-GB">
                <a:solidFill>
                  <a:srgbClr val="0D0D0D"/>
                </a:solidFill>
                <a:latin typeface="Helvetica Neue Light"/>
                <a:ea typeface="Helvetica Neue Light"/>
                <a:cs typeface="Helvetica Neue Light"/>
                <a:sym typeface="Helvetica Neue Light"/>
              </a:rPr>
              <a:t>Right Robot grasps cuboid + moves to [0.7, -0.01, 0.3]</a:t>
            </a:r>
            <a:endParaRPr>
              <a:solidFill>
                <a:srgbClr val="0D0D0D"/>
              </a:solidFill>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rgbClr val="0D0D0D"/>
              </a:buClr>
              <a:buSzPts val="1400"/>
              <a:buFont typeface="Helvetica Neue Light"/>
              <a:buChar char="●"/>
            </a:pPr>
            <a:r>
              <a:rPr lang="en-GB">
                <a:solidFill>
                  <a:srgbClr val="0D0D0D"/>
                </a:solidFill>
                <a:latin typeface="Helvetica Neue Light"/>
                <a:ea typeface="Helvetica Neue Light"/>
                <a:cs typeface="Helvetica Neue Light"/>
                <a:sym typeface="Helvetica Neue Light"/>
              </a:rPr>
              <a:t>Left Robot moves to [0.7, 0.01, 0.3] + grasps cuboid</a:t>
            </a:r>
            <a:endParaRPr>
              <a:solidFill>
                <a:srgbClr val="0D0D0D"/>
              </a:solidFill>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rgbClr val="0D0D0D"/>
              </a:buClr>
              <a:buSzPts val="1400"/>
              <a:buFont typeface="Helvetica Neue Light"/>
              <a:buChar char="●"/>
            </a:pPr>
            <a:r>
              <a:rPr lang="en-GB">
                <a:solidFill>
                  <a:srgbClr val="0D0D0D"/>
                </a:solidFill>
                <a:latin typeface="Helvetica Neue Light"/>
                <a:ea typeface="Helvetica Neue Light"/>
                <a:cs typeface="Helvetica Neue Light"/>
                <a:sym typeface="Helvetica Neue Light"/>
              </a:rPr>
              <a:t>Save times and paths  </a:t>
            </a:r>
            <a:endParaRPr>
              <a:solidFill>
                <a:srgbClr val="0D0D0D"/>
              </a:solidFill>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None/>
            </a:pPr>
            <a:r>
              <a:t/>
            </a:r>
            <a:endParaRPr>
              <a:solidFill>
                <a:srgbClr val="0D0D0D"/>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t/>
            </a:r>
            <a:endParaRPr>
              <a:solidFill>
                <a:srgbClr val="0D0D0D"/>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p:txBody>
      </p:sp>
      <p:cxnSp>
        <p:nvCxnSpPr>
          <p:cNvPr id="345" name="Google Shape;345;p33"/>
          <p:cNvCxnSpPr/>
          <p:nvPr/>
        </p:nvCxnSpPr>
        <p:spPr>
          <a:xfrm flipH="1" rot="10800000">
            <a:off x="6703125" y="2456450"/>
            <a:ext cx="1989000" cy="9600"/>
          </a:xfrm>
          <a:prstGeom prst="straightConnector1">
            <a:avLst/>
          </a:prstGeom>
          <a:noFill/>
          <a:ln cap="flat" cmpd="sng" w="9525">
            <a:solidFill>
              <a:schemeClr val="dk2"/>
            </a:solidFill>
            <a:prstDash val="solid"/>
            <a:round/>
            <a:headEnd len="med" w="med" type="none"/>
            <a:tailEnd len="med" w="med" type="none"/>
          </a:ln>
        </p:spPr>
      </p:cxnSp>
      <p:sp>
        <p:nvSpPr>
          <p:cNvPr id="346" name="Google Shape;346;p33"/>
          <p:cNvSpPr txBox="1"/>
          <p:nvPr/>
        </p:nvSpPr>
        <p:spPr>
          <a:xfrm>
            <a:off x="6613700" y="1830138"/>
            <a:ext cx="29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2"/>
                </a:solidFill>
              </a:rPr>
              <a:t>Turnover Time	1.60 s</a:t>
            </a:r>
            <a:endParaRPr>
              <a:solidFill>
                <a:schemeClr val="dk2"/>
              </a:solidFill>
            </a:endParaRPr>
          </a:p>
        </p:txBody>
      </p:sp>
      <p:sp>
        <p:nvSpPr>
          <p:cNvPr id="347" name="Google Shape;347;p33"/>
          <p:cNvSpPr txBox="1"/>
          <p:nvPr/>
        </p:nvSpPr>
        <p:spPr>
          <a:xfrm>
            <a:off x="6613700" y="2171538"/>
            <a:ext cx="29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2"/>
                </a:solidFill>
              </a:rPr>
              <a:t>Right grasps	1.59 s	</a:t>
            </a:r>
            <a:endParaRPr>
              <a:solidFill>
                <a:schemeClr val="dk2"/>
              </a:solidFill>
            </a:endParaRPr>
          </a:p>
        </p:txBody>
      </p:sp>
      <p:sp>
        <p:nvSpPr>
          <p:cNvPr id="348" name="Google Shape;348;p33"/>
          <p:cNvSpPr txBox="1"/>
          <p:nvPr/>
        </p:nvSpPr>
        <p:spPr>
          <a:xfrm>
            <a:off x="6613700" y="2511088"/>
            <a:ext cx="29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2"/>
                </a:solidFill>
              </a:rPr>
              <a:t>Left</a:t>
            </a:r>
            <a:r>
              <a:rPr lang="en-GB">
                <a:solidFill>
                  <a:schemeClr val="dk2"/>
                </a:solidFill>
              </a:rPr>
              <a:t> grasps		3.19 s</a:t>
            </a:r>
            <a:endParaRPr>
              <a:solidFill>
                <a:schemeClr val="dk2"/>
              </a:solidFill>
            </a:endParaRPr>
          </a:p>
        </p:txBody>
      </p:sp>
      <p:cxnSp>
        <p:nvCxnSpPr>
          <p:cNvPr id="349" name="Google Shape;349;p33"/>
          <p:cNvCxnSpPr/>
          <p:nvPr/>
        </p:nvCxnSpPr>
        <p:spPr>
          <a:xfrm flipH="1" rot="10800000">
            <a:off x="6703125" y="2800638"/>
            <a:ext cx="1989000" cy="9600"/>
          </a:xfrm>
          <a:prstGeom prst="straightConnector1">
            <a:avLst/>
          </a:prstGeom>
          <a:noFill/>
          <a:ln cap="flat" cmpd="sng" w="9525">
            <a:solidFill>
              <a:schemeClr val="dk2"/>
            </a:solidFill>
            <a:prstDash val="solid"/>
            <a:round/>
            <a:headEnd len="med" w="med" type="none"/>
            <a:tailEnd len="med" w="med" type="none"/>
          </a:ln>
        </p:spPr>
      </p:cxnSp>
      <p:cxnSp>
        <p:nvCxnSpPr>
          <p:cNvPr id="350" name="Google Shape;350;p33"/>
          <p:cNvCxnSpPr/>
          <p:nvPr/>
        </p:nvCxnSpPr>
        <p:spPr>
          <a:xfrm flipH="1" rot="10800000">
            <a:off x="6703125" y="2112238"/>
            <a:ext cx="1989000" cy="9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4"/>
          <p:cNvSpPr/>
          <p:nvPr/>
        </p:nvSpPr>
        <p:spPr>
          <a:xfrm>
            <a:off x="768150" y="362820"/>
            <a:ext cx="7289400" cy="1124400"/>
          </a:xfrm>
          <a:prstGeom prst="rect">
            <a:avLst/>
          </a:prstGeom>
          <a:noFill/>
          <a:ln>
            <a:noFill/>
          </a:ln>
        </p:spPr>
        <p:txBody>
          <a:bodyPr anchorCtr="0" anchor="ctr" bIns="33750" lIns="67500" spcFirstLastPara="1" rIns="67500" wrap="square" tIns="33750">
            <a:noAutofit/>
          </a:bodyPr>
          <a:lstStyle/>
          <a:p>
            <a:pPr indent="0" lvl="0" marL="0" rtl="0" algn="l">
              <a:lnSpc>
                <a:spcPct val="80000"/>
              </a:lnSpc>
              <a:spcBef>
                <a:spcPts val="0"/>
              </a:spcBef>
              <a:spcAft>
                <a:spcPts val="0"/>
              </a:spcAft>
              <a:buClr>
                <a:srgbClr val="0D0D0D"/>
              </a:buClr>
              <a:buSzPts val="3800"/>
              <a:buFont typeface="Twentieth Century"/>
              <a:buNone/>
            </a:pPr>
            <a:r>
              <a:rPr b="1" lang="en-GB" sz="3800">
                <a:solidFill>
                  <a:srgbClr val="0D0D0D"/>
                </a:solidFill>
                <a:latin typeface="Twentieth Century"/>
                <a:ea typeface="Twentieth Century"/>
                <a:cs typeface="Twentieth Century"/>
                <a:sym typeface="Twentieth Century"/>
              </a:rPr>
              <a:t>Task 3.2</a:t>
            </a:r>
            <a:endParaRPr b="1" sz="3800">
              <a:solidFill>
                <a:srgbClr val="0D0D0D"/>
              </a:solidFill>
              <a:latin typeface="Twentieth Century"/>
              <a:ea typeface="Twentieth Century"/>
              <a:cs typeface="Twentieth Century"/>
              <a:sym typeface="Twentieth Century"/>
            </a:endParaRPr>
          </a:p>
        </p:txBody>
      </p:sp>
      <p:pic>
        <p:nvPicPr>
          <p:cNvPr id="358" name="Google Shape;358;p34"/>
          <p:cNvPicPr preferRelativeResize="0"/>
          <p:nvPr/>
        </p:nvPicPr>
        <p:blipFill rotWithShape="1">
          <a:blip r:embed="rId3">
            <a:alphaModFix/>
          </a:blip>
          <a:srcRect b="0" l="0" r="0" t="0"/>
          <a:stretch/>
        </p:blipFill>
        <p:spPr>
          <a:xfrm>
            <a:off x="7939890" y="97740"/>
            <a:ext cx="1052189" cy="660150"/>
          </a:xfrm>
          <a:prstGeom prst="rect">
            <a:avLst/>
          </a:prstGeom>
          <a:noFill/>
          <a:ln>
            <a:noFill/>
          </a:ln>
        </p:spPr>
      </p:pic>
      <p:sp>
        <p:nvSpPr>
          <p:cNvPr id="359" name="Google Shape;359;p34"/>
          <p:cNvSpPr/>
          <p:nvPr/>
        </p:nvSpPr>
        <p:spPr>
          <a:xfrm>
            <a:off x="0" y="4852980"/>
            <a:ext cx="9143400" cy="290100"/>
          </a:xfrm>
          <a:prstGeom prst="rect">
            <a:avLst/>
          </a:prstGeom>
          <a:solidFill>
            <a:srgbClr val="0164BD"/>
          </a:solidFill>
          <a:ln cap="flat" cmpd="sng" w="25400">
            <a:solidFill>
              <a:srgbClr val="147FA8"/>
            </a:solidFill>
            <a:prstDash val="solid"/>
            <a:round/>
            <a:headEnd len="sm" w="sm" type="none"/>
            <a:tailEnd len="sm" w="sm" type="none"/>
          </a:ln>
        </p:spPr>
        <p:txBody>
          <a:bodyPr anchorCtr="0" anchor="t" bIns="33750" lIns="67500" spcFirstLastPara="1" rIns="67500" wrap="square" tIns="33750">
            <a:noAutofit/>
          </a:bodyPr>
          <a:lstStyle/>
          <a:p>
            <a:pPr indent="0" lvl="0" marL="0" marR="0" rtl="0" algn="l">
              <a:spcBef>
                <a:spcPts val="0"/>
              </a:spcBef>
              <a:spcAft>
                <a:spcPts val="0"/>
              </a:spcAft>
              <a:buNone/>
            </a:pPr>
            <a:r>
              <a:t/>
            </a:r>
            <a:endParaRPr b="0" sz="1400" strike="noStrike">
              <a:solidFill>
                <a:srgbClr val="000000"/>
              </a:solidFill>
              <a:latin typeface="Calibri"/>
              <a:ea typeface="Calibri"/>
              <a:cs typeface="Calibri"/>
              <a:sym typeface="Calibri"/>
            </a:endParaRPr>
          </a:p>
        </p:txBody>
      </p:sp>
      <p:sp>
        <p:nvSpPr>
          <p:cNvPr id="360" name="Google Shape;360;p34"/>
          <p:cNvSpPr txBox="1"/>
          <p:nvPr/>
        </p:nvSpPr>
        <p:spPr>
          <a:xfrm>
            <a:off x="83000" y="4836425"/>
            <a:ext cx="653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Helvetica Neue Light"/>
                <a:ea typeface="Helvetica Neue Light"/>
                <a:cs typeface="Helvetica Neue Light"/>
                <a:sym typeface="Helvetica Neue Light"/>
              </a:rPr>
              <a:t>Theresa Gräbner, Peishi Liu</a:t>
            </a:r>
            <a:r>
              <a:rPr lang="en-GB" sz="900">
                <a:solidFill>
                  <a:srgbClr val="FFFFFF"/>
                </a:solidFill>
                <a:latin typeface="Helvetica Neue Light"/>
                <a:ea typeface="Helvetica Neue Light"/>
                <a:cs typeface="Helvetica Neue Light"/>
                <a:sym typeface="Helvetica Neue Light"/>
              </a:rPr>
              <a:t> | Final Presentation | 20 August 2024</a:t>
            </a:r>
            <a:endParaRPr sz="900">
              <a:solidFill>
                <a:srgbClr val="FFFFFF"/>
              </a:solidFill>
              <a:latin typeface="Helvetica Neue Light"/>
              <a:ea typeface="Helvetica Neue Light"/>
              <a:cs typeface="Helvetica Neue Light"/>
              <a:sym typeface="Helvetica Neue Light"/>
            </a:endParaRPr>
          </a:p>
        </p:txBody>
      </p:sp>
      <p:sp>
        <p:nvSpPr>
          <p:cNvPr id="361" name="Google Shape;361;p34"/>
          <p:cNvSpPr txBox="1"/>
          <p:nvPr>
            <p:ph idx="12" type="sldNum"/>
          </p:nvPr>
        </p:nvSpPr>
        <p:spPr>
          <a:xfrm>
            <a:off x="8692125" y="4898950"/>
            <a:ext cx="369300" cy="1980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GB"/>
              <a:t>‹#›</a:t>
            </a:fld>
            <a:endParaRPr/>
          </a:p>
        </p:txBody>
      </p:sp>
      <p:sp>
        <p:nvSpPr>
          <p:cNvPr id="362" name="Google Shape;362;p34"/>
          <p:cNvSpPr txBox="1"/>
          <p:nvPr/>
        </p:nvSpPr>
        <p:spPr>
          <a:xfrm>
            <a:off x="8692125" y="4898950"/>
            <a:ext cx="369300" cy="198000"/>
          </a:xfrm>
          <a:prstGeom prst="rect">
            <a:avLst/>
          </a:prstGeom>
          <a:noFill/>
          <a:ln>
            <a:noFill/>
          </a:ln>
        </p:spPr>
        <p:txBody>
          <a:bodyPr anchorCtr="0" anchor="ctr" bIns="33750" lIns="67500" spcFirstLastPara="1" rIns="67500" wrap="square" tIns="33750">
            <a:noAutofit/>
          </a:bodyPr>
          <a:lstStyle/>
          <a:p>
            <a:pPr indent="0" lvl="0" marL="0" rtl="0" algn="l">
              <a:spcBef>
                <a:spcPts val="0"/>
              </a:spcBef>
              <a:spcAft>
                <a:spcPts val="0"/>
              </a:spcAft>
              <a:buNone/>
            </a:pPr>
            <a:fld id="{00000000-1234-1234-1234-123412341234}" type="slidenum">
              <a:rPr lang="en-GB" sz="900">
                <a:solidFill>
                  <a:srgbClr val="FFFFFF"/>
                </a:solidFill>
                <a:latin typeface="Twentieth Century"/>
                <a:ea typeface="Twentieth Century"/>
                <a:cs typeface="Twentieth Century"/>
                <a:sym typeface="Twentieth Century"/>
              </a:rPr>
              <a:t>‹#›</a:t>
            </a:fld>
            <a:endParaRPr sz="900">
              <a:solidFill>
                <a:srgbClr val="FFFFFF"/>
              </a:solidFill>
              <a:latin typeface="Twentieth Century"/>
              <a:ea typeface="Twentieth Century"/>
              <a:cs typeface="Twentieth Century"/>
              <a:sym typeface="Twentieth Century"/>
            </a:endParaRPr>
          </a:p>
        </p:txBody>
      </p:sp>
      <p:sp>
        <p:nvSpPr>
          <p:cNvPr id="363" name="Google Shape;363;p34"/>
          <p:cNvSpPr txBox="1"/>
          <p:nvPr/>
        </p:nvSpPr>
        <p:spPr>
          <a:xfrm>
            <a:off x="561275" y="1445025"/>
            <a:ext cx="8013300" cy="4602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a:solidFill>
                  <a:schemeClr val="dk1"/>
                </a:solidFill>
                <a:latin typeface="Helvetica Neue Light"/>
                <a:ea typeface="Helvetica Neue Light"/>
                <a:cs typeface="Helvetica Neue Light"/>
                <a:sym typeface="Helvetica Neue Light"/>
              </a:rPr>
              <a:t>Goal: Pick up Cuboid and move it in dual-mode along a circular path</a:t>
            </a:r>
            <a:endParaRPr>
              <a:solidFill>
                <a:schemeClr val="dk1"/>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a:solidFill>
                  <a:srgbClr val="0D0D0D"/>
                </a:solidFill>
                <a:latin typeface="Helvetica Neue Light"/>
                <a:ea typeface="Helvetica Neue Light"/>
                <a:cs typeface="Helvetica Neue Light"/>
                <a:sym typeface="Helvetica Neue Light"/>
              </a:rPr>
              <a:t>Model: Pyrep’s Panda Robot</a:t>
            </a:r>
            <a:endParaRPr>
              <a:solidFill>
                <a:srgbClr val="0D0D0D"/>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a:solidFill>
                  <a:srgbClr val="0D0D0D"/>
                </a:solidFill>
                <a:latin typeface="Helvetica Neue Light"/>
                <a:ea typeface="Helvetica Neue Light"/>
                <a:cs typeface="Helvetica Neue Light"/>
                <a:sym typeface="Helvetica Neue Light"/>
              </a:rPr>
              <a:t>Libraries: PyRep</a:t>
            </a:r>
            <a:endParaRPr>
              <a:solidFill>
                <a:srgbClr val="0D0D0D"/>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a:solidFill>
                  <a:srgbClr val="0D0D0D"/>
                </a:solidFill>
                <a:latin typeface="Helvetica Neue Light"/>
                <a:ea typeface="Helvetica Neue Light"/>
                <a:cs typeface="Helvetica Neue Light"/>
                <a:sym typeface="Helvetica Neue Light"/>
              </a:rPr>
              <a:t>Implementation: circular path in dual mode</a:t>
            </a:r>
            <a:endParaRPr>
              <a:solidFill>
                <a:srgbClr val="0D0D0D"/>
              </a:solidFill>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rgbClr val="0D0D0D"/>
              </a:buClr>
              <a:buSzPts val="1400"/>
              <a:buFont typeface="Helvetica Neue Light"/>
              <a:buChar char="●"/>
            </a:pPr>
            <a:r>
              <a:rPr lang="en-GB">
                <a:solidFill>
                  <a:srgbClr val="0D0D0D"/>
                </a:solidFill>
                <a:latin typeface="Helvetica Neue Light"/>
                <a:ea typeface="Helvetica Neue Light"/>
                <a:cs typeface="Helvetica Neue Light"/>
                <a:sym typeface="Helvetica Neue Light"/>
              </a:rPr>
              <a:t>Move robots to starting position</a:t>
            </a:r>
            <a:endParaRPr>
              <a:solidFill>
                <a:srgbClr val="0D0D0D"/>
              </a:solidFill>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rgbClr val="0D0D0D"/>
              </a:buClr>
              <a:buSzPts val="1400"/>
              <a:buFont typeface="Helvetica Neue Light"/>
              <a:buChar char="●"/>
            </a:pPr>
            <a:r>
              <a:rPr lang="en-GB">
                <a:solidFill>
                  <a:srgbClr val="0D0D0D"/>
                </a:solidFill>
                <a:latin typeface="Helvetica Neue Light"/>
                <a:ea typeface="Helvetica Neue Light"/>
                <a:cs typeface="Helvetica Neue Light"/>
                <a:sym typeface="Helvetica Neue Light"/>
              </a:rPr>
              <a:t>Calculate waypoints every 30 degree</a:t>
            </a:r>
            <a:endParaRPr>
              <a:solidFill>
                <a:srgbClr val="0D0D0D"/>
              </a:solidFill>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rgbClr val="0D0D0D"/>
              </a:buClr>
              <a:buSzPts val="1400"/>
              <a:buFont typeface="Helvetica Neue Light"/>
              <a:buChar char="●"/>
            </a:pPr>
            <a:r>
              <a:rPr lang="en-GB">
                <a:solidFill>
                  <a:srgbClr val="0D0D0D"/>
                </a:solidFill>
                <a:latin typeface="Helvetica Neue Light"/>
                <a:ea typeface="Helvetica Neue Light"/>
                <a:cs typeface="Helvetica Neue Light"/>
                <a:sym typeface="Helvetica Neue Light"/>
              </a:rPr>
              <a:t>For every waypoint:</a:t>
            </a:r>
            <a:endParaRPr>
              <a:solidFill>
                <a:srgbClr val="0D0D0D"/>
              </a:solidFill>
              <a:latin typeface="Helvetica Neue Light"/>
              <a:ea typeface="Helvetica Neue Light"/>
              <a:cs typeface="Helvetica Neue Light"/>
              <a:sym typeface="Helvetica Neue Light"/>
            </a:endParaRPr>
          </a:p>
          <a:p>
            <a:pPr indent="-317500" lvl="1" marL="914400" rtl="0" algn="l">
              <a:lnSpc>
                <a:spcPct val="150000"/>
              </a:lnSpc>
              <a:spcBef>
                <a:spcPts val="0"/>
              </a:spcBef>
              <a:spcAft>
                <a:spcPts val="0"/>
              </a:spcAft>
              <a:buClr>
                <a:srgbClr val="0D0D0D"/>
              </a:buClr>
              <a:buSzPts val="1400"/>
              <a:buFont typeface="Helvetica Neue Light"/>
              <a:buChar char="○"/>
            </a:pPr>
            <a:r>
              <a:rPr lang="en-GB">
                <a:solidFill>
                  <a:srgbClr val="0D0D0D"/>
                </a:solidFill>
                <a:latin typeface="Helvetica Neue Light"/>
                <a:ea typeface="Helvetica Neue Light"/>
                <a:cs typeface="Helvetica Neue Light"/>
                <a:sym typeface="Helvetica Neue Light"/>
              </a:rPr>
              <a:t>Move robots to initialization configuration of waypoint</a:t>
            </a:r>
            <a:endParaRPr>
              <a:solidFill>
                <a:srgbClr val="0D0D0D"/>
              </a:solidFill>
              <a:latin typeface="Helvetica Neue Light"/>
              <a:ea typeface="Helvetica Neue Light"/>
              <a:cs typeface="Helvetica Neue Light"/>
              <a:sym typeface="Helvetica Neue Light"/>
            </a:endParaRPr>
          </a:p>
          <a:p>
            <a:pPr indent="-317500" lvl="1" marL="914400" rtl="0" algn="l">
              <a:lnSpc>
                <a:spcPct val="150000"/>
              </a:lnSpc>
              <a:spcBef>
                <a:spcPts val="0"/>
              </a:spcBef>
              <a:spcAft>
                <a:spcPts val="0"/>
              </a:spcAft>
              <a:buClr>
                <a:srgbClr val="0D0D0D"/>
              </a:buClr>
              <a:buSzPts val="1400"/>
              <a:buFont typeface="Helvetica Neue Light"/>
              <a:buChar char="○"/>
            </a:pPr>
            <a:r>
              <a:rPr lang="en-GB">
                <a:solidFill>
                  <a:srgbClr val="0D0D0D"/>
                </a:solidFill>
                <a:latin typeface="Helvetica Neue Light"/>
                <a:ea typeface="Helvetica Neue Light"/>
                <a:cs typeface="Helvetica Neue Light"/>
                <a:sym typeface="Helvetica Neue Light"/>
              </a:rPr>
              <a:t>Calculatel 4 intermediate waypoints</a:t>
            </a:r>
            <a:endParaRPr>
              <a:solidFill>
                <a:srgbClr val="0D0D0D"/>
              </a:solidFill>
              <a:latin typeface="Helvetica Neue Light"/>
              <a:ea typeface="Helvetica Neue Light"/>
              <a:cs typeface="Helvetica Neue Light"/>
              <a:sym typeface="Helvetica Neue Light"/>
            </a:endParaRPr>
          </a:p>
          <a:p>
            <a:pPr indent="-317500" lvl="1" marL="914400" rtl="0" algn="l">
              <a:lnSpc>
                <a:spcPct val="150000"/>
              </a:lnSpc>
              <a:spcBef>
                <a:spcPts val="0"/>
              </a:spcBef>
              <a:spcAft>
                <a:spcPts val="0"/>
              </a:spcAft>
              <a:buClr>
                <a:srgbClr val="0D0D0D"/>
              </a:buClr>
              <a:buSzPts val="1400"/>
              <a:buFont typeface="Helvetica Neue Light"/>
              <a:buChar char="○"/>
            </a:pPr>
            <a:r>
              <a:rPr lang="en-GB">
                <a:solidFill>
                  <a:srgbClr val="0D0D0D"/>
                </a:solidFill>
                <a:latin typeface="Helvetica Neue Light"/>
                <a:ea typeface="Helvetica Neue Light"/>
                <a:cs typeface="Helvetica Neue Light"/>
                <a:sym typeface="Helvetica Neue Light"/>
              </a:rPr>
              <a:t>Pyrep’s </a:t>
            </a:r>
            <a:r>
              <a:rPr i="1" lang="en-GB">
                <a:solidFill>
                  <a:srgbClr val="0D0D0D"/>
                </a:solidFill>
                <a:latin typeface="Helvetica Neue Light"/>
                <a:ea typeface="Helvetica Neue Light"/>
                <a:cs typeface="Helvetica Neue Light"/>
                <a:sym typeface="Helvetica Neue Light"/>
              </a:rPr>
              <a:t>get_path_from_cartesian_path</a:t>
            </a:r>
            <a:endParaRPr i="1">
              <a:solidFill>
                <a:srgbClr val="0D0D0D"/>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a:solidFill>
                <a:srgbClr val="0D0D0D"/>
              </a:solidFill>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None/>
            </a:pPr>
            <a:r>
              <a:t/>
            </a:r>
            <a:endParaRPr>
              <a:solidFill>
                <a:srgbClr val="0D0D0D"/>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a:solidFill>
                <a:srgbClr val="0D0D0D"/>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p:txBody>
      </p:sp>
      <p:sp>
        <p:nvSpPr>
          <p:cNvPr id="364" name="Google Shape;364;p34"/>
          <p:cNvSpPr/>
          <p:nvPr/>
        </p:nvSpPr>
        <p:spPr>
          <a:xfrm>
            <a:off x="6426575" y="2431450"/>
            <a:ext cx="2148000" cy="108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Average time: 25.30 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Measured without picking up cuboid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5"/>
          <p:cNvSpPr/>
          <p:nvPr/>
        </p:nvSpPr>
        <p:spPr>
          <a:xfrm>
            <a:off x="768150" y="362820"/>
            <a:ext cx="7289400" cy="1124400"/>
          </a:xfrm>
          <a:prstGeom prst="rect">
            <a:avLst/>
          </a:prstGeom>
          <a:noFill/>
          <a:ln>
            <a:noFill/>
          </a:ln>
        </p:spPr>
        <p:txBody>
          <a:bodyPr anchorCtr="0" anchor="ctr" bIns="33750" lIns="67500" spcFirstLastPara="1" rIns="67500" wrap="square" tIns="33750">
            <a:noAutofit/>
          </a:bodyPr>
          <a:lstStyle/>
          <a:p>
            <a:pPr indent="0" lvl="0" marL="0" rtl="0" algn="l">
              <a:lnSpc>
                <a:spcPct val="80000"/>
              </a:lnSpc>
              <a:spcBef>
                <a:spcPts val="0"/>
              </a:spcBef>
              <a:spcAft>
                <a:spcPts val="0"/>
              </a:spcAft>
              <a:buClr>
                <a:srgbClr val="0D0D0D"/>
              </a:buClr>
              <a:buSzPts val="3800"/>
              <a:buFont typeface="Twentieth Century"/>
              <a:buNone/>
            </a:pPr>
            <a:r>
              <a:rPr b="1" lang="en-GB" sz="3800">
                <a:solidFill>
                  <a:srgbClr val="0D0D0D"/>
                </a:solidFill>
                <a:latin typeface="Twentieth Century"/>
                <a:ea typeface="Twentieth Century"/>
                <a:cs typeface="Twentieth Century"/>
                <a:sym typeface="Twentieth Century"/>
              </a:rPr>
              <a:t>Task 3.2: Schema</a:t>
            </a:r>
            <a:endParaRPr b="1" sz="3800">
              <a:solidFill>
                <a:srgbClr val="0D0D0D"/>
              </a:solidFill>
              <a:latin typeface="Twentieth Century"/>
              <a:ea typeface="Twentieth Century"/>
              <a:cs typeface="Twentieth Century"/>
              <a:sym typeface="Twentieth Century"/>
            </a:endParaRPr>
          </a:p>
        </p:txBody>
      </p:sp>
      <p:pic>
        <p:nvPicPr>
          <p:cNvPr id="372" name="Google Shape;372;p35"/>
          <p:cNvPicPr preferRelativeResize="0"/>
          <p:nvPr/>
        </p:nvPicPr>
        <p:blipFill rotWithShape="1">
          <a:blip r:embed="rId3">
            <a:alphaModFix/>
          </a:blip>
          <a:srcRect b="0" l="0" r="0" t="0"/>
          <a:stretch/>
        </p:blipFill>
        <p:spPr>
          <a:xfrm>
            <a:off x="7939890" y="97740"/>
            <a:ext cx="1052189" cy="660150"/>
          </a:xfrm>
          <a:prstGeom prst="rect">
            <a:avLst/>
          </a:prstGeom>
          <a:noFill/>
          <a:ln>
            <a:noFill/>
          </a:ln>
        </p:spPr>
      </p:pic>
      <p:sp>
        <p:nvSpPr>
          <p:cNvPr id="373" name="Google Shape;373;p35"/>
          <p:cNvSpPr/>
          <p:nvPr/>
        </p:nvSpPr>
        <p:spPr>
          <a:xfrm>
            <a:off x="0" y="4852980"/>
            <a:ext cx="9143400" cy="290100"/>
          </a:xfrm>
          <a:prstGeom prst="rect">
            <a:avLst/>
          </a:prstGeom>
          <a:solidFill>
            <a:srgbClr val="0164BD"/>
          </a:solidFill>
          <a:ln cap="flat" cmpd="sng" w="25400">
            <a:solidFill>
              <a:srgbClr val="147FA8"/>
            </a:solidFill>
            <a:prstDash val="solid"/>
            <a:round/>
            <a:headEnd len="sm" w="sm" type="none"/>
            <a:tailEnd len="sm" w="sm" type="none"/>
          </a:ln>
        </p:spPr>
        <p:txBody>
          <a:bodyPr anchorCtr="0" anchor="t" bIns="33750" lIns="67500" spcFirstLastPara="1" rIns="67500" wrap="square" tIns="33750">
            <a:noAutofit/>
          </a:bodyPr>
          <a:lstStyle/>
          <a:p>
            <a:pPr indent="0" lvl="0" marL="0" marR="0" rtl="0" algn="l">
              <a:spcBef>
                <a:spcPts val="0"/>
              </a:spcBef>
              <a:spcAft>
                <a:spcPts val="0"/>
              </a:spcAft>
              <a:buNone/>
            </a:pPr>
            <a:r>
              <a:t/>
            </a:r>
            <a:endParaRPr b="0" sz="1400" strike="noStrike">
              <a:solidFill>
                <a:srgbClr val="000000"/>
              </a:solidFill>
              <a:latin typeface="Calibri"/>
              <a:ea typeface="Calibri"/>
              <a:cs typeface="Calibri"/>
              <a:sym typeface="Calibri"/>
            </a:endParaRPr>
          </a:p>
        </p:txBody>
      </p:sp>
      <p:sp>
        <p:nvSpPr>
          <p:cNvPr id="374" name="Google Shape;374;p35"/>
          <p:cNvSpPr txBox="1"/>
          <p:nvPr/>
        </p:nvSpPr>
        <p:spPr>
          <a:xfrm>
            <a:off x="83000" y="4836425"/>
            <a:ext cx="653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Helvetica Neue Light"/>
                <a:ea typeface="Helvetica Neue Light"/>
                <a:cs typeface="Helvetica Neue Light"/>
                <a:sym typeface="Helvetica Neue Light"/>
              </a:rPr>
              <a:t>Theresa Gräbner, Peishi Liu</a:t>
            </a:r>
            <a:r>
              <a:rPr lang="en-GB" sz="900">
                <a:solidFill>
                  <a:srgbClr val="FFFFFF"/>
                </a:solidFill>
                <a:latin typeface="Helvetica Neue Light"/>
                <a:ea typeface="Helvetica Neue Light"/>
                <a:cs typeface="Helvetica Neue Light"/>
                <a:sym typeface="Helvetica Neue Light"/>
              </a:rPr>
              <a:t> | Final Presentation | 20 August 2024</a:t>
            </a:r>
            <a:endParaRPr sz="900">
              <a:solidFill>
                <a:srgbClr val="FFFFFF"/>
              </a:solidFill>
              <a:latin typeface="Helvetica Neue Light"/>
              <a:ea typeface="Helvetica Neue Light"/>
              <a:cs typeface="Helvetica Neue Light"/>
              <a:sym typeface="Helvetica Neue Light"/>
            </a:endParaRPr>
          </a:p>
        </p:txBody>
      </p:sp>
      <p:sp>
        <p:nvSpPr>
          <p:cNvPr id="375" name="Google Shape;375;p35"/>
          <p:cNvSpPr txBox="1"/>
          <p:nvPr>
            <p:ph idx="12" type="sldNum"/>
          </p:nvPr>
        </p:nvSpPr>
        <p:spPr>
          <a:xfrm>
            <a:off x="8692125" y="4898950"/>
            <a:ext cx="369300" cy="1980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GB"/>
              <a:t>‹#›</a:t>
            </a:fld>
            <a:endParaRPr/>
          </a:p>
        </p:txBody>
      </p:sp>
      <p:sp>
        <p:nvSpPr>
          <p:cNvPr id="376" name="Google Shape;376;p35"/>
          <p:cNvSpPr txBox="1"/>
          <p:nvPr/>
        </p:nvSpPr>
        <p:spPr>
          <a:xfrm>
            <a:off x="8692125" y="4898950"/>
            <a:ext cx="369300" cy="198000"/>
          </a:xfrm>
          <a:prstGeom prst="rect">
            <a:avLst/>
          </a:prstGeom>
          <a:noFill/>
          <a:ln>
            <a:noFill/>
          </a:ln>
        </p:spPr>
        <p:txBody>
          <a:bodyPr anchorCtr="0" anchor="ctr" bIns="33750" lIns="67500" spcFirstLastPara="1" rIns="67500" wrap="square" tIns="33750">
            <a:noAutofit/>
          </a:bodyPr>
          <a:lstStyle/>
          <a:p>
            <a:pPr indent="0" lvl="0" marL="0" rtl="0" algn="l">
              <a:spcBef>
                <a:spcPts val="0"/>
              </a:spcBef>
              <a:spcAft>
                <a:spcPts val="0"/>
              </a:spcAft>
              <a:buNone/>
            </a:pPr>
            <a:fld id="{00000000-1234-1234-1234-123412341234}" type="slidenum">
              <a:rPr lang="en-GB" sz="900">
                <a:solidFill>
                  <a:srgbClr val="FFFFFF"/>
                </a:solidFill>
                <a:latin typeface="Twentieth Century"/>
                <a:ea typeface="Twentieth Century"/>
                <a:cs typeface="Twentieth Century"/>
                <a:sym typeface="Twentieth Century"/>
              </a:rPr>
              <a:t>‹#›</a:t>
            </a:fld>
            <a:endParaRPr sz="900">
              <a:solidFill>
                <a:srgbClr val="FFFFFF"/>
              </a:solidFill>
              <a:latin typeface="Twentieth Century"/>
              <a:ea typeface="Twentieth Century"/>
              <a:cs typeface="Twentieth Century"/>
              <a:sym typeface="Twentieth Century"/>
            </a:endParaRPr>
          </a:p>
        </p:txBody>
      </p:sp>
      <p:sp>
        <p:nvSpPr>
          <p:cNvPr id="377" name="Google Shape;377;p35"/>
          <p:cNvSpPr/>
          <p:nvPr/>
        </p:nvSpPr>
        <p:spPr>
          <a:xfrm>
            <a:off x="545100" y="2742013"/>
            <a:ext cx="18273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Use Init-Configs?</a:t>
            </a:r>
            <a:endParaRPr/>
          </a:p>
        </p:txBody>
      </p:sp>
      <p:sp>
        <p:nvSpPr>
          <p:cNvPr id="378" name="Google Shape;378;p35"/>
          <p:cNvSpPr/>
          <p:nvPr/>
        </p:nvSpPr>
        <p:spPr>
          <a:xfrm>
            <a:off x="6756325" y="1572550"/>
            <a:ext cx="1827300" cy="76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Calculate Init-Configs</a:t>
            </a:r>
            <a:endParaRPr/>
          </a:p>
        </p:txBody>
      </p:sp>
      <p:sp>
        <p:nvSpPr>
          <p:cNvPr id="379" name="Google Shape;379;p35"/>
          <p:cNvSpPr/>
          <p:nvPr/>
        </p:nvSpPr>
        <p:spPr>
          <a:xfrm>
            <a:off x="2103525" y="1564900"/>
            <a:ext cx="1827300" cy="76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[0.55  0  0.1]</a:t>
            </a:r>
            <a:endParaRPr/>
          </a:p>
          <a:p>
            <a:pPr indent="0" lvl="0" marL="0" rtl="0" algn="ctr">
              <a:spcBef>
                <a:spcPts val="0"/>
              </a:spcBef>
              <a:spcAft>
                <a:spcPts val="0"/>
              </a:spcAft>
              <a:buNone/>
            </a:pPr>
            <a:r>
              <a:rPr lang="en-GB"/>
              <a:t>Simulate pick-up of cuboid</a:t>
            </a:r>
            <a:endParaRPr/>
          </a:p>
        </p:txBody>
      </p:sp>
      <p:sp>
        <p:nvSpPr>
          <p:cNvPr id="380" name="Google Shape;380;p35"/>
          <p:cNvSpPr/>
          <p:nvPr/>
        </p:nvSpPr>
        <p:spPr>
          <a:xfrm>
            <a:off x="2054625" y="3633525"/>
            <a:ext cx="1827300" cy="76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[0.55  0  0.02]</a:t>
            </a:r>
            <a:endParaRPr/>
          </a:p>
          <a:p>
            <a:pPr indent="0" lvl="0" marL="0" rtl="0" algn="ctr">
              <a:spcBef>
                <a:spcPts val="0"/>
              </a:spcBef>
              <a:spcAft>
                <a:spcPts val="0"/>
              </a:spcAft>
              <a:buNone/>
            </a:pPr>
            <a:r>
              <a:rPr lang="en-GB"/>
              <a:t>Right robot picks up Cuboid</a:t>
            </a:r>
            <a:endParaRPr/>
          </a:p>
        </p:txBody>
      </p:sp>
      <p:sp>
        <p:nvSpPr>
          <p:cNvPr id="381" name="Google Shape;381;p35"/>
          <p:cNvSpPr/>
          <p:nvPr/>
        </p:nvSpPr>
        <p:spPr>
          <a:xfrm>
            <a:off x="4405475" y="3633525"/>
            <a:ext cx="1827300" cy="76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[0.7  0  0.4]</a:t>
            </a:r>
            <a:endParaRPr/>
          </a:p>
          <a:p>
            <a:pPr indent="0" lvl="0" marL="0" rtl="0" algn="ctr">
              <a:spcBef>
                <a:spcPts val="0"/>
              </a:spcBef>
              <a:spcAft>
                <a:spcPts val="0"/>
              </a:spcAft>
              <a:buNone/>
            </a:pPr>
            <a:r>
              <a:rPr lang="en-GB"/>
              <a:t>Left robot grasps Cuboid</a:t>
            </a:r>
            <a:endParaRPr/>
          </a:p>
        </p:txBody>
      </p:sp>
      <p:sp>
        <p:nvSpPr>
          <p:cNvPr id="382" name="Google Shape;382;p35"/>
          <p:cNvSpPr/>
          <p:nvPr/>
        </p:nvSpPr>
        <p:spPr>
          <a:xfrm>
            <a:off x="6756325" y="3633525"/>
            <a:ext cx="1827300" cy="76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Move cuboid in dual-mode along circular path</a:t>
            </a:r>
            <a:endParaRPr/>
          </a:p>
        </p:txBody>
      </p:sp>
      <p:sp>
        <p:nvSpPr>
          <p:cNvPr id="383" name="Google Shape;383;p35"/>
          <p:cNvSpPr/>
          <p:nvPr/>
        </p:nvSpPr>
        <p:spPr>
          <a:xfrm>
            <a:off x="4405475" y="1564900"/>
            <a:ext cx="1827300" cy="76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[0.7  0  0.4]</a:t>
            </a:r>
            <a:endParaRPr/>
          </a:p>
          <a:p>
            <a:pPr indent="0" lvl="0" marL="0" rtl="0" algn="ctr">
              <a:spcBef>
                <a:spcPts val="0"/>
              </a:spcBef>
              <a:spcAft>
                <a:spcPts val="0"/>
              </a:spcAft>
              <a:buNone/>
            </a:pPr>
            <a:r>
              <a:rPr lang="en-GB"/>
              <a:t>Move robots to starting pose</a:t>
            </a:r>
            <a:endParaRPr/>
          </a:p>
        </p:txBody>
      </p:sp>
      <p:cxnSp>
        <p:nvCxnSpPr>
          <p:cNvPr id="384" name="Google Shape;384;p35"/>
          <p:cNvCxnSpPr>
            <a:stCxn id="377" idx="0"/>
            <a:endCxn id="379" idx="1"/>
          </p:cNvCxnSpPr>
          <p:nvPr/>
        </p:nvCxnSpPr>
        <p:spPr>
          <a:xfrm rot="-5400000">
            <a:off x="1382850" y="2021413"/>
            <a:ext cx="796500" cy="644700"/>
          </a:xfrm>
          <a:prstGeom prst="bentConnector2">
            <a:avLst/>
          </a:prstGeom>
          <a:noFill/>
          <a:ln cap="flat" cmpd="sng" w="19050">
            <a:solidFill>
              <a:srgbClr val="980000"/>
            </a:solidFill>
            <a:prstDash val="solid"/>
            <a:round/>
            <a:headEnd len="med" w="med" type="none"/>
            <a:tailEnd len="med" w="med" type="stealth"/>
          </a:ln>
        </p:spPr>
      </p:cxnSp>
      <p:cxnSp>
        <p:nvCxnSpPr>
          <p:cNvPr id="385" name="Google Shape;385;p35"/>
          <p:cNvCxnSpPr>
            <a:stCxn id="377" idx="2"/>
            <a:endCxn id="380" idx="1"/>
          </p:cNvCxnSpPr>
          <p:nvPr/>
        </p:nvCxnSpPr>
        <p:spPr>
          <a:xfrm flipH="1" rot="-5400000">
            <a:off x="1358400" y="3317863"/>
            <a:ext cx="796500" cy="595800"/>
          </a:xfrm>
          <a:prstGeom prst="bentConnector2">
            <a:avLst/>
          </a:prstGeom>
          <a:noFill/>
          <a:ln cap="flat" cmpd="sng" w="19050">
            <a:solidFill>
              <a:srgbClr val="38761D"/>
            </a:solidFill>
            <a:prstDash val="solid"/>
            <a:round/>
            <a:headEnd len="med" w="med" type="none"/>
            <a:tailEnd len="med" w="med" type="stealth"/>
          </a:ln>
        </p:spPr>
      </p:cxnSp>
      <p:cxnSp>
        <p:nvCxnSpPr>
          <p:cNvPr id="386" name="Google Shape;386;p35"/>
          <p:cNvCxnSpPr>
            <a:stCxn id="379" idx="3"/>
            <a:endCxn id="383" idx="1"/>
          </p:cNvCxnSpPr>
          <p:nvPr/>
        </p:nvCxnSpPr>
        <p:spPr>
          <a:xfrm>
            <a:off x="3930825" y="1945450"/>
            <a:ext cx="474600" cy="0"/>
          </a:xfrm>
          <a:prstGeom prst="straightConnector1">
            <a:avLst/>
          </a:prstGeom>
          <a:noFill/>
          <a:ln cap="flat" cmpd="sng" w="19050">
            <a:solidFill>
              <a:schemeClr val="dk2"/>
            </a:solidFill>
            <a:prstDash val="solid"/>
            <a:round/>
            <a:headEnd len="med" w="med" type="none"/>
            <a:tailEnd len="med" w="med" type="stealth"/>
          </a:ln>
        </p:spPr>
      </p:cxnSp>
      <p:cxnSp>
        <p:nvCxnSpPr>
          <p:cNvPr id="387" name="Google Shape;387;p35"/>
          <p:cNvCxnSpPr>
            <a:stCxn id="383" idx="3"/>
            <a:endCxn id="378" idx="1"/>
          </p:cNvCxnSpPr>
          <p:nvPr/>
        </p:nvCxnSpPr>
        <p:spPr>
          <a:xfrm>
            <a:off x="6232775" y="1945450"/>
            <a:ext cx="523500" cy="7800"/>
          </a:xfrm>
          <a:prstGeom prst="straightConnector1">
            <a:avLst/>
          </a:prstGeom>
          <a:noFill/>
          <a:ln cap="flat" cmpd="sng" w="19050">
            <a:solidFill>
              <a:schemeClr val="dk2"/>
            </a:solidFill>
            <a:prstDash val="solid"/>
            <a:round/>
            <a:headEnd len="med" w="med" type="none"/>
            <a:tailEnd len="med" w="med" type="stealth"/>
          </a:ln>
        </p:spPr>
      </p:cxnSp>
      <p:cxnSp>
        <p:nvCxnSpPr>
          <p:cNvPr id="388" name="Google Shape;388;p35"/>
          <p:cNvCxnSpPr>
            <a:stCxn id="380" idx="3"/>
            <a:endCxn id="381" idx="1"/>
          </p:cNvCxnSpPr>
          <p:nvPr/>
        </p:nvCxnSpPr>
        <p:spPr>
          <a:xfrm>
            <a:off x="3881925" y="4014075"/>
            <a:ext cx="523500" cy="0"/>
          </a:xfrm>
          <a:prstGeom prst="straightConnector1">
            <a:avLst/>
          </a:prstGeom>
          <a:noFill/>
          <a:ln cap="flat" cmpd="sng" w="19050">
            <a:solidFill>
              <a:schemeClr val="dk2"/>
            </a:solidFill>
            <a:prstDash val="solid"/>
            <a:round/>
            <a:headEnd len="med" w="med" type="none"/>
            <a:tailEnd len="med" w="med" type="stealth"/>
          </a:ln>
        </p:spPr>
      </p:cxnSp>
      <p:cxnSp>
        <p:nvCxnSpPr>
          <p:cNvPr id="389" name="Google Shape;389;p35"/>
          <p:cNvCxnSpPr>
            <a:stCxn id="381" idx="3"/>
            <a:endCxn id="382" idx="1"/>
          </p:cNvCxnSpPr>
          <p:nvPr/>
        </p:nvCxnSpPr>
        <p:spPr>
          <a:xfrm>
            <a:off x="6232775" y="4014075"/>
            <a:ext cx="523500" cy="0"/>
          </a:xfrm>
          <a:prstGeom prst="straightConnector1">
            <a:avLst/>
          </a:prstGeom>
          <a:noFill/>
          <a:ln cap="flat" cmpd="sng" w="19050">
            <a:solidFill>
              <a:schemeClr val="dk2"/>
            </a:solidFill>
            <a:prstDash val="solid"/>
            <a:round/>
            <a:headEnd len="med" w="med" type="none"/>
            <a:tailEnd len="med" w="med" type="stealth"/>
          </a:ln>
        </p:spPr>
      </p:cxnSp>
      <p:cxnSp>
        <p:nvCxnSpPr>
          <p:cNvPr id="390" name="Google Shape;390;p35"/>
          <p:cNvCxnSpPr>
            <a:stCxn id="378" idx="2"/>
            <a:endCxn id="377" idx="3"/>
          </p:cNvCxnSpPr>
          <p:nvPr/>
        </p:nvCxnSpPr>
        <p:spPr>
          <a:xfrm rot="5400000">
            <a:off x="4698025" y="7900"/>
            <a:ext cx="646200" cy="5297700"/>
          </a:xfrm>
          <a:prstGeom prst="bentConnector2">
            <a:avLst/>
          </a:prstGeom>
          <a:noFill/>
          <a:ln cap="flat" cmpd="sng" w="19050">
            <a:solidFill>
              <a:schemeClr val="dk2"/>
            </a:solidFill>
            <a:prstDash val="solid"/>
            <a:round/>
            <a:headEnd len="med" w="med" type="none"/>
            <a:tailEnd len="med" w="med" type="stealth"/>
          </a:ln>
        </p:spPr>
      </p:cxnSp>
      <p:sp>
        <p:nvSpPr>
          <p:cNvPr id="391" name="Google Shape;391;p35"/>
          <p:cNvSpPr txBox="1"/>
          <p:nvPr/>
        </p:nvSpPr>
        <p:spPr>
          <a:xfrm>
            <a:off x="1458750" y="3633538"/>
            <a:ext cx="4475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38761D"/>
                </a:solidFill>
              </a:rPr>
              <a:t>Yes</a:t>
            </a:r>
            <a:endParaRPr sz="1800">
              <a:solidFill>
                <a:srgbClr val="38761D"/>
              </a:solidFill>
            </a:endParaRPr>
          </a:p>
        </p:txBody>
      </p:sp>
      <p:sp>
        <p:nvSpPr>
          <p:cNvPr id="392" name="Google Shape;392;p35"/>
          <p:cNvSpPr txBox="1"/>
          <p:nvPr/>
        </p:nvSpPr>
        <p:spPr>
          <a:xfrm>
            <a:off x="1458750" y="1572538"/>
            <a:ext cx="4475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980000"/>
                </a:solidFill>
              </a:rPr>
              <a:t>No</a:t>
            </a:r>
            <a:endParaRPr sz="1800">
              <a:solidFill>
                <a:srgbClr val="98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6"/>
          <p:cNvSpPr/>
          <p:nvPr/>
        </p:nvSpPr>
        <p:spPr>
          <a:xfrm>
            <a:off x="768150" y="362825"/>
            <a:ext cx="7863600" cy="1124400"/>
          </a:xfrm>
          <a:prstGeom prst="rect">
            <a:avLst/>
          </a:prstGeom>
          <a:noFill/>
          <a:ln>
            <a:noFill/>
          </a:ln>
        </p:spPr>
        <p:txBody>
          <a:bodyPr anchorCtr="0" anchor="ctr" bIns="33750" lIns="67500" spcFirstLastPara="1" rIns="67500" wrap="square" tIns="33750">
            <a:noAutofit/>
          </a:bodyPr>
          <a:lstStyle/>
          <a:p>
            <a:pPr indent="0" lvl="0" marL="0" rtl="0" algn="l">
              <a:lnSpc>
                <a:spcPct val="80000"/>
              </a:lnSpc>
              <a:spcBef>
                <a:spcPts val="0"/>
              </a:spcBef>
              <a:spcAft>
                <a:spcPts val="0"/>
              </a:spcAft>
              <a:buClr>
                <a:srgbClr val="0D0D0D"/>
              </a:buClr>
              <a:buSzPts val="3800"/>
              <a:buFont typeface="Twentieth Century"/>
              <a:buNone/>
            </a:pPr>
            <a:r>
              <a:rPr b="1" lang="en-GB" sz="3800">
                <a:solidFill>
                  <a:srgbClr val="0D0D0D"/>
                </a:solidFill>
                <a:latin typeface="Twentieth Century"/>
                <a:ea typeface="Twentieth Century"/>
                <a:cs typeface="Twentieth Century"/>
                <a:sym typeface="Twentieth Century"/>
              </a:rPr>
              <a:t>Task 3.2: Initialization Configurations</a:t>
            </a:r>
            <a:endParaRPr b="1" sz="3800">
              <a:solidFill>
                <a:srgbClr val="0D0D0D"/>
              </a:solidFill>
              <a:latin typeface="Twentieth Century"/>
              <a:ea typeface="Twentieth Century"/>
              <a:cs typeface="Twentieth Century"/>
              <a:sym typeface="Twentieth Century"/>
            </a:endParaRPr>
          </a:p>
        </p:txBody>
      </p:sp>
      <p:pic>
        <p:nvPicPr>
          <p:cNvPr id="400" name="Google Shape;400;p36"/>
          <p:cNvPicPr preferRelativeResize="0"/>
          <p:nvPr/>
        </p:nvPicPr>
        <p:blipFill rotWithShape="1">
          <a:blip r:embed="rId3">
            <a:alphaModFix/>
          </a:blip>
          <a:srcRect b="0" l="0" r="0" t="0"/>
          <a:stretch/>
        </p:blipFill>
        <p:spPr>
          <a:xfrm>
            <a:off x="7939890" y="97740"/>
            <a:ext cx="1052189" cy="660150"/>
          </a:xfrm>
          <a:prstGeom prst="rect">
            <a:avLst/>
          </a:prstGeom>
          <a:noFill/>
          <a:ln>
            <a:noFill/>
          </a:ln>
        </p:spPr>
      </p:pic>
      <p:sp>
        <p:nvSpPr>
          <p:cNvPr id="401" name="Google Shape;401;p36"/>
          <p:cNvSpPr/>
          <p:nvPr/>
        </p:nvSpPr>
        <p:spPr>
          <a:xfrm>
            <a:off x="0" y="4852980"/>
            <a:ext cx="9143400" cy="290100"/>
          </a:xfrm>
          <a:prstGeom prst="rect">
            <a:avLst/>
          </a:prstGeom>
          <a:solidFill>
            <a:srgbClr val="0164BD"/>
          </a:solidFill>
          <a:ln cap="flat" cmpd="sng" w="25400">
            <a:solidFill>
              <a:srgbClr val="147FA8"/>
            </a:solidFill>
            <a:prstDash val="solid"/>
            <a:round/>
            <a:headEnd len="sm" w="sm" type="none"/>
            <a:tailEnd len="sm" w="sm" type="none"/>
          </a:ln>
        </p:spPr>
        <p:txBody>
          <a:bodyPr anchorCtr="0" anchor="t" bIns="33750" lIns="67500" spcFirstLastPara="1" rIns="67500" wrap="square" tIns="33750">
            <a:noAutofit/>
          </a:bodyPr>
          <a:lstStyle/>
          <a:p>
            <a:pPr indent="0" lvl="0" marL="0" marR="0" rtl="0" algn="l">
              <a:spcBef>
                <a:spcPts val="0"/>
              </a:spcBef>
              <a:spcAft>
                <a:spcPts val="0"/>
              </a:spcAft>
              <a:buNone/>
            </a:pPr>
            <a:r>
              <a:t/>
            </a:r>
            <a:endParaRPr b="0" sz="1400" strike="noStrike">
              <a:solidFill>
                <a:srgbClr val="000000"/>
              </a:solidFill>
              <a:latin typeface="Calibri"/>
              <a:ea typeface="Calibri"/>
              <a:cs typeface="Calibri"/>
              <a:sym typeface="Calibri"/>
            </a:endParaRPr>
          </a:p>
        </p:txBody>
      </p:sp>
      <p:sp>
        <p:nvSpPr>
          <p:cNvPr id="402" name="Google Shape;402;p36"/>
          <p:cNvSpPr txBox="1"/>
          <p:nvPr/>
        </p:nvSpPr>
        <p:spPr>
          <a:xfrm>
            <a:off x="83000" y="4836425"/>
            <a:ext cx="653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Helvetica Neue Light"/>
                <a:ea typeface="Helvetica Neue Light"/>
                <a:cs typeface="Helvetica Neue Light"/>
                <a:sym typeface="Helvetica Neue Light"/>
              </a:rPr>
              <a:t>Theresa Gräbner, Peishi Liu</a:t>
            </a:r>
            <a:r>
              <a:rPr lang="en-GB" sz="900">
                <a:solidFill>
                  <a:srgbClr val="FFFFFF"/>
                </a:solidFill>
                <a:latin typeface="Helvetica Neue Light"/>
                <a:ea typeface="Helvetica Neue Light"/>
                <a:cs typeface="Helvetica Neue Light"/>
                <a:sym typeface="Helvetica Neue Light"/>
              </a:rPr>
              <a:t> | Final Presentation | 20 August 2024</a:t>
            </a:r>
            <a:endParaRPr sz="900">
              <a:solidFill>
                <a:srgbClr val="FFFFFF"/>
              </a:solidFill>
              <a:latin typeface="Helvetica Neue Light"/>
              <a:ea typeface="Helvetica Neue Light"/>
              <a:cs typeface="Helvetica Neue Light"/>
              <a:sym typeface="Helvetica Neue Light"/>
            </a:endParaRPr>
          </a:p>
        </p:txBody>
      </p:sp>
      <p:sp>
        <p:nvSpPr>
          <p:cNvPr id="403" name="Google Shape;403;p36"/>
          <p:cNvSpPr txBox="1"/>
          <p:nvPr>
            <p:ph idx="12" type="sldNum"/>
          </p:nvPr>
        </p:nvSpPr>
        <p:spPr>
          <a:xfrm>
            <a:off x="8692125" y="4898950"/>
            <a:ext cx="369300" cy="1980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GB"/>
              <a:t>‹#›</a:t>
            </a:fld>
            <a:endParaRPr/>
          </a:p>
        </p:txBody>
      </p:sp>
      <p:sp>
        <p:nvSpPr>
          <p:cNvPr id="404" name="Google Shape;404;p36"/>
          <p:cNvSpPr txBox="1"/>
          <p:nvPr/>
        </p:nvSpPr>
        <p:spPr>
          <a:xfrm>
            <a:off x="8692125" y="4898950"/>
            <a:ext cx="369300" cy="198000"/>
          </a:xfrm>
          <a:prstGeom prst="rect">
            <a:avLst/>
          </a:prstGeom>
          <a:noFill/>
          <a:ln>
            <a:noFill/>
          </a:ln>
        </p:spPr>
        <p:txBody>
          <a:bodyPr anchorCtr="0" anchor="ctr" bIns="33750" lIns="67500" spcFirstLastPara="1" rIns="67500" wrap="square" tIns="33750">
            <a:noAutofit/>
          </a:bodyPr>
          <a:lstStyle/>
          <a:p>
            <a:pPr indent="0" lvl="0" marL="0" rtl="0" algn="l">
              <a:spcBef>
                <a:spcPts val="0"/>
              </a:spcBef>
              <a:spcAft>
                <a:spcPts val="0"/>
              </a:spcAft>
              <a:buNone/>
            </a:pPr>
            <a:fld id="{00000000-1234-1234-1234-123412341234}" type="slidenum">
              <a:rPr lang="en-GB" sz="900">
                <a:solidFill>
                  <a:srgbClr val="FFFFFF"/>
                </a:solidFill>
                <a:latin typeface="Twentieth Century"/>
                <a:ea typeface="Twentieth Century"/>
                <a:cs typeface="Twentieth Century"/>
                <a:sym typeface="Twentieth Century"/>
              </a:rPr>
              <a:t>‹#›</a:t>
            </a:fld>
            <a:endParaRPr sz="900">
              <a:solidFill>
                <a:srgbClr val="FFFFFF"/>
              </a:solidFill>
              <a:latin typeface="Twentieth Century"/>
              <a:ea typeface="Twentieth Century"/>
              <a:cs typeface="Twentieth Century"/>
              <a:sym typeface="Twentieth Century"/>
            </a:endParaRPr>
          </a:p>
        </p:txBody>
      </p:sp>
      <p:sp>
        <p:nvSpPr>
          <p:cNvPr id="405" name="Google Shape;405;p36"/>
          <p:cNvSpPr/>
          <p:nvPr/>
        </p:nvSpPr>
        <p:spPr>
          <a:xfrm>
            <a:off x="987300" y="1287375"/>
            <a:ext cx="7521600" cy="29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Robot 1: Sample &lt;= 10 valid joint configurations</a:t>
            </a:r>
            <a:endParaRPr/>
          </a:p>
        </p:txBody>
      </p:sp>
      <p:sp>
        <p:nvSpPr>
          <p:cNvPr id="406" name="Google Shape;406;p36"/>
          <p:cNvSpPr/>
          <p:nvPr/>
        </p:nvSpPr>
        <p:spPr>
          <a:xfrm>
            <a:off x="1779900" y="2430963"/>
            <a:ext cx="6729000" cy="29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Robot 2: Sample &lt;= 10 valid joint configurations</a:t>
            </a:r>
            <a:endParaRPr/>
          </a:p>
        </p:txBody>
      </p:sp>
      <p:sp>
        <p:nvSpPr>
          <p:cNvPr id="407" name="Google Shape;407;p36"/>
          <p:cNvSpPr/>
          <p:nvPr/>
        </p:nvSpPr>
        <p:spPr>
          <a:xfrm>
            <a:off x="1779900" y="1859163"/>
            <a:ext cx="6729000" cy="2901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Robot 1: changes configuration </a:t>
            </a:r>
            <a:r>
              <a:rPr lang="en-GB"/>
              <a:t>without moving end effector?</a:t>
            </a:r>
            <a:endParaRPr/>
          </a:p>
        </p:txBody>
      </p:sp>
      <p:sp>
        <p:nvSpPr>
          <p:cNvPr id="408" name="Google Shape;408;p36"/>
          <p:cNvSpPr/>
          <p:nvPr/>
        </p:nvSpPr>
        <p:spPr>
          <a:xfrm>
            <a:off x="2774400" y="3002775"/>
            <a:ext cx="5734500" cy="2901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Robot 2: changes configuration without moving end effector?</a:t>
            </a:r>
            <a:endParaRPr/>
          </a:p>
        </p:txBody>
      </p:sp>
      <p:sp>
        <p:nvSpPr>
          <p:cNvPr id="409" name="Google Shape;409;p36"/>
          <p:cNvSpPr/>
          <p:nvPr/>
        </p:nvSpPr>
        <p:spPr>
          <a:xfrm>
            <a:off x="2774400" y="3574575"/>
            <a:ext cx="5734500" cy="2901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Robot 1 + 2: PyRep finds path to next waypoint?</a:t>
            </a:r>
            <a:endParaRPr/>
          </a:p>
        </p:txBody>
      </p:sp>
      <p:sp>
        <p:nvSpPr>
          <p:cNvPr id="410" name="Google Shape;410;p36"/>
          <p:cNvSpPr/>
          <p:nvPr/>
        </p:nvSpPr>
        <p:spPr>
          <a:xfrm>
            <a:off x="2774400" y="4068725"/>
            <a:ext cx="5734500" cy="290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Save initialization configurations:	{“Left:” [...], “Right”: [...]}</a:t>
            </a:r>
            <a:endParaRPr/>
          </a:p>
        </p:txBody>
      </p:sp>
      <p:cxnSp>
        <p:nvCxnSpPr>
          <p:cNvPr id="411" name="Google Shape;411;p36"/>
          <p:cNvCxnSpPr>
            <a:stCxn id="407" idx="1"/>
            <a:endCxn id="405" idx="1"/>
          </p:cNvCxnSpPr>
          <p:nvPr/>
        </p:nvCxnSpPr>
        <p:spPr>
          <a:xfrm rot="10800000">
            <a:off x="987300" y="1432413"/>
            <a:ext cx="792600" cy="571800"/>
          </a:xfrm>
          <a:prstGeom prst="bentConnector3">
            <a:avLst>
              <a:gd fmla="val 130044" name="adj1"/>
            </a:avLst>
          </a:prstGeom>
          <a:noFill/>
          <a:ln cap="flat" cmpd="sng" w="19050">
            <a:solidFill>
              <a:srgbClr val="CF5656"/>
            </a:solidFill>
            <a:prstDash val="solid"/>
            <a:round/>
            <a:headEnd len="med" w="med" type="none"/>
            <a:tailEnd len="med" w="med" type="stealth"/>
          </a:ln>
        </p:spPr>
      </p:cxnSp>
      <p:cxnSp>
        <p:nvCxnSpPr>
          <p:cNvPr id="412" name="Google Shape;412;p36"/>
          <p:cNvCxnSpPr>
            <a:stCxn id="407" idx="0"/>
          </p:cNvCxnSpPr>
          <p:nvPr/>
        </p:nvCxnSpPr>
        <p:spPr>
          <a:xfrm>
            <a:off x="5144400" y="1859163"/>
            <a:ext cx="0" cy="0"/>
          </a:xfrm>
          <a:prstGeom prst="straightConnector1">
            <a:avLst/>
          </a:prstGeom>
          <a:noFill/>
          <a:ln cap="flat" cmpd="sng" w="9525">
            <a:solidFill>
              <a:schemeClr val="dk2"/>
            </a:solidFill>
            <a:prstDash val="solid"/>
            <a:round/>
            <a:headEnd len="med" w="med" type="none"/>
            <a:tailEnd len="med" w="med" type="none"/>
          </a:ln>
        </p:spPr>
      </p:cxnSp>
      <p:cxnSp>
        <p:nvCxnSpPr>
          <p:cNvPr id="413" name="Google Shape;413;p36"/>
          <p:cNvCxnSpPr>
            <a:stCxn id="407" idx="0"/>
            <a:endCxn id="405" idx="2"/>
          </p:cNvCxnSpPr>
          <p:nvPr/>
        </p:nvCxnSpPr>
        <p:spPr>
          <a:xfrm flipH="1" rot="5400000">
            <a:off x="4805400" y="1520163"/>
            <a:ext cx="281700" cy="396300"/>
          </a:xfrm>
          <a:prstGeom prst="bentConnector3">
            <a:avLst>
              <a:gd fmla="val 49998" name="adj1"/>
            </a:avLst>
          </a:prstGeom>
          <a:noFill/>
          <a:ln cap="flat" cmpd="sng" w="19050">
            <a:solidFill>
              <a:schemeClr val="dk2"/>
            </a:solidFill>
            <a:prstDash val="solid"/>
            <a:round/>
            <a:headEnd len="med" w="med" type="stealth"/>
            <a:tailEnd len="med" w="med" type="none"/>
          </a:ln>
        </p:spPr>
      </p:cxnSp>
      <p:cxnSp>
        <p:nvCxnSpPr>
          <p:cNvPr id="414" name="Google Shape;414;p36"/>
          <p:cNvCxnSpPr>
            <a:stCxn id="407" idx="2"/>
            <a:endCxn id="406" idx="0"/>
          </p:cNvCxnSpPr>
          <p:nvPr/>
        </p:nvCxnSpPr>
        <p:spPr>
          <a:xfrm>
            <a:off x="5144400" y="2149263"/>
            <a:ext cx="0" cy="281700"/>
          </a:xfrm>
          <a:prstGeom prst="straightConnector1">
            <a:avLst/>
          </a:prstGeom>
          <a:noFill/>
          <a:ln cap="flat" cmpd="sng" w="19050">
            <a:solidFill>
              <a:srgbClr val="38761D"/>
            </a:solidFill>
            <a:prstDash val="solid"/>
            <a:round/>
            <a:headEnd len="med" w="med" type="none"/>
            <a:tailEnd len="med" w="med" type="stealth"/>
          </a:ln>
        </p:spPr>
      </p:cxnSp>
      <p:cxnSp>
        <p:nvCxnSpPr>
          <p:cNvPr id="415" name="Google Shape;415;p36"/>
          <p:cNvCxnSpPr>
            <a:stCxn id="406" idx="2"/>
            <a:endCxn id="408" idx="0"/>
          </p:cNvCxnSpPr>
          <p:nvPr/>
        </p:nvCxnSpPr>
        <p:spPr>
          <a:xfrm flipH="1" rot="-5400000">
            <a:off x="5252250" y="2613213"/>
            <a:ext cx="281700" cy="497400"/>
          </a:xfrm>
          <a:prstGeom prst="bentConnector3">
            <a:avLst>
              <a:gd fmla="val 50002" name="adj1"/>
            </a:avLst>
          </a:prstGeom>
          <a:noFill/>
          <a:ln cap="flat" cmpd="sng" w="19050">
            <a:solidFill>
              <a:schemeClr val="dk2"/>
            </a:solidFill>
            <a:prstDash val="solid"/>
            <a:round/>
            <a:headEnd len="med" w="med" type="none"/>
            <a:tailEnd len="med" w="med" type="stealth"/>
          </a:ln>
        </p:spPr>
      </p:cxnSp>
      <p:cxnSp>
        <p:nvCxnSpPr>
          <p:cNvPr id="416" name="Google Shape;416;p36"/>
          <p:cNvCxnSpPr>
            <a:stCxn id="408" idx="2"/>
            <a:endCxn id="409" idx="0"/>
          </p:cNvCxnSpPr>
          <p:nvPr/>
        </p:nvCxnSpPr>
        <p:spPr>
          <a:xfrm>
            <a:off x="5641650" y="3292875"/>
            <a:ext cx="0" cy="281700"/>
          </a:xfrm>
          <a:prstGeom prst="straightConnector1">
            <a:avLst/>
          </a:prstGeom>
          <a:noFill/>
          <a:ln cap="flat" cmpd="sng" w="19050">
            <a:solidFill>
              <a:srgbClr val="38761D"/>
            </a:solidFill>
            <a:prstDash val="solid"/>
            <a:round/>
            <a:headEnd len="med" w="med" type="none"/>
            <a:tailEnd len="med" w="med" type="stealth"/>
          </a:ln>
        </p:spPr>
      </p:cxnSp>
      <p:cxnSp>
        <p:nvCxnSpPr>
          <p:cNvPr id="417" name="Google Shape;417;p36"/>
          <p:cNvCxnSpPr>
            <a:stCxn id="409" idx="2"/>
            <a:endCxn id="410" idx="0"/>
          </p:cNvCxnSpPr>
          <p:nvPr/>
        </p:nvCxnSpPr>
        <p:spPr>
          <a:xfrm>
            <a:off x="5641650" y="3864675"/>
            <a:ext cx="0" cy="204000"/>
          </a:xfrm>
          <a:prstGeom prst="straightConnector1">
            <a:avLst/>
          </a:prstGeom>
          <a:noFill/>
          <a:ln cap="flat" cmpd="sng" w="19050">
            <a:solidFill>
              <a:srgbClr val="38761D"/>
            </a:solidFill>
            <a:prstDash val="solid"/>
            <a:round/>
            <a:headEnd len="med" w="med" type="none"/>
            <a:tailEnd len="med" w="med" type="stealth"/>
          </a:ln>
        </p:spPr>
      </p:cxnSp>
      <p:cxnSp>
        <p:nvCxnSpPr>
          <p:cNvPr id="418" name="Google Shape;418;p36"/>
          <p:cNvCxnSpPr>
            <a:stCxn id="408" idx="1"/>
            <a:endCxn id="406" idx="1"/>
          </p:cNvCxnSpPr>
          <p:nvPr/>
        </p:nvCxnSpPr>
        <p:spPr>
          <a:xfrm rot="10800000">
            <a:off x="1779900" y="2576025"/>
            <a:ext cx="994500" cy="571800"/>
          </a:xfrm>
          <a:prstGeom prst="bentConnector3">
            <a:avLst>
              <a:gd fmla="val 123944" name="adj1"/>
            </a:avLst>
          </a:prstGeom>
          <a:noFill/>
          <a:ln cap="flat" cmpd="sng" w="19050">
            <a:solidFill>
              <a:srgbClr val="CF5656"/>
            </a:solidFill>
            <a:prstDash val="solid"/>
            <a:round/>
            <a:headEnd len="med" w="med" type="none"/>
            <a:tailEnd len="med" w="med" type="stealth"/>
          </a:ln>
        </p:spPr>
      </p:cxnSp>
      <p:cxnSp>
        <p:nvCxnSpPr>
          <p:cNvPr id="419" name="Google Shape;419;p36"/>
          <p:cNvCxnSpPr>
            <a:stCxn id="409" idx="1"/>
            <a:endCxn id="406" idx="1"/>
          </p:cNvCxnSpPr>
          <p:nvPr/>
        </p:nvCxnSpPr>
        <p:spPr>
          <a:xfrm rot="10800000">
            <a:off x="1779900" y="2576025"/>
            <a:ext cx="994500" cy="1143600"/>
          </a:xfrm>
          <a:prstGeom prst="bentConnector3">
            <a:avLst>
              <a:gd fmla="val 123944" name="adj1"/>
            </a:avLst>
          </a:prstGeom>
          <a:noFill/>
          <a:ln cap="flat" cmpd="sng" w="19050">
            <a:solidFill>
              <a:srgbClr val="CF5656"/>
            </a:solidFill>
            <a:prstDash val="solid"/>
            <a:round/>
            <a:headEnd len="med" w="med" type="none"/>
            <a:tailEnd len="med" w="med" type="stealth"/>
          </a:ln>
        </p:spPr>
      </p:cxnSp>
      <p:cxnSp>
        <p:nvCxnSpPr>
          <p:cNvPr id="420" name="Google Shape;420;p36"/>
          <p:cNvCxnSpPr>
            <a:stCxn id="409" idx="1"/>
            <a:endCxn id="405" idx="1"/>
          </p:cNvCxnSpPr>
          <p:nvPr/>
        </p:nvCxnSpPr>
        <p:spPr>
          <a:xfrm rot="10800000">
            <a:off x="987300" y="1432425"/>
            <a:ext cx="1787100" cy="2287200"/>
          </a:xfrm>
          <a:prstGeom prst="bentConnector3">
            <a:avLst>
              <a:gd fmla="val 113325" name="adj1"/>
            </a:avLst>
          </a:prstGeom>
          <a:noFill/>
          <a:ln cap="flat" cmpd="sng" w="19050">
            <a:solidFill>
              <a:srgbClr val="CF5656"/>
            </a:solidFill>
            <a:prstDash val="solid"/>
            <a:round/>
            <a:headEnd len="med" w="med" type="none"/>
            <a:tailEnd len="med" w="med" type="stealth"/>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7"/>
          <p:cNvSpPr/>
          <p:nvPr/>
        </p:nvSpPr>
        <p:spPr>
          <a:xfrm>
            <a:off x="-49400" y="2294723"/>
            <a:ext cx="9192900" cy="816000"/>
          </a:xfrm>
          <a:prstGeom prst="rect">
            <a:avLst/>
          </a:prstGeom>
          <a:noFill/>
          <a:ln>
            <a:noFill/>
          </a:ln>
        </p:spPr>
        <p:txBody>
          <a:bodyPr anchorCtr="0" anchor="t" bIns="33750" lIns="67500" spcFirstLastPara="1" rIns="67500" wrap="square" tIns="33750">
            <a:noAutofit/>
          </a:bodyPr>
          <a:lstStyle/>
          <a:p>
            <a:pPr indent="0" lvl="0" marL="0" marR="0" rtl="0" algn="ctr">
              <a:lnSpc>
                <a:spcPct val="100000"/>
              </a:lnSpc>
              <a:spcBef>
                <a:spcPts val="0"/>
              </a:spcBef>
              <a:spcAft>
                <a:spcPts val="0"/>
              </a:spcAft>
              <a:buClr>
                <a:srgbClr val="000000"/>
              </a:buClr>
              <a:buSzPts val="3000"/>
              <a:buFont typeface="Twentieth Century"/>
              <a:buNone/>
            </a:pPr>
            <a:r>
              <a:rPr lang="en-GB" sz="5000">
                <a:latin typeface="Impact"/>
                <a:ea typeface="Impact"/>
                <a:cs typeface="Impact"/>
                <a:sym typeface="Impact"/>
              </a:rPr>
              <a:t>Result</a:t>
            </a:r>
            <a:endParaRPr sz="5000" strike="noStrike">
              <a:solidFill>
                <a:srgbClr val="000000"/>
              </a:solidFill>
              <a:latin typeface="Impact"/>
              <a:ea typeface="Impact"/>
              <a:cs typeface="Impact"/>
              <a:sym typeface="Impact"/>
            </a:endParaRPr>
          </a:p>
        </p:txBody>
      </p:sp>
      <p:pic>
        <p:nvPicPr>
          <p:cNvPr id="428" name="Google Shape;428;p37"/>
          <p:cNvPicPr preferRelativeResize="0"/>
          <p:nvPr/>
        </p:nvPicPr>
        <p:blipFill rotWithShape="1">
          <a:blip r:embed="rId3">
            <a:alphaModFix/>
          </a:blip>
          <a:srcRect b="0" l="0" r="0" t="0"/>
          <a:stretch/>
        </p:blipFill>
        <p:spPr>
          <a:xfrm>
            <a:off x="7939890" y="97740"/>
            <a:ext cx="1052189" cy="660150"/>
          </a:xfrm>
          <a:prstGeom prst="rect">
            <a:avLst/>
          </a:prstGeom>
          <a:noFill/>
          <a:ln>
            <a:noFill/>
          </a:ln>
        </p:spPr>
      </p:pic>
      <p:sp>
        <p:nvSpPr>
          <p:cNvPr id="429" name="Google Shape;429;p37"/>
          <p:cNvSpPr/>
          <p:nvPr/>
        </p:nvSpPr>
        <p:spPr>
          <a:xfrm>
            <a:off x="238275" y="409475"/>
            <a:ext cx="832800" cy="1363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0" name="Google Shape;430;p37" title="solution.mp4">
            <a:hlinkClick r:id="rId4"/>
          </p:cNvPr>
          <p:cNvPicPr preferRelativeResize="0"/>
          <p:nvPr/>
        </p:nvPicPr>
        <p:blipFill>
          <a:blip r:embed="rId5">
            <a:alphaModFix/>
          </a:blip>
          <a:stretch>
            <a:fillRect/>
          </a:stretch>
        </p:blipFill>
        <p:spPr>
          <a:xfrm>
            <a:off x="62700" y="35251"/>
            <a:ext cx="9018624" cy="5073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8"/>
          <p:cNvSpPr/>
          <p:nvPr/>
        </p:nvSpPr>
        <p:spPr>
          <a:xfrm>
            <a:off x="768150" y="362825"/>
            <a:ext cx="7697400" cy="1124400"/>
          </a:xfrm>
          <a:prstGeom prst="rect">
            <a:avLst/>
          </a:prstGeom>
          <a:noFill/>
          <a:ln>
            <a:noFill/>
          </a:ln>
        </p:spPr>
        <p:txBody>
          <a:bodyPr anchorCtr="0" anchor="ctr" bIns="33750" lIns="67500" spcFirstLastPara="1" rIns="67500" wrap="square" tIns="33750">
            <a:noAutofit/>
          </a:bodyPr>
          <a:lstStyle/>
          <a:p>
            <a:pPr indent="0" lvl="0" marL="0" rtl="0" algn="l">
              <a:lnSpc>
                <a:spcPct val="80000"/>
              </a:lnSpc>
              <a:spcBef>
                <a:spcPts val="0"/>
              </a:spcBef>
              <a:spcAft>
                <a:spcPts val="0"/>
              </a:spcAft>
              <a:buClr>
                <a:srgbClr val="0D0D0D"/>
              </a:buClr>
              <a:buSzPts val="3800"/>
              <a:buFont typeface="Twentieth Century"/>
              <a:buNone/>
            </a:pPr>
            <a:r>
              <a:rPr b="1" lang="en-GB" sz="3800">
                <a:solidFill>
                  <a:srgbClr val="0D0D0D"/>
                </a:solidFill>
                <a:latin typeface="Twentieth Century"/>
                <a:ea typeface="Twentieth Century"/>
                <a:cs typeface="Twentieth Century"/>
                <a:sym typeface="Twentieth Century"/>
              </a:rPr>
              <a:t>Task 3.2: Limitations + Improvements</a:t>
            </a:r>
            <a:endParaRPr b="1" sz="3800">
              <a:solidFill>
                <a:srgbClr val="0D0D0D"/>
              </a:solidFill>
              <a:latin typeface="Twentieth Century"/>
              <a:ea typeface="Twentieth Century"/>
              <a:cs typeface="Twentieth Century"/>
              <a:sym typeface="Twentieth Century"/>
            </a:endParaRPr>
          </a:p>
        </p:txBody>
      </p:sp>
      <p:pic>
        <p:nvPicPr>
          <p:cNvPr id="438" name="Google Shape;438;p38"/>
          <p:cNvPicPr preferRelativeResize="0"/>
          <p:nvPr/>
        </p:nvPicPr>
        <p:blipFill rotWithShape="1">
          <a:blip r:embed="rId3">
            <a:alphaModFix/>
          </a:blip>
          <a:srcRect b="0" l="0" r="0" t="0"/>
          <a:stretch/>
        </p:blipFill>
        <p:spPr>
          <a:xfrm>
            <a:off x="7939890" y="97740"/>
            <a:ext cx="1052189" cy="660150"/>
          </a:xfrm>
          <a:prstGeom prst="rect">
            <a:avLst/>
          </a:prstGeom>
          <a:noFill/>
          <a:ln>
            <a:noFill/>
          </a:ln>
        </p:spPr>
      </p:pic>
      <p:sp>
        <p:nvSpPr>
          <p:cNvPr id="439" name="Google Shape;439;p38"/>
          <p:cNvSpPr/>
          <p:nvPr/>
        </p:nvSpPr>
        <p:spPr>
          <a:xfrm>
            <a:off x="0" y="4852980"/>
            <a:ext cx="9143400" cy="290100"/>
          </a:xfrm>
          <a:prstGeom prst="rect">
            <a:avLst/>
          </a:prstGeom>
          <a:solidFill>
            <a:srgbClr val="0164BD"/>
          </a:solidFill>
          <a:ln cap="flat" cmpd="sng" w="25400">
            <a:solidFill>
              <a:srgbClr val="147FA8"/>
            </a:solidFill>
            <a:prstDash val="solid"/>
            <a:round/>
            <a:headEnd len="sm" w="sm" type="none"/>
            <a:tailEnd len="sm" w="sm" type="none"/>
          </a:ln>
        </p:spPr>
        <p:txBody>
          <a:bodyPr anchorCtr="0" anchor="t" bIns="33750" lIns="67500" spcFirstLastPara="1" rIns="67500" wrap="square" tIns="33750">
            <a:noAutofit/>
          </a:bodyPr>
          <a:lstStyle/>
          <a:p>
            <a:pPr indent="0" lvl="0" marL="0" marR="0" rtl="0" algn="l">
              <a:spcBef>
                <a:spcPts val="0"/>
              </a:spcBef>
              <a:spcAft>
                <a:spcPts val="0"/>
              </a:spcAft>
              <a:buNone/>
            </a:pPr>
            <a:r>
              <a:t/>
            </a:r>
            <a:endParaRPr b="0" sz="1400" strike="noStrike">
              <a:solidFill>
                <a:srgbClr val="000000"/>
              </a:solidFill>
              <a:latin typeface="Calibri"/>
              <a:ea typeface="Calibri"/>
              <a:cs typeface="Calibri"/>
              <a:sym typeface="Calibri"/>
            </a:endParaRPr>
          </a:p>
        </p:txBody>
      </p:sp>
      <p:sp>
        <p:nvSpPr>
          <p:cNvPr id="440" name="Google Shape;440;p38"/>
          <p:cNvSpPr txBox="1"/>
          <p:nvPr/>
        </p:nvSpPr>
        <p:spPr>
          <a:xfrm>
            <a:off x="83000" y="4836425"/>
            <a:ext cx="653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Helvetica Neue Light"/>
                <a:ea typeface="Helvetica Neue Light"/>
                <a:cs typeface="Helvetica Neue Light"/>
                <a:sym typeface="Helvetica Neue Light"/>
              </a:rPr>
              <a:t>Theresa Gräbner, Peishi Liu</a:t>
            </a:r>
            <a:r>
              <a:rPr lang="en-GB" sz="900">
                <a:solidFill>
                  <a:srgbClr val="FFFFFF"/>
                </a:solidFill>
                <a:latin typeface="Helvetica Neue Light"/>
                <a:ea typeface="Helvetica Neue Light"/>
                <a:cs typeface="Helvetica Neue Light"/>
                <a:sym typeface="Helvetica Neue Light"/>
              </a:rPr>
              <a:t> | Final Presentation | 20 August 2024</a:t>
            </a:r>
            <a:endParaRPr sz="900">
              <a:solidFill>
                <a:srgbClr val="FFFFFF"/>
              </a:solidFill>
              <a:latin typeface="Helvetica Neue Light"/>
              <a:ea typeface="Helvetica Neue Light"/>
              <a:cs typeface="Helvetica Neue Light"/>
              <a:sym typeface="Helvetica Neue Light"/>
            </a:endParaRPr>
          </a:p>
        </p:txBody>
      </p:sp>
      <p:sp>
        <p:nvSpPr>
          <p:cNvPr id="441" name="Google Shape;441;p38"/>
          <p:cNvSpPr txBox="1"/>
          <p:nvPr>
            <p:ph idx="12" type="sldNum"/>
          </p:nvPr>
        </p:nvSpPr>
        <p:spPr>
          <a:xfrm>
            <a:off x="8692125" y="4898950"/>
            <a:ext cx="369300" cy="1980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GB"/>
              <a:t>‹#›</a:t>
            </a:fld>
            <a:endParaRPr/>
          </a:p>
        </p:txBody>
      </p:sp>
      <p:sp>
        <p:nvSpPr>
          <p:cNvPr id="442" name="Google Shape;442;p38"/>
          <p:cNvSpPr txBox="1"/>
          <p:nvPr/>
        </p:nvSpPr>
        <p:spPr>
          <a:xfrm>
            <a:off x="8692125" y="4898950"/>
            <a:ext cx="369300" cy="198000"/>
          </a:xfrm>
          <a:prstGeom prst="rect">
            <a:avLst/>
          </a:prstGeom>
          <a:noFill/>
          <a:ln>
            <a:noFill/>
          </a:ln>
        </p:spPr>
        <p:txBody>
          <a:bodyPr anchorCtr="0" anchor="ctr" bIns="33750" lIns="67500" spcFirstLastPara="1" rIns="67500" wrap="square" tIns="33750">
            <a:noAutofit/>
          </a:bodyPr>
          <a:lstStyle/>
          <a:p>
            <a:pPr indent="0" lvl="0" marL="0" rtl="0" algn="l">
              <a:spcBef>
                <a:spcPts val="0"/>
              </a:spcBef>
              <a:spcAft>
                <a:spcPts val="0"/>
              </a:spcAft>
              <a:buNone/>
            </a:pPr>
            <a:fld id="{00000000-1234-1234-1234-123412341234}" type="slidenum">
              <a:rPr lang="en-GB" sz="900">
                <a:solidFill>
                  <a:srgbClr val="FFFFFF"/>
                </a:solidFill>
                <a:latin typeface="Twentieth Century"/>
                <a:ea typeface="Twentieth Century"/>
                <a:cs typeface="Twentieth Century"/>
                <a:sym typeface="Twentieth Century"/>
              </a:rPr>
              <a:t>‹#›</a:t>
            </a:fld>
            <a:endParaRPr sz="900">
              <a:solidFill>
                <a:srgbClr val="FFFFFF"/>
              </a:solidFill>
              <a:latin typeface="Twentieth Century"/>
              <a:ea typeface="Twentieth Century"/>
              <a:cs typeface="Twentieth Century"/>
              <a:sym typeface="Twentieth Century"/>
            </a:endParaRPr>
          </a:p>
        </p:txBody>
      </p:sp>
      <p:sp>
        <p:nvSpPr>
          <p:cNvPr id="443" name="Google Shape;443;p38"/>
          <p:cNvSpPr txBox="1"/>
          <p:nvPr/>
        </p:nvSpPr>
        <p:spPr>
          <a:xfrm>
            <a:off x="561275" y="1445025"/>
            <a:ext cx="80133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Discards configurations → initialization configurations takes longer to calculate</a:t>
            </a:r>
            <a:endParaRPr>
              <a:solidFill>
                <a:schemeClr val="dk1"/>
              </a:solidFill>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Needs to interrupt dual mode at 180 degrees</a:t>
            </a:r>
            <a:endParaRPr>
              <a:solidFill>
                <a:schemeClr val="dk1"/>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a:solidFill>
                  <a:schemeClr val="dk1"/>
                </a:solidFill>
                <a:latin typeface="Helvetica Neue Light"/>
                <a:ea typeface="Helvetica Neue Light"/>
                <a:cs typeface="Helvetica Neue Light"/>
                <a:sym typeface="Helvetica Neue Light"/>
              </a:rPr>
              <a:t>Improvement: Implement special control mechanism</a:t>
            </a:r>
            <a:endParaRPr>
              <a:solidFill>
                <a:schemeClr val="dk1"/>
              </a:solidFill>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Does not move end effector while moving to any new configuration leading to the new pose</a:t>
            </a:r>
            <a:endParaRPr>
              <a:solidFill>
                <a:schemeClr val="dk1"/>
              </a:solidFill>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No need to interrupt at 180 degrees</a:t>
            </a:r>
            <a:endParaRPr>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9"/>
          <p:cNvSpPr/>
          <p:nvPr/>
        </p:nvSpPr>
        <p:spPr>
          <a:xfrm>
            <a:off x="768150" y="362825"/>
            <a:ext cx="7697400" cy="1124400"/>
          </a:xfrm>
          <a:prstGeom prst="rect">
            <a:avLst/>
          </a:prstGeom>
          <a:noFill/>
          <a:ln>
            <a:noFill/>
          </a:ln>
        </p:spPr>
        <p:txBody>
          <a:bodyPr anchorCtr="0" anchor="ctr" bIns="33750" lIns="67500" spcFirstLastPara="1" rIns="67500" wrap="square" tIns="33750">
            <a:noAutofit/>
          </a:bodyPr>
          <a:lstStyle/>
          <a:p>
            <a:pPr indent="0" lvl="0" marL="0" rtl="0" algn="l">
              <a:lnSpc>
                <a:spcPct val="80000"/>
              </a:lnSpc>
              <a:spcBef>
                <a:spcPts val="0"/>
              </a:spcBef>
              <a:spcAft>
                <a:spcPts val="0"/>
              </a:spcAft>
              <a:buClr>
                <a:srgbClr val="0D0D0D"/>
              </a:buClr>
              <a:buSzPts val="3800"/>
              <a:buFont typeface="Twentieth Century"/>
              <a:buNone/>
            </a:pPr>
            <a:r>
              <a:rPr b="1" lang="en-GB" sz="3800">
                <a:solidFill>
                  <a:srgbClr val="0D0D0D"/>
                </a:solidFill>
                <a:latin typeface="Twentieth Century"/>
                <a:ea typeface="Twentieth Century"/>
                <a:cs typeface="Twentieth Century"/>
                <a:sym typeface="Twentieth Century"/>
              </a:rPr>
              <a:t>References</a:t>
            </a:r>
            <a:endParaRPr b="1" sz="3800">
              <a:solidFill>
                <a:srgbClr val="0D0D0D"/>
              </a:solidFill>
              <a:latin typeface="Twentieth Century"/>
              <a:ea typeface="Twentieth Century"/>
              <a:cs typeface="Twentieth Century"/>
              <a:sym typeface="Twentieth Century"/>
            </a:endParaRPr>
          </a:p>
        </p:txBody>
      </p:sp>
      <p:pic>
        <p:nvPicPr>
          <p:cNvPr id="451" name="Google Shape;451;p39"/>
          <p:cNvPicPr preferRelativeResize="0"/>
          <p:nvPr/>
        </p:nvPicPr>
        <p:blipFill rotWithShape="1">
          <a:blip r:embed="rId3">
            <a:alphaModFix/>
          </a:blip>
          <a:srcRect b="0" l="0" r="0" t="0"/>
          <a:stretch/>
        </p:blipFill>
        <p:spPr>
          <a:xfrm>
            <a:off x="7939890" y="97740"/>
            <a:ext cx="1052189" cy="660150"/>
          </a:xfrm>
          <a:prstGeom prst="rect">
            <a:avLst/>
          </a:prstGeom>
          <a:noFill/>
          <a:ln>
            <a:noFill/>
          </a:ln>
        </p:spPr>
      </p:pic>
      <p:sp>
        <p:nvSpPr>
          <p:cNvPr id="452" name="Google Shape;452;p39"/>
          <p:cNvSpPr/>
          <p:nvPr/>
        </p:nvSpPr>
        <p:spPr>
          <a:xfrm>
            <a:off x="0" y="4852980"/>
            <a:ext cx="9143400" cy="290100"/>
          </a:xfrm>
          <a:prstGeom prst="rect">
            <a:avLst/>
          </a:prstGeom>
          <a:solidFill>
            <a:srgbClr val="0164BD"/>
          </a:solidFill>
          <a:ln cap="flat" cmpd="sng" w="25400">
            <a:solidFill>
              <a:srgbClr val="147FA8"/>
            </a:solidFill>
            <a:prstDash val="solid"/>
            <a:round/>
            <a:headEnd len="sm" w="sm" type="none"/>
            <a:tailEnd len="sm" w="sm" type="none"/>
          </a:ln>
        </p:spPr>
        <p:txBody>
          <a:bodyPr anchorCtr="0" anchor="t" bIns="33750" lIns="67500" spcFirstLastPara="1" rIns="67500" wrap="square" tIns="33750">
            <a:noAutofit/>
          </a:bodyPr>
          <a:lstStyle/>
          <a:p>
            <a:pPr indent="0" lvl="0" marL="0" marR="0" rtl="0" algn="l">
              <a:spcBef>
                <a:spcPts val="0"/>
              </a:spcBef>
              <a:spcAft>
                <a:spcPts val="0"/>
              </a:spcAft>
              <a:buNone/>
            </a:pPr>
            <a:r>
              <a:t/>
            </a:r>
            <a:endParaRPr b="0" sz="1400" strike="noStrike">
              <a:solidFill>
                <a:srgbClr val="000000"/>
              </a:solidFill>
              <a:latin typeface="Calibri"/>
              <a:ea typeface="Calibri"/>
              <a:cs typeface="Calibri"/>
              <a:sym typeface="Calibri"/>
            </a:endParaRPr>
          </a:p>
        </p:txBody>
      </p:sp>
      <p:sp>
        <p:nvSpPr>
          <p:cNvPr id="453" name="Google Shape;453;p39"/>
          <p:cNvSpPr txBox="1"/>
          <p:nvPr/>
        </p:nvSpPr>
        <p:spPr>
          <a:xfrm>
            <a:off x="83000" y="4836425"/>
            <a:ext cx="653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Helvetica Neue Light"/>
                <a:ea typeface="Helvetica Neue Light"/>
                <a:cs typeface="Helvetica Neue Light"/>
                <a:sym typeface="Helvetica Neue Light"/>
              </a:rPr>
              <a:t>Theresa Gräbner, Peishi Liu</a:t>
            </a:r>
            <a:r>
              <a:rPr lang="en-GB" sz="900">
                <a:solidFill>
                  <a:srgbClr val="FFFFFF"/>
                </a:solidFill>
                <a:latin typeface="Helvetica Neue Light"/>
                <a:ea typeface="Helvetica Neue Light"/>
                <a:cs typeface="Helvetica Neue Light"/>
                <a:sym typeface="Helvetica Neue Light"/>
              </a:rPr>
              <a:t> | Final Presentation | 20 August 2024</a:t>
            </a:r>
            <a:endParaRPr sz="900">
              <a:solidFill>
                <a:srgbClr val="FFFFFF"/>
              </a:solidFill>
              <a:latin typeface="Helvetica Neue Light"/>
              <a:ea typeface="Helvetica Neue Light"/>
              <a:cs typeface="Helvetica Neue Light"/>
              <a:sym typeface="Helvetica Neue Light"/>
            </a:endParaRPr>
          </a:p>
        </p:txBody>
      </p:sp>
      <p:sp>
        <p:nvSpPr>
          <p:cNvPr id="454" name="Google Shape;454;p39"/>
          <p:cNvSpPr txBox="1"/>
          <p:nvPr>
            <p:ph idx="12" type="sldNum"/>
          </p:nvPr>
        </p:nvSpPr>
        <p:spPr>
          <a:xfrm>
            <a:off x="8692125" y="4898950"/>
            <a:ext cx="369300" cy="1980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GB"/>
              <a:t>‹#›</a:t>
            </a:fld>
            <a:endParaRPr/>
          </a:p>
        </p:txBody>
      </p:sp>
      <p:sp>
        <p:nvSpPr>
          <p:cNvPr id="455" name="Google Shape;455;p39"/>
          <p:cNvSpPr txBox="1"/>
          <p:nvPr/>
        </p:nvSpPr>
        <p:spPr>
          <a:xfrm>
            <a:off x="8692125" y="4898950"/>
            <a:ext cx="369300" cy="198000"/>
          </a:xfrm>
          <a:prstGeom prst="rect">
            <a:avLst/>
          </a:prstGeom>
          <a:noFill/>
          <a:ln>
            <a:noFill/>
          </a:ln>
        </p:spPr>
        <p:txBody>
          <a:bodyPr anchorCtr="0" anchor="ctr" bIns="33750" lIns="67500" spcFirstLastPara="1" rIns="67500" wrap="square" tIns="33750">
            <a:noAutofit/>
          </a:bodyPr>
          <a:lstStyle/>
          <a:p>
            <a:pPr indent="0" lvl="0" marL="0" rtl="0" algn="l">
              <a:spcBef>
                <a:spcPts val="0"/>
              </a:spcBef>
              <a:spcAft>
                <a:spcPts val="0"/>
              </a:spcAft>
              <a:buNone/>
            </a:pPr>
            <a:fld id="{00000000-1234-1234-1234-123412341234}" type="slidenum">
              <a:rPr lang="en-GB" sz="900">
                <a:solidFill>
                  <a:srgbClr val="FFFFFF"/>
                </a:solidFill>
                <a:latin typeface="Twentieth Century"/>
                <a:ea typeface="Twentieth Century"/>
                <a:cs typeface="Twentieth Century"/>
                <a:sym typeface="Twentieth Century"/>
              </a:rPr>
              <a:t>‹#›</a:t>
            </a:fld>
            <a:endParaRPr sz="900">
              <a:solidFill>
                <a:srgbClr val="FFFFFF"/>
              </a:solidFill>
              <a:latin typeface="Twentieth Century"/>
              <a:ea typeface="Twentieth Century"/>
              <a:cs typeface="Twentieth Century"/>
              <a:sym typeface="Twentieth Century"/>
            </a:endParaRPr>
          </a:p>
        </p:txBody>
      </p:sp>
      <p:sp>
        <p:nvSpPr>
          <p:cNvPr id="456" name="Google Shape;456;p39"/>
          <p:cNvSpPr txBox="1"/>
          <p:nvPr/>
        </p:nvSpPr>
        <p:spPr>
          <a:xfrm>
            <a:off x="561275" y="1445025"/>
            <a:ext cx="8013300" cy="1369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Font typeface="Helvetica Neue Light"/>
              <a:buChar char="●"/>
            </a:pPr>
            <a:r>
              <a:rPr lang="en-GB" u="sng">
                <a:solidFill>
                  <a:schemeClr val="hlink"/>
                </a:solidFill>
                <a:latin typeface="Helvetica Neue Light"/>
                <a:ea typeface="Helvetica Neue Light"/>
                <a:cs typeface="Helvetica Neue Light"/>
                <a:sym typeface="Helvetica Neue Light"/>
                <a:hlinkClick r:id="rId4"/>
              </a:rPr>
              <a:t>https://github.com/stepjam/PyRep</a:t>
            </a:r>
            <a:endParaRPr>
              <a:solidFill>
                <a:schemeClr val="dk1"/>
              </a:solidFill>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chemeClr val="dk1"/>
              </a:buClr>
              <a:buSzPts val="1400"/>
              <a:buFont typeface="Helvetica Neue Light"/>
              <a:buChar char="●"/>
            </a:pPr>
            <a:r>
              <a:rPr lang="en-GB" u="sng">
                <a:solidFill>
                  <a:schemeClr val="hlink"/>
                </a:solidFill>
                <a:latin typeface="Helvetica Neue Light"/>
                <a:ea typeface="Helvetica Neue Light"/>
                <a:cs typeface="Helvetica Neue Light"/>
                <a:sym typeface="Helvetica Neue Light"/>
                <a:hlinkClick r:id="rId5"/>
              </a:rPr>
              <a:t>https://moveit.picknik.ai/humble/doc/tutorials/pick_and_place_with_moveit_task_constructor/pick_and_place_with_moveit_task_constructor.html</a:t>
            </a:r>
            <a:endParaRPr>
              <a:solidFill>
                <a:schemeClr val="dk1"/>
              </a:solidFill>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ARCL_23_24: team b</a:t>
            </a:r>
            <a:endParaRPr>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0"/>
          <p:cNvSpPr/>
          <p:nvPr/>
        </p:nvSpPr>
        <p:spPr>
          <a:xfrm>
            <a:off x="-49400" y="2294723"/>
            <a:ext cx="9192900" cy="816000"/>
          </a:xfrm>
          <a:prstGeom prst="rect">
            <a:avLst/>
          </a:prstGeom>
          <a:noFill/>
          <a:ln>
            <a:noFill/>
          </a:ln>
        </p:spPr>
        <p:txBody>
          <a:bodyPr anchorCtr="0" anchor="t" bIns="33750" lIns="67500" spcFirstLastPara="1" rIns="67500" wrap="square" tIns="33750">
            <a:noAutofit/>
          </a:bodyPr>
          <a:lstStyle/>
          <a:p>
            <a:pPr indent="0" lvl="0" marL="0" rtl="0" algn="ctr">
              <a:spcBef>
                <a:spcPts val="0"/>
              </a:spcBef>
              <a:spcAft>
                <a:spcPts val="0"/>
              </a:spcAft>
              <a:buClr>
                <a:srgbClr val="000000"/>
              </a:buClr>
              <a:buSzPts val="3000"/>
              <a:buFont typeface="Twentieth Century"/>
              <a:buNone/>
            </a:pPr>
            <a:r>
              <a:rPr lang="en-GB" sz="5000">
                <a:latin typeface="Impact"/>
                <a:ea typeface="Impact"/>
                <a:cs typeface="Impact"/>
                <a:sym typeface="Impact"/>
              </a:rPr>
              <a:t>Questions?</a:t>
            </a:r>
            <a:endParaRPr sz="5000">
              <a:latin typeface="Impact"/>
              <a:ea typeface="Impact"/>
              <a:cs typeface="Impact"/>
              <a:sym typeface="Impact"/>
            </a:endParaRPr>
          </a:p>
        </p:txBody>
      </p:sp>
      <p:pic>
        <p:nvPicPr>
          <p:cNvPr id="464" name="Google Shape;464;p40"/>
          <p:cNvPicPr preferRelativeResize="0"/>
          <p:nvPr/>
        </p:nvPicPr>
        <p:blipFill rotWithShape="1">
          <a:blip r:embed="rId3">
            <a:alphaModFix/>
          </a:blip>
          <a:srcRect b="0" l="0" r="0" t="0"/>
          <a:stretch/>
        </p:blipFill>
        <p:spPr>
          <a:xfrm>
            <a:off x="7939890" y="97740"/>
            <a:ext cx="1052189" cy="660150"/>
          </a:xfrm>
          <a:prstGeom prst="rect">
            <a:avLst/>
          </a:prstGeom>
          <a:noFill/>
          <a:ln>
            <a:noFill/>
          </a:ln>
        </p:spPr>
      </p:pic>
      <p:sp>
        <p:nvSpPr>
          <p:cNvPr id="465" name="Google Shape;465;p40"/>
          <p:cNvSpPr/>
          <p:nvPr/>
        </p:nvSpPr>
        <p:spPr>
          <a:xfrm>
            <a:off x="238275" y="409475"/>
            <a:ext cx="832800" cy="1363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p:nvPr/>
        </p:nvSpPr>
        <p:spPr>
          <a:xfrm>
            <a:off x="768150" y="362820"/>
            <a:ext cx="7289400" cy="1124400"/>
          </a:xfrm>
          <a:prstGeom prst="rect">
            <a:avLst/>
          </a:prstGeom>
          <a:noFill/>
          <a:ln>
            <a:noFill/>
          </a:ln>
        </p:spPr>
        <p:txBody>
          <a:bodyPr anchorCtr="0" anchor="ctr" bIns="33750" lIns="67500" spcFirstLastPara="1" rIns="67500" wrap="square" tIns="33750">
            <a:noAutofit/>
          </a:bodyPr>
          <a:lstStyle/>
          <a:p>
            <a:pPr indent="0" lvl="0" marL="0" rtl="0" algn="l">
              <a:lnSpc>
                <a:spcPct val="80000"/>
              </a:lnSpc>
              <a:spcBef>
                <a:spcPts val="0"/>
              </a:spcBef>
              <a:spcAft>
                <a:spcPts val="0"/>
              </a:spcAft>
              <a:buClr>
                <a:srgbClr val="0D0D0D"/>
              </a:buClr>
              <a:buSzPts val="3800"/>
              <a:buFont typeface="Twentieth Century"/>
              <a:buNone/>
            </a:pPr>
            <a:r>
              <a:rPr b="1" lang="en-GB" sz="3800">
                <a:solidFill>
                  <a:srgbClr val="0D0D0D"/>
                </a:solidFill>
                <a:latin typeface="Twentieth Century"/>
                <a:ea typeface="Twentieth Century"/>
                <a:cs typeface="Twentieth Century"/>
                <a:sym typeface="Twentieth Century"/>
              </a:rPr>
              <a:t>Software</a:t>
            </a:r>
            <a:endParaRPr b="1" sz="3800">
              <a:solidFill>
                <a:srgbClr val="0D0D0D"/>
              </a:solidFill>
              <a:latin typeface="Twentieth Century"/>
              <a:ea typeface="Twentieth Century"/>
              <a:cs typeface="Twentieth Century"/>
              <a:sym typeface="Twentieth Century"/>
            </a:endParaRPr>
          </a:p>
        </p:txBody>
      </p:sp>
      <p:pic>
        <p:nvPicPr>
          <p:cNvPr id="79" name="Google Shape;79;p15"/>
          <p:cNvPicPr preferRelativeResize="0"/>
          <p:nvPr/>
        </p:nvPicPr>
        <p:blipFill rotWithShape="1">
          <a:blip r:embed="rId3">
            <a:alphaModFix/>
          </a:blip>
          <a:srcRect b="0" l="0" r="0" t="0"/>
          <a:stretch/>
        </p:blipFill>
        <p:spPr>
          <a:xfrm>
            <a:off x="7939890" y="97740"/>
            <a:ext cx="1052189" cy="660150"/>
          </a:xfrm>
          <a:prstGeom prst="rect">
            <a:avLst/>
          </a:prstGeom>
          <a:noFill/>
          <a:ln>
            <a:noFill/>
          </a:ln>
        </p:spPr>
      </p:pic>
      <p:sp>
        <p:nvSpPr>
          <p:cNvPr id="80" name="Google Shape;80;p15"/>
          <p:cNvSpPr/>
          <p:nvPr/>
        </p:nvSpPr>
        <p:spPr>
          <a:xfrm>
            <a:off x="300" y="4728655"/>
            <a:ext cx="9143400" cy="290100"/>
          </a:xfrm>
          <a:prstGeom prst="rect">
            <a:avLst/>
          </a:prstGeom>
          <a:solidFill>
            <a:srgbClr val="0164BD"/>
          </a:solidFill>
          <a:ln cap="flat" cmpd="sng" w="25400">
            <a:solidFill>
              <a:srgbClr val="147FA8"/>
            </a:solidFill>
            <a:prstDash val="solid"/>
            <a:round/>
            <a:headEnd len="sm" w="sm" type="none"/>
            <a:tailEnd len="sm" w="sm" type="none"/>
          </a:ln>
        </p:spPr>
        <p:txBody>
          <a:bodyPr anchorCtr="0" anchor="t" bIns="33750" lIns="67500" spcFirstLastPara="1" rIns="67500" wrap="square" tIns="33750">
            <a:noAutofit/>
          </a:bodyPr>
          <a:lstStyle/>
          <a:p>
            <a:pPr indent="0" lvl="0" marL="0" marR="0" rtl="0" algn="l">
              <a:spcBef>
                <a:spcPts val="0"/>
              </a:spcBef>
              <a:spcAft>
                <a:spcPts val="0"/>
              </a:spcAft>
              <a:buNone/>
            </a:pPr>
            <a:r>
              <a:t/>
            </a:r>
            <a:endParaRPr b="0" sz="1400" strike="noStrike">
              <a:solidFill>
                <a:srgbClr val="000000"/>
              </a:solidFill>
              <a:latin typeface="Calibri"/>
              <a:ea typeface="Calibri"/>
              <a:cs typeface="Calibri"/>
              <a:sym typeface="Calibri"/>
            </a:endParaRPr>
          </a:p>
        </p:txBody>
      </p:sp>
      <p:sp>
        <p:nvSpPr>
          <p:cNvPr id="81" name="Google Shape;81;p15"/>
          <p:cNvSpPr txBox="1"/>
          <p:nvPr/>
        </p:nvSpPr>
        <p:spPr>
          <a:xfrm>
            <a:off x="83300" y="4712100"/>
            <a:ext cx="653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Helvetica Neue Light"/>
                <a:ea typeface="Helvetica Neue Light"/>
                <a:cs typeface="Helvetica Neue Light"/>
                <a:sym typeface="Helvetica Neue Light"/>
              </a:rPr>
              <a:t>Theresa Gräbner, Peishi Liu</a:t>
            </a:r>
            <a:r>
              <a:rPr lang="en-GB" sz="900">
                <a:solidFill>
                  <a:srgbClr val="FFFFFF"/>
                </a:solidFill>
                <a:latin typeface="Helvetica Neue Light"/>
                <a:ea typeface="Helvetica Neue Light"/>
                <a:cs typeface="Helvetica Neue Light"/>
                <a:sym typeface="Helvetica Neue Light"/>
              </a:rPr>
              <a:t> | Final Presentation | 20 August 2024</a:t>
            </a:r>
            <a:endParaRPr sz="900">
              <a:solidFill>
                <a:srgbClr val="FFFFFF"/>
              </a:solidFill>
              <a:latin typeface="Helvetica Neue Light"/>
              <a:ea typeface="Helvetica Neue Light"/>
              <a:cs typeface="Helvetica Neue Light"/>
              <a:sym typeface="Helvetica Neue Light"/>
            </a:endParaRPr>
          </a:p>
        </p:txBody>
      </p:sp>
      <p:sp>
        <p:nvSpPr>
          <p:cNvPr id="82" name="Google Shape;82;p15"/>
          <p:cNvSpPr txBox="1"/>
          <p:nvPr>
            <p:ph idx="12" type="sldNum"/>
          </p:nvPr>
        </p:nvSpPr>
        <p:spPr>
          <a:xfrm>
            <a:off x="8692125" y="4898950"/>
            <a:ext cx="369300" cy="1980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GB"/>
              <a:t>‹#›</a:t>
            </a:fld>
            <a:endParaRPr/>
          </a:p>
        </p:txBody>
      </p:sp>
      <p:sp>
        <p:nvSpPr>
          <p:cNvPr id="83" name="Google Shape;83;p15"/>
          <p:cNvSpPr txBox="1"/>
          <p:nvPr/>
        </p:nvSpPr>
        <p:spPr>
          <a:xfrm>
            <a:off x="8692125" y="4898950"/>
            <a:ext cx="369300" cy="198000"/>
          </a:xfrm>
          <a:prstGeom prst="rect">
            <a:avLst/>
          </a:prstGeom>
          <a:noFill/>
          <a:ln>
            <a:noFill/>
          </a:ln>
        </p:spPr>
        <p:txBody>
          <a:bodyPr anchorCtr="0" anchor="ctr" bIns="33750" lIns="67500" spcFirstLastPara="1" rIns="67500" wrap="square" tIns="33750">
            <a:noAutofit/>
          </a:bodyPr>
          <a:lstStyle/>
          <a:p>
            <a:pPr indent="0" lvl="0" marL="0" rtl="0" algn="l">
              <a:spcBef>
                <a:spcPts val="0"/>
              </a:spcBef>
              <a:spcAft>
                <a:spcPts val="0"/>
              </a:spcAft>
              <a:buNone/>
            </a:pPr>
            <a:fld id="{00000000-1234-1234-1234-123412341234}" type="slidenum">
              <a:rPr lang="en-GB" sz="900">
                <a:solidFill>
                  <a:srgbClr val="FFFFFF"/>
                </a:solidFill>
                <a:latin typeface="Twentieth Century"/>
                <a:ea typeface="Twentieth Century"/>
                <a:cs typeface="Twentieth Century"/>
                <a:sym typeface="Twentieth Century"/>
              </a:rPr>
              <a:t>‹#›</a:t>
            </a:fld>
            <a:endParaRPr sz="900">
              <a:solidFill>
                <a:srgbClr val="FFFFFF"/>
              </a:solidFill>
              <a:latin typeface="Twentieth Century"/>
              <a:ea typeface="Twentieth Century"/>
              <a:cs typeface="Twentieth Century"/>
              <a:sym typeface="Twentieth Century"/>
            </a:endParaRPr>
          </a:p>
        </p:txBody>
      </p:sp>
      <p:sp>
        <p:nvSpPr>
          <p:cNvPr id="84" name="Google Shape;84;p15"/>
          <p:cNvSpPr/>
          <p:nvPr/>
        </p:nvSpPr>
        <p:spPr>
          <a:xfrm>
            <a:off x="768150" y="1303488"/>
            <a:ext cx="40185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2400">
                <a:solidFill>
                  <a:schemeClr val="dk1"/>
                </a:solidFill>
                <a:latin typeface="Impact"/>
                <a:ea typeface="Impact"/>
                <a:cs typeface="Impact"/>
                <a:sym typeface="Impact"/>
              </a:rPr>
              <a:t>Simulation:</a:t>
            </a:r>
            <a:endParaRPr sz="1100"/>
          </a:p>
        </p:txBody>
      </p:sp>
      <p:sp>
        <p:nvSpPr>
          <p:cNvPr id="85" name="Google Shape;85;p15"/>
          <p:cNvSpPr/>
          <p:nvPr/>
        </p:nvSpPr>
        <p:spPr>
          <a:xfrm>
            <a:off x="768150" y="2895438"/>
            <a:ext cx="40185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2400">
                <a:solidFill>
                  <a:schemeClr val="dk1"/>
                </a:solidFill>
                <a:latin typeface="Impact"/>
                <a:ea typeface="Impact"/>
                <a:cs typeface="Impact"/>
                <a:sym typeface="Impact"/>
              </a:rPr>
              <a:t>Prog. Languages:</a:t>
            </a:r>
            <a:endParaRPr sz="1100"/>
          </a:p>
        </p:txBody>
      </p:sp>
      <p:sp>
        <p:nvSpPr>
          <p:cNvPr id="86" name="Google Shape;86;p15"/>
          <p:cNvSpPr/>
          <p:nvPr/>
        </p:nvSpPr>
        <p:spPr>
          <a:xfrm>
            <a:off x="810900" y="3534725"/>
            <a:ext cx="39330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2400">
                <a:solidFill>
                  <a:schemeClr val="dk1"/>
                </a:solidFill>
                <a:latin typeface="Impact"/>
                <a:ea typeface="Impact"/>
                <a:cs typeface="Impact"/>
                <a:sym typeface="Impact"/>
              </a:rPr>
              <a:t>Important Libraries:</a:t>
            </a:r>
            <a:endParaRPr sz="1100"/>
          </a:p>
        </p:txBody>
      </p:sp>
      <p:sp>
        <p:nvSpPr>
          <p:cNvPr id="87" name="Google Shape;87;p15"/>
          <p:cNvSpPr/>
          <p:nvPr/>
        </p:nvSpPr>
        <p:spPr>
          <a:xfrm>
            <a:off x="768150" y="1889488"/>
            <a:ext cx="39330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2400">
                <a:solidFill>
                  <a:schemeClr val="dk1"/>
                </a:solidFill>
                <a:latin typeface="Impact"/>
                <a:ea typeface="Impact"/>
                <a:cs typeface="Impact"/>
                <a:sym typeface="Impact"/>
              </a:rPr>
              <a:t>Robot Model:</a:t>
            </a:r>
            <a:endParaRPr sz="1100"/>
          </a:p>
        </p:txBody>
      </p:sp>
      <p:sp>
        <p:nvSpPr>
          <p:cNvPr id="88" name="Google Shape;88;p15"/>
          <p:cNvSpPr/>
          <p:nvPr/>
        </p:nvSpPr>
        <p:spPr>
          <a:xfrm>
            <a:off x="4085250" y="1303500"/>
            <a:ext cx="39330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2400">
                <a:solidFill>
                  <a:schemeClr val="dk1"/>
                </a:solidFill>
                <a:latin typeface="Impact"/>
                <a:ea typeface="Impact"/>
                <a:cs typeface="Impact"/>
                <a:sym typeface="Impact"/>
              </a:rPr>
              <a:t>CoppeliaSim 4.1.0 ,  rviz</a:t>
            </a:r>
            <a:endParaRPr sz="1100"/>
          </a:p>
        </p:txBody>
      </p:sp>
      <p:sp>
        <p:nvSpPr>
          <p:cNvPr id="89" name="Google Shape;89;p15"/>
          <p:cNvSpPr/>
          <p:nvPr/>
        </p:nvSpPr>
        <p:spPr>
          <a:xfrm>
            <a:off x="5815425" y="1889500"/>
            <a:ext cx="30756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p>
        </p:txBody>
      </p:sp>
      <p:sp>
        <p:nvSpPr>
          <p:cNvPr id="90" name="Google Shape;90;p15"/>
          <p:cNvSpPr/>
          <p:nvPr/>
        </p:nvSpPr>
        <p:spPr>
          <a:xfrm>
            <a:off x="4085250" y="1935625"/>
            <a:ext cx="49521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2400">
                <a:solidFill>
                  <a:schemeClr val="dk1"/>
                </a:solidFill>
                <a:latin typeface="Impact"/>
                <a:ea typeface="Impact"/>
                <a:cs typeface="Impact"/>
                <a:sym typeface="Impact"/>
              </a:rPr>
              <a:t>Provided, Pyrep’s Panda, Panda URDF</a:t>
            </a:r>
            <a:endParaRPr sz="2400">
              <a:solidFill>
                <a:schemeClr val="dk1"/>
              </a:solidFill>
              <a:latin typeface="Impact"/>
              <a:ea typeface="Impact"/>
              <a:cs typeface="Impact"/>
              <a:sym typeface="Impact"/>
            </a:endParaRPr>
          </a:p>
          <a:p>
            <a:pPr indent="0" lvl="0" marL="0" marR="0" rtl="0" algn="l">
              <a:spcBef>
                <a:spcPts val="0"/>
              </a:spcBef>
              <a:spcAft>
                <a:spcPts val="0"/>
              </a:spcAft>
              <a:buNone/>
            </a:pPr>
            <a:r>
              <a:t/>
            </a:r>
            <a:endParaRPr sz="2400">
              <a:solidFill>
                <a:schemeClr val="dk1"/>
              </a:solidFill>
              <a:latin typeface="Impact"/>
              <a:ea typeface="Impact"/>
              <a:cs typeface="Impact"/>
              <a:sym typeface="Impact"/>
            </a:endParaRPr>
          </a:p>
        </p:txBody>
      </p:sp>
      <p:sp>
        <p:nvSpPr>
          <p:cNvPr id="91" name="Google Shape;91;p15"/>
          <p:cNvSpPr/>
          <p:nvPr/>
        </p:nvSpPr>
        <p:spPr>
          <a:xfrm>
            <a:off x="4085250" y="2938388"/>
            <a:ext cx="30756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2400">
                <a:solidFill>
                  <a:schemeClr val="dk1"/>
                </a:solidFill>
                <a:latin typeface="Impact"/>
                <a:ea typeface="Impact"/>
                <a:cs typeface="Impact"/>
                <a:sym typeface="Impact"/>
              </a:rPr>
              <a:t>Python, CPP</a:t>
            </a:r>
            <a:endParaRPr sz="1100"/>
          </a:p>
        </p:txBody>
      </p:sp>
      <p:sp>
        <p:nvSpPr>
          <p:cNvPr id="92" name="Google Shape;92;p15"/>
          <p:cNvSpPr/>
          <p:nvPr/>
        </p:nvSpPr>
        <p:spPr>
          <a:xfrm>
            <a:off x="4085250" y="3486138"/>
            <a:ext cx="49521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2400">
                <a:solidFill>
                  <a:schemeClr val="dk1"/>
                </a:solidFill>
                <a:latin typeface="Impact"/>
                <a:ea typeface="Impact"/>
                <a:cs typeface="Impact"/>
                <a:sym typeface="Impact"/>
              </a:rPr>
              <a:t>Pyrep, Pinocchio, </a:t>
            </a:r>
            <a:r>
              <a:rPr lang="en-GB" sz="2400">
                <a:solidFill>
                  <a:schemeClr val="dk1"/>
                </a:solidFill>
                <a:latin typeface="Impact"/>
                <a:ea typeface="Impact"/>
                <a:cs typeface="Impact"/>
                <a:sym typeface="Impact"/>
              </a:rPr>
              <a:t>MoveIt</a:t>
            </a:r>
            <a:endParaRPr sz="2400">
              <a:solidFill>
                <a:schemeClr val="dk1"/>
              </a:solidFill>
              <a:latin typeface="Impact"/>
              <a:ea typeface="Impact"/>
              <a:cs typeface="Impact"/>
              <a:sym typeface="Impact"/>
            </a:endParaRPr>
          </a:p>
          <a:p>
            <a:pPr indent="0" lvl="0" marL="0" marR="0" rtl="0" algn="l">
              <a:spcBef>
                <a:spcPts val="0"/>
              </a:spcBef>
              <a:spcAft>
                <a:spcPts val="0"/>
              </a:spcAft>
              <a:buNone/>
            </a:pPr>
            <a:r>
              <a:t/>
            </a:r>
            <a:endParaRPr sz="2400">
              <a:solidFill>
                <a:schemeClr val="dk1"/>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p:nvPr/>
        </p:nvSpPr>
        <p:spPr>
          <a:xfrm>
            <a:off x="768150" y="362820"/>
            <a:ext cx="7289400" cy="1124400"/>
          </a:xfrm>
          <a:prstGeom prst="rect">
            <a:avLst/>
          </a:prstGeom>
          <a:noFill/>
          <a:ln>
            <a:noFill/>
          </a:ln>
        </p:spPr>
        <p:txBody>
          <a:bodyPr anchorCtr="0" anchor="ctr" bIns="33750" lIns="67500" spcFirstLastPara="1" rIns="67500" wrap="square" tIns="33750">
            <a:noAutofit/>
          </a:bodyPr>
          <a:lstStyle/>
          <a:p>
            <a:pPr indent="0" lvl="0" marL="0" rtl="0" algn="l">
              <a:lnSpc>
                <a:spcPct val="80000"/>
              </a:lnSpc>
              <a:spcBef>
                <a:spcPts val="0"/>
              </a:spcBef>
              <a:spcAft>
                <a:spcPts val="0"/>
              </a:spcAft>
              <a:buClr>
                <a:srgbClr val="0D0D0D"/>
              </a:buClr>
              <a:buSzPts val="3800"/>
              <a:buFont typeface="Twentieth Century"/>
              <a:buNone/>
            </a:pPr>
            <a:r>
              <a:rPr b="1" lang="en-GB" sz="3800">
                <a:solidFill>
                  <a:srgbClr val="0D0D0D"/>
                </a:solidFill>
                <a:latin typeface="Twentieth Century"/>
                <a:ea typeface="Twentieth Century"/>
                <a:cs typeface="Twentieth Century"/>
                <a:sym typeface="Twentieth Century"/>
              </a:rPr>
              <a:t>Task Distribution</a:t>
            </a:r>
            <a:endParaRPr b="1" sz="3800">
              <a:solidFill>
                <a:srgbClr val="0D0D0D"/>
              </a:solidFill>
              <a:latin typeface="Twentieth Century"/>
              <a:ea typeface="Twentieth Century"/>
              <a:cs typeface="Twentieth Century"/>
              <a:sym typeface="Twentieth Century"/>
            </a:endParaRPr>
          </a:p>
        </p:txBody>
      </p:sp>
      <p:pic>
        <p:nvPicPr>
          <p:cNvPr id="100" name="Google Shape;100;p16"/>
          <p:cNvPicPr preferRelativeResize="0"/>
          <p:nvPr/>
        </p:nvPicPr>
        <p:blipFill rotWithShape="1">
          <a:blip r:embed="rId3">
            <a:alphaModFix/>
          </a:blip>
          <a:srcRect b="0" l="0" r="0" t="0"/>
          <a:stretch/>
        </p:blipFill>
        <p:spPr>
          <a:xfrm>
            <a:off x="7939890" y="97740"/>
            <a:ext cx="1052189" cy="660150"/>
          </a:xfrm>
          <a:prstGeom prst="rect">
            <a:avLst/>
          </a:prstGeom>
          <a:noFill/>
          <a:ln>
            <a:noFill/>
          </a:ln>
        </p:spPr>
      </p:pic>
      <p:sp>
        <p:nvSpPr>
          <p:cNvPr id="101" name="Google Shape;101;p16"/>
          <p:cNvSpPr/>
          <p:nvPr/>
        </p:nvSpPr>
        <p:spPr>
          <a:xfrm>
            <a:off x="0" y="4852980"/>
            <a:ext cx="9143400" cy="290100"/>
          </a:xfrm>
          <a:prstGeom prst="rect">
            <a:avLst/>
          </a:prstGeom>
          <a:solidFill>
            <a:srgbClr val="0164BD"/>
          </a:solidFill>
          <a:ln cap="flat" cmpd="sng" w="25400">
            <a:solidFill>
              <a:srgbClr val="147FA8"/>
            </a:solidFill>
            <a:prstDash val="solid"/>
            <a:round/>
            <a:headEnd len="sm" w="sm" type="none"/>
            <a:tailEnd len="sm" w="sm" type="none"/>
          </a:ln>
        </p:spPr>
        <p:txBody>
          <a:bodyPr anchorCtr="0" anchor="t" bIns="33750" lIns="67500" spcFirstLastPara="1" rIns="67500" wrap="square" tIns="33750">
            <a:noAutofit/>
          </a:bodyPr>
          <a:lstStyle/>
          <a:p>
            <a:pPr indent="0" lvl="0" marL="0" marR="0" rtl="0" algn="l">
              <a:spcBef>
                <a:spcPts val="0"/>
              </a:spcBef>
              <a:spcAft>
                <a:spcPts val="0"/>
              </a:spcAft>
              <a:buNone/>
            </a:pPr>
            <a:r>
              <a:t/>
            </a:r>
            <a:endParaRPr b="0" sz="1400" strike="noStrike">
              <a:solidFill>
                <a:srgbClr val="000000"/>
              </a:solidFill>
              <a:latin typeface="Calibri"/>
              <a:ea typeface="Calibri"/>
              <a:cs typeface="Calibri"/>
              <a:sym typeface="Calibri"/>
            </a:endParaRPr>
          </a:p>
        </p:txBody>
      </p:sp>
      <p:sp>
        <p:nvSpPr>
          <p:cNvPr id="102" name="Google Shape;102;p16"/>
          <p:cNvSpPr txBox="1"/>
          <p:nvPr/>
        </p:nvSpPr>
        <p:spPr>
          <a:xfrm>
            <a:off x="83000" y="4836425"/>
            <a:ext cx="653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Helvetica Neue Light"/>
                <a:ea typeface="Helvetica Neue Light"/>
                <a:cs typeface="Helvetica Neue Light"/>
                <a:sym typeface="Helvetica Neue Light"/>
              </a:rPr>
              <a:t>Theresa Gräbner, Peishi Liu</a:t>
            </a:r>
            <a:r>
              <a:rPr lang="en-GB" sz="900">
                <a:solidFill>
                  <a:srgbClr val="FFFFFF"/>
                </a:solidFill>
                <a:latin typeface="Helvetica Neue Light"/>
                <a:ea typeface="Helvetica Neue Light"/>
                <a:cs typeface="Helvetica Neue Light"/>
                <a:sym typeface="Helvetica Neue Light"/>
              </a:rPr>
              <a:t> | Final Presentation | 20 August 2024</a:t>
            </a:r>
            <a:endParaRPr sz="900">
              <a:solidFill>
                <a:srgbClr val="FFFFFF"/>
              </a:solidFill>
              <a:latin typeface="Helvetica Neue Light"/>
              <a:ea typeface="Helvetica Neue Light"/>
              <a:cs typeface="Helvetica Neue Light"/>
              <a:sym typeface="Helvetica Neue Light"/>
            </a:endParaRPr>
          </a:p>
        </p:txBody>
      </p:sp>
      <p:sp>
        <p:nvSpPr>
          <p:cNvPr id="103" name="Google Shape;103;p16"/>
          <p:cNvSpPr txBox="1"/>
          <p:nvPr>
            <p:ph idx="12" type="sldNum"/>
          </p:nvPr>
        </p:nvSpPr>
        <p:spPr>
          <a:xfrm>
            <a:off x="8692125" y="4898950"/>
            <a:ext cx="369300" cy="1980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GB"/>
              <a:t>‹#›</a:t>
            </a:fld>
            <a:endParaRPr/>
          </a:p>
        </p:txBody>
      </p:sp>
      <p:sp>
        <p:nvSpPr>
          <p:cNvPr id="104" name="Google Shape;104;p16"/>
          <p:cNvSpPr txBox="1"/>
          <p:nvPr/>
        </p:nvSpPr>
        <p:spPr>
          <a:xfrm>
            <a:off x="8692125" y="4898950"/>
            <a:ext cx="369300" cy="198000"/>
          </a:xfrm>
          <a:prstGeom prst="rect">
            <a:avLst/>
          </a:prstGeom>
          <a:noFill/>
          <a:ln>
            <a:noFill/>
          </a:ln>
        </p:spPr>
        <p:txBody>
          <a:bodyPr anchorCtr="0" anchor="ctr" bIns="33750" lIns="67500" spcFirstLastPara="1" rIns="67500" wrap="square" tIns="33750">
            <a:noAutofit/>
          </a:bodyPr>
          <a:lstStyle/>
          <a:p>
            <a:pPr indent="0" lvl="0" marL="0" rtl="0" algn="l">
              <a:spcBef>
                <a:spcPts val="0"/>
              </a:spcBef>
              <a:spcAft>
                <a:spcPts val="0"/>
              </a:spcAft>
              <a:buNone/>
            </a:pPr>
            <a:fld id="{00000000-1234-1234-1234-123412341234}" type="slidenum">
              <a:rPr lang="en-GB" sz="900">
                <a:solidFill>
                  <a:srgbClr val="FFFFFF"/>
                </a:solidFill>
                <a:latin typeface="Twentieth Century"/>
                <a:ea typeface="Twentieth Century"/>
                <a:cs typeface="Twentieth Century"/>
                <a:sym typeface="Twentieth Century"/>
              </a:rPr>
              <a:t>‹#›</a:t>
            </a:fld>
            <a:endParaRPr sz="900">
              <a:solidFill>
                <a:srgbClr val="FFFFFF"/>
              </a:solidFill>
              <a:latin typeface="Twentieth Century"/>
              <a:ea typeface="Twentieth Century"/>
              <a:cs typeface="Twentieth Century"/>
              <a:sym typeface="Twentieth Century"/>
            </a:endParaRPr>
          </a:p>
        </p:txBody>
      </p:sp>
      <p:sp>
        <p:nvSpPr>
          <p:cNvPr id="105" name="Google Shape;105;p16"/>
          <p:cNvSpPr/>
          <p:nvPr/>
        </p:nvSpPr>
        <p:spPr>
          <a:xfrm>
            <a:off x="853625" y="3058975"/>
            <a:ext cx="24549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2400" u="sng">
                <a:solidFill>
                  <a:schemeClr val="dk1"/>
                </a:solidFill>
                <a:latin typeface="Impact"/>
                <a:ea typeface="Impact"/>
                <a:cs typeface="Impact"/>
                <a:sym typeface="Impact"/>
              </a:rPr>
              <a:t>Peishi Liu</a:t>
            </a:r>
            <a:endParaRPr b="0" i="0" sz="2400" u="sng" cap="none" strike="noStrike">
              <a:solidFill>
                <a:schemeClr val="dk1"/>
              </a:solidFill>
              <a:latin typeface="Impact"/>
              <a:ea typeface="Impact"/>
              <a:cs typeface="Impact"/>
              <a:sym typeface="Impact"/>
            </a:endParaRPr>
          </a:p>
        </p:txBody>
      </p:sp>
      <p:sp>
        <p:nvSpPr>
          <p:cNvPr id="106" name="Google Shape;106;p16"/>
          <p:cNvSpPr/>
          <p:nvPr/>
        </p:nvSpPr>
        <p:spPr>
          <a:xfrm>
            <a:off x="959375" y="1862225"/>
            <a:ext cx="7789800" cy="956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2000">
                <a:solidFill>
                  <a:schemeClr val="dk1"/>
                </a:solidFill>
                <a:latin typeface="Impact"/>
                <a:ea typeface="Impact"/>
                <a:cs typeface="Impact"/>
                <a:sym typeface="Impact"/>
              </a:rPr>
              <a:t>Task 1</a:t>
            </a:r>
            <a:endParaRPr sz="2000">
              <a:solidFill>
                <a:schemeClr val="dk1"/>
              </a:solidFill>
              <a:latin typeface="Impact"/>
              <a:ea typeface="Impact"/>
              <a:cs typeface="Impact"/>
              <a:sym typeface="Impact"/>
            </a:endParaRPr>
          </a:p>
          <a:p>
            <a:pPr indent="0" lvl="0" marL="0" marR="0" rtl="0" algn="l">
              <a:spcBef>
                <a:spcPts val="0"/>
              </a:spcBef>
              <a:spcAft>
                <a:spcPts val="0"/>
              </a:spcAft>
              <a:buNone/>
            </a:pPr>
            <a:r>
              <a:rPr lang="en-GB" sz="2000">
                <a:solidFill>
                  <a:schemeClr val="dk1"/>
                </a:solidFill>
                <a:latin typeface="Impact"/>
                <a:ea typeface="Impact"/>
                <a:cs typeface="Impact"/>
                <a:sym typeface="Impact"/>
              </a:rPr>
              <a:t>Task 3</a:t>
            </a:r>
            <a:endParaRPr sz="2000">
              <a:solidFill>
                <a:schemeClr val="dk1"/>
              </a:solidFill>
              <a:latin typeface="Impact"/>
              <a:ea typeface="Impact"/>
              <a:cs typeface="Impact"/>
              <a:sym typeface="Impact"/>
            </a:endParaRPr>
          </a:p>
        </p:txBody>
      </p:sp>
      <p:sp>
        <p:nvSpPr>
          <p:cNvPr id="107" name="Google Shape;107;p16"/>
          <p:cNvSpPr/>
          <p:nvPr/>
        </p:nvSpPr>
        <p:spPr>
          <a:xfrm>
            <a:off x="853625" y="1356525"/>
            <a:ext cx="27903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2400" u="sng">
                <a:solidFill>
                  <a:schemeClr val="dk1"/>
                </a:solidFill>
                <a:latin typeface="Impact"/>
                <a:ea typeface="Impact"/>
                <a:cs typeface="Impact"/>
                <a:sym typeface="Impact"/>
              </a:rPr>
              <a:t>Theresa Gräbner</a:t>
            </a:r>
            <a:endParaRPr sz="1100" u="sng"/>
          </a:p>
        </p:txBody>
      </p:sp>
      <p:sp>
        <p:nvSpPr>
          <p:cNvPr id="108" name="Google Shape;108;p16"/>
          <p:cNvSpPr/>
          <p:nvPr/>
        </p:nvSpPr>
        <p:spPr>
          <a:xfrm>
            <a:off x="940175" y="3545275"/>
            <a:ext cx="7289400" cy="956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2000">
                <a:solidFill>
                  <a:schemeClr val="dk1"/>
                </a:solidFill>
                <a:latin typeface="Impact"/>
                <a:ea typeface="Impact"/>
                <a:cs typeface="Impact"/>
                <a:sym typeface="Impact"/>
              </a:rPr>
              <a:t>Task 2</a:t>
            </a:r>
            <a:endParaRPr sz="2000">
              <a:solidFill>
                <a:schemeClr val="dk1"/>
              </a:solidFill>
              <a:latin typeface="Impact"/>
              <a:ea typeface="Impact"/>
              <a:cs typeface="Impact"/>
              <a:sym typeface="Impac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p:nvPr/>
        </p:nvSpPr>
        <p:spPr>
          <a:xfrm>
            <a:off x="-49400" y="2294723"/>
            <a:ext cx="9192900" cy="816000"/>
          </a:xfrm>
          <a:prstGeom prst="rect">
            <a:avLst/>
          </a:prstGeom>
          <a:noFill/>
          <a:ln>
            <a:noFill/>
          </a:ln>
        </p:spPr>
        <p:txBody>
          <a:bodyPr anchorCtr="0" anchor="t" bIns="33750" lIns="67500" spcFirstLastPara="1" rIns="67500" wrap="square" tIns="33750">
            <a:noAutofit/>
          </a:bodyPr>
          <a:lstStyle/>
          <a:p>
            <a:pPr indent="0" lvl="0" marL="0" marR="0" rtl="0" algn="ctr">
              <a:lnSpc>
                <a:spcPct val="100000"/>
              </a:lnSpc>
              <a:spcBef>
                <a:spcPts val="0"/>
              </a:spcBef>
              <a:spcAft>
                <a:spcPts val="0"/>
              </a:spcAft>
              <a:buClr>
                <a:srgbClr val="000000"/>
              </a:buClr>
              <a:buSzPts val="3000"/>
              <a:buFont typeface="Twentieth Century"/>
              <a:buNone/>
            </a:pPr>
            <a:r>
              <a:rPr lang="en-GB" sz="5000">
                <a:latin typeface="Impact"/>
                <a:ea typeface="Impact"/>
                <a:cs typeface="Impact"/>
                <a:sym typeface="Impact"/>
              </a:rPr>
              <a:t>Task 1</a:t>
            </a:r>
            <a:endParaRPr sz="5000" strike="noStrike">
              <a:solidFill>
                <a:srgbClr val="000000"/>
              </a:solidFill>
              <a:latin typeface="Impact"/>
              <a:ea typeface="Impact"/>
              <a:cs typeface="Impact"/>
              <a:sym typeface="Impact"/>
            </a:endParaRPr>
          </a:p>
        </p:txBody>
      </p:sp>
      <p:pic>
        <p:nvPicPr>
          <p:cNvPr id="116" name="Google Shape;116;p17"/>
          <p:cNvPicPr preferRelativeResize="0"/>
          <p:nvPr/>
        </p:nvPicPr>
        <p:blipFill rotWithShape="1">
          <a:blip r:embed="rId3">
            <a:alphaModFix/>
          </a:blip>
          <a:srcRect b="0" l="0" r="0" t="0"/>
          <a:stretch/>
        </p:blipFill>
        <p:spPr>
          <a:xfrm>
            <a:off x="7939890" y="97740"/>
            <a:ext cx="1052189" cy="660150"/>
          </a:xfrm>
          <a:prstGeom prst="rect">
            <a:avLst/>
          </a:prstGeom>
          <a:noFill/>
          <a:ln>
            <a:noFill/>
          </a:ln>
        </p:spPr>
      </p:pic>
      <p:sp>
        <p:nvSpPr>
          <p:cNvPr id="117" name="Google Shape;117;p17"/>
          <p:cNvSpPr/>
          <p:nvPr/>
        </p:nvSpPr>
        <p:spPr>
          <a:xfrm>
            <a:off x="238275" y="409475"/>
            <a:ext cx="832800" cy="1363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p:nvPr/>
        </p:nvSpPr>
        <p:spPr>
          <a:xfrm>
            <a:off x="768150" y="362820"/>
            <a:ext cx="7289400" cy="1124400"/>
          </a:xfrm>
          <a:prstGeom prst="rect">
            <a:avLst/>
          </a:prstGeom>
          <a:noFill/>
          <a:ln>
            <a:noFill/>
          </a:ln>
        </p:spPr>
        <p:txBody>
          <a:bodyPr anchorCtr="0" anchor="ctr" bIns="33750" lIns="67500" spcFirstLastPara="1" rIns="67500" wrap="square" tIns="33750">
            <a:noAutofit/>
          </a:bodyPr>
          <a:lstStyle/>
          <a:p>
            <a:pPr indent="0" lvl="0" marL="0" rtl="0" algn="l">
              <a:lnSpc>
                <a:spcPct val="80000"/>
              </a:lnSpc>
              <a:spcBef>
                <a:spcPts val="0"/>
              </a:spcBef>
              <a:spcAft>
                <a:spcPts val="0"/>
              </a:spcAft>
              <a:buClr>
                <a:srgbClr val="0D0D0D"/>
              </a:buClr>
              <a:buSzPts val="3800"/>
              <a:buFont typeface="Twentieth Century"/>
              <a:buNone/>
            </a:pPr>
            <a:r>
              <a:rPr b="1" lang="en-GB" sz="3800">
                <a:solidFill>
                  <a:srgbClr val="0D0D0D"/>
                </a:solidFill>
                <a:latin typeface="Twentieth Century"/>
                <a:ea typeface="Twentieth Century"/>
                <a:cs typeface="Twentieth Century"/>
                <a:sym typeface="Twentieth Century"/>
              </a:rPr>
              <a:t>Task 1.1</a:t>
            </a:r>
            <a:endParaRPr b="1" sz="3800">
              <a:solidFill>
                <a:srgbClr val="0D0D0D"/>
              </a:solidFill>
              <a:latin typeface="Twentieth Century"/>
              <a:ea typeface="Twentieth Century"/>
              <a:cs typeface="Twentieth Century"/>
              <a:sym typeface="Twentieth Century"/>
            </a:endParaRPr>
          </a:p>
        </p:txBody>
      </p:sp>
      <p:pic>
        <p:nvPicPr>
          <p:cNvPr id="125" name="Google Shape;125;p18"/>
          <p:cNvPicPr preferRelativeResize="0"/>
          <p:nvPr/>
        </p:nvPicPr>
        <p:blipFill rotWithShape="1">
          <a:blip r:embed="rId3">
            <a:alphaModFix/>
          </a:blip>
          <a:srcRect b="0" l="0" r="0" t="0"/>
          <a:stretch/>
        </p:blipFill>
        <p:spPr>
          <a:xfrm>
            <a:off x="7939890" y="97740"/>
            <a:ext cx="1052189" cy="660150"/>
          </a:xfrm>
          <a:prstGeom prst="rect">
            <a:avLst/>
          </a:prstGeom>
          <a:noFill/>
          <a:ln>
            <a:noFill/>
          </a:ln>
        </p:spPr>
      </p:pic>
      <p:sp>
        <p:nvSpPr>
          <p:cNvPr id="126" name="Google Shape;126;p18"/>
          <p:cNvSpPr/>
          <p:nvPr/>
        </p:nvSpPr>
        <p:spPr>
          <a:xfrm>
            <a:off x="0" y="4852980"/>
            <a:ext cx="9143400" cy="290100"/>
          </a:xfrm>
          <a:prstGeom prst="rect">
            <a:avLst/>
          </a:prstGeom>
          <a:solidFill>
            <a:srgbClr val="0164BD"/>
          </a:solidFill>
          <a:ln cap="flat" cmpd="sng" w="25400">
            <a:solidFill>
              <a:srgbClr val="147FA8"/>
            </a:solidFill>
            <a:prstDash val="solid"/>
            <a:round/>
            <a:headEnd len="sm" w="sm" type="none"/>
            <a:tailEnd len="sm" w="sm" type="none"/>
          </a:ln>
        </p:spPr>
        <p:txBody>
          <a:bodyPr anchorCtr="0" anchor="t" bIns="33750" lIns="67500" spcFirstLastPara="1" rIns="67500" wrap="square" tIns="33750">
            <a:noAutofit/>
          </a:bodyPr>
          <a:lstStyle/>
          <a:p>
            <a:pPr indent="0" lvl="0" marL="0" marR="0" rtl="0" algn="l">
              <a:spcBef>
                <a:spcPts val="0"/>
              </a:spcBef>
              <a:spcAft>
                <a:spcPts val="0"/>
              </a:spcAft>
              <a:buNone/>
            </a:pPr>
            <a:r>
              <a:t/>
            </a:r>
            <a:endParaRPr b="0" sz="1400" strike="noStrike">
              <a:solidFill>
                <a:srgbClr val="000000"/>
              </a:solidFill>
              <a:latin typeface="Calibri"/>
              <a:ea typeface="Calibri"/>
              <a:cs typeface="Calibri"/>
              <a:sym typeface="Calibri"/>
            </a:endParaRPr>
          </a:p>
        </p:txBody>
      </p:sp>
      <p:sp>
        <p:nvSpPr>
          <p:cNvPr id="127" name="Google Shape;127;p18"/>
          <p:cNvSpPr txBox="1"/>
          <p:nvPr/>
        </p:nvSpPr>
        <p:spPr>
          <a:xfrm>
            <a:off x="83000" y="4836425"/>
            <a:ext cx="653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Helvetica Neue Light"/>
                <a:ea typeface="Helvetica Neue Light"/>
                <a:cs typeface="Helvetica Neue Light"/>
                <a:sym typeface="Helvetica Neue Light"/>
              </a:rPr>
              <a:t>Theresa Gräbner, Peishi Liu</a:t>
            </a:r>
            <a:r>
              <a:rPr lang="en-GB" sz="900">
                <a:solidFill>
                  <a:srgbClr val="FFFFFF"/>
                </a:solidFill>
                <a:latin typeface="Helvetica Neue Light"/>
                <a:ea typeface="Helvetica Neue Light"/>
                <a:cs typeface="Helvetica Neue Light"/>
                <a:sym typeface="Helvetica Neue Light"/>
              </a:rPr>
              <a:t> | Final Presentation | 20 August 2024</a:t>
            </a:r>
            <a:endParaRPr sz="900">
              <a:solidFill>
                <a:srgbClr val="FFFFFF"/>
              </a:solidFill>
              <a:latin typeface="Helvetica Neue Light"/>
              <a:ea typeface="Helvetica Neue Light"/>
              <a:cs typeface="Helvetica Neue Light"/>
              <a:sym typeface="Helvetica Neue Light"/>
            </a:endParaRPr>
          </a:p>
        </p:txBody>
      </p:sp>
      <p:sp>
        <p:nvSpPr>
          <p:cNvPr id="128" name="Google Shape;128;p18"/>
          <p:cNvSpPr txBox="1"/>
          <p:nvPr>
            <p:ph idx="12" type="sldNum"/>
          </p:nvPr>
        </p:nvSpPr>
        <p:spPr>
          <a:xfrm>
            <a:off x="8692125" y="4898950"/>
            <a:ext cx="369300" cy="1980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GB"/>
              <a:t>‹#›</a:t>
            </a:fld>
            <a:endParaRPr/>
          </a:p>
        </p:txBody>
      </p:sp>
      <p:sp>
        <p:nvSpPr>
          <p:cNvPr id="129" name="Google Shape;129;p18"/>
          <p:cNvSpPr txBox="1"/>
          <p:nvPr/>
        </p:nvSpPr>
        <p:spPr>
          <a:xfrm>
            <a:off x="8692125" y="4898950"/>
            <a:ext cx="369300" cy="198000"/>
          </a:xfrm>
          <a:prstGeom prst="rect">
            <a:avLst/>
          </a:prstGeom>
          <a:noFill/>
          <a:ln>
            <a:noFill/>
          </a:ln>
        </p:spPr>
        <p:txBody>
          <a:bodyPr anchorCtr="0" anchor="ctr" bIns="33750" lIns="67500" spcFirstLastPara="1" rIns="67500" wrap="square" tIns="33750">
            <a:noAutofit/>
          </a:bodyPr>
          <a:lstStyle/>
          <a:p>
            <a:pPr indent="0" lvl="0" marL="0" rtl="0" algn="l">
              <a:spcBef>
                <a:spcPts val="0"/>
              </a:spcBef>
              <a:spcAft>
                <a:spcPts val="0"/>
              </a:spcAft>
              <a:buNone/>
            </a:pPr>
            <a:fld id="{00000000-1234-1234-1234-123412341234}" type="slidenum">
              <a:rPr lang="en-GB" sz="900">
                <a:solidFill>
                  <a:srgbClr val="FFFFFF"/>
                </a:solidFill>
                <a:latin typeface="Twentieth Century"/>
                <a:ea typeface="Twentieth Century"/>
                <a:cs typeface="Twentieth Century"/>
                <a:sym typeface="Twentieth Century"/>
              </a:rPr>
              <a:t>‹#›</a:t>
            </a:fld>
            <a:endParaRPr sz="900">
              <a:solidFill>
                <a:srgbClr val="FFFFFF"/>
              </a:solidFill>
              <a:latin typeface="Twentieth Century"/>
              <a:ea typeface="Twentieth Century"/>
              <a:cs typeface="Twentieth Century"/>
              <a:sym typeface="Twentieth Century"/>
            </a:endParaRPr>
          </a:p>
        </p:txBody>
      </p:sp>
      <p:sp>
        <p:nvSpPr>
          <p:cNvPr id="130" name="Google Shape;130;p18"/>
          <p:cNvSpPr txBox="1"/>
          <p:nvPr/>
        </p:nvSpPr>
        <p:spPr>
          <a:xfrm>
            <a:off x="768150" y="1487225"/>
            <a:ext cx="8013300" cy="330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a:solidFill>
                  <a:srgbClr val="0D0D0D"/>
                </a:solidFill>
                <a:latin typeface="Helvetica Neue Light"/>
                <a:ea typeface="Helvetica Neue Light"/>
                <a:cs typeface="Helvetica Neue Light"/>
                <a:sym typeface="Helvetica Neue Light"/>
              </a:rPr>
              <a:t>Goal: Test joint configurations for their validity</a:t>
            </a:r>
            <a:endParaRPr>
              <a:solidFill>
                <a:srgbClr val="0D0D0D"/>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a:solidFill>
                  <a:srgbClr val="0D0D0D"/>
                </a:solidFill>
                <a:latin typeface="Helvetica Neue Light"/>
                <a:ea typeface="Helvetica Neue Light"/>
                <a:cs typeface="Helvetica Neue Light"/>
                <a:sym typeface="Helvetica Neue Light"/>
              </a:rPr>
              <a:t>Model: Given Franka Panda robot</a:t>
            </a:r>
            <a:endParaRPr>
              <a:solidFill>
                <a:srgbClr val="0D0D0D"/>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a:solidFill>
                  <a:srgbClr val="0D0D0D"/>
                </a:solidFill>
                <a:latin typeface="Helvetica Neue Light"/>
                <a:ea typeface="Helvetica Neue Light"/>
                <a:cs typeface="Helvetica Neue Light"/>
                <a:sym typeface="Helvetica Neue Light"/>
              </a:rPr>
              <a:t>Implementation:</a:t>
            </a:r>
            <a:endParaRPr>
              <a:solidFill>
                <a:srgbClr val="0D0D0D"/>
              </a:solidFill>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rgbClr val="0D0D0D"/>
              </a:buClr>
              <a:buSzPts val="1400"/>
              <a:buFont typeface="Helvetica Neue Light"/>
              <a:buChar char="●"/>
            </a:pPr>
            <a:r>
              <a:rPr lang="en-GB">
                <a:solidFill>
                  <a:srgbClr val="0D0D0D"/>
                </a:solidFill>
                <a:latin typeface="Helvetica Neue Light"/>
                <a:ea typeface="Helvetica Neue Light"/>
                <a:cs typeface="Helvetica Neue Light"/>
                <a:sym typeface="Helvetica Neue Light"/>
              </a:rPr>
              <a:t>Self-Collision check:</a:t>
            </a:r>
            <a:endParaRPr>
              <a:solidFill>
                <a:srgbClr val="0D0D0D"/>
              </a:solidFill>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None/>
            </a:pPr>
            <a:r>
              <a:t/>
            </a:r>
            <a:endParaRPr>
              <a:solidFill>
                <a:srgbClr val="0D0D0D"/>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a:solidFill>
                <a:srgbClr val="0D0D0D"/>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a:solidFill>
                <a:srgbClr val="0D0D0D"/>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a:solidFill>
                <a:srgbClr val="0D0D0D"/>
              </a:solidFill>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rgbClr val="0D0D0D"/>
              </a:buClr>
              <a:buSzPts val="1400"/>
              <a:buFont typeface="Helvetica Neue Light"/>
              <a:buChar char="●"/>
            </a:pPr>
            <a:r>
              <a:rPr lang="en-GB">
                <a:solidFill>
                  <a:srgbClr val="0D0D0D"/>
                </a:solidFill>
                <a:latin typeface="Helvetica Neue Light"/>
                <a:ea typeface="Helvetica Neue Light"/>
                <a:cs typeface="Helvetica Neue Light"/>
                <a:sym typeface="Helvetica Neue Light"/>
              </a:rPr>
              <a:t>Write result in json format in “task1_1_self_collision.data”</a:t>
            </a:r>
            <a:endParaRPr>
              <a:solidFill>
                <a:srgbClr val="0D0D0D"/>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a:solidFill>
                <a:srgbClr val="0D0D0D"/>
              </a:solidFill>
              <a:latin typeface="Helvetica Neue Light"/>
              <a:ea typeface="Helvetica Neue Light"/>
              <a:cs typeface="Helvetica Neue Light"/>
              <a:sym typeface="Helvetica Neue Light"/>
            </a:endParaRPr>
          </a:p>
        </p:txBody>
      </p:sp>
      <p:pic>
        <p:nvPicPr>
          <p:cNvPr id="131" name="Google Shape;131;p18"/>
          <p:cNvPicPr preferRelativeResize="0"/>
          <p:nvPr/>
        </p:nvPicPr>
        <p:blipFill rotWithShape="1">
          <a:blip r:embed="rId4">
            <a:alphaModFix/>
          </a:blip>
          <a:srcRect b="3857" l="0" r="0" t="3866"/>
          <a:stretch/>
        </p:blipFill>
        <p:spPr>
          <a:xfrm>
            <a:off x="1042662" y="4424450"/>
            <a:ext cx="7738776" cy="323100"/>
          </a:xfrm>
          <a:prstGeom prst="rect">
            <a:avLst/>
          </a:prstGeom>
          <a:noFill/>
          <a:ln>
            <a:noFill/>
          </a:ln>
        </p:spPr>
      </p:pic>
      <p:pic>
        <p:nvPicPr>
          <p:cNvPr id="132" name="Google Shape;132;p18"/>
          <p:cNvPicPr preferRelativeResize="0"/>
          <p:nvPr/>
        </p:nvPicPr>
        <p:blipFill rotWithShape="1">
          <a:blip r:embed="rId5">
            <a:alphaModFix/>
          </a:blip>
          <a:srcRect b="0" l="0" r="0" t="15994"/>
          <a:stretch/>
        </p:blipFill>
        <p:spPr>
          <a:xfrm>
            <a:off x="1276975" y="2799333"/>
            <a:ext cx="6780575" cy="133244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p:nvPr/>
        </p:nvSpPr>
        <p:spPr>
          <a:xfrm>
            <a:off x="768150" y="362820"/>
            <a:ext cx="7289400" cy="1124400"/>
          </a:xfrm>
          <a:prstGeom prst="rect">
            <a:avLst/>
          </a:prstGeom>
          <a:noFill/>
          <a:ln>
            <a:noFill/>
          </a:ln>
        </p:spPr>
        <p:txBody>
          <a:bodyPr anchorCtr="0" anchor="ctr" bIns="33750" lIns="67500" spcFirstLastPara="1" rIns="67500" wrap="square" tIns="33750">
            <a:noAutofit/>
          </a:bodyPr>
          <a:lstStyle/>
          <a:p>
            <a:pPr indent="0" lvl="0" marL="0" rtl="0" algn="l">
              <a:lnSpc>
                <a:spcPct val="80000"/>
              </a:lnSpc>
              <a:spcBef>
                <a:spcPts val="0"/>
              </a:spcBef>
              <a:spcAft>
                <a:spcPts val="0"/>
              </a:spcAft>
              <a:buClr>
                <a:srgbClr val="0D0D0D"/>
              </a:buClr>
              <a:buSzPts val="3800"/>
              <a:buFont typeface="Twentieth Century"/>
              <a:buNone/>
            </a:pPr>
            <a:r>
              <a:rPr b="1" lang="en-GB" sz="3800">
                <a:solidFill>
                  <a:srgbClr val="0D0D0D"/>
                </a:solidFill>
                <a:latin typeface="Twentieth Century"/>
                <a:ea typeface="Twentieth Century"/>
                <a:cs typeface="Twentieth Century"/>
                <a:sym typeface="Twentieth Century"/>
              </a:rPr>
              <a:t>Task 1.2</a:t>
            </a:r>
            <a:endParaRPr b="1" sz="3800">
              <a:solidFill>
                <a:srgbClr val="0D0D0D"/>
              </a:solidFill>
              <a:latin typeface="Twentieth Century"/>
              <a:ea typeface="Twentieth Century"/>
              <a:cs typeface="Twentieth Century"/>
              <a:sym typeface="Twentieth Century"/>
            </a:endParaRPr>
          </a:p>
        </p:txBody>
      </p:sp>
      <p:pic>
        <p:nvPicPr>
          <p:cNvPr id="140" name="Google Shape;140;p19"/>
          <p:cNvPicPr preferRelativeResize="0"/>
          <p:nvPr/>
        </p:nvPicPr>
        <p:blipFill rotWithShape="1">
          <a:blip r:embed="rId3">
            <a:alphaModFix/>
          </a:blip>
          <a:srcRect b="0" l="0" r="0" t="0"/>
          <a:stretch/>
        </p:blipFill>
        <p:spPr>
          <a:xfrm>
            <a:off x="7939890" y="97740"/>
            <a:ext cx="1052189" cy="660150"/>
          </a:xfrm>
          <a:prstGeom prst="rect">
            <a:avLst/>
          </a:prstGeom>
          <a:noFill/>
          <a:ln>
            <a:noFill/>
          </a:ln>
        </p:spPr>
      </p:pic>
      <p:sp>
        <p:nvSpPr>
          <p:cNvPr id="141" name="Google Shape;141;p19"/>
          <p:cNvSpPr/>
          <p:nvPr/>
        </p:nvSpPr>
        <p:spPr>
          <a:xfrm>
            <a:off x="0" y="4852980"/>
            <a:ext cx="9143400" cy="290100"/>
          </a:xfrm>
          <a:prstGeom prst="rect">
            <a:avLst/>
          </a:prstGeom>
          <a:solidFill>
            <a:srgbClr val="0164BD"/>
          </a:solidFill>
          <a:ln cap="flat" cmpd="sng" w="25400">
            <a:solidFill>
              <a:srgbClr val="147FA8"/>
            </a:solidFill>
            <a:prstDash val="solid"/>
            <a:round/>
            <a:headEnd len="sm" w="sm" type="none"/>
            <a:tailEnd len="sm" w="sm" type="none"/>
          </a:ln>
        </p:spPr>
        <p:txBody>
          <a:bodyPr anchorCtr="0" anchor="t" bIns="33750" lIns="67500" spcFirstLastPara="1" rIns="67500" wrap="square" tIns="33750">
            <a:noAutofit/>
          </a:bodyPr>
          <a:lstStyle/>
          <a:p>
            <a:pPr indent="0" lvl="0" marL="0" marR="0" rtl="0" algn="l">
              <a:spcBef>
                <a:spcPts val="0"/>
              </a:spcBef>
              <a:spcAft>
                <a:spcPts val="0"/>
              </a:spcAft>
              <a:buNone/>
            </a:pPr>
            <a:r>
              <a:t/>
            </a:r>
            <a:endParaRPr b="0" sz="1400" strike="noStrike">
              <a:solidFill>
                <a:srgbClr val="000000"/>
              </a:solidFill>
              <a:latin typeface="Calibri"/>
              <a:ea typeface="Calibri"/>
              <a:cs typeface="Calibri"/>
              <a:sym typeface="Calibri"/>
            </a:endParaRPr>
          </a:p>
        </p:txBody>
      </p:sp>
      <p:sp>
        <p:nvSpPr>
          <p:cNvPr id="142" name="Google Shape;142;p19"/>
          <p:cNvSpPr txBox="1"/>
          <p:nvPr/>
        </p:nvSpPr>
        <p:spPr>
          <a:xfrm>
            <a:off x="83000" y="4836425"/>
            <a:ext cx="653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Helvetica Neue Light"/>
                <a:ea typeface="Helvetica Neue Light"/>
                <a:cs typeface="Helvetica Neue Light"/>
                <a:sym typeface="Helvetica Neue Light"/>
              </a:rPr>
              <a:t>Theresa Gräbner, Peishi Liu</a:t>
            </a:r>
            <a:r>
              <a:rPr lang="en-GB" sz="900">
                <a:solidFill>
                  <a:srgbClr val="FFFFFF"/>
                </a:solidFill>
                <a:latin typeface="Helvetica Neue Light"/>
                <a:ea typeface="Helvetica Neue Light"/>
                <a:cs typeface="Helvetica Neue Light"/>
                <a:sym typeface="Helvetica Neue Light"/>
              </a:rPr>
              <a:t> | Final Presentation | 20 August 2024</a:t>
            </a:r>
            <a:endParaRPr sz="900">
              <a:solidFill>
                <a:srgbClr val="FFFFFF"/>
              </a:solidFill>
              <a:latin typeface="Helvetica Neue Light"/>
              <a:ea typeface="Helvetica Neue Light"/>
              <a:cs typeface="Helvetica Neue Light"/>
              <a:sym typeface="Helvetica Neue Light"/>
            </a:endParaRPr>
          </a:p>
        </p:txBody>
      </p:sp>
      <p:sp>
        <p:nvSpPr>
          <p:cNvPr id="143" name="Google Shape;143;p19"/>
          <p:cNvSpPr txBox="1"/>
          <p:nvPr>
            <p:ph idx="12" type="sldNum"/>
          </p:nvPr>
        </p:nvSpPr>
        <p:spPr>
          <a:xfrm>
            <a:off x="8692125" y="4898950"/>
            <a:ext cx="369300" cy="1980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GB"/>
              <a:t>‹#›</a:t>
            </a:fld>
            <a:endParaRPr/>
          </a:p>
        </p:txBody>
      </p:sp>
      <p:sp>
        <p:nvSpPr>
          <p:cNvPr id="144" name="Google Shape;144;p19"/>
          <p:cNvSpPr txBox="1"/>
          <p:nvPr/>
        </p:nvSpPr>
        <p:spPr>
          <a:xfrm>
            <a:off x="8692125" y="4898950"/>
            <a:ext cx="369300" cy="198000"/>
          </a:xfrm>
          <a:prstGeom prst="rect">
            <a:avLst/>
          </a:prstGeom>
          <a:noFill/>
          <a:ln>
            <a:noFill/>
          </a:ln>
        </p:spPr>
        <p:txBody>
          <a:bodyPr anchorCtr="0" anchor="ctr" bIns="33750" lIns="67500" spcFirstLastPara="1" rIns="67500" wrap="square" tIns="33750">
            <a:noAutofit/>
          </a:bodyPr>
          <a:lstStyle/>
          <a:p>
            <a:pPr indent="0" lvl="0" marL="0" rtl="0" algn="l">
              <a:spcBef>
                <a:spcPts val="0"/>
              </a:spcBef>
              <a:spcAft>
                <a:spcPts val="0"/>
              </a:spcAft>
              <a:buNone/>
            </a:pPr>
            <a:fld id="{00000000-1234-1234-1234-123412341234}" type="slidenum">
              <a:rPr lang="en-GB" sz="900">
                <a:solidFill>
                  <a:srgbClr val="FFFFFF"/>
                </a:solidFill>
                <a:latin typeface="Twentieth Century"/>
                <a:ea typeface="Twentieth Century"/>
                <a:cs typeface="Twentieth Century"/>
                <a:sym typeface="Twentieth Century"/>
              </a:rPr>
              <a:t>‹#›</a:t>
            </a:fld>
            <a:endParaRPr sz="900">
              <a:solidFill>
                <a:srgbClr val="FFFFFF"/>
              </a:solidFill>
              <a:latin typeface="Twentieth Century"/>
              <a:ea typeface="Twentieth Century"/>
              <a:cs typeface="Twentieth Century"/>
              <a:sym typeface="Twentieth Century"/>
            </a:endParaRPr>
          </a:p>
        </p:txBody>
      </p:sp>
      <p:sp>
        <p:nvSpPr>
          <p:cNvPr id="145" name="Google Shape;145;p19"/>
          <p:cNvSpPr txBox="1"/>
          <p:nvPr/>
        </p:nvSpPr>
        <p:spPr>
          <a:xfrm>
            <a:off x="768150" y="1487225"/>
            <a:ext cx="8013300" cy="330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a:solidFill>
                  <a:srgbClr val="0D0D0D"/>
                </a:solidFill>
                <a:latin typeface="Helvetica Neue Light"/>
                <a:ea typeface="Helvetica Neue Light"/>
                <a:cs typeface="Helvetica Neue Light"/>
                <a:sym typeface="Helvetica Neue Light"/>
              </a:rPr>
              <a:t>Goal:</a:t>
            </a:r>
            <a:endParaRPr>
              <a:solidFill>
                <a:srgbClr val="0D0D0D"/>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a:solidFill>
                  <a:srgbClr val="0D0D0D"/>
                </a:solidFill>
                <a:latin typeface="Helvetica Neue Light"/>
                <a:ea typeface="Helvetica Neue Light"/>
                <a:cs typeface="Helvetica Neue Light"/>
                <a:sym typeface="Helvetica Neue Light"/>
              </a:rPr>
              <a:t> </a:t>
            </a:r>
            <a:endParaRPr>
              <a:solidFill>
                <a:srgbClr val="0D0D0D"/>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a:solidFill>
                  <a:srgbClr val="0D0D0D"/>
                </a:solidFill>
                <a:latin typeface="Helvetica Neue Light"/>
                <a:ea typeface="Helvetica Neue Light"/>
                <a:cs typeface="Helvetica Neue Light"/>
                <a:sym typeface="Helvetica Neue Light"/>
              </a:rPr>
              <a:t>		</a:t>
            </a:r>
            <a:endParaRPr>
              <a:solidFill>
                <a:srgbClr val="0D0D0D"/>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a:solidFill>
                <a:srgbClr val="0D0D0D"/>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a:solidFill>
                  <a:srgbClr val="0D0D0D"/>
                </a:solidFill>
                <a:latin typeface="Helvetica Neue Light"/>
                <a:ea typeface="Helvetica Neue Light"/>
                <a:cs typeface="Helvetica Neue Light"/>
                <a:sym typeface="Helvetica Neue Light"/>
              </a:rPr>
              <a:t>Model: Pyrep’s Panda Robot</a:t>
            </a:r>
            <a:endParaRPr>
              <a:solidFill>
                <a:srgbClr val="0D0D0D"/>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a:solidFill>
                  <a:srgbClr val="0D0D0D"/>
                </a:solidFill>
                <a:latin typeface="Helvetica Neue Light"/>
                <a:ea typeface="Helvetica Neue Light"/>
                <a:cs typeface="Helvetica Neue Light"/>
                <a:sym typeface="Helvetica Neue Light"/>
              </a:rPr>
              <a:t>Implementation:</a:t>
            </a:r>
            <a:endParaRPr>
              <a:solidFill>
                <a:srgbClr val="0D0D0D"/>
              </a:solidFill>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rgbClr val="0D0D0D"/>
              </a:buClr>
              <a:buSzPts val="1400"/>
              <a:buFont typeface="Helvetica Neue Light"/>
              <a:buChar char="●"/>
            </a:pPr>
            <a:r>
              <a:rPr lang="en-GB">
                <a:solidFill>
                  <a:srgbClr val="0D0D0D"/>
                </a:solidFill>
                <a:latin typeface="Helvetica Neue Light"/>
                <a:ea typeface="Helvetica Neue Light"/>
                <a:cs typeface="Helvetica Neue Light"/>
                <a:sym typeface="Helvetica Neue Light"/>
              </a:rPr>
              <a:t>Scene without floor → not interested in collision with floor</a:t>
            </a:r>
            <a:endParaRPr>
              <a:solidFill>
                <a:srgbClr val="0D0D0D"/>
              </a:solidFill>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rgbClr val="0D0D0D"/>
              </a:buClr>
              <a:buSzPts val="1400"/>
              <a:buFont typeface="Helvetica Neue Light"/>
              <a:buChar char="●"/>
            </a:pPr>
            <a:r>
              <a:rPr lang="en-GB">
                <a:solidFill>
                  <a:srgbClr val="0D0D0D"/>
                </a:solidFill>
                <a:latin typeface="Helvetica Neue Light"/>
                <a:ea typeface="Helvetica Neue Light"/>
                <a:cs typeface="Helvetica Neue Light"/>
                <a:sym typeface="Helvetica Neue Light"/>
              </a:rPr>
              <a:t>Plan cartesian trajectory</a:t>
            </a:r>
            <a:endParaRPr>
              <a:solidFill>
                <a:srgbClr val="0D0D0D"/>
              </a:solidFill>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rgbClr val="0D0D0D"/>
              </a:buClr>
              <a:buSzPts val="1400"/>
              <a:buFont typeface="Helvetica Neue Light"/>
              <a:buChar char="●"/>
            </a:pPr>
            <a:r>
              <a:rPr lang="en-GB">
                <a:solidFill>
                  <a:srgbClr val="0D0D0D"/>
                </a:solidFill>
                <a:latin typeface="Helvetica Neue Light"/>
                <a:ea typeface="Helvetica Neue Light"/>
                <a:cs typeface="Helvetica Neue Light"/>
                <a:sym typeface="Helvetica Neue Light"/>
              </a:rPr>
              <a:t>Plan joint trajectory</a:t>
            </a:r>
            <a:endParaRPr>
              <a:solidFill>
                <a:srgbClr val="0D0D0D"/>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a:solidFill>
                <a:srgbClr val="0D0D0D"/>
              </a:solidFill>
              <a:latin typeface="Helvetica Neue Light"/>
              <a:ea typeface="Helvetica Neue Light"/>
              <a:cs typeface="Helvetica Neue Light"/>
              <a:sym typeface="Helvetica Neue Light"/>
            </a:endParaRPr>
          </a:p>
        </p:txBody>
      </p:sp>
      <p:cxnSp>
        <p:nvCxnSpPr>
          <p:cNvPr id="146" name="Google Shape;146;p19"/>
          <p:cNvCxnSpPr/>
          <p:nvPr/>
        </p:nvCxnSpPr>
        <p:spPr>
          <a:xfrm flipH="1">
            <a:off x="4774650" y="1741525"/>
            <a:ext cx="300" cy="10773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19"/>
          <p:cNvCxnSpPr/>
          <p:nvPr/>
        </p:nvCxnSpPr>
        <p:spPr>
          <a:xfrm flipH="1" rot="10800000">
            <a:off x="1410600" y="2070850"/>
            <a:ext cx="6728400" cy="7800"/>
          </a:xfrm>
          <a:prstGeom prst="straightConnector1">
            <a:avLst/>
          </a:prstGeom>
          <a:noFill/>
          <a:ln cap="flat" cmpd="sng" w="9525">
            <a:solidFill>
              <a:schemeClr val="dk2"/>
            </a:solidFill>
            <a:prstDash val="solid"/>
            <a:round/>
            <a:headEnd len="med" w="med" type="none"/>
            <a:tailEnd len="med" w="med" type="none"/>
          </a:ln>
        </p:spPr>
      </p:cxnSp>
      <p:sp>
        <p:nvSpPr>
          <p:cNvPr id="148" name="Google Shape;148;p19"/>
          <p:cNvSpPr txBox="1"/>
          <p:nvPr/>
        </p:nvSpPr>
        <p:spPr>
          <a:xfrm>
            <a:off x="1386950" y="1741525"/>
            <a:ext cx="3375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dk2"/>
                </a:solidFill>
              </a:rPr>
              <a:t>Joint Configuration</a:t>
            </a:r>
            <a:endParaRPr>
              <a:solidFill>
                <a:schemeClr val="dk2"/>
              </a:solidFill>
            </a:endParaRPr>
          </a:p>
        </p:txBody>
      </p:sp>
      <p:sp>
        <p:nvSpPr>
          <p:cNvPr id="149" name="Google Shape;149;p19"/>
          <p:cNvSpPr txBox="1"/>
          <p:nvPr/>
        </p:nvSpPr>
        <p:spPr>
          <a:xfrm>
            <a:off x="4786750" y="1741525"/>
            <a:ext cx="3375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dk2"/>
                </a:solidFill>
              </a:rPr>
              <a:t>Cartesian Pose</a:t>
            </a:r>
            <a:endParaRPr>
              <a:solidFill>
                <a:schemeClr val="dk2"/>
              </a:solidFill>
            </a:endParaRPr>
          </a:p>
        </p:txBody>
      </p:sp>
      <p:sp>
        <p:nvSpPr>
          <p:cNvPr id="150" name="Google Shape;150;p19"/>
          <p:cNvSpPr txBox="1"/>
          <p:nvPr/>
        </p:nvSpPr>
        <p:spPr>
          <a:xfrm>
            <a:off x="1410600" y="1987525"/>
            <a:ext cx="33759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Char char="●"/>
            </a:pPr>
            <a:r>
              <a:rPr lang="en-GB">
                <a:solidFill>
                  <a:schemeClr val="dk2"/>
                </a:solidFill>
              </a:rPr>
              <a:t>Check validity</a:t>
            </a:r>
            <a:endParaRPr>
              <a:solidFill>
                <a:schemeClr val="dk2"/>
              </a:solidFill>
            </a:endParaRPr>
          </a:p>
          <a:p>
            <a:pPr indent="-317500" lvl="0" marL="457200" rtl="0" algn="l">
              <a:spcBef>
                <a:spcPts val="0"/>
              </a:spcBef>
              <a:spcAft>
                <a:spcPts val="0"/>
              </a:spcAft>
              <a:buClr>
                <a:schemeClr val="dk2"/>
              </a:buClr>
              <a:buSzPts val="1400"/>
              <a:buChar char="●"/>
            </a:pPr>
            <a:r>
              <a:rPr lang="en-GB">
                <a:solidFill>
                  <a:schemeClr val="dk2"/>
                </a:solidFill>
              </a:rPr>
              <a:t>Plan normalized Path</a:t>
            </a:r>
            <a:endParaRPr>
              <a:solidFill>
                <a:schemeClr val="dk2"/>
              </a:solidFill>
            </a:endParaRPr>
          </a:p>
          <a:p>
            <a:pPr indent="-317500" lvl="0" marL="457200" rtl="0" algn="l">
              <a:spcBef>
                <a:spcPts val="0"/>
              </a:spcBef>
              <a:spcAft>
                <a:spcPts val="0"/>
              </a:spcAft>
              <a:buClr>
                <a:schemeClr val="dk2"/>
              </a:buClr>
              <a:buSzPts val="1400"/>
              <a:buChar char="●"/>
            </a:pPr>
            <a:r>
              <a:rPr lang="en-GB">
                <a:solidFill>
                  <a:schemeClr val="dk2"/>
                </a:solidFill>
              </a:rPr>
              <a:t>Replan alternative path</a:t>
            </a:r>
            <a:endParaRPr>
              <a:solidFill>
                <a:schemeClr val="dk2"/>
              </a:solidFill>
            </a:endParaRPr>
          </a:p>
        </p:txBody>
      </p:sp>
      <p:sp>
        <p:nvSpPr>
          <p:cNvPr id="151" name="Google Shape;151;p19"/>
          <p:cNvSpPr txBox="1"/>
          <p:nvPr/>
        </p:nvSpPr>
        <p:spPr>
          <a:xfrm>
            <a:off x="4786750" y="1987525"/>
            <a:ext cx="33759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Char char="●"/>
            </a:pPr>
            <a:r>
              <a:rPr lang="en-GB">
                <a:solidFill>
                  <a:schemeClr val="dk2"/>
                </a:solidFill>
              </a:rPr>
              <a:t>Check validity</a:t>
            </a:r>
            <a:endParaRPr>
              <a:solidFill>
                <a:schemeClr val="dk2"/>
              </a:solidFill>
            </a:endParaRPr>
          </a:p>
          <a:p>
            <a:pPr indent="-317500" lvl="0" marL="457200" rtl="0" algn="l">
              <a:spcBef>
                <a:spcPts val="0"/>
              </a:spcBef>
              <a:spcAft>
                <a:spcPts val="0"/>
              </a:spcAft>
              <a:buClr>
                <a:schemeClr val="dk2"/>
              </a:buClr>
              <a:buSzPts val="1400"/>
              <a:buChar char="●"/>
            </a:pPr>
            <a:r>
              <a:rPr lang="en-GB">
                <a:solidFill>
                  <a:schemeClr val="dk2"/>
                </a:solidFill>
              </a:rPr>
              <a:t>Plan linear Path</a:t>
            </a:r>
            <a:endParaRPr>
              <a:solidFill>
                <a:schemeClr val="dk2"/>
              </a:solidFill>
            </a:endParaRPr>
          </a:p>
          <a:p>
            <a:pPr indent="-317500" lvl="0" marL="457200" rtl="0" algn="l">
              <a:spcBef>
                <a:spcPts val="0"/>
              </a:spcBef>
              <a:spcAft>
                <a:spcPts val="0"/>
              </a:spcAft>
              <a:buClr>
                <a:schemeClr val="dk2"/>
              </a:buClr>
              <a:buSzPts val="1400"/>
              <a:buChar char="●"/>
            </a:pPr>
            <a:r>
              <a:rPr lang="en-GB">
                <a:solidFill>
                  <a:schemeClr val="dk2"/>
                </a:solidFill>
              </a:rPr>
              <a:t>Replan alternative, nonlinear path</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p:nvPr/>
        </p:nvSpPr>
        <p:spPr>
          <a:xfrm>
            <a:off x="768150" y="362820"/>
            <a:ext cx="7289400" cy="1124400"/>
          </a:xfrm>
          <a:prstGeom prst="rect">
            <a:avLst/>
          </a:prstGeom>
          <a:noFill/>
          <a:ln>
            <a:noFill/>
          </a:ln>
        </p:spPr>
        <p:txBody>
          <a:bodyPr anchorCtr="0" anchor="ctr" bIns="33750" lIns="67500" spcFirstLastPara="1" rIns="67500" wrap="square" tIns="33750">
            <a:noAutofit/>
          </a:bodyPr>
          <a:lstStyle/>
          <a:p>
            <a:pPr indent="0" lvl="0" marL="0" rtl="0" algn="l">
              <a:lnSpc>
                <a:spcPct val="80000"/>
              </a:lnSpc>
              <a:spcBef>
                <a:spcPts val="0"/>
              </a:spcBef>
              <a:spcAft>
                <a:spcPts val="0"/>
              </a:spcAft>
              <a:buClr>
                <a:srgbClr val="0D0D0D"/>
              </a:buClr>
              <a:buSzPts val="3800"/>
              <a:buFont typeface="Twentieth Century"/>
              <a:buNone/>
            </a:pPr>
            <a:r>
              <a:rPr b="1" lang="en-GB" sz="3800">
                <a:solidFill>
                  <a:srgbClr val="0D0D0D"/>
                </a:solidFill>
                <a:latin typeface="Twentieth Century"/>
                <a:ea typeface="Twentieth Century"/>
                <a:cs typeface="Twentieth Century"/>
                <a:sym typeface="Twentieth Century"/>
              </a:rPr>
              <a:t>Task 1.2: Cartesian Trajectories</a:t>
            </a:r>
            <a:endParaRPr b="1" sz="3800">
              <a:solidFill>
                <a:srgbClr val="0D0D0D"/>
              </a:solidFill>
              <a:latin typeface="Twentieth Century"/>
              <a:ea typeface="Twentieth Century"/>
              <a:cs typeface="Twentieth Century"/>
              <a:sym typeface="Twentieth Century"/>
            </a:endParaRPr>
          </a:p>
        </p:txBody>
      </p:sp>
      <p:pic>
        <p:nvPicPr>
          <p:cNvPr id="159" name="Google Shape;159;p20"/>
          <p:cNvPicPr preferRelativeResize="0"/>
          <p:nvPr/>
        </p:nvPicPr>
        <p:blipFill rotWithShape="1">
          <a:blip r:embed="rId3">
            <a:alphaModFix/>
          </a:blip>
          <a:srcRect b="0" l="0" r="0" t="0"/>
          <a:stretch/>
        </p:blipFill>
        <p:spPr>
          <a:xfrm>
            <a:off x="7939890" y="97740"/>
            <a:ext cx="1052189" cy="660150"/>
          </a:xfrm>
          <a:prstGeom prst="rect">
            <a:avLst/>
          </a:prstGeom>
          <a:noFill/>
          <a:ln>
            <a:noFill/>
          </a:ln>
        </p:spPr>
      </p:pic>
      <p:sp>
        <p:nvSpPr>
          <p:cNvPr id="160" name="Google Shape;160;p20"/>
          <p:cNvSpPr/>
          <p:nvPr/>
        </p:nvSpPr>
        <p:spPr>
          <a:xfrm>
            <a:off x="0" y="4852980"/>
            <a:ext cx="9143400" cy="290100"/>
          </a:xfrm>
          <a:prstGeom prst="rect">
            <a:avLst/>
          </a:prstGeom>
          <a:solidFill>
            <a:srgbClr val="0164BD"/>
          </a:solidFill>
          <a:ln cap="flat" cmpd="sng" w="25400">
            <a:solidFill>
              <a:srgbClr val="147FA8"/>
            </a:solidFill>
            <a:prstDash val="solid"/>
            <a:round/>
            <a:headEnd len="sm" w="sm" type="none"/>
            <a:tailEnd len="sm" w="sm" type="none"/>
          </a:ln>
        </p:spPr>
        <p:txBody>
          <a:bodyPr anchorCtr="0" anchor="t" bIns="33750" lIns="67500" spcFirstLastPara="1" rIns="67500" wrap="square" tIns="33750">
            <a:noAutofit/>
          </a:bodyPr>
          <a:lstStyle/>
          <a:p>
            <a:pPr indent="0" lvl="0" marL="0" marR="0" rtl="0" algn="l">
              <a:spcBef>
                <a:spcPts val="0"/>
              </a:spcBef>
              <a:spcAft>
                <a:spcPts val="0"/>
              </a:spcAft>
              <a:buNone/>
            </a:pPr>
            <a:r>
              <a:t/>
            </a:r>
            <a:endParaRPr b="0" sz="1400" strike="noStrike">
              <a:solidFill>
                <a:srgbClr val="000000"/>
              </a:solidFill>
              <a:latin typeface="Calibri"/>
              <a:ea typeface="Calibri"/>
              <a:cs typeface="Calibri"/>
              <a:sym typeface="Calibri"/>
            </a:endParaRPr>
          </a:p>
        </p:txBody>
      </p:sp>
      <p:sp>
        <p:nvSpPr>
          <p:cNvPr id="161" name="Google Shape;161;p20"/>
          <p:cNvSpPr txBox="1"/>
          <p:nvPr/>
        </p:nvSpPr>
        <p:spPr>
          <a:xfrm>
            <a:off x="83000" y="4836425"/>
            <a:ext cx="653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Helvetica Neue Light"/>
                <a:ea typeface="Helvetica Neue Light"/>
                <a:cs typeface="Helvetica Neue Light"/>
                <a:sym typeface="Helvetica Neue Light"/>
              </a:rPr>
              <a:t>Theresa Gräbner, Peishi Liu</a:t>
            </a:r>
            <a:r>
              <a:rPr lang="en-GB" sz="900">
                <a:solidFill>
                  <a:srgbClr val="FFFFFF"/>
                </a:solidFill>
                <a:latin typeface="Helvetica Neue Light"/>
                <a:ea typeface="Helvetica Neue Light"/>
                <a:cs typeface="Helvetica Neue Light"/>
                <a:sym typeface="Helvetica Neue Light"/>
              </a:rPr>
              <a:t> | Final Presentation | 20 August 2024</a:t>
            </a:r>
            <a:endParaRPr sz="900">
              <a:solidFill>
                <a:srgbClr val="FFFFFF"/>
              </a:solidFill>
              <a:latin typeface="Helvetica Neue Light"/>
              <a:ea typeface="Helvetica Neue Light"/>
              <a:cs typeface="Helvetica Neue Light"/>
              <a:sym typeface="Helvetica Neue Light"/>
            </a:endParaRPr>
          </a:p>
        </p:txBody>
      </p:sp>
      <p:sp>
        <p:nvSpPr>
          <p:cNvPr id="162" name="Google Shape;162;p20"/>
          <p:cNvSpPr txBox="1"/>
          <p:nvPr>
            <p:ph idx="12" type="sldNum"/>
          </p:nvPr>
        </p:nvSpPr>
        <p:spPr>
          <a:xfrm>
            <a:off x="8692125" y="4898950"/>
            <a:ext cx="369300" cy="1980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GB"/>
              <a:t>‹#›</a:t>
            </a:fld>
            <a:endParaRPr/>
          </a:p>
        </p:txBody>
      </p:sp>
      <p:sp>
        <p:nvSpPr>
          <p:cNvPr id="163" name="Google Shape;163;p20"/>
          <p:cNvSpPr txBox="1"/>
          <p:nvPr/>
        </p:nvSpPr>
        <p:spPr>
          <a:xfrm>
            <a:off x="8692125" y="4898950"/>
            <a:ext cx="369300" cy="198000"/>
          </a:xfrm>
          <a:prstGeom prst="rect">
            <a:avLst/>
          </a:prstGeom>
          <a:noFill/>
          <a:ln>
            <a:noFill/>
          </a:ln>
        </p:spPr>
        <p:txBody>
          <a:bodyPr anchorCtr="0" anchor="ctr" bIns="33750" lIns="67500" spcFirstLastPara="1" rIns="67500" wrap="square" tIns="33750">
            <a:noAutofit/>
          </a:bodyPr>
          <a:lstStyle/>
          <a:p>
            <a:pPr indent="0" lvl="0" marL="0" rtl="0" algn="l">
              <a:spcBef>
                <a:spcPts val="0"/>
              </a:spcBef>
              <a:spcAft>
                <a:spcPts val="0"/>
              </a:spcAft>
              <a:buNone/>
            </a:pPr>
            <a:fld id="{00000000-1234-1234-1234-123412341234}" type="slidenum">
              <a:rPr lang="en-GB" sz="900">
                <a:solidFill>
                  <a:srgbClr val="FFFFFF"/>
                </a:solidFill>
                <a:latin typeface="Twentieth Century"/>
                <a:ea typeface="Twentieth Century"/>
                <a:cs typeface="Twentieth Century"/>
                <a:sym typeface="Twentieth Century"/>
              </a:rPr>
              <a:t>‹#›</a:t>
            </a:fld>
            <a:endParaRPr sz="900">
              <a:solidFill>
                <a:srgbClr val="FFFFFF"/>
              </a:solidFill>
              <a:latin typeface="Twentieth Century"/>
              <a:ea typeface="Twentieth Century"/>
              <a:cs typeface="Twentieth Century"/>
              <a:sym typeface="Twentieth Century"/>
            </a:endParaRPr>
          </a:p>
        </p:txBody>
      </p:sp>
      <p:sp>
        <p:nvSpPr>
          <p:cNvPr id="164" name="Google Shape;164;p20"/>
          <p:cNvSpPr txBox="1"/>
          <p:nvPr/>
        </p:nvSpPr>
        <p:spPr>
          <a:xfrm>
            <a:off x="768150" y="1487225"/>
            <a:ext cx="8013300" cy="2986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a:solidFill>
                  <a:srgbClr val="0D0D0D"/>
                </a:solidFill>
                <a:latin typeface="Helvetica Neue Light"/>
                <a:ea typeface="Helvetica Neue Light"/>
                <a:cs typeface="Helvetica Neue Light"/>
                <a:sym typeface="Helvetica Neue Light"/>
              </a:rPr>
              <a:t>Implementation:</a:t>
            </a:r>
            <a:endParaRPr>
              <a:solidFill>
                <a:srgbClr val="0D0D0D"/>
              </a:solidFill>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rgbClr val="0D0D0D"/>
              </a:buClr>
              <a:buSzPts val="1400"/>
              <a:buFont typeface="Helvetica Neue Light"/>
              <a:buChar char="●"/>
            </a:pPr>
            <a:r>
              <a:rPr lang="en-GB">
                <a:solidFill>
                  <a:srgbClr val="0D0D0D"/>
                </a:solidFill>
                <a:latin typeface="Helvetica Neue Light"/>
                <a:ea typeface="Helvetica Neue Light"/>
                <a:cs typeface="Helvetica Neue Light"/>
                <a:sym typeface="Helvetica Neue Light"/>
              </a:rPr>
              <a:t>Load Cartesian Pose</a:t>
            </a:r>
            <a:endParaRPr>
              <a:solidFill>
                <a:srgbClr val="0D0D0D"/>
              </a:solidFill>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rgbClr val="0D0D0D"/>
              </a:buClr>
              <a:buSzPts val="1400"/>
              <a:buFont typeface="Helvetica Neue Light"/>
              <a:buChar char="●"/>
            </a:pPr>
            <a:r>
              <a:rPr lang="en-GB">
                <a:solidFill>
                  <a:srgbClr val="0D0D0D"/>
                </a:solidFill>
                <a:latin typeface="Helvetica Neue Light"/>
                <a:ea typeface="Helvetica Neue Light"/>
                <a:cs typeface="Helvetica Neue Light"/>
                <a:sym typeface="Helvetica Neue Light"/>
              </a:rPr>
              <a:t>Extract quaternions and position coordinates via Pinocchio</a:t>
            </a:r>
            <a:endParaRPr>
              <a:solidFill>
                <a:srgbClr val="0D0D0D"/>
              </a:solidFill>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rgbClr val="0D0D0D"/>
              </a:buClr>
              <a:buSzPts val="1400"/>
              <a:buFont typeface="Helvetica Neue Light"/>
              <a:buChar char="●"/>
            </a:pPr>
            <a:r>
              <a:rPr lang="en-GB">
                <a:solidFill>
                  <a:srgbClr val="0D0D0D"/>
                </a:solidFill>
                <a:latin typeface="Helvetica Neue Light"/>
                <a:ea typeface="Helvetica Neue Light"/>
                <a:cs typeface="Helvetica Neue Light"/>
                <a:sym typeface="Helvetica Neue Light"/>
              </a:rPr>
              <a:t>Test Cartesian Pose</a:t>
            </a:r>
            <a:endParaRPr>
              <a:solidFill>
                <a:srgbClr val="0D0D0D"/>
              </a:solidFill>
              <a:latin typeface="Helvetica Neue Light"/>
              <a:ea typeface="Helvetica Neue Light"/>
              <a:cs typeface="Helvetica Neue Light"/>
              <a:sym typeface="Helvetica Neue Light"/>
            </a:endParaRPr>
          </a:p>
          <a:p>
            <a:pPr indent="-317500" lvl="1" marL="914400" rtl="0" algn="l">
              <a:lnSpc>
                <a:spcPct val="150000"/>
              </a:lnSpc>
              <a:spcBef>
                <a:spcPts val="0"/>
              </a:spcBef>
              <a:spcAft>
                <a:spcPts val="0"/>
              </a:spcAft>
              <a:buClr>
                <a:srgbClr val="0D0D0D"/>
              </a:buClr>
              <a:buSzPts val="1400"/>
              <a:buFont typeface="Helvetica Neue Light"/>
              <a:buChar char="○"/>
            </a:pPr>
            <a:r>
              <a:rPr lang="en-GB" u="sng">
                <a:solidFill>
                  <a:srgbClr val="0D0D0D"/>
                </a:solidFill>
                <a:latin typeface="Helvetica Neue Light"/>
                <a:ea typeface="Helvetica Neue Light"/>
                <a:cs typeface="Helvetica Neue Light"/>
                <a:sym typeface="Helvetica Neue Light"/>
              </a:rPr>
              <a:t>Reachability</a:t>
            </a:r>
            <a:r>
              <a:rPr lang="en-GB">
                <a:solidFill>
                  <a:srgbClr val="0D0D0D"/>
                </a:solidFill>
                <a:latin typeface="Helvetica Neue Light"/>
                <a:ea typeface="Helvetica Neue Light"/>
                <a:cs typeface="Helvetica Neue Light"/>
                <a:sym typeface="Helvetica Neue Light"/>
              </a:rPr>
              <a:t>: Sample valid joint configuration</a:t>
            </a:r>
            <a:endParaRPr>
              <a:solidFill>
                <a:srgbClr val="0D0D0D"/>
              </a:solidFill>
              <a:latin typeface="Helvetica Neue Light"/>
              <a:ea typeface="Helvetica Neue Light"/>
              <a:cs typeface="Helvetica Neue Light"/>
              <a:sym typeface="Helvetica Neue Light"/>
            </a:endParaRPr>
          </a:p>
          <a:p>
            <a:pPr indent="-317500" lvl="1" marL="914400" rtl="0" algn="l">
              <a:lnSpc>
                <a:spcPct val="150000"/>
              </a:lnSpc>
              <a:spcBef>
                <a:spcPts val="0"/>
              </a:spcBef>
              <a:spcAft>
                <a:spcPts val="0"/>
              </a:spcAft>
              <a:buClr>
                <a:srgbClr val="0D0D0D"/>
              </a:buClr>
              <a:buSzPts val="1400"/>
              <a:buFont typeface="Helvetica Neue Light"/>
              <a:buChar char="○"/>
            </a:pPr>
            <a:r>
              <a:rPr lang="en-GB" u="sng">
                <a:solidFill>
                  <a:srgbClr val="0D0D0D"/>
                </a:solidFill>
                <a:latin typeface="Helvetica Neue Light"/>
                <a:ea typeface="Helvetica Neue Light"/>
                <a:cs typeface="Helvetica Neue Light"/>
                <a:sym typeface="Helvetica Neue Light"/>
              </a:rPr>
              <a:t>Linear Trajectory</a:t>
            </a:r>
            <a:r>
              <a:rPr lang="en-GB">
                <a:solidFill>
                  <a:srgbClr val="0D0D0D"/>
                </a:solidFill>
                <a:latin typeface="Helvetica Neue Light"/>
                <a:ea typeface="Helvetica Neue Light"/>
                <a:cs typeface="Helvetica Neue Light"/>
                <a:sym typeface="Helvetica Neue Light"/>
              </a:rPr>
              <a:t>: Pyrep’s </a:t>
            </a:r>
            <a:r>
              <a:rPr i="1" lang="en-GB">
                <a:solidFill>
                  <a:srgbClr val="0D0D0D"/>
                </a:solidFill>
                <a:latin typeface="Helvetica Neue Light"/>
                <a:ea typeface="Helvetica Neue Light"/>
                <a:cs typeface="Helvetica Neue Light"/>
                <a:sym typeface="Helvetica Neue Light"/>
              </a:rPr>
              <a:t>get_linear_path</a:t>
            </a:r>
            <a:endParaRPr>
              <a:solidFill>
                <a:srgbClr val="0D0D0D"/>
              </a:solidFill>
              <a:latin typeface="Helvetica Neue Light"/>
              <a:ea typeface="Helvetica Neue Light"/>
              <a:cs typeface="Helvetica Neue Light"/>
              <a:sym typeface="Helvetica Neue Light"/>
            </a:endParaRPr>
          </a:p>
          <a:p>
            <a:pPr indent="-317500" lvl="1" marL="914400" rtl="0" algn="l">
              <a:lnSpc>
                <a:spcPct val="150000"/>
              </a:lnSpc>
              <a:spcBef>
                <a:spcPts val="0"/>
              </a:spcBef>
              <a:spcAft>
                <a:spcPts val="0"/>
              </a:spcAft>
              <a:buClr>
                <a:srgbClr val="0D0D0D"/>
              </a:buClr>
              <a:buSzPts val="1400"/>
              <a:buFont typeface="Helvetica Neue Light"/>
              <a:buChar char="○"/>
            </a:pPr>
            <a:r>
              <a:rPr lang="en-GB" u="sng">
                <a:solidFill>
                  <a:srgbClr val="0D0D0D"/>
                </a:solidFill>
                <a:latin typeface="Helvetica Neue Light"/>
                <a:ea typeface="Helvetica Neue Light"/>
                <a:cs typeface="Helvetica Neue Light"/>
                <a:sym typeface="Helvetica Neue Light"/>
              </a:rPr>
              <a:t>Nonlinear </a:t>
            </a:r>
            <a:r>
              <a:rPr lang="en-GB" u="sng">
                <a:solidFill>
                  <a:srgbClr val="0D0D0D"/>
                </a:solidFill>
                <a:latin typeface="Helvetica Neue Light"/>
                <a:ea typeface="Helvetica Neue Light"/>
                <a:cs typeface="Helvetica Neue Light"/>
                <a:sym typeface="Helvetica Neue Light"/>
              </a:rPr>
              <a:t>Trajectory</a:t>
            </a:r>
            <a:r>
              <a:rPr lang="en-GB">
                <a:solidFill>
                  <a:srgbClr val="0D0D0D"/>
                </a:solidFill>
                <a:latin typeface="Helvetica Neue Light"/>
                <a:ea typeface="Helvetica Neue Light"/>
                <a:cs typeface="Helvetica Neue Light"/>
                <a:sym typeface="Helvetica Neue Light"/>
              </a:rPr>
              <a:t>: Pyrep’s </a:t>
            </a:r>
            <a:r>
              <a:rPr i="1" lang="en-GB">
                <a:solidFill>
                  <a:srgbClr val="0D0D0D"/>
                </a:solidFill>
                <a:latin typeface="Helvetica Neue Light"/>
                <a:ea typeface="Helvetica Neue Light"/>
                <a:cs typeface="Helvetica Neue Light"/>
                <a:sym typeface="Helvetica Neue Light"/>
              </a:rPr>
              <a:t>get_nonlinear_path</a:t>
            </a:r>
            <a:r>
              <a:rPr lang="en-GB">
                <a:solidFill>
                  <a:srgbClr val="0D0D0D"/>
                </a:solidFill>
                <a:latin typeface="Helvetica Neue Light"/>
                <a:ea typeface="Helvetica Neue Light"/>
                <a:cs typeface="Helvetica Neue Light"/>
                <a:sym typeface="Helvetica Neue Light"/>
              </a:rPr>
              <a:t> </a:t>
            </a:r>
            <a:endParaRPr>
              <a:solidFill>
                <a:srgbClr val="0D0D0D"/>
              </a:solidFill>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rgbClr val="0D0D0D"/>
              </a:buClr>
              <a:buSzPts val="1400"/>
              <a:buFont typeface="Helvetica Neue Light"/>
              <a:buChar char="●"/>
            </a:pPr>
            <a:r>
              <a:rPr lang="en-GB">
                <a:solidFill>
                  <a:srgbClr val="0D0D0D"/>
                </a:solidFill>
                <a:latin typeface="Helvetica Neue Light"/>
                <a:ea typeface="Helvetica Neue Light"/>
                <a:cs typeface="Helvetica Neue Light"/>
                <a:sym typeface="Helvetica Neue Light"/>
              </a:rPr>
              <a:t>Write result in json format in “</a:t>
            </a:r>
            <a:r>
              <a:rPr lang="en-GB">
                <a:solidFill>
                  <a:srgbClr val="0D0D0D"/>
                </a:solidFill>
                <a:latin typeface="Helvetica Neue Light"/>
                <a:ea typeface="Helvetica Neue Light"/>
                <a:cs typeface="Helvetica Neue Light"/>
                <a:sym typeface="Helvetica Neue Light"/>
              </a:rPr>
              <a:t>task1_2_cartesian_trajectory.data</a:t>
            </a:r>
            <a:r>
              <a:rPr lang="en-GB">
                <a:solidFill>
                  <a:srgbClr val="0D0D0D"/>
                </a:solidFill>
                <a:latin typeface="Helvetica Neue Light"/>
                <a:ea typeface="Helvetica Neue Light"/>
                <a:cs typeface="Helvetica Neue Light"/>
                <a:sym typeface="Helvetica Neue Light"/>
              </a:rPr>
              <a:t>”</a:t>
            </a:r>
            <a:endParaRPr>
              <a:solidFill>
                <a:srgbClr val="0D0D0D"/>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a:solidFill>
                <a:srgbClr val="0D0D0D"/>
              </a:solidFill>
              <a:latin typeface="Helvetica Neue Light"/>
              <a:ea typeface="Helvetica Neue Light"/>
              <a:cs typeface="Helvetica Neue Light"/>
              <a:sym typeface="Helvetica Neue Light"/>
            </a:endParaRPr>
          </a:p>
        </p:txBody>
      </p:sp>
      <p:pic>
        <p:nvPicPr>
          <p:cNvPr id="165" name="Google Shape;165;p20"/>
          <p:cNvPicPr preferRelativeResize="0"/>
          <p:nvPr/>
        </p:nvPicPr>
        <p:blipFill>
          <a:blip r:embed="rId4">
            <a:alphaModFix/>
          </a:blip>
          <a:stretch>
            <a:fillRect/>
          </a:stretch>
        </p:blipFill>
        <p:spPr>
          <a:xfrm>
            <a:off x="1238575" y="4196088"/>
            <a:ext cx="7391400" cy="542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1"/>
          <p:cNvSpPr/>
          <p:nvPr/>
        </p:nvSpPr>
        <p:spPr>
          <a:xfrm>
            <a:off x="768150" y="362820"/>
            <a:ext cx="7289400" cy="1124400"/>
          </a:xfrm>
          <a:prstGeom prst="rect">
            <a:avLst/>
          </a:prstGeom>
          <a:noFill/>
          <a:ln>
            <a:noFill/>
          </a:ln>
        </p:spPr>
        <p:txBody>
          <a:bodyPr anchorCtr="0" anchor="ctr" bIns="33750" lIns="67500" spcFirstLastPara="1" rIns="67500" wrap="square" tIns="33750">
            <a:noAutofit/>
          </a:bodyPr>
          <a:lstStyle/>
          <a:p>
            <a:pPr indent="0" lvl="0" marL="0" rtl="0" algn="l">
              <a:lnSpc>
                <a:spcPct val="80000"/>
              </a:lnSpc>
              <a:spcBef>
                <a:spcPts val="0"/>
              </a:spcBef>
              <a:spcAft>
                <a:spcPts val="0"/>
              </a:spcAft>
              <a:buClr>
                <a:srgbClr val="0D0D0D"/>
              </a:buClr>
              <a:buSzPts val="3800"/>
              <a:buFont typeface="Twentieth Century"/>
              <a:buNone/>
            </a:pPr>
            <a:r>
              <a:rPr b="1" lang="en-GB" sz="3800">
                <a:solidFill>
                  <a:srgbClr val="0D0D0D"/>
                </a:solidFill>
                <a:latin typeface="Twentieth Century"/>
                <a:ea typeface="Twentieth Century"/>
                <a:cs typeface="Twentieth Century"/>
                <a:sym typeface="Twentieth Century"/>
              </a:rPr>
              <a:t>Task 1.2: Joint Trajectories</a:t>
            </a:r>
            <a:endParaRPr b="1" sz="3800">
              <a:solidFill>
                <a:srgbClr val="0D0D0D"/>
              </a:solidFill>
              <a:latin typeface="Twentieth Century"/>
              <a:ea typeface="Twentieth Century"/>
              <a:cs typeface="Twentieth Century"/>
              <a:sym typeface="Twentieth Century"/>
            </a:endParaRPr>
          </a:p>
        </p:txBody>
      </p:sp>
      <p:pic>
        <p:nvPicPr>
          <p:cNvPr id="173" name="Google Shape;173;p21"/>
          <p:cNvPicPr preferRelativeResize="0"/>
          <p:nvPr/>
        </p:nvPicPr>
        <p:blipFill rotWithShape="1">
          <a:blip r:embed="rId3">
            <a:alphaModFix/>
          </a:blip>
          <a:srcRect b="0" l="0" r="0" t="0"/>
          <a:stretch/>
        </p:blipFill>
        <p:spPr>
          <a:xfrm>
            <a:off x="7939890" y="97740"/>
            <a:ext cx="1052189" cy="660150"/>
          </a:xfrm>
          <a:prstGeom prst="rect">
            <a:avLst/>
          </a:prstGeom>
          <a:noFill/>
          <a:ln>
            <a:noFill/>
          </a:ln>
        </p:spPr>
      </p:pic>
      <p:sp>
        <p:nvSpPr>
          <p:cNvPr id="174" name="Google Shape;174;p21"/>
          <p:cNvSpPr/>
          <p:nvPr/>
        </p:nvSpPr>
        <p:spPr>
          <a:xfrm>
            <a:off x="0" y="4852980"/>
            <a:ext cx="9143400" cy="290100"/>
          </a:xfrm>
          <a:prstGeom prst="rect">
            <a:avLst/>
          </a:prstGeom>
          <a:solidFill>
            <a:srgbClr val="0164BD"/>
          </a:solidFill>
          <a:ln cap="flat" cmpd="sng" w="25400">
            <a:solidFill>
              <a:srgbClr val="147FA8"/>
            </a:solidFill>
            <a:prstDash val="solid"/>
            <a:round/>
            <a:headEnd len="sm" w="sm" type="none"/>
            <a:tailEnd len="sm" w="sm" type="none"/>
          </a:ln>
        </p:spPr>
        <p:txBody>
          <a:bodyPr anchorCtr="0" anchor="t" bIns="33750" lIns="67500" spcFirstLastPara="1" rIns="67500" wrap="square" tIns="33750">
            <a:noAutofit/>
          </a:bodyPr>
          <a:lstStyle/>
          <a:p>
            <a:pPr indent="0" lvl="0" marL="0" marR="0" rtl="0" algn="l">
              <a:spcBef>
                <a:spcPts val="0"/>
              </a:spcBef>
              <a:spcAft>
                <a:spcPts val="0"/>
              </a:spcAft>
              <a:buNone/>
            </a:pPr>
            <a:r>
              <a:t/>
            </a:r>
            <a:endParaRPr b="0" sz="1400" strike="noStrike">
              <a:solidFill>
                <a:srgbClr val="000000"/>
              </a:solidFill>
              <a:latin typeface="Calibri"/>
              <a:ea typeface="Calibri"/>
              <a:cs typeface="Calibri"/>
              <a:sym typeface="Calibri"/>
            </a:endParaRPr>
          </a:p>
        </p:txBody>
      </p:sp>
      <p:sp>
        <p:nvSpPr>
          <p:cNvPr id="175" name="Google Shape;175;p21"/>
          <p:cNvSpPr txBox="1"/>
          <p:nvPr/>
        </p:nvSpPr>
        <p:spPr>
          <a:xfrm>
            <a:off x="83000" y="4836425"/>
            <a:ext cx="653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Helvetica Neue Light"/>
                <a:ea typeface="Helvetica Neue Light"/>
                <a:cs typeface="Helvetica Neue Light"/>
                <a:sym typeface="Helvetica Neue Light"/>
              </a:rPr>
              <a:t>Theresa Gräbner, Peishi Liu</a:t>
            </a:r>
            <a:r>
              <a:rPr lang="en-GB" sz="900">
                <a:solidFill>
                  <a:srgbClr val="FFFFFF"/>
                </a:solidFill>
                <a:latin typeface="Helvetica Neue Light"/>
                <a:ea typeface="Helvetica Neue Light"/>
                <a:cs typeface="Helvetica Neue Light"/>
                <a:sym typeface="Helvetica Neue Light"/>
              </a:rPr>
              <a:t> | Final Presentation | 20 August 2024</a:t>
            </a:r>
            <a:endParaRPr sz="900">
              <a:solidFill>
                <a:srgbClr val="FFFFFF"/>
              </a:solidFill>
              <a:latin typeface="Helvetica Neue Light"/>
              <a:ea typeface="Helvetica Neue Light"/>
              <a:cs typeface="Helvetica Neue Light"/>
              <a:sym typeface="Helvetica Neue Light"/>
            </a:endParaRPr>
          </a:p>
        </p:txBody>
      </p:sp>
      <p:sp>
        <p:nvSpPr>
          <p:cNvPr id="176" name="Google Shape;176;p21"/>
          <p:cNvSpPr txBox="1"/>
          <p:nvPr>
            <p:ph idx="12" type="sldNum"/>
          </p:nvPr>
        </p:nvSpPr>
        <p:spPr>
          <a:xfrm>
            <a:off x="8692125" y="4898950"/>
            <a:ext cx="369300" cy="1980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GB"/>
              <a:t>‹#›</a:t>
            </a:fld>
            <a:endParaRPr/>
          </a:p>
        </p:txBody>
      </p:sp>
      <p:sp>
        <p:nvSpPr>
          <p:cNvPr id="177" name="Google Shape;177;p21"/>
          <p:cNvSpPr txBox="1"/>
          <p:nvPr/>
        </p:nvSpPr>
        <p:spPr>
          <a:xfrm>
            <a:off x="8692125" y="4898950"/>
            <a:ext cx="369300" cy="198000"/>
          </a:xfrm>
          <a:prstGeom prst="rect">
            <a:avLst/>
          </a:prstGeom>
          <a:noFill/>
          <a:ln>
            <a:noFill/>
          </a:ln>
        </p:spPr>
        <p:txBody>
          <a:bodyPr anchorCtr="0" anchor="ctr" bIns="33750" lIns="67500" spcFirstLastPara="1" rIns="67500" wrap="square" tIns="33750">
            <a:noAutofit/>
          </a:bodyPr>
          <a:lstStyle/>
          <a:p>
            <a:pPr indent="0" lvl="0" marL="0" rtl="0" algn="l">
              <a:spcBef>
                <a:spcPts val="0"/>
              </a:spcBef>
              <a:spcAft>
                <a:spcPts val="0"/>
              </a:spcAft>
              <a:buNone/>
            </a:pPr>
            <a:fld id="{00000000-1234-1234-1234-123412341234}" type="slidenum">
              <a:rPr lang="en-GB" sz="900">
                <a:solidFill>
                  <a:srgbClr val="FFFFFF"/>
                </a:solidFill>
                <a:latin typeface="Twentieth Century"/>
                <a:ea typeface="Twentieth Century"/>
                <a:cs typeface="Twentieth Century"/>
                <a:sym typeface="Twentieth Century"/>
              </a:rPr>
              <a:t>‹#›</a:t>
            </a:fld>
            <a:endParaRPr sz="900">
              <a:solidFill>
                <a:srgbClr val="FFFFFF"/>
              </a:solidFill>
              <a:latin typeface="Twentieth Century"/>
              <a:ea typeface="Twentieth Century"/>
              <a:cs typeface="Twentieth Century"/>
              <a:sym typeface="Twentieth Century"/>
            </a:endParaRPr>
          </a:p>
        </p:txBody>
      </p:sp>
      <p:sp>
        <p:nvSpPr>
          <p:cNvPr id="178" name="Google Shape;178;p21"/>
          <p:cNvSpPr txBox="1"/>
          <p:nvPr/>
        </p:nvSpPr>
        <p:spPr>
          <a:xfrm>
            <a:off x="768150" y="1487225"/>
            <a:ext cx="8013300" cy="330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a:solidFill>
                  <a:srgbClr val="0D0D0D"/>
                </a:solidFill>
                <a:latin typeface="Helvetica Neue Light"/>
                <a:ea typeface="Helvetica Neue Light"/>
                <a:cs typeface="Helvetica Neue Light"/>
                <a:sym typeface="Helvetica Neue Light"/>
              </a:rPr>
              <a:t>Implementation:</a:t>
            </a:r>
            <a:endParaRPr>
              <a:solidFill>
                <a:srgbClr val="0D0D0D"/>
              </a:solidFill>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rgbClr val="0D0D0D"/>
              </a:buClr>
              <a:buSzPts val="1400"/>
              <a:buFont typeface="Helvetica Neue Light"/>
              <a:buChar char="●"/>
            </a:pPr>
            <a:r>
              <a:rPr lang="en-GB">
                <a:solidFill>
                  <a:srgbClr val="0D0D0D"/>
                </a:solidFill>
                <a:latin typeface="Helvetica Neue Light"/>
                <a:ea typeface="Helvetica Neue Light"/>
                <a:cs typeface="Helvetica Neue Light"/>
                <a:sym typeface="Helvetica Neue Light"/>
              </a:rPr>
              <a:t>Load joint configuration</a:t>
            </a:r>
            <a:endParaRPr>
              <a:solidFill>
                <a:srgbClr val="0D0D0D"/>
              </a:solidFill>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rgbClr val="0D0D0D"/>
              </a:buClr>
              <a:buSzPts val="1400"/>
              <a:buFont typeface="Helvetica Neue Light"/>
              <a:buChar char="●"/>
            </a:pPr>
            <a:r>
              <a:rPr lang="en-GB" u="sng">
                <a:solidFill>
                  <a:srgbClr val="0D0D0D"/>
                </a:solidFill>
                <a:latin typeface="Helvetica Neue Light"/>
                <a:ea typeface="Helvetica Neue Light"/>
                <a:cs typeface="Helvetica Neue Light"/>
                <a:sym typeface="Helvetica Neue Light"/>
              </a:rPr>
              <a:t>Reachability</a:t>
            </a:r>
            <a:r>
              <a:rPr lang="en-GB">
                <a:solidFill>
                  <a:srgbClr val="0D0D0D"/>
                </a:solidFill>
                <a:latin typeface="Helvetica Neue Light"/>
                <a:ea typeface="Helvetica Neue Light"/>
                <a:cs typeface="Helvetica Neue Light"/>
                <a:sym typeface="Helvetica Neue Light"/>
              </a:rPr>
              <a:t>: Test if joint configurations are within the limits defined by Franka’s official website</a:t>
            </a:r>
            <a:endParaRPr>
              <a:solidFill>
                <a:srgbClr val="0D0D0D"/>
              </a:solidFill>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rgbClr val="0D0D0D"/>
              </a:buClr>
              <a:buSzPts val="1400"/>
              <a:buFont typeface="Helvetica Neue Light"/>
              <a:buChar char="●"/>
            </a:pPr>
            <a:r>
              <a:rPr lang="en-GB" u="sng">
                <a:solidFill>
                  <a:srgbClr val="0D0D0D"/>
                </a:solidFill>
                <a:latin typeface="Helvetica Neue Light"/>
                <a:ea typeface="Helvetica Neue Light"/>
                <a:cs typeface="Helvetica Neue Light"/>
                <a:sym typeface="Helvetica Neue Light"/>
              </a:rPr>
              <a:t>Validity</a:t>
            </a:r>
            <a:r>
              <a:rPr lang="en-GB">
                <a:solidFill>
                  <a:srgbClr val="0D0D0D"/>
                </a:solidFill>
                <a:latin typeface="Helvetica Neue Light"/>
                <a:ea typeface="Helvetica Neue Light"/>
                <a:cs typeface="Helvetica Neue Light"/>
                <a:sym typeface="Helvetica Neue Light"/>
              </a:rPr>
              <a:t>: Configuration does not cause self-collision</a:t>
            </a:r>
            <a:endParaRPr>
              <a:solidFill>
                <a:srgbClr val="0D0D0D"/>
              </a:solidFill>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rgbClr val="0D0D0D"/>
              </a:buClr>
              <a:buSzPts val="1400"/>
              <a:buFont typeface="Helvetica Neue Light"/>
              <a:buChar char="●"/>
            </a:pPr>
            <a:r>
              <a:rPr lang="en-GB" u="sng">
                <a:solidFill>
                  <a:srgbClr val="0D0D0D"/>
                </a:solidFill>
                <a:latin typeface="Helvetica Neue Light"/>
                <a:ea typeface="Helvetica Neue Light"/>
                <a:cs typeface="Helvetica Neue Light"/>
                <a:sym typeface="Helvetica Neue Light"/>
              </a:rPr>
              <a:t>Normalized Trajectory</a:t>
            </a:r>
            <a:r>
              <a:rPr lang="en-GB">
                <a:solidFill>
                  <a:srgbClr val="0D0D0D"/>
                </a:solidFill>
                <a:latin typeface="Helvetica Neue Light"/>
                <a:ea typeface="Helvetica Neue Light"/>
                <a:cs typeface="Helvetica Neue Light"/>
                <a:sym typeface="Helvetica Neue Light"/>
              </a:rPr>
              <a:t>: </a:t>
            </a:r>
            <a:endParaRPr>
              <a:solidFill>
                <a:srgbClr val="0D0D0D"/>
              </a:solidFill>
              <a:latin typeface="Helvetica Neue Light"/>
              <a:ea typeface="Helvetica Neue Light"/>
              <a:cs typeface="Helvetica Neue Light"/>
              <a:sym typeface="Helvetica Neue Light"/>
            </a:endParaRPr>
          </a:p>
          <a:p>
            <a:pPr indent="-317500" lvl="1" marL="914400" rtl="0" algn="l">
              <a:lnSpc>
                <a:spcPct val="150000"/>
              </a:lnSpc>
              <a:spcBef>
                <a:spcPts val="0"/>
              </a:spcBef>
              <a:spcAft>
                <a:spcPts val="0"/>
              </a:spcAft>
              <a:buClr>
                <a:srgbClr val="0D0D0D"/>
              </a:buClr>
              <a:buSzPts val="1400"/>
              <a:buFont typeface="Helvetica Neue Light"/>
              <a:buChar char="○"/>
            </a:pPr>
            <a:r>
              <a:rPr lang="en-GB">
                <a:solidFill>
                  <a:srgbClr val="0D0D0D"/>
                </a:solidFill>
                <a:latin typeface="Helvetica Neue Light"/>
                <a:ea typeface="Helvetica Neue Light"/>
                <a:cs typeface="Helvetica Neue Light"/>
                <a:sym typeface="Helvetica Neue Light"/>
              </a:rPr>
              <a:t>Calculate trajectory</a:t>
            </a:r>
            <a:endParaRPr>
              <a:solidFill>
                <a:srgbClr val="0D0D0D"/>
              </a:solidFill>
              <a:latin typeface="Helvetica Neue Light"/>
              <a:ea typeface="Helvetica Neue Light"/>
              <a:cs typeface="Helvetica Neue Light"/>
              <a:sym typeface="Helvetica Neue Light"/>
            </a:endParaRPr>
          </a:p>
          <a:p>
            <a:pPr indent="-317500" lvl="1" marL="914400" rtl="0" algn="l">
              <a:lnSpc>
                <a:spcPct val="150000"/>
              </a:lnSpc>
              <a:spcBef>
                <a:spcPts val="0"/>
              </a:spcBef>
              <a:spcAft>
                <a:spcPts val="0"/>
              </a:spcAft>
              <a:buClr>
                <a:srgbClr val="0D0D0D"/>
              </a:buClr>
              <a:buSzPts val="1400"/>
              <a:buFont typeface="Helvetica Neue Light"/>
              <a:buChar char="○"/>
            </a:pPr>
            <a:r>
              <a:rPr lang="en-GB">
                <a:solidFill>
                  <a:srgbClr val="0D0D0D"/>
                </a:solidFill>
                <a:latin typeface="Helvetica Neue Light"/>
                <a:ea typeface="Helvetica Neue Light"/>
                <a:cs typeface="Helvetica Neue Light"/>
                <a:sym typeface="Helvetica Neue Light"/>
              </a:rPr>
              <a:t>Validate each path point</a:t>
            </a:r>
            <a:endParaRPr>
              <a:solidFill>
                <a:srgbClr val="0D0D0D"/>
              </a:solidFill>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rgbClr val="0D0D0D"/>
              </a:buClr>
              <a:buSzPts val="1400"/>
              <a:buFont typeface="Helvetica Neue Light"/>
              <a:buChar char="●"/>
            </a:pPr>
            <a:r>
              <a:rPr lang="en-GB" u="sng">
                <a:solidFill>
                  <a:srgbClr val="0D0D0D"/>
                </a:solidFill>
                <a:latin typeface="Helvetica Neue Light"/>
                <a:ea typeface="Helvetica Neue Light"/>
                <a:cs typeface="Helvetica Neue Light"/>
                <a:sym typeface="Helvetica Neue Light"/>
              </a:rPr>
              <a:t>Alternative Path:</a:t>
            </a:r>
            <a:r>
              <a:rPr lang="en-GB">
                <a:solidFill>
                  <a:srgbClr val="0D0D0D"/>
                </a:solidFill>
                <a:latin typeface="Helvetica Neue Light"/>
                <a:ea typeface="Helvetica Neue Light"/>
                <a:cs typeface="Helvetica Neue Light"/>
                <a:sym typeface="Helvetica Neue Light"/>
              </a:rPr>
              <a:t> Modified PyRep’s </a:t>
            </a:r>
            <a:r>
              <a:rPr i="1" lang="en-GB">
                <a:solidFill>
                  <a:srgbClr val="0D0D0D"/>
                </a:solidFill>
                <a:latin typeface="Helvetica Neue Light"/>
                <a:ea typeface="Helvetica Neue Light"/>
                <a:cs typeface="Helvetica Neue Light"/>
                <a:sym typeface="Helvetica Neue Light"/>
              </a:rPr>
              <a:t>get_path </a:t>
            </a:r>
            <a:endParaRPr i="1">
              <a:solidFill>
                <a:srgbClr val="0D0D0D"/>
              </a:solidFill>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rgbClr val="0D0D0D"/>
              </a:buClr>
              <a:buSzPts val="1400"/>
              <a:buFont typeface="Helvetica Neue Light"/>
              <a:buChar char="●"/>
            </a:pPr>
            <a:r>
              <a:rPr lang="en-GB">
                <a:solidFill>
                  <a:srgbClr val="0D0D0D"/>
                </a:solidFill>
                <a:latin typeface="Helvetica Neue Light"/>
                <a:ea typeface="Helvetica Neue Light"/>
                <a:cs typeface="Helvetica Neue Light"/>
                <a:sym typeface="Helvetica Neue Light"/>
              </a:rPr>
              <a:t>Write result in json format in “</a:t>
            </a:r>
            <a:r>
              <a:rPr lang="en-GB">
                <a:solidFill>
                  <a:srgbClr val="0D0D0D"/>
                </a:solidFill>
                <a:latin typeface="Helvetica Neue Light"/>
                <a:ea typeface="Helvetica Neue Light"/>
                <a:cs typeface="Helvetica Neue Light"/>
                <a:sym typeface="Helvetica Neue Light"/>
              </a:rPr>
              <a:t>task1_2_joint_trajectory.data</a:t>
            </a:r>
            <a:r>
              <a:rPr lang="en-GB">
                <a:solidFill>
                  <a:srgbClr val="0D0D0D"/>
                </a:solidFill>
                <a:latin typeface="Helvetica Neue Light"/>
                <a:ea typeface="Helvetica Neue Light"/>
                <a:cs typeface="Helvetica Neue Light"/>
                <a:sym typeface="Helvetica Neue Light"/>
              </a:rPr>
              <a:t>”</a:t>
            </a:r>
            <a:endParaRPr>
              <a:solidFill>
                <a:srgbClr val="0D0D0D"/>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a:solidFill>
                <a:srgbClr val="0D0D0D"/>
              </a:solidFill>
              <a:latin typeface="Helvetica Neue Light"/>
              <a:ea typeface="Helvetica Neue Light"/>
              <a:cs typeface="Helvetica Neue Light"/>
              <a:sym typeface="Helvetica Neue Light"/>
            </a:endParaRPr>
          </a:p>
        </p:txBody>
      </p:sp>
      <p:pic>
        <p:nvPicPr>
          <p:cNvPr id="179" name="Google Shape;179;p21"/>
          <p:cNvPicPr preferRelativeResize="0"/>
          <p:nvPr/>
        </p:nvPicPr>
        <p:blipFill>
          <a:blip r:embed="rId4">
            <a:alphaModFix/>
          </a:blip>
          <a:stretch>
            <a:fillRect/>
          </a:stretch>
        </p:blipFill>
        <p:spPr>
          <a:xfrm>
            <a:off x="222225" y="4418875"/>
            <a:ext cx="8839200" cy="313868"/>
          </a:xfrm>
          <a:prstGeom prst="rect">
            <a:avLst/>
          </a:prstGeom>
          <a:noFill/>
          <a:ln>
            <a:noFill/>
          </a:ln>
        </p:spPr>
      </p:pic>
      <p:pic>
        <p:nvPicPr>
          <p:cNvPr id="180" name="Google Shape;180;p21"/>
          <p:cNvPicPr preferRelativeResize="0"/>
          <p:nvPr/>
        </p:nvPicPr>
        <p:blipFill>
          <a:blip r:embed="rId5">
            <a:alphaModFix/>
          </a:blip>
          <a:stretch>
            <a:fillRect/>
          </a:stretch>
        </p:blipFill>
        <p:spPr>
          <a:xfrm>
            <a:off x="3341600" y="2892013"/>
            <a:ext cx="4299675" cy="539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