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7" r:id="rId13"/>
    <p:sldId id="270" r:id="rId14"/>
    <p:sldId id="273" r:id="rId15"/>
    <p:sldId id="272" r:id="rId16"/>
    <p:sldId id="274" r:id="rId17"/>
    <p:sldId id="275" r:id="rId1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D5039-1EB3-4146-AA45-473C69DE28DF}" type="datetimeFigureOut">
              <a:rPr lang="es-CL" smtClean="0"/>
              <a:pPr/>
              <a:t>26-11-2016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E6709-81F0-430B-82E4-604203F3FF3E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198383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54177CD-62A3-40DF-8D23-301FD6CC90B3}" type="datetimeFigureOut">
              <a:rPr lang="es-CL" smtClean="0"/>
              <a:pPr/>
              <a:t>26-11-2016</a:t>
            </a:fld>
            <a:endParaRPr lang="es-CL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9E12E83-B1D3-4047-9C70-4D6A3EC6EAAA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77CD-62A3-40DF-8D23-301FD6CC90B3}" type="datetimeFigureOut">
              <a:rPr lang="es-CL" smtClean="0"/>
              <a:pPr/>
              <a:t>26-11-2016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2E83-B1D3-4047-9C70-4D6A3EC6EAAA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77CD-62A3-40DF-8D23-301FD6CC90B3}" type="datetimeFigureOut">
              <a:rPr lang="es-CL" smtClean="0"/>
              <a:pPr/>
              <a:t>26-11-2016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2E83-B1D3-4047-9C70-4D6A3EC6EAAA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4177CD-62A3-40DF-8D23-301FD6CC90B3}" type="datetimeFigureOut">
              <a:rPr lang="es-CL" smtClean="0"/>
              <a:pPr/>
              <a:t>26-11-2016</a:t>
            </a:fld>
            <a:endParaRPr lang="es-C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E12E83-B1D3-4047-9C70-4D6A3EC6EAAA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54177CD-62A3-40DF-8D23-301FD6CC90B3}" type="datetimeFigureOut">
              <a:rPr lang="es-CL" smtClean="0"/>
              <a:pPr/>
              <a:t>26-11-2016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9E12E83-B1D3-4047-9C70-4D6A3EC6EAAA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77CD-62A3-40DF-8D23-301FD6CC90B3}" type="datetimeFigureOut">
              <a:rPr lang="es-CL" smtClean="0"/>
              <a:pPr/>
              <a:t>26-11-2016</a:t>
            </a:fld>
            <a:endParaRPr lang="es-C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2E83-B1D3-4047-9C70-4D6A3EC6EAAA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77CD-62A3-40DF-8D23-301FD6CC90B3}" type="datetimeFigureOut">
              <a:rPr lang="es-CL" smtClean="0"/>
              <a:pPr/>
              <a:t>26-11-2016</a:t>
            </a:fld>
            <a:endParaRPr lang="es-C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2E83-B1D3-4047-9C70-4D6A3EC6EAAA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4177CD-62A3-40DF-8D23-301FD6CC90B3}" type="datetimeFigureOut">
              <a:rPr lang="es-CL" smtClean="0"/>
              <a:pPr/>
              <a:t>26-11-2016</a:t>
            </a:fld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E12E83-B1D3-4047-9C70-4D6A3EC6EAAA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77CD-62A3-40DF-8D23-301FD6CC90B3}" type="datetimeFigureOut">
              <a:rPr lang="es-CL" smtClean="0"/>
              <a:pPr/>
              <a:t>26-11-2016</a:t>
            </a:fld>
            <a:endParaRPr lang="es-C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2E83-B1D3-4047-9C70-4D6A3EC6EAAA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4177CD-62A3-40DF-8D23-301FD6CC90B3}" type="datetimeFigureOut">
              <a:rPr lang="es-CL" smtClean="0"/>
              <a:pPr/>
              <a:t>26-11-2016</a:t>
            </a:fld>
            <a:endParaRPr lang="es-C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E12E83-B1D3-4047-9C70-4D6A3EC6EAAA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4177CD-62A3-40DF-8D23-301FD6CC90B3}" type="datetimeFigureOut">
              <a:rPr lang="es-CL" smtClean="0"/>
              <a:pPr/>
              <a:t>26-11-2016</a:t>
            </a:fld>
            <a:endParaRPr lang="es-CL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E12E83-B1D3-4047-9C70-4D6A3EC6EAAA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54177CD-62A3-40DF-8D23-301FD6CC90B3}" type="datetimeFigureOut">
              <a:rPr lang="es-CL" smtClean="0"/>
              <a:pPr/>
              <a:t>26-11-2016</a:t>
            </a:fld>
            <a:endParaRPr lang="es-C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E12E83-B1D3-4047-9C70-4D6A3EC6EAAA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Office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Office_Excel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Hoja_de_c_lculo_de_Microsoft_Office_Excel3.xls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Office_Excel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94450" y="2568220"/>
            <a:ext cx="6172200" cy="1894362"/>
          </a:xfrm>
        </p:spPr>
        <p:txBody>
          <a:bodyPr/>
          <a:lstStyle/>
          <a:p>
            <a:r>
              <a:rPr lang="es-CL" dirty="0" smtClean="0"/>
              <a:t>Problema de ruteo de recolección selectiva de basura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86000" y="4869160"/>
            <a:ext cx="6172200" cy="1872208"/>
          </a:xfrm>
        </p:spPr>
        <p:txBody>
          <a:bodyPr>
            <a:normAutofit/>
          </a:bodyPr>
          <a:lstStyle/>
          <a:p>
            <a:pPr algn="ctr"/>
            <a:r>
              <a:rPr lang="es-C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Dixon 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Leiva Bustamante</a:t>
            </a:r>
          </a:p>
          <a:p>
            <a:pPr algn="ctr"/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Karen Reyes </a:t>
            </a:r>
            <a:r>
              <a:rPr lang="es-CL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Santelices</a:t>
            </a:r>
            <a:endParaRPr lang="es-C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Belén Rivera </a:t>
            </a:r>
            <a:r>
              <a:rPr lang="es-C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Henríquez</a:t>
            </a:r>
          </a:p>
          <a:p>
            <a:pPr algn="ctr"/>
            <a:endParaRPr lang="es-CL" dirty="0" smtClean="0"/>
          </a:p>
          <a:p>
            <a:pPr algn="ctr"/>
            <a:r>
              <a:rPr lang="es-CL" dirty="0" smtClean="0"/>
              <a:t>CURICÓ, NOVIEMBRE 2016</a:t>
            </a:r>
            <a:endParaRPr lang="es-CL" dirty="0"/>
          </a:p>
        </p:txBody>
      </p:sp>
      <p:pic>
        <p:nvPicPr>
          <p:cNvPr id="4" name="Picture 2" descr="Resultado de imagen para logo u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4460" y="620687"/>
            <a:ext cx="1203740" cy="128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763688" y="1264593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>
                    <a:lumMod val="50000"/>
                  </a:schemeClr>
                </a:solidFill>
              </a:rPr>
              <a:t>PROYECTO DE LICENCIATURA</a:t>
            </a:r>
            <a:endParaRPr lang="es-CL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Frecuencia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467600" cy="190080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s-CL" dirty="0" smtClean="0"/>
                  <a:t>Se utilizará un camión  con capacidad de 30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s-CL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CL" dirty="0" smtClean="0"/>
                  <a:t> para todos los tipos de basura, exceptuando el tipo orgánico y papel </a:t>
                </a:r>
                <a:r>
                  <a:rPr lang="es-CL" dirty="0" smtClean="0"/>
                  <a:t>y </a:t>
                </a:r>
                <a:r>
                  <a:rPr lang="es-CL" dirty="0" smtClean="0"/>
                  <a:t>cartón, donde </a:t>
                </a:r>
                <a:r>
                  <a:rPr lang="es-CL" dirty="0" smtClean="0"/>
                  <a:t>se utilizará un camión con </a:t>
                </a:r>
                <a:r>
                  <a:rPr lang="es-CL" dirty="0" smtClean="0"/>
                  <a:t>50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CL" dirty="0" smtClean="0"/>
                  <a:t>.</a:t>
                </a:r>
              </a:p>
              <a:p>
                <a:pPr algn="just"/>
                <a:endParaRPr lang="es-CL" dirty="0" smtClean="0"/>
              </a:p>
              <a:p>
                <a:pPr algn="ctr">
                  <a:buNone/>
                </a:pPr>
                <a:r>
                  <a:rPr lang="es-CL" dirty="0" smtClean="0"/>
                  <a:t>Frecuencia= </a:t>
                </a:r>
                <a:r>
                  <a:rPr lang="es-CL" dirty="0" smtClean="0"/>
                  <a:t>demanda sector</a:t>
                </a:r>
                <a:r>
                  <a:rPr lang="es-CL" dirty="0" smtClean="0"/>
                  <a:t> </a:t>
                </a:r>
                <a:r>
                  <a:rPr lang="es-CL" dirty="0" smtClean="0"/>
                  <a:t>/</a:t>
                </a:r>
                <a:r>
                  <a:rPr lang="es-CL" dirty="0" smtClean="0"/>
                  <a:t>capacidad camión</a:t>
                </a:r>
                <a:endParaRPr lang="es-CL" dirty="0" smtClean="0"/>
              </a:p>
              <a:p>
                <a:pPr>
                  <a:buNone/>
                </a:pPr>
                <a:endParaRPr lang="es-CL" dirty="0" smtClean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467600" cy="1900808"/>
              </a:xfrm>
              <a:blipFill rotWithShape="0">
                <a:blip r:embed="rId2" cstate="print"/>
                <a:stretch>
                  <a:fillRect l="-245" t="-5788" r="-1061" b="-41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1683060"/>
              </p:ext>
            </p:extLst>
          </p:nvPr>
        </p:nvGraphicFramePr>
        <p:xfrm>
          <a:off x="1706724" y="3789040"/>
          <a:ext cx="6033627" cy="278861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65939"/>
                <a:gridCol w="1765939"/>
                <a:gridCol w="2501749"/>
              </a:tblGrid>
              <a:tr h="27705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Sector 1</a:t>
                      </a:r>
                      <a:endParaRPr lang="es-CL" sz="18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Frecuencia</a:t>
                      </a:r>
                      <a:endParaRPr lang="es-CL" sz="18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Frecuencia </a:t>
                      </a:r>
                      <a:r>
                        <a:rPr lang="es-CL" sz="1800" b="1" u="none" strike="noStrike" dirty="0" smtClean="0"/>
                        <a:t>aproximada</a:t>
                      </a:r>
                    </a:p>
                    <a:p>
                      <a:pPr algn="ctr" fontAlgn="b"/>
                      <a:r>
                        <a:rPr lang="es-CL" sz="1800" b="1" u="none" strike="noStrike" dirty="0" smtClean="0"/>
                        <a:t>(veces/semana)</a:t>
                      </a:r>
                      <a:endParaRPr lang="es-CL" sz="18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7705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 smtClean="0"/>
                        <a:t>Orgánica</a:t>
                      </a:r>
                      <a:endParaRPr lang="es-CL" sz="18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/>
                        <a:t>2,2</a:t>
                      </a:r>
                      <a:endParaRPr lang="es-CL" sz="1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3</a:t>
                      </a:r>
                      <a:endParaRPr lang="es-CL" sz="18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74946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 smtClean="0"/>
                        <a:t>Plástico</a:t>
                      </a:r>
                      <a:endParaRPr lang="es-CL" sz="18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1,9</a:t>
                      </a:r>
                      <a:endParaRPr lang="es-CL" sz="18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/>
                        <a:t>2</a:t>
                      </a:r>
                      <a:endParaRPr lang="es-CL" sz="1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6439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Papel y </a:t>
                      </a:r>
                      <a:r>
                        <a:rPr lang="es-CL" sz="1800" b="1" u="none" strike="noStrike" dirty="0" smtClean="0"/>
                        <a:t>cartón</a:t>
                      </a:r>
                      <a:endParaRPr lang="es-CL" sz="18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2,5</a:t>
                      </a:r>
                      <a:endParaRPr lang="es-CL" sz="18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3</a:t>
                      </a:r>
                      <a:endParaRPr lang="es-CL" sz="18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74946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vidrio</a:t>
                      </a:r>
                      <a:endParaRPr lang="es-CL" sz="18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0,5</a:t>
                      </a:r>
                      <a:endParaRPr lang="es-CL" sz="18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1</a:t>
                      </a:r>
                      <a:endParaRPr lang="es-CL" sz="18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63859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metal</a:t>
                      </a:r>
                      <a:endParaRPr lang="es-CL" sz="18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/>
                        <a:t>0,2</a:t>
                      </a:r>
                      <a:endParaRPr lang="es-CL" sz="1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1</a:t>
                      </a:r>
                      <a:endParaRPr lang="es-CL" sz="18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1143000"/>
          </a:xfrm>
        </p:spPr>
        <p:txBody>
          <a:bodyPr/>
          <a:lstStyle/>
          <a:p>
            <a:r>
              <a:rPr lang="es-CL" dirty="0" smtClean="0"/>
              <a:t>Modelo VRP, Método de los ahorros</a:t>
            </a:r>
            <a:endParaRPr lang="es-CL" dirty="0"/>
          </a:p>
        </p:txBody>
      </p:sp>
      <p:pic>
        <p:nvPicPr>
          <p:cNvPr id="7" name="Imagen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672" y="4725144"/>
            <a:ext cx="5400600" cy="1899033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9262" y="1484784"/>
            <a:ext cx="8291264" cy="3556992"/>
          </a:xfrm>
        </p:spPr>
        <p:txBody>
          <a:bodyPr>
            <a:normAutofit fontScale="77500" lnSpcReduction="20000"/>
          </a:bodyPr>
          <a:lstStyle/>
          <a:p>
            <a:pPr algn="just"/>
            <a:endParaRPr lang="es-CL" dirty="0" smtClean="0"/>
          </a:p>
          <a:p>
            <a:pPr algn="just"/>
            <a:r>
              <a:rPr lang="es-CL" dirty="0" smtClean="0"/>
              <a:t>El problema de ruteo de la basura, se puede resolver con un modelo VRP, sin embargo, dada la alta complejidad que presenta y que la formulación de programación lineal entera solo permite resolver problemas pequeños, se utilizará el método de los ahorros, para un problema de ruteo con capacidad.</a:t>
            </a:r>
          </a:p>
          <a:p>
            <a:pPr marL="0" indent="0" algn="just">
              <a:buNone/>
            </a:pPr>
            <a:endParaRPr lang="es-CL" dirty="0" smtClean="0"/>
          </a:p>
          <a:p>
            <a:pPr algn="just"/>
            <a:r>
              <a:rPr lang="es-CL" dirty="0" smtClean="0"/>
              <a:t>Esta heurística permite quedos </a:t>
            </a:r>
            <a:r>
              <a:rPr lang="es-CL" dirty="0"/>
              <a:t>rutas diferentes (0, . . . , i, 0) y </a:t>
            </a:r>
            <a:r>
              <a:rPr lang="es-CL" dirty="0" smtClean="0"/>
              <a:t>         (</a:t>
            </a:r>
            <a:r>
              <a:rPr lang="es-CL" dirty="0"/>
              <a:t>0, j, . . . , 0) pueden ser combinadas formando una nueva ruta  </a:t>
            </a:r>
            <a:r>
              <a:rPr lang="es-CL" dirty="0" smtClean="0"/>
              <a:t>                (</a:t>
            </a:r>
            <a:r>
              <a:rPr lang="es-CL" dirty="0"/>
              <a:t>0, . . . , i, j, . . . , 0</a:t>
            </a:r>
            <a:r>
              <a:rPr lang="es-CL" dirty="0" smtClean="0"/>
              <a:t>).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Calculando los ahorros que se pueden producir al combinar las rutas. </a:t>
            </a:r>
          </a:p>
          <a:p>
            <a:pPr algn="just"/>
            <a:endParaRPr lang="es-CL" dirty="0" smtClean="0"/>
          </a:p>
          <a:p>
            <a:pPr algn="just"/>
            <a:endParaRPr lang="es-CL" dirty="0"/>
          </a:p>
          <a:p>
            <a:pPr algn="just"/>
            <a:endParaRPr lang="es-C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Pasos para heurística de ahorro secuencial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Marcador de conteni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859216" cy="5257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s-CL" b="1" dirty="0" smtClean="0"/>
                  <a:t>Paso 1: </a:t>
                </a:r>
                <a:r>
                  <a:rPr lang="es-CL" dirty="0" smtClean="0"/>
                  <a:t>Para cliente </a:t>
                </a:r>
                <a:r>
                  <a:rPr lang="es-CL" dirty="0" err="1" smtClean="0"/>
                  <a:t>i,j</a:t>
                </a:r>
                <a:r>
                  <a:rPr lang="es-CL" dirty="0" smtClean="0"/>
                  <a:t>, construir la ruta (0,i,0) y (0,j,0) según corresponda.</a:t>
                </a:r>
              </a:p>
              <a:p>
                <a:r>
                  <a:rPr lang="es-CL" b="1" dirty="0" smtClean="0"/>
                  <a:t>Paso 2: </a:t>
                </a:r>
                <a:r>
                  <a:rPr lang="es-CL" dirty="0" smtClean="0"/>
                  <a:t>El ahorro (en distancia) obtenido por dicha unión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CL" dirty="0" smtClean="0"/>
              </a:p>
              <a:p>
                <a:r>
                  <a:rPr lang="es-CL" dirty="0" smtClean="0"/>
                  <a:t>En la nueva solución los arcos (i,0) y (0,j) no serán utilizados, y se agregará el arco (</a:t>
                </a:r>
                <a:r>
                  <a:rPr lang="es-CL" dirty="0" err="1" smtClean="0"/>
                  <a:t>i,j</a:t>
                </a:r>
                <a:r>
                  <a:rPr lang="es-CL" dirty="0" smtClean="0"/>
                  <a:t>)</a:t>
                </a:r>
              </a:p>
              <a:p>
                <a:r>
                  <a:rPr lang="es-CL" b="1" dirty="0" smtClean="0"/>
                  <a:t>Paso 3: </a:t>
                </a:r>
                <a:r>
                  <a:rPr lang="es-CL" dirty="0" smtClean="0"/>
                  <a:t>Ordenar los ahorros en forma descendente.</a:t>
                </a:r>
              </a:p>
              <a:p>
                <a:r>
                  <a:rPr lang="es-CL" b="1" dirty="0" smtClean="0"/>
                  <a:t>Paso 4: </a:t>
                </a:r>
                <a:r>
                  <a:rPr lang="es-CL" dirty="0" smtClean="0"/>
                  <a:t>Seleccionar aquellas rutas </a:t>
                </a:r>
                <a:r>
                  <a:rPr lang="es-CL" dirty="0"/>
                  <a:t>en la cual la suma de la demanda no supere la capacidad del camión</a:t>
                </a:r>
                <a:r>
                  <a:rPr lang="es-CL" dirty="0" smtClean="0"/>
                  <a:t>.</a:t>
                </a:r>
                <a:r>
                  <a:rPr lang="es-CL" dirty="0"/>
                  <a:t> Si todas las rutas fueron consideradas, terminar. Si no, seleccionar una ruta que </a:t>
                </a:r>
                <a:r>
                  <a:rPr lang="es-CL" dirty="0" smtClean="0"/>
                  <a:t>aún </a:t>
                </a:r>
                <a:r>
                  <a:rPr lang="es-CL" dirty="0"/>
                  <a:t>no haya sido considerada. </a:t>
                </a:r>
                <a:endParaRPr lang="es-CL" dirty="0" smtClean="0"/>
              </a:p>
              <a:p>
                <a:r>
                  <a:rPr lang="es-CL" b="1" dirty="0" smtClean="0"/>
                  <a:t>Paso 5: </a:t>
                </a:r>
                <a:r>
                  <a:rPr lang="es-CL" dirty="0"/>
                  <a:t>Sea (0, i, . . . , j, 0) la ruta actual. Si no existe ningún ahorro conteniendo a i o a j, ir a 3. Sea </a:t>
                </a:r>
                <a:r>
                  <a:rPr lang="es-CL" dirty="0" err="1"/>
                  <a:t>sk</a:t>
                </a:r>
                <a:r>
                  <a:rPr lang="es-CL" dirty="0"/>
                  <a:t>*i (o </a:t>
                </a:r>
                <a:r>
                  <a:rPr lang="es-CL" dirty="0" err="1"/>
                  <a:t>sjl</a:t>
                </a:r>
                <a:r>
                  <a:rPr lang="es-CL" dirty="0"/>
                  <a:t>* ) el máximo ahorro conteniendo a i (o a j). Si k* (o l* ) es el ´ultimo (o primer) cliente de su ruta y la </a:t>
                </a:r>
                <a:r>
                  <a:rPr lang="es-CL" dirty="0" smtClean="0"/>
                  <a:t>combinación </a:t>
                </a:r>
                <a:r>
                  <a:rPr lang="es-CL" dirty="0"/>
                  <a:t>de dicha ruta con la actual es factible, realizar dicha combinación. </a:t>
                </a:r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859216" cy="5257800"/>
              </a:xfrm>
              <a:blipFill rotWithShape="0">
                <a:blip r:embed="rId2" cstate="print"/>
                <a:stretch>
                  <a:fillRect l="-78" t="-1276" r="-93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22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704"/>
            <a:ext cx="7467600" cy="1143000"/>
          </a:xfrm>
        </p:spPr>
        <p:txBody>
          <a:bodyPr/>
          <a:lstStyle/>
          <a:p>
            <a:r>
              <a:rPr lang="es-CL" dirty="0" smtClean="0"/>
              <a:t>Aplicación Heurística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7467600" cy="4873752"/>
          </a:xfrm>
        </p:spPr>
        <p:txBody>
          <a:bodyPr/>
          <a:lstStyle/>
          <a:p>
            <a:r>
              <a:rPr lang="es-CL" dirty="0" smtClean="0"/>
              <a:t>Se aplicó la heurística a 3 sectores, para probar la efectividad del método.</a:t>
            </a:r>
          </a:p>
          <a:p>
            <a:endParaRPr lang="es-CL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2492896"/>
            <a:ext cx="5616624" cy="321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28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6301159"/>
              </p:ext>
            </p:extLst>
          </p:nvPr>
        </p:nvGraphicFramePr>
        <p:xfrm>
          <a:off x="1331640" y="908720"/>
          <a:ext cx="6196335" cy="5298540"/>
        </p:xfrm>
        <a:graphic>
          <a:graphicData uri="http://schemas.openxmlformats.org/presentationml/2006/ole">
            <p:oleObj spid="_x0000_s6150" name="Hoja de cálculo" r:id="rId3" imgW="3895787" imgH="3819560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4367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CL" dirty="0" smtClean="0"/>
              <a:t>Nodos de ahorro máximo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pPr algn="just"/>
            <a:r>
              <a:rPr lang="es-CL" dirty="0" smtClean="0"/>
              <a:t>S2C3* no fue considerado en los ahorros anteriores, por lo que se sumará a una de las rutas que se realicen, sólo  si está contenido en el primer o último cliente de la ruta, y si es factible con la capacidad.</a:t>
            </a:r>
            <a:endParaRPr lang="es-CL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7014578"/>
              </p:ext>
            </p:extLst>
          </p:nvPr>
        </p:nvGraphicFramePr>
        <p:xfrm>
          <a:off x="748476" y="2420888"/>
          <a:ext cx="6885048" cy="1445717"/>
        </p:xfrm>
        <a:graphic>
          <a:graphicData uri="http://schemas.openxmlformats.org/presentationml/2006/ole">
            <p:oleObj spid="_x0000_s4110" name="Hoja de cálculo" r:id="rId3" imgW="4581436" imgH="962043" progId="Excel.Sheet.12">
              <p:embed/>
            </p:oleObj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3432877"/>
              </p:ext>
            </p:extLst>
          </p:nvPr>
        </p:nvGraphicFramePr>
        <p:xfrm>
          <a:off x="1776339" y="4221088"/>
          <a:ext cx="4829322" cy="315937"/>
        </p:xfrm>
        <a:graphic>
          <a:graphicData uri="http://schemas.openxmlformats.org/presentationml/2006/ole">
            <p:oleObj spid="_x0000_s4111" name="Hoja de cálculo" r:id="rId4" imgW="3057620" imgH="200021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5955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Resultado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Ruta de recorrido</a:t>
            </a:r>
            <a:endParaRPr lang="es-CL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0092797"/>
              </p:ext>
            </p:extLst>
          </p:nvPr>
        </p:nvGraphicFramePr>
        <p:xfrm>
          <a:off x="107504" y="2285361"/>
          <a:ext cx="8670832" cy="794568"/>
        </p:xfrm>
        <a:graphic>
          <a:graphicData uri="http://schemas.openxmlformats.org/presentationml/2006/ole">
            <p:oleObj spid="_x0000_s5130" name="Hoja de cálculo" r:id="rId3" imgW="6991469" imgH="580897" progId="Excel.Sheet.12">
              <p:embed/>
            </p:oleObj>
          </a:graphicData>
        </a:graphic>
      </p:graphicFrame>
      <p:pic>
        <p:nvPicPr>
          <p:cNvPr id="5126" name="Picture 6" descr="https://scontent.fscl5-1.fna.fbcdn.net/v/t34.0-12/15139810_10210623283675758_1067852937_n.jpg?oh=b372b08b8fd8ca5b2dcf733f1fa753ab&amp;oe=5837C20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62491"/>
            <a:ext cx="5352281" cy="32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474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CONCLUSIONES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El modelo de los ahorros no entrega una solución óptima, pero si una factible y realizable en la vida real, para eso es necesario hacer un buen uso de los recursos.</a:t>
            </a:r>
          </a:p>
          <a:p>
            <a:r>
              <a:rPr lang="es-CL" dirty="0" smtClean="0"/>
              <a:t>En este caso en particular se obtuvo una utilización mínima del camión de 52% en la ruta 2, debido a que sólo recogió los residuos de un sector. Se espera que al modelar todos los sectores en un programa de mayor magnitud, la utilización mínima del camión sea del 80%. Sin embargo, existe la posibilidad, al utilizar este método, de que esto no se cumpla, por lo que se estudiará la implementación de otras restricciones. </a:t>
            </a:r>
          </a:p>
        </p:txBody>
      </p:sp>
    </p:spTree>
    <p:extLst>
      <p:ext uri="{BB962C8B-B14F-4D97-AF65-F5344CB8AC3E}">
        <p14:creationId xmlns:p14="http://schemas.microsoft.com/office/powerpoint/2010/main" xmlns="" val="175932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INDICE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CONTEXTUALIZACION</a:t>
            </a:r>
          </a:p>
          <a:p>
            <a:r>
              <a:rPr lang="es-CL" dirty="0" smtClean="0"/>
              <a:t>DATOS GENERALES: SUPERFICIE, DEMANDA, FRECUENCIA.</a:t>
            </a:r>
          </a:p>
          <a:p>
            <a:r>
              <a:rPr lang="es-CL" dirty="0" smtClean="0"/>
              <a:t>METODO DE TRABAJO: MODELO VRP CON UTILIZACIÓN DE METODO DE LOS AHORROS.</a:t>
            </a:r>
          </a:p>
          <a:p>
            <a:r>
              <a:rPr lang="es-CL" dirty="0" smtClean="0"/>
              <a:t>RESULTADOS </a:t>
            </a:r>
          </a:p>
          <a:p>
            <a:r>
              <a:rPr lang="es-CL" dirty="0" smtClean="0"/>
              <a:t>CONCLUSIONES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19778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CONTEXTUALIZACIÓN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 smtClean="0"/>
              <a:t>Recolección selectiva de basura</a:t>
            </a:r>
          </a:p>
          <a:p>
            <a:r>
              <a:rPr lang="es-CL" dirty="0" smtClean="0"/>
              <a:t>5 tipos:</a:t>
            </a:r>
          </a:p>
          <a:p>
            <a:pPr lvl="1"/>
            <a:r>
              <a:rPr lang="es-CL" dirty="0" smtClean="0"/>
              <a:t>Orgánica</a:t>
            </a:r>
          </a:p>
          <a:p>
            <a:pPr lvl="1"/>
            <a:r>
              <a:rPr lang="es-CL" dirty="0" smtClean="0"/>
              <a:t>Papel y Cartón</a:t>
            </a:r>
          </a:p>
          <a:p>
            <a:pPr lvl="1"/>
            <a:r>
              <a:rPr lang="es-CL" dirty="0" smtClean="0"/>
              <a:t>Envases plásticos</a:t>
            </a:r>
          </a:p>
          <a:p>
            <a:pPr lvl="1"/>
            <a:r>
              <a:rPr lang="es-CL" dirty="0" smtClean="0"/>
              <a:t>Vidrio</a:t>
            </a:r>
          </a:p>
          <a:p>
            <a:pPr lvl="1"/>
            <a:r>
              <a:rPr lang="es-CL" dirty="0"/>
              <a:t>M</a:t>
            </a:r>
            <a:r>
              <a:rPr lang="es-CL" dirty="0" smtClean="0"/>
              <a:t>etal</a:t>
            </a:r>
          </a:p>
          <a:p>
            <a:r>
              <a:rPr lang="es-CL" dirty="0" smtClean="0"/>
              <a:t>¿De qué forma realizar la mejor ruta de recolección selectiva de basura, que minimice costos de transporte y se adecúe a la frecuencia de recogida semanal?</a:t>
            </a:r>
          </a:p>
          <a:p>
            <a:r>
              <a:rPr lang="es-CL" dirty="0" smtClean="0"/>
              <a:t>Recogidas desde el centro de acopio ya instalado, hasta los contenedores designados, volviendo al punto inicial.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11368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Superficie 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9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9552" y="1700808"/>
                <a:ext cx="4680520" cy="276490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L" dirty="0" smtClean="0"/>
                  <a:t>Considerando que la superficie de la ciudad de Curicó es: 1328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L" dirty="0" smtClean="0"/>
                  <a:t>.</a:t>
                </a:r>
              </a:p>
              <a:p>
                <a:pPr algn="just">
                  <a:buNone/>
                </a:pPr>
                <a:r>
                  <a:rPr lang="es-CL" dirty="0"/>
                  <a:t> </a:t>
                </a:r>
                <a:r>
                  <a:rPr lang="es-CL" dirty="0" smtClean="0"/>
                  <a:t>  Se realizó el calculo de la superficie en los sectores.</a:t>
                </a:r>
                <a:endParaRPr lang="es-CL" dirty="0"/>
              </a:p>
            </p:txBody>
          </p:sp>
        </mc:Choice>
        <mc:Fallback>
          <p:sp>
            <p:nvSpPr>
              <p:cNvPr id="10" name="9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9552" y="1700808"/>
                <a:ext cx="4680520" cy="2764904"/>
              </a:xfrm>
              <a:blipFill rotWithShape="0">
                <a:blip r:embed="rId2" cstate="print"/>
                <a:stretch>
                  <a:fillRect l="-652" t="-1762" r="-208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1" name="1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163502"/>
                  </p:ext>
                </p:extLst>
              </p:nvPr>
            </p:nvGraphicFramePr>
            <p:xfrm>
              <a:off x="5508104" y="1556792"/>
              <a:ext cx="2592288" cy="4547393"/>
            </p:xfrm>
            <a:graphic>
              <a:graphicData uri="http://schemas.openxmlformats.org/drawingml/2006/table">
                <a:tbl>
                  <a:tblPr>
                    <a:tableStyleId>{BC89EF96-8CEA-46FF-86C4-4CE0E7609802}</a:tableStyleId>
                  </a:tblPr>
                  <a:tblGrid>
                    <a:gridCol w="1008112"/>
                    <a:gridCol w="1584176"/>
                  </a:tblGrid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b="1" u="none" strike="noStrike" dirty="0"/>
                            <a:t>Sector</a:t>
                          </a:r>
                          <a:endParaRPr lang="es-CL" sz="1800" b="1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b="1" u="none" strike="noStrike" dirty="0" smtClean="0"/>
                            <a:t>Superficie </a:t>
                          </a:r>
                          <a:r>
                            <a:rPr lang="es-CL" sz="1050" b="1" u="none" strike="noStrike" dirty="0" smtClean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CL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s-CL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s-CL" sz="1050" b="1" u="none" strike="noStrike" dirty="0" smtClean="0"/>
                            <a:t>)</a:t>
                          </a:r>
                          <a:endParaRPr lang="es-CL" sz="1050" b="1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S1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92,96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S2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152,72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S3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112,88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S4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114,21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S5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102,26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S6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111,55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S7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81,01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S8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57,10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S9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55,78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S10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123,50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S11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108,23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S12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108,23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S13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111,55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1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369163502"/>
                  </p:ext>
                </p:extLst>
              </p:nvPr>
            </p:nvGraphicFramePr>
            <p:xfrm>
              <a:off x="5508104" y="1556792"/>
              <a:ext cx="2592288" cy="4547393"/>
            </p:xfrm>
            <a:graphic>
              <a:graphicData uri="http://schemas.openxmlformats.org/drawingml/2006/table">
                <a:tbl>
                  <a:tblPr>
                    <a:tableStyleId>{BC89EF96-8CEA-46FF-86C4-4CE0E7609802}</a:tableStyleId>
                  </a:tblPr>
                  <a:tblGrid>
                    <a:gridCol w="1008112"/>
                    <a:gridCol w="1584176"/>
                  </a:tblGrid>
                  <a:tr h="4438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b="1" u="none" strike="noStrike" dirty="0"/>
                            <a:t>Sector</a:t>
                          </a:r>
                          <a:endParaRPr lang="es-CL" sz="1800" b="1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64231" t="-15068" r="-769" b="-953425"/>
                          </a:stretch>
                        </a:blipFill>
                      </a:tcPr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S1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92,96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S2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152,72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S3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112,88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S4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114,21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S5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102,26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S6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111,55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S7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81,01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S8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57,10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S9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55,78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S10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123,50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S11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108,23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S12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108,23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156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S13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L" sz="1800" u="none" strike="noStrike" dirty="0" smtClean="0"/>
                            <a:t>111,55</a:t>
                          </a:r>
                          <a:endParaRPr lang="es-CL" sz="1800" b="0" i="0" u="none" strike="noStrike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Cantidad de personas por sector: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556792"/>
                <a:ext cx="4320480" cy="4873752"/>
              </a:xfrm>
            </p:spPr>
            <p:txBody>
              <a:bodyPr/>
              <a:lstStyle/>
              <a:p>
                <a:pPr algn="just"/>
                <a:r>
                  <a:rPr lang="es-CL" dirty="0" smtClean="0"/>
                  <a:t> En la comuna de Curicó, en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L" dirty="0" smtClean="0"/>
                  <a:t> </a:t>
                </a:r>
                <a:r>
                  <a:rPr lang="es-CL" dirty="0" smtClean="0"/>
                  <a:t>viven 133,85 personas, por lo tanto:</a:t>
                </a: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556792"/>
                <a:ext cx="4320480" cy="4873752"/>
              </a:xfrm>
              <a:blipFill rotWithShape="0">
                <a:blip r:embed="rId2" cstate="print"/>
                <a:stretch>
                  <a:fillRect l="-564" t="-1000" r="-22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467544" y="3645024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Personas por sector = 133,85 personas * superficie por sector</a:t>
            </a:r>
          </a:p>
          <a:p>
            <a:endParaRPr lang="es-CL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5796136" y="1484784"/>
          <a:ext cx="2088232" cy="48245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78024"/>
                <a:gridCol w="1110208"/>
              </a:tblGrid>
              <a:tr h="34461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Sector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Personas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61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S1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12443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61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S2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20442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61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S3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15109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61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S4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15287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61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S5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13687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61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S6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14931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61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S7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10843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61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S8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7643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61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S9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7466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61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S10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16531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61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S11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14487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61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S12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14487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61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S13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14931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Cantidad de Basura total producida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5616624" cy="4873752"/>
          </a:xfrm>
        </p:spPr>
        <p:txBody>
          <a:bodyPr/>
          <a:lstStyle/>
          <a:p>
            <a:pPr algn="just"/>
            <a:r>
              <a:rPr lang="es-CL" dirty="0"/>
              <a:t>U</a:t>
            </a:r>
            <a:r>
              <a:rPr lang="es-CL" dirty="0" smtClean="0"/>
              <a:t>na persona bota alrededor de 6 kilos de basura a la semana, por lo tanto:</a:t>
            </a:r>
          </a:p>
          <a:p>
            <a:pPr algn="just">
              <a:buNone/>
            </a:pPr>
            <a:endParaRPr lang="es-CL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s-CL" dirty="0" smtClean="0">
                <a:solidFill>
                  <a:srgbClr val="FF0000"/>
                </a:solidFill>
              </a:rPr>
              <a:t>    </a:t>
            </a:r>
            <a:r>
              <a:rPr lang="es-CL" b="1" dirty="0" smtClean="0"/>
              <a:t>Basura total= 6 kilos * cantidad de personas en cada sector.</a:t>
            </a:r>
            <a:endParaRPr lang="es-CL" b="1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084168" y="1484784"/>
          <a:ext cx="2376264" cy="489653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04055"/>
                <a:gridCol w="1372209"/>
              </a:tblGrid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Sector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Basura (kg)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S1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74656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S2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122649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S3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90654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S4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91720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S5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82122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S6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89587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S7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65058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S8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45860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S9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44794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S10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99186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S11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86921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2629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S12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86921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2629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S13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89587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2629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Total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/>
                        <a:t>1069716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Cantidad de contenedores necesarios en cada sector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698976" cy="4873752"/>
          </a:xfrm>
        </p:spPr>
        <p:txBody>
          <a:bodyPr/>
          <a:lstStyle/>
          <a:p>
            <a:pPr algn="just"/>
            <a:r>
              <a:rPr lang="es-CL" dirty="0" smtClean="0"/>
              <a:t>La capacidad máxima de cada contenedor es de 50 ton. Este será distribuido de la siguiente manera:</a:t>
            </a:r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4653136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Cantidad de contenedores por sector: Basura total de cada sector / capacidad máx.  </a:t>
            </a:r>
            <a:endParaRPr lang="es-CL" b="1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4769357"/>
              </p:ext>
            </p:extLst>
          </p:nvPr>
        </p:nvGraphicFramePr>
        <p:xfrm>
          <a:off x="6228184" y="1268759"/>
          <a:ext cx="1944216" cy="518458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21500"/>
                <a:gridCol w="1122716"/>
              </a:tblGrid>
              <a:tr h="35466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Sector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Contenedor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466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S1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466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S2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466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S3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466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S4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2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466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S5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2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466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S6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2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466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S7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466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S8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466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S9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218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S10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2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2424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S11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2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2424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S12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2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2424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S13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2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2424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/>
                        <a:t>Total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6363" y="3191377"/>
            <a:ext cx="520065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Demanda por sector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748680"/>
          </a:xfrm>
        </p:spPr>
        <p:txBody>
          <a:bodyPr>
            <a:normAutofit/>
          </a:bodyPr>
          <a:lstStyle/>
          <a:p>
            <a:r>
              <a:rPr lang="es-CL" dirty="0" smtClean="0"/>
              <a:t>Composición de basura:</a:t>
            </a:r>
          </a:p>
          <a:p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0776982"/>
              </p:ext>
            </p:extLst>
          </p:nvPr>
        </p:nvGraphicFramePr>
        <p:xfrm>
          <a:off x="1979712" y="2132856"/>
          <a:ext cx="4392488" cy="17030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877837"/>
                <a:gridCol w="151465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Composición</a:t>
                      </a:r>
                      <a:r>
                        <a:rPr lang="es-CL" sz="180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de basura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/>
                        <a:t> </a:t>
                      </a:r>
                      <a:r>
                        <a:rPr lang="es-CL" sz="1800" b="1" u="none" strike="noStrike" dirty="0" smtClean="0"/>
                        <a:t> %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 smtClean="0"/>
                        <a:t>Orgánica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53,0%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 smtClean="0"/>
                        <a:t>Papel </a:t>
                      </a:r>
                      <a:r>
                        <a:rPr lang="es-CL" sz="1800" u="none" strike="noStrike" dirty="0"/>
                        <a:t>y </a:t>
                      </a:r>
                      <a:r>
                        <a:rPr lang="es-CL" sz="1800" u="none" strike="noStrike" dirty="0" smtClean="0"/>
                        <a:t>Cartón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12,4%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Envases</a:t>
                      </a:r>
                      <a:r>
                        <a:rPr lang="es-CL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plásticos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/>
                        <a:t>9,4%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Vidrios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/>
                        <a:t>6,6%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metal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/>
                        <a:t>2,3%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27584" y="386104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Demanda por sector(kg) = % composición * total de basura de cada sector.</a:t>
            </a:r>
          </a:p>
          <a:p>
            <a:endParaRPr lang="es-CL" b="1" dirty="0" smtClean="0"/>
          </a:p>
          <a:p>
            <a:r>
              <a:rPr lang="es-CL" b="1" dirty="0" smtClean="0"/>
              <a:t>Ejemplo:</a:t>
            </a:r>
            <a:endParaRPr lang="es-CL" b="1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7500149"/>
              </p:ext>
            </p:extLst>
          </p:nvPr>
        </p:nvGraphicFramePr>
        <p:xfrm>
          <a:off x="2123728" y="4456692"/>
          <a:ext cx="5112568" cy="1874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77939"/>
                <a:gridCol w="2734629"/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b="1" dirty="0"/>
                        <a:t>Sector 1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b="1" dirty="0" smtClean="0"/>
                        <a:t>Demanda </a:t>
                      </a:r>
                      <a:r>
                        <a:rPr lang="es-CL" b="1" baseline="0" dirty="0" smtClean="0"/>
                        <a:t>(kg)</a:t>
                      </a:r>
                      <a:endParaRPr lang="es-CL" b="1" dirty="0"/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s-CL" dirty="0" smtClean="0"/>
                        <a:t>Orgánica</a:t>
                      </a:r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dirty="0"/>
                        <a:t>39568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s-CL" dirty="0" smtClean="0"/>
                        <a:t>Envases plásticos</a:t>
                      </a:r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dirty="0"/>
                        <a:t>7018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s-CL"/>
                        <a:t>Papel y carton</a:t>
                      </a:r>
                      <a:endParaRPr lang="es-CL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dirty="0"/>
                        <a:t>9257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s-CL"/>
                        <a:t>vidrio</a:t>
                      </a:r>
                      <a:endParaRPr lang="es-CL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dirty="0"/>
                        <a:t>4927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metal</a:t>
                      </a:r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dirty="0"/>
                        <a:t>1717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Demanda por sector</a:t>
            </a:r>
            <a:endParaRPr lang="es-CL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2504307"/>
              </p:ext>
            </p:extLst>
          </p:nvPr>
        </p:nvGraphicFramePr>
        <p:xfrm>
          <a:off x="2051720" y="3257543"/>
          <a:ext cx="4370412" cy="314096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65954"/>
                <a:gridCol w="1065954"/>
                <a:gridCol w="1065954"/>
                <a:gridCol w="1172550"/>
              </a:tblGrid>
              <a:tr h="94416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 dirty="0">
                          <a:effectLst/>
                        </a:rPr>
                        <a:t> Basura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 dirty="0">
                          <a:effectLst/>
                        </a:rPr>
                        <a:t>densidad (kg/m3)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>
                          <a:effectLst/>
                        </a:rPr>
                        <a:t>Demanda (kg)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Demanda (m3)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67406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>
                          <a:effectLst/>
                        </a:rPr>
                        <a:t>Orgánica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 dirty="0">
                          <a:effectLst/>
                        </a:rPr>
                        <a:t>600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 dirty="0">
                          <a:effectLst/>
                        </a:rPr>
                        <a:t>39568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>
                          <a:effectLst/>
                        </a:rPr>
                        <a:t>66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67406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>
                          <a:effectLst/>
                        </a:rPr>
                        <a:t>Plástico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 dirty="0">
                          <a:effectLst/>
                        </a:rPr>
                        <a:t>120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 dirty="0">
                          <a:effectLst/>
                        </a:rPr>
                        <a:t>7018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>
                          <a:effectLst/>
                        </a:rPr>
                        <a:t>59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701109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>
                          <a:effectLst/>
                        </a:rPr>
                        <a:t>Papel y cartón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>
                          <a:effectLst/>
                        </a:rPr>
                        <a:t>75,5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 dirty="0">
                          <a:effectLst/>
                        </a:rPr>
                        <a:t>9257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>
                          <a:effectLst/>
                        </a:rPr>
                        <a:t>123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80443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>
                          <a:effectLst/>
                        </a:rPr>
                        <a:t>vidrio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>
                          <a:effectLst/>
                        </a:rPr>
                        <a:t>330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 dirty="0">
                          <a:effectLst/>
                        </a:rPr>
                        <a:t>4927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>
                          <a:effectLst/>
                        </a:rPr>
                        <a:t>15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80443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>
                          <a:effectLst/>
                        </a:rPr>
                        <a:t>metal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>
                          <a:effectLst/>
                        </a:rPr>
                        <a:t>300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600" u="none" strike="noStrike" dirty="0">
                          <a:effectLst/>
                        </a:rPr>
                        <a:t>1717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>
                          <a:effectLst/>
                        </a:rPr>
                        <a:t>6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79512" y="1467756"/>
            <a:ext cx="8460432" cy="178978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CL" sz="3600" dirty="0" smtClean="0"/>
              <a:t>Es necesario tomar en cuenta la demanda en metros cúbicos, ya que es importante para las restricciones de capacidad del camión, y para conocer la capacidad de compactación de cada material.</a:t>
            </a:r>
          </a:p>
          <a:p>
            <a:pPr algn="just"/>
            <a:endParaRPr lang="es-CL" sz="3600" dirty="0" smtClean="0"/>
          </a:p>
          <a:p>
            <a:pPr algn="just"/>
            <a:r>
              <a:rPr lang="es-CL" sz="3600" dirty="0" smtClean="0"/>
              <a:t>Siguiendo con el ejemplo del Sector 1:</a:t>
            </a:r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pPr algn="just"/>
            <a:endParaRPr lang="es-C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782</TotalTime>
  <Words>820</Words>
  <Application>Microsoft Office PowerPoint</Application>
  <PresentationFormat>Presentación en pantalla (4:3)</PresentationFormat>
  <Paragraphs>255</Paragraphs>
  <Slides>17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Mirador</vt:lpstr>
      <vt:lpstr>Hoja de cálculo</vt:lpstr>
      <vt:lpstr>Problema de ruteo de recolección selectiva de basura</vt:lpstr>
      <vt:lpstr>INDICE</vt:lpstr>
      <vt:lpstr>CONTEXTUALIZACIÓN</vt:lpstr>
      <vt:lpstr>Superficie </vt:lpstr>
      <vt:lpstr>Cantidad de personas por sector:</vt:lpstr>
      <vt:lpstr>Cantidad de Basura total producida</vt:lpstr>
      <vt:lpstr>Cantidad de contenedores necesarios en cada sector</vt:lpstr>
      <vt:lpstr>Demanda por sector</vt:lpstr>
      <vt:lpstr>Demanda por sector</vt:lpstr>
      <vt:lpstr>Frecuencia</vt:lpstr>
      <vt:lpstr>Modelo VRP, Método de los ahorros</vt:lpstr>
      <vt:lpstr>Pasos para heurística de ahorro secuencial</vt:lpstr>
      <vt:lpstr>Aplicación Heurística</vt:lpstr>
      <vt:lpstr>Diapositiva 14</vt:lpstr>
      <vt:lpstr>Diapositiva 15</vt:lpstr>
      <vt:lpstr>Resultado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Karen</dc:creator>
  <cp:lastModifiedBy>Karen</cp:lastModifiedBy>
  <cp:revision>26</cp:revision>
  <dcterms:created xsi:type="dcterms:W3CDTF">2016-11-23T00:56:48Z</dcterms:created>
  <dcterms:modified xsi:type="dcterms:W3CDTF">2016-11-26T03:43:41Z</dcterms:modified>
</cp:coreProperties>
</file>