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sldIdLst>
    <p:sldId id="306" r:id="rId2"/>
    <p:sldId id="301" r:id="rId3"/>
    <p:sldId id="302" r:id="rId4"/>
    <p:sldId id="305" r:id="rId5"/>
    <p:sldId id="303" r:id="rId6"/>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9" d="100"/>
          <a:sy n="79" d="100"/>
        </p:scale>
        <p:origin x="744"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10/7/2024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normAutofit fontScale="25000" lnSpcReduction="20000"/>
          </a:bodyPr>
          <a:lstStyle/>
          <a:p>
            <a:pPr algn="just">
              <a:spcBef>
                <a:spcPct val="0"/>
              </a:spcBef>
            </a:pPr>
            <a:r>
              <a:rPr lang="en-US" b="1" u="sng" dirty="0"/>
              <a:t>Detailed Explanation of the Proposed Solution</a:t>
            </a:r>
            <a:endParaRPr lang="en-US" dirty="0"/>
          </a:p>
          <a:p>
            <a:pPr algn="just">
              <a:spcBef>
                <a:spcPct val="0"/>
              </a:spcBef>
            </a:pPr>
            <a:r>
              <a:rPr lang="en-US" b="1" dirty="0"/>
              <a:t>Layer 1 - Passive Data Collection</a:t>
            </a:r>
            <a:r>
              <a:rPr lang="en-US" dirty="0"/>
              <a:t>:</a:t>
            </a:r>
          </a:p>
          <a:p>
            <a:pPr algn="just">
              <a:spcBef>
                <a:spcPct val="0"/>
              </a:spcBef>
            </a:pPr>
            <a:r>
              <a:rPr lang="en-US" dirty="0"/>
              <a:t>We gather behavioral data such as:</a:t>
            </a:r>
          </a:p>
          <a:p>
            <a:pPr marL="285750" indent="-285750" algn="just">
              <a:spcBef>
                <a:spcPct val="0"/>
              </a:spcBef>
              <a:buFont typeface="Arial,Sans-Serif"/>
              <a:buChar char="•"/>
            </a:pPr>
            <a:r>
              <a:rPr lang="en-US" b="1" dirty="0"/>
              <a:t>Keystrokes</a:t>
            </a:r>
            <a:r>
              <a:rPr lang="en-US" dirty="0"/>
              <a:t>: Pressure, speed, typing patterns.</a:t>
            </a:r>
          </a:p>
          <a:p>
            <a:pPr marL="285750" indent="-285750" algn="just">
              <a:spcBef>
                <a:spcPct val="0"/>
              </a:spcBef>
              <a:buFont typeface="Arial,Sans-Serif"/>
              <a:buChar char="•"/>
            </a:pPr>
            <a:r>
              <a:rPr lang="en-US" b="1" dirty="0"/>
              <a:t>Mouse Movement</a:t>
            </a:r>
            <a:r>
              <a:rPr lang="en-US" dirty="0"/>
              <a:t>: Speed, trajectory, pauses, hesitation.</a:t>
            </a:r>
          </a:p>
          <a:p>
            <a:pPr marL="285750" indent="-285750" algn="just">
              <a:spcBef>
                <a:spcPct val="0"/>
              </a:spcBef>
              <a:buFont typeface="Arial,Sans-Serif"/>
              <a:buChar char="•"/>
            </a:pPr>
            <a:r>
              <a:rPr lang="en-US" b="1" dirty="0"/>
              <a:t>Touch Sensitivity</a:t>
            </a:r>
            <a:r>
              <a:rPr lang="en-US" dirty="0"/>
              <a:t>: Pressure on touch screens , finger movement.</a:t>
            </a:r>
          </a:p>
          <a:p>
            <a:pPr marL="285750" indent="-285750" algn="just">
              <a:spcBef>
                <a:spcPct val="0"/>
              </a:spcBef>
              <a:buFont typeface="Arial,Sans-Serif"/>
              <a:buChar char="•"/>
            </a:pPr>
            <a:r>
              <a:rPr lang="en-US" b="1" dirty="0"/>
              <a:t>Scrolling Pattern</a:t>
            </a:r>
            <a:r>
              <a:rPr lang="en-US" dirty="0"/>
              <a:t>: Exploration behavior across the page.</a:t>
            </a:r>
          </a:p>
          <a:p>
            <a:pPr marL="285750" indent="-285750" algn="just">
              <a:spcBef>
                <a:spcPct val="0"/>
              </a:spcBef>
              <a:buFont typeface="Arial,Sans-Serif"/>
              <a:buChar char="•"/>
            </a:pPr>
            <a:r>
              <a:rPr lang="en-US" b="1" dirty="0"/>
              <a:t>Screen Resolution, Device Type</a:t>
            </a:r>
            <a:r>
              <a:rPr lang="en-US" dirty="0"/>
              <a:t>: Device fingerprinting based on OS, screen resolution, plugins.</a:t>
            </a:r>
          </a:p>
          <a:p>
            <a:pPr marL="285750" indent="-285750" algn="just">
              <a:spcBef>
                <a:spcPct val="0"/>
              </a:spcBef>
              <a:buFont typeface="Arial,Sans-Serif"/>
              <a:buChar char="•"/>
            </a:pPr>
            <a:r>
              <a:rPr lang="en-US" b="1" dirty="0"/>
              <a:t>Honeypots</a:t>
            </a:r>
            <a:r>
              <a:rPr lang="en-US" dirty="0"/>
              <a:t>: Hidden elements (buttons, textboxes, </a:t>
            </a:r>
            <a:r>
              <a:rPr lang="en-US" dirty="0" err="1"/>
              <a:t>traplinks</a:t>
            </a:r>
            <a:r>
              <a:rPr lang="en-US" dirty="0"/>
              <a:t>) that bots typically interact with.</a:t>
            </a:r>
          </a:p>
          <a:p>
            <a:pPr marL="285750" indent="-285750" algn="just">
              <a:spcBef>
                <a:spcPct val="0"/>
              </a:spcBef>
              <a:buFont typeface="Arial,Sans-Serif"/>
              <a:buChar char="•"/>
            </a:pPr>
            <a:endParaRPr lang="en-US" dirty="0"/>
          </a:p>
          <a:p>
            <a:pPr algn="just">
              <a:spcBef>
                <a:spcPct val="0"/>
              </a:spcBef>
            </a:pPr>
            <a:r>
              <a:rPr lang="en-US" b="1" dirty="0"/>
              <a:t>Machine Learning Integration</a:t>
            </a:r>
            <a:r>
              <a:rPr lang="en-US" dirty="0"/>
              <a:t>:</a:t>
            </a:r>
          </a:p>
          <a:p>
            <a:pPr algn="just">
              <a:spcBef>
                <a:spcPct val="0"/>
              </a:spcBef>
            </a:pPr>
            <a:r>
              <a:rPr lang="en-US" dirty="0"/>
              <a:t>All collected data is analyzed using </a:t>
            </a:r>
            <a:r>
              <a:rPr lang="en-US" b="1" dirty="0"/>
              <a:t>decision trees</a:t>
            </a:r>
            <a:r>
              <a:rPr lang="en-US" dirty="0"/>
              <a:t> and other ML models (HMM, LSTM, SVM, Random Forest, K-Means Clustering, </a:t>
            </a:r>
            <a:r>
              <a:rPr lang="en-US" dirty="0" err="1"/>
              <a:t>etc</a:t>
            </a:r>
            <a:r>
              <a:rPr lang="en-US" dirty="0"/>
              <a:t>) to determine if the user is legitimate or a bot.</a:t>
            </a:r>
          </a:p>
          <a:p>
            <a:pPr algn="just">
              <a:spcBef>
                <a:spcPct val="0"/>
              </a:spcBef>
            </a:pPr>
            <a:r>
              <a:rPr lang="en-US" dirty="0"/>
              <a:t>If the user is suspicious, we introduce a </a:t>
            </a:r>
            <a:r>
              <a:rPr lang="en-US" b="1" dirty="0"/>
              <a:t>Layer 2 - active CAPTCHA:</a:t>
            </a:r>
            <a:endParaRPr lang="en-US" dirty="0"/>
          </a:p>
          <a:p>
            <a:pPr marL="285750" indent="-285750" algn="just">
              <a:spcBef>
                <a:spcPct val="0"/>
              </a:spcBef>
              <a:buFont typeface="Arial,Sans-Serif"/>
              <a:buChar char="•"/>
            </a:pPr>
            <a:r>
              <a:rPr lang="en-US" b="1" dirty="0"/>
              <a:t>Slider CAPTCHA</a:t>
            </a:r>
            <a:endParaRPr lang="en-US" dirty="0"/>
          </a:p>
          <a:p>
            <a:pPr marL="285750" indent="-285750" algn="just">
              <a:spcBef>
                <a:spcPct val="0"/>
              </a:spcBef>
              <a:buFont typeface="Arial,Sans-Serif"/>
              <a:buChar char="•"/>
            </a:pPr>
            <a:r>
              <a:rPr lang="en-US" b="1" dirty="0"/>
              <a:t>Connect the Dots</a:t>
            </a:r>
            <a:endParaRPr lang="en-US" dirty="0"/>
          </a:p>
          <a:p>
            <a:pPr marL="285750" indent="-285750" algn="just">
              <a:spcBef>
                <a:spcPct val="0"/>
              </a:spcBef>
              <a:buFont typeface="Arial,Sans-Serif"/>
              <a:buChar char="•"/>
            </a:pPr>
            <a:r>
              <a:rPr lang="en-US" b="1" dirty="0"/>
              <a:t>Puzzle Piece (Lemon CAPTCHA)</a:t>
            </a:r>
            <a:endParaRPr lang="en-US" dirty="0"/>
          </a:p>
          <a:p>
            <a:pPr marL="285750" indent="-285750" algn="just">
              <a:spcBef>
                <a:spcPct val="0"/>
              </a:spcBef>
              <a:buFont typeface="Arial,Sans-Serif"/>
              <a:buChar char="•"/>
            </a:pPr>
            <a:r>
              <a:rPr lang="en-US" b="1" dirty="0"/>
              <a:t>Trace the Curve</a:t>
            </a:r>
            <a:endParaRPr lang="en-US" dirty="0"/>
          </a:p>
          <a:p>
            <a:pPr marL="285750" indent="-285750" algn="just">
              <a:spcBef>
                <a:spcPct val="0"/>
              </a:spcBef>
              <a:buFont typeface="Arial,Sans-Serif"/>
              <a:buChar char="•"/>
            </a:pPr>
            <a:r>
              <a:rPr lang="en-US" b="1" dirty="0"/>
              <a:t>Shake the Phone</a:t>
            </a:r>
            <a:endParaRPr lang="en-US" dirty="0"/>
          </a:p>
          <a:p>
            <a:endParaRPr lang="en-US" dirty="0">
              <a:ea typeface="ＭＳ Ｐゴシック"/>
              <a:cs typeface="Calibri"/>
            </a:endParaRPr>
          </a:p>
          <a:p>
            <a:endParaRPr lang="en-US" dirty="0">
              <a:ea typeface="ＭＳ Ｐゴシック"/>
              <a:cs typeface="Calibri"/>
            </a:endParaRPr>
          </a:p>
          <a:p>
            <a:r>
              <a:rPr lang="en-US" dirty="0">
                <a:ea typeface="ＭＳ Ｐゴシック"/>
                <a:cs typeface="Calibri"/>
              </a:rPr>
              <a:t>To detect anomalous behavior in values such as keystrokes, mouse movements, resolution, and IP/location, you can apply a variety of machine learning models. Here’s a breakdown of suitable models for each of your needs:</a:t>
            </a:r>
            <a:endParaRPr lang="en-US" dirty="0"/>
          </a:p>
          <a:p>
            <a:r>
              <a:rPr lang="en-US" dirty="0">
                <a:ea typeface="ＭＳ Ｐゴシック"/>
                <a:cs typeface="Calibri"/>
              </a:rPr>
              <a:t> </a:t>
            </a:r>
          </a:p>
          <a:p>
            <a:r>
              <a:rPr lang="en-US" dirty="0"/>
              <a:t>### 1. **Keystrokes (Pressure, Speed, Pattern)**</a:t>
            </a:r>
          </a:p>
          <a:p>
            <a:r>
              <a:rPr lang="en-US" dirty="0"/>
              <a:t>- **Model:** *Hidden Markov Model (HMM) or Long Short-Term Memory (LSTM) Networks*</a:t>
            </a:r>
          </a:p>
          <a:p>
            <a:r>
              <a:rPr lang="en-US" dirty="0"/>
              <a:t>- **Explanation:** Keystroke patterns are sequential, so sequence-based models like HMM or LSTM are ideal for analyzing variations in typing speed, pressure, and patterns. They can learn user-specific typing behaviors and detect anomalies that deviate from these learned patterns, suggesting bot activity.</a:t>
            </a:r>
          </a:p>
          <a:p>
            <a:r>
              <a:rPr lang="en-US" dirty="0">
                <a:ea typeface="ＭＳ Ｐゴシック"/>
                <a:cs typeface="Calibri"/>
              </a:rPr>
              <a:t> </a:t>
            </a:r>
          </a:p>
          <a:p>
            <a:r>
              <a:rPr lang="en-US" dirty="0"/>
              <a:t>### 2. **Mouse Pointer (Speed, Trajectory, Hesitation, Pauses)**</a:t>
            </a:r>
          </a:p>
          <a:p>
            <a:r>
              <a:rPr lang="en-US" dirty="0"/>
              <a:t>- **Model:** *Support Vector Machine (SVM) or Random Forest*</a:t>
            </a:r>
          </a:p>
          <a:p>
            <a:r>
              <a:rPr lang="en-US" dirty="0"/>
              <a:t>- **Explanation:** Mouse pointer movements can be analyzed as features such as speed, trajectory, hesitation, and pauses. An SVM classifier works well for binary classification (human vs. bot), as it finds the optimal hyperplane to distinguish between typical human behavior and anomalous patterns. Random Forest can also capture non-linear interactions between the features and detect abnormal patterns efficiently.</a:t>
            </a:r>
          </a:p>
          <a:p>
            <a:r>
              <a:rPr lang="en-US" dirty="0">
                <a:ea typeface="ＭＳ Ｐゴシック"/>
                <a:cs typeface="Calibri"/>
              </a:rPr>
              <a:t> </a:t>
            </a:r>
          </a:p>
          <a:p>
            <a:r>
              <a:rPr lang="en-US" dirty="0"/>
              <a:t>### 3. **Screen Resolution &amp; Device Fingerprinting (Checked using OS and Device Type)**</a:t>
            </a:r>
          </a:p>
          <a:p>
            <a:r>
              <a:rPr lang="en-US" dirty="0"/>
              <a:t>- **Model:** *Decision Trees or Isolation Forest*</a:t>
            </a:r>
          </a:p>
          <a:p>
            <a:r>
              <a:rPr lang="en-US" dirty="0"/>
              <a:t>- **Explanation:** Resolution and device fingerprinting can be evaluated using models like Decision Trees or Isolation Forests. Isolation Forests are particularly useful for anomaly detection, where rare or abnormal device configurations (mismatched OS and resolution) can be flagged as potential bot activity.</a:t>
            </a:r>
          </a:p>
          <a:p>
            <a:r>
              <a:rPr lang="en-US" dirty="0">
                <a:ea typeface="ＭＳ Ｐゴシック"/>
                <a:cs typeface="Calibri"/>
              </a:rPr>
              <a:t> </a:t>
            </a:r>
          </a:p>
          <a:p>
            <a:r>
              <a:rPr lang="en-US" dirty="0"/>
              <a:t>### 4. **IP Address and Location**</a:t>
            </a:r>
          </a:p>
          <a:p>
            <a:r>
              <a:rPr lang="en-US" dirty="0"/>
              <a:t>- **Model:** *K-Means Clustering or DBSCAN (Density-Based Spatial Clustering of Applications with Noise)*</a:t>
            </a:r>
          </a:p>
          <a:p>
            <a:r>
              <a:rPr lang="en-US" dirty="0"/>
              <a:t>- **Explanation:** For IP address and geolocation-based anomaly detection, clustering techniques such as K-Means or DBSCAN are effective. They group data points (IP addresses and their corresponding locations) based on proximity. If a user’s location/IP deviates significantly from the normal cluster, it is flagged as an anomaly.</a:t>
            </a:r>
          </a:p>
          <a:p>
            <a:r>
              <a:rPr lang="en-US" dirty="0">
                <a:ea typeface="ＭＳ Ｐゴシック"/>
                <a:cs typeface="Calibri"/>
              </a:rPr>
              <a:t> </a:t>
            </a:r>
          </a:p>
          <a:p>
            <a:r>
              <a:rPr lang="en-US" dirty="0"/>
              <a:t>### **Overall Approach:**</a:t>
            </a:r>
          </a:p>
          <a:p>
            <a:r>
              <a:rPr lang="en-US" dirty="0"/>
              <a:t>- You can build a layered model using a combination of these methods to detect anomalies across multiple features.</a:t>
            </a:r>
          </a:p>
          <a:p>
            <a:r>
              <a:rPr lang="en-US" dirty="0"/>
              <a:t>- An ensemble approach, like *Random Forest* or *</a:t>
            </a:r>
            <a:r>
              <a:rPr lang="en-US" dirty="0" err="1"/>
              <a:t>XGBoost</a:t>
            </a:r>
            <a:r>
              <a:rPr lang="en-US" dirty="0"/>
              <a:t>*, could combine predictions from these models to arrive at a final decision, weighting anomalies in different areas.</a:t>
            </a:r>
          </a:p>
          <a:p>
            <a:r>
              <a:rPr lang="en-US" dirty="0">
                <a:ea typeface="ＭＳ Ｐゴシック"/>
                <a:cs typeface="Calibri"/>
              </a:rPr>
              <a:t> </a:t>
            </a:r>
          </a:p>
          <a:p>
            <a:r>
              <a:rPr lang="en-US" dirty="0"/>
              <a:t>### **Why These Models:**</a:t>
            </a:r>
          </a:p>
          <a:p>
            <a:r>
              <a:rPr lang="en-US" dirty="0"/>
              <a:t>- **HMM/LSTM:** Great for time-series or sequence-based data like keystroke dynamics.</a:t>
            </a:r>
          </a:p>
          <a:p>
            <a:r>
              <a:rPr lang="en-US" dirty="0"/>
              <a:t>- **SVM/Random Forest:** Effective for classification tasks, especially when behavior deviates from normal patterns.</a:t>
            </a:r>
          </a:p>
          <a:p>
            <a:r>
              <a:rPr lang="en-US" dirty="0"/>
              <a:t>- **Isolation Forest/Clustering:** Specialized for anomaly detection, where "outliers" (bot behavior) can be detected efficiently. </a:t>
            </a:r>
          </a:p>
          <a:p>
            <a:r>
              <a:rPr lang="en-US" dirty="0">
                <a:ea typeface="ＭＳ Ｐゴシック"/>
                <a:cs typeface="Calibri"/>
              </a:rPr>
              <a:t> </a:t>
            </a:r>
          </a:p>
          <a:p>
            <a:r>
              <a:rPr lang="en-US" dirty="0">
                <a:ea typeface="ＭＳ Ｐゴシック"/>
                <a:cs typeface="Calibri"/>
              </a:rPr>
              <a:t>This approach provides a robust framework to analyze multiple environmental parameters and behavior patterns to distinguish human users from bots.</a:t>
            </a:r>
            <a:br>
              <a:rPr lang="en-US" dirty="0">
                <a:ea typeface="ＭＳ Ｐゴシック"/>
                <a:cs typeface="Calibri"/>
              </a:rPr>
            </a:br>
            <a:br>
              <a:rPr lang="en-US" dirty="0">
                <a:cs typeface="Calibri"/>
              </a:rPr>
            </a:br>
            <a:r>
              <a:rPr lang="en-US" dirty="0"/>
              <a:t>### PowerPoint Slide Content:</a:t>
            </a:r>
            <a:endParaRPr lang="en-US" dirty="0">
              <a:cs typeface="Calibri"/>
            </a:endParaRPr>
          </a:p>
          <a:p>
            <a:r>
              <a:rPr lang="en-US" dirty="0">
                <a:ea typeface="ＭＳ Ｐゴシック"/>
                <a:cs typeface="Calibri"/>
              </a:rPr>
              <a:t> </a:t>
            </a:r>
          </a:p>
          <a:p>
            <a:r>
              <a:rPr lang="en-US" dirty="0"/>
              <a:t>---</a:t>
            </a:r>
          </a:p>
          <a:p>
            <a:r>
              <a:rPr lang="en-US" dirty="0">
                <a:ea typeface="ＭＳ Ｐゴシック"/>
                <a:cs typeface="Calibri"/>
              </a:rPr>
              <a:t> </a:t>
            </a:r>
          </a:p>
          <a:p>
            <a:r>
              <a:rPr lang="en-US" dirty="0"/>
              <a:t>### **Proposed Solution**  </a:t>
            </a:r>
          </a:p>
          <a:p>
            <a:r>
              <a:rPr lang="en-US" dirty="0"/>
              <a:t>**(Describe your Idea/Solution/Prototype)**  </a:t>
            </a:r>
          </a:p>
          <a:p>
            <a:r>
              <a:rPr lang="en-US" dirty="0"/>
              <a:t>Our solution introduces a **passive layer of authentication** that silently collects **user interaction and environmental data** to determine legitimacy. Based on this, we will detect bots before challenging them with an **active CAPTCHA** if necessary.</a:t>
            </a:r>
          </a:p>
          <a:p>
            <a:r>
              <a:rPr lang="en-US" dirty="0">
                <a:ea typeface="ＭＳ Ｐゴシック"/>
                <a:cs typeface="Calibri"/>
              </a:rPr>
              <a:t> </a:t>
            </a:r>
          </a:p>
          <a:p>
            <a:r>
              <a:rPr lang="en-US" dirty="0"/>
              <a:t>---</a:t>
            </a:r>
          </a:p>
          <a:p>
            <a:r>
              <a:rPr lang="en-US" dirty="0">
                <a:ea typeface="ＭＳ Ｐゴシック"/>
                <a:cs typeface="Calibri"/>
              </a:rPr>
              <a:t> </a:t>
            </a:r>
          </a:p>
          <a:p>
            <a:r>
              <a:rPr lang="en-US" dirty="0"/>
              <a:t>### **Detailed Explanation of the Proposed Solution**  </a:t>
            </a:r>
          </a:p>
          <a:p>
            <a:r>
              <a:rPr lang="en-US" dirty="0"/>
              <a:t>- **Layer 1 - Passive Data Collection**:  </a:t>
            </a:r>
          </a:p>
          <a:p>
            <a:r>
              <a:rPr lang="en-US" dirty="0"/>
              <a:t>  We gather behavioral data such as:</a:t>
            </a:r>
          </a:p>
          <a:p>
            <a:r>
              <a:rPr lang="en-US" dirty="0"/>
              <a:t>  - **Keystrokes**: Pressure, speed, and typing patterns.</a:t>
            </a:r>
          </a:p>
          <a:p>
            <a:r>
              <a:rPr lang="en-US" dirty="0"/>
              <a:t>  - **Mouse Movement**: Speed, trajectory, pauses, and hesitation.</a:t>
            </a:r>
          </a:p>
          <a:p>
            <a:r>
              <a:rPr lang="en-US" dirty="0"/>
              <a:t>  - **Touch Sensitivity**: Pressure on touch screens and finger movement.</a:t>
            </a:r>
          </a:p>
          <a:p>
            <a:r>
              <a:rPr lang="en-US" dirty="0"/>
              <a:t>  - **Scrolling Pattern**: Exploration behavior across the page.</a:t>
            </a:r>
          </a:p>
          <a:p>
            <a:r>
              <a:rPr lang="en-US" dirty="0"/>
              <a:t>  - **Screen Resolution and Device Type**: Device fingerprinting based on OS, screen resolution, and plugins.</a:t>
            </a:r>
          </a:p>
          <a:p>
            <a:r>
              <a:rPr lang="en-US" dirty="0"/>
              <a:t>  - **Honeypots**: Hidden elements (buttons, textboxes) that bots typically interact with.</a:t>
            </a:r>
          </a:p>
          <a:p>
            <a:r>
              <a:rPr lang="en-US" dirty="0">
                <a:ea typeface="ＭＳ Ｐゴシック"/>
                <a:cs typeface="Calibri"/>
              </a:rPr>
              <a:t> </a:t>
            </a:r>
          </a:p>
          <a:p>
            <a:r>
              <a:rPr lang="en-US" dirty="0"/>
              <a:t>- **Machine Learning Integration**:  </a:t>
            </a:r>
          </a:p>
          <a:p>
            <a:r>
              <a:rPr lang="en-US" dirty="0"/>
              <a:t>  All collected data is analyzed using **decision trees** and other ML models to determine if the user is legitimate or a bot.  </a:t>
            </a:r>
          </a:p>
          <a:p>
            <a:r>
              <a:rPr lang="en-US" dirty="0"/>
              <a:t>  If the user is suspicious, we introduce a second layer of **active CAPTCHA** such as:</a:t>
            </a:r>
          </a:p>
          <a:p>
            <a:r>
              <a:rPr lang="en-US" dirty="0"/>
              <a:t>  - **Slider CAPTCHA**</a:t>
            </a:r>
          </a:p>
          <a:p>
            <a:r>
              <a:rPr lang="en-US" dirty="0"/>
              <a:t>  - **Connect the Dots**</a:t>
            </a:r>
          </a:p>
          <a:p>
            <a:r>
              <a:rPr lang="en-US" dirty="0"/>
              <a:t>  - **Puzzle Piece (Lemon CAPTCHA)**</a:t>
            </a:r>
          </a:p>
          <a:p>
            <a:r>
              <a:rPr lang="en-US" dirty="0"/>
              <a:t>  - **Trace the Curve**</a:t>
            </a:r>
          </a:p>
          <a:p>
            <a:r>
              <a:rPr lang="en-US" dirty="0"/>
              <a:t>  - **Shake the Phone**</a:t>
            </a:r>
          </a:p>
          <a:p>
            <a:r>
              <a:rPr lang="en-US" dirty="0">
                <a:ea typeface="ＭＳ Ｐゴシック"/>
                <a:cs typeface="Calibri"/>
              </a:rPr>
              <a:t> </a:t>
            </a:r>
          </a:p>
          <a:p>
            <a:r>
              <a:rPr lang="en-US" dirty="0"/>
              <a:t>---</a:t>
            </a:r>
          </a:p>
          <a:p>
            <a:r>
              <a:rPr lang="en-US" dirty="0">
                <a:ea typeface="ＭＳ Ｐゴシック"/>
                <a:cs typeface="Calibri"/>
              </a:rPr>
              <a:t> </a:t>
            </a:r>
          </a:p>
          <a:p>
            <a:r>
              <a:rPr lang="en-US" dirty="0"/>
              <a:t>### **How It Addresses the Problem**  </a:t>
            </a:r>
          </a:p>
          <a:p>
            <a:r>
              <a:rPr lang="en-US" dirty="0"/>
              <a:t>- **Seamless User Experience**: By collecting data passively, we minimize interruptions and CAPTCHA challenges for real users, significantly improving UX.</a:t>
            </a:r>
          </a:p>
          <a:p>
            <a:r>
              <a:rPr lang="en-US" dirty="0"/>
              <a:t>- **Bot Detection**: Machine learning allows us to intelligently differentiate bots from humans based on complex behavioral data.</a:t>
            </a:r>
          </a:p>
          <a:p>
            <a:r>
              <a:rPr lang="en-US" dirty="0"/>
              <a:t>- **Multi-Layer Security**: Even if bots bypass the passive layer, an active CAPTCHA ensures added security.</a:t>
            </a:r>
          </a:p>
          <a:p>
            <a:r>
              <a:rPr lang="en-US" dirty="0">
                <a:ea typeface="ＭＳ Ｐゴシック"/>
                <a:cs typeface="Calibri"/>
              </a:rPr>
              <a:t> </a:t>
            </a:r>
          </a:p>
          <a:p>
            <a:r>
              <a:rPr lang="en-US" dirty="0"/>
              <a:t>---</a:t>
            </a:r>
          </a:p>
          <a:p>
            <a:r>
              <a:rPr lang="en-US" dirty="0">
                <a:ea typeface="ＭＳ Ｐゴシック"/>
                <a:cs typeface="Calibri"/>
              </a:rPr>
              <a:t> </a:t>
            </a:r>
          </a:p>
          <a:p>
            <a:r>
              <a:rPr lang="en-US" dirty="0"/>
              <a:t>### **Innovation and Uniqueness of the Solution**  </a:t>
            </a:r>
          </a:p>
          <a:p>
            <a:r>
              <a:rPr lang="en-US" dirty="0"/>
              <a:t>- **Behavioral Biometrics**: Uniquely captures human interaction data that bots struggle to mimic, such as mouse trajectory, keystroke patterns, and touch sensitivity.</a:t>
            </a:r>
          </a:p>
          <a:p>
            <a:r>
              <a:rPr lang="en-US" dirty="0"/>
              <a:t>- **Honeypots**: Uses trap elements designed to catch bots without affecting humans.</a:t>
            </a:r>
          </a:p>
          <a:p>
            <a:r>
              <a:rPr lang="en-US" dirty="0"/>
              <a:t>- **Customizable CAPTCHA**: The active CAPTCHA system provides randomized, dynamic challenges to further thwart automated attacks.</a:t>
            </a:r>
          </a:p>
          <a:p>
            <a:r>
              <a:rPr lang="en-US" dirty="0"/>
              <a:t>- **ML-Driven Anomaly Detection**: Uses decision trees and other machine learning algorithms to analyze data from multiple sources, ensuring high accuracy in detecting bot behavior.</a:t>
            </a:r>
          </a:p>
          <a:p>
            <a:r>
              <a:rPr lang="en-US" dirty="0">
                <a:ea typeface="ＭＳ Ｐゴシック"/>
                <a:cs typeface="Calibri"/>
              </a:rPr>
              <a:t> </a:t>
            </a:r>
          </a:p>
          <a:p>
            <a:r>
              <a:rPr lang="en-US" dirty="0"/>
              <a:t>---</a:t>
            </a:r>
          </a:p>
          <a:p>
            <a:r>
              <a:rPr lang="en-US" dirty="0">
                <a:ea typeface="ＭＳ Ｐゴシック"/>
                <a:cs typeface="Calibri"/>
              </a:rPr>
              <a:t> </a:t>
            </a:r>
          </a:p>
          <a:p>
            <a:r>
              <a:rPr lang="en-US" dirty="0"/>
              <a:t>### **ML Models Used:**</a:t>
            </a:r>
          </a:p>
          <a:p>
            <a:r>
              <a:rPr lang="en-US" dirty="0"/>
              <a:t>- **Keystrokes (Pressure, Speed, Pattern)**:  </a:t>
            </a:r>
          </a:p>
          <a:p>
            <a:r>
              <a:rPr lang="en-US" dirty="0"/>
              <a:t>  - **Model**: *Hidden Markov Model (HMM)* or *LSTM* for analyzing typing patterns over time.</a:t>
            </a:r>
          </a:p>
          <a:p>
            <a:r>
              <a:rPr lang="en-US" dirty="0">
                <a:ea typeface="ＭＳ Ｐゴシック"/>
                <a:cs typeface="Calibri"/>
              </a:rPr>
              <a:t>  </a:t>
            </a:r>
          </a:p>
          <a:p>
            <a:r>
              <a:rPr lang="en-US" dirty="0"/>
              <a:t>- **Mouse Movement (Speed, Trajectory, Hesitation, Pauses)**:  </a:t>
            </a:r>
          </a:p>
          <a:p>
            <a:r>
              <a:rPr lang="en-US" dirty="0"/>
              <a:t>  - **Model**: *Support Vector Machine (SVM)* or *Random Forest* to classify typical human vs. anomalous bot behavior.</a:t>
            </a:r>
          </a:p>
          <a:p>
            <a:r>
              <a:rPr lang="en-US" dirty="0">
                <a:ea typeface="ＭＳ Ｐゴシック"/>
                <a:cs typeface="Calibri"/>
              </a:rPr>
              <a:t> </a:t>
            </a:r>
          </a:p>
          <a:p>
            <a:r>
              <a:rPr lang="en-US" dirty="0"/>
              <a:t>- **Screen Resolution &amp; Device Fingerprinting**:  </a:t>
            </a:r>
          </a:p>
          <a:p>
            <a:r>
              <a:rPr lang="en-US" dirty="0"/>
              <a:t>  - **Model**: *Isolation Forest* or *Decision Trees* to detect abnormal resolution and device characteristics.</a:t>
            </a:r>
          </a:p>
          <a:p>
            <a:r>
              <a:rPr lang="en-US" dirty="0">
                <a:ea typeface="ＭＳ Ｐゴシック"/>
                <a:cs typeface="Calibri"/>
              </a:rPr>
              <a:t> </a:t>
            </a:r>
          </a:p>
          <a:p>
            <a:r>
              <a:rPr lang="en-US" dirty="0"/>
              <a:t>- **IP and Location Anomalies**:  </a:t>
            </a:r>
          </a:p>
          <a:p>
            <a:r>
              <a:rPr lang="en-US" dirty="0"/>
              <a:t>  - **Model**: *K-Means Clustering* or *DBSCAN* for detecting suspicious IP/location patterns that deviate from typical clusters.</a:t>
            </a:r>
          </a:p>
          <a:p>
            <a:r>
              <a:rPr lang="en-US" dirty="0">
                <a:ea typeface="ＭＳ Ｐゴシック"/>
                <a:cs typeface="Calibri"/>
              </a:rPr>
              <a:t> </a:t>
            </a:r>
          </a:p>
          <a:p>
            <a:r>
              <a:rPr lang="en-US" dirty="0"/>
              <a:t>---</a:t>
            </a:r>
          </a:p>
          <a:p>
            <a:r>
              <a:rPr lang="en-US" dirty="0">
                <a:ea typeface="ＭＳ Ｐゴシック"/>
                <a:cs typeface="Calibri"/>
              </a:rPr>
              <a:t> </a:t>
            </a:r>
          </a:p>
          <a:p>
            <a:pPr>
              <a:spcBef>
                <a:spcPct val="0"/>
              </a:spcBef>
            </a:pPr>
            <a:r>
              <a:rPr lang="en-US" dirty="0"/>
              <a:t>This structure will clearly explain the solution, how it addresses the problem, and the innovative aspects, while also mentioning the specific ML models to be used for each feature.</a:t>
            </a: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88927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normAutofit fontScale="25000" lnSpcReduction="20000"/>
          </a:bodyPr>
          <a:lstStyle/>
          <a:p>
            <a:pPr algn="just">
              <a:spcBef>
                <a:spcPct val="0"/>
              </a:spcBef>
            </a:pPr>
            <a:r>
              <a:rPr lang="en-US" b="1" u="sng"/>
              <a:t>Detailed Explanation of the Proposed Solution</a:t>
            </a:r>
            <a:endParaRPr lang="en-US"/>
          </a:p>
          <a:p>
            <a:pPr algn="just">
              <a:spcBef>
                <a:spcPct val="0"/>
              </a:spcBef>
            </a:pPr>
            <a:r>
              <a:rPr lang="en-US" b="1"/>
              <a:t>Layer 1 - Passive Data Collection</a:t>
            </a:r>
            <a:r>
              <a:rPr lang="en-US"/>
              <a:t>:</a:t>
            </a:r>
          </a:p>
          <a:p>
            <a:pPr algn="just">
              <a:spcBef>
                <a:spcPct val="0"/>
              </a:spcBef>
            </a:pPr>
            <a:r>
              <a:rPr lang="en-US"/>
              <a:t>We gather behavioral data such as:</a:t>
            </a:r>
          </a:p>
          <a:p>
            <a:pPr marL="285750" indent="-285750" algn="just">
              <a:spcBef>
                <a:spcPct val="0"/>
              </a:spcBef>
              <a:buFont typeface="Arial,Sans-Serif"/>
              <a:buChar char="•"/>
            </a:pPr>
            <a:r>
              <a:rPr lang="en-US" b="1"/>
              <a:t>Keystrokes</a:t>
            </a:r>
            <a:r>
              <a:rPr lang="en-US"/>
              <a:t>: Pressure, speed, typing patterns.</a:t>
            </a:r>
          </a:p>
          <a:p>
            <a:pPr marL="285750" indent="-285750" algn="just">
              <a:spcBef>
                <a:spcPct val="0"/>
              </a:spcBef>
              <a:buFont typeface="Arial,Sans-Serif"/>
              <a:buChar char="•"/>
            </a:pPr>
            <a:r>
              <a:rPr lang="en-US" b="1"/>
              <a:t>Mouse Movement</a:t>
            </a:r>
            <a:r>
              <a:rPr lang="en-US"/>
              <a:t>: Speed, trajectory, pauses, hesitation.</a:t>
            </a:r>
          </a:p>
          <a:p>
            <a:pPr marL="285750" indent="-285750" algn="just">
              <a:spcBef>
                <a:spcPct val="0"/>
              </a:spcBef>
              <a:buFont typeface="Arial,Sans-Serif"/>
              <a:buChar char="•"/>
            </a:pPr>
            <a:r>
              <a:rPr lang="en-US" b="1"/>
              <a:t>Touch Sensitivity</a:t>
            </a:r>
            <a:r>
              <a:rPr lang="en-US"/>
              <a:t>: Pressure on touch screens , finger movement.</a:t>
            </a:r>
          </a:p>
          <a:p>
            <a:pPr marL="285750" indent="-285750" algn="just">
              <a:spcBef>
                <a:spcPct val="0"/>
              </a:spcBef>
              <a:buFont typeface="Arial,Sans-Serif"/>
              <a:buChar char="•"/>
            </a:pPr>
            <a:r>
              <a:rPr lang="en-US" b="1"/>
              <a:t>Scrolling Pattern</a:t>
            </a:r>
            <a:r>
              <a:rPr lang="en-US"/>
              <a:t>: Exploration behavior across the page.</a:t>
            </a:r>
          </a:p>
          <a:p>
            <a:pPr marL="285750" indent="-285750" algn="just">
              <a:spcBef>
                <a:spcPct val="0"/>
              </a:spcBef>
              <a:buFont typeface="Arial,Sans-Serif"/>
              <a:buChar char="•"/>
            </a:pPr>
            <a:r>
              <a:rPr lang="en-US" b="1"/>
              <a:t>Screen Resolution, Device Type</a:t>
            </a:r>
            <a:r>
              <a:rPr lang="en-US"/>
              <a:t>: Device fingerprinting based on OS, screen resolution, plugins.</a:t>
            </a:r>
          </a:p>
          <a:p>
            <a:pPr marL="285750" indent="-285750" algn="just">
              <a:spcBef>
                <a:spcPct val="0"/>
              </a:spcBef>
              <a:buFont typeface="Arial,Sans-Serif"/>
              <a:buChar char="•"/>
            </a:pPr>
            <a:r>
              <a:rPr lang="en-US" b="1"/>
              <a:t>Honeypots</a:t>
            </a:r>
            <a:r>
              <a:rPr lang="en-US"/>
              <a:t>: Hidden elements (buttons, textboxes, traplinks) that bots typically interact with.</a:t>
            </a:r>
          </a:p>
          <a:p>
            <a:pPr marL="285750" indent="-285750" algn="just">
              <a:spcBef>
                <a:spcPct val="0"/>
              </a:spcBef>
              <a:buFont typeface="Arial,Sans-Serif"/>
              <a:buChar char="•"/>
            </a:pPr>
            <a:endParaRPr lang="en-US"/>
          </a:p>
          <a:p>
            <a:pPr algn="just">
              <a:spcBef>
                <a:spcPct val="0"/>
              </a:spcBef>
            </a:pPr>
            <a:r>
              <a:rPr lang="en-US" b="1"/>
              <a:t>Machine Learning Integration</a:t>
            </a:r>
            <a:r>
              <a:rPr lang="en-US"/>
              <a:t>:</a:t>
            </a:r>
          </a:p>
          <a:p>
            <a:pPr algn="just">
              <a:spcBef>
                <a:spcPct val="0"/>
              </a:spcBef>
            </a:pPr>
            <a:r>
              <a:rPr lang="en-US"/>
              <a:t>All collected data is analyzed using </a:t>
            </a:r>
            <a:r>
              <a:rPr lang="en-US" b="1"/>
              <a:t>decision trees</a:t>
            </a:r>
            <a:r>
              <a:rPr lang="en-US"/>
              <a:t> and other ML models (HMM, LSTM, SVM, Random Forest, K-Means Clustering, etc) to determine if the user is legitimate or a bot.</a:t>
            </a:r>
          </a:p>
          <a:p>
            <a:pPr algn="just">
              <a:spcBef>
                <a:spcPct val="0"/>
              </a:spcBef>
            </a:pPr>
            <a:r>
              <a:rPr lang="en-US"/>
              <a:t>If the user is suspicious, we introduce a </a:t>
            </a:r>
            <a:r>
              <a:rPr lang="en-US" b="1"/>
              <a:t>Layer 2 - active CAPTCHA:</a:t>
            </a:r>
            <a:endParaRPr lang="en-US"/>
          </a:p>
          <a:p>
            <a:pPr marL="285750" indent="-285750" algn="just">
              <a:spcBef>
                <a:spcPct val="0"/>
              </a:spcBef>
              <a:buFont typeface="Arial,Sans-Serif"/>
              <a:buChar char="•"/>
            </a:pPr>
            <a:r>
              <a:rPr lang="en-US" b="1"/>
              <a:t>Slider CAPTCHA</a:t>
            </a:r>
            <a:endParaRPr lang="en-US"/>
          </a:p>
          <a:p>
            <a:pPr marL="285750" indent="-285750" algn="just">
              <a:spcBef>
                <a:spcPct val="0"/>
              </a:spcBef>
              <a:buFont typeface="Arial,Sans-Serif"/>
              <a:buChar char="•"/>
            </a:pPr>
            <a:r>
              <a:rPr lang="en-US" b="1"/>
              <a:t>Connect the Dots</a:t>
            </a:r>
            <a:endParaRPr lang="en-US"/>
          </a:p>
          <a:p>
            <a:pPr marL="285750" indent="-285750" algn="just">
              <a:spcBef>
                <a:spcPct val="0"/>
              </a:spcBef>
              <a:buFont typeface="Arial,Sans-Serif"/>
              <a:buChar char="•"/>
            </a:pPr>
            <a:r>
              <a:rPr lang="en-US" b="1"/>
              <a:t>Puzzle Piece (Lemon CAPTCHA)</a:t>
            </a:r>
            <a:endParaRPr lang="en-US"/>
          </a:p>
          <a:p>
            <a:pPr marL="285750" indent="-285750" algn="just">
              <a:spcBef>
                <a:spcPct val="0"/>
              </a:spcBef>
              <a:buFont typeface="Arial,Sans-Serif"/>
              <a:buChar char="•"/>
            </a:pPr>
            <a:r>
              <a:rPr lang="en-US" b="1"/>
              <a:t>Trace the Curve</a:t>
            </a:r>
            <a:endParaRPr lang="en-US"/>
          </a:p>
          <a:p>
            <a:pPr marL="285750" indent="-285750" algn="just">
              <a:spcBef>
                <a:spcPct val="0"/>
              </a:spcBef>
              <a:buFont typeface="Arial,Sans-Serif"/>
              <a:buChar char="•"/>
            </a:pPr>
            <a:r>
              <a:rPr lang="en-US" b="1"/>
              <a:t>Shake the Phone</a:t>
            </a:r>
            <a:endParaRPr lang="en-US"/>
          </a:p>
          <a:p>
            <a:endParaRPr lang="en-US">
              <a:ea typeface="ＭＳ Ｐゴシック"/>
              <a:cs typeface="Calibri"/>
            </a:endParaRPr>
          </a:p>
          <a:p>
            <a:endParaRPr lang="en-US">
              <a:ea typeface="ＭＳ Ｐゴシック"/>
              <a:cs typeface="Calibri"/>
            </a:endParaRPr>
          </a:p>
          <a:p>
            <a:r>
              <a:rPr lang="en-US">
                <a:ea typeface="ＭＳ Ｐゴシック"/>
                <a:cs typeface="Calibri"/>
              </a:rPr>
              <a:t>To detect anomalous behavior in values such as keystrokes, mouse movements, resolution, and IP/location, you can apply a variety of machine learning models. Here’s a breakdown of suitable models for each of your needs:</a:t>
            </a:r>
            <a:endParaRPr lang="en-US"/>
          </a:p>
          <a:p>
            <a:r>
              <a:rPr lang="en-US">
                <a:ea typeface="ＭＳ Ｐゴシック"/>
                <a:cs typeface="Calibri"/>
              </a:rPr>
              <a:t> </a:t>
            </a:r>
          </a:p>
          <a:p>
            <a:r>
              <a:rPr lang="en-US"/>
              <a:t>### 1. **Keystrokes (Pressure, Speed, Pattern)**</a:t>
            </a:r>
          </a:p>
          <a:p>
            <a:r>
              <a:rPr lang="en-US"/>
              <a:t>- **Model:** *Hidden Markov Model (HMM) or Long Short-Term Memory (LSTM) Networks*</a:t>
            </a:r>
          </a:p>
          <a:p>
            <a:r>
              <a:rPr lang="en-US"/>
              <a:t>- **Explanation:** Keystroke patterns are sequential, so sequence-based models like HMM or LSTM are ideal for analyzing variations in typing speed, pressure, and patterns. They can learn user-specific typing behaviors and detect anomalies that deviate from these learned patterns, suggesting bot activity.</a:t>
            </a:r>
          </a:p>
          <a:p>
            <a:r>
              <a:rPr lang="en-US">
                <a:ea typeface="ＭＳ Ｐゴシック"/>
                <a:cs typeface="Calibri"/>
              </a:rPr>
              <a:t> </a:t>
            </a:r>
          </a:p>
          <a:p>
            <a:r>
              <a:rPr lang="en-US"/>
              <a:t>### 2. **Mouse Pointer (Speed, Trajectory, Hesitation, Pauses)**</a:t>
            </a:r>
          </a:p>
          <a:p>
            <a:r>
              <a:rPr lang="en-US"/>
              <a:t>- **Model:** *Support Vector Machine (SVM) or Random Forest*</a:t>
            </a:r>
          </a:p>
          <a:p>
            <a:r>
              <a:rPr lang="en-US"/>
              <a:t>- **Explanation:** Mouse pointer movements can be analyzed as features such as speed, trajectory, hesitation, and pauses. An SVM classifier works well for binary classification (human vs. bot), as it finds the optimal hyperplane to distinguish between typical human behavior and anomalous patterns. Random Forest can also capture non-linear interactions between the features and detect abnormal patterns efficiently.</a:t>
            </a:r>
          </a:p>
          <a:p>
            <a:r>
              <a:rPr lang="en-US">
                <a:ea typeface="ＭＳ Ｐゴシック"/>
                <a:cs typeface="Calibri"/>
              </a:rPr>
              <a:t> </a:t>
            </a:r>
          </a:p>
          <a:p>
            <a:r>
              <a:rPr lang="en-US"/>
              <a:t>### 3. **Screen Resolution &amp; Device Fingerprinting (Checked using OS and Device Type)**</a:t>
            </a:r>
          </a:p>
          <a:p>
            <a:r>
              <a:rPr lang="en-US"/>
              <a:t>- **Model:** *Decision Trees or Isolation Forest*</a:t>
            </a:r>
          </a:p>
          <a:p>
            <a:r>
              <a:rPr lang="en-US"/>
              <a:t>- **Explanation:** Resolution and device fingerprinting can be evaluated using models like Decision Trees or Isolation Forests. Isolation Forests are particularly useful for anomaly detection, where rare or abnormal device configurations (mismatched OS and resolution) can be flagged as potential bot activity.</a:t>
            </a:r>
          </a:p>
          <a:p>
            <a:r>
              <a:rPr lang="en-US">
                <a:ea typeface="ＭＳ Ｐゴシック"/>
                <a:cs typeface="Calibri"/>
              </a:rPr>
              <a:t> </a:t>
            </a:r>
          </a:p>
          <a:p>
            <a:r>
              <a:rPr lang="en-US"/>
              <a:t>### 4. **IP Address and Location**</a:t>
            </a:r>
          </a:p>
          <a:p>
            <a:r>
              <a:rPr lang="en-US"/>
              <a:t>- **Model:** *K-Means Clustering or DBSCAN (Density-Based Spatial Clustering of Applications with Noise)*</a:t>
            </a:r>
          </a:p>
          <a:p>
            <a:r>
              <a:rPr lang="en-US"/>
              <a:t>- **Explanation:** For IP address and geolocation-based anomaly detection, clustering techniques such as K-Means or DBSCAN are effective. They group data points (IP addresses and their corresponding locations) based on proximity. If a user’s location/IP deviates significantly from the normal cluster, it is flagged as an anomaly.</a:t>
            </a:r>
          </a:p>
          <a:p>
            <a:r>
              <a:rPr lang="en-US">
                <a:ea typeface="ＭＳ Ｐゴシック"/>
                <a:cs typeface="Calibri"/>
              </a:rPr>
              <a:t> </a:t>
            </a:r>
          </a:p>
          <a:p>
            <a:r>
              <a:rPr lang="en-US"/>
              <a:t>### **Overall Approach:**</a:t>
            </a:r>
          </a:p>
          <a:p>
            <a:r>
              <a:rPr lang="en-US"/>
              <a:t>- You can build a layered model using a combination of these methods to detect anomalies across multiple features.</a:t>
            </a:r>
          </a:p>
          <a:p>
            <a:r>
              <a:rPr lang="en-US"/>
              <a:t>- An ensemble approach, like *Random Forest* or *XGBoost*, could combine predictions from these models to arrive at a final decision, weighting anomalies in different areas.</a:t>
            </a:r>
          </a:p>
          <a:p>
            <a:r>
              <a:rPr lang="en-US">
                <a:ea typeface="ＭＳ Ｐゴシック"/>
                <a:cs typeface="Calibri"/>
              </a:rPr>
              <a:t> </a:t>
            </a:r>
          </a:p>
          <a:p>
            <a:r>
              <a:rPr lang="en-US"/>
              <a:t>### **Why These Models:**</a:t>
            </a:r>
          </a:p>
          <a:p>
            <a:r>
              <a:rPr lang="en-US"/>
              <a:t>- **HMM/LSTM:** Great for time-series or sequence-based data like keystroke dynamics.</a:t>
            </a:r>
          </a:p>
          <a:p>
            <a:r>
              <a:rPr lang="en-US"/>
              <a:t>- **SVM/Random Forest:** Effective for classification tasks, especially when behavior deviates from normal patterns.</a:t>
            </a:r>
          </a:p>
          <a:p>
            <a:r>
              <a:rPr lang="en-US"/>
              <a:t>- **Isolation Forest/Clustering:** Specialized for anomaly detection, where "outliers" (bot behavior) can be detected efficiently. </a:t>
            </a:r>
          </a:p>
          <a:p>
            <a:r>
              <a:rPr lang="en-US">
                <a:ea typeface="ＭＳ Ｐゴシック"/>
                <a:cs typeface="Calibri"/>
              </a:rPr>
              <a:t> </a:t>
            </a:r>
          </a:p>
          <a:p>
            <a:r>
              <a:rPr lang="en-US">
                <a:ea typeface="ＭＳ Ｐゴシック"/>
                <a:cs typeface="Calibri"/>
              </a:rPr>
              <a:t>This approach provides a robust framework to analyze multiple environmental parameters and behavior patterns to distinguish human users from bots.</a:t>
            </a:r>
            <a:br>
              <a:rPr lang="en-US">
                <a:ea typeface="ＭＳ Ｐゴシック"/>
                <a:cs typeface="Calibri"/>
              </a:rPr>
            </a:br>
            <a:br>
              <a:rPr lang="en-US">
                <a:cs typeface="Calibri"/>
              </a:rPr>
            </a:br>
            <a:r>
              <a:rPr lang="en-US"/>
              <a:t>### PowerPoint Slide Content:</a:t>
            </a:r>
            <a:endParaRPr lang="en-US">
              <a:cs typeface="Calibri"/>
            </a:endParaRPr>
          </a:p>
          <a:p>
            <a:r>
              <a:rPr lang="en-US">
                <a:ea typeface="ＭＳ Ｐゴシック"/>
                <a:cs typeface="Calibri"/>
              </a:rPr>
              <a:t> </a:t>
            </a:r>
          </a:p>
          <a:p>
            <a:r>
              <a:rPr lang="en-US"/>
              <a:t>---</a:t>
            </a:r>
          </a:p>
          <a:p>
            <a:r>
              <a:rPr lang="en-US">
                <a:ea typeface="ＭＳ Ｐゴシック"/>
                <a:cs typeface="Calibri"/>
              </a:rPr>
              <a:t> </a:t>
            </a:r>
          </a:p>
          <a:p>
            <a:r>
              <a:rPr lang="en-US"/>
              <a:t>### **Proposed Solution**  </a:t>
            </a:r>
          </a:p>
          <a:p>
            <a:r>
              <a:rPr lang="en-US"/>
              <a:t>**(Describe your Idea/Solution/Prototype)**  </a:t>
            </a:r>
          </a:p>
          <a:p>
            <a:r>
              <a:rPr lang="en-US"/>
              <a:t>Our solution introduces a **passive layer of authentication** that silently collects **user interaction and environmental data** to determine legitimacy. Based on this, we will detect bots before challenging them with an **active CAPTCHA** if necessary.</a:t>
            </a:r>
          </a:p>
          <a:p>
            <a:r>
              <a:rPr lang="en-US">
                <a:ea typeface="ＭＳ Ｐゴシック"/>
                <a:cs typeface="Calibri"/>
              </a:rPr>
              <a:t> </a:t>
            </a:r>
          </a:p>
          <a:p>
            <a:r>
              <a:rPr lang="en-US"/>
              <a:t>---</a:t>
            </a:r>
          </a:p>
          <a:p>
            <a:r>
              <a:rPr lang="en-US">
                <a:ea typeface="ＭＳ Ｐゴシック"/>
                <a:cs typeface="Calibri"/>
              </a:rPr>
              <a:t> </a:t>
            </a:r>
          </a:p>
          <a:p>
            <a:r>
              <a:rPr lang="en-US"/>
              <a:t>### **Detailed Explanation of the Proposed Solution**  </a:t>
            </a:r>
          </a:p>
          <a:p>
            <a:r>
              <a:rPr lang="en-US"/>
              <a:t>- **Layer 1 - Passive Data Collection**:  </a:t>
            </a:r>
          </a:p>
          <a:p>
            <a:r>
              <a:rPr lang="en-US"/>
              <a:t>  We gather behavioral data such as:</a:t>
            </a:r>
          </a:p>
          <a:p>
            <a:r>
              <a:rPr lang="en-US"/>
              <a:t>  - **Keystrokes**: Pressure, speed, and typing patterns.</a:t>
            </a:r>
          </a:p>
          <a:p>
            <a:r>
              <a:rPr lang="en-US"/>
              <a:t>  - **Mouse Movement**: Speed, trajectory, pauses, and hesitation.</a:t>
            </a:r>
          </a:p>
          <a:p>
            <a:r>
              <a:rPr lang="en-US"/>
              <a:t>  - **Touch Sensitivity**: Pressure on touch screens and finger movement.</a:t>
            </a:r>
          </a:p>
          <a:p>
            <a:r>
              <a:rPr lang="en-US"/>
              <a:t>  - **Scrolling Pattern**: Exploration behavior across the page.</a:t>
            </a:r>
          </a:p>
          <a:p>
            <a:r>
              <a:rPr lang="en-US"/>
              <a:t>  - **Screen Resolution and Device Type**: Device fingerprinting based on OS, screen resolution, and plugins.</a:t>
            </a:r>
          </a:p>
          <a:p>
            <a:r>
              <a:rPr lang="en-US"/>
              <a:t>  - **Honeypots**: Hidden elements (buttons, textboxes) that bots typically interact with.</a:t>
            </a:r>
          </a:p>
          <a:p>
            <a:r>
              <a:rPr lang="en-US">
                <a:ea typeface="ＭＳ Ｐゴシック"/>
                <a:cs typeface="Calibri"/>
              </a:rPr>
              <a:t> </a:t>
            </a:r>
          </a:p>
          <a:p>
            <a:r>
              <a:rPr lang="en-US"/>
              <a:t>- **Machine Learning Integration**:  </a:t>
            </a:r>
          </a:p>
          <a:p>
            <a:r>
              <a:rPr lang="en-US"/>
              <a:t>  All collected data is analyzed using **decision trees** and other ML models to determine if the user is legitimate or a bot.  </a:t>
            </a:r>
          </a:p>
          <a:p>
            <a:r>
              <a:rPr lang="en-US"/>
              <a:t>  If the user is suspicious, we introduce a second layer of **active CAPTCHA** such as:</a:t>
            </a:r>
          </a:p>
          <a:p>
            <a:r>
              <a:rPr lang="en-US"/>
              <a:t>  - **Slider CAPTCHA**</a:t>
            </a:r>
          </a:p>
          <a:p>
            <a:r>
              <a:rPr lang="en-US"/>
              <a:t>  - **Connect the Dots**</a:t>
            </a:r>
          </a:p>
          <a:p>
            <a:r>
              <a:rPr lang="en-US"/>
              <a:t>  - **Puzzle Piece (Lemon CAPTCHA)**</a:t>
            </a:r>
          </a:p>
          <a:p>
            <a:r>
              <a:rPr lang="en-US"/>
              <a:t>  - **Trace the Curve**</a:t>
            </a:r>
          </a:p>
          <a:p>
            <a:r>
              <a:rPr lang="en-US"/>
              <a:t>  - **Shake the Phone**</a:t>
            </a:r>
          </a:p>
          <a:p>
            <a:r>
              <a:rPr lang="en-US">
                <a:ea typeface="ＭＳ Ｐゴシック"/>
                <a:cs typeface="Calibri"/>
              </a:rPr>
              <a:t> </a:t>
            </a:r>
          </a:p>
          <a:p>
            <a:r>
              <a:rPr lang="en-US"/>
              <a:t>---</a:t>
            </a:r>
          </a:p>
          <a:p>
            <a:r>
              <a:rPr lang="en-US">
                <a:ea typeface="ＭＳ Ｐゴシック"/>
                <a:cs typeface="Calibri"/>
              </a:rPr>
              <a:t> </a:t>
            </a:r>
          </a:p>
          <a:p>
            <a:r>
              <a:rPr lang="en-US"/>
              <a:t>### **How It Addresses the Problem**  </a:t>
            </a:r>
          </a:p>
          <a:p>
            <a:r>
              <a:rPr lang="en-US"/>
              <a:t>- **Seamless User Experience**: By collecting data passively, we minimize interruptions and CAPTCHA challenges for real users, significantly improving UX.</a:t>
            </a:r>
          </a:p>
          <a:p>
            <a:r>
              <a:rPr lang="en-US"/>
              <a:t>- **Bot Detection**: Machine learning allows us to intelligently differentiate bots from humans based on complex behavioral data.</a:t>
            </a:r>
          </a:p>
          <a:p>
            <a:r>
              <a:rPr lang="en-US"/>
              <a:t>- **Multi-Layer Security**: Even if bots bypass the passive layer, an active CAPTCHA ensures added security.</a:t>
            </a:r>
          </a:p>
          <a:p>
            <a:r>
              <a:rPr lang="en-US">
                <a:ea typeface="ＭＳ Ｐゴシック"/>
                <a:cs typeface="Calibri"/>
              </a:rPr>
              <a:t> </a:t>
            </a:r>
          </a:p>
          <a:p>
            <a:r>
              <a:rPr lang="en-US"/>
              <a:t>---</a:t>
            </a:r>
          </a:p>
          <a:p>
            <a:r>
              <a:rPr lang="en-US">
                <a:ea typeface="ＭＳ Ｐゴシック"/>
                <a:cs typeface="Calibri"/>
              </a:rPr>
              <a:t> </a:t>
            </a:r>
          </a:p>
          <a:p>
            <a:r>
              <a:rPr lang="en-US"/>
              <a:t>### **Innovation and Uniqueness of the Solution**  </a:t>
            </a:r>
          </a:p>
          <a:p>
            <a:r>
              <a:rPr lang="en-US"/>
              <a:t>- **Behavioral Biometrics**: Uniquely captures human interaction data that bots struggle to mimic, such as mouse trajectory, keystroke patterns, and touch sensitivity.</a:t>
            </a:r>
          </a:p>
          <a:p>
            <a:r>
              <a:rPr lang="en-US"/>
              <a:t>- **Honeypots**: Uses trap elements designed to catch bots without affecting humans.</a:t>
            </a:r>
          </a:p>
          <a:p>
            <a:r>
              <a:rPr lang="en-US"/>
              <a:t>- **Customizable CAPTCHA**: The active CAPTCHA system provides randomized, dynamic challenges to further thwart automated attacks.</a:t>
            </a:r>
          </a:p>
          <a:p>
            <a:r>
              <a:rPr lang="en-US"/>
              <a:t>- **ML-Driven Anomaly Detection**: Uses decision trees and other machine learning algorithms to analyze data from multiple sources, ensuring high accuracy in detecting bot behavior.</a:t>
            </a:r>
          </a:p>
          <a:p>
            <a:r>
              <a:rPr lang="en-US">
                <a:ea typeface="ＭＳ Ｐゴシック"/>
                <a:cs typeface="Calibri"/>
              </a:rPr>
              <a:t> </a:t>
            </a:r>
          </a:p>
          <a:p>
            <a:r>
              <a:rPr lang="en-US"/>
              <a:t>---</a:t>
            </a:r>
          </a:p>
          <a:p>
            <a:r>
              <a:rPr lang="en-US">
                <a:ea typeface="ＭＳ Ｐゴシック"/>
                <a:cs typeface="Calibri"/>
              </a:rPr>
              <a:t> </a:t>
            </a:r>
          </a:p>
          <a:p>
            <a:r>
              <a:rPr lang="en-US"/>
              <a:t>### **ML Models Used:**</a:t>
            </a:r>
          </a:p>
          <a:p>
            <a:r>
              <a:rPr lang="en-US"/>
              <a:t>- **Keystrokes (Pressure, Speed, Pattern)**:  </a:t>
            </a:r>
          </a:p>
          <a:p>
            <a:r>
              <a:rPr lang="en-US"/>
              <a:t>  - **Model**: *Hidden Markov Model (HMM)* or *LSTM* for analyzing typing patterns over time.</a:t>
            </a:r>
          </a:p>
          <a:p>
            <a:r>
              <a:rPr lang="en-US">
                <a:ea typeface="ＭＳ Ｐゴシック"/>
                <a:cs typeface="Calibri"/>
              </a:rPr>
              <a:t>  </a:t>
            </a:r>
          </a:p>
          <a:p>
            <a:r>
              <a:rPr lang="en-US"/>
              <a:t>- **Mouse Movement (Speed, Trajectory, Hesitation, Pauses)**:  </a:t>
            </a:r>
          </a:p>
          <a:p>
            <a:r>
              <a:rPr lang="en-US"/>
              <a:t>  - **Model**: *Support Vector Machine (SVM)* or *Random Forest* to classify typical human vs. anomalous bot behavior.</a:t>
            </a:r>
          </a:p>
          <a:p>
            <a:r>
              <a:rPr lang="en-US">
                <a:ea typeface="ＭＳ Ｐゴシック"/>
                <a:cs typeface="Calibri"/>
              </a:rPr>
              <a:t> </a:t>
            </a:r>
          </a:p>
          <a:p>
            <a:r>
              <a:rPr lang="en-US"/>
              <a:t>- **Screen Resolution &amp; Device Fingerprinting**:  </a:t>
            </a:r>
          </a:p>
          <a:p>
            <a:r>
              <a:rPr lang="en-US"/>
              <a:t>  - **Model**: *Isolation Forest* or *Decision Trees* to detect abnormal resolution and device characteristics.</a:t>
            </a:r>
          </a:p>
          <a:p>
            <a:r>
              <a:rPr lang="en-US">
                <a:ea typeface="ＭＳ Ｐゴシック"/>
                <a:cs typeface="Calibri"/>
              </a:rPr>
              <a:t> </a:t>
            </a:r>
          </a:p>
          <a:p>
            <a:r>
              <a:rPr lang="en-US"/>
              <a:t>- **IP and Location Anomalies**:  </a:t>
            </a:r>
          </a:p>
          <a:p>
            <a:r>
              <a:rPr lang="en-US"/>
              <a:t>  - **Model**: *K-Means Clustering* or *DBSCAN* for detecting suspicious IP/location patterns that deviate from typical clusters.</a:t>
            </a:r>
          </a:p>
          <a:p>
            <a:r>
              <a:rPr lang="en-US">
                <a:ea typeface="ＭＳ Ｐゴシック"/>
                <a:cs typeface="Calibri"/>
              </a:rPr>
              <a:t> </a:t>
            </a:r>
          </a:p>
          <a:p>
            <a:r>
              <a:rPr lang="en-US"/>
              <a:t>---</a:t>
            </a:r>
          </a:p>
          <a:p>
            <a:r>
              <a:rPr lang="en-US">
                <a:ea typeface="ＭＳ Ｐゴシック"/>
                <a:cs typeface="Calibri"/>
              </a:rPr>
              <a:t> </a:t>
            </a:r>
          </a:p>
          <a:p>
            <a:pPr>
              <a:spcBef>
                <a:spcPct val="0"/>
              </a:spcBef>
            </a:pPr>
            <a:r>
              <a:rPr lang="en-US"/>
              <a:t>This structure will clearly explain the solution, how it addresses the problem, and the innovative aspects, while also mentioning the specific ML models to be used for each feature.</a:t>
            </a: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319840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normAutofit fontScale="25000" lnSpcReduction="20000"/>
          </a:bodyPr>
          <a:lstStyle/>
          <a:p>
            <a:pPr algn="just">
              <a:spcBef>
                <a:spcPct val="0"/>
              </a:spcBef>
            </a:pPr>
            <a:r>
              <a:rPr lang="en-US" b="1" u="sng"/>
              <a:t>Detailed Explanation of the Proposed Solution</a:t>
            </a:r>
            <a:endParaRPr lang="en-US"/>
          </a:p>
          <a:p>
            <a:pPr algn="just">
              <a:spcBef>
                <a:spcPct val="0"/>
              </a:spcBef>
            </a:pPr>
            <a:r>
              <a:rPr lang="en-US" b="1"/>
              <a:t>Layer 1 - Passive Data Collection</a:t>
            </a:r>
            <a:r>
              <a:rPr lang="en-US"/>
              <a:t>:</a:t>
            </a:r>
          </a:p>
          <a:p>
            <a:pPr algn="just">
              <a:spcBef>
                <a:spcPct val="0"/>
              </a:spcBef>
            </a:pPr>
            <a:r>
              <a:rPr lang="en-US"/>
              <a:t>We gather behavioral data such as:</a:t>
            </a:r>
          </a:p>
          <a:p>
            <a:pPr marL="285750" indent="-285750" algn="just">
              <a:spcBef>
                <a:spcPct val="0"/>
              </a:spcBef>
              <a:buFont typeface="Arial,Sans-Serif"/>
              <a:buChar char="•"/>
            </a:pPr>
            <a:r>
              <a:rPr lang="en-US" b="1"/>
              <a:t>Keystrokes</a:t>
            </a:r>
            <a:r>
              <a:rPr lang="en-US"/>
              <a:t>: Pressure, speed, typing patterns.</a:t>
            </a:r>
          </a:p>
          <a:p>
            <a:pPr marL="285750" indent="-285750" algn="just">
              <a:spcBef>
                <a:spcPct val="0"/>
              </a:spcBef>
              <a:buFont typeface="Arial,Sans-Serif"/>
              <a:buChar char="•"/>
            </a:pPr>
            <a:r>
              <a:rPr lang="en-US" b="1"/>
              <a:t>Mouse Movement</a:t>
            </a:r>
            <a:r>
              <a:rPr lang="en-US"/>
              <a:t>: Speed, trajectory, pauses, hesitation.</a:t>
            </a:r>
          </a:p>
          <a:p>
            <a:pPr marL="285750" indent="-285750" algn="just">
              <a:spcBef>
                <a:spcPct val="0"/>
              </a:spcBef>
              <a:buFont typeface="Arial,Sans-Serif"/>
              <a:buChar char="•"/>
            </a:pPr>
            <a:r>
              <a:rPr lang="en-US" b="1"/>
              <a:t>Touch Sensitivity</a:t>
            </a:r>
            <a:r>
              <a:rPr lang="en-US"/>
              <a:t>: Pressure on touch screens , finger movement.</a:t>
            </a:r>
          </a:p>
          <a:p>
            <a:pPr marL="285750" indent="-285750" algn="just">
              <a:spcBef>
                <a:spcPct val="0"/>
              </a:spcBef>
              <a:buFont typeface="Arial,Sans-Serif"/>
              <a:buChar char="•"/>
            </a:pPr>
            <a:r>
              <a:rPr lang="en-US" b="1"/>
              <a:t>Scrolling Pattern</a:t>
            </a:r>
            <a:r>
              <a:rPr lang="en-US"/>
              <a:t>: Exploration behavior across the page.</a:t>
            </a:r>
          </a:p>
          <a:p>
            <a:pPr marL="285750" indent="-285750" algn="just">
              <a:spcBef>
                <a:spcPct val="0"/>
              </a:spcBef>
              <a:buFont typeface="Arial,Sans-Serif"/>
              <a:buChar char="•"/>
            </a:pPr>
            <a:r>
              <a:rPr lang="en-US" b="1"/>
              <a:t>Screen Resolution, Device Type</a:t>
            </a:r>
            <a:r>
              <a:rPr lang="en-US"/>
              <a:t>: Device fingerprinting based on OS, screen resolution, plugins.</a:t>
            </a:r>
          </a:p>
          <a:p>
            <a:pPr marL="285750" indent="-285750" algn="just">
              <a:spcBef>
                <a:spcPct val="0"/>
              </a:spcBef>
              <a:buFont typeface="Arial,Sans-Serif"/>
              <a:buChar char="•"/>
            </a:pPr>
            <a:r>
              <a:rPr lang="en-US" b="1"/>
              <a:t>Honeypots</a:t>
            </a:r>
            <a:r>
              <a:rPr lang="en-US"/>
              <a:t>: Hidden elements (buttons, textboxes, traplinks) that bots typically interact with.</a:t>
            </a:r>
          </a:p>
          <a:p>
            <a:pPr marL="285750" indent="-285750" algn="just">
              <a:spcBef>
                <a:spcPct val="0"/>
              </a:spcBef>
              <a:buFont typeface="Arial,Sans-Serif"/>
              <a:buChar char="•"/>
            </a:pPr>
            <a:endParaRPr lang="en-US"/>
          </a:p>
          <a:p>
            <a:pPr algn="just">
              <a:spcBef>
                <a:spcPct val="0"/>
              </a:spcBef>
            </a:pPr>
            <a:r>
              <a:rPr lang="en-US" b="1"/>
              <a:t>Machine Learning Integration</a:t>
            </a:r>
            <a:r>
              <a:rPr lang="en-US"/>
              <a:t>:</a:t>
            </a:r>
          </a:p>
          <a:p>
            <a:pPr algn="just">
              <a:spcBef>
                <a:spcPct val="0"/>
              </a:spcBef>
            </a:pPr>
            <a:r>
              <a:rPr lang="en-US"/>
              <a:t>All collected data is analyzed using </a:t>
            </a:r>
            <a:r>
              <a:rPr lang="en-US" b="1"/>
              <a:t>decision trees</a:t>
            </a:r>
            <a:r>
              <a:rPr lang="en-US"/>
              <a:t> and other ML models (HMM, LSTM, SVM, Random Forest, K-Means Clustering, etc) to determine if the user is legitimate or a bot.</a:t>
            </a:r>
          </a:p>
          <a:p>
            <a:pPr algn="just">
              <a:spcBef>
                <a:spcPct val="0"/>
              </a:spcBef>
            </a:pPr>
            <a:r>
              <a:rPr lang="en-US"/>
              <a:t>If the user is suspicious, we introduce a </a:t>
            </a:r>
            <a:r>
              <a:rPr lang="en-US" b="1"/>
              <a:t>Layer 2 - active CAPTCHA:</a:t>
            </a:r>
            <a:endParaRPr lang="en-US"/>
          </a:p>
          <a:p>
            <a:pPr marL="285750" indent="-285750" algn="just">
              <a:spcBef>
                <a:spcPct val="0"/>
              </a:spcBef>
              <a:buFont typeface="Arial,Sans-Serif"/>
              <a:buChar char="•"/>
            </a:pPr>
            <a:r>
              <a:rPr lang="en-US" b="1"/>
              <a:t>Slider CAPTCHA</a:t>
            </a:r>
            <a:endParaRPr lang="en-US"/>
          </a:p>
          <a:p>
            <a:pPr marL="285750" indent="-285750" algn="just">
              <a:spcBef>
                <a:spcPct val="0"/>
              </a:spcBef>
              <a:buFont typeface="Arial,Sans-Serif"/>
              <a:buChar char="•"/>
            </a:pPr>
            <a:r>
              <a:rPr lang="en-US" b="1"/>
              <a:t>Connect the Dots</a:t>
            </a:r>
            <a:endParaRPr lang="en-US"/>
          </a:p>
          <a:p>
            <a:pPr marL="285750" indent="-285750" algn="just">
              <a:spcBef>
                <a:spcPct val="0"/>
              </a:spcBef>
              <a:buFont typeface="Arial,Sans-Serif"/>
              <a:buChar char="•"/>
            </a:pPr>
            <a:r>
              <a:rPr lang="en-US" b="1"/>
              <a:t>Puzzle Piece (Lemon CAPTCHA)</a:t>
            </a:r>
            <a:endParaRPr lang="en-US"/>
          </a:p>
          <a:p>
            <a:pPr marL="285750" indent="-285750" algn="just">
              <a:spcBef>
                <a:spcPct val="0"/>
              </a:spcBef>
              <a:buFont typeface="Arial,Sans-Serif"/>
              <a:buChar char="•"/>
            </a:pPr>
            <a:r>
              <a:rPr lang="en-US" b="1"/>
              <a:t>Trace the Curve</a:t>
            </a:r>
            <a:endParaRPr lang="en-US"/>
          </a:p>
          <a:p>
            <a:pPr marL="285750" indent="-285750" algn="just">
              <a:spcBef>
                <a:spcPct val="0"/>
              </a:spcBef>
              <a:buFont typeface="Arial,Sans-Serif"/>
              <a:buChar char="•"/>
            </a:pPr>
            <a:r>
              <a:rPr lang="en-US" b="1"/>
              <a:t>Shake the Phone</a:t>
            </a:r>
            <a:endParaRPr lang="en-US"/>
          </a:p>
          <a:p>
            <a:endParaRPr lang="en-US">
              <a:ea typeface="ＭＳ Ｐゴシック"/>
              <a:cs typeface="Calibri"/>
            </a:endParaRPr>
          </a:p>
          <a:p>
            <a:endParaRPr lang="en-US">
              <a:ea typeface="ＭＳ Ｐゴシック"/>
              <a:cs typeface="Calibri"/>
            </a:endParaRPr>
          </a:p>
          <a:p>
            <a:r>
              <a:rPr lang="en-US">
                <a:ea typeface="ＭＳ Ｐゴシック"/>
                <a:cs typeface="Calibri"/>
              </a:rPr>
              <a:t>To detect anomalous behavior in values such as keystrokes, mouse movements, resolution, and IP/location, you can apply a variety of machine learning models. Here’s a breakdown of suitable models for each of your needs:</a:t>
            </a:r>
            <a:endParaRPr lang="en-US"/>
          </a:p>
          <a:p>
            <a:r>
              <a:rPr lang="en-US">
                <a:ea typeface="ＭＳ Ｐゴシック"/>
                <a:cs typeface="Calibri"/>
              </a:rPr>
              <a:t> </a:t>
            </a:r>
          </a:p>
          <a:p>
            <a:r>
              <a:rPr lang="en-US"/>
              <a:t>### 1. **Keystrokes (Pressure, Speed, Pattern)**</a:t>
            </a:r>
          </a:p>
          <a:p>
            <a:r>
              <a:rPr lang="en-US"/>
              <a:t>- **Model:** *Hidden Markov Model (HMM) or Long Short-Term Memory (LSTM) Networks*</a:t>
            </a:r>
          </a:p>
          <a:p>
            <a:r>
              <a:rPr lang="en-US"/>
              <a:t>- **Explanation:** Keystroke patterns are sequential, so sequence-based models like HMM or LSTM are ideal for analyzing variations in typing speed, pressure, and patterns. They can learn user-specific typing behaviors and detect anomalies that deviate from these learned patterns, suggesting bot activity.</a:t>
            </a:r>
          </a:p>
          <a:p>
            <a:r>
              <a:rPr lang="en-US">
                <a:ea typeface="ＭＳ Ｐゴシック"/>
                <a:cs typeface="Calibri"/>
              </a:rPr>
              <a:t> </a:t>
            </a:r>
          </a:p>
          <a:p>
            <a:r>
              <a:rPr lang="en-US"/>
              <a:t>### 2. **Mouse Pointer (Speed, Trajectory, Hesitation, Pauses)**</a:t>
            </a:r>
          </a:p>
          <a:p>
            <a:r>
              <a:rPr lang="en-US"/>
              <a:t>- **Model:** *Support Vector Machine (SVM) or Random Forest*</a:t>
            </a:r>
          </a:p>
          <a:p>
            <a:r>
              <a:rPr lang="en-US"/>
              <a:t>- **Explanation:** Mouse pointer movements can be analyzed as features such as speed, trajectory, hesitation, and pauses. An SVM classifier works well for binary classification (human vs. bot), as it finds the optimal hyperplane to distinguish between typical human behavior and anomalous patterns. Random Forest can also capture non-linear interactions between the features and detect abnormal patterns efficiently.</a:t>
            </a:r>
          </a:p>
          <a:p>
            <a:r>
              <a:rPr lang="en-US">
                <a:ea typeface="ＭＳ Ｐゴシック"/>
                <a:cs typeface="Calibri"/>
              </a:rPr>
              <a:t> </a:t>
            </a:r>
          </a:p>
          <a:p>
            <a:r>
              <a:rPr lang="en-US"/>
              <a:t>### 3. **Screen Resolution &amp; Device Fingerprinting (Checked using OS and Device Type)**</a:t>
            </a:r>
          </a:p>
          <a:p>
            <a:r>
              <a:rPr lang="en-US"/>
              <a:t>- **Model:** *Decision Trees or Isolation Forest*</a:t>
            </a:r>
          </a:p>
          <a:p>
            <a:r>
              <a:rPr lang="en-US"/>
              <a:t>- **Explanation:** Resolution and device fingerprinting can be evaluated using models like Decision Trees or Isolation Forests. Isolation Forests are particularly useful for anomaly detection, where rare or abnormal device configurations (mismatched OS and resolution) can be flagged as potential bot activity.</a:t>
            </a:r>
          </a:p>
          <a:p>
            <a:r>
              <a:rPr lang="en-US">
                <a:ea typeface="ＭＳ Ｐゴシック"/>
                <a:cs typeface="Calibri"/>
              </a:rPr>
              <a:t> </a:t>
            </a:r>
          </a:p>
          <a:p>
            <a:r>
              <a:rPr lang="en-US"/>
              <a:t>### 4. **IP Address and Location**</a:t>
            </a:r>
          </a:p>
          <a:p>
            <a:r>
              <a:rPr lang="en-US"/>
              <a:t>- **Model:** *K-Means Clustering or DBSCAN (Density-Based Spatial Clustering of Applications with Noise)*</a:t>
            </a:r>
          </a:p>
          <a:p>
            <a:r>
              <a:rPr lang="en-US"/>
              <a:t>- **Explanation:** For IP address and geolocation-based anomaly detection, clustering techniques such as K-Means or DBSCAN are effective. They group data points (IP addresses and their corresponding locations) based on proximity. If a user’s location/IP deviates significantly from the normal cluster, it is flagged as an anomaly.</a:t>
            </a:r>
          </a:p>
          <a:p>
            <a:r>
              <a:rPr lang="en-US">
                <a:ea typeface="ＭＳ Ｐゴシック"/>
                <a:cs typeface="Calibri"/>
              </a:rPr>
              <a:t> </a:t>
            </a:r>
          </a:p>
          <a:p>
            <a:r>
              <a:rPr lang="en-US"/>
              <a:t>### **Overall Approach:**</a:t>
            </a:r>
          </a:p>
          <a:p>
            <a:r>
              <a:rPr lang="en-US"/>
              <a:t>- You can build a layered model using a combination of these methods to detect anomalies across multiple features.</a:t>
            </a:r>
          </a:p>
          <a:p>
            <a:r>
              <a:rPr lang="en-US"/>
              <a:t>- An ensemble approach, like *Random Forest* or *XGBoost*, could combine predictions from these models to arrive at a final decision, weighting anomalies in different areas.</a:t>
            </a:r>
          </a:p>
          <a:p>
            <a:r>
              <a:rPr lang="en-US">
                <a:ea typeface="ＭＳ Ｐゴシック"/>
                <a:cs typeface="Calibri"/>
              </a:rPr>
              <a:t> </a:t>
            </a:r>
          </a:p>
          <a:p>
            <a:r>
              <a:rPr lang="en-US"/>
              <a:t>### **Why These Models:**</a:t>
            </a:r>
          </a:p>
          <a:p>
            <a:r>
              <a:rPr lang="en-US"/>
              <a:t>- **HMM/LSTM:** Great for time-series or sequence-based data like keystroke dynamics.</a:t>
            </a:r>
          </a:p>
          <a:p>
            <a:r>
              <a:rPr lang="en-US"/>
              <a:t>- **SVM/Random Forest:** Effective for classification tasks, especially when behavior deviates from normal patterns.</a:t>
            </a:r>
          </a:p>
          <a:p>
            <a:r>
              <a:rPr lang="en-US"/>
              <a:t>- **Isolation Forest/Clustering:** Specialized for anomaly detection, where "outliers" (bot behavior) can be detected efficiently. </a:t>
            </a:r>
          </a:p>
          <a:p>
            <a:r>
              <a:rPr lang="en-US">
                <a:ea typeface="ＭＳ Ｐゴシック"/>
                <a:cs typeface="Calibri"/>
              </a:rPr>
              <a:t> </a:t>
            </a:r>
          </a:p>
          <a:p>
            <a:r>
              <a:rPr lang="en-US">
                <a:ea typeface="ＭＳ Ｐゴシック"/>
                <a:cs typeface="Calibri"/>
              </a:rPr>
              <a:t>This approach provides a robust framework to analyze multiple environmental parameters and behavior patterns to distinguish human users from bots.</a:t>
            </a:r>
            <a:br>
              <a:rPr lang="en-US">
                <a:ea typeface="ＭＳ Ｐゴシック"/>
                <a:cs typeface="Calibri"/>
              </a:rPr>
            </a:br>
            <a:br>
              <a:rPr lang="en-US">
                <a:cs typeface="Calibri"/>
              </a:rPr>
            </a:br>
            <a:r>
              <a:rPr lang="en-US"/>
              <a:t>### PowerPoint Slide Content:</a:t>
            </a:r>
            <a:endParaRPr lang="en-US">
              <a:cs typeface="Calibri"/>
            </a:endParaRPr>
          </a:p>
          <a:p>
            <a:r>
              <a:rPr lang="en-US">
                <a:ea typeface="ＭＳ Ｐゴシック"/>
                <a:cs typeface="Calibri"/>
              </a:rPr>
              <a:t> </a:t>
            </a:r>
          </a:p>
          <a:p>
            <a:r>
              <a:rPr lang="en-US"/>
              <a:t>---</a:t>
            </a:r>
          </a:p>
          <a:p>
            <a:r>
              <a:rPr lang="en-US">
                <a:ea typeface="ＭＳ Ｐゴシック"/>
                <a:cs typeface="Calibri"/>
              </a:rPr>
              <a:t> </a:t>
            </a:r>
          </a:p>
          <a:p>
            <a:r>
              <a:rPr lang="en-US"/>
              <a:t>### **Proposed Solution**  </a:t>
            </a:r>
          </a:p>
          <a:p>
            <a:r>
              <a:rPr lang="en-US"/>
              <a:t>**(Describe your Idea/Solution/Prototype)**  </a:t>
            </a:r>
          </a:p>
          <a:p>
            <a:r>
              <a:rPr lang="en-US"/>
              <a:t>Our solution introduces a **passive layer of authentication** that silently collects **user interaction and environmental data** to determine legitimacy. Based on this, we will detect bots before challenging them with an **active CAPTCHA** if necessary.</a:t>
            </a:r>
          </a:p>
          <a:p>
            <a:r>
              <a:rPr lang="en-US">
                <a:ea typeface="ＭＳ Ｐゴシック"/>
                <a:cs typeface="Calibri"/>
              </a:rPr>
              <a:t> </a:t>
            </a:r>
          </a:p>
          <a:p>
            <a:r>
              <a:rPr lang="en-US"/>
              <a:t>---</a:t>
            </a:r>
          </a:p>
          <a:p>
            <a:r>
              <a:rPr lang="en-US">
                <a:ea typeface="ＭＳ Ｐゴシック"/>
                <a:cs typeface="Calibri"/>
              </a:rPr>
              <a:t> </a:t>
            </a:r>
          </a:p>
          <a:p>
            <a:r>
              <a:rPr lang="en-US"/>
              <a:t>### **Detailed Explanation of the Proposed Solution**  </a:t>
            </a:r>
          </a:p>
          <a:p>
            <a:r>
              <a:rPr lang="en-US"/>
              <a:t>- **Layer 1 - Passive Data Collection**:  </a:t>
            </a:r>
          </a:p>
          <a:p>
            <a:r>
              <a:rPr lang="en-US"/>
              <a:t>  We gather behavioral data such as:</a:t>
            </a:r>
          </a:p>
          <a:p>
            <a:r>
              <a:rPr lang="en-US"/>
              <a:t>  - **Keystrokes**: Pressure, speed, and typing patterns.</a:t>
            </a:r>
          </a:p>
          <a:p>
            <a:r>
              <a:rPr lang="en-US"/>
              <a:t>  - **Mouse Movement**: Speed, trajectory, pauses, and hesitation.</a:t>
            </a:r>
          </a:p>
          <a:p>
            <a:r>
              <a:rPr lang="en-US"/>
              <a:t>  - **Touch Sensitivity**: Pressure on touch screens and finger movement.</a:t>
            </a:r>
          </a:p>
          <a:p>
            <a:r>
              <a:rPr lang="en-US"/>
              <a:t>  - **Scrolling Pattern**: Exploration behavior across the page.</a:t>
            </a:r>
          </a:p>
          <a:p>
            <a:r>
              <a:rPr lang="en-US"/>
              <a:t>  - **Screen Resolution and Device Type**: Device fingerprinting based on OS, screen resolution, and plugins.</a:t>
            </a:r>
          </a:p>
          <a:p>
            <a:r>
              <a:rPr lang="en-US"/>
              <a:t>  - **Honeypots**: Hidden elements (buttons, textboxes) that bots typically interact with.</a:t>
            </a:r>
          </a:p>
          <a:p>
            <a:r>
              <a:rPr lang="en-US">
                <a:ea typeface="ＭＳ Ｐゴシック"/>
                <a:cs typeface="Calibri"/>
              </a:rPr>
              <a:t> </a:t>
            </a:r>
          </a:p>
          <a:p>
            <a:r>
              <a:rPr lang="en-US"/>
              <a:t>- **Machine Learning Integration**:  </a:t>
            </a:r>
          </a:p>
          <a:p>
            <a:r>
              <a:rPr lang="en-US"/>
              <a:t>  All collected data is analyzed using **decision trees** and other ML models to determine if the user is legitimate or a bot.  </a:t>
            </a:r>
          </a:p>
          <a:p>
            <a:r>
              <a:rPr lang="en-US"/>
              <a:t>  If the user is suspicious, we introduce a second layer of **active CAPTCHA** such as:</a:t>
            </a:r>
          </a:p>
          <a:p>
            <a:r>
              <a:rPr lang="en-US"/>
              <a:t>  - **Slider CAPTCHA**</a:t>
            </a:r>
          </a:p>
          <a:p>
            <a:r>
              <a:rPr lang="en-US"/>
              <a:t>  - **Connect the Dots**</a:t>
            </a:r>
          </a:p>
          <a:p>
            <a:r>
              <a:rPr lang="en-US"/>
              <a:t>  - **Puzzle Piece (Lemon CAPTCHA)**</a:t>
            </a:r>
          </a:p>
          <a:p>
            <a:r>
              <a:rPr lang="en-US"/>
              <a:t>  - **Trace the Curve**</a:t>
            </a:r>
          </a:p>
          <a:p>
            <a:r>
              <a:rPr lang="en-US"/>
              <a:t>  - **Shake the Phone**</a:t>
            </a:r>
          </a:p>
          <a:p>
            <a:r>
              <a:rPr lang="en-US">
                <a:ea typeface="ＭＳ Ｐゴシック"/>
                <a:cs typeface="Calibri"/>
              </a:rPr>
              <a:t> </a:t>
            </a:r>
          </a:p>
          <a:p>
            <a:r>
              <a:rPr lang="en-US"/>
              <a:t>---</a:t>
            </a:r>
          </a:p>
          <a:p>
            <a:r>
              <a:rPr lang="en-US">
                <a:ea typeface="ＭＳ Ｐゴシック"/>
                <a:cs typeface="Calibri"/>
              </a:rPr>
              <a:t> </a:t>
            </a:r>
          </a:p>
          <a:p>
            <a:r>
              <a:rPr lang="en-US"/>
              <a:t>### **How It Addresses the Problem**  </a:t>
            </a:r>
          </a:p>
          <a:p>
            <a:r>
              <a:rPr lang="en-US"/>
              <a:t>- **Seamless User Experience**: By collecting data passively, we minimize interruptions and CAPTCHA challenges for real users, significantly improving UX.</a:t>
            </a:r>
          </a:p>
          <a:p>
            <a:r>
              <a:rPr lang="en-US"/>
              <a:t>- **Bot Detection**: Machine learning allows us to intelligently differentiate bots from humans based on complex behavioral data.</a:t>
            </a:r>
          </a:p>
          <a:p>
            <a:r>
              <a:rPr lang="en-US"/>
              <a:t>- **Multi-Layer Security**: Even if bots bypass the passive layer, an active CAPTCHA ensures added security.</a:t>
            </a:r>
          </a:p>
          <a:p>
            <a:r>
              <a:rPr lang="en-US">
                <a:ea typeface="ＭＳ Ｐゴシック"/>
                <a:cs typeface="Calibri"/>
              </a:rPr>
              <a:t> </a:t>
            </a:r>
          </a:p>
          <a:p>
            <a:r>
              <a:rPr lang="en-US"/>
              <a:t>---</a:t>
            </a:r>
          </a:p>
          <a:p>
            <a:r>
              <a:rPr lang="en-US">
                <a:ea typeface="ＭＳ Ｐゴシック"/>
                <a:cs typeface="Calibri"/>
              </a:rPr>
              <a:t> </a:t>
            </a:r>
          </a:p>
          <a:p>
            <a:r>
              <a:rPr lang="en-US"/>
              <a:t>### **Innovation and Uniqueness of the Solution**  </a:t>
            </a:r>
          </a:p>
          <a:p>
            <a:r>
              <a:rPr lang="en-US"/>
              <a:t>- **Behavioral Biometrics**: Uniquely captures human interaction data that bots struggle to mimic, such as mouse trajectory, keystroke patterns, and touch sensitivity.</a:t>
            </a:r>
          </a:p>
          <a:p>
            <a:r>
              <a:rPr lang="en-US"/>
              <a:t>- **Honeypots**: Uses trap elements designed to catch bots without affecting humans.</a:t>
            </a:r>
          </a:p>
          <a:p>
            <a:r>
              <a:rPr lang="en-US"/>
              <a:t>- **Customizable CAPTCHA**: The active CAPTCHA system provides randomized, dynamic challenges to further thwart automated attacks.</a:t>
            </a:r>
          </a:p>
          <a:p>
            <a:r>
              <a:rPr lang="en-US"/>
              <a:t>- **ML-Driven Anomaly Detection**: Uses decision trees and other machine learning algorithms to analyze data from multiple sources, ensuring high accuracy in detecting bot behavior.</a:t>
            </a:r>
          </a:p>
          <a:p>
            <a:r>
              <a:rPr lang="en-US">
                <a:ea typeface="ＭＳ Ｐゴシック"/>
                <a:cs typeface="Calibri"/>
              </a:rPr>
              <a:t> </a:t>
            </a:r>
          </a:p>
          <a:p>
            <a:r>
              <a:rPr lang="en-US"/>
              <a:t>---</a:t>
            </a:r>
          </a:p>
          <a:p>
            <a:r>
              <a:rPr lang="en-US">
                <a:ea typeface="ＭＳ Ｐゴシック"/>
                <a:cs typeface="Calibri"/>
              </a:rPr>
              <a:t> </a:t>
            </a:r>
          </a:p>
          <a:p>
            <a:r>
              <a:rPr lang="en-US"/>
              <a:t>### **ML Models Used:**</a:t>
            </a:r>
          </a:p>
          <a:p>
            <a:r>
              <a:rPr lang="en-US"/>
              <a:t>- **Keystrokes (Pressure, Speed, Pattern)**:  </a:t>
            </a:r>
          </a:p>
          <a:p>
            <a:r>
              <a:rPr lang="en-US"/>
              <a:t>  - **Model**: *Hidden Markov Model (HMM)* or *LSTM* for analyzing typing patterns over time.</a:t>
            </a:r>
          </a:p>
          <a:p>
            <a:r>
              <a:rPr lang="en-US">
                <a:ea typeface="ＭＳ Ｐゴシック"/>
                <a:cs typeface="Calibri"/>
              </a:rPr>
              <a:t>  </a:t>
            </a:r>
          </a:p>
          <a:p>
            <a:r>
              <a:rPr lang="en-US"/>
              <a:t>- **Mouse Movement (Speed, Trajectory, Hesitation, Pauses)**:  </a:t>
            </a:r>
          </a:p>
          <a:p>
            <a:r>
              <a:rPr lang="en-US"/>
              <a:t>  - **Model**: *Support Vector Machine (SVM)* or *Random Forest* to classify typical human vs. anomalous bot behavior.</a:t>
            </a:r>
          </a:p>
          <a:p>
            <a:r>
              <a:rPr lang="en-US">
                <a:ea typeface="ＭＳ Ｐゴシック"/>
                <a:cs typeface="Calibri"/>
              </a:rPr>
              <a:t> </a:t>
            </a:r>
          </a:p>
          <a:p>
            <a:r>
              <a:rPr lang="en-US"/>
              <a:t>- **Screen Resolution &amp; Device Fingerprinting**:  </a:t>
            </a:r>
          </a:p>
          <a:p>
            <a:r>
              <a:rPr lang="en-US"/>
              <a:t>  - **Model**: *Isolation Forest* or *Decision Trees* to detect abnormal resolution and device characteristics.</a:t>
            </a:r>
          </a:p>
          <a:p>
            <a:r>
              <a:rPr lang="en-US">
                <a:ea typeface="ＭＳ Ｐゴシック"/>
                <a:cs typeface="Calibri"/>
              </a:rPr>
              <a:t> </a:t>
            </a:r>
          </a:p>
          <a:p>
            <a:r>
              <a:rPr lang="en-US"/>
              <a:t>- **IP and Location Anomalies**:  </a:t>
            </a:r>
          </a:p>
          <a:p>
            <a:r>
              <a:rPr lang="en-US"/>
              <a:t>  - **Model**: *K-Means Clustering* or *DBSCAN* for detecting suspicious IP/location patterns that deviate from typical clusters.</a:t>
            </a:r>
          </a:p>
          <a:p>
            <a:r>
              <a:rPr lang="en-US">
                <a:ea typeface="ＭＳ Ｐゴシック"/>
                <a:cs typeface="Calibri"/>
              </a:rPr>
              <a:t> </a:t>
            </a:r>
          </a:p>
          <a:p>
            <a:r>
              <a:rPr lang="en-US"/>
              <a:t>---</a:t>
            </a:r>
          </a:p>
          <a:p>
            <a:r>
              <a:rPr lang="en-US">
                <a:ea typeface="ＭＳ Ｐゴシック"/>
                <a:cs typeface="Calibri"/>
              </a:rPr>
              <a:t> </a:t>
            </a:r>
          </a:p>
          <a:p>
            <a:pPr>
              <a:spcBef>
                <a:spcPct val="0"/>
              </a:spcBef>
            </a:pPr>
            <a:r>
              <a:rPr lang="en-US"/>
              <a:t>This structure will clearly explain the solution, how it addresses the problem, and the innovative aspects, while also mentioning the specific ML models to be used for each feature.</a:t>
            </a: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4</a:t>
            </a:fld>
            <a:endParaRPr lang="en-US"/>
          </a:p>
        </p:txBody>
      </p:sp>
    </p:spTree>
    <p:extLst>
      <p:ext uri="{BB962C8B-B14F-4D97-AF65-F5344CB8AC3E}">
        <p14:creationId xmlns:p14="http://schemas.microsoft.com/office/powerpoint/2010/main" val="3099062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normAutofit fontScale="25000" lnSpcReduction="20000"/>
          </a:bodyPr>
          <a:lstStyle/>
          <a:p>
            <a:pPr algn="just">
              <a:spcBef>
                <a:spcPct val="0"/>
              </a:spcBef>
            </a:pPr>
            <a:r>
              <a:rPr lang="en-US" b="1" u="sng"/>
              <a:t>Detailed Explanation of the Proposed Solution</a:t>
            </a:r>
            <a:endParaRPr lang="en-US"/>
          </a:p>
          <a:p>
            <a:pPr algn="just">
              <a:spcBef>
                <a:spcPct val="0"/>
              </a:spcBef>
            </a:pPr>
            <a:r>
              <a:rPr lang="en-US" b="1"/>
              <a:t>Layer 1 - Passive Data Collection</a:t>
            </a:r>
            <a:r>
              <a:rPr lang="en-US"/>
              <a:t>:</a:t>
            </a:r>
          </a:p>
          <a:p>
            <a:pPr algn="just">
              <a:spcBef>
                <a:spcPct val="0"/>
              </a:spcBef>
            </a:pPr>
            <a:r>
              <a:rPr lang="en-US"/>
              <a:t>We gather behavioral data such as:</a:t>
            </a:r>
          </a:p>
          <a:p>
            <a:pPr marL="285750" indent="-285750" algn="just">
              <a:spcBef>
                <a:spcPct val="0"/>
              </a:spcBef>
              <a:buFont typeface="Arial,Sans-Serif"/>
              <a:buChar char="•"/>
            </a:pPr>
            <a:r>
              <a:rPr lang="en-US" b="1"/>
              <a:t>Keystrokes</a:t>
            </a:r>
            <a:r>
              <a:rPr lang="en-US"/>
              <a:t>: Pressure, speed, typing patterns.</a:t>
            </a:r>
          </a:p>
          <a:p>
            <a:pPr marL="285750" indent="-285750" algn="just">
              <a:spcBef>
                <a:spcPct val="0"/>
              </a:spcBef>
              <a:buFont typeface="Arial,Sans-Serif"/>
              <a:buChar char="•"/>
            </a:pPr>
            <a:r>
              <a:rPr lang="en-US" b="1"/>
              <a:t>Mouse Movement</a:t>
            </a:r>
            <a:r>
              <a:rPr lang="en-US"/>
              <a:t>: Speed, trajectory, pauses, hesitation.</a:t>
            </a:r>
          </a:p>
          <a:p>
            <a:pPr marL="285750" indent="-285750" algn="just">
              <a:spcBef>
                <a:spcPct val="0"/>
              </a:spcBef>
              <a:buFont typeface="Arial,Sans-Serif"/>
              <a:buChar char="•"/>
            </a:pPr>
            <a:r>
              <a:rPr lang="en-US" b="1"/>
              <a:t>Touch Sensitivity</a:t>
            </a:r>
            <a:r>
              <a:rPr lang="en-US"/>
              <a:t>: Pressure on touch screens , finger movement.</a:t>
            </a:r>
          </a:p>
          <a:p>
            <a:pPr marL="285750" indent="-285750" algn="just">
              <a:spcBef>
                <a:spcPct val="0"/>
              </a:spcBef>
              <a:buFont typeface="Arial,Sans-Serif"/>
              <a:buChar char="•"/>
            </a:pPr>
            <a:r>
              <a:rPr lang="en-US" b="1"/>
              <a:t>Scrolling Pattern</a:t>
            </a:r>
            <a:r>
              <a:rPr lang="en-US"/>
              <a:t>: Exploration behavior across the page.</a:t>
            </a:r>
          </a:p>
          <a:p>
            <a:pPr marL="285750" indent="-285750" algn="just">
              <a:spcBef>
                <a:spcPct val="0"/>
              </a:spcBef>
              <a:buFont typeface="Arial,Sans-Serif"/>
              <a:buChar char="•"/>
            </a:pPr>
            <a:r>
              <a:rPr lang="en-US" b="1"/>
              <a:t>Screen Resolution, Device Type</a:t>
            </a:r>
            <a:r>
              <a:rPr lang="en-US"/>
              <a:t>: Device fingerprinting based on OS, screen resolution, plugins.</a:t>
            </a:r>
          </a:p>
          <a:p>
            <a:pPr marL="285750" indent="-285750" algn="just">
              <a:spcBef>
                <a:spcPct val="0"/>
              </a:spcBef>
              <a:buFont typeface="Arial,Sans-Serif"/>
              <a:buChar char="•"/>
            </a:pPr>
            <a:r>
              <a:rPr lang="en-US" b="1"/>
              <a:t>Honeypots</a:t>
            </a:r>
            <a:r>
              <a:rPr lang="en-US"/>
              <a:t>: Hidden elements (buttons, textboxes, traplinks) that bots typically interact with.</a:t>
            </a:r>
          </a:p>
          <a:p>
            <a:pPr marL="285750" indent="-285750" algn="just">
              <a:spcBef>
                <a:spcPct val="0"/>
              </a:spcBef>
              <a:buFont typeface="Arial,Sans-Serif"/>
              <a:buChar char="•"/>
            </a:pPr>
            <a:endParaRPr lang="en-US"/>
          </a:p>
          <a:p>
            <a:pPr algn="just">
              <a:spcBef>
                <a:spcPct val="0"/>
              </a:spcBef>
            </a:pPr>
            <a:r>
              <a:rPr lang="en-US" b="1"/>
              <a:t>Machine Learning Integration</a:t>
            </a:r>
            <a:r>
              <a:rPr lang="en-US"/>
              <a:t>:</a:t>
            </a:r>
          </a:p>
          <a:p>
            <a:pPr algn="just">
              <a:spcBef>
                <a:spcPct val="0"/>
              </a:spcBef>
            </a:pPr>
            <a:r>
              <a:rPr lang="en-US"/>
              <a:t>All collected data is analyzed using </a:t>
            </a:r>
            <a:r>
              <a:rPr lang="en-US" b="1"/>
              <a:t>decision trees</a:t>
            </a:r>
            <a:r>
              <a:rPr lang="en-US"/>
              <a:t> and other ML models (HMM, LSTM, SVM, Random Forest, K-Means Clustering, etc) to determine if the user is legitimate or a bot.</a:t>
            </a:r>
          </a:p>
          <a:p>
            <a:pPr algn="just">
              <a:spcBef>
                <a:spcPct val="0"/>
              </a:spcBef>
            </a:pPr>
            <a:r>
              <a:rPr lang="en-US"/>
              <a:t>If the user is suspicious, we introduce a </a:t>
            </a:r>
            <a:r>
              <a:rPr lang="en-US" b="1"/>
              <a:t>Layer 2 - active CAPTCHA:</a:t>
            </a:r>
            <a:endParaRPr lang="en-US"/>
          </a:p>
          <a:p>
            <a:pPr marL="285750" indent="-285750" algn="just">
              <a:spcBef>
                <a:spcPct val="0"/>
              </a:spcBef>
              <a:buFont typeface="Arial,Sans-Serif"/>
              <a:buChar char="•"/>
            </a:pPr>
            <a:r>
              <a:rPr lang="en-US" b="1"/>
              <a:t>Slider CAPTCHA</a:t>
            </a:r>
            <a:endParaRPr lang="en-US"/>
          </a:p>
          <a:p>
            <a:pPr marL="285750" indent="-285750" algn="just">
              <a:spcBef>
                <a:spcPct val="0"/>
              </a:spcBef>
              <a:buFont typeface="Arial,Sans-Serif"/>
              <a:buChar char="•"/>
            </a:pPr>
            <a:r>
              <a:rPr lang="en-US" b="1"/>
              <a:t>Connect the Dots</a:t>
            </a:r>
            <a:endParaRPr lang="en-US"/>
          </a:p>
          <a:p>
            <a:pPr marL="285750" indent="-285750" algn="just">
              <a:spcBef>
                <a:spcPct val="0"/>
              </a:spcBef>
              <a:buFont typeface="Arial,Sans-Serif"/>
              <a:buChar char="•"/>
            </a:pPr>
            <a:r>
              <a:rPr lang="en-US" b="1"/>
              <a:t>Puzzle Piece (Lemon CAPTCHA)</a:t>
            </a:r>
            <a:endParaRPr lang="en-US"/>
          </a:p>
          <a:p>
            <a:pPr marL="285750" indent="-285750" algn="just">
              <a:spcBef>
                <a:spcPct val="0"/>
              </a:spcBef>
              <a:buFont typeface="Arial,Sans-Serif"/>
              <a:buChar char="•"/>
            </a:pPr>
            <a:r>
              <a:rPr lang="en-US" b="1"/>
              <a:t>Trace the Curve</a:t>
            </a:r>
            <a:endParaRPr lang="en-US"/>
          </a:p>
          <a:p>
            <a:pPr marL="285750" indent="-285750" algn="just">
              <a:spcBef>
                <a:spcPct val="0"/>
              </a:spcBef>
              <a:buFont typeface="Arial,Sans-Serif"/>
              <a:buChar char="•"/>
            </a:pPr>
            <a:r>
              <a:rPr lang="en-US" b="1"/>
              <a:t>Shake the Phone</a:t>
            </a:r>
            <a:endParaRPr lang="en-US"/>
          </a:p>
          <a:p>
            <a:endParaRPr lang="en-US">
              <a:ea typeface="ＭＳ Ｐゴシック"/>
              <a:cs typeface="Calibri"/>
            </a:endParaRPr>
          </a:p>
          <a:p>
            <a:endParaRPr lang="en-US">
              <a:ea typeface="ＭＳ Ｐゴシック"/>
              <a:cs typeface="Calibri"/>
            </a:endParaRPr>
          </a:p>
          <a:p>
            <a:r>
              <a:rPr lang="en-US">
                <a:ea typeface="ＭＳ Ｐゴシック"/>
                <a:cs typeface="Calibri"/>
              </a:rPr>
              <a:t>To detect anomalous behavior in values such as keystrokes, mouse movements, resolution, and IP/location, you can apply a variety of machine learning models. Here’s a breakdown of suitable models for each of your needs:</a:t>
            </a:r>
            <a:endParaRPr lang="en-US"/>
          </a:p>
          <a:p>
            <a:r>
              <a:rPr lang="en-US">
                <a:ea typeface="ＭＳ Ｐゴシック"/>
                <a:cs typeface="Calibri"/>
              </a:rPr>
              <a:t> </a:t>
            </a:r>
          </a:p>
          <a:p>
            <a:r>
              <a:rPr lang="en-US"/>
              <a:t>### 1. **Keystrokes (Pressure, Speed, Pattern)**</a:t>
            </a:r>
          </a:p>
          <a:p>
            <a:r>
              <a:rPr lang="en-US"/>
              <a:t>- **Model:** *Hidden Markov Model (HMM) or Long Short-Term Memory (LSTM) Networks*</a:t>
            </a:r>
          </a:p>
          <a:p>
            <a:r>
              <a:rPr lang="en-US"/>
              <a:t>- **Explanation:** Keystroke patterns are sequential, so sequence-based models like HMM or LSTM are ideal for analyzing variations in typing speed, pressure, and patterns. They can learn user-specific typing behaviors and detect anomalies that deviate from these learned patterns, suggesting bot activity.</a:t>
            </a:r>
          </a:p>
          <a:p>
            <a:r>
              <a:rPr lang="en-US">
                <a:ea typeface="ＭＳ Ｐゴシック"/>
                <a:cs typeface="Calibri"/>
              </a:rPr>
              <a:t> </a:t>
            </a:r>
          </a:p>
          <a:p>
            <a:r>
              <a:rPr lang="en-US"/>
              <a:t>### 2. **Mouse Pointer (Speed, Trajectory, Hesitation, Pauses)**</a:t>
            </a:r>
          </a:p>
          <a:p>
            <a:r>
              <a:rPr lang="en-US"/>
              <a:t>- **Model:** *Support Vector Machine (SVM) or Random Forest*</a:t>
            </a:r>
          </a:p>
          <a:p>
            <a:r>
              <a:rPr lang="en-US"/>
              <a:t>- **Explanation:** Mouse pointer movements can be analyzed as features such as speed, trajectory, hesitation, and pauses. An SVM classifier works well for binary classification (human vs. bot), as it finds the optimal hyperplane to distinguish between typical human behavior and anomalous patterns. Random Forest can also capture non-linear interactions between the features and detect abnormal patterns efficiently.</a:t>
            </a:r>
          </a:p>
          <a:p>
            <a:r>
              <a:rPr lang="en-US">
                <a:ea typeface="ＭＳ Ｐゴシック"/>
                <a:cs typeface="Calibri"/>
              </a:rPr>
              <a:t> </a:t>
            </a:r>
          </a:p>
          <a:p>
            <a:r>
              <a:rPr lang="en-US"/>
              <a:t>### 3. **Screen Resolution &amp; Device Fingerprinting (Checked using OS and Device Type)**</a:t>
            </a:r>
          </a:p>
          <a:p>
            <a:r>
              <a:rPr lang="en-US"/>
              <a:t>- **Model:** *Decision Trees or Isolation Forest*</a:t>
            </a:r>
          </a:p>
          <a:p>
            <a:r>
              <a:rPr lang="en-US"/>
              <a:t>- **Explanation:** Resolution and device fingerprinting can be evaluated using models like Decision Trees or Isolation Forests. Isolation Forests are particularly useful for anomaly detection, where rare or abnormal device configurations (mismatched OS and resolution) can be flagged as potential bot activity.</a:t>
            </a:r>
          </a:p>
          <a:p>
            <a:r>
              <a:rPr lang="en-US">
                <a:ea typeface="ＭＳ Ｐゴシック"/>
                <a:cs typeface="Calibri"/>
              </a:rPr>
              <a:t> </a:t>
            </a:r>
          </a:p>
          <a:p>
            <a:r>
              <a:rPr lang="en-US"/>
              <a:t>### 4. **IP Address and Location**</a:t>
            </a:r>
          </a:p>
          <a:p>
            <a:r>
              <a:rPr lang="en-US"/>
              <a:t>- **Model:** *K-Means Clustering or DBSCAN (Density-Based Spatial Clustering of Applications with Noise)*</a:t>
            </a:r>
          </a:p>
          <a:p>
            <a:r>
              <a:rPr lang="en-US"/>
              <a:t>- **Explanation:** For IP address and geolocation-based anomaly detection, clustering techniques such as K-Means or DBSCAN are effective. They group data points (IP addresses and their corresponding locations) based on proximity. If a user’s location/IP deviates significantly from the normal cluster, it is flagged as an anomaly.</a:t>
            </a:r>
          </a:p>
          <a:p>
            <a:r>
              <a:rPr lang="en-US">
                <a:ea typeface="ＭＳ Ｐゴシック"/>
                <a:cs typeface="Calibri"/>
              </a:rPr>
              <a:t> </a:t>
            </a:r>
          </a:p>
          <a:p>
            <a:r>
              <a:rPr lang="en-US"/>
              <a:t>### **Overall Approach:**</a:t>
            </a:r>
          </a:p>
          <a:p>
            <a:r>
              <a:rPr lang="en-US"/>
              <a:t>- You can build a layered model using a combination of these methods to detect anomalies across multiple features.</a:t>
            </a:r>
          </a:p>
          <a:p>
            <a:r>
              <a:rPr lang="en-US"/>
              <a:t>- An ensemble approach, like *Random Forest* or *XGBoost*, could combine predictions from these models to arrive at a final decision, weighting anomalies in different areas.</a:t>
            </a:r>
          </a:p>
          <a:p>
            <a:r>
              <a:rPr lang="en-US">
                <a:ea typeface="ＭＳ Ｐゴシック"/>
                <a:cs typeface="Calibri"/>
              </a:rPr>
              <a:t> </a:t>
            </a:r>
          </a:p>
          <a:p>
            <a:r>
              <a:rPr lang="en-US"/>
              <a:t>### **Why These Models:**</a:t>
            </a:r>
          </a:p>
          <a:p>
            <a:r>
              <a:rPr lang="en-US"/>
              <a:t>- **HMM/LSTM:** Great for time-series or sequence-based data like keystroke dynamics.</a:t>
            </a:r>
          </a:p>
          <a:p>
            <a:r>
              <a:rPr lang="en-US"/>
              <a:t>- **SVM/Random Forest:** Effective for classification tasks, especially when behavior deviates from normal patterns.</a:t>
            </a:r>
          </a:p>
          <a:p>
            <a:r>
              <a:rPr lang="en-US"/>
              <a:t>- **Isolation Forest/Clustering:** Specialized for anomaly detection, where "outliers" (bot behavior) can be detected efficiently. </a:t>
            </a:r>
          </a:p>
          <a:p>
            <a:r>
              <a:rPr lang="en-US">
                <a:ea typeface="ＭＳ Ｐゴシック"/>
                <a:cs typeface="Calibri"/>
              </a:rPr>
              <a:t> </a:t>
            </a:r>
          </a:p>
          <a:p>
            <a:r>
              <a:rPr lang="en-US">
                <a:ea typeface="ＭＳ Ｐゴシック"/>
                <a:cs typeface="Calibri"/>
              </a:rPr>
              <a:t>This approach provides a robust framework to analyze multiple environmental parameters and behavior patterns to distinguish human users from bots.</a:t>
            </a:r>
            <a:br>
              <a:rPr lang="en-US">
                <a:ea typeface="ＭＳ Ｐゴシック"/>
                <a:cs typeface="Calibri"/>
              </a:rPr>
            </a:br>
            <a:br>
              <a:rPr lang="en-US">
                <a:cs typeface="Calibri"/>
              </a:rPr>
            </a:br>
            <a:r>
              <a:rPr lang="en-US"/>
              <a:t>### PowerPoint Slide Content:</a:t>
            </a:r>
            <a:endParaRPr lang="en-US">
              <a:cs typeface="Calibri"/>
            </a:endParaRPr>
          </a:p>
          <a:p>
            <a:r>
              <a:rPr lang="en-US">
                <a:ea typeface="ＭＳ Ｐゴシック"/>
                <a:cs typeface="Calibri"/>
              </a:rPr>
              <a:t> </a:t>
            </a:r>
          </a:p>
          <a:p>
            <a:r>
              <a:rPr lang="en-US"/>
              <a:t>---</a:t>
            </a:r>
          </a:p>
          <a:p>
            <a:r>
              <a:rPr lang="en-US">
                <a:ea typeface="ＭＳ Ｐゴシック"/>
                <a:cs typeface="Calibri"/>
              </a:rPr>
              <a:t> </a:t>
            </a:r>
          </a:p>
          <a:p>
            <a:r>
              <a:rPr lang="en-US"/>
              <a:t>### **Proposed Solution**  </a:t>
            </a:r>
          </a:p>
          <a:p>
            <a:r>
              <a:rPr lang="en-US"/>
              <a:t>**(Describe your Idea/Solution/Prototype)**  </a:t>
            </a:r>
          </a:p>
          <a:p>
            <a:r>
              <a:rPr lang="en-US"/>
              <a:t>Our solution introduces a **passive layer of authentication** that silently collects **user interaction and environmental data** to determine legitimacy. Based on this, we will detect bots before challenging them with an **active CAPTCHA** if necessary.</a:t>
            </a:r>
          </a:p>
          <a:p>
            <a:r>
              <a:rPr lang="en-US">
                <a:ea typeface="ＭＳ Ｐゴシック"/>
                <a:cs typeface="Calibri"/>
              </a:rPr>
              <a:t> </a:t>
            </a:r>
          </a:p>
          <a:p>
            <a:r>
              <a:rPr lang="en-US"/>
              <a:t>---</a:t>
            </a:r>
          </a:p>
          <a:p>
            <a:r>
              <a:rPr lang="en-US">
                <a:ea typeface="ＭＳ Ｐゴシック"/>
                <a:cs typeface="Calibri"/>
              </a:rPr>
              <a:t> </a:t>
            </a:r>
          </a:p>
          <a:p>
            <a:r>
              <a:rPr lang="en-US"/>
              <a:t>### **Detailed Explanation of the Proposed Solution**  </a:t>
            </a:r>
          </a:p>
          <a:p>
            <a:r>
              <a:rPr lang="en-US"/>
              <a:t>- **Layer 1 - Passive Data Collection**:  </a:t>
            </a:r>
          </a:p>
          <a:p>
            <a:r>
              <a:rPr lang="en-US"/>
              <a:t>  We gather behavioral data such as:</a:t>
            </a:r>
          </a:p>
          <a:p>
            <a:r>
              <a:rPr lang="en-US"/>
              <a:t>  - **Keystrokes**: Pressure, speed, and typing patterns.</a:t>
            </a:r>
          </a:p>
          <a:p>
            <a:r>
              <a:rPr lang="en-US"/>
              <a:t>  - **Mouse Movement**: Speed, trajectory, pauses, and hesitation.</a:t>
            </a:r>
          </a:p>
          <a:p>
            <a:r>
              <a:rPr lang="en-US"/>
              <a:t>  - **Touch Sensitivity**: Pressure on touch screens and finger movement.</a:t>
            </a:r>
          </a:p>
          <a:p>
            <a:r>
              <a:rPr lang="en-US"/>
              <a:t>  - **Scrolling Pattern**: Exploration behavior across the page.</a:t>
            </a:r>
          </a:p>
          <a:p>
            <a:r>
              <a:rPr lang="en-US"/>
              <a:t>  - **Screen Resolution and Device Type**: Device fingerprinting based on OS, screen resolution, and plugins.</a:t>
            </a:r>
          </a:p>
          <a:p>
            <a:r>
              <a:rPr lang="en-US"/>
              <a:t>  - **Honeypots**: Hidden elements (buttons, textboxes) that bots typically interact with.</a:t>
            </a:r>
          </a:p>
          <a:p>
            <a:r>
              <a:rPr lang="en-US">
                <a:ea typeface="ＭＳ Ｐゴシック"/>
                <a:cs typeface="Calibri"/>
              </a:rPr>
              <a:t> </a:t>
            </a:r>
          </a:p>
          <a:p>
            <a:r>
              <a:rPr lang="en-US"/>
              <a:t>- **Machine Learning Integration**:  </a:t>
            </a:r>
          </a:p>
          <a:p>
            <a:r>
              <a:rPr lang="en-US"/>
              <a:t>  All collected data is analyzed using **decision trees** and other ML models to determine if the user is legitimate or a bot.  </a:t>
            </a:r>
          </a:p>
          <a:p>
            <a:r>
              <a:rPr lang="en-US"/>
              <a:t>  If the user is suspicious, we introduce a second layer of **active CAPTCHA** such as:</a:t>
            </a:r>
          </a:p>
          <a:p>
            <a:r>
              <a:rPr lang="en-US"/>
              <a:t>  - **Slider CAPTCHA**</a:t>
            </a:r>
          </a:p>
          <a:p>
            <a:r>
              <a:rPr lang="en-US"/>
              <a:t>  - **Connect the Dots**</a:t>
            </a:r>
          </a:p>
          <a:p>
            <a:r>
              <a:rPr lang="en-US"/>
              <a:t>  - **Puzzle Piece (Lemon CAPTCHA)**</a:t>
            </a:r>
          </a:p>
          <a:p>
            <a:r>
              <a:rPr lang="en-US"/>
              <a:t>  - **Trace the Curve**</a:t>
            </a:r>
          </a:p>
          <a:p>
            <a:r>
              <a:rPr lang="en-US"/>
              <a:t>  - **Shake the Phone**</a:t>
            </a:r>
          </a:p>
          <a:p>
            <a:r>
              <a:rPr lang="en-US">
                <a:ea typeface="ＭＳ Ｐゴシック"/>
                <a:cs typeface="Calibri"/>
              </a:rPr>
              <a:t> </a:t>
            </a:r>
          </a:p>
          <a:p>
            <a:r>
              <a:rPr lang="en-US"/>
              <a:t>---</a:t>
            </a:r>
          </a:p>
          <a:p>
            <a:r>
              <a:rPr lang="en-US">
                <a:ea typeface="ＭＳ Ｐゴシック"/>
                <a:cs typeface="Calibri"/>
              </a:rPr>
              <a:t> </a:t>
            </a:r>
          </a:p>
          <a:p>
            <a:r>
              <a:rPr lang="en-US"/>
              <a:t>### **How It Addresses the Problem**  </a:t>
            </a:r>
          </a:p>
          <a:p>
            <a:r>
              <a:rPr lang="en-US"/>
              <a:t>- **Seamless User Experience**: By collecting data passively, we minimize interruptions and CAPTCHA challenges for real users, significantly improving UX.</a:t>
            </a:r>
          </a:p>
          <a:p>
            <a:r>
              <a:rPr lang="en-US"/>
              <a:t>- **Bot Detection**: Machine learning allows us to intelligently differentiate bots from humans based on complex behavioral data.</a:t>
            </a:r>
          </a:p>
          <a:p>
            <a:r>
              <a:rPr lang="en-US"/>
              <a:t>- **Multi-Layer Security**: Even if bots bypass the passive layer, an active CAPTCHA ensures added security.</a:t>
            </a:r>
          </a:p>
          <a:p>
            <a:r>
              <a:rPr lang="en-US">
                <a:ea typeface="ＭＳ Ｐゴシック"/>
                <a:cs typeface="Calibri"/>
              </a:rPr>
              <a:t> </a:t>
            </a:r>
          </a:p>
          <a:p>
            <a:r>
              <a:rPr lang="en-US"/>
              <a:t>---</a:t>
            </a:r>
          </a:p>
          <a:p>
            <a:r>
              <a:rPr lang="en-US">
                <a:ea typeface="ＭＳ Ｐゴシック"/>
                <a:cs typeface="Calibri"/>
              </a:rPr>
              <a:t> </a:t>
            </a:r>
          </a:p>
          <a:p>
            <a:r>
              <a:rPr lang="en-US"/>
              <a:t>### **Innovation and Uniqueness of the Solution**  </a:t>
            </a:r>
          </a:p>
          <a:p>
            <a:r>
              <a:rPr lang="en-US"/>
              <a:t>- **Behavioral Biometrics**: Uniquely captures human interaction data that bots struggle to mimic, such as mouse trajectory, keystroke patterns, and touch sensitivity.</a:t>
            </a:r>
          </a:p>
          <a:p>
            <a:r>
              <a:rPr lang="en-US"/>
              <a:t>- **Honeypots**: Uses trap elements designed to catch bots without affecting humans.</a:t>
            </a:r>
          </a:p>
          <a:p>
            <a:r>
              <a:rPr lang="en-US"/>
              <a:t>- **Customizable CAPTCHA**: The active CAPTCHA system provides randomized, dynamic challenges to further thwart automated attacks.</a:t>
            </a:r>
          </a:p>
          <a:p>
            <a:r>
              <a:rPr lang="en-US"/>
              <a:t>- **ML-Driven Anomaly Detection**: Uses decision trees and other machine learning algorithms to analyze data from multiple sources, ensuring high accuracy in detecting bot behavior.</a:t>
            </a:r>
          </a:p>
          <a:p>
            <a:r>
              <a:rPr lang="en-US">
                <a:ea typeface="ＭＳ Ｐゴシック"/>
                <a:cs typeface="Calibri"/>
              </a:rPr>
              <a:t> </a:t>
            </a:r>
          </a:p>
          <a:p>
            <a:r>
              <a:rPr lang="en-US"/>
              <a:t>---</a:t>
            </a:r>
          </a:p>
          <a:p>
            <a:r>
              <a:rPr lang="en-US">
                <a:ea typeface="ＭＳ Ｐゴシック"/>
                <a:cs typeface="Calibri"/>
              </a:rPr>
              <a:t> </a:t>
            </a:r>
          </a:p>
          <a:p>
            <a:r>
              <a:rPr lang="en-US"/>
              <a:t>### **ML Models Used:**</a:t>
            </a:r>
          </a:p>
          <a:p>
            <a:r>
              <a:rPr lang="en-US"/>
              <a:t>- **Keystrokes (Pressure, Speed, Pattern)**:  </a:t>
            </a:r>
          </a:p>
          <a:p>
            <a:r>
              <a:rPr lang="en-US"/>
              <a:t>  - **Model**: *Hidden Markov Model (HMM)* or *LSTM* for analyzing typing patterns over time.</a:t>
            </a:r>
          </a:p>
          <a:p>
            <a:r>
              <a:rPr lang="en-US">
                <a:ea typeface="ＭＳ Ｐゴシック"/>
                <a:cs typeface="Calibri"/>
              </a:rPr>
              <a:t>  </a:t>
            </a:r>
          </a:p>
          <a:p>
            <a:r>
              <a:rPr lang="en-US"/>
              <a:t>- **Mouse Movement (Speed, Trajectory, Hesitation, Pauses)**:  </a:t>
            </a:r>
          </a:p>
          <a:p>
            <a:r>
              <a:rPr lang="en-US"/>
              <a:t>  - **Model**: *Support Vector Machine (SVM)* or *Random Forest* to classify typical human vs. anomalous bot behavior.</a:t>
            </a:r>
          </a:p>
          <a:p>
            <a:r>
              <a:rPr lang="en-US">
                <a:ea typeface="ＭＳ Ｐゴシック"/>
                <a:cs typeface="Calibri"/>
              </a:rPr>
              <a:t> </a:t>
            </a:r>
          </a:p>
          <a:p>
            <a:r>
              <a:rPr lang="en-US"/>
              <a:t>- **Screen Resolution &amp; Device Fingerprinting**:  </a:t>
            </a:r>
          </a:p>
          <a:p>
            <a:r>
              <a:rPr lang="en-US"/>
              <a:t>  - **Model**: *Isolation Forest* or *Decision Trees* to detect abnormal resolution and device characteristics.</a:t>
            </a:r>
          </a:p>
          <a:p>
            <a:r>
              <a:rPr lang="en-US">
                <a:ea typeface="ＭＳ Ｐゴシック"/>
                <a:cs typeface="Calibri"/>
              </a:rPr>
              <a:t> </a:t>
            </a:r>
          </a:p>
          <a:p>
            <a:r>
              <a:rPr lang="en-US"/>
              <a:t>- **IP and Location Anomalies**:  </a:t>
            </a:r>
          </a:p>
          <a:p>
            <a:r>
              <a:rPr lang="en-US"/>
              <a:t>  - **Model**: *K-Means Clustering* or *DBSCAN* for detecting suspicious IP/location patterns that deviate from typical clusters.</a:t>
            </a:r>
          </a:p>
          <a:p>
            <a:r>
              <a:rPr lang="en-US">
                <a:ea typeface="ＭＳ Ｐゴシック"/>
                <a:cs typeface="Calibri"/>
              </a:rPr>
              <a:t> </a:t>
            </a:r>
          </a:p>
          <a:p>
            <a:r>
              <a:rPr lang="en-US"/>
              <a:t>---</a:t>
            </a:r>
          </a:p>
          <a:p>
            <a:r>
              <a:rPr lang="en-US">
                <a:ea typeface="ＭＳ Ｐゴシック"/>
                <a:cs typeface="Calibri"/>
              </a:rPr>
              <a:t> </a:t>
            </a:r>
          </a:p>
          <a:p>
            <a:pPr>
              <a:spcBef>
                <a:spcPct val="0"/>
              </a:spcBef>
            </a:pPr>
            <a:r>
              <a:rPr lang="en-US"/>
              <a:t>This structure will clearly explain the solution, how it addresses the problem, and the innovative aspects, while also mentioning the specific ML models to be used for each feature.</a:t>
            </a: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5</a:t>
            </a:fld>
            <a:endParaRPr lang="en-US"/>
          </a:p>
        </p:txBody>
      </p:sp>
    </p:spTree>
    <p:extLst>
      <p:ext uri="{BB962C8B-B14F-4D97-AF65-F5344CB8AC3E}">
        <p14:creationId xmlns:p14="http://schemas.microsoft.com/office/powerpoint/2010/main" val="288356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10/7/2024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10/7/2024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10/7/2024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10/7/2024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10/7/2024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10/7/2024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10/7/2024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10/7/2024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10/7/2024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10/7/2024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10/7/2024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10/7/2024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ABDC-CCF5-244B-BF59-98B81F26EA26}"/>
              </a:ext>
            </a:extLst>
          </p:cNvPr>
          <p:cNvSpPr>
            <a:spLocks noGrp="1"/>
          </p:cNvSpPr>
          <p:nvPr>
            <p:ph type="ctrTitle"/>
          </p:nvPr>
        </p:nvSpPr>
        <p:spPr>
          <a:xfrm>
            <a:off x="914400" y="1036559"/>
            <a:ext cx="10363200" cy="1470025"/>
          </a:xfrm>
          <a:solidFill>
            <a:schemeClr val="accent5">
              <a:lumMod val="60000"/>
              <a:lumOff val="40000"/>
            </a:schemeClr>
          </a:solidFill>
        </p:spPr>
        <p:txBody>
          <a:bodyPr/>
          <a:lstStyle/>
          <a:p>
            <a:r>
              <a:rPr lang="en-IN"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Intel one mono" panose="020B0509020203020204" pitchFamily="49" charset="0"/>
              </a:rPr>
              <a:t>AEROSENSE</a:t>
            </a:r>
          </a:p>
        </p:txBody>
      </p:sp>
      <p:sp>
        <p:nvSpPr>
          <p:cNvPr id="3" name="Subtitle 2">
            <a:extLst>
              <a:ext uri="{FF2B5EF4-FFF2-40B4-BE49-F238E27FC236}">
                <a16:creationId xmlns:a16="http://schemas.microsoft.com/office/drawing/2014/main" id="{55E678ED-AF76-FF22-5368-4F08F4049C24}"/>
              </a:ext>
            </a:extLst>
          </p:cNvPr>
          <p:cNvSpPr>
            <a:spLocks noGrp="1"/>
          </p:cNvSpPr>
          <p:nvPr>
            <p:ph type="subTitle" idx="1"/>
          </p:nvPr>
        </p:nvSpPr>
        <p:spPr>
          <a:xfrm>
            <a:off x="1539550" y="2859832"/>
            <a:ext cx="9311148" cy="1752600"/>
          </a:xfrm>
        </p:spPr>
        <p:txBody>
          <a:bodyPr/>
          <a:lstStyle/>
          <a:p>
            <a:r>
              <a:rPr lang="en-US" sz="2400" dirty="0"/>
              <a:t>An Al air quality monitoring system that predicts pollution levels in real-time and provides actionable insights to safeguard residents' health.</a:t>
            </a:r>
            <a:endParaRPr lang="en-IN" sz="2400" dirty="0"/>
          </a:p>
        </p:txBody>
      </p:sp>
      <p:sp>
        <p:nvSpPr>
          <p:cNvPr id="5" name="TextBox 4">
            <a:extLst>
              <a:ext uri="{FF2B5EF4-FFF2-40B4-BE49-F238E27FC236}">
                <a16:creationId xmlns:a16="http://schemas.microsoft.com/office/drawing/2014/main" id="{DD22FE2C-EAA1-137D-EC9F-D4120462A6E5}"/>
              </a:ext>
            </a:extLst>
          </p:cNvPr>
          <p:cNvSpPr txBox="1"/>
          <p:nvPr/>
        </p:nvSpPr>
        <p:spPr>
          <a:xfrm>
            <a:off x="6495662" y="5082777"/>
            <a:ext cx="5932713" cy="1477328"/>
          </a:xfrm>
          <a:prstGeom prst="rect">
            <a:avLst/>
          </a:prstGeom>
          <a:noFill/>
        </p:spPr>
        <p:txBody>
          <a:bodyPr wrap="square">
            <a:spAutoFit/>
          </a:bodyPr>
          <a:lstStyle/>
          <a:p>
            <a:pPr algn="ctr"/>
            <a:r>
              <a:rPr lang="en-IN" dirty="0"/>
              <a:t>Team Name : </a:t>
            </a:r>
            <a:r>
              <a:rPr lang="en-IN" dirty="0" err="1"/>
              <a:t>Zoeo</a:t>
            </a:r>
            <a:endParaRPr lang="en-IN" dirty="0"/>
          </a:p>
          <a:p>
            <a:r>
              <a:rPr lang="en-US" sz="1800" dirty="0" err="1"/>
              <a:t>Padmajaa</a:t>
            </a:r>
            <a:r>
              <a:rPr lang="en-US" sz="1800" dirty="0"/>
              <a:t> Sridhar	-	Shiv Nadar University Chennai</a:t>
            </a:r>
          </a:p>
          <a:p>
            <a:r>
              <a:rPr lang="en-US" sz="1800" dirty="0"/>
              <a:t>Jayashre K		-	Shiv Nadar University Chennai</a:t>
            </a:r>
          </a:p>
          <a:p>
            <a:r>
              <a:rPr lang="en-US" sz="1800" dirty="0"/>
              <a:t>Harshitha R S		-	Shiv Nadar University Chennai</a:t>
            </a:r>
          </a:p>
          <a:p>
            <a:r>
              <a:rPr lang="en-US" sz="1800" dirty="0" err="1"/>
              <a:t>Mridulla.K.Madhu</a:t>
            </a:r>
            <a:r>
              <a:rPr lang="en-US" sz="1800" dirty="0"/>
              <a:t>	-	Shiv Nadar University Chennai</a:t>
            </a:r>
            <a:endParaRPr lang="en-IN" dirty="0"/>
          </a:p>
        </p:txBody>
      </p:sp>
    </p:spTree>
    <p:extLst>
      <p:ext uri="{BB962C8B-B14F-4D97-AF65-F5344CB8AC3E}">
        <p14:creationId xmlns:p14="http://schemas.microsoft.com/office/powerpoint/2010/main" val="9193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09600" y="-163977"/>
            <a:ext cx="10972800" cy="1143000"/>
          </a:xfrm>
        </p:spPr>
        <p:txBody>
          <a:bodyPr/>
          <a:lstStyle/>
          <a:p>
            <a:r>
              <a:rPr lang="en-US" sz="4000" b="1" dirty="0">
                <a:latin typeface="Times New Roman"/>
                <a:ea typeface="ＭＳ Ｐゴシック"/>
                <a:cs typeface="Times New Roman"/>
              </a:rPr>
              <a:t>AQI PREDICTION</a:t>
            </a:r>
            <a:endParaRPr lang="en-US" sz="4000" dirty="0"/>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8" name="Rectangle 7">
            <a:extLst>
              <a:ext uri="{FF2B5EF4-FFF2-40B4-BE49-F238E27FC236}">
                <a16:creationId xmlns:a16="http://schemas.microsoft.com/office/drawing/2014/main" id="{4A414B3E-EDAE-71CE-86AD-36792C02E771}"/>
              </a:ext>
            </a:extLst>
          </p:cNvPr>
          <p:cNvSpPr/>
          <p:nvPr/>
        </p:nvSpPr>
        <p:spPr>
          <a:xfrm>
            <a:off x="436875" y="929374"/>
            <a:ext cx="6046839" cy="542697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A5659B27-44DF-49DB-58A6-2A9C8383C9DF}"/>
              </a:ext>
            </a:extLst>
          </p:cNvPr>
          <p:cNvSpPr txBox="1"/>
          <p:nvPr/>
        </p:nvSpPr>
        <p:spPr>
          <a:xfrm>
            <a:off x="496363" y="1045089"/>
            <a:ext cx="6027747" cy="5093702"/>
          </a:xfrm>
          <a:prstGeom prst="rect">
            <a:avLst/>
          </a:prstGeom>
          <a:noFill/>
        </p:spPr>
        <p:txBody>
          <a:bodyPr wrap="square">
            <a:spAutoFit/>
          </a:bodyPr>
          <a:lstStyle/>
          <a:p>
            <a:pPr algn="just" rtl="0" fontAlgn="base">
              <a:spcBef>
                <a:spcPts val="0"/>
              </a:spcBef>
              <a:spcAft>
                <a:spcPts val="600"/>
              </a:spcAft>
            </a:pPr>
            <a:r>
              <a:rPr lang="en-US" sz="1500" b="1" u="sng" dirty="0">
                <a:solidFill>
                  <a:schemeClr val="accent1"/>
                </a:solidFill>
                <a:latin typeface="Times New Roman" panose="02020603050405020304" pitchFamily="18" charset="0"/>
                <a:ea typeface="ＭＳ Ｐゴシック" panose="020B0600070205080204" pitchFamily="34" charset="-128"/>
                <a:cs typeface="Times New Roman" panose="02020603050405020304" pitchFamily="18" charset="0"/>
              </a:rPr>
              <a:t>IDEA / SOLUTION :</a:t>
            </a:r>
            <a:endParaRPr lang="en-IN" sz="1500" dirty="0">
              <a:solidFill>
                <a:schemeClr val="accent1"/>
              </a:solidFill>
              <a:effectLst/>
              <a:latin typeface="Times New Roman" panose="02020603050405020304" pitchFamily="18" charset="0"/>
              <a:cs typeface="Times New Roman" panose="02020603050405020304" pitchFamily="18" charset="0"/>
            </a:endParaRPr>
          </a:p>
          <a:p>
            <a:pPr algn="just" rtl="0" fontAlgn="base">
              <a:spcBef>
                <a:spcPts val="0"/>
              </a:spcBef>
              <a:spcAft>
                <a:spcPts val="600"/>
              </a:spcAft>
            </a:pPr>
            <a:r>
              <a:rPr lang="en-US" sz="1500" dirty="0" err="1">
                <a:latin typeface="Times New Roman" panose="02020603050405020304" pitchFamily="18" charset="0"/>
                <a:cs typeface="Times New Roman" panose="02020603050405020304" pitchFamily="18" charset="0"/>
              </a:rPr>
              <a:t>AeroSense</a:t>
            </a:r>
            <a:r>
              <a:rPr lang="en-US" sz="1500" dirty="0">
                <a:latin typeface="Times New Roman" panose="02020603050405020304" pitchFamily="18" charset="0"/>
                <a:cs typeface="Times New Roman" panose="02020603050405020304" pitchFamily="18" charset="0"/>
              </a:rPr>
              <a:t> is a web-based platform designed to predict, monitor, and provide actionable insights on air quality, helping cities and individuals take proactive measures to reduce pollution and protect public health while contributing to the broader goal of sustainable urban development. </a:t>
            </a:r>
            <a:r>
              <a:rPr lang="en-US" sz="1500"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By predicting concentrations of harmful pollutants like PM2.5, PM10, and NO2, </a:t>
            </a:r>
            <a:r>
              <a:rPr lang="en-US" sz="1500" dirty="0" err="1">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AeroSense</a:t>
            </a:r>
            <a:r>
              <a:rPr lang="en-US" sz="1500"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 helps cities take proactive measures to reduce pollution levels.</a:t>
            </a:r>
          </a:p>
          <a:p>
            <a:pPr marL="285750" indent="-285750" algn="just" rtl="0" fontAlgn="base">
              <a:spcBef>
                <a:spcPts val="0"/>
              </a:spcBef>
              <a:spcAft>
                <a:spcPts val="600"/>
              </a:spcAft>
              <a:buFont typeface="Arial" panose="020B0604020202020204" pitchFamily="34" charset="0"/>
              <a:buChar char="•"/>
            </a:pPr>
            <a:r>
              <a:rPr lang="en-US" sz="1500" b="1"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Real-time Air Quality Monitoring</a:t>
            </a:r>
            <a:r>
              <a:rPr lang="en-US" sz="1500"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 Provides live data on air pollution levels across cities, empowering timely action to mitigate health risks and environmental damage.</a:t>
            </a:r>
          </a:p>
          <a:p>
            <a:pPr marL="285750" indent="-285750" algn="just" rtl="0" fontAlgn="base">
              <a:spcBef>
                <a:spcPts val="0"/>
              </a:spcBef>
              <a:spcAft>
                <a:spcPts val="600"/>
              </a:spcAft>
              <a:buFont typeface="Arial" panose="020B0604020202020204" pitchFamily="34" charset="0"/>
              <a:buChar char="•"/>
            </a:pPr>
            <a:r>
              <a:rPr lang="en-US" sz="1500" b="1"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Pollutant-Specific Predictions</a:t>
            </a:r>
            <a:r>
              <a:rPr lang="en-US" sz="1500"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 Predicts concentrations of harmful pollutants like PM2.5, PM10, and NO2, offering deeper insights beyond a generic AQI, enabling targeted pollution reduction strategies.</a:t>
            </a:r>
          </a:p>
          <a:p>
            <a:pPr marL="285750" indent="-285750" algn="just" rtl="0" fontAlgn="base">
              <a:spcBef>
                <a:spcPts val="0"/>
              </a:spcBef>
              <a:spcAft>
                <a:spcPts val="600"/>
              </a:spcAft>
              <a:buFont typeface="Arial" panose="020B0604020202020204" pitchFamily="34" charset="0"/>
              <a:buChar char="•"/>
            </a:pPr>
            <a:r>
              <a:rPr lang="en-US" sz="1500" b="1"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Personalized Alerts: </a:t>
            </a:r>
            <a:r>
              <a:rPr lang="en-US" sz="1500"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Delivers actionable recommendations for individuals, helping them reduce exposure to poor air quality and make healthier, more sustainable lifestyle choices.</a:t>
            </a:r>
          </a:p>
          <a:p>
            <a:pPr marL="285750" indent="-285750" algn="just" rtl="0" fontAlgn="base">
              <a:spcBef>
                <a:spcPts val="0"/>
              </a:spcBef>
              <a:spcAft>
                <a:spcPts val="600"/>
              </a:spcAft>
              <a:buFont typeface="Arial" panose="020B0604020202020204" pitchFamily="34" charset="0"/>
              <a:buChar char="•"/>
            </a:pPr>
            <a:r>
              <a:rPr lang="en-US" sz="1500" b="1"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Sustainable Transportation Support</a:t>
            </a:r>
            <a:r>
              <a:rPr lang="en-US" sz="1500"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 Issues warnings related to flight and train schedules based on pollution levels, promoting eco-friendly travel and reducing the environmental impact of transportation.</a:t>
            </a:r>
          </a:p>
        </p:txBody>
      </p:sp>
      <p:sp>
        <p:nvSpPr>
          <p:cNvPr id="14" name="Rectangle 13">
            <a:extLst>
              <a:ext uri="{FF2B5EF4-FFF2-40B4-BE49-F238E27FC236}">
                <a16:creationId xmlns:a16="http://schemas.microsoft.com/office/drawing/2014/main" id="{6E406A9F-76ED-68BF-E0F4-EE3FA75B5A5A}"/>
              </a:ext>
            </a:extLst>
          </p:cNvPr>
          <p:cNvSpPr/>
          <p:nvPr/>
        </p:nvSpPr>
        <p:spPr>
          <a:xfrm>
            <a:off x="6617109" y="941104"/>
            <a:ext cx="5171768" cy="270175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16" name="TextBox 15">
            <a:extLst>
              <a:ext uri="{FF2B5EF4-FFF2-40B4-BE49-F238E27FC236}">
                <a16:creationId xmlns:a16="http://schemas.microsoft.com/office/drawing/2014/main" id="{30228D0D-F57E-34D0-E0E6-A9F73BBB484F}"/>
              </a:ext>
            </a:extLst>
          </p:cNvPr>
          <p:cNvSpPr txBox="1"/>
          <p:nvPr/>
        </p:nvSpPr>
        <p:spPr>
          <a:xfrm>
            <a:off x="6719974" y="979280"/>
            <a:ext cx="5068903" cy="2677656"/>
          </a:xfrm>
          <a:prstGeom prst="rect">
            <a:avLst/>
          </a:prstGeom>
          <a:noFill/>
        </p:spPr>
        <p:txBody>
          <a:bodyPr wrap="square">
            <a:spAutoFit/>
          </a:bodyPr>
          <a:lstStyle/>
          <a:p>
            <a:pPr algn="just" rtl="0" fontAlgn="base">
              <a:spcBef>
                <a:spcPts val="0"/>
              </a:spcBef>
              <a:spcAft>
                <a:spcPts val="600"/>
              </a:spcAft>
            </a:pPr>
            <a:r>
              <a:rPr lang="en-US" sz="1500" b="1" u="sng" dirty="0">
                <a:solidFill>
                  <a:schemeClr val="accent1"/>
                </a:solidFill>
                <a:latin typeface="Times New Roman" panose="02020603050405020304" pitchFamily="18" charset="0"/>
                <a:ea typeface="ＭＳ Ｐゴシック" panose="020B0600070205080204" pitchFamily="34" charset="-128"/>
                <a:cs typeface="Times New Roman" panose="02020603050405020304" pitchFamily="18" charset="0"/>
              </a:rPr>
              <a:t>PROBLEM RESOLUTION :</a:t>
            </a:r>
          </a:p>
          <a:p>
            <a:pPr marL="285750" indent="-285750" algn="just" rtl="0" fontAlgn="base">
              <a:spcBef>
                <a:spcPts val="0"/>
              </a:spcBef>
              <a:spcAft>
                <a:spcPts val="600"/>
              </a:spcAft>
              <a:buFont typeface="Wingdings" panose="05000000000000000000" pitchFamily="2" charset="2"/>
              <a:buChar char="v"/>
            </a:pPr>
            <a:r>
              <a:rPr lang="en-US" sz="1500" b="1" dirty="0">
                <a:latin typeface="Times New Roman" panose="02020603050405020304" pitchFamily="18" charset="0"/>
                <a:ea typeface="Calibri"/>
                <a:cs typeface="Times New Roman" panose="02020603050405020304" pitchFamily="18" charset="0"/>
              </a:rPr>
              <a:t>Real-Time Air Quality Insights</a:t>
            </a:r>
            <a:r>
              <a:rPr lang="en-US" sz="1500" dirty="0">
                <a:latin typeface="Times New Roman" panose="02020603050405020304" pitchFamily="18" charset="0"/>
                <a:ea typeface="Calibri"/>
                <a:cs typeface="Times New Roman" panose="02020603050405020304" pitchFamily="18" charset="0"/>
              </a:rPr>
              <a:t>: </a:t>
            </a:r>
            <a:r>
              <a:rPr lang="en-US" sz="1500" dirty="0" err="1">
                <a:latin typeface="Times New Roman" panose="02020603050405020304" pitchFamily="18" charset="0"/>
                <a:ea typeface="Calibri"/>
                <a:cs typeface="Times New Roman" panose="02020603050405020304" pitchFamily="18" charset="0"/>
              </a:rPr>
              <a:t>AeroSense</a:t>
            </a:r>
            <a:r>
              <a:rPr lang="en-US" sz="1500" dirty="0">
                <a:latin typeface="Times New Roman" panose="02020603050405020304" pitchFamily="18" charset="0"/>
                <a:ea typeface="Calibri"/>
                <a:cs typeface="Times New Roman" panose="02020603050405020304" pitchFamily="18" charset="0"/>
              </a:rPr>
              <a:t> provides accurate, real-time monitoring and predict pollutant levels, allowing cities and citizens to take proactive measures to reduce exposure and improve public health.</a:t>
            </a:r>
          </a:p>
          <a:p>
            <a:pPr marL="285750" indent="-285750" algn="just" rtl="0" fontAlgn="base">
              <a:spcBef>
                <a:spcPts val="0"/>
              </a:spcBef>
              <a:spcAft>
                <a:spcPts val="600"/>
              </a:spcAft>
              <a:buFont typeface="Wingdings" panose="05000000000000000000" pitchFamily="2" charset="2"/>
              <a:buChar char="v"/>
            </a:pPr>
            <a:r>
              <a:rPr lang="en-US" sz="1500" b="1" dirty="0">
                <a:latin typeface="Times New Roman" panose="02020603050405020304" pitchFamily="18" charset="0"/>
                <a:ea typeface="Calibri"/>
                <a:cs typeface="Times New Roman" panose="02020603050405020304" pitchFamily="18" charset="0"/>
              </a:rPr>
              <a:t>Sustainable Decision-Making</a:t>
            </a:r>
            <a:r>
              <a:rPr lang="en-US" sz="1500" dirty="0">
                <a:latin typeface="Times New Roman" panose="02020603050405020304" pitchFamily="18" charset="0"/>
                <a:ea typeface="Calibri"/>
                <a:cs typeface="Times New Roman" panose="02020603050405020304" pitchFamily="18" charset="0"/>
              </a:rPr>
              <a:t>: The platform empowers individuals with personalized alerts and supports city planners with data-driven strategies, enabling sustainable transportation and long-term pollution reduction efforts.</a:t>
            </a:r>
            <a:endParaRPr lang="en-IN" sz="1500" dirty="0">
              <a:latin typeface="Times New Roman" panose="02020603050405020304" pitchFamily="18" charset="0"/>
              <a:ea typeface="Calibri"/>
              <a:cs typeface="Times New Roman" panose="02020603050405020304" pitchFamily="18" charset="0"/>
            </a:endParaRPr>
          </a:p>
          <a:p>
            <a:pPr marL="285750" indent="-285750" algn="just" rtl="0" fontAlgn="base">
              <a:spcBef>
                <a:spcPts val="0"/>
              </a:spcBef>
              <a:spcAft>
                <a:spcPts val="600"/>
              </a:spcAft>
              <a:buFont typeface="Wingdings" panose="05000000000000000000" pitchFamily="2" charset="2"/>
              <a:buChar char="v"/>
            </a:pPr>
            <a:endParaRPr lang="en-IN" sz="1500" dirty="0">
              <a:effectLst/>
            </a:endParaRPr>
          </a:p>
        </p:txBody>
      </p:sp>
      <p:sp>
        <p:nvSpPr>
          <p:cNvPr id="17" name="Rectangle 16">
            <a:extLst>
              <a:ext uri="{FF2B5EF4-FFF2-40B4-BE49-F238E27FC236}">
                <a16:creationId xmlns:a16="http://schemas.microsoft.com/office/drawing/2014/main" id="{7E107BA5-55A5-3090-A8F8-8FB009DF07C8}"/>
              </a:ext>
            </a:extLst>
          </p:cNvPr>
          <p:cNvSpPr/>
          <p:nvPr/>
        </p:nvSpPr>
        <p:spPr>
          <a:xfrm>
            <a:off x="6617108" y="3791333"/>
            <a:ext cx="5171769" cy="225173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19" name="TextBox 18">
            <a:extLst>
              <a:ext uri="{FF2B5EF4-FFF2-40B4-BE49-F238E27FC236}">
                <a16:creationId xmlns:a16="http://schemas.microsoft.com/office/drawing/2014/main" id="{32CB6B7C-8579-C826-482B-1AF175B68B21}"/>
              </a:ext>
            </a:extLst>
          </p:cNvPr>
          <p:cNvSpPr txBox="1"/>
          <p:nvPr/>
        </p:nvSpPr>
        <p:spPr>
          <a:xfrm>
            <a:off x="6656191" y="3807079"/>
            <a:ext cx="5068903" cy="2169825"/>
          </a:xfrm>
          <a:prstGeom prst="rect">
            <a:avLst/>
          </a:prstGeom>
          <a:noFill/>
        </p:spPr>
        <p:txBody>
          <a:bodyPr wrap="square">
            <a:spAutoFit/>
          </a:bodyPr>
          <a:lstStyle/>
          <a:p>
            <a:pPr algn="just" rtl="0" fontAlgn="base">
              <a:spcBef>
                <a:spcPts val="0"/>
              </a:spcBef>
              <a:spcAft>
                <a:spcPts val="600"/>
              </a:spcAft>
            </a:pPr>
            <a:r>
              <a:rPr lang="en-US" sz="1500" b="1" u="sng" dirty="0">
                <a:solidFill>
                  <a:schemeClr val="accent1"/>
                </a:solidFill>
                <a:latin typeface="Times New Roman" panose="02020603050405020304" pitchFamily="18" charset="0"/>
                <a:ea typeface="ＭＳ Ｐゴシック" panose="020B0600070205080204" pitchFamily="34" charset="-128"/>
                <a:cs typeface="Times New Roman" panose="02020603050405020304" pitchFamily="18" charset="0"/>
              </a:rPr>
              <a:t>UNIQUE VALUE POINTS :</a:t>
            </a:r>
          </a:p>
          <a:p>
            <a:pPr marL="285750" indent="-285750" algn="just">
              <a:spcBef>
                <a:spcPts val="0"/>
              </a:spcBef>
              <a:spcAft>
                <a:spcPts val="600"/>
              </a:spcAft>
              <a:buFont typeface="Wingdings" panose="05000000000000000000" pitchFamily="2" charset="2"/>
              <a:buChar char="v"/>
            </a:pPr>
            <a:r>
              <a:rPr lang="en-US" sz="1500"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User-Friendly Visualizations: Our platform helps transform </a:t>
            </a:r>
            <a:r>
              <a:rPr lang="en-US" sz="1500" b="1"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complex data into User-Friendly</a:t>
            </a:r>
            <a:r>
              <a:rPr lang="en-US" sz="1500"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 Visuals, making data accessible to everyone. </a:t>
            </a:r>
          </a:p>
          <a:p>
            <a:pPr marL="285750" indent="-285750" algn="just">
              <a:spcBef>
                <a:spcPts val="0"/>
              </a:spcBef>
              <a:spcAft>
                <a:spcPts val="600"/>
              </a:spcAft>
              <a:buFont typeface="Wingdings" panose="05000000000000000000" pitchFamily="2" charset="2"/>
              <a:buChar char="v"/>
            </a:pPr>
            <a:r>
              <a:rPr lang="en-US" sz="1500" b="1"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Insights </a:t>
            </a:r>
            <a:r>
              <a:rPr lang="en-US" sz="1500"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rPr>
              <a:t>about any possible hindrance in flight and train schedules due to high pollutant concentration, helps prepare both the user and the agency for the worst-case scenario.</a:t>
            </a:r>
          </a:p>
          <a:p>
            <a:pPr marL="285750" indent="-285750" algn="just">
              <a:spcBef>
                <a:spcPts val="0"/>
              </a:spcBef>
              <a:spcAft>
                <a:spcPts val="600"/>
              </a:spcAft>
              <a:buFont typeface="Wingdings" panose="05000000000000000000" pitchFamily="2" charset="2"/>
              <a:buChar char="v"/>
            </a:pPr>
            <a:endParaRPr lang="en-US" sz="1500" dirty="0">
              <a:solidFill>
                <a:srgbClr val="000000"/>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49652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09599" y="-73846"/>
            <a:ext cx="10972800" cy="1143000"/>
          </a:xfrm>
        </p:spPr>
        <p:txBody>
          <a:bodyPr/>
          <a:lstStyle/>
          <a:p>
            <a:r>
              <a:rPr lang="en-US" sz="4000" b="1" dirty="0">
                <a:latin typeface="Times New Roman"/>
                <a:ea typeface="ＭＳ Ｐゴシック"/>
                <a:cs typeface="Times New Roman"/>
              </a:rPr>
              <a:t>TECHNICAL APPROACH</a:t>
            </a:r>
            <a:endParaRPr lang="en-US" sz="4000" dirty="0"/>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p>
        </p:txBody>
      </p:sp>
      <p:sp>
        <p:nvSpPr>
          <p:cNvPr id="8" name="Rectangle 7">
            <a:extLst>
              <a:ext uri="{FF2B5EF4-FFF2-40B4-BE49-F238E27FC236}">
                <a16:creationId xmlns:a16="http://schemas.microsoft.com/office/drawing/2014/main" id="{4A414B3E-EDAE-71CE-86AD-36792C02E771}"/>
              </a:ext>
            </a:extLst>
          </p:cNvPr>
          <p:cNvSpPr/>
          <p:nvPr/>
        </p:nvSpPr>
        <p:spPr>
          <a:xfrm>
            <a:off x="1288026" y="1160212"/>
            <a:ext cx="9733935" cy="315141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A5659B27-44DF-49DB-58A6-2A9C8383C9DF}"/>
              </a:ext>
            </a:extLst>
          </p:cNvPr>
          <p:cNvSpPr txBox="1"/>
          <p:nvPr/>
        </p:nvSpPr>
        <p:spPr>
          <a:xfrm>
            <a:off x="1478438" y="1174036"/>
            <a:ext cx="5983055" cy="369332"/>
          </a:xfrm>
          <a:prstGeom prst="rect">
            <a:avLst/>
          </a:prstGeom>
          <a:noFill/>
        </p:spPr>
        <p:txBody>
          <a:bodyPr wrap="square">
            <a:spAutoFit/>
          </a:bodyPr>
          <a:lstStyle/>
          <a:p>
            <a:pPr algn="just" rtl="0" fontAlgn="base">
              <a:spcBef>
                <a:spcPts val="0"/>
              </a:spcBef>
              <a:spcAft>
                <a:spcPts val="600"/>
              </a:spcAft>
            </a:pPr>
            <a:r>
              <a:rPr lang="en-US" b="1" u="sng" dirty="0">
                <a:solidFill>
                  <a:schemeClr val="accent1"/>
                </a:solidFill>
                <a:ea typeface="ＭＳ Ｐゴシック" panose="020B0600070205080204" pitchFamily="34" charset="-128"/>
                <a:cs typeface="Calibri" panose="020F0502020204030204" pitchFamily="34" charset="0"/>
              </a:rPr>
              <a:t>METHODOLOGY / FLOW CHART :</a:t>
            </a:r>
            <a:endParaRPr lang="en-IN" dirty="0">
              <a:solidFill>
                <a:schemeClr val="accent1"/>
              </a:solidFill>
              <a:effectLst/>
            </a:endParaRPr>
          </a:p>
        </p:txBody>
      </p:sp>
      <p:sp>
        <p:nvSpPr>
          <p:cNvPr id="14" name="Rectangle 13">
            <a:extLst>
              <a:ext uri="{FF2B5EF4-FFF2-40B4-BE49-F238E27FC236}">
                <a16:creationId xmlns:a16="http://schemas.microsoft.com/office/drawing/2014/main" id="{6E406A9F-76ED-68BF-E0F4-EE3FA75B5A5A}"/>
              </a:ext>
            </a:extLst>
          </p:cNvPr>
          <p:cNvSpPr/>
          <p:nvPr/>
        </p:nvSpPr>
        <p:spPr>
          <a:xfrm>
            <a:off x="1288026" y="4448145"/>
            <a:ext cx="9733935" cy="17851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16" name="TextBox 15">
            <a:extLst>
              <a:ext uri="{FF2B5EF4-FFF2-40B4-BE49-F238E27FC236}">
                <a16:creationId xmlns:a16="http://schemas.microsoft.com/office/drawing/2014/main" id="{30228D0D-F57E-34D0-E0E6-A9F73BBB484F}"/>
              </a:ext>
            </a:extLst>
          </p:cNvPr>
          <p:cNvSpPr txBox="1"/>
          <p:nvPr/>
        </p:nvSpPr>
        <p:spPr>
          <a:xfrm>
            <a:off x="1478438" y="4448145"/>
            <a:ext cx="9425536" cy="2062103"/>
          </a:xfrm>
          <a:prstGeom prst="rect">
            <a:avLst/>
          </a:prstGeom>
          <a:noFill/>
        </p:spPr>
        <p:txBody>
          <a:bodyPr wrap="square">
            <a:spAutoFit/>
          </a:bodyPr>
          <a:lstStyle/>
          <a:p>
            <a:pPr algn="just" rtl="0" fontAlgn="base">
              <a:spcBef>
                <a:spcPts val="0"/>
              </a:spcBef>
              <a:spcAft>
                <a:spcPts val="600"/>
              </a:spcAft>
            </a:pPr>
            <a:r>
              <a:rPr lang="en-US" b="1" u="sng" dirty="0">
                <a:solidFill>
                  <a:schemeClr val="accent1"/>
                </a:solidFill>
                <a:ea typeface="ＭＳ Ｐゴシック" panose="020B0600070205080204" pitchFamily="34" charset="-128"/>
                <a:cs typeface="Calibri" panose="020F0502020204030204" pitchFamily="34" charset="0"/>
              </a:rPr>
              <a:t>Technologies and Framework :</a:t>
            </a:r>
          </a:p>
          <a:p>
            <a:pPr marL="285750" indent="-285750">
              <a:buFont typeface="Wingdings" panose="05000000000000000000" pitchFamily="2" charset="2"/>
              <a:buChar char="v"/>
            </a:pPr>
            <a:r>
              <a:rPr lang="en-US" sz="1500" dirty="0">
                <a:solidFill>
                  <a:schemeClr val="tx1">
                    <a:alpha val="80000"/>
                  </a:schemeClr>
                </a:solidFill>
                <a:latin typeface="Times New Roman" panose="02020603050405020304" pitchFamily="18" charset="0"/>
                <a:cs typeface="Times New Roman" panose="02020603050405020304" pitchFamily="18" charset="0"/>
              </a:rPr>
              <a:t>Frontend: Built with </a:t>
            </a:r>
            <a:r>
              <a:rPr lang="en-US" sz="1500" dirty="0" err="1">
                <a:solidFill>
                  <a:schemeClr val="tx1">
                    <a:alpha val="80000"/>
                  </a:schemeClr>
                </a:solidFill>
                <a:latin typeface="Times New Roman" panose="02020603050405020304" pitchFamily="18" charset="0"/>
                <a:cs typeface="Times New Roman" panose="02020603050405020304" pitchFamily="18" charset="0"/>
              </a:rPr>
              <a:t>NextJS</a:t>
            </a:r>
            <a:r>
              <a:rPr lang="en-US" sz="1500" dirty="0">
                <a:solidFill>
                  <a:schemeClr val="tx1">
                    <a:alpha val="80000"/>
                  </a:schemeClr>
                </a:solidFill>
                <a:latin typeface="Times New Roman" panose="02020603050405020304" pitchFamily="18" charset="0"/>
                <a:cs typeface="Times New Roman" panose="02020603050405020304" pitchFamily="18" charset="0"/>
              </a:rPr>
              <a:t> and Tailwind CSS for a fast, responsive, and modern user experience.</a:t>
            </a:r>
          </a:p>
          <a:p>
            <a:pPr marL="285750" indent="-285750">
              <a:buFont typeface="Wingdings" panose="05000000000000000000" pitchFamily="2" charset="2"/>
              <a:buChar char="v"/>
            </a:pPr>
            <a:r>
              <a:rPr lang="en-US" sz="1500" dirty="0">
                <a:solidFill>
                  <a:schemeClr val="tx1">
                    <a:alpha val="80000"/>
                  </a:schemeClr>
                </a:solidFill>
                <a:latin typeface="Times New Roman" panose="02020603050405020304" pitchFamily="18" charset="0"/>
                <a:cs typeface="Times New Roman" panose="02020603050405020304" pitchFamily="18" charset="0"/>
              </a:rPr>
              <a:t>Backend: Powered by Django for secure data processing and API management.</a:t>
            </a:r>
          </a:p>
          <a:p>
            <a:pPr marL="285750" indent="-285750">
              <a:buFont typeface="Wingdings" panose="05000000000000000000" pitchFamily="2" charset="2"/>
              <a:buChar char="v"/>
            </a:pPr>
            <a:r>
              <a:rPr lang="en-US" sz="1500" dirty="0">
                <a:solidFill>
                  <a:schemeClr val="tx1">
                    <a:alpha val="80000"/>
                  </a:schemeClr>
                </a:solidFill>
                <a:latin typeface="Times New Roman" panose="02020603050405020304" pitchFamily="18" charset="0"/>
                <a:cs typeface="Times New Roman" panose="02020603050405020304" pitchFamily="18" charset="0"/>
              </a:rPr>
              <a:t>Machine Learning: Integrates five models (including LSTM) for time series AQI and pollutant level predictions.</a:t>
            </a:r>
          </a:p>
          <a:p>
            <a:pPr marL="285750" indent="-285750">
              <a:buFont typeface="Wingdings" panose="05000000000000000000" pitchFamily="2" charset="2"/>
              <a:buChar char="v"/>
            </a:pPr>
            <a:r>
              <a:rPr lang="en-US" sz="1500" dirty="0">
                <a:solidFill>
                  <a:schemeClr val="tx1">
                    <a:alpha val="80000"/>
                  </a:schemeClr>
                </a:solidFill>
                <a:latin typeface="Times New Roman" panose="02020603050405020304" pitchFamily="18" charset="0"/>
                <a:cs typeface="Times New Roman" panose="02020603050405020304" pitchFamily="18" charset="0"/>
              </a:rPr>
              <a:t>Optimization: Utilizes Intel – </a:t>
            </a:r>
            <a:r>
              <a:rPr lang="en-US" sz="1500" dirty="0" err="1">
                <a:solidFill>
                  <a:schemeClr val="tx1">
                    <a:alpha val="80000"/>
                  </a:schemeClr>
                </a:solidFill>
                <a:latin typeface="Times New Roman" panose="02020603050405020304" pitchFamily="18" charset="0"/>
                <a:cs typeface="Times New Roman" panose="02020603050405020304" pitchFamily="18" charset="0"/>
              </a:rPr>
              <a:t>OpenVINO</a:t>
            </a:r>
            <a:r>
              <a:rPr lang="en-US" sz="1500" dirty="0">
                <a:solidFill>
                  <a:schemeClr val="tx1">
                    <a:alpha val="80000"/>
                  </a:schemeClr>
                </a:solidFill>
                <a:latin typeface="Times New Roman" panose="02020603050405020304" pitchFamily="18" charset="0"/>
                <a:cs typeface="Times New Roman" panose="02020603050405020304" pitchFamily="18" charset="0"/>
              </a:rPr>
              <a:t> Toolkit and Intel Optimization for </a:t>
            </a:r>
            <a:r>
              <a:rPr lang="en-US" sz="1500" dirty="0" err="1">
                <a:solidFill>
                  <a:schemeClr val="tx1">
                    <a:alpha val="80000"/>
                  </a:schemeClr>
                </a:solidFill>
                <a:latin typeface="Times New Roman" panose="02020603050405020304" pitchFamily="18" charset="0"/>
                <a:cs typeface="Times New Roman" panose="02020603050405020304" pitchFamily="18" charset="0"/>
              </a:rPr>
              <a:t>PyTorch</a:t>
            </a:r>
            <a:r>
              <a:rPr lang="en-US" sz="1500" dirty="0">
                <a:solidFill>
                  <a:schemeClr val="tx1">
                    <a:alpha val="80000"/>
                  </a:schemeClr>
                </a:solidFill>
                <a:latin typeface="Times New Roman" panose="02020603050405020304" pitchFamily="18" charset="0"/>
                <a:cs typeface="Times New Roman" panose="02020603050405020304" pitchFamily="18" charset="0"/>
              </a:rPr>
              <a:t> for enhanced performance on Intel hardware and as an LLM to generate insights about the predicted AQI and the pollutants</a:t>
            </a:r>
          </a:p>
          <a:p>
            <a:pPr marL="285750" indent="-285750">
              <a:buFont typeface="Wingdings" panose="05000000000000000000" pitchFamily="2" charset="2"/>
              <a:buChar char="v"/>
            </a:pPr>
            <a:r>
              <a:rPr lang="en-US" sz="1500" dirty="0">
                <a:solidFill>
                  <a:schemeClr val="tx1">
                    <a:alpha val="80000"/>
                  </a:schemeClr>
                </a:solidFill>
                <a:latin typeface="Times New Roman" panose="02020603050405020304" pitchFamily="18" charset="0"/>
                <a:cs typeface="Times New Roman" panose="02020603050405020304" pitchFamily="18" charset="0"/>
              </a:rPr>
              <a:t>Real-Time Data: Aggregates AQI and weather data for comprehensive analyses and interactive visualizations.</a:t>
            </a:r>
          </a:p>
          <a:p>
            <a:pPr marL="285750" indent="-285750" algn="just" rtl="0" fontAlgn="base">
              <a:spcBef>
                <a:spcPts val="0"/>
              </a:spcBef>
              <a:spcAft>
                <a:spcPts val="600"/>
              </a:spcAft>
              <a:buFont typeface="Wingdings" panose="05000000000000000000" pitchFamily="2" charset="2"/>
              <a:buChar char="v"/>
            </a:pPr>
            <a:endParaRPr lang="en-IN" sz="1500" dirty="0">
              <a:effectLst/>
            </a:endParaRPr>
          </a:p>
        </p:txBody>
      </p:sp>
      <p:pic>
        <p:nvPicPr>
          <p:cNvPr id="15" name="Picture 14">
            <a:extLst>
              <a:ext uri="{FF2B5EF4-FFF2-40B4-BE49-F238E27FC236}">
                <a16:creationId xmlns:a16="http://schemas.microsoft.com/office/drawing/2014/main" id="{AB8F27F6-3875-4210-37FC-8D3022308C9F}"/>
              </a:ext>
            </a:extLst>
          </p:cNvPr>
          <p:cNvPicPr>
            <a:picLocks noChangeAspect="1"/>
          </p:cNvPicPr>
          <p:nvPr/>
        </p:nvPicPr>
        <p:blipFill>
          <a:blip r:embed="rId3"/>
          <a:stretch>
            <a:fillRect/>
          </a:stretch>
        </p:blipFill>
        <p:spPr>
          <a:xfrm>
            <a:off x="2020566" y="1891753"/>
            <a:ext cx="8268854" cy="1733792"/>
          </a:xfrm>
          <a:prstGeom prst="rect">
            <a:avLst/>
          </a:prstGeom>
        </p:spPr>
      </p:pic>
    </p:spTree>
    <p:extLst>
      <p:ext uri="{BB962C8B-B14F-4D97-AF65-F5344CB8AC3E}">
        <p14:creationId xmlns:p14="http://schemas.microsoft.com/office/powerpoint/2010/main" val="260790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09599" y="-73846"/>
            <a:ext cx="10972800" cy="1143000"/>
          </a:xfrm>
        </p:spPr>
        <p:txBody>
          <a:bodyPr/>
          <a:lstStyle/>
          <a:p>
            <a:r>
              <a:rPr lang="en-US" sz="4000" b="1" dirty="0">
                <a:latin typeface="Times New Roman" panose="02020603050405020304" pitchFamily="18" charset="0"/>
                <a:ea typeface="ＭＳ Ｐゴシック" pitchFamily="1" charset="-128"/>
                <a:cs typeface="Times New Roman" panose="02020603050405020304" pitchFamily="18" charset="0"/>
              </a:rPr>
              <a:t>IMPACT AND BENEFITS</a:t>
            </a:r>
            <a:endParaRPr lang="en-US" sz="4000" dirty="0"/>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4</a:t>
            </a:fld>
            <a:endParaRPr lang="en-US" b="1">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p>
        </p:txBody>
      </p:sp>
      <p:sp>
        <p:nvSpPr>
          <p:cNvPr id="8" name="Rectangle 7">
            <a:extLst>
              <a:ext uri="{FF2B5EF4-FFF2-40B4-BE49-F238E27FC236}">
                <a16:creationId xmlns:a16="http://schemas.microsoft.com/office/drawing/2014/main" id="{4A414B3E-EDAE-71CE-86AD-36792C02E771}"/>
              </a:ext>
            </a:extLst>
          </p:cNvPr>
          <p:cNvSpPr/>
          <p:nvPr/>
        </p:nvSpPr>
        <p:spPr>
          <a:xfrm>
            <a:off x="221501" y="1368059"/>
            <a:ext cx="3286810" cy="46394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rtl="0" fontAlgn="base">
              <a:spcBef>
                <a:spcPts val="0"/>
              </a:spcBef>
              <a:spcAft>
                <a:spcPts val="600"/>
              </a:spcAft>
            </a:pPr>
            <a:r>
              <a:rPr lang="en-US" sz="1500" b="1" u="sng" dirty="0">
                <a:solidFill>
                  <a:schemeClr val="accent1"/>
                </a:solidFill>
                <a:latin typeface="Calibri"/>
                <a:ea typeface="Calibri"/>
                <a:cs typeface="Calibri"/>
              </a:rPr>
              <a:t>INTEL USUAGE </a:t>
            </a:r>
            <a:r>
              <a:rPr lang="en-US" sz="1500" b="1" u="sng" dirty="0">
                <a:solidFill>
                  <a:schemeClr val="accent1"/>
                </a:solidFill>
                <a:ea typeface="ＭＳ Ｐゴシック" panose="020B0600070205080204" pitchFamily="34" charset="-128"/>
                <a:cs typeface="Calibri" panose="020F0502020204030204" pitchFamily="34" charset="0"/>
              </a:rPr>
              <a:t>:</a:t>
            </a:r>
            <a:endParaRPr lang="en-IN" sz="1500" b="1" dirty="0">
              <a:solidFill>
                <a:schemeClr val="accent1"/>
              </a:solidFill>
              <a:effectLst/>
            </a:endParaRPr>
          </a:p>
          <a:p>
            <a:pPr marL="342900" indent="-342900">
              <a:spcBef>
                <a:spcPts val="0"/>
              </a:spcBef>
              <a:spcAft>
                <a:spcPts val="600"/>
              </a:spcAft>
              <a:buFont typeface="Wingdings" panose="05000000000000000000" pitchFamily="2" charset="2"/>
              <a:buChar char="v"/>
              <a:defRPr/>
            </a:pPr>
            <a:r>
              <a:rPr lang="en-US" sz="1500" dirty="0">
                <a:latin typeface="Calibri"/>
                <a:ea typeface="ＭＳ Ｐゴシック"/>
                <a:cs typeface="Calibri"/>
              </a:rPr>
              <a:t>To enhance efficiency, we have optimized our </a:t>
            </a:r>
            <a:r>
              <a:rPr lang="en-US" sz="1500" dirty="0" err="1">
                <a:latin typeface="Calibri"/>
                <a:ea typeface="ＭＳ Ｐゴシック"/>
                <a:cs typeface="Calibri"/>
              </a:rPr>
              <a:t>AeroSense</a:t>
            </a:r>
            <a:r>
              <a:rPr lang="en-US" sz="1500" dirty="0">
                <a:latin typeface="Calibri"/>
                <a:ea typeface="ＭＳ Ｐゴシック"/>
                <a:cs typeface="Calibri"/>
              </a:rPr>
              <a:t> models using the Intel AI Analytics Toolkit and AI with Max Series GPU Intel TensorFlow, resulting in faster predictions and seamless adaptability across various hardware platforms. This optimization makes </a:t>
            </a:r>
            <a:r>
              <a:rPr lang="en-US" sz="1500" dirty="0" err="1">
                <a:latin typeface="Calibri"/>
                <a:ea typeface="ＭＳ Ｐゴシック"/>
                <a:cs typeface="Calibri"/>
              </a:rPr>
              <a:t>AeroSense</a:t>
            </a:r>
            <a:r>
              <a:rPr lang="en-US" sz="1500" dirty="0">
                <a:latin typeface="Calibri"/>
                <a:ea typeface="ＭＳ Ｐゴシック"/>
                <a:cs typeface="Calibri"/>
              </a:rPr>
              <a:t> scalable and effective under heavy data loads, leveraging Intel CPUs, </a:t>
            </a:r>
            <a:r>
              <a:rPr lang="en-US" sz="1500" dirty="0" err="1">
                <a:latin typeface="Calibri"/>
                <a:ea typeface="ＭＳ Ｐゴシック"/>
                <a:cs typeface="Calibri"/>
              </a:rPr>
              <a:t>OpenVINO</a:t>
            </a:r>
            <a:r>
              <a:rPr lang="en-US" sz="1500" dirty="0">
                <a:latin typeface="Calibri"/>
                <a:ea typeface="ＭＳ Ｐゴシック"/>
                <a:cs typeface="Calibri"/>
              </a:rPr>
              <a:t> for Large Language Models (LLMs), and the AI with Intel Gaudi 2 Accelerator to ensure high performance and responsiveness.</a:t>
            </a:r>
          </a:p>
        </p:txBody>
      </p:sp>
      <p:sp>
        <p:nvSpPr>
          <p:cNvPr id="2" name="Rectangle 1">
            <a:extLst>
              <a:ext uri="{FF2B5EF4-FFF2-40B4-BE49-F238E27FC236}">
                <a16:creationId xmlns:a16="http://schemas.microsoft.com/office/drawing/2014/main" id="{00A555F0-E511-0412-8D90-68DEBA42B5AF}"/>
              </a:ext>
            </a:extLst>
          </p:cNvPr>
          <p:cNvSpPr/>
          <p:nvPr/>
        </p:nvSpPr>
        <p:spPr>
          <a:xfrm>
            <a:off x="3750906" y="1368648"/>
            <a:ext cx="4101294" cy="46394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rtl="0" fontAlgn="base">
              <a:spcBef>
                <a:spcPts val="0"/>
              </a:spcBef>
              <a:spcAft>
                <a:spcPts val="600"/>
              </a:spcAft>
            </a:pPr>
            <a:r>
              <a:rPr lang="en-US" sz="1800" b="1" u="sng" dirty="0">
                <a:solidFill>
                  <a:schemeClr val="accent1"/>
                </a:solidFill>
                <a:latin typeface="Calibri"/>
                <a:ea typeface="Calibri"/>
                <a:cs typeface="Calibri"/>
              </a:rPr>
              <a:t>Social economic and ecological impact</a:t>
            </a:r>
            <a:r>
              <a:rPr lang="en-US" b="1" u="sng" dirty="0">
                <a:solidFill>
                  <a:schemeClr val="accent1"/>
                </a:solidFill>
                <a:ea typeface="ＭＳ Ｐゴシック" panose="020B0600070205080204" pitchFamily="34" charset="-128"/>
                <a:cs typeface="Calibri" panose="020F0502020204030204" pitchFamily="34" charset="0"/>
              </a:rPr>
              <a:t>:</a:t>
            </a:r>
            <a:endParaRPr lang="en-IN" dirty="0">
              <a:solidFill>
                <a:schemeClr val="accent1"/>
              </a:solidFill>
              <a:effectLst/>
            </a:endParaRPr>
          </a:p>
          <a:p>
            <a:pPr marL="342900" indent="-342900">
              <a:spcBef>
                <a:spcPts val="0"/>
              </a:spcBef>
              <a:spcAft>
                <a:spcPts val="600"/>
              </a:spcAft>
              <a:buFont typeface="Wingdings" panose="05000000000000000000" pitchFamily="2" charset="2"/>
              <a:buChar char="v"/>
              <a:defRPr/>
            </a:pPr>
            <a:r>
              <a:rPr lang="en-US" sz="1500" b="1" dirty="0">
                <a:solidFill>
                  <a:prstClr val="black"/>
                </a:solidFill>
                <a:latin typeface="Times New Roman" panose="02020603050405020304" pitchFamily="18" charset="0"/>
                <a:ea typeface="Calibri"/>
                <a:cs typeface="Times New Roman" panose="02020603050405020304" pitchFamily="18" charset="0"/>
              </a:rPr>
              <a:t>Empowering Communities</a:t>
            </a:r>
            <a:r>
              <a:rPr lang="en-US" sz="1500" dirty="0">
                <a:solidFill>
                  <a:prstClr val="black"/>
                </a:solidFill>
                <a:latin typeface="Times New Roman" panose="02020603050405020304" pitchFamily="18" charset="0"/>
                <a:ea typeface="Calibri"/>
                <a:cs typeface="Times New Roman" panose="02020603050405020304" pitchFamily="18" charset="0"/>
              </a:rPr>
              <a:t>: </a:t>
            </a:r>
            <a:r>
              <a:rPr lang="en-US" sz="1500" dirty="0" err="1">
                <a:solidFill>
                  <a:prstClr val="black"/>
                </a:solidFill>
                <a:latin typeface="Times New Roman" panose="02020603050405020304" pitchFamily="18" charset="0"/>
                <a:ea typeface="Calibri"/>
                <a:cs typeface="Times New Roman" panose="02020603050405020304" pitchFamily="18" charset="0"/>
              </a:rPr>
              <a:t>AeroSense</a:t>
            </a:r>
            <a:r>
              <a:rPr lang="en-US" sz="1500" dirty="0">
                <a:solidFill>
                  <a:prstClr val="black"/>
                </a:solidFill>
                <a:latin typeface="Times New Roman" panose="02020603050405020304" pitchFamily="18" charset="0"/>
                <a:ea typeface="Calibri"/>
                <a:cs typeface="Times New Roman" panose="02020603050405020304" pitchFamily="18" charset="0"/>
              </a:rPr>
              <a:t> transforms air quality data into actionable insights, empowering residents to make informed choices that protect their health and foster community well-being.</a:t>
            </a:r>
          </a:p>
          <a:p>
            <a:pPr marL="342900" indent="-342900">
              <a:spcBef>
                <a:spcPts val="0"/>
              </a:spcBef>
              <a:spcAft>
                <a:spcPts val="600"/>
              </a:spcAft>
              <a:buFont typeface="Wingdings" panose="05000000000000000000" pitchFamily="2" charset="2"/>
              <a:buChar char="v"/>
              <a:defRPr/>
            </a:pPr>
            <a:r>
              <a:rPr lang="en-US" sz="1500" b="1" dirty="0">
                <a:solidFill>
                  <a:prstClr val="black"/>
                </a:solidFill>
                <a:latin typeface="Times New Roman" panose="02020603050405020304" pitchFamily="18" charset="0"/>
                <a:ea typeface="Calibri"/>
                <a:cs typeface="Times New Roman" panose="02020603050405020304" pitchFamily="18" charset="0"/>
              </a:rPr>
              <a:t>Catalyst for Change</a:t>
            </a:r>
            <a:r>
              <a:rPr lang="en-US" sz="1500" dirty="0">
                <a:solidFill>
                  <a:prstClr val="black"/>
                </a:solidFill>
                <a:latin typeface="Times New Roman" panose="02020603050405020304" pitchFamily="18" charset="0"/>
                <a:ea typeface="Calibri"/>
                <a:cs typeface="Times New Roman" panose="02020603050405020304" pitchFamily="18" charset="0"/>
              </a:rPr>
              <a:t>: By raising awareness and providing personalized recommendations, </a:t>
            </a:r>
            <a:r>
              <a:rPr lang="en-US" sz="1500" dirty="0" err="1">
                <a:solidFill>
                  <a:prstClr val="black"/>
                </a:solidFill>
                <a:latin typeface="Times New Roman" panose="02020603050405020304" pitchFamily="18" charset="0"/>
                <a:ea typeface="Calibri"/>
                <a:cs typeface="Times New Roman" panose="02020603050405020304" pitchFamily="18" charset="0"/>
              </a:rPr>
              <a:t>AeroSense</a:t>
            </a:r>
            <a:r>
              <a:rPr lang="en-US" sz="1500" dirty="0">
                <a:solidFill>
                  <a:prstClr val="black"/>
                </a:solidFill>
                <a:latin typeface="Times New Roman" panose="02020603050405020304" pitchFamily="18" charset="0"/>
                <a:ea typeface="Calibri"/>
                <a:cs typeface="Times New Roman" panose="02020603050405020304" pitchFamily="18" charset="0"/>
              </a:rPr>
              <a:t> inspires proactive measures against pollution, driving collective action towards cleaner air and a healthier environment.</a:t>
            </a:r>
          </a:p>
          <a:p>
            <a:pPr marL="342900" indent="-342900">
              <a:spcBef>
                <a:spcPts val="0"/>
              </a:spcBef>
              <a:spcAft>
                <a:spcPts val="600"/>
              </a:spcAft>
              <a:buFont typeface="Wingdings" panose="05000000000000000000" pitchFamily="2" charset="2"/>
              <a:buChar char="v"/>
              <a:defRPr/>
            </a:pPr>
            <a:r>
              <a:rPr lang="en-US" sz="1500" b="1" dirty="0">
                <a:solidFill>
                  <a:prstClr val="black"/>
                </a:solidFill>
                <a:latin typeface="Times New Roman" panose="02020603050405020304" pitchFamily="18" charset="0"/>
                <a:ea typeface="Calibri"/>
                <a:cs typeface="Times New Roman" panose="02020603050405020304" pitchFamily="18" charset="0"/>
              </a:rPr>
              <a:t>Sustainable Urban Future</a:t>
            </a:r>
            <a:r>
              <a:rPr lang="en-US" sz="1500" dirty="0">
                <a:solidFill>
                  <a:prstClr val="black"/>
                </a:solidFill>
                <a:latin typeface="Times New Roman" panose="02020603050405020304" pitchFamily="18" charset="0"/>
                <a:ea typeface="Calibri"/>
                <a:cs typeface="Times New Roman" panose="02020603050405020304" pitchFamily="18" charset="0"/>
              </a:rPr>
              <a:t>: The platform supports eco-friendly policies and practices, contributing to sustainable urban development and ensuring a resilient future for cities and their inhabitants.</a:t>
            </a:r>
          </a:p>
        </p:txBody>
      </p:sp>
      <p:sp>
        <p:nvSpPr>
          <p:cNvPr id="3" name="Rectangle 2">
            <a:extLst>
              <a:ext uri="{FF2B5EF4-FFF2-40B4-BE49-F238E27FC236}">
                <a16:creationId xmlns:a16="http://schemas.microsoft.com/office/drawing/2014/main" id="{EC6B84FF-9FE5-400E-2DDF-3B0D69D5A523}"/>
              </a:ext>
            </a:extLst>
          </p:cNvPr>
          <p:cNvSpPr/>
          <p:nvPr/>
        </p:nvSpPr>
        <p:spPr>
          <a:xfrm>
            <a:off x="7959012" y="1368060"/>
            <a:ext cx="4011487" cy="4664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rtl="0" fontAlgn="base">
              <a:spcBef>
                <a:spcPts val="0"/>
              </a:spcBef>
              <a:spcAft>
                <a:spcPts val="600"/>
              </a:spcAft>
            </a:pPr>
            <a:endParaRPr lang="en-US" b="1" u="sng" dirty="0">
              <a:solidFill>
                <a:schemeClr val="accent1"/>
              </a:solidFill>
              <a:ea typeface="ＭＳ Ｐゴシック" panose="020B0600070205080204" pitchFamily="34" charset="-128"/>
              <a:cs typeface="Calibri" panose="020F0502020204030204" pitchFamily="34" charset="0"/>
            </a:endParaRPr>
          </a:p>
          <a:p>
            <a:pPr algn="just" rtl="0" fontAlgn="base">
              <a:spcBef>
                <a:spcPts val="0"/>
              </a:spcBef>
              <a:spcAft>
                <a:spcPts val="600"/>
              </a:spcAft>
            </a:pPr>
            <a:endParaRPr lang="en-US" b="1" u="sng" dirty="0">
              <a:solidFill>
                <a:schemeClr val="accent1"/>
              </a:solidFill>
              <a:ea typeface="ＭＳ Ｐゴシック" panose="020B0600070205080204" pitchFamily="34" charset="-128"/>
              <a:cs typeface="Calibri" panose="020F0502020204030204" pitchFamily="34" charset="0"/>
            </a:endParaRPr>
          </a:p>
          <a:p>
            <a:pPr algn="just" rtl="0" fontAlgn="base">
              <a:spcBef>
                <a:spcPts val="0"/>
              </a:spcBef>
              <a:spcAft>
                <a:spcPts val="600"/>
              </a:spcAft>
            </a:pPr>
            <a:r>
              <a:rPr lang="en-US" b="1" u="sng" dirty="0">
                <a:solidFill>
                  <a:schemeClr val="accent1"/>
                </a:solidFill>
                <a:latin typeface="Calibri"/>
                <a:ea typeface="Calibri"/>
                <a:cs typeface="Calibri"/>
              </a:rPr>
              <a:t>Integration with existing ecosystem :</a:t>
            </a:r>
            <a:endParaRPr lang="en-IN" b="1" u="sng" dirty="0">
              <a:solidFill>
                <a:schemeClr val="accent1"/>
              </a:solidFill>
              <a:latin typeface="Calibri"/>
              <a:ea typeface="Calibri"/>
              <a:cs typeface="Calibri"/>
            </a:endParaRPr>
          </a:p>
          <a:p>
            <a:pPr marL="285750" indent="-285750">
              <a:spcBef>
                <a:spcPts val="0"/>
              </a:spcBef>
              <a:spcAft>
                <a:spcPts val="600"/>
              </a:spcAft>
              <a:buFont typeface="Wingdings" panose="05000000000000000000" pitchFamily="2" charset="2"/>
              <a:buChar char="v"/>
              <a:defRPr/>
            </a:pPr>
            <a:r>
              <a:rPr lang="en-US" sz="1500" b="1" dirty="0">
                <a:solidFill>
                  <a:prstClr val="black"/>
                </a:solidFill>
                <a:latin typeface="Times New Roman" panose="02020603050405020304" pitchFamily="18" charset="0"/>
                <a:ea typeface="Calibri"/>
                <a:cs typeface="Times New Roman" panose="02020603050405020304" pitchFamily="18" charset="0"/>
              </a:rPr>
              <a:t>Seamless Collaboration</a:t>
            </a:r>
            <a:r>
              <a:rPr lang="en-US" sz="1500" dirty="0">
                <a:solidFill>
                  <a:prstClr val="black"/>
                </a:solidFill>
                <a:latin typeface="Times New Roman" panose="02020603050405020304" pitchFamily="18" charset="0"/>
                <a:ea typeface="Calibri"/>
                <a:cs typeface="Times New Roman" panose="02020603050405020304" pitchFamily="18" charset="0"/>
              </a:rPr>
              <a:t>: </a:t>
            </a:r>
            <a:r>
              <a:rPr lang="en-US" sz="1500" dirty="0" err="1">
                <a:solidFill>
                  <a:prstClr val="black"/>
                </a:solidFill>
                <a:latin typeface="Times New Roman" panose="02020603050405020304" pitchFamily="18" charset="0"/>
                <a:ea typeface="Calibri"/>
                <a:cs typeface="Times New Roman" panose="02020603050405020304" pitchFamily="18" charset="0"/>
              </a:rPr>
              <a:t>AeroSense</a:t>
            </a:r>
            <a:r>
              <a:rPr lang="en-US" sz="1500" dirty="0">
                <a:solidFill>
                  <a:prstClr val="black"/>
                </a:solidFill>
                <a:latin typeface="Times New Roman" panose="02020603050405020304" pitchFamily="18" charset="0"/>
                <a:ea typeface="Calibri"/>
                <a:cs typeface="Times New Roman" panose="02020603050405020304" pitchFamily="18" charset="0"/>
              </a:rPr>
              <a:t> bridges the gap between existing environmental monitoring systems and the community, uniting stakeholders in a collective mission to combat air pollution and protect public health.</a:t>
            </a:r>
          </a:p>
          <a:p>
            <a:pPr marL="285750" indent="-285750">
              <a:spcBef>
                <a:spcPts val="0"/>
              </a:spcBef>
              <a:spcAft>
                <a:spcPts val="600"/>
              </a:spcAft>
              <a:buFont typeface="Wingdings" panose="05000000000000000000" pitchFamily="2" charset="2"/>
              <a:buChar char="v"/>
              <a:defRPr/>
            </a:pPr>
            <a:r>
              <a:rPr lang="en-US" sz="1500" b="1" dirty="0">
                <a:solidFill>
                  <a:prstClr val="black"/>
                </a:solidFill>
                <a:latin typeface="Times New Roman" panose="02020603050405020304" pitchFamily="18" charset="0"/>
                <a:ea typeface="Calibri"/>
                <a:cs typeface="Times New Roman" panose="02020603050405020304" pitchFamily="18" charset="0"/>
              </a:rPr>
              <a:t>Empowering Decision-Makers</a:t>
            </a:r>
            <a:r>
              <a:rPr lang="en-US" sz="1500" dirty="0">
                <a:solidFill>
                  <a:prstClr val="black"/>
                </a:solidFill>
                <a:latin typeface="Times New Roman" panose="02020603050405020304" pitchFamily="18" charset="0"/>
                <a:ea typeface="Calibri"/>
                <a:cs typeface="Times New Roman" panose="02020603050405020304" pitchFamily="18" charset="0"/>
              </a:rPr>
              <a:t>: By providing real-time AQI data and actionable insights, </a:t>
            </a:r>
            <a:r>
              <a:rPr lang="en-US" sz="1500" dirty="0" err="1">
                <a:solidFill>
                  <a:prstClr val="black"/>
                </a:solidFill>
                <a:latin typeface="Times New Roman" panose="02020603050405020304" pitchFamily="18" charset="0"/>
                <a:ea typeface="Calibri"/>
                <a:cs typeface="Times New Roman" panose="02020603050405020304" pitchFamily="18" charset="0"/>
              </a:rPr>
              <a:t>AeroSense</a:t>
            </a:r>
            <a:r>
              <a:rPr lang="en-US" sz="1500" dirty="0">
                <a:solidFill>
                  <a:prstClr val="black"/>
                </a:solidFill>
                <a:latin typeface="Times New Roman" panose="02020603050405020304" pitchFamily="18" charset="0"/>
                <a:ea typeface="Calibri"/>
                <a:cs typeface="Times New Roman" panose="02020603050405020304" pitchFamily="18" charset="0"/>
              </a:rPr>
              <a:t> equips policymakers and city planners with the tools they need to implement effective air quality management strategies that prioritize the well-being of their citizens.</a:t>
            </a:r>
          </a:p>
          <a:p>
            <a:pPr marL="285750" indent="-285750">
              <a:spcBef>
                <a:spcPts val="0"/>
              </a:spcBef>
              <a:spcAft>
                <a:spcPts val="600"/>
              </a:spcAft>
              <a:buFont typeface="Wingdings" panose="05000000000000000000" pitchFamily="2" charset="2"/>
              <a:buChar char="v"/>
              <a:defRPr/>
            </a:pPr>
            <a:r>
              <a:rPr lang="en-US" sz="1500" b="1" dirty="0">
                <a:solidFill>
                  <a:prstClr val="black"/>
                </a:solidFill>
                <a:latin typeface="Times New Roman" panose="02020603050405020304" pitchFamily="18" charset="0"/>
                <a:ea typeface="Calibri"/>
                <a:cs typeface="Times New Roman" panose="02020603050405020304" pitchFamily="18" charset="0"/>
              </a:rPr>
              <a:t>A Unified Front</a:t>
            </a:r>
            <a:r>
              <a:rPr lang="en-US" sz="1500" dirty="0">
                <a:solidFill>
                  <a:prstClr val="black"/>
                </a:solidFill>
                <a:latin typeface="Times New Roman" panose="02020603050405020304" pitchFamily="18" charset="0"/>
                <a:ea typeface="Calibri"/>
                <a:cs typeface="Times New Roman" panose="02020603050405020304" pitchFamily="18" charset="0"/>
              </a:rPr>
              <a:t>: Together with local governments, NGOs, and communities, </a:t>
            </a:r>
            <a:r>
              <a:rPr lang="en-US" sz="1500" dirty="0" err="1">
                <a:solidFill>
                  <a:prstClr val="black"/>
                </a:solidFill>
                <a:latin typeface="Times New Roman" panose="02020603050405020304" pitchFamily="18" charset="0"/>
                <a:ea typeface="Calibri"/>
                <a:cs typeface="Times New Roman" panose="02020603050405020304" pitchFamily="18" charset="0"/>
              </a:rPr>
              <a:t>AeroSense</a:t>
            </a:r>
            <a:r>
              <a:rPr lang="en-US" sz="1500" dirty="0">
                <a:solidFill>
                  <a:prstClr val="black"/>
                </a:solidFill>
                <a:latin typeface="Times New Roman" panose="02020603050405020304" pitchFamily="18" charset="0"/>
                <a:ea typeface="Calibri"/>
                <a:cs typeface="Times New Roman" panose="02020603050405020304" pitchFamily="18" charset="0"/>
              </a:rPr>
              <a:t> fosters a holistic approach to urban air quality, transforming data into decisive action and ensuring a cleaner, healthier future for all.</a:t>
            </a:r>
          </a:p>
          <a:p>
            <a:pPr marL="285750" indent="-285750" algn="just" rtl="0" fontAlgn="base">
              <a:spcBef>
                <a:spcPts val="0"/>
              </a:spcBef>
              <a:spcAft>
                <a:spcPts val="600"/>
              </a:spcAft>
              <a:buFont typeface="Wingdings" panose="05000000000000000000" pitchFamily="2" charset="2"/>
              <a:buChar char="v"/>
            </a:pPr>
            <a:endParaRPr lang="en-IN" sz="1500" dirty="0">
              <a:effectLst/>
            </a:endParaRPr>
          </a:p>
          <a:p>
            <a:pPr>
              <a:spcBef>
                <a:spcPts val="0"/>
              </a:spcBef>
              <a:spcAft>
                <a:spcPts val="600"/>
              </a:spcAft>
              <a:defRPr/>
            </a:pPr>
            <a:endParaRPr lang="en-US" sz="1800" dirty="0">
              <a:latin typeface="Calibri"/>
              <a:ea typeface="ＭＳ Ｐゴシック"/>
              <a:cs typeface="Calibri"/>
            </a:endParaRPr>
          </a:p>
        </p:txBody>
      </p:sp>
    </p:spTree>
    <p:extLst>
      <p:ext uri="{BB962C8B-B14F-4D97-AF65-F5344CB8AC3E}">
        <p14:creationId xmlns:p14="http://schemas.microsoft.com/office/powerpoint/2010/main" val="3849591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609599" y="-73846"/>
            <a:ext cx="10972800" cy="1143000"/>
          </a:xfrm>
        </p:spPr>
        <p:txBody>
          <a:bodyPr/>
          <a:lstStyle/>
          <a:p>
            <a:r>
              <a:rPr lang="en-US" sz="4000" b="1" dirty="0">
                <a:latin typeface="Times New Roman" panose="02020603050405020304" pitchFamily="18" charset="0"/>
                <a:ea typeface="ＭＳ Ｐゴシック" pitchFamily="1" charset="-128"/>
                <a:cs typeface="Times New Roman" panose="02020603050405020304" pitchFamily="18" charset="0"/>
              </a:rPr>
              <a:t>FEASIBILITY AND VIABILITY</a:t>
            </a:r>
            <a:endParaRPr lang="en-US" sz="4000" dirty="0"/>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5</a:t>
            </a:fld>
            <a:endParaRPr lang="en-US" b="1">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p>
        </p:txBody>
      </p:sp>
      <p:sp>
        <p:nvSpPr>
          <p:cNvPr id="8" name="Rectangle 7">
            <a:extLst>
              <a:ext uri="{FF2B5EF4-FFF2-40B4-BE49-F238E27FC236}">
                <a16:creationId xmlns:a16="http://schemas.microsoft.com/office/drawing/2014/main" id="{4A414B3E-EDAE-71CE-86AD-36792C02E771}"/>
              </a:ext>
            </a:extLst>
          </p:cNvPr>
          <p:cNvSpPr/>
          <p:nvPr/>
        </p:nvSpPr>
        <p:spPr>
          <a:xfrm>
            <a:off x="398981" y="1289428"/>
            <a:ext cx="5697020" cy="442473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rtl="0" fontAlgn="base">
              <a:spcBef>
                <a:spcPts val="0"/>
              </a:spcBef>
              <a:spcAft>
                <a:spcPts val="600"/>
              </a:spcAft>
            </a:pPr>
            <a:r>
              <a:rPr lang="en-US" sz="1800" b="1" u="sng" dirty="0">
                <a:solidFill>
                  <a:schemeClr val="accent1"/>
                </a:solidFill>
                <a:latin typeface="Calibri"/>
                <a:ea typeface="Calibri"/>
                <a:cs typeface="Calibri"/>
              </a:rPr>
              <a:t>Future Potential</a:t>
            </a:r>
            <a:r>
              <a:rPr lang="en-US" b="1" u="sng" dirty="0">
                <a:solidFill>
                  <a:schemeClr val="accent1"/>
                </a:solidFill>
                <a:ea typeface="ＭＳ Ｐゴシック" panose="020B0600070205080204" pitchFamily="34" charset="-128"/>
                <a:cs typeface="Calibri" panose="020F0502020204030204" pitchFamily="34" charset="0"/>
              </a:rPr>
              <a:t>:</a:t>
            </a:r>
            <a:endParaRPr lang="en-IN" dirty="0">
              <a:solidFill>
                <a:schemeClr val="accent1"/>
              </a:solidFill>
              <a:effectLst/>
            </a:endParaRPr>
          </a:p>
          <a:p>
            <a:pPr>
              <a:spcBef>
                <a:spcPts val="0"/>
              </a:spcBef>
              <a:spcAft>
                <a:spcPts val="0"/>
              </a:spcAft>
              <a:defRPr/>
            </a:pPr>
            <a:r>
              <a:rPr lang="en-US" sz="1800" b="1" dirty="0">
                <a:solidFill>
                  <a:prstClr val="black"/>
                </a:solidFill>
                <a:latin typeface="Calibri"/>
                <a:ea typeface="Calibri"/>
                <a:cs typeface="Calibri"/>
              </a:rPr>
              <a:t>Adaptive Innovation</a:t>
            </a:r>
            <a:r>
              <a:rPr lang="en-US" sz="1800" dirty="0">
                <a:solidFill>
                  <a:prstClr val="black"/>
                </a:solidFill>
                <a:latin typeface="Calibri"/>
                <a:ea typeface="Calibri"/>
                <a:cs typeface="Calibri"/>
              </a:rPr>
              <a:t>: When deploying different machine learning models or adjusting to new use cases, users must recognize the straightforward process, and simply update the model’s configuration and the MD5 checksum in the bash script. This inherent flexibility demands attention, as it makes the platform highly reusable and positions it for long-term scalability and adaptability in an ever-evolving technological landscape.</a:t>
            </a:r>
          </a:p>
        </p:txBody>
      </p:sp>
      <p:sp>
        <p:nvSpPr>
          <p:cNvPr id="14" name="Rectangle 13">
            <a:extLst>
              <a:ext uri="{FF2B5EF4-FFF2-40B4-BE49-F238E27FC236}">
                <a16:creationId xmlns:a16="http://schemas.microsoft.com/office/drawing/2014/main" id="{6E406A9F-76ED-68BF-E0F4-EE3FA75B5A5A}"/>
              </a:ext>
            </a:extLst>
          </p:cNvPr>
          <p:cNvSpPr/>
          <p:nvPr/>
        </p:nvSpPr>
        <p:spPr>
          <a:xfrm>
            <a:off x="6505171" y="1289428"/>
            <a:ext cx="5412026" cy="442473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16" name="TextBox 15">
            <a:extLst>
              <a:ext uri="{FF2B5EF4-FFF2-40B4-BE49-F238E27FC236}">
                <a16:creationId xmlns:a16="http://schemas.microsoft.com/office/drawing/2014/main" id="{30228D0D-F57E-34D0-E0E6-A9F73BBB484F}"/>
              </a:ext>
            </a:extLst>
          </p:cNvPr>
          <p:cNvSpPr txBox="1"/>
          <p:nvPr/>
        </p:nvSpPr>
        <p:spPr>
          <a:xfrm>
            <a:off x="6746033" y="1514879"/>
            <a:ext cx="5171164" cy="4001095"/>
          </a:xfrm>
          <a:prstGeom prst="rect">
            <a:avLst/>
          </a:prstGeom>
          <a:noFill/>
        </p:spPr>
        <p:txBody>
          <a:bodyPr wrap="square">
            <a:spAutoFit/>
          </a:bodyPr>
          <a:lstStyle/>
          <a:p>
            <a:pPr algn="just" rtl="0" fontAlgn="base">
              <a:spcBef>
                <a:spcPts val="0"/>
              </a:spcBef>
              <a:spcAft>
                <a:spcPts val="600"/>
              </a:spcAft>
            </a:pPr>
            <a:r>
              <a:rPr lang="en-US" b="1" u="sng" dirty="0">
                <a:solidFill>
                  <a:schemeClr val="accent1"/>
                </a:solidFill>
                <a:latin typeface="Calibri"/>
                <a:ea typeface="Calibri"/>
                <a:cs typeface="Calibri"/>
              </a:rPr>
              <a:t>Feasibility</a:t>
            </a:r>
            <a:r>
              <a:rPr lang="en-US" b="1" u="sng" dirty="0">
                <a:solidFill>
                  <a:schemeClr val="accent1"/>
                </a:solidFill>
                <a:ea typeface="ＭＳ Ｐゴシック" panose="020B0600070205080204" pitchFamily="34" charset="-128"/>
                <a:cs typeface="Calibri" panose="020F0502020204030204" pitchFamily="34" charset="0"/>
              </a:rPr>
              <a:t> Analysis :</a:t>
            </a:r>
            <a:endParaRPr lang="en-IN" dirty="0">
              <a:solidFill>
                <a:schemeClr val="accent1"/>
              </a:solidFill>
              <a:effectLst/>
            </a:endParaRPr>
          </a:p>
          <a:p>
            <a:pPr marL="285750" indent="-285750">
              <a:spcBef>
                <a:spcPts val="0"/>
              </a:spcBef>
              <a:spcAft>
                <a:spcPts val="600"/>
              </a:spcAft>
              <a:buFont typeface="Wingdings" panose="05000000000000000000" pitchFamily="2" charset="2"/>
              <a:buChar char="v"/>
              <a:defRPr/>
            </a:pPr>
            <a:r>
              <a:rPr lang="en-US" sz="1800" b="1" dirty="0">
                <a:solidFill>
                  <a:prstClr val="black"/>
                </a:solidFill>
                <a:latin typeface="Calibri"/>
                <a:ea typeface="Calibri"/>
                <a:cs typeface="Calibri"/>
              </a:rPr>
              <a:t>Technical Feasibility</a:t>
            </a:r>
            <a:r>
              <a:rPr lang="en-US" sz="1800" dirty="0">
                <a:solidFill>
                  <a:prstClr val="black"/>
                </a:solidFill>
                <a:latin typeface="Calibri"/>
                <a:ea typeface="Calibri"/>
                <a:cs typeface="Calibri"/>
              </a:rPr>
              <a:t>: Scalable AI models (LSTM, CNN) and cloud infrastructure for reliable real-time predictions.</a:t>
            </a:r>
          </a:p>
          <a:p>
            <a:pPr marL="285750" indent="-285750">
              <a:spcBef>
                <a:spcPts val="0"/>
              </a:spcBef>
              <a:spcAft>
                <a:spcPts val="600"/>
              </a:spcAft>
              <a:buFont typeface="Wingdings" panose="05000000000000000000" pitchFamily="2" charset="2"/>
              <a:buChar char="v"/>
              <a:defRPr/>
            </a:pPr>
            <a:r>
              <a:rPr lang="en-US" sz="1800" b="1" dirty="0">
                <a:solidFill>
                  <a:prstClr val="black"/>
                </a:solidFill>
                <a:latin typeface="Calibri"/>
                <a:ea typeface="Calibri"/>
                <a:cs typeface="Calibri"/>
              </a:rPr>
              <a:t>Economic Feasibility</a:t>
            </a:r>
            <a:r>
              <a:rPr lang="en-US" sz="1800" dirty="0">
                <a:solidFill>
                  <a:prstClr val="black"/>
                </a:solidFill>
                <a:latin typeface="Calibri"/>
                <a:ea typeface="Calibri"/>
                <a:cs typeface="Calibri"/>
              </a:rPr>
              <a:t>: Low operational costs using public data and potential for revenue via premium features.</a:t>
            </a:r>
          </a:p>
          <a:p>
            <a:pPr marL="285750" indent="-285750">
              <a:spcBef>
                <a:spcPts val="0"/>
              </a:spcBef>
              <a:spcAft>
                <a:spcPts val="600"/>
              </a:spcAft>
              <a:buFont typeface="Wingdings" panose="05000000000000000000" pitchFamily="2" charset="2"/>
              <a:buChar char="v"/>
              <a:defRPr/>
            </a:pPr>
            <a:r>
              <a:rPr lang="en-US" sz="1800" b="1" dirty="0">
                <a:solidFill>
                  <a:prstClr val="black"/>
                </a:solidFill>
                <a:latin typeface="Calibri"/>
                <a:ea typeface="Calibri"/>
                <a:cs typeface="Calibri"/>
              </a:rPr>
              <a:t>Financial Feasibility</a:t>
            </a:r>
            <a:r>
              <a:rPr lang="en-US" sz="1800" dirty="0">
                <a:solidFill>
                  <a:prstClr val="black"/>
                </a:solidFill>
                <a:latin typeface="Calibri"/>
                <a:ea typeface="Calibri"/>
                <a:cs typeface="Calibri"/>
              </a:rPr>
              <a:t>: Cost-effective development with opportunities for funding through sustainability initiatives.</a:t>
            </a:r>
          </a:p>
          <a:p>
            <a:pPr marL="285750" indent="-285750">
              <a:spcBef>
                <a:spcPts val="0"/>
              </a:spcBef>
              <a:spcAft>
                <a:spcPts val="600"/>
              </a:spcAft>
              <a:buFont typeface="Wingdings" panose="05000000000000000000" pitchFamily="2" charset="2"/>
              <a:buChar char="v"/>
              <a:defRPr/>
            </a:pPr>
            <a:r>
              <a:rPr lang="en-US" sz="1800" b="1" dirty="0">
                <a:solidFill>
                  <a:prstClr val="black"/>
                </a:solidFill>
                <a:latin typeface="Calibri"/>
                <a:ea typeface="Calibri"/>
                <a:cs typeface="Calibri"/>
              </a:rPr>
              <a:t>Operational Feasibility</a:t>
            </a:r>
            <a:r>
              <a:rPr lang="en-US" sz="1800" dirty="0">
                <a:solidFill>
                  <a:prstClr val="black"/>
                </a:solidFill>
                <a:latin typeface="Calibri"/>
                <a:ea typeface="Calibri"/>
                <a:cs typeface="Calibri"/>
              </a:rPr>
              <a:t>: Seamless data integration and a user-friendly platform ensure easy adoption and expansion.</a:t>
            </a:r>
            <a:endParaRPr lang="en-IN" sz="1500" dirty="0">
              <a:effectLst/>
            </a:endParaRPr>
          </a:p>
        </p:txBody>
      </p:sp>
    </p:spTree>
    <p:extLst>
      <p:ext uri="{BB962C8B-B14F-4D97-AF65-F5344CB8AC3E}">
        <p14:creationId xmlns:p14="http://schemas.microsoft.com/office/powerpoint/2010/main" val="2527394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558</TotalTime>
  <Words>6329</Words>
  <Application>Microsoft Office PowerPoint</Application>
  <PresentationFormat>Widescreen</PresentationFormat>
  <Paragraphs>496</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ＭＳ Ｐゴシック</vt:lpstr>
      <vt:lpstr>Arial</vt:lpstr>
      <vt:lpstr>Arial,Sans-Serif</vt:lpstr>
      <vt:lpstr>Calibri</vt:lpstr>
      <vt:lpstr>Intel one mono</vt:lpstr>
      <vt:lpstr>Times New Roman</vt:lpstr>
      <vt:lpstr>TradeGothic</vt:lpstr>
      <vt:lpstr>Wingdings</vt:lpstr>
      <vt:lpstr>Office Theme</vt:lpstr>
      <vt:lpstr>AEROSENSE</vt:lpstr>
      <vt:lpstr>AQI PREDICTION</vt:lpstr>
      <vt:lpstr>TECHNICAL APPROACH</vt:lpstr>
      <vt:lpstr>IMPACT AND BENEFITS</vt:lpstr>
      <vt:lpstr>FEASIBILITY AND VIABILITY</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Jayashre .K</cp:lastModifiedBy>
  <cp:revision>12</cp:revision>
  <dcterms:created xsi:type="dcterms:W3CDTF">2013-12-12T18:46:50Z</dcterms:created>
  <dcterms:modified xsi:type="dcterms:W3CDTF">2024-10-07T15:35:08Z</dcterms:modified>
  <cp:category/>
</cp:coreProperties>
</file>