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8288000" cy="10287000"/>
  <p:notesSz cx="6858000" cy="9144000"/>
  <p:embeddedFontLst>
    <p:embeddedFont>
      <p:font typeface="Biome" panose="020B0503030204020804" pitchFamily="34" charset="0"/>
      <p:regular r:id="rId19"/>
      <p:italic r:id="rId20"/>
    </p:embeddedFont>
    <p:embeddedFont>
      <p:font typeface="League Spartan" pitchFamily="2" charset="77"/>
      <p:regular r:id="rId21"/>
      <p:bold r:id="rId22"/>
    </p:embeddedFont>
    <p:embeddedFont>
      <p:font typeface="Montserrat" pitchFamily="2" charset="77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yEAe/ZN5zgJSEB5cwEQJSETrw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45"/>
    <a:srgbClr val="88DF8E"/>
    <a:srgbClr val="011C47"/>
    <a:srgbClr val="012559"/>
    <a:srgbClr val="001E4F"/>
    <a:srgbClr val="00D4FB"/>
    <a:srgbClr val="FF764E"/>
    <a:srgbClr val="FF5A58"/>
    <a:srgbClr val="CBE558"/>
    <a:srgbClr val="001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4E209F-032A-52DC-2D04-C51F9D11B695}" v="162" dt="2025-05-29T06:56:54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6" d="100"/>
          <a:sy n="76" d="100"/>
        </p:scale>
        <p:origin x="264" y="3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.png"/><Relationship Id="rId3" Type="http://schemas.openxmlformats.org/officeDocument/2006/relationships/image" Target="../media/image10.jpeg"/><Relationship Id="rId7" Type="http://schemas.openxmlformats.org/officeDocument/2006/relationships/image" Target="../media/image41.png"/><Relationship Id="rId12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3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2.png"/><Relationship Id="rId9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10.jpe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4.jpeg"/><Relationship Id="rId10" Type="http://schemas.openxmlformats.org/officeDocument/2006/relationships/image" Target="../media/image50.png"/><Relationship Id="rId4" Type="http://schemas.openxmlformats.org/officeDocument/2006/relationships/image" Target="../media/image2.png"/><Relationship Id="rId9" Type="http://schemas.openxmlformats.org/officeDocument/2006/relationships/image" Target="../media/image49.png"/><Relationship Id="rId1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0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1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0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jpeg"/><Relationship Id="rId3" Type="http://schemas.openxmlformats.org/officeDocument/2006/relationships/image" Target="../media/image2.png"/><Relationship Id="rId21" Type="http://schemas.openxmlformats.org/officeDocument/2006/relationships/image" Target="../media/image5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2.png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10.jpe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7565" r="-17564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85" name="Google Shape;85;p1"/>
          <p:cNvSpPr/>
          <p:nvPr/>
        </p:nvSpPr>
        <p:spPr>
          <a:xfrm rot="675222">
            <a:off x="-3514228" y="8341074"/>
            <a:ext cx="19134805" cy="6984203"/>
          </a:xfrm>
          <a:custGeom>
            <a:avLst/>
            <a:gdLst/>
            <a:ahLst/>
            <a:cxnLst/>
            <a:rect l="l" t="t" r="r" b="b"/>
            <a:pathLst>
              <a:path w="19149891" h="6989710" extrusionOk="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97" name="Google Shape;97;p1"/>
          <p:cNvSpPr txBox="1"/>
          <p:nvPr/>
        </p:nvSpPr>
        <p:spPr>
          <a:xfrm>
            <a:off x="5939948" y="416132"/>
            <a:ext cx="246254" cy="365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1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5" b="0" i="0" u="none" strike="noStrike" cap="non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</a:t>
            </a:r>
            <a:endParaRPr/>
          </a:p>
        </p:txBody>
      </p:sp>
      <p:grpSp>
        <p:nvGrpSpPr>
          <p:cNvPr id="99" name="Google Shape;99;p1"/>
          <p:cNvGrpSpPr/>
          <p:nvPr/>
        </p:nvGrpSpPr>
        <p:grpSpPr>
          <a:xfrm>
            <a:off x="4007396" y="6984971"/>
            <a:ext cx="13560642" cy="2012226"/>
            <a:chOff x="0" y="1697787"/>
            <a:chExt cx="16147469" cy="2682968"/>
          </a:xfrm>
        </p:grpSpPr>
        <p:sp>
          <p:nvSpPr>
            <p:cNvPr id="100" name="Google Shape;100;p1"/>
            <p:cNvSpPr txBox="1"/>
            <p:nvPr/>
          </p:nvSpPr>
          <p:spPr>
            <a:xfrm>
              <a:off x="0" y="1723696"/>
              <a:ext cx="14490000" cy="43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7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7" b="1" i="0" u="none" strike="noStrike" cap="none">
                  <a:solidFill>
                    <a:srgbClr val="FFDE5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TEAM NAME </a:t>
              </a:r>
              <a:r>
                <a:rPr lang="en-US" sz="2207" b="1">
                  <a:solidFill>
                    <a:srgbClr val="FFDE5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                JNR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12577" y="2360005"/>
              <a:ext cx="9343041" cy="439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7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7" b="1" i="0" u="none" strike="noStrike" cap="none">
                  <a:solidFill>
                    <a:srgbClr val="FFDE5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INSITUTION                :   Shiv Nadar University, Chennai </a:t>
              </a:r>
              <a:endParaRPr/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12577" y="3150630"/>
              <a:ext cx="7362145" cy="43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7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7" b="1" i="0" u="none" strike="noStrike" cap="none">
                  <a:solidFill>
                    <a:srgbClr val="FFDE5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TRACK THEME</a:t>
              </a:r>
              <a:endParaRPr/>
            </a:p>
          </p:txBody>
        </p:sp>
        <p:sp>
          <p:nvSpPr>
            <p:cNvPr id="103" name="Google Shape;103;p1"/>
            <p:cNvSpPr txBox="1"/>
            <p:nvPr/>
          </p:nvSpPr>
          <p:spPr>
            <a:xfrm>
              <a:off x="12576" y="3941255"/>
              <a:ext cx="16134893" cy="43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7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7" b="1" i="0" u="none" strike="noStrike" cap="none">
                  <a:solidFill>
                    <a:srgbClr val="FFDE5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TEAM MEMBERS</a:t>
              </a:r>
              <a:endParaRPr/>
            </a:p>
          </p:txBody>
        </p:sp>
        <p:sp>
          <p:nvSpPr>
            <p:cNvPr id="105" name="Google Shape;105;p1"/>
            <p:cNvSpPr txBox="1"/>
            <p:nvPr/>
          </p:nvSpPr>
          <p:spPr>
            <a:xfrm>
              <a:off x="3562582" y="3898899"/>
              <a:ext cx="9985971" cy="43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7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7" b="1">
                  <a:solidFill>
                    <a:srgbClr val="FFDE59"/>
                  </a:solidFill>
                  <a:latin typeface="Montserrat"/>
                  <a:sym typeface="Montserrat"/>
                </a:rPr>
                <a:t>:   Jayashre (TL), Nidhi Gummaraju, Roahith R</a:t>
              </a:r>
              <a:endParaRPr sz="2207" b="1">
                <a:solidFill>
                  <a:srgbClr val="FFDE59"/>
                </a:solidFill>
                <a:latin typeface="Montserrat"/>
              </a:endParaRPr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3549882" y="3108371"/>
              <a:ext cx="11763475" cy="439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7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i="0" u="none" strike="noStrike" cap="none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:   </a:t>
              </a:r>
              <a:r>
                <a:rPr lang="en-US" sz="2200" b="1" dirty="0">
                  <a:solidFill>
                    <a:srgbClr val="FFDE59"/>
                  </a:solidFill>
                  <a:latin typeface="Montserrat"/>
                  <a:sym typeface="Montserrat"/>
                </a:rPr>
                <a:t>Cybersecurity</a:t>
              </a:r>
              <a:endParaRPr sz="2200" b="1" dirty="0">
                <a:solidFill>
                  <a:srgbClr val="FFDE59"/>
                </a:solidFill>
                <a:latin typeface="Montserrat"/>
              </a:endParaRPr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3562582" y="1697787"/>
              <a:ext cx="325800" cy="43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7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7" b="1" i="0" u="none" strike="noStrike" cap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:</a:t>
              </a: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C5686BB-1612-9595-0192-7648D378FB3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601" t="27168" r="10652" b="25431"/>
          <a:stretch/>
        </p:blipFill>
        <p:spPr>
          <a:xfrm>
            <a:off x="16888454" y="317047"/>
            <a:ext cx="1136513" cy="8040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C6D3AE-006C-22EB-DC10-03F4E1BD4BFB}"/>
              </a:ext>
            </a:extLst>
          </p:cNvPr>
          <p:cNvSpPr txBox="1"/>
          <p:nvPr/>
        </p:nvSpPr>
        <p:spPr>
          <a:xfrm>
            <a:off x="640607" y="4065682"/>
            <a:ext cx="17098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0" u="none" strike="noStrike" cap="none">
                <a:solidFill>
                  <a:srgbClr val="FFFF00"/>
                </a:solidFill>
                <a:latin typeface="Biome" panose="020B0503030204020804" pitchFamily="34" charset="0"/>
                <a:ea typeface="Montserrat"/>
                <a:cs typeface="Biome" panose="020B0503030204020804" pitchFamily="34" charset="0"/>
                <a:sym typeface="Montserrat"/>
              </a:rPr>
              <a:t>   Rotarix</a:t>
            </a:r>
            <a:r>
              <a:rPr lang="en-US" sz="6000" b="1" i="0" u="none" strike="noStrike" cap="none">
                <a:solidFill>
                  <a:schemeClr val="bg1"/>
                </a:solidFill>
                <a:latin typeface="Biome" panose="020B0503030204020804" pitchFamily="34" charset="0"/>
                <a:ea typeface="Montserrat"/>
                <a:cs typeface="Biome" panose="020B0503030204020804" pitchFamily="34" charset="0"/>
                <a:sym typeface="Montserrat"/>
              </a:rPr>
              <a:t>: AI-Powered, Quantum-Resistant Key Rotation for Next-Gen Security</a:t>
            </a:r>
            <a:endParaRPr lang="en-IN" sz="600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2" name="Picture 1" descr="Welcome - Lovable Documentation">
            <a:extLst>
              <a:ext uri="{FF2B5EF4-FFF2-40B4-BE49-F238E27FC236}">
                <a16:creationId xmlns:a16="http://schemas.microsoft.com/office/drawing/2014/main" id="{83BEB084-01A0-5BEB-CA06-874558F88E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692" y="9308011"/>
            <a:ext cx="3231223" cy="558123"/>
          </a:xfrm>
          <a:prstGeom prst="rect">
            <a:avLst/>
          </a:prstGeom>
        </p:spPr>
      </p:pic>
      <p:pic>
        <p:nvPicPr>
          <p:cNvPr id="6" name="Picture 5" descr="A white letter on a blue background&#10;&#10;AI-generated content may be incorrect.">
            <a:extLst>
              <a:ext uri="{FF2B5EF4-FFF2-40B4-BE49-F238E27FC236}">
                <a16:creationId xmlns:a16="http://schemas.microsoft.com/office/drawing/2014/main" id="{7C3EF2E6-0B63-6BA3-1FDA-94A4C2EEB1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55383" y="9197975"/>
            <a:ext cx="2184400" cy="7704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CD03AD-BA12-8451-7862-421767892B1B}"/>
              </a:ext>
            </a:extLst>
          </p:cNvPr>
          <p:cNvSpPr txBox="1"/>
          <p:nvPr/>
        </p:nvSpPr>
        <p:spPr>
          <a:xfrm>
            <a:off x="942779" y="1792820"/>
            <a:ext cx="17098225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0" b="1">
                <a:solidFill>
                  <a:srgbClr val="FFFF00"/>
                </a:solidFill>
                <a:latin typeface="Biome"/>
                <a:cs typeface="Biome"/>
                <a:sym typeface="Montserrat"/>
              </a:rPr>
              <a:t>Hack Vortex 2025</a:t>
            </a:r>
            <a:endParaRPr lang="en-US">
              <a:sym typeface="Montserrat"/>
            </a:endParaRP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Biome"/>
                <a:cs typeface="Biome"/>
              </a:rPr>
              <a:t>Viva Institute of Technology Mumbai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7565" r="-17564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29" name="Google Shape;229;p10"/>
          <p:cNvSpPr/>
          <p:nvPr/>
        </p:nvSpPr>
        <p:spPr>
          <a:xfrm rot="674092">
            <a:off x="-3513169" y="8339629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 extrusionOk="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Google Shape;151;p3">
            <a:extLst>
              <a:ext uri="{FF2B5EF4-FFF2-40B4-BE49-F238E27FC236}">
                <a16:creationId xmlns:a16="http://schemas.microsoft.com/office/drawing/2014/main" id="{E760F698-8046-C6B3-01FE-CB511B8A8BA8}"/>
              </a:ext>
            </a:extLst>
          </p:cNvPr>
          <p:cNvSpPr txBox="1"/>
          <p:nvPr/>
        </p:nvSpPr>
        <p:spPr>
          <a:xfrm>
            <a:off x="845820" y="588241"/>
            <a:ext cx="17289780" cy="102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DC300"/>
                </a:solidFill>
                <a:latin typeface="Biome" panose="020B0503030204020804" pitchFamily="34" charset="0"/>
                <a:cs typeface="Biome" panose="020B0503030204020804" pitchFamily="34" charset="0"/>
                <a:sym typeface="Arial"/>
              </a:rPr>
              <a:t>METHODOLOGY</a:t>
            </a:r>
            <a:endParaRPr sz="180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08778-F96B-8063-6EDA-F3FC74B5B3DF}"/>
              </a:ext>
            </a:extLst>
          </p:cNvPr>
          <p:cNvSpPr txBox="1"/>
          <p:nvPr/>
        </p:nvSpPr>
        <p:spPr>
          <a:xfrm>
            <a:off x="1732343" y="1844040"/>
            <a:ext cx="154305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>
                <a:solidFill>
                  <a:srgbClr val="CBE558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Risk-Based Key Rotation: </a:t>
            </a:r>
            <a:r>
              <a:rPr lang="en-US" sz="27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AI-driven models analyze real-time threat levels to trigger key rotation dynamically.</a:t>
            </a:r>
          </a:p>
          <a:p>
            <a:endParaRPr lang="en-US" sz="27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2700" b="1">
                <a:solidFill>
                  <a:srgbClr val="FF5A58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Quantum-Resistant Encryption: </a:t>
            </a:r>
            <a:r>
              <a:rPr lang="en-US" sz="27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Integrates CRYSTALS-Kyber and AES-256 to future-proof against quantum attacks.</a:t>
            </a:r>
          </a:p>
          <a:p>
            <a:endParaRPr lang="en-US" sz="27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2700" b="1">
                <a:solidFill>
                  <a:srgbClr val="88DF8E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Immutable Key Logs: </a:t>
            </a:r>
            <a:r>
              <a:rPr lang="en-US" sz="27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Blockchain ensures tamper-proof logging of key rotations for transparency and auditability.</a:t>
            </a:r>
          </a:p>
          <a:p>
            <a:endParaRPr lang="en-US" sz="27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2700" b="1">
                <a:solidFill>
                  <a:srgbClr val="FF764E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Zero-Trust Authorization: </a:t>
            </a:r>
            <a:r>
              <a:rPr lang="en-US" sz="27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Access control enforced with multi-factor authentication and contextual verification.</a:t>
            </a:r>
          </a:p>
          <a:p>
            <a:endParaRPr lang="en-US" sz="27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2700" b="1">
                <a:solidFill>
                  <a:srgbClr val="00D4FB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Automated Anomaly Detection: </a:t>
            </a:r>
            <a:r>
              <a:rPr lang="en-US" sz="27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Machine learning detects suspicious activity and initiates proactive security measures.</a:t>
            </a:r>
          </a:p>
          <a:p>
            <a:endParaRPr lang="en-US" sz="27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2700" b="1">
                <a:solidFill>
                  <a:srgbClr val="FFC345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Efficient Key Lifecycle Management: </a:t>
            </a:r>
            <a:r>
              <a:rPr lang="en-US" sz="27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Secure generation, storage, rotation, and revocation of cryptographic keys.</a:t>
            </a:r>
            <a:endParaRPr lang="en-IN" sz="2700">
              <a:solidFill>
                <a:schemeClr val="bg1">
                  <a:lumMod val="85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81629-B516-FF6D-3D96-DCD4C584D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1911818"/>
            <a:ext cx="579120" cy="579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DA8938-4C36-9CA8-C845-514CE3FFAD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137" y="3166778"/>
            <a:ext cx="604887" cy="604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80B03C-F297-E51B-9073-1B8B0FAC45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384" y="4370630"/>
            <a:ext cx="662940" cy="6629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F03AAC-63CD-A807-FC31-0AE20515D7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184" y="5670119"/>
            <a:ext cx="640080" cy="6400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047A48-6F71-EEB4-DC64-029B7B4D53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424" y="6928502"/>
            <a:ext cx="624536" cy="6245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68E7FA-6AE6-B58C-34AF-F750BD5B45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4928" y="8117029"/>
            <a:ext cx="703396" cy="7033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93E8D4-CDC5-5EF3-8A88-D0BC0E0F89CE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12601" t="27168" r="10652" b="25431"/>
          <a:stretch/>
        </p:blipFill>
        <p:spPr>
          <a:xfrm>
            <a:off x="16888454" y="317047"/>
            <a:ext cx="1136513" cy="804054"/>
          </a:xfrm>
          <a:prstGeom prst="rect">
            <a:avLst/>
          </a:prstGeom>
        </p:spPr>
      </p:pic>
      <p:pic>
        <p:nvPicPr>
          <p:cNvPr id="6" name="Picture 5" descr="Welcome - Lovable Documentation">
            <a:extLst>
              <a:ext uri="{FF2B5EF4-FFF2-40B4-BE49-F238E27FC236}">
                <a16:creationId xmlns:a16="http://schemas.microsoft.com/office/drawing/2014/main" id="{E1995C3E-8B7F-49D1-DDD9-A5D50B838E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0692" y="9308011"/>
            <a:ext cx="3231223" cy="558123"/>
          </a:xfrm>
          <a:prstGeom prst="rect">
            <a:avLst/>
          </a:prstGeom>
        </p:spPr>
      </p:pic>
      <p:pic>
        <p:nvPicPr>
          <p:cNvPr id="10" name="Picture 9" descr="A white letter on a blue background&#10;&#10;AI-generated content may be incorrect.">
            <a:extLst>
              <a:ext uri="{FF2B5EF4-FFF2-40B4-BE49-F238E27FC236}">
                <a16:creationId xmlns:a16="http://schemas.microsoft.com/office/drawing/2014/main" id="{2B5A78DA-CC73-0B16-8AE9-272F2EF143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555383" y="9197975"/>
            <a:ext cx="2184400" cy="7704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7565" r="-17564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41" name="Google Shape;241;p11"/>
          <p:cNvSpPr/>
          <p:nvPr/>
        </p:nvSpPr>
        <p:spPr>
          <a:xfrm rot="674092">
            <a:off x="-3513169" y="8339629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 extrusionOk="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" name="Google Shape;151;p3">
            <a:extLst>
              <a:ext uri="{FF2B5EF4-FFF2-40B4-BE49-F238E27FC236}">
                <a16:creationId xmlns:a16="http://schemas.microsoft.com/office/drawing/2014/main" id="{B476C277-DAFC-32DC-BCD3-CB42DB2390C3}"/>
              </a:ext>
            </a:extLst>
          </p:cNvPr>
          <p:cNvSpPr txBox="1"/>
          <p:nvPr/>
        </p:nvSpPr>
        <p:spPr>
          <a:xfrm>
            <a:off x="541020" y="631679"/>
            <a:ext cx="9159240" cy="102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DC300"/>
                </a:solidFill>
                <a:latin typeface="Biome" panose="020B0503030204020804" pitchFamily="34" charset="0"/>
                <a:cs typeface="Biome" panose="020B0503030204020804" pitchFamily="34" charset="0"/>
                <a:sym typeface="Arial"/>
              </a:rPr>
              <a:t>IMPLEMENTATION</a:t>
            </a:r>
            <a:endParaRPr sz="180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4D4DF1-A5B8-1323-E815-14660FB7BD70}"/>
              </a:ext>
            </a:extLst>
          </p:cNvPr>
          <p:cNvSpPr/>
          <p:nvPr/>
        </p:nvSpPr>
        <p:spPr>
          <a:xfrm>
            <a:off x="685800" y="2042160"/>
            <a:ext cx="17236440" cy="231648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ACA593-26F5-A342-8693-72D2DA1197C2}"/>
              </a:ext>
            </a:extLst>
          </p:cNvPr>
          <p:cNvSpPr/>
          <p:nvPr/>
        </p:nvSpPr>
        <p:spPr>
          <a:xfrm>
            <a:off x="6377940" y="1781063"/>
            <a:ext cx="5852160" cy="670560"/>
          </a:xfrm>
          <a:prstGeom prst="rect">
            <a:avLst/>
          </a:prstGeom>
          <a:solidFill>
            <a:srgbClr val="0125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2A59A-FB55-4CCF-4BA1-63C7667415A7}"/>
              </a:ext>
            </a:extLst>
          </p:cNvPr>
          <p:cNvSpPr txBox="1"/>
          <p:nvPr/>
        </p:nvSpPr>
        <p:spPr>
          <a:xfrm>
            <a:off x="6598920" y="1826783"/>
            <a:ext cx="6385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Real-World Implementation</a:t>
            </a:r>
            <a:endParaRPr lang="en-IN" sz="30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F69890-C843-1E63-56EA-340670FAC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028" y="2584750"/>
            <a:ext cx="1377649" cy="13776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271B1C-F2A9-E6BB-3CA3-383F398C6223}"/>
              </a:ext>
            </a:extLst>
          </p:cNvPr>
          <p:cNvSpPr txBox="1"/>
          <p:nvPr/>
        </p:nvSpPr>
        <p:spPr>
          <a:xfrm>
            <a:off x="2648016" y="2657470"/>
            <a:ext cx="4057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FF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Enterprise &amp; Finance: </a:t>
            </a:r>
            <a:r>
              <a:rPr lang="en-US" sz="20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Automates key management for compliance and secure transactions.</a:t>
            </a:r>
            <a:endParaRPr lang="en-IN" sz="20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6C4F64-EEBF-BD35-A31D-23A83F411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8693" y="2569509"/>
            <a:ext cx="1329624" cy="13296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E5A240-62C6-3093-A6F9-9F920582E0D0}"/>
              </a:ext>
            </a:extLst>
          </p:cNvPr>
          <p:cNvSpPr txBox="1"/>
          <p:nvPr/>
        </p:nvSpPr>
        <p:spPr>
          <a:xfrm>
            <a:off x="8526075" y="2734965"/>
            <a:ext cx="3877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FF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Government &amp; Defense: </a:t>
            </a:r>
            <a:r>
              <a:rPr lang="en-US" sz="20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Protects sensitive data from cyber and quantum threats.</a:t>
            </a:r>
            <a:endParaRPr lang="en-IN" sz="20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8A3E099-F7F0-DB56-3C17-8270A000A6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41092" y="2621279"/>
            <a:ext cx="1233313" cy="12333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20F558B-A28E-4203-3D7B-7F50BD216E06}"/>
              </a:ext>
            </a:extLst>
          </p:cNvPr>
          <p:cNvSpPr txBox="1"/>
          <p:nvPr/>
        </p:nvSpPr>
        <p:spPr>
          <a:xfrm>
            <a:off x="14282881" y="2683363"/>
            <a:ext cx="3877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FF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Healthcare:</a:t>
            </a:r>
          </a:p>
          <a:p>
            <a:r>
              <a:rPr lang="en-US" sz="20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Secures patient records </a:t>
            </a:r>
          </a:p>
          <a:p>
            <a:r>
              <a:rPr lang="en-US" sz="20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and integrates with </a:t>
            </a:r>
          </a:p>
          <a:p>
            <a:r>
              <a:rPr lang="en-US" sz="20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DevOps pipelines.</a:t>
            </a:r>
            <a:endParaRPr lang="en-IN" sz="20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EF0731B-A5B2-1983-42D4-9640C79D2BB5}"/>
              </a:ext>
            </a:extLst>
          </p:cNvPr>
          <p:cNvSpPr/>
          <p:nvPr/>
        </p:nvSpPr>
        <p:spPr>
          <a:xfrm>
            <a:off x="647700" y="4988009"/>
            <a:ext cx="17236440" cy="370870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DD22C4-301A-975C-9475-BB8C54DFA8A9}"/>
              </a:ext>
            </a:extLst>
          </p:cNvPr>
          <p:cNvSpPr/>
          <p:nvPr/>
        </p:nvSpPr>
        <p:spPr>
          <a:xfrm>
            <a:off x="7988761" y="4660716"/>
            <a:ext cx="2984039" cy="670560"/>
          </a:xfrm>
          <a:prstGeom prst="rect">
            <a:avLst/>
          </a:prstGeom>
          <a:solidFill>
            <a:srgbClr val="011C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A801B6-3952-A64C-CDCD-0DACBD94407A}"/>
              </a:ext>
            </a:extLst>
          </p:cNvPr>
          <p:cNvSpPr txBox="1"/>
          <p:nvPr/>
        </p:nvSpPr>
        <p:spPr>
          <a:xfrm>
            <a:off x="8049721" y="4697727"/>
            <a:ext cx="6385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Future Impact</a:t>
            </a:r>
            <a:endParaRPr lang="en-IN" sz="30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CBDD061-FDCD-9E0C-B115-6B78001716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7057" y="5615984"/>
            <a:ext cx="1066800" cy="1066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55376F0-32AD-F87D-B47C-C3A8402AAA7D}"/>
              </a:ext>
            </a:extLst>
          </p:cNvPr>
          <p:cNvSpPr txBox="1"/>
          <p:nvPr/>
        </p:nvSpPr>
        <p:spPr>
          <a:xfrm>
            <a:off x="2360251" y="5551063"/>
            <a:ext cx="35833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FF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Quantum-Resistant Security: </a:t>
            </a:r>
          </a:p>
          <a:p>
            <a:r>
              <a:rPr lang="en-US" sz="20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Adapts encryption for evolving threats.</a:t>
            </a:r>
            <a:endParaRPr lang="en-IN" sz="18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A4CF436-8A61-EC54-12DA-AAEFB311EE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3065" y="7170471"/>
            <a:ext cx="1020792" cy="102079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9729C99-2C38-9B8D-37B5-F0FBE6A0DE19}"/>
              </a:ext>
            </a:extLst>
          </p:cNvPr>
          <p:cNvSpPr txBox="1"/>
          <p:nvPr/>
        </p:nvSpPr>
        <p:spPr>
          <a:xfrm>
            <a:off x="2360252" y="7172479"/>
            <a:ext cx="38041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FF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AI-Driven Automation: </a:t>
            </a:r>
            <a:r>
              <a:rPr lang="en-US" sz="20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Predicts risks and rotates keys autonomously.</a:t>
            </a:r>
            <a:endParaRPr lang="en-IN" sz="16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F8150DC-146D-CD67-A0CA-834E11A599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90065" y="5615984"/>
            <a:ext cx="853440" cy="85344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E737877-7DAB-063F-3E31-7730F6636742}"/>
              </a:ext>
            </a:extLst>
          </p:cNvPr>
          <p:cNvSpPr txBox="1"/>
          <p:nvPr/>
        </p:nvSpPr>
        <p:spPr>
          <a:xfrm>
            <a:off x="7884011" y="5538192"/>
            <a:ext cx="43605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FF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Decentralized Key Management:</a:t>
            </a:r>
          </a:p>
          <a:p>
            <a:r>
              <a:rPr lang="en-US" sz="20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Eliminates single points of failure.</a:t>
            </a:r>
            <a:endParaRPr lang="en-IN" sz="18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E025774-CB80-6404-4C91-DF74D103A1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06389" y="7162902"/>
            <a:ext cx="1020792" cy="102079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D0ADE2F-031D-A6A1-21ED-2018049FFCC9}"/>
              </a:ext>
            </a:extLst>
          </p:cNvPr>
          <p:cNvSpPr txBox="1"/>
          <p:nvPr/>
        </p:nvSpPr>
        <p:spPr>
          <a:xfrm>
            <a:off x="7899250" y="7151122"/>
            <a:ext cx="38041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FF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IoT &amp; Smart Devices:</a:t>
            </a:r>
          </a:p>
          <a:p>
            <a:r>
              <a:rPr lang="en-US" sz="20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Scales for lightweight, secure key rotation.</a:t>
            </a:r>
            <a:endParaRPr lang="en-IN" sz="16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07519D0-CD8F-177A-25AB-E4B16A46E8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61089" y="5622817"/>
            <a:ext cx="862280" cy="86228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69ED04F-8044-9E8E-7A63-78C60B0BA7FA}"/>
              </a:ext>
            </a:extLst>
          </p:cNvPr>
          <p:cNvSpPr txBox="1"/>
          <p:nvPr/>
        </p:nvSpPr>
        <p:spPr>
          <a:xfrm>
            <a:off x="13424112" y="5531367"/>
            <a:ext cx="43605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FF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Self-Healing Security:</a:t>
            </a:r>
          </a:p>
          <a:p>
            <a:r>
              <a:rPr lang="en-US" sz="20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Detects and mitigates key compromise in real-time.</a:t>
            </a:r>
            <a:endParaRPr lang="en-IN" sz="18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98A52E-3672-9027-F598-018D63639545}"/>
              </a:ext>
            </a:extLst>
          </p:cNvPr>
          <p:cNvSpPr txBox="1"/>
          <p:nvPr/>
        </p:nvSpPr>
        <p:spPr>
          <a:xfrm>
            <a:off x="13438249" y="7114446"/>
            <a:ext cx="43605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FF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Global Standards &amp; Compliance:</a:t>
            </a:r>
          </a:p>
          <a:p>
            <a:r>
              <a:rPr lang="en-US" sz="20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Shapes future cryptographic security frameworks.</a:t>
            </a:r>
            <a:endParaRPr lang="en-IN" sz="18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A053842-811D-BC1B-98C9-1D32EB1AE15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61518" y="7167526"/>
            <a:ext cx="961851" cy="96185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A4E14D5-F86E-CF3C-7281-F58A5FF78924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12601" t="27168" r="10652" b="25431"/>
          <a:stretch/>
        </p:blipFill>
        <p:spPr>
          <a:xfrm>
            <a:off x="16888454" y="317047"/>
            <a:ext cx="1136513" cy="804054"/>
          </a:xfrm>
          <a:prstGeom prst="rect">
            <a:avLst/>
          </a:prstGeom>
        </p:spPr>
      </p:pic>
      <p:pic>
        <p:nvPicPr>
          <p:cNvPr id="4" name="Picture 3" descr="Welcome - Lovable Documentation">
            <a:extLst>
              <a:ext uri="{FF2B5EF4-FFF2-40B4-BE49-F238E27FC236}">
                <a16:creationId xmlns:a16="http://schemas.microsoft.com/office/drawing/2014/main" id="{5981A19F-8171-8CCD-7259-2ADE2E3D5F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0692" y="9308011"/>
            <a:ext cx="3231223" cy="558123"/>
          </a:xfrm>
          <a:prstGeom prst="rect">
            <a:avLst/>
          </a:prstGeom>
        </p:spPr>
      </p:pic>
      <p:pic>
        <p:nvPicPr>
          <p:cNvPr id="9" name="Picture 8" descr="A white letter on a blue background&#10;&#10;AI-generated content may be incorrect.">
            <a:extLst>
              <a:ext uri="{FF2B5EF4-FFF2-40B4-BE49-F238E27FC236}">
                <a16:creationId xmlns:a16="http://schemas.microsoft.com/office/drawing/2014/main" id="{3B5F6F77-21C0-2046-C501-670DC90DE65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555383" y="9197975"/>
            <a:ext cx="2184400" cy="77046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7565" r="-17564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53" name="Google Shape;253;p12"/>
          <p:cNvSpPr/>
          <p:nvPr/>
        </p:nvSpPr>
        <p:spPr>
          <a:xfrm rot="674092">
            <a:off x="-3513169" y="8339629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 extrusionOk="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54" name="Google Shape;254;p12"/>
          <p:cNvSpPr/>
          <p:nvPr/>
        </p:nvSpPr>
        <p:spPr>
          <a:xfrm>
            <a:off x="1028700" y="9125047"/>
            <a:ext cx="2534658" cy="573712"/>
          </a:xfrm>
          <a:custGeom>
            <a:avLst/>
            <a:gdLst/>
            <a:ahLst/>
            <a:cxnLst/>
            <a:rect l="l" t="t" r="r" b="b"/>
            <a:pathLst>
              <a:path w="2534658" h="573712" extrusionOk="0">
                <a:moveTo>
                  <a:pt x="0" y="0"/>
                </a:moveTo>
                <a:lnTo>
                  <a:pt x="2534658" y="0"/>
                </a:lnTo>
                <a:lnTo>
                  <a:pt x="2534658" y="573712"/>
                </a:lnTo>
                <a:lnTo>
                  <a:pt x="0" y="5737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31983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Google Shape;151;p3">
            <a:extLst>
              <a:ext uri="{FF2B5EF4-FFF2-40B4-BE49-F238E27FC236}">
                <a16:creationId xmlns:a16="http://schemas.microsoft.com/office/drawing/2014/main" id="{D1D271B7-403D-9078-B951-8226E8FFA393}"/>
              </a:ext>
            </a:extLst>
          </p:cNvPr>
          <p:cNvSpPr txBox="1"/>
          <p:nvPr/>
        </p:nvSpPr>
        <p:spPr>
          <a:xfrm>
            <a:off x="845820" y="588241"/>
            <a:ext cx="17289780" cy="102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DC300"/>
                </a:solidFill>
                <a:latin typeface="Biome" panose="020B0503030204020804" pitchFamily="34" charset="0"/>
                <a:cs typeface="Biome" panose="020B0503030204020804" pitchFamily="34" charset="0"/>
                <a:sym typeface="Arial"/>
              </a:rPr>
              <a:t>PROS AND CONS</a:t>
            </a:r>
            <a:endParaRPr sz="180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B11684-9B34-7F0C-D0A3-F0E4C52EF205}"/>
              </a:ext>
            </a:extLst>
          </p:cNvPr>
          <p:cNvSpPr txBox="1"/>
          <p:nvPr/>
        </p:nvSpPr>
        <p:spPr>
          <a:xfrm>
            <a:off x="845820" y="2201378"/>
            <a:ext cx="5273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chemeClr val="tx1"/>
                </a:solidFill>
                <a:highlight>
                  <a:srgbClr val="88DF8E"/>
                </a:highlight>
                <a:latin typeface="Biome" panose="020B0503030204020804" pitchFamily="34" charset="0"/>
                <a:cs typeface="Biome" panose="020B0503030204020804" pitchFamily="34" charset="0"/>
              </a:rPr>
              <a:t>PROS</a:t>
            </a:r>
            <a:endParaRPr lang="en-IN" sz="4400">
              <a:solidFill>
                <a:schemeClr val="tx1"/>
              </a:solidFill>
              <a:highlight>
                <a:srgbClr val="88DF8E"/>
              </a:highlight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5375B-9322-87B7-D7C0-B6E14FF91156}"/>
              </a:ext>
            </a:extLst>
          </p:cNvPr>
          <p:cNvSpPr txBox="1"/>
          <p:nvPr/>
        </p:nvSpPr>
        <p:spPr>
          <a:xfrm>
            <a:off x="1173480" y="3431869"/>
            <a:ext cx="7315200" cy="481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800"/>
              </a:spcAft>
              <a:buClr>
                <a:srgbClr val="88DF8E"/>
              </a:buClr>
              <a:buFont typeface="Wingdings" panose="05000000000000000000" pitchFamily="2" charset="2"/>
              <a:buChar char="ü"/>
            </a:pPr>
            <a:r>
              <a:rPr lang="en-IN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AI-driven, adaptive security against evolving threats</a:t>
            </a:r>
          </a:p>
          <a:p>
            <a:pPr marL="457200" indent="-457200">
              <a:spcAft>
                <a:spcPts val="800"/>
              </a:spcAft>
              <a:buClr>
                <a:srgbClr val="88DF8E"/>
              </a:buClr>
              <a:buFont typeface="Wingdings" panose="05000000000000000000" pitchFamily="2" charset="2"/>
              <a:buChar char="ü"/>
            </a:pPr>
            <a:r>
              <a:rPr lang="en-IN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Prepares for quantum computing risks</a:t>
            </a:r>
          </a:p>
          <a:p>
            <a:pPr marL="457200" indent="-457200">
              <a:spcAft>
                <a:spcPts val="800"/>
              </a:spcAft>
              <a:buClr>
                <a:srgbClr val="88DF8E"/>
              </a:buClr>
              <a:buFont typeface="Wingdings" panose="05000000000000000000" pitchFamily="2" charset="2"/>
              <a:buChar char="ü"/>
            </a:pPr>
            <a:r>
              <a:rPr lang="en-IN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Blockchain-backed audit trail ensures transparency</a:t>
            </a:r>
          </a:p>
          <a:p>
            <a:pPr marL="457200" indent="-457200">
              <a:spcAft>
                <a:spcPts val="800"/>
              </a:spcAft>
              <a:buClr>
                <a:srgbClr val="88DF8E"/>
              </a:buClr>
              <a:buFont typeface="Wingdings" panose="05000000000000000000" pitchFamily="2" charset="2"/>
              <a:buChar char="ü"/>
            </a:pPr>
            <a:r>
              <a:rPr lang="en-IN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Seamless integration with cloud security tools</a:t>
            </a:r>
          </a:p>
          <a:p>
            <a:pPr marL="457200" indent="-457200">
              <a:spcAft>
                <a:spcPts val="800"/>
              </a:spcAft>
              <a:buClr>
                <a:srgbClr val="88DF8E"/>
              </a:buClr>
              <a:buFont typeface="Wingdings" panose="05000000000000000000" pitchFamily="2" charset="2"/>
              <a:buChar char="ü"/>
            </a:pPr>
            <a:r>
              <a:rPr lang="en-IN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Complies with security standards (GDPR, HIPAA, PCI-DSS)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B6BE49-48C0-DBF0-FD85-1D72DB9FDB4B}"/>
              </a:ext>
            </a:extLst>
          </p:cNvPr>
          <p:cNvSpPr txBox="1"/>
          <p:nvPr/>
        </p:nvSpPr>
        <p:spPr>
          <a:xfrm>
            <a:off x="10721340" y="2144077"/>
            <a:ext cx="5273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highlight>
                  <a:srgbClr val="FF0000"/>
                </a:highlight>
                <a:latin typeface="Biome" panose="020B0503030204020804" pitchFamily="34" charset="0"/>
                <a:cs typeface="Biome" panose="020B0503030204020804" pitchFamily="34" charset="0"/>
              </a:rPr>
              <a:t>CONS</a:t>
            </a:r>
            <a:endParaRPr lang="en-IN" sz="4400">
              <a:solidFill>
                <a:schemeClr val="bg1"/>
              </a:solidFill>
              <a:highlight>
                <a:srgbClr val="FF0000"/>
              </a:highlight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A5880-9434-F67A-5DBE-37A6591195E7}"/>
              </a:ext>
            </a:extLst>
          </p:cNvPr>
          <p:cNvSpPr txBox="1"/>
          <p:nvPr/>
        </p:nvSpPr>
        <p:spPr>
          <a:xfrm>
            <a:off x="10721340" y="3471006"/>
            <a:ext cx="6027420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800"/>
              </a:spcAft>
              <a:buClr>
                <a:srgbClr val="FF0000"/>
              </a:buClr>
              <a:buFont typeface="Biome" panose="020B0503030204020804" pitchFamily="34" charset="0"/>
              <a:buChar char="×"/>
            </a:pPr>
            <a:r>
              <a:rPr lang="en-US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Higher computational cost due to AI and quantum-resistant encryption</a:t>
            </a:r>
          </a:p>
          <a:p>
            <a:pPr marL="457200" indent="-457200">
              <a:spcAft>
                <a:spcPts val="800"/>
              </a:spcAft>
              <a:buClr>
                <a:srgbClr val="FF0000"/>
              </a:buClr>
              <a:buFont typeface="Biome" panose="020B0503030204020804" pitchFamily="34" charset="0"/>
              <a:buChar char="×"/>
            </a:pPr>
            <a:r>
              <a:rPr lang="en-US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Requires integration with existing enterprise security systems</a:t>
            </a:r>
          </a:p>
          <a:p>
            <a:pPr marL="457200" indent="-457200">
              <a:spcAft>
                <a:spcPts val="800"/>
              </a:spcAft>
              <a:buClr>
                <a:srgbClr val="FF0000"/>
              </a:buClr>
              <a:buFont typeface="Biome" panose="020B0503030204020804" pitchFamily="34" charset="0"/>
              <a:buChar char="×"/>
            </a:pPr>
            <a:r>
              <a:rPr lang="en-US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Blockchain storage costs for audit logs</a:t>
            </a:r>
            <a:endParaRPr lang="en-IN" sz="28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6DD866-1B96-2879-6D14-3CD1749A8ED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2601" t="27168" r="10652" b="25431"/>
          <a:stretch/>
        </p:blipFill>
        <p:spPr>
          <a:xfrm>
            <a:off x="16888454" y="317047"/>
            <a:ext cx="1136513" cy="804054"/>
          </a:xfrm>
          <a:prstGeom prst="rect">
            <a:avLst/>
          </a:prstGeom>
        </p:spPr>
      </p:pic>
      <p:pic>
        <p:nvPicPr>
          <p:cNvPr id="9" name="Picture 8" descr="A white letter on a blue background&#10;&#10;AI-generated content may be incorrect.">
            <a:extLst>
              <a:ext uri="{FF2B5EF4-FFF2-40B4-BE49-F238E27FC236}">
                <a16:creationId xmlns:a16="http://schemas.microsoft.com/office/drawing/2014/main" id="{0881EAEA-A326-483A-AB6B-74C669FF71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55383" y="9197975"/>
            <a:ext cx="2184400" cy="77046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7565" r="-17564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65" name="Google Shape;265;p13"/>
          <p:cNvSpPr/>
          <p:nvPr/>
        </p:nvSpPr>
        <p:spPr>
          <a:xfrm rot="674092">
            <a:off x="-3513169" y="8339629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 extrusionOk="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66" name="Google Shape;266;p13"/>
          <p:cNvSpPr txBox="1"/>
          <p:nvPr/>
        </p:nvSpPr>
        <p:spPr>
          <a:xfrm>
            <a:off x="3852040" y="7119494"/>
            <a:ext cx="9918000" cy="182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64" b="1" i="1" u="none" strike="noStrike" cap="none">
                <a:solidFill>
                  <a:schemeClr val="bg1"/>
                </a:solidFill>
                <a:latin typeface="Biome" panose="020B0503030204020804" pitchFamily="34" charset="0"/>
                <a:ea typeface="Open Sans"/>
                <a:cs typeface="Biome" panose="020B0503030204020804" pitchFamily="34" charset="0"/>
                <a:sym typeface="Open Sans"/>
              </a:rPr>
              <a:t>THANK YOU!!</a:t>
            </a:r>
            <a:endParaRPr i="1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2" name="Google Shape;151;p3">
            <a:extLst>
              <a:ext uri="{FF2B5EF4-FFF2-40B4-BE49-F238E27FC236}">
                <a16:creationId xmlns:a16="http://schemas.microsoft.com/office/drawing/2014/main" id="{A5C2616A-3642-E161-3D94-0A734B27392F}"/>
              </a:ext>
            </a:extLst>
          </p:cNvPr>
          <p:cNvSpPr txBox="1"/>
          <p:nvPr/>
        </p:nvSpPr>
        <p:spPr>
          <a:xfrm>
            <a:off x="541020" y="631679"/>
            <a:ext cx="9159240" cy="102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DC300"/>
                </a:solidFill>
                <a:latin typeface="Biome" panose="020B0503030204020804" pitchFamily="34" charset="0"/>
                <a:cs typeface="Biome" panose="020B0503030204020804" pitchFamily="34" charset="0"/>
                <a:sym typeface="Arial"/>
              </a:rPr>
              <a:t>CONCLUSION</a:t>
            </a:r>
            <a:endParaRPr sz="180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FD7CF4-DC1D-D3BA-C24F-C4107856C9EF}"/>
              </a:ext>
            </a:extLst>
          </p:cNvPr>
          <p:cNvSpPr txBox="1"/>
          <p:nvPr/>
        </p:nvSpPr>
        <p:spPr>
          <a:xfrm>
            <a:off x="777240" y="1950720"/>
            <a:ext cx="163677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🔑</a:t>
            </a:r>
            <a:r>
              <a:rPr lang="en-US" sz="3200" b="1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 Rotarix </a:t>
            </a:r>
            <a:r>
              <a:rPr lang="en-US" sz="32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transforms key management with </a:t>
            </a:r>
            <a:r>
              <a:rPr lang="en-US" sz="3200" b="1">
                <a:solidFill>
                  <a:schemeClr val="tx1"/>
                </a:solidFill>
                <a:highlight>
                  <a:srgbClr val="FFC345"/>
                </a:highlight>
                <a:latin typeface="Biome" panose="020B0503030204020804" pitchFamily="34" charset="0"/>
                <a:cs typeface="Biome" panose="020B0503030204020804" pitchFamily="34" charset="0"/>
              </a:rPr>
              <a:t>AI, quantum-resistant security, and blockchain-based auditability</a:t>
            </a:r>
            <a:r>
              <a:rPr lang="en-US" sz="32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. By proactively rotating cryptographic keys based on risk, it </a:t>
            </a:r>
            <a:r>
              <a:rPr lang="en-US" sz="3200" b="1">
                <a:solidFill>
                  <a:srgbClr val="FF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eliminates predictability</a:t>
            </a:r>
            <a:r>
              <a:rPr lang="en-US" sz="3200" b="1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en-US" sz="3200" b="1">
                <a:solidFill>
                  <a:srgbClr val="92D05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enhances compliance</a:t>
            </a:r>
            <a:r>
              <a:rPr lang="en-US" sz="3200" b="1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, and </a:t>
            </a:r>
            <a:r>
              <a:rPr lang="en-US" sz="3200" b="1">
                <a:solidFill>
                  <a:schemeClr val="accent2">
                    <a:lumMod val="40000"/>
                    <a:lumOff val="6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future-proofs security infrastructure</a:t>
            </a:r>
            <a:r>
              <a:rPr lang="en-US" sz="32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  <a:endParaRPr lang="en-IN" sz="3200">
              <a:solidFill>
                <a:schemeClr val="bg1">
                  <a:lumMod val="85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87B7B-7C83-E1F2-30CF-E5DA4F10949A}"/>
              </a:ext>
            </a:extLst>
          </p:cNvPr>
          <p:cNvSpPr txBox="1"/>
          <p:nvPr/>
        </p:nvSpPr>
        <p:spPr>
          <a:xfrm>
            <a:off x="851659" y="4532053"/>
            <a:ext cx="288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Future Score</a:t>
            </a:r>
            <a:endParaRPr lang="en-IN" sz="32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C3C64-A32B-A37F-231D-72566FF94F22}"/>
              </a:ext>
            </a:extLst>
          </p:cNvPr>
          <p:cNvSpPr txBox="1"/>
          <p:nvPr/>
        </p:nvSpPr>
        <p:spPr>
          <a:xfrm>
            <a:off x="1028700" y="5394960"/>
            <a:ext cx="4716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Expanding AI models for real-time attack prevention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7A656-938B-F1C1-B452-BFE066CD0612}"/>
              </a:ext>
            </a:extLst>
          </p:cNvPr>
          <p:cNvSpPr txBox="1"/>
          <p:nvPr/>
        </p:nvSpPr>
        <p:spPr>
          <a:xfrm>
            <a:off x="6461000" y="5394960"/>
            <a:ext cx="5365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Enhancing post-quantum security with newer encryption techniques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ADC12-0673-163D-ABF4-B02D83509ED1}"/>
              </a:ext>
            </a:extLst>
          </p:cNvPr>
          <p:cNvSpPr txBox="1"/>
          <p:nvPr/>
        </p:nvSpPr>
        <p:spPr>
          <a:xfrm>
            <a:off x="12726539" y="5417297"/>
            <a:ext cx="3695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Scaling for IoT &amp; edge computing security</a:t>
            </a:r>
            <a:endParaRPr lang="en-IN" sz="20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7A8417-BFF3-D0A5-C971-035204D1BA1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601" t="27168" r="10652" b="25431"/>
          <a:stretch/>
        </p:blipFill>
        <p:spPr>
          <a:xfrm>
            <a:off x="16888454" y="317047"/>
            <a:ext cx="1136513" cy="804054"/>
          </a:xfrm>
          <a:prstGeom prst="rect">
            <a:avLst/>
          </a:prstGeom>
        </p:spPr>
      </p:pic>
      <p:pic>
        <p:nvPicPr>
          <p:cNvPr id="10" name="Picture 9" descr="Welcome - Lovable Documentation">
            <a:extLst>
              <a:ext uri="{FF2B5EF4-FFF2-40B4-BE49-F238E27FC236}">
                <a16:creationId xmlns:a16="http://schemas.microsoft.com/office/drawing/2014/main" id="{6CCD1F9E-37C5-C0EC-3007-9EF14C1F0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692" y="9308011"/>
            <a:ext cx="3231223" cy="558123"/>
          </a:xfrm>
          <a:prstGeom prst="rect">
            <a:avLst/>
          </a:prstGeom>
        </p:spPr>
      </p:pic>
      <p:pic>
        <p:nvPicPr>
          <p:cNvPr id="12" name="Picture 11" descr="A white letter on a blue background&#10;&#10;AI-generated content may be incorrect.">
            <a:extLst>
              <a:ext uri="{FF2B5EF4-FFF2-40B4-BE49-F238E27FC236}">
                <a16:creationId xmlns:a16="http://schemas.microsoft.com/office/drawing/2014/main" id="{AF7FF1B2-D507-D5C2-7F56-F1630AB447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55383" y="9197975"/>
            <a:ext cx="2184400" cy="7704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/>
          <p:nvPr/>
        </p:nvSpPr>
        <p:spPr>
          <a:xfrm>
            <a:off x="0" y="-381000"/>
            <a:ext cx="18288000" cy="10822459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7565" r="-17564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15" name="Google Shape;115;p2"/>
          <p:cNvSpPr/>
          <p:nvPr/>
        </p:nvSpPr>
        <p:spPr>
          <a:xfrm rot="674092">
            <a:off x="-3513169" y="8339629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 extrusionOk="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18" name="Google Shape;118;p2"/>
          <p:cNvSpPr txBox="1"/>
          <p:nvPr/>
        </p:nvSpPr>
        <p:spPr>
          <a:xfrm>
            <a:off x="0" y="1211610"/>
            <a:ext cx="18288000" cy="85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>
                <a:solidFill>
                  <a:srgbClr val="FDC300"/>
                </a:solidFill>
                <a:latin typeface="Biome"/>
                <a:ea typeface="Arial"/>
                <a:cs typeface="Arial"/>
                <a:sym typeface="Arial"/>
              </a:rPr>
              <a:t>ABOUT TEAM</a:t>
            </a:r>
            <a:endParaRPr lang="en-US">
              <a:latin typeface="Biome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DF23DDE-6553-ED41-4D24-3F2AD5385647}"/>
              </a:ext>
            </a:extLst>
          </p:cNvPr>
          <p:cNvGrpSpPr/>
          <p:nvPr/>
        </p:nvGrpSpPr>
        <p:grpSpPr>
          <a:xfrm>
            <a:off x="3441891" y="3717866"/>
            <a:ext cx="11396705" cy="3580837"/>
            <a:chOff x="2033200" y="2469511"/>
            <a:chExt cx="11396705" cy="358083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93C1D8-1580-4080-49AC-C577A9F95A87}"/>
                </a:ext>
              </a:extLst>
            </p:cNvPr>
            <p:cNvGrpSpPr/>
            <p:nvPr/>
          </p:nvGrpSpPr>
          <p:grpSpPr>
            <a:xfrm>
              <a:off x="5972163" y="2471352"/>
              <a:ext cx="3027406" cy="3578996"/>
              <a:chOff x="5754071" y="2306595"/>
              <a:chExt cx="3027406" cy="3578996"/>
            </a:xfrm>
          </p:grpSpPr>
          <p:sp>
            <p:nvSpPr>
              <p:cNvPr id="137" name="Google Shape;137;p2"/>
              <p:cNvSpPr txBox="1"/>
              <p:nvPr/>
            </p:nvSpPr>
            <p:spPr>
              <a:xfrm>
                <a:off x="5949720" y="5557168"/>
                <a:ext cx="2644085" cy="3284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>
                  <a:lnSpc>
                    <a:spcPct val="97009"/>
                  </a:lnSpc>
                </a:pPr>
                <a:r>
                  <a:rPr lang="en-US" sz="2200" b="1">
                    <a:solidFill>
                      <a:srgbClr val="FFFFFF"/>
                    </a:solidFill>
                    <a:latin typeface="Montserrat"/>
                    <a:sym typeface="Montserrat"/>
                  </a:rPr>
                  <a:t>Nidhi </a:t>
                </a:r>
                <a:r>
                  <a:rPr lang="en-US" sz="2200" b="1" err="1">
                    <a:solidFill>
                      <a:srgbClr val="FFFFFF"/>
                    </a:solidFill>
                    <a:latin typeface="Montserrat"/>
                    <a:sym typeface="Montserrat"/>
                  </a:rPr>
                  <a:t>Gummaraju</a:t>
                </a:r>
                <a:endParaRPr lang="en-US" err="1"/>
              </a:p>
            </p:txBody>
          </p:sp>
          <p:pic>
            <p:nvPicPr>
              <p:cNvPr id="3" name="Picture 2" descr="A person wearing a blue shirt&#10;&#10;AI-generated content may be incorrect.">
                <a:extLst>
                  <a:ext uri="{FF2B5EF4-FFF2-40B4-BE49-F238E27FC236}">
                    <a16:creationId xmlns:a16="http://schemas.microsoft.com/office/drawing/2014/main" id="{05188C49-2982-A419-DED4-99A2E758DE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b="4900"/>
              <a:stretch/>
            </p:blipFill>
            <p:spPr>
              <a:xfrm>
                <a:off x="5754071" y="2306595"/>
                <a:ext cx="3027406" cy="292805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9555A59-AE94-22D9-BC59-8AF427CCDA01}"/>
                </a:ext>
              </a:extLst>
            </p:cNvPr>
            <p:cNvGrpSpPr/>
            <p:nvPr/>
          </p:nvGrpSpPr>
          <p:grpSpPr>
            <a:xfrm>
              <a:off x="10036549" y="2469511"/>
              <a:ext cx="3393356" cy="3580023"/>
              <a:chOff x="10036549" y="2469511"/>
              <a:chExt cx="3393356" cy="3580023"/>
            </a:xfrm>
          </p:grpSpPr>
          <p:sp>
            <p:nvSpPr>
              <p:cNvPr id="138" name="Google Shape;138;p2"/>
              <p:cNvSpPr txBox="1"/>
              <p:nvPr/>
            </p:nvSpPr>
            <p:spPr>
              <a:xfrm>
                <a:off x="10586026" y="5721111"/>
                <a:ext cx="2365296" cy="3284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algn="ctr">
                  <a:lnSpc>
                    <a:spcPct val="97009"/>
                  </a:lnSpc>
                </a:pPr>
                <a:r>
                  <a:rPr lang="en-US" sz="2200" b="1">
                    <a:solidFill>
                      <a:srgbClr val="FFFFFF"/>
                    </a:solidFill>
                    <a:latin typeface="Montserrat"/>
                    <a:sym typeface="Montserrat"/>
                  </a:rPr>
                  <a:t>Roahith R</a:t>
                </a:r>
                <a:endParaRPr lang="en-US"/>
              </a:p>
            </p:txBody>
          </p:sp>
          <p:pic>
            <p:nvPicPr>
              <p:cNvPr id="4" name="Picture 3" descr="A person sitting on a step&#10;&#10;AI-generated content may be incorrect.">
                <a:extLst>
                  <a:ext uri="{FF2B5EF4-FFF2-40B4-BE49-F238E27FC236}">
                    <a16:creationId xmlns:a16="http://schemas.microsoft.com/office/drawing/2014/main" id="{7D8FC126-04C3-AC6A-7BFB-F36D840438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377" t="24086" r="6630" b="24306"/>
              <a:stretch/>
            </p:blipFill>
            <p:spPr>
              <a:xfrm>
                <a:off x="10036549" y="2469511"/>
                <a:ext cx="3393356" cy="2929892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4ADE1DA-C8CE-FB87-CC4B-486F08D2216B}"/>
                </a:ext>
              </a:extLst>
            </p:cNvPr>
            <p:cNvGrpSpPr/>
            <p:nvPr/>
          </p:nvGrpSpPr>
          <p:grpSpPr>
            <a:xfrm>
              <a:off x="2033200" y="2469511"/>
              <a:ext cx="3046633" cy="3580023"/>
              <a:chOff x="2033200" y="2306594"/>
              <a:chExt cx="3046633" cy="3580023"/>
            </a:xfrm>
          </p:grpSpPr>
          <p:sp>
            <p:nvSpPr>
              <p:cNvPr id="136" name="Google Shape;136;p2"/>
              <p:cNvSpPr txBox="1"/>
              <p:nvPr/>
            </p:nvSpPr>
            <p:spPr>
              <a:xfrm>
                <a:off x="2573808" y="5557168"/>
                <a:ext cx="1965651" cy="3294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algn="ctr">
                  <a:lnSpc>
                    <a:spcPct val="97009"/>
                  </a:lnSpc>
                </a:pPr>
                <a:r>
                  <a:rPr lang="en-US" sz="2200" b="1" err="1">
                    <a:solidFill>
                      <a:srgbClr val="FFFFFF"/>
                    </a:solidFill>
                    <a:latin typeface="Montserrat"/>
                    <a:sym typeface="Montserrat"/>
                  </a:rPr>
                  <a:t>Jayashre</a:t>
                </a:r>
                <a:r>
                  <a:rPr lang="en-US" sz="2200" b="1">
                    <a:solidFill>
                      <a:srgbClr val="FFFFFF"/>
                    </a:solidFill>
                    <a:latin typeface="Montserrat"/>
                    <a:sym typeface="Montserrat"/>
                  </a:rPr>
                  <a:t> K</a:t>
                </a:r>
                <a:endParaRPr lang="en-US"/>
              </a:p>
            </p:txBody>
          </p:sp>
          <p:pic>
            <p:nvPicPr>
              <p:cNvPr id="5" name="Picture 4" descr="A person smiling at camera&#10;&#10;AI-generated content may be incorrect.">
                <a:extLst>
                  <a:ext uri="{FF2B5EF4-FFF2-40B4-BE49-F238E27FC236}">
                    <a16:creationId xmlns:a16="http://schemas.microsoft.com/office/drawing/2014/main" id="{A30A8BDD-8385-50EE-C8B5-788D709C5E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14646" r="79" b="13321"/>
              <a:stretch/>
            </p:blipFill>
            <p:spPr>
              <a:xfrm>
                <a:off x="2033200" y="2306594"/>
                <a:ext cx="3046633" cy="2929891"/>
              </a:xfrm>
              <a:prstGeom prst="rect">
                <a:avLst/>
              </a:prstGeom>
            </p:spPr>
          </p:pic>
        </p:grpSp>
      </p:grpSp>
      <p:sp>
        <p:nvSpPr>
          <p:cNvPr id="2" name="Google Shape;118;p2">
            <a:extLst>
              <a:ext uri="{FF2B5EF4-FFF2-40B4-BE49-F238E27FC236}">
                <a16:creationId xmlns:a16="http://schemas.microsoft.com/office/drawing/2014/main" id="{BA4E38D3-30DD-5724-16EE-15394F769F4E}"/>
              </a:ext>
            </a:extLst>
          </p:cNvPr>
          <p:cNvSpPr txBox="1"/>
          <p:nvPr/>
        </p:nvSpPr>
        <p:spPr>
          <a:xfrm>
            <a:off x="0" y="2303045"/>
            <a:ext cx="18288000" cy="85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DC300"/>
                </a:solidFill>
                <a:latin typeface="Biome"/>
              </a:rPr>
              <a:t>JNR</a:t>
            </a:r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4FE5B2A-4691-A22E-1EE9-49AE7812740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2601" t="27168" r="10652" b="25431"/>
          <a:stretch/>
        </p:blipFill>
        <p:spPr>
          <a:xfrm>
            <a:off x="16888454" y="317047"/>
            <a:ext cx="1136513" cy="804054"/>
          </a:xfrm>
          <a:prstGeom prst="rect">
            <a:avLst/>
          </a:prstGeom>
        </p:spPr>
      </p:pic>
      <p:pic>
        <p:nvPicPr>
          <p:cNvPr id="11" name="Picture 10" descr="Welcome - Lovable Documentation">
            <a:extLst>
              <a:ext uri="{FF2B5EF4-FFF2-40B4-BE49-F238E27FC236}">
                <a16:creationId xmlns:a16="http://schemas.microsoft.com/office/drawing/2014/main" id="{F83F8414-FA17-099B-EDEB-AF5801FB00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692" y="9308011"/>
            <a:ext cx="3231223" cy="558123"/>
          </a:xfrm>
          <a:prstGeom prst="rect">
            <a:avLst/>
          </a:prstGeom>
        </p:spPr>
      </p:pic>
      <p:pic>
        <p:nvPicPr>
          <p:cNvPr id="13" name="Picture 12" descr="A white letter on a blue background&#10;&#10;AI-generated content may be incorrect.">
            <a:extLst>
              <a:ext uri="{FF2B5EF4-FFF2-40B4-BE49-F238E27FC236}">
                <a16:creationId xmlns:a16="http://schemas.microsoft.com/office/drawing/2014/main" id="{FC04D0B1-FE81-DAFA-B284-F1AA8B5FBF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555383" y="9197975"/>
            <a:ext cx="2184400" cy="7704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7565" r="-17564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45" name="Google Shape;145;p3"/>
          <p:cNvSpPr/>
          <p:nvPr/>
        </p:nvSpPr>
        <p:spPr>
          <a:xfrm rot="674092">
            <a:off x="-3513169" y="8339629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 extrusionOk="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51" name="Google Shape;151;p3"/>
          <p:cNvSpPr txBox="1"/>
          <p:nvPr/>
        </p:nvSpPr>
        <p:spPr>
          <a:xfrm>
            <a:off x="541020" y="631679"/>
            <a:ext cx="9159240" cy="102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DC300"/>
                </a:solidFill>
                <a:latin typeface="Biome" panose="020B0503030204020804" pitchFamily="34" charset="0"/>
                <a:cs typeface="Biome" panose="020B0503030204020804" pitchFamily="34" charset="0"/>
                <a:sym typeface="Arial"/>
              </a:rPr>
              <a:t>PROBLEM STATEMENT</a:t>
            </a:r>
            <a:endParaRPr sz="180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A75FC6-FAE8-DD31-1DE2-455408F54E4E}"/>
              </a:ext>
            </a:extLst>
          </p:cNvPr>
          <p:cNvSpPr txBox="1"/>
          <p:nvPr/>
        </p:nvSpPr>
        <p:spPr>
          <a:xfrm>
            <a:off x="6774180" y="768096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6ED1C-32ED-9906-4289-9E1309DB107B}"/>
              </a:ext>
            </a:extLst>
          </p:cNvPr>
          <p:cNvSpPr txBox="1"/>
          <p:nvPr/>
        </p:nvSpPr>
        <p:spPr>
          <a:xfrm>
            <a:off x="836295" y="1752780"/>
            <a:ext cx="166154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In 2017, Equifax, one of the largest credit reporting agencies, experienced a </a:t>
            </a:r>
            <a:r>
              <a:rPr lang="en-US" sz="2400">
                <a:solidFill>
                  <a:schemeClr val="bg1"/>
                </a:solidFill>
                <a:highlight>
                  <a:srgbClr val="FF0000"/>
                </a:highlight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catastrophic data breach </a:t>
            </a:r>
            <a:r>
              <a:rPr lang="en-US" sz="2400">
                <a:solidFill>
                  <a:schemeClr val="bg1"/>
                </a:solidFill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exposing sensitive information of approximately 147 million individuals. A significant factor contributing to this breach was </a:t>
            </a:r>
            <a:r>
              <a:rPr lang="en-US" sz="2400">
                <a:solidFill>
                  <a:schemeClr val="bg1"/>
                </a:solidFill>
                <a:highlight>
                  <a:srgbClr val="FF0000"/>
                </a:highlight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poor key rotation practices </a:t>
            </a:r>
            <a:r>
              <a:rPr lang="en-US" sz="2400">
                <a:solidFill>
                  <a:schemeClr val="bg1"/>
                </a:solidFill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and the </a:t>
            </a:r>
            <a:r>
              <a:rPr lang="en-US" sz="2400">
                <a:solidFill>
                  <a:schemeClr val="bg1"/>
                </a:solidFill>
                <a:highlight>
                  <a:srgbClr val="FF0000"/>
                </a:highlight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use of weak encryption protocols</a:t>
            </a:r>
            <a:r>
              <a:rPr lang="en-US" sz="2400">
                <a:solidFill>
                  <a:schemeClr val="bg1"/>
                </a:solidFill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, which allowed attackers to bypass encryption and access unprotected data. </a:t>
            </a:r>
            <a:endParaRPr lang="en-IN" sz="2400">
              <a:solidFill>
                <a:schemeClr val="bg1"/>
              </a:solidFill>
              <a:latin typeface="Biome" panose="020B0503030204020804" pitchFamily="34" charset="0"/>
              <a:ea typeface="Fira Code" panose="020B0809050000020004" pitchFamily="49" charset="0"/>
              <a:cs typeface="Biome" panose="020B05030302040208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EE6D60-FF6C-CA20-04D8-C666895F05B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601" t="27168" r="10652" b="25431"/>
          <a:stretch/>
        </p:blipFill>
        <p:spPr>
          <a:xfrm>
            <a:off x="16888454" y="317047"/>
            <a:ext cx="1136513" cy="8040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A2DF47-7D0B-212C-3F3C-A33D7E70B2B5}"/>
              </a:ext>
            </a:extLst>
          </p:cNvPr>
          <p:cNvSpPr txBox="1"/>
          <p:nvPr/>
        </p:nvSpPr>
        <p:spPr>
          <a:xfrm>
            <a:off x="1461135" y="3786418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Current Key Rotation Challenges:</a:t>
            </a:r>
            <a:endParaRPr lang="en-IN" sz="32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E5618E-6534-0A2D-E568-AA776094E6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295" y="3786418"/>
            <a:ext cx="624840" cy="6248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5BCB70B-ADC4-5208-AD4D-6A174F9206DB}"/>
              </a:ext>
            </a:extLst>
          </p:cNvPr>
          <p:cNvSpPr txBox="1"/>
          <p:nvPr/>
        </p:nvSpPr>
        <p:spPr>
          <a:xfrm>
            <a:off x="2597467" y="4616848"/>
            <a:ext cx="5046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Predictable &amp; Manual –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Static schedules make rotations easy targets for attackers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IN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ECE154-D15A-55FE-04A3-03CCA52D4921}"/>
              </a:ext>
            </a:extLst>
          </p:cNvPr>
          <p:cNvSpPr txBox="1"/>
          <p:nvPr/>
        </p:nvSpPr>
        <p:spPr>
          <a:xfrm>
            <a:off x="2597467" y="6065520"/>
            <a:ext cx="5464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Compliance Hassles –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Meeting PCI-DSS, GDPR, HIPAA is tough with outdated methods.</a:t>
            </a:r>
            <a:endParaRPr lang="en-IN" sz="2400">
              <a:solidFill>
                <a:schemeClr val="bg1">
                  <a:lumMod val="85000"/>
                </a:schemeClr>
              </a:solidFill>
              <a:latin typeface="Biome" panose="020B0503030204020804" pitchFamily="34" charset="0"/>
              <a:ea typeface="Fira Code" panose="020B0809050000020004" pitchFamily="49" charset="0"/>
              <a:cs typeface="Biome" panose="020B05030302040208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5E1B1-779C-0BA0-BB68-1027454A0992}"/>
              </a:ext>
            </a:extLst>
          </p:cNvPr>
          <p:cNvSpPr txBox="1"/>
          <p:nvPr/>
        </p:nvSpPr>
        <p:spPr>
          <a:xfrm>
            <a:off x="2597466" y="7395031"/>
            <a:ext cx="5464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Quantum Threats –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Future quantum attacks could break existing encryption.</a:t>
            </a:r>
            <a:endParaRPr lang="en-IN" sz="2400">
              <a:solidFill>
                <a:schemeClr val="bg1">
                  <a:lumMod val="85000"/>
                </a:schemeClr>
              </a:solidFill>
              <a:latin typeface="Biome" panose="020B0503030204020804" pitchFamily="34" charset="0"/>
              <a:ea typeface="Fira Code" panose="020B0809050000020004" pitchFamily="49" charset="0"/>
              <a:cs typeface="Biome" panose="020B05030302040208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6F4E43B-696F-A823-C9C9-7FF870923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3047" y="4749070"/>
            <a:ext cx="1027746" cy="10277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2C8EADB-1071-511A-88E7-207CB1398B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9720" y="6154694"/>
            <a:ext cx="914400" cy="914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94323EF-AA13-5004-BC6D-5C60300FC8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3047" y="7475186"/>
            <a:ext cx="1000437" cy="100043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80F382A-C668-04EE-9B54-73FAB12FE2BA}"/>
              </a:ext>
            </a:extLst>
          </p:cNvPr>
          <p:cNvSpPr txBox="1"/>
          <p:nvPr/>
        </p:nvSpPr>
        <p:spPr>
          <a:xfrm>
            <a:off x="10982324" y="3816449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Need for Smarter Solution:</a:t>
            </a:r>
            <a:endParaRPr lang="en-IN" sz="32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BA0CA3A-9916-F96D-4E64-11E7BF8D5F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9377" y="3727533"/>
            <a:ext cx="687705" cy="68770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A0992A9-D975-80ED-8FDE-F4DA2D558D4E}"/>
              </a:ext>
            </a:extLst>
          </p:cNvPr>
          <p:cNvSpPr txBox="1"/>
          <p:nvPr/>
        </p:nvSpPr>
        <p:spPr>
          <a:xfrm>
            <a:off x="11728608" y="4662778"/>
            <a:ext cx="5046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AI-Driven Rotation –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Adaptive, risk-based key updates for real-time security.</a:t>
            </a:r>
            <a:endParaRPr lang="en-IN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C11E36-A708-BD13-636C-9BF4C5467407}"/>
              </a:ext>
            </a:extLst>
          </p:cNvPr>
          <p:cNvSpPr txBox="1"/>
          <p:nvPr/>
        </p:nvSpPr>
        <p:spPr>
          <a:xfrm>
            <a:off x="11728607" y="5929889"/>
            <a:ext cx="5046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Quantum-Resistant Crypto –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Future-proof encryption against emerging threats.</a:t>
            </a:r>
            <a:endParaRPr lang="en-IN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23F233-0114-6087-7383-FC3D7A69CC44}"/>
              </a:ext>
            </a:extLst>
          </p:cNvPr>
          <p:cNvSpPr txBox="1"/>
          <p:nvPr/>
        </p:nvSpPr>
        <p:spPr>
          <a:xfrm>
            <a:off x="11728606" y="7294339"/>
            <a:ext cx="5046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Zero-Trust &amp; Auditability –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Immutable logs &amp; no blind trust in any entity.</a:t>
            </a:r>
            <a:endParaRPr lang="en-IN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8FEBEC7-172C-A62C-2399-E9EFF91181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13669" y="4725359"/>
            <a:ext cx="1115855" cy="111585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752F9B7-8515-E449-B1EB-21C66266A7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14396" y="6069888"/>
            <a:ext cx="914400" cy="9144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12D8E0B-1D60-F2E7-0824-818168775B3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86843" y="7326832"/>
            <a:ext cx="1017677" cy="1017677"/>
          </a:xfrm>
          <a:prstGeom prst="rect">
            <a:avLst/>
          </a:prstGeom>
        </p:spPr>
      </p:pic>
      <p:pic>
        <p:nvPicPr>
          <p:cNvPr id="4" name="Picture 3" descr="Welcome - Lovable Documentation">
            <a:extLst>
              <a:ext uri="{FF2B5EF4-FFF2-40B4-BE49-F238E27FC236}">
                <a16:creationId xmlns:a16="http://schemas.microsoft.com/office/drawing/2014/main" id="{C84E68BB-C387-83FB-33D3-12C4F18E0F9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0692" y="9308011"/>
            <a:ext cx="3231223" cy="558123"/>
          </a:xfrm>
          <a:prstGeom prst="rect">
            <a:avLst/>
          </a:prstGeom>
        </p:spPr>
      </p:pic>
      <p:pic>
        <p:nvPicPr>
          <p:cNvPr id="6" name="Picture 5" descr="A white letter on a blue background&#10;&#10;AI-generated content may be incorrect.">
            <a:extLst>
              <a:ext uri="{FF2B5EF4-FFF2-40B4-BE49-F238E27FC236}">
                <a16:creationId xmlns:a16="http://schemas.microsoft.com/office/drawing/2014/main" id="{AD8C64EF-6905-53C2-D9C8-B58E99A766B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555383" y="9197975"/>
            <a:ext cx="2184400" cy="7704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7565" r="-17564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57" name="Google Shape;157;p4"/>
          <p:cNvSpPr/>
          <p:nvPr/>
        </p:nvSpPr>
        <p:spPr>
          <a:xfrm rot="674092">
            <a:off x="-3513169" y="8339629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 extrusionOk="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Google Shape;151;p3">
            <a:extLst>
              <a:ext uri="{FF2B5EF4-FFF2-40B4-BE49-F238E27FC236}">
                <a16:creationId xmlns:a16="http://schemas.microsoft.com/office/drawing/2014/main" id="{E5ACEC2C-931B-453B-EC3C-D868C7394B04}"/>
              </a:ext>
            </a:extLst>
          </p:cNvPr>
          <p:cNvSpPr txBox="1"/>
          <p:nvPr/>
        </p:nvSpPr>
        <p:spPr>
          <a:xfrm>
            <a:off x="845820" y="588241"/>
            <a:ext cx="4533900" cy="102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DC300"/>
                </a:solidFill>
                <a:latin typeface="Biome" panose="020B0503030204020804" pitchFamily="34" charset="0"/>
                <a:cs typeface="Biome" panose="020B0503030204020804" pitchFamily="34" charset="0"/>
                <a:sym typeface="Arial"/>
              </a:rPr>
              <a:t>ABSTRACT</a:t>
            </a:r>
            <a:endParaRPr sz="180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61C8A9-A40F-4F9B-4837-B424B6EE6C54}"/>
              </a:ext>
            </a:extLst>
          </p:cNvPr>
          <p:cNvSpPr txBox="1"/>
          <p:nvPr/>
        </p:nvSpPr>
        <p:spPr>
          <a:xfrm>
            <a:off x="1028700" y="1791271"/>
            <a:ext cx="167411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Rotarix</a:t>
            </a:r>
            <a:r>
              <a:rPr lang="en-US" sz="28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 is an </a:t>
            </a:r>
            <a:r>
              <a:rPr lang="en-US" sz="2800" b="1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AI-powered, quantum-resistant key rotation system</a:t>
            </a:r>
            <a:r>
              <a:rPr lang="en-US" sz="28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 that enhances security by dynamically adjusting key lifetimes based on risk levels. Unlike traditional fixed-interval rotations, </a:t>
            </a:r>
            <a:r>
              <a:rPr lang="en-US" sz="2800" b="1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Rotarix</a:t>
            </a:r>
            <a:r>
              <a:rPr lang="en-US" sz="28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 uses machine learning to predict threats, ensuring proactive key updates. It integrates </a:t>
            </a:r>
            <a:r>
              <a:rPr lang="en-US" sz="2800" b="1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blockchain-backed auditability</a:t>
            </a:r>
            <a:r>
              <a:rPr lang="en-US" sz="28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en-US" sz="2800" b="1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multi-cloud compatibility</a:t>
            </a:r>
            <a:r>
              <a:rPr lang="en-US" sz="28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, and </a:t>
            </a:r>
            <a:r>
              <a:rPr lang="en-US" sz="2800" b="1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post-quantum cryptography</a:t>
            </a:r>
            <a:r>
              <a:rPr lang="en-US" sz="28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 to deliver a future-proof, zero-trust security model.</a:t>
            </a:r>
            <a:endParaRPr lang="en-IN" sz="2800">
              <a:solidFill>
                <a:schemeClr val="bg1">
                  <a:lumMod val="85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A8AEB-F8F7-356C-4B3A-0EEACCC6B75A}"/>
              </a:ext>
            </a:extLst>
          </p:cNvPr>
          <p:cNvSpPr txBox="1"/>
          <p:nvPr/>
        </p:nvSpPr>
        <p:spPr>
          <a:xfrm>
            <a:off x="1714500" y="4524445"/>
            <a:ext cx="1674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Key Innovations</a:t>
            </a:r>
            <a:endParaRPr lang="en-IN" sz="36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054C14-C69C-A374-952E-D7BF5A333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" y="4587240"/>
            <a:ext cx="556260" cy="5562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CEA98-72E6-010B-137E-A61062FAD702}"/>
              </a:ext>
            </a:extLst>
          </p:cNvPr>
          <p:cNvSpPr txBox="1"/>
          <p:nvPr/>
        </p:nvSpPr>
        <p:spPr>
          <a:xfrm>
            <a:off x="1714500" y="5638800"/>
            <a:ext cx="4411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AI-driven key rotation</a:t>
            </a:r>
            <a:r>
              <a:rPr lang="en-US" sz="24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based on anomaly detection</a:t>
            </a:r>
            <a:endParaRPr lang="en-IN" sz="24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234FB-29F9-A720-3B92-53BD4A6BEF5E}"/>
              </a:ext>
            </a:extLst>
          </p:cNvPr>
          <p:cNvSpPr txBox="1"/>
          <p:nvPr/>
        </p:nvSpPr>
        <p:spPr>
          <a:xfrm>
            <a:off x="7543800" y="5638799"/>
            <a:ext cx="4411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Quantum-resistant cryptographic algorithms (e.g., CRYSTALS-Kyber)</a:t>
            </a:r>
            <a:endParaRPr lang="en-IN" sz="24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28A0C8-0975-7F64-E8EC-F38E7E03AEF0}"/>
              </a:ext>
            </a:extLst>
          </p:cNvPr>
          <p:cNvSpPr txBox="1"/>
          <p:nvPr/>
        </p:nvSpPr>
        <p:spPr>
          <a:xfrm>
            <a:off x="13624803" y="5657979"/>
            <a:ext cx="3411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Blockchain-backed immutable audit logs</a:t>
            </a:r>
            <a:endParaRPr lang="en-IN" sz="24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D8751-0E39-ACF4-B58E-DABAF8C6CCC0}"/>
              </a:ext>
            </a:extLst>
          </p:cNvPr>
          <p:cNvSpPr txBox="1"/>
          <p:nvPr/>
        </p:nvSpPr>
        <p:spPr>
          <a:xfrm>
            <a:off x="11216883" y="7614083"/>
            <a:ext cx="3411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Zero-trust access control</a:t>
            </a:r>
            <a:endParaRPr lang="en-IN" sz="24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E017ED-7E9B-7667-CDF1-935A9D3387ED}"/>
              </a:ext>
            </a:extLst>
          </p:cNvPr>
          <p:cNvSpPr txBox="1"/>
          <p:nvPr/>
        </p:nvSpPr>
        <p:spPr>
          <a:xfrm>
            <a:off x="4607525" y="7390879"/>
            <a:ext cx="3411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Self-healing keys &amp; dynamic MFA adapt instantly to threats.</a:t>
            </a:r>
            <a:endParaRPr lang="en-IN" sz="24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6DABBD-DA1E-BB18-16CC-8938066FF03A}"/>
              </a:ext>
            </a:extLst>
          </p:cNvPr>
          <p:cNvSpPr/>
          <p:nvPr/>
        </p:nvSpPr>
        <p:spPr>
          <a:xfrm>
            <a:off x="1798320" y="5522406"/>
            <a:ext cx="4411980" cy="141732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2DA713B-EB86-3E1C-9F19-203478433322}"/>
              </a:ext>
            </a:extLst>
          </p:cNvPr>
          <p:cNvSpPr/>
          <p:nvPr/>
        </p:nvSpPr>
        <p:spPr>
          <a:xfrm>
            <a:off x="7543800" y="5481993"/>
            <a:ext cx="4450082" cy="159559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6D7680-D5A2-6057-1260-C30F4D870978}"/>
              </a:ext>
            </a:extLst>
          </p:cNvPr>
          <p:cNvSpPr/>
          <p:nvPr/>
        </p:nvSpPr>
        <p:spPr>
          <a:xfrm>
            <a:off x="13518001" y="5417328"/>
            <a:ext cx="3657600" cy="159559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AB38657-578B-CCAE-A583-CA30B2FC1977}"/>
              </a:ext>
            </a:extLst>
          </p:cNvPr>
          <p:cNvSpPr/>
          <p:nvPr/>
        </p:nvSpPr>
        <p:spPr>
          <a:xfrm>
            <a:off x="4484370" y="7284886"/>
            <a:ext cx="3657600" cy="159559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C47222-5DAD-290D-20E0-781934238969}"/>
              </a:ext>
            </a:extLst>
          </p:cNvPr>
          <p:cNvSpPr/>
          <p:nvPr/>
        </p:nvSpPr>
        <p:spPr>
          <a:xfrm>
            <a:off x="11216883" y="7466522"/>
            <a:ext cx="3411290" cy="115891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499AFD-AD58-13B4-5AD8-76C5210DD6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981006">
            <a:off x="3589782" y="7034224"/>
            <a:ext cx="944999" cy="94499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50D1A20-C350-B414-5823-444D2D505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673444">
            <a:off x="6373148" y="5835337"/>
            <a:ext cx="1002731" cy="10027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5725A8-EF15-1BCC-D2C7-BC25D7D1E0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673444">
            <a:off x="12232656" y="5780535"/>
            <a:ext cx="1046572" cy="10465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914735F-9302-9397-B34D-4E8A60D978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673444">
            <a:off x="8407157" y="7565374"/>
            <a:ext cx="1067460" cy="10674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6D5AEB5-E5BC-7445-1FCA-049ECEE1BB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673444">
            <a:off x="9839096" y="7564550"/>
            <a:ext cx="1063475" cy="10634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5B7568B-D6EF-0E8A-BEA8-034E93BCB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1029308">
            <a:off x="14752698" y="7079270"/>
            <a:ext cx="944999" cy="94499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DC86C39-145B-2083-B2E9-9340F94954B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2601" t="27168" r="10652" b="25431"/>
          <a:stretch/>
        </p:blipFill>
        <p:spPr>
          <a:xfrm>
            <a:off x="16888454" y="317047"/>
            <a:ext cx="1136513" cy="804054"/>
          </a:xfrm>
          <a:prstGeom prst="rect">
            <a:avLst/>
          </a:prstGeom>
        </p:spPr>
      </p:pic>
      <p:pic>
        <p:nvPicPr>
          <p:cNvPr id="6" name="Picture 5" descr="Welcome - Lovable Documentation">
            <a:extLst>
              <a:ext uri="{FF2B5EF4-FFF2-40B4-BE49-F238E27FC236}">
                <a16:creationId xmlns:a16="http://schemas.microsoft.com/office/drawing/2014/main" id="{9CAF4D27-A910-7926-53B2-6B5A46D75F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692" y="9308011"/>
            <a:ext cx="3231223" cy="558123"/>
          </a:xfrm>
          <a:prstGeom prst="rect">
            <a:avLst/>
          </a:prstGeom>
        </p:spPr>
      </p:pic>
      <p:pic>
        <p:nvPicPr>
          <p:cNvPr id="8" name="Picture 7" descr="A white letter on a blue background&#10;&#10;AI-generated content may be incorrect.">
            <a:extLst>
              <a:ext uri="{FF2B5EF4-FFF2-40B4-BE49-F238E27FC236}">
                <a16:creationId xmlns:a16="http://schemas.microsoft.com/office/drawing/2014/main" id="{6370BB3A-CF21-3951-79F1-3689E5D75E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55383" y="9197975"/>
            <a:ext cx="2184400" cy="7704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7565" r="-17564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69" name="Google Shape;169;p5"/>
          <p:cNvSpPr/>
          <p:nvPr/>
        </p:nvSpPr>
        <p:spPr>
          <a:xfrm rot="674092">
            <a:off x="-3513169" y="8339629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 extrusionOk="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70" name="Google Shape;170;p5"/>
          <p:cNvSpPr txBox="1"/>
          <p:nvPr/>
        </p:nvSpPr>
        <p:spPr>
          <a:xfrm>
            <a:off x="423183" y="470257"/>
            <a:ext cx="17441634" cy="102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DC300"/>
                </a:solidFill>
                <a:latin typeface="Biome" panose="020B0503030204020804" pitchFamily="34" charset="0"/>
                <a:cs typeface="Biome" panose="020B0503030204020804" pitchFamily="34" charset="0"/>
                <a:sym typeface="Arial"/>
              </a:rPr>
              <a:t>HOW IT DIFFERS FROM THE EXISTING SYSTEM</a:t>
            </a:r>
            <a:endParaRPr sz="600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27628A-7A53-F931-22C4-BDBA0ED9AC36}"/>
              </a:ext>
            </a:extLst>
          </p:cNvPr>
          <p:cNvSpPr txBox="1"/>
          <p:nvPr/>
        </p:nvSpPr>
        <p:spPr>
          <a:xfrm>
            <a:off x="2017899" y="1933527"/>
            <a:ext cx="286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Feature</a:t>
            </a:r>
            <a:endParaRPr lang="en-IN" sz="36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51C06-BCAB-753F-1675-8F65746A7D01}"/>
              </a:ext>
            </a:extLst>
          </p:cNvPr>
          <p:cNvSpPr txBox="1"/>
          <p:nvPr/>
        </p:nvSpPr>
        <p:spPr>
          <a:xfrm>
            <a:off x="6571549" y="1767840"/>
            <a:ext cx="5144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Traditional Key Rotation</a:t>
            </a:r>
            <a:endParaRPr lang="en-IN" sz="36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3B5F4-9C8B-9701-4DB3-BD5D751EB265}"/>
              </a:ext>
            </a:extLst>
          </p:cNvPr>
          <p:cNvSpPr txBox="1"/>
          <p:nvPr/>
        </p:nvSpPr>
        <p:spPr>
          <a:xfrm>
            <a:off x="12880909" y="1767839"/>
            <a:ext cx="5144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92D05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Rotarix (Our</a:t>
            </a:r>
          </a:p>
          <a:p>
            <a:r>
              <a:rPr lang="en-US" sz="3600">
                <a:solidFill>
                  <a:srgbClr val="92D05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Proposed Solution)</a:t>
            </a:r>
            <a:endParaRPr lang="en-IN" sz="3600">
              <a:solidFill>
                <a:srgbClr val="92D05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49652-6967-02B6-B2F4-D4DBBD29A0CF}"/>
              </a:ext>
            </a:extLst>
          </p:cNvPr>
          <p:cNvSpPr txBox="1"/>
          <p:nvPr/>
        </p:nvSpPr>
        <p:spPr>
          <a:xfrm>
            <a:off x="1307838" y="3294853"/>
            <a:ext cx="4879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Rotation Method</a:t>
            </a:r>
            <a:endParaRPr lang="en-IN" sz="28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95F16-B544-6B95-BCCF-DD8DAA968FAF}"/>
              </a:ext>
            </a:extLst>
          </p:cNvPr>
          <p:cNvSpPr txBox="1"/>
          <p:nvPr/>
        </p:nvSpPr>
        <p:spPr>
          <a:xfrm>
            <a:off x="6571549" y="3294853"/>
            <a:ext cx="4879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Fixed Time-Based</a:t>
            </a:r>
            <a:endParaRPr lang="en-IN" sz="28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22C4E-9867-2FA0-34DF-3E1CEA2C6246}"/>
              </a:ext>
            </a:extLst>
          </p:cNvPr>
          <p:cNvSpPr txBox="1"/>
          <p:nvPr/>
        </p:nvSpPr>
        <p:spPr>
          <a:xfrm>
            <a:off x="12880909" y="3294853"/>
            <a:ext cx="451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92D05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AI-Driven, Adaptive</a:t>
            </a:r>
            <a:endParaRPr lang="en-IN" sz="2800">
              <a:solidFill>
                <a:srgbClr val="92D05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854C07-3AE1-50F8-90CA-A9A345486029}"/>
              </a:ext>
            </a:extLst>
          </p:cNvPr>
          <p:cNvSpPr txBox="1"/>
          <p:nvPr/>
        </p:nvSpPr>
        <p:spPr>
          <a:xfrm>
            <a:off x="1307838" y="4181906"/>
            <a:ext cx="4879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Threat Response</a:t>
            </a:r>
            <a:endParaRPr lang="en-IN" sz="28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24486-B7EB-644D-5D55-D326A9502BB8}"/>
              </a:ext>
            </a:extLst>
          </p:cNvPr>
          <p:cNvSpPr txBox="1"/>
          <p:nvPr/>
        </p:nvSpPr>
        <p:spPr>
          <a:xfrm>
            <a:off x="6571549" y="4181906"/>
            <a:ext cx="4879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Delayed</a:t>
            </a:r>
            <a:endParaRPr lang="en-IN" sz="28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2693E-3966-228E-3479-3EAD66739D16}"/>
              </a:ext>
            </a:extLst>
          </p:cNvPr>
          <p:cNvSpPr txBox="1"/>
          <p:nvPr/>
        </p:nvSpPr>
        <p:spPr>
          <a:xfrm>
            <a:off x="12880909" y="4181906"/>
            <a:ext cx="4879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92D05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Real-Time Detection &amp; Response</a:t>
            </a:r>
            <a:endParaRPr lang="en-IN" sz="2800">
              <a:solidFill>
                <a:srgbClr val="92D05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62659-5336-7D74-0AE8-903D898A19C0}"/>
              </a:ext>
            </a:extLst>
          </p:cNvPr>
          <p:cNvSpPr txBox="1"/>
          <p:nvPr/>
        </p:nvSpPr>
        <p:spPr>
          <a:xfrm>
            <a:off x="1307838" y="5223162"/>
            <a:ext cx="4879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Quantum Resistance</a:t>
            </a:r>
            <a:endParaRPr lang="en-IN" sz="28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66A336-A6D3-8FD4-8CA4-1C3E9ED95381}"/>
              </a:ext>
            </a:extLst>
          </p:cNvPr>
          <p:cNvSpPr txBox="1"/>
          <p:nvPr/>
        </p:nvSpPr>
        <p:spPr>
          <a:xfrm>
            <a:off x="6571549" y="5223162"/>
            <a:ext cx="4879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No</a:t>
            </a:r>
            <a:endParaRPr lang="en-IN" sz="28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97122-C27F-C4B4-2BFC-9E57F17B0466}"/>
              </a:ext>
            </a:extLst>
          </p:cNvPr>
          <p:cNvSpPr txBox="1"/>
          <p:nvPr/>
        </p:nvSpPr>
        <p:spPr>
          <a:xfrm>
            <a:off x="12880909" y="5223162"/>
            <a:ext cx="4879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92D05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Yes (Post-Quantum Cryptography)</a:t>
            </a:r>
            <a:endParaRPr lang="en-IN" sz="2800">
              <a:solidFill>
                <a:srgbClr val="92D05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7EB26B-9A1E-B14A-82C8-A9B2804339A3}"/>
              </a:ext>
            </a:extLst>
          </p:cNvPr>
          <p:cNvSpPr txBox="1"/>
          <p:nvPr/>
        </p:nvSpPr>
        <p:spPr>
          <a:xfrm>
            <a:off x="1307838" y="6468928"/>
            <a:ext cx="4879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Auditability</a:t>
            </a:r>
            <a:endParaRPr lang="en-IN" sz="28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CF49B9-64D2-204C-ADF9-CAB9F403C1D3}"/>
              </a:ext>
            </a:extLst>
          </p:cNvPr>
          <p:cNvSpPr txBox="1"/>
          <p:nvPr/>
        </p:nvSpPr>
        <p:spPr>
          <a:xfrm>
            <a:off x="6571549" y="6468928"/>
            <a:ext cx="4879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Centralized Logs</a:t>
            </a:r>
            <a:endParaRPr lang="en-IN" sz="28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C30917-0F17-110E-DDE8-59335ECD878E}"/>
              </a:ext>
            </a:extLst>
          </p:cNvPr>
          <p:cNvSpPr txBox="1"/>
          <p:nvPr/>
        </p:nvSpPr>
        <p:spPr>
          <a:xfrm>
            <a:off x="1307838" y="7751635"/>
            <a:ext cx="4879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Security Model</a:t>
            </a:r>
            <a:endParaRPr lang="en-IN" sz="28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C1A073-5640-7B23-4291-CED84645B652}"/>
              </a:ext>
            </a:extLst>
          </p:cNvPr>
          <p:cNvSpPr txBox="1"/>
          <p:nvPr/>
        </p:nvSpPr>
        <p:spPr>
          <a:xfrm>
            <a:off x="6571549" y="7751635"/>
            <a:ext cx="4879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Static</a:t>
            </a:r>
            <a:endParaRPr lang="en-IN" sz="28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5B6D76-572B-48D0-69D8-B7CFAF2589FE}"/>
              </a:ext>
            </a:extLst>
          </p:cNvPr>
          <p:cNvSpPr txBox="1"/>
          <p:nvPr/>
        </p:nvSpPr>
        <p:spPr>
          <a:xfrm>
            <a:off x="12880909" y="6543916"/>
            <a:ext cx="4879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92D05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Blockchain-Based Immutable Logs</a:t>
            </a:r>
            <a:endParaRPr lang="en-IN" sz="2800">
              <a:solidFill>
                <a:srgbClr val="92D05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8DD7F-2395-C232-07A3-5534EC33E662}"/>
              </a:ext>
            </a:extLst>
          </p:cNvPr>
          <p:cNvSpPr txBox="1"/>
          <p:nvPr/>
        </p:nvSpPr>
        <p:spPr>
          <a:xfrm>
            <a:off x="12880909" y="7751635"/>
            <a:ext cx="4879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92D05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Zero-Trust &amp; Dynamic</a:t>
            </a:r>
            <a:endParaRPr lang="en-IN" sz="2800">
              <a:solidFill>
                <a:srgbClr val="92D05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C9B8E7-1DD9-AD83-98E5-A1FBEF90656C}"/>
              </a:ext>
            </a:extLst>
          </p:cNvPr>
          <p:cNvCxnSpPr/>
          <p:nvPr/>
        </p:nvCxnSpPr>
        <p:spPr>
          <a:xfrm>
            <a:off x="5593080" y="1889760"/>
            <a:ext cx="0" cy="63850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2B99A7-EFD2-99EC-5E80-FC8A5A9E2D4E}"/>
              </a:ext>
            </a:extLst>
          </p:cNvPr>
          <p:cNvCxnSpPr/>
          <p:nvPr/>
        </p:nvCxnSpPr>
        <p:spPr>
          <a:xfrm>
            <a:off x="11701210" y="1889760"/>
            <a:ext cx="0" cy="63850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18CCF6-4AF9-7579-5FC2-4E6B7D7B4A7F}"/>
              </a:ext>
            </a:extLst>
          </p:cNvPr>
          <p:cNvCxnSpPr>
            <a:cxnSpLocks/>
          </p:cNvCxnSpPr>
          <p:nvPr/>
        </p:nvCxnSpPr>
        <p:spPr>
          <a:xfrm>
            <a:off x="807720" y="3044368"/>
            <a:ext cx="16733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5B5EC5-05F1-CC5E-27B5-D6FDCEB1E158}"/>
              </a:ext>
            </a:extLst>
          </p:cNvPr>
          <p:cNvCxnSpPr>
            <a:cxnSpLocks/>
          </p:cNvCxnSpPr>
          <p:nvPr/>
        </p:nvCxnSpPr>
        <p:spPr>
          <a:xfrm>
            <a:off x="807720" y="4019728"/>
            <a:ext cx="16733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C7F8787-D9B1-051D-7425-355B05D96F37}"/>
              </a:ext>
            </a:extLst>
          </p:cNvPr>
          <p:cNvCxnSpPr>
            <a:cxnSpLocks/>
          </p:cNvCxnSpPr>
          <p:nvPr/>
        </p:nvCxnSpPr>
        <p:spPr>
          <a:xfrm>
            <a:off x="807720" y="5143500"/>
            <a:ext cx="16733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26CE351-B96C-E375-15C7-3A733F949A40}"/>
              </a:ext>
            </a:extLst>
          </p:cNvPr>
          <p:cNvCxnSpPr>
            <a:cxnSpLocks/>
          </p:cNvCxnSpPr>
          <p:nvPr/>
        </p:nvCxnSpPr>
        <p:spPr>
          <a:xfrm>
            <a:off x="777240" y="6305728"/>
            <a:ext cx="16733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775FB81-9706-0127-F952-731CDB5EAFCA}"/>
              </a:ext>
            </a:extLst>
          </p:cNvPr>
          <p:cNvCxnSpPr>
            <a:cxnSpLocks/>
          </p:cNvCxnSpPr>
          <p:nvPr/>
        </p:nvCxnSpPr>
        <p:spPr>
          <a:xfrm>
            <a:off x="807720" y="7498023"/>
            <a:ext cx="16733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Welcome - Lovable Documentation">
            <a:extLst>
              <a:ext uri="{FF2B5EF4-FFF2-40B4-BE49-F238E27FC236}">
                <a16:creationId xmlns:a16="http://schemas.microsoft.com/office/drawing/2014/main" id="{B927283F-1F37-C619-D713-74F34565E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59" y="9117511"/>
            <a:ext cx="3231223" cy="558123"/>
          </a:xfrm>
          <a:prstGeom prst="rect">
            <a:avLst/>
          </a:prstGeom>
        </p:spPr>
      </p:pic>
      <p:pic>
        <p:nvPicPr>
          <p:cNvPr id="23" name="Picture 22" descr="A white letter on a blue background&#10;&#10;AI-generated content may be incorrect.">
            <a:extLst>
              <a:ext uri="{FF2B5EF4-FFF2-40B4-BE49-F238E27FC236}">
                <a16:creationId xmlns:a16="http://schemas.microsoft.com/office/drawing/2014/main" id="{87798748-1B22-26D2-E5BC-3331FC6AF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55383" y="9197975"/>
            <a:ext cx="2184400" cy="7704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9;p5">
            <a:extLst>
              <a:ext uri="{FF2B5EF4-FFF2-40B4-BE49-F238E27FC236}">
                <a16:creationId xmlns:a16="http://schemas.microsoft.com/office/drawing/2014/main" id="{EE589B89-F5E8-2704-A49E-FB8652A91408}"/>
              </a:ext>
            </a:extLst>
          </p:cNvPr>
          <p:cNvSpPr/>
          <p:nvPr/>
        </p:nvSpPr>
        <p:spPr>
          <a:xfrm rot="674092">
            <a:off x="-3513169" y="8339629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 extrusionOk="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84" name="Google Shape;184;p6"/>
          <p:cNvSpPr/>
          <p:nvPr/>
        </p:nvSpPr>
        <p:spPr>
          <a:xfrm>
            <a:off x="14189646" y="9067003"/>
            <a:ext cx="2826577" cy="612707"/>
          </a:xfrm>
          <a:custGeom>
            <a:avLst/>
            <a:gdLst/>
            <a:ahLst/>
            <a:cxnLst/>
            <a:rect l="l" t="t" r="r" b="b"/>
            <a:pathLst>
              <a:path w="2826577" h="612707" extrusionOk="0">
                <a:moveTo>
                  <a:pt x="0" y="0"/>
                </a:moveTo>
                <a:lnTo>
                  <a:pt x="2826577" y="0"/>
                </a:lnTo>
                <a:lnTo>
                  <a:pt x="2826577" y="612706"/>
                </a:lnTo>
                <a:lnTo>
                  <a:pt x="0" y="612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5898" t="-175832" r="-7260" b="-246142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80" name="Google Shape;180;p6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17565" r="-17564"/>
            </a:stretch>
          </a:blipFill>
          <a:ln>
            <a:noFill/>
          </a:ln>
        </p:spPr>
        <p:txBody>
          <a:bodyPr/>
          <a:lstStyle/>
          <a:p>
            <a:endParaRPr lang="en-IN" b="1"/>
          </a:p>
        </p:txBody>
      </p:sp>
      <p:sp>
        <p:nvSpPr>
          <p:cNvPr id="2" name="Google Shape;151;p3">
            <a:extLst>
              <a:ext uri="{FF2B5EF4-FFF2-40B4-BE49-F238E27FC236}">
                <a16:creationId xmlns:a16="http://schemas.microsoft.com/office/drawing/2014/main" id="{40421561-FD67-1964-92BE-366771C5B6E0}"/>
              </a:ext>
            </a:extLst>
          </p:cNvPr>
          <p:cNvSpPr txBox="1"/>
          <p:nvPr/>
        </p:nvSpPr>
        <p:spPr>
          <a:xfrm>
            <a:off x="845820" y="588241"/>
            <a:ext cx="17289780" cy="102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DC300"/>
                </a:solidFill>
                <a:latin typeface="Biome" panose="020B0503030204020804" pitchFamily="34" charset="0"/>
                <a:cs typeface="Biome" panose="020B0503030204020804" pitchFamily="34" charset="0"/>
                <a:sym typeface="Arial"/>
              </a:rPr>
              <a:t>COMPONENTS USED / SOFTWARE TOOLS</a:t>
            </a:r>
            <a:endParaRPr sz="180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0EE7EA-A6E4-F788-E2B2-31604DCB5C96}"/>
              </a:ext>
            </a:extLst>
          </p:cNvPr>
          <p:cNvSpPr/>
          <p:nvPr/>
        </p:nvSpPr>
        <p:spPr>
          <a:xfrm>
            <a:off x="1524000" y="2575560"/>
            <a:ext cx="6126480" cy="225058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79AC5-1793-6A83-C17D-0523999C9789}"/>
              </a:ext>
            </a:extLst>
          </p:cNvPr>
          <p:cNvSpPr/>
          <p:nvPr/>
        </p:nvSpPr>
        <p:spPr>
          <a:xfrm>
            <a:off x="3732399" y="2362279"/>
            <a:ext cx="1709682" cy="560632"/>
          </a:xfrm>
          <a:prstGeom prst="rect">
            <a:avLst/>
          </a:prstGeom>
          <a:solidFill>
            <a:srgbClr val="002F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334BB0-06F4-2132-4E52-D34E82C5F9E9}"/>
              </a:ext>
            </a:extLst>
          </p:cNvPr>
          <p:cNvSpPr txBox="1"/>
          <p:nvPr/>
        </p:nvSpPr>
        <p:spPr>
          <a:xfrm>
            <a:off x="3879779" y="2291579"/>
            <a:ext cx="3589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AI/ML</a:t>
            </a:r>
            <a:endParaRPr lang="en-IN" sz="32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50CD62-00CB-6729-C3D7-3C970E96E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017" y="3437892"/>
            <a:ext cx="1536382" cy="97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5FD0AB8-EC93-F9E1-1DD0-BAD5B6C8C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470" y="3598185"/>
            <a:ext cx="2655570" cy="6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CCD5F5-C2B2-0F17-BA22-3FA618307240}"/>
              </a:ext>
            </a:extLst>
          </p:cNvPr>
          <p:cNvSpPr txBox="1"/>
          <p:nvPr/>
        </p:nvSpPr>
        <p:spPr>
          <a:xfrm>
            <a:off x="2964208" y="2927985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(for anomaly detection)</a:t>
            </a:r>
            <a:endParaRPr lang="en-IN" sz="2000">
              <a:solidFill>
                <a:schemeClr val="bg1">
                  <a:lumMod val="85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6E9E7D-BF2B-8688-2715-93D09DD04CE7}"/>
              </a:ext>
            </a:extLst>
          </p:cNvPr>
          <p:cNvSpPr/>
          <p:nvPr/>
        </p:nvSpPr>
        <p:spPr>
          <a:xfrm>
            <a:off x="1524000" y="5415810"/>
            <a:ext cx="6126480" cy="225058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D20B6C-6FB2-C888-332B-346874AA572A}"/>
              </a:ext>
            </a:extLst>
          </p:cNvPr>
          <p:cNvSpPr/>
          <p:nvPr/>
        </p:nvSpPr>
        <p:spPr>
          <a:xfrm>
            <a:off x="2964208" y="5179983"/>
            <a:ext cx="3090459" cy="560632"/>
          </a:xfrm>
          <a:prstGeom prst="rect">
            <a:avLst/>
          </a:prstGeom>
          <a:solidFill>
            <a:srgbClr val="0020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CFA746-00DA-22E7-8F92-FDDBE60320E7}"/>
              </a:ext>
            </a:extLst>
          </p:cNvPr>
          <p:cNvSpPr txBox="1"/>
          <p:nvPr/>
        </p:nvSpPr>
        <p:spPr>
          <a:xfrm>
            <a:off x="3008452" y="5123422"/>
            <a:ext cx="309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Cryptography</a:t>
            </a:r>
            <a:endParaRPr lang="en-IN" sz="32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2054" name="Picture 6" descr="CRYSTALS">
            <a:extLst>
              <a:ext uri="{FF2B5EF4-FFF2-40B4-BE49-F238E27FC236}">
                <a16:creationId xmlns:a16="http://schemas.microsoft.com/office/drawing/2014/main" id="{E91D4281-1AC0-E644-B4C7-2552589B8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099" y="6419655"/>
            <a:ext cx="2061702" cy="9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es 256: Over 13 Royalty-Free ...">
            <a:extLst>
              <a:ext uri="{FF2B5EF4-FFF2-40B4-BE49-F238E27FC236}">
                <a16:creationId xmlns:a16="http://schemas.microsoft.com/office/drawing/2014/main" id="{6810E14D-EB8D-1E0D-2E21-F6F71983B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101" y="6401862"/>
            <a:ext cx="1024896" cy="102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BB44E767-2E85-3BD6-839B-A7BE60B29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183" y="6597603"/>
            <a:ext cx="1800225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62DFF0-C87F-2490-C0A2-B4B864DFC131}"/>
              </a:ext>
            </a:extLst>
          </p:cNvPr>
          <p:cNvSpPr txBox="1"/>
          <p:nvPr/>
        </p:nvSpPr>
        <p:spPr>
          <a:xfrm>
            <a:off x="2981397" y="574987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(quantum-resistant keys)</a:t>
            </a:r>
            <a:endParaRPr lang="en-IN" sz="2000">
              <a:solidFill>
                <a:schemeClr val="bg1">
                  <a:lumMod val="85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56A6D33-38D8-6B16-2D06-7F7D73844C7B}"/>
              </a:ext>
            </a:extLst>
          </p:cNvPr>
          <p:cNvSpPr/>
          <p:nvPr/>
        </p:nvSpPr>
        <p:spPr>
          <a:xfrm>
            <a:off x="8035833" y="2583966"/>
            <a:ext cx="3881847" cy="2242178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B0C5AB-1FA5-0394-1CC0-7E9DF8ED8594}"/>
              </a:ext>
            </a:extLst>
          </p:cNvPr>
          <p:cNvSpPr/>
          <p:nvPr/>
        </p:nvSpPr>
        <p:spPr>
          <a:xfrm>
            <a:off x="8797509" y="2360928"/>
            <a:ext cx="2358494" cy="560632"/>
          </a:xfrm>
          <a:prstGeom prst="rect">
            <a:avLst/>
          </a:prstGeom>
          <a:solidFill>
            <a:srgbClr val="0122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734570-3515-4CB0-636E-6C3805082F96}"/>
              </a:ext>
            </a:extLst>
          </p:cNvPr>
          <p:cNvSpPr txBox="1"/>
          <p:nvPr/>
        </p:nvSpPr>
        <p:spPr>
          <a:xfrm>
            <a:off x="8797509" y="2282528"/>
            <a:ext cx="2423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Blockchain</a:t>
            </a:r>
            <a:endParaRPr lang="en-IN" sz="32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2064" name="Picture 16" descr="GitHub - hyperledger/fabric ...">
            <a:extLst>
              <a:ext uri="{FF2B5EF4-FFF2-40B4-BE49-F238E27FC236}">
                <a16:creationId xmlns:a16="http://schemas.microsoft.com/office/drawing/2014/main" id="{D3F925CE-7FD0-9E45-1601-DEA2F48AE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2" y="3598185"/>
            <a:ext cx="1514475" cy="75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106E8567-83E9-1A6F-B5E3-DF993313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043" y="3552187"/>
            <a:ext cx="1237325" cy="84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10D396-E0BF-7702-7525-06B28BE355AF}"/>
              </a:ext>
            </a:extLst>
          </p:cNvPr>
          <p:cNvSpPr txBox="1"/>
          <p:nvPr/>
        </p:nvSpPr>
        <p:spPr>
          <a:xfrm>
            <a:off x="8671616" y="2876354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(immutable key logs)</a:t>
            </a:r>
            <a:endParaRPr lang="en-IN" sz="2000">
              <a:solidFill>
                <a:schemeClr val="bg1">
                  <a:lumMod val="85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93B944A-0049-47EC-D640-3F5EA0C1F6A4}"/>
              </a:ext>
            </a:extLst>
          </p:cNvPr>
          <p:cNvSpPr/>
          <p:nvPr/>
        </p:nvSpPr>
        <p:spPr>
          <a:xfrm>
            <a:off x="8035833" y="5378302"/>
            <a:ext cx="3881847" cy="324950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D5C538-0FC2-0FCF-99CE-965C57894BA2}"/>
              </a:ext>
            </a:extLst>
          </p:cNvPr>
          <p:cNvSpPr/>
          <p:nvPr/>
        </p:nvSpPr>
        <p:spPr>
          <a:xfrm>
            <a:off x="9174481" y="5169845"/>
            <a:ext cx="1484452" cy="560632"/>
          </a:xfrm>
          <a:prstGeom prst="rect">
            <a:avLst/>
          </a:prstGeom>
          <a:solidFill>
            <a:srgbClr val="001C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BDAC3B-2029-F082-B3C9-97EAFDD476DA}"/>
              </a:ext>
            </a:extLst>
          </p:cNvPr>
          <p:cNvSpPr txBox="1"/>
          <p:nvPr/>
        </p:nvSpPr>
        <p:spPr>
          <a:xfrm>
            <a:off x="8482037" y="5058572"/>
            <a:ext cx="29283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Key</a:t>
            </a:r>
          </a:p>
          <a:p>
            <a:pPr algn="ctr"/>
            <a:r>
              <a:rPr lang="en-US" sz="32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Management</a:t>
            </a:r>
            <a:endParaRPr lang="en-IN" sz="32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2068" name="Picture 20" descr="HashiCorp Vault - ITQ">
            <a:extLst>
              <a:ext uri="{FF2B5EF4-FFF2-40B4-BE49-F238E27FC236}">
                <a16:creationId xmlns:a16="http://schemas.microsoft.com/office/drawing/2014/main" id="{B9B910D9-C781-E815-3192-C0F1C05B5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563" y="6282636"/>
            <a:ext cx="1953393" cy="70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B651B316-59BE-827B-F443-5B335E3D3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863" y="7327962"/>
            <a:ext cx="3309784" cy="75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BA76022-BD64-582A-03EF-1A56AE392541}"/>
              </a:ext>
            </a:extLst>
          </p:cNvPr>
          <p:cNvSpPr/>
          <p:nvPr/>
        </p:nvSpPr>
        <p:spPr>
          <a:xfrm>
            <a:off x="12389486" y="2574915"/>
            <a:ext cx="5087353" cy="2242178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E0FF2C-A3BE-6D23-39C8-DCA841CD88E2}"/>
              </a:ext>
            </a:extLst>
          </p:cNvPr>
          <p:cNvSpPr/>
          <p:nvPr/>
        </p:nvSpPr>
        <p:spPr>
          <a:xfrm>
            <a:off x="13410622" y="2368871"/>
            <a:ext cx="3090459" cy="560632"/>
          </a:xfrm>
          <a:prstGeom prst="rect">
            <a:avLst/>
          </a:prstGeom>
          <a:solidFill>
            <a:srgbClr val="001941"/>
          </a:solidFill>
          <a:ln>
            <a:solidFill>
              <a:srgbClr val="0019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ADAC24-91BA-7D6D-F8C3-B96DBEA5F6A2}"/>
              </a:ext>
            </a:extLst>
          </p:cNvPr>
          <p:cNvSpPr txBox="1"/>
          <p:nvPr/>
        </p:nvSpPr>
        <p:spPr>
          <a:xfrm>
            <a:off x="13530022" y="2102635"/>
            <a:ext cx="27362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Security Framework</a:t>
            </a:r>
            <a:endParaRPr lang="en-IN" sz="32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2074" name="Picture 26" descr="Zero Trust in Education and the Public ...">
            <a:extLst>
              <a:ext uri="{FF2B5EF4-FFF2-40B4-BE49-F238E27FC236}">
                <a16:creationId xmlns:a16="http://schemas.microsoft.com/office/drawing/2014/main" id="{E03F626A-9812-40C0-9D8B-6DEB0F64B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4348" y="3375695"/>
            <a:ext cx="1185642" cy="118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NIST Announces 2024 Timeline for First ...">
            <a:extLst>
              <a:ext uri="{FF2B5EF4-FFF2-40B4-BE49-F238E27FC236}">
                <a16:creationId xmlns:a16="http://schemas.microsoft.com/office/drawing/2014/main" id="{7BBCA80B-BB8B-7C3D-8753-65B25920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9108" y="3159107"/>
            <a:ext cx="1530298" cy="153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75BE336-BC89-119A-4D85-FC91D89CA23E}"/>
              </a:ext>
            </a:extLst>
          </p:cNvPr>
          <p:cNvSpPr/>
          <p:nvPr/>
        </p:nvSpPr>
        <p:spPr>
          <a:xfrm>
            <a:off x="12486998" y="5410961"/>
            <a:ext cx="5087353" cy="279346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FEA22C-95F8-30A4-54EC-200AE3F9587E}"/>
              </a:ext>
            </a:extLst>
          </p:cNvPr>
          <p:cNvSpPr/>
          <p:nvPr/>
        </p:nvSpPr>
        <p:spPr>
          <a:xfrm>
            <a:off x="13854602" y="5092357"/>
            <a:ext cx="2277915" cy="560632"/>
          </a:xfrm>
          <a:prstGeom prst="rect">
            <a:avLst/>
          </a:prstGeom>
          <a:solidFill>
            <a:srgbClr val="001941"/>
          </a:solidFill>
          <a:ln>
            <a:solidFill>
              <a:srgbClr val="0019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E631D1-07AB-2012-9478-26C046207318}"/>
              </a:ext>
            </a:extLst>
          </p:cNvPr>
          <p:cNvSpPr txBox="1"/>
          <p:nvPr/>
        </p:nvSpPr>
        <p:spPr>
          <a:xfrm>
            <a:off x="13587708" y="5129172"/>
            <a:ext cx="2736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Database</a:t>
            </a:r>
            <a:endParaRPr lang="en-IN" sz="32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727069-53A8-C03C-7070-04F28D719D26}"/>
              </a:ext>
            </a:extLst>
          </p:cNvPr>
          <p:cNvSpPr txBox="1"/>
          <p:nvPr/>
        </p:nvSpPr>
        <p:spPr>
          <a:xfrm>
            <a:off x="13536074" y="574233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(for secure key storage)</a:t>
            </a:r>
            <a:endParaRPr lang="en-IN" sz="2000">
              <a:solidFill>
                <a:schemeClr val="bg1">
                  <a:lumMod val="85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2078" name="Picture 30" descr="PostgreSQL Logo / Software / Logonoid.com">
            <a:extLst>
              <a:ext uri="{FF2B5EF4-FFF2-40B4-BE49-F238E27FC236}">
                <a16:creationId xmlns:a16="http://schemas.microsoft.com/office/drawing/2014/main" id="{0AF258F3-857C-53D5-1ABD-C1A25222D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9219" y="6274590"/>
            <a:ext cx="1422524" cy="158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B47A99D7-E441-F4F9-44F9-3E3DA3D26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9990" y="6444510"/>
            <a:ext cx="2608296" cy="122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1B32033-544D-628E-82F5-AFD47A31A69D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 l="12601" t="27168" r="10652" b="25431"/>
          <a:stretch/>
        </p:blipFill>
        <p:spPr>
          <a:xfrm>
            <a:off x="16888454" y="317047"/>
            <a:ext cx="1136513" cy="804054"/>
          </a:xfrm>
          <a:prstGeom prst="rect">
            <a:avLst/>
          </a:prstGeom>
        </p:spPr>
      </p:pic>
      <p:pic>
        <p:nvPicPr>
          <p:cNvPr id="24" name="Picture 23" descr="Welcome - Lovable Documentation">
            <a:extLst>
              <a:ext uri="{FF2B5EF4-FFF2-40B4-BE49-F238E27FC236}">
                <a16:creationId xmlns:a16="http://schemas.microsoft.com/office/drawing/2014/main" id="{84685DC3-EC37-CCB1-6247-D8CD149096F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0692" y="9308011"/>
            <a:ext cx="3231223" cy="558123"/>
          </a:xfrm>
          <a:prstGeom prst="rect">
            <a:avLst/>
          </a:prstGeom>
        </p:spPr>
      </p:pic>
      <p:pic>
        <p:nvPicPr>
          <p:cNvPr id="30" name="Picture 29" descr="A white letter on a blue background&#10;&#10;AI-generated content may be incorrect.">
            <a:extLst>
              <a:ext uri="{FF2B5EF4-FFF2-40B4-BE49-F238E27FC236}">
                <a16:creationId xmlns:a16="http://schemas.microsoft.com/office/drawing/2014/main" id="{BAB8A352-7118-BE94-F8E9-CB6129550EA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555383" y="9197975"/>
            <a:ext cx="2184400" cy="7704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7565" r="-17564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93" name="Google Shape;193;p7"/>
          <p:cNvSpPr/>
          <p:nvPr/>
        </p:nvSpPr>
        <p:spPr>
          <a:xfrm rot="674092">
            <a:off x="-3513169" y="8339629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 extrusionOk="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Google Shape;151;p3">
            <a:extLst>
              <a:ext uri="{FF2B5EF4-FFF2-40B4-BE49-F238E27FC236}">
                <a16:creationId xmlns:a16="http://schemas.microsoft.com/office/drawing/2014/main" id="{87E50ABE-9A9F-374C-E397-1FF2D6A74697}"/>
              </a:ext>
            </a:extLst>
          </p:cNvPr>
          <p:cNvSpPr txBox="1"/>
          <p:nvPr/>
        </p:nvSpPr>
        <p:spPr>
          <a:xfrm>
            <a:off x="845820" y="588241"/>
            <a:ext cx="17289780" cy="102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DC300"/>
                </a:solidFill>
                <a:latin typeface="Biome" panose="020B0503030204020804" pitchFamily="34" charset="0"/>
                <a:cs typeface="Biome" panose="020B0503030204020804" pitchFamily="34" charset="0"/>
                <a:sym typeface="Arial"/>
              </a:rPr>
              <a:t>ARCHITECTURE DIAGRAM</a:t>
            </a:r>
            <a:endParaRPr sz="180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6711B-149E-3870-0D3B-E635D06E19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528" y="1831946"/>
            <a:ext cx="16619220" cy="7278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0EA8F4-F4D8-B976-C7FF-0C968CBE36F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2601" t="27168" r="10652" b="25431"/>
          <a:stretch/>
        </p:blipFill>
        <p:spPr>
          <a:xfrm>
            <a:off x="16888454" y="317047"/>
            <a:ext cx="1136513" cy="804054"/>
          </a:xfrm>
          <a:prstGeom prst="rect">
            <a:avLst/>
          </a:prstGeom>
        </p:spPr>
      </p:pic>
      <p:pic>
        <p:nvPicPr>
          <p:cNvPr id="4" name="Picture 3" descr="Welcome - Lovable Documentation">
            <a:extLst>
              <a:ext uri="{FF2B5EF4-FFF2-40B4-BE49-F238E27FC236}">
                <a16:creationId xmlns:a16="http://schemas.microsoft.com/office/drawing/2014/main" id="{0AAA52C0-A2E7-11E7-937C-391F029A3B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692" y="9308011"/>
            <a:ext cx="3231223" cy="558123"/>
          </a:xfrm>
          <a:prstGeom prst="rect">
            <a:avLst/>
          </a:prstGeom>
        </p:spPr>
      </p:pic>
      <p:pic>
        <p:nvPicPr>
          <p:cNvPr id="8" name="Picture 7" descr="A white letter on a blue background&#10;&#10;AI-generated content may be incorrect.">
            <a:extLst>
              <a:ext uri="{FF2B5EF4-FFF2-40B4-BE49-F238E27FC236}">
                <a16:creationId xmlns:a16="http://schemas.microsoft.com/office/drawing/2014/main" id="{5B23F61A-2928-10C2-CB79-F19358A85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55383" y="9197975"/>
            <a:ext cx="2184400" cy="7704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7565" r="-17564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05" name="Google Shape;205;p8"/>
          <p:cNvSpPr/>
          <p:nvPr/>
        </p:nvSpPr>
        <p:spPr>
          <a:xfrm rot="674092">
            <a:off x="-3513169" y="8339629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 extrusionOk="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06" name="Google Shape;206;p8"/>
          <p:cNvSpPr/>
          <p:nvPr/>
        </p:nvSpPr>
        <p:spPr>
          <a:xfrm>
            <a:off x="1028700" y="9125047"/>
            <a:ext cx="2534658" cy="573712"/>
          </a:xfrm>
          <a:custGeom>
            <a:avLst/>
            <a:gdLst/>
            <a:ahLst/>
            <a:cxnLst/>
            <a:rect l="l" t="t" r="r" b="b"/>
            <a:pathLst>
              <a:path w="2534658" h="573712" extrusionOk="0">
                <a:moveTo>
                  <a:pt x="0" y="0"/>
                </a:moveTo>
                <a:lnTo>
                  <a:pt x="2534658" y="0"/>
                </a:lnTo>
                <a:lnTo>
                  <a:pt x="2534658" y="573712"/>
                </a:lnTo>
                <a:lnTo>
                  <a:pt x="0" y="5737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31983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07" name="Google Shape;207;p8"/>
          <p:cNvSpPr/>
          <p:nvPr/>
        </p:nvSpPr>
        <p:spPr>
          <a:xfrm>
            <a:off x="14189646" y="9067003"/>
            <a:ext cx="2826577" cy="612707"/>
          </a:xfrm>
          <a:custGeom>
            <a:avLst/>
            <a:gdLst/>
            <a:ahLst/>
            <a:cxnLst/>
            <a:rect l="l" t="t" r="r" b="b"/>
            <a:pathLst>
              <a:path w="2826577" h="612707" extrusionOk="0">
                <a:moveTo>
                  <a:pt x="0" y="0"/>
                </a:moveTo>
                <a:lnTo>
                  <a:pt x="2826577" y="0"/>
                </a:lnTo>
                <a:lnTo>
                  <a:pt x="2826577" y="612706"/>
                </a:lnTo>
                <a:lnTo>
                  <a:pt x="0" y="612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l="-5898" t="-175832" r="-7260" b="-246142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Google Shape;151;p3">
            <a:extLst>
              <a:ext uri="{FF2B5EF4-FFF2-40B4-BE49-F238E27FC236}">
                <a16:creationId xmlns:a16="http://schemas.microsoft.com/office/drawing/2014/main" id="{CB5AF01A-3087-8CA9-4BB3-ADCF19026F16}"/>
              </a:ext>
            </a:extLst>
          </p:cNvPr>
          <p:cNvSpPr txBox="1"/>
          <p:nvPr/>
        </p:nvSpPr>
        <p:spPr>
          <a:xfrm>
            <a:off x="845820" y="588241"/>
            <a:ext cx="17289780" cy="102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DC300"/>
                </a:solidFill>
                <a:latin typeface="Biome" panose="020B0503030204020804" pitchFamily="34" charset="0"/>
                <a:cs typeface="Biome" panose="020B0503030204020804" pitchFamily="34" charset="0"/>
                <a:sym typeface="Arial"/>
              </a:rPr>
              <a:t>BLOCK DIAGRAM</a:t>
            </a:r>
            <a:endParaRPr sz="180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B7C650-F05E-BBA8-6B69-C4BC8CB6BD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20" y="1613137"/>
            <a:ext cx="16802100" cy="8525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D77636-E8FB-1288-3E58-A8ECC7DFFED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2601" t="27168" r="10652" b="25431"/>
          <a:stretch/>
        </p:blipFill>
        <p:spPr>
          <a:xfrm>
            <a:off x="16888454" y="317047"/>
            <a:ext cx="1136513" cy="8040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7565" r="-17564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17" name="Google Shape;217;p9"/>
          <p:cNvSpPr/>
          <p:nvPr/>
        </p:nvSpPr>
        <p:spPr>
          <a:xfrm rot="674092">
            <a:off x="-3513169" y="8339629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 extrusionOk="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" name="Google Shape;151;p3">
            <a:extLst>
              <a:ext uri="{FF2B5EF4-FFF2-40B4-BE49-F238E27FC236}">
                <a16:creationId xmlns:a16="http://schemas.microsoft.com/office/drawing/2014/main" id="{64F44D61-529E-7669-0684-0326A93FBB58}"/>
              </a:ext>
            </a:extLst>
          </p:cNvPr>
          <p:cNvSpPr txBox="1"/>
          <p:nvPr/>
        </p:nvSpPr>
        <p:spPr>
          <a:xfrm>
            <a:off x="845820" y="588241"/>
            <a:ext cx="17289780" cy="102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DC300"/>
                </a:solidFill>
                <a:latin typeface="Biome" panose="020B0503030204020804" pitchFamily="34" charset="0"/>
                <a:cs typeface="Biome" panose="020B0503030204020804" pitchFamily="34" charset="0"/>
                <a:sym typeface="Arial"/>
              </a:rPr>
              <a:t>FLOW CHART</a:t>
            </a:r>
            <a:endParaRPr sz="180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48BC5-944F-D8E3-3C5B-D4669D2EDE1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601" t="27168" r="10652" b="25431"/>
          <a:stretch/>
        </p:blipFill>
        <p:spPr>
          <a:xfrm>
            <a:off x="16888454" y="317047"/>
            <a:ext cx="1136513" cy="804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46520A-13CE-E9E3-92AE-1C30071FE9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745" y="1709342"/>
            <a:ext cx="17474510" cy="7571818"/>
          </a:xfrm>
          <a:prstGeom prst="rect">
            <a:avLst/>
          </a:prstGeom>
        </p:spPr>
      </p:pic>
      <p:pic>
        <p:nvPicPr>
          <p:cNvPr id="5" name="Picture 4" descr="Welcome - Lovable Documentation">
            <a:extLst>
              <a:ext uri="{FF2B5EF4-FFF2-40B4-BE49-F238E27FC236}">
                <a16:creationId xmlns:a16="http://schemas.microsoft.com/office/drawing/2014/main" id="{86167525-AA17-7FB9-162E-2F6E5D02AC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275" y="9445594"/>
            <a:ext cx="3231223" cy="558123"/>
          </a:xfrm>
          <a:prstGeom prst="rect">
            <a:avLst/>
          </a:prstGeom>
        </p:spPr>
      </p:pic>
      <p:pic>
        <p:nvPicPr>
          <p:cNvPr id="8" name="Picture 7" descr="A white letter on a blue background&#10;&#10;AI-generated content may be incorrect.">
            <a:extLst>
              <a:ext uri="{FF2B5EF4-FFF2-40B4-BE49-F238E27FC236}">
                <a16:creationId xmlns:a16="http://schemas.microsoft.com/office/drawing/2014/main" id="{1283EC28-2BB1-F271-173D-A68E842A7E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14133" y="9335558"/>
            <a:ext cx="2184400" cy="7704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E347ED591750439B2CF53D7D1343C9" ma:contentTypeVersion="15" ma:contentTypeDescription="Create a new document." ma:contentTypeScope="" ma:versionID="298b9cf4d106fa65860ca92b772c2ffb">
  <xsd:schema xmlns:xsd="http://www.w3.org/2001/XMLSchema" xmlns:xs="http://www.w3.org/2001/XMLSchema" xmlns:p="http://schemas.microsoft.com/office/2006/metadata/properties" xmlns:ns3="18520306-0220-470a-8a73-f68c41cb9f78" xmlns:ns4="e244764d-3344-4471-a487-249421a1d63d" targetNamespace="http://schemas.microsoft.com/office/2006/metadata/properties" ma:root="true" ma:fieldsID="979a8cd205e4c94b712dde2c1f8d7ef4" ns3:_="" ns4:_="">
    <xsd:import namespace="18520306-0220-470a-8a73-f68c41cb9f78"/>
    <xsd:import namespace="e244764d-3344-4471-a487-249421a1d63d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SystemTag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20306-0220-470a-8a73-f68c41cb9f78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4764d-3344-4471-a487-249421a1d63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8520306-0220-470a-8a73-f68c41cb9f7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A49504-C016-4BE9-B6F6-69E2C612356E}">
  <ds:schemaRefs>
    <ds:schemaRef ds:uri="18520306-0220-470a-8a73-f68c41cb9f78"/>
    <ds:schemaRef ds:uri="e244764d-3344-4471-a487-249421a1d6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8DE99DF-4362-4F8C-80A3-521B0AAF9D10}">
  <ds:schemaRefs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e244764d-3344-4471-a487-249421a1d63d"/>
    <ds:schemaRef ds:uri="18520306-0220-470a-8a73-f68c41cb9f78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5128533-40CD-4446-9CD6-CB60C0D797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Microsoft Macintosh PowerPoint</Application>
  <PresentationFormat>Custom</PresentationFormat>
  <Paragraphs>119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Biome</vt:lpstr>
      <vt:lpstr>Calibri</vt:lpstr>
      <vt:lpstr>Wingdings</vt:lpstr>
      <vt:lpstr>League Spartan</vt:lpstr>
      <vt:lpstr>Montserrat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Jayashre .K</cp:lastModifiedBy>
  <cp:revision>49</cp:revision>
  <dcterms:created xsi:type="dcterms:W3CDTF">2006-08-16T00:00:00Z</dcterms:created>
  <dcterms:modified xsi:type="dcterms:W3CDTF">2025-05-29T06:58:53Z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0x0101001CE347ED591750439B2CF53D7D1343C9</vt:lpwstr>
  </property>
</Properties>
</file>