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77"/>
    <p:restoredTop sz="94678"/>
  </p:normalViewPr>
  <p:slideViewPr>
    <p:cSldViewPr snapToGrid="0" snapToObjects="1">
      <p:cViewPr varScale="1">
        <p:scale>
          <a:sx n="49" d="100"/>
          <a:sy n="49" d="100"/>
        </p:scale>
        <p:origin x="184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4320-6308-A549-986F-BBBE8F69904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C321-7521-0044-9A8F-0360354C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9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4320-6308-A549-986F-BBBE8F69904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C321-7521-0044-9A8F-0360354C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2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4320-6308-A549-986F-BBBE8F69904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C321-7521-0044-9A8F-0360354C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2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4320-6308-A549-986F-BBBE8F69904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C321-7521-0044-9A8F-0360354C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4320-6308-A549-986F-BBBE8F69904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C321-7521-0044-9A8F-0360354C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4320-6308-A549-986F-BBBE8F69904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C321-7521-0044-9A8F-0360354C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4320-6308-A549-986F-BBBE8F69904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C321-7521-0044-9A8F-0360354C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0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4320-6308-A549-986F-BBBE8F69904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C321-7521-0044-9A8F-0360354C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2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4320-6308-A549-986F-BBBE8F69904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C321-7521-0044-9A8F-0360354C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4320-6308-A549-986F-BBBE8F69904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C321-7521-0044-9A8F-0360354C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3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54320-6308-A549-986F-BBBE8F69904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5C321-7521-0044-9A8F-0360354C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54320-6308-A549-986F-BBBE8F699040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C321-7521-0044-9A8F-0360354C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3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6134-0E48-8147-88E4-73F6E176A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Springboard Data Science Capstone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653D1-C089-7940-9860-1B2AA4FBE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Cole </a:t>
            </a:r>
            <a:r>
              <a:rPr lang="en-US" dirty="0" err="1"/>
              <a:t>Romanyk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5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0C1E-6F19-394C-BF6B-E1AAE4E7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435E-F43F-EE43-A689-98D20FFF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Model’s compared on RMSE performance</a:t>
            </a:r>
          </a:p>
          <a:p>
            <a:pPr lvl="1"/>
            <a:r>
              <a:rPr lang="en-US" dirty="0"/>
              <a:t>Regularization winner: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Ensemble winner: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433C4-1244-0E4C-9D07-9E102691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42" y="3079659"/>
            <a:ext cx="5287316" cy="698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BAFF2-ADE8-5F4D-8219-F9DBB92E9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42" y="5032375"/>
            <a:ext cx="6753907" cy="6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4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3563-4D72-054D-93D4-F8DA4E9D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BE6A-0782-F347-858C-861C34FF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 significantly influence model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81E0C-A374-824D-A1F1-E4D877C3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324100"/>
            <a:ext cx="3736717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0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16C7-95CD-CD4F-AF34-A51961DF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Tuned </a:t>
            </a:r>
            <a:r>
              <a:rPr lang="en-US" dirty="0" err="1"/>
              <a:t>Outlierless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7988-E2D6-A94D-8F1E-67B9F1A22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  <a:p>
            <a:pPr lvl="1"/>
            <a:r>
              <a:rPr lang="en-US" dirty="0"/>
              <a:t>RMSE:  4.12</a:t>
            </a:r>
          </a:p>
          <a:p>
            <a:pPr lvl="1"/>
            <a:r>
              <a:rPr lang="en-US" dirty="0"/>
              <a:t>R2:  .694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RMSE:  4.66</a:t>
            </a:r>
          </a:p>
          <a:p>
            <a:pPr lvl="1"/>
            <a:r>
              <a:rPr lang="en-US" dirty="0"/>
              <a:t>R2:  .763</a:t>
            </a:r>
          </a:p>
        </p:txBody>
      </p:sp>
    </p:spTree>
    <p:extLst>
      <p:ext uri="{BB962C8B-B14F-4D97-AF65-F5344CB8AC3E}">
        <p14:creationId xmlns:p14="http://schemas.microsoft.com/office/powerpoint/2010/main" val="395579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3F87-BDD2-2F46-8F39-074D1AD6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6149-7CB6-0E4B-89A3-61C94C1B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Ridge Regression Model</a:t>
            </a:r>
          </a:p>
          <a:p>
            <a:pPr algn="ctr"/>
            <a:r>
              <a:rPr lang="en-US" dirty="0"/>
              <a:t>Lower RMSE</a:t>
            </a:r>
          </a:p>
          <a:p>
            <a:pPr algn="ctr"/>
            <a:r>
              <a:rPr lang="en-US" dirty="0"/>
              <a:t>Smaller R2</a:t>
            </a:r>
          </a:p>
          <a:p>
            <a:pPr algn="ctr"/>
            <a:r>
              <a:rPr lang="en-US" dirty="0"/>
              <a:t>Training and test R2 - less likely to overfit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1DBF-691B-794B-B865-30232AD4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73AB-09D1-8941-8110-C1D16CCA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used to evaluate final model results because test set standard deviation was great than training set standard deviation.</a:t>
            </a:r>
          </a:p>
        </p:txBody>
      </p:sp>
    </p:spTree>
    <p:extLst>
      <p:ext uri="{BB962C8B-B14F-4D97-AF65-F5344CB8AC3E}">
        <p14:creationId xmlns:p14="http://schemas.microsoft.com/office/powerpoint/2010/main" val="131425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64EF-6D0C-6A4B-97C2-0A9AD3F2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942A-E5C2-FF48-9F45-600D69C5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farming emissions by 2/3 by 2050</a:t>
            </a:r>
          </a:p>
          <a:p>
            <a:r>
              <a:rPr lang="en-US" dirty="0"/>
              <a:t>People must eat – Cannot sacrifice yields</a:t>
            </a:r>
          </a:p>
          <a:p>
            <a:r>
              <a:rPr lang="en-US" dirty="0"/>
              <a:t>Production practices explored:</a:t>
            </a:r>
          </a:p>
          <a:p>
            <a:pPr lvl="1"/>
            <a:r>
              <a:rPr lang="en-US" dirty="0"/>
              <a:t>No-till</a:t>
            </a:r>
          </a:p>
          <a:p>
            <a:pPr lvl="1"/>
            <a:r>
              <a:rPr lang="en-US" dirty="0"/>
              <a:t>Cover cropping</a:t>
            </a:r>
          </a:p>
        </p:txBody>
      </p:sp>
      <p:pic>
        <p:nvPicPr>
          <p:cNvPr id="1026" name="Picture 2" descr="World Population: 1950-2050">
            <a:extLst>
              <a:ext uri="{FF2B5EF4-FFF2-40B4-BE49-F238E27FC236}">
                <a16:creationId xmlns:a16="http://schemas.microsoft.com/office/drawing/2014/main" id="{EE1B2061-A54B-354E-A07F-15EECAC30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400" y="2748778"/>
            <a:ext cx="4862126" cy="374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897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6164-6920-4542-A405-3009551A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A791-DC61-8847-8981-60D638AAE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USDA</a:t>
            </a:r>
          </a:p>
          <a:p>
            <a:r>
              <a:rPr lang="en-US" dirty="0"/>
              <a:t>Indiana State Department of Agriculture</a:t>
            </a:r>
          </a:p>
          <a:p>
            <a:r>
              <a:rPr lang="en-US" dirty="0"/>
              <a:t>HPRCC</a:t>
            </a:r>
          </a:p>
          <a:p>
            <a:r>
              <a:rPr lang="en-US" dirty="0"/>
              <a:t>Michigan State University</a:t>
            </a:r>
          </a:p>
          <a:p>
            <a:r>
              <a:rPr lang="en-US" dirty="0"/>
              <a:t>NOAA</a:t>
            </a:r>
          </a:p>
        </p:txBody>
      </p:sp>
    </p:spTree>
    <p:extLst>
      <p:ext uri="{BB962C8B-B14F-4D97-AF65-F5344CB8AC3E}">
        <p14:creationId xmlns:p14="http://schemas.microsoft.com/office/powerpoint/2010/main" val="40261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3011-E91E-4244-BE24-209D284F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A4F5-D421-6348-A290-2D22F1AF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 requires:</a:t>
            </a:r>
          </a:p>
          <a:p>
            <a:pPr lvl="1"/>
            <a:r>
              <a:rPr lang="en-US" dirty="0"/>
              <a:t>Complete records</a:t>
            </a:r>
          </a:p>
          <a:p>
            <a:pPr lvl="1"/>
            <a:r>
              <a:rPr lang="en-US" dirty="0"/>
              <a:t>No categorical features</a:t>
            </a:r>
          </a:p>
          <a:p>
            <a:r>
              <a:rPr lang="en-US" dirty="0"/>
              <a:t>Problems with this dataset:</a:t>
            </a:r>
          </a:p>
          <a:p>
            <a:pPr lvl="1"/>
            <a:r>
              <a:rPr lang="en-US" dirty="0"/>
              <a:t>Years missing data</a:t>
            </a:r>
          </a:p>
          <a:p>
            <a:pPr lvl="1"/>
            <a:r>
              <a:rPr lang="en-US" dirty="0"/>
              <a:t>Very limited sample size</a:t>
            </a:r>
          </a:p>
        </p:txBody>
      </p:sp>
    </p:spTree>
    <p:extLst>
      <p:ext uri="{BB962C8B-B14F-4D97-AF65-F5344CB8AC3E}">
        <p14:creationId xmlns:p14="http://schemas.microsoft.com/office/powerpoint/2010/main" val="255286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CE3D-6CA7-DE41-A832-D99FD864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64B54-DDB4-864D-B48A-573F3450C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6030" y="1830109"/>
            <a:ext cx="6519939" cy="5027891"/>
          </a:xfrm>
        </p:spPr>
      </p:pic>
    </p:spTree>
    <p:extLst>
      <p:ext uri="{BB962C8B-B14F-4D97-AF65-F5344CB8AC3E}">
        <p14:creationId xmlns:p14="http://schemas.microsoft.com/office/powerpoint/2010/main" val="371424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B3FD-36FB-8643-932F-C1DD91E7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Explored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4071-4CF5-E44F-9C81-0A60258E6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Regularization embedded:</a:t>
            </a:r>
          </a:p>
          <a:p>
            <a:pPr lvl="1"/>
            <a:r>
              <a:rPr lang="en-US" dirty="0"/>
              <a:t>Ridge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Elastic Net</a:t>
            </a:r>
          </a:p>
          <a:p>
            <a:r>
              <a:rPr lang="en-US" dirty="0"/>
              <a:t>Ensemble methods: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0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DEE9-2481-3543-A21B-D8E7BFC1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48FC-4C6C-AC4C-9991-B2744689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fits regression requirements</a:t>
            </a:r>
          </a:p>
          <a:p>
            <a:r>
              <a:rPr lang="en-US" dirty="0"/>
              <a:t>Normally distributed</a:t>
            </a:r>
          </a:p>
          <a:p>
            <a:r>
              <a:rPr lang="en-US" dirty="0"/>
              <a:t>Correlations Signs Accurate</a:t>
            </a:r>
          </a:p>
          <a:p>
            <a:r>
              <a:rPr lang="en-US" dirty="0"/>
              <a:t>Outliers identified</a:t>
            </a:r>
          </a:p>
          <a:p>
            <a:r>
              <a:rPr lang="en-US" dirty="0"/>
              <a:t>Simple regression R2 = 0.73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58603-6940-7D4D-8607-13D44F13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985" y="2431774"/>
            <a:ext cx="4254500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9948E9-F263-6643-BE5C-97DE5D3E5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1774"/>
            <a:ext cx="55880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9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55E5-4A2F-FF47-B946-414D6588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Growth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104A-CCA1-4643-A61F-E601BFFE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Techniques used:</a:t>
            </a:r>
          </a:p>
          <a:p>
            <a:pPr lvl="1"/>
            <a:r>
              <a:rPr lang="en-US" dirty="0"/>
              <a:t>SMOTE</a:t>
            </a:r>
          </a:p>
          <a:p>
            <a:pPr lvl="1"/>
            <a:r>
              <a:rPr lang="en-US" dirty="0"/>
              <a:t>ADASYN</a:t>
            </a:r>
          </a:p>
          <a:p>
            <a:pPr lvl="1"/>
            <a:r>
              <a:rPr lang="en-US" dirty="0"/>
              <a:t>Bootstrap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1F03B-311B-F249-975A-0DD01E77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80" y="2369344"/>
            <a:ext cx="4597400" cy="326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980FF-8FB4-E44A-851F-A01AE40A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980" y="2369344"/>
            <a:ext cx="4623200" cy="3413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8DD7D-0638-B44F-BD40-A66B1A405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780" y="2152115"/>
            <a:ext cx="4724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7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A9A6-6611-A842-8420-6091D6F0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3329-5FAB-8241-8C2C-B8EE0AFB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Preliminary regularization winner:</a:t>
            </a:r>
          </a:p>
          <a:p>
            <a:pPr lvl="1"/>
            <a:r>
              <a:rPr lang="en-US" dirty="0"/>
              <a:t>Ridge</a:t>
            </a:r>
          </a:p>
          <a:p>
            <a:r>
              <a:rPr lang="en-US" dirty="0"/>
              <a:t>Preliminary ensemble winner:</a:t>
            </a:r>
          </a:p>
          <a:p>
            <a:pPr lvl="1"/>
            <a:r>
              <a:rPr lang="en-US" dirty="0"/>
              <a:t>RF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B98FAAB-CE85-C14C-8AE9-CFA2842E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4" y="4001294"/>
            <a:ext cx="570151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8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198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Springboard Data Science Capstone 2</vt:lpstr>
      <vt:lpstr>Problem</vt:lpstr>
      <vt:lpstr>Data Sources</vt:lpstr>
      <vt:lpstr>Wrangling</vt:lpstr>
      <vt:lpstr>The Data</vt:lpstr>
      <vt:lpstr>Models Explored</vt:lpstr>
      <vt:lpstr>EDA</vt:lpstr>
      <vt:lpstr>Synthetic Growth Techniques</vt:lpstr>
      <vt:lpstr>Modeling and Tuning</vt:lpstr>
      <vt:lpstr>Test Results</vt:lpstr>
      <vt:lpstr>Outlier Evaluation</vt:lpstr>
      <vt:lpstr>Tuned Outlierless Results</vt:lpstr>
      <vt:lpstr>Winner!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Data Science Capstone 2</dc:title>
  <dc:creator>Cole Romanyk</dc:creator>
  <cp:lastModifiedBy>Cole Romanyk</cp:lastModifiedBy>
  <cp:revision>1</cp:revision>
  <dcterms:created xsi:type="dcterms:W3CDTF">2021-12-03T21:04:21Z</dcterms:created>
  <dcterms:modified xsi:type="dcterms:W3CDTF">2021-12-04T01:45:42Z</dcterms:modified>
</cp:coreProperties>
</file>