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60" r:id="rId5"/>
    <p:sldId id="261" r:id="rId6"/>
    <p:sldId id="259"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69"/>
    <p:restoredTop sz="83790"/>
  </p:normalViewPr>
  <p:slideViewPr>
    <p:cSldViewPr snapToGrid="0" snapToObjects="1">
      <p:cViewPr varScale="1">
        <p:scale>
          <a:sx n="113" d="100"/>
          <a:sy n="113" d="100"/>
        </p:scale>
        <p:origin x="18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67BF53-BED9-6042-BC50-669903C43CE1}"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F321E1-77A3-894F-AA1F-1D0157F5F423}" type="slidenum">
              <a:rPr lang="en-US" smtClean="0"/>
              <a:t>‹#›</a:t>
            </a:fld>
            <a:endParaRPr lang="en-US"/>
          </a:p>
        </p:txBody>
      </p:sp>
    </p:spTree>
    <p:extLst>
      <p:ext uri="{BB962C8B-B14F-4D97-AF65-F5344CB8AC3E}">
        <p14:creationId xmlns:p14="http://schemas.microsoft.com/office/powerpoint/2010/main" val="3922349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 a model that can classify in field crops from remote sensing data that we can collect from our drone fleet to generate market insights and inform sales decisions/force</a:t>
            </a:r>
          </a:p>
          <a:p>
            <a:endParaRPr lang="en-US" dirty="0"/>
          </a:p>
          <a:p>
            <a:r>
              <a:rPr lang="en-US" dirty="0" err="1"/>
              <a:t>Roc_auc</a:t>
            </a:r>
            <a:r>
              <a:rPr lang="en-US" dirty="0"/>
              <a:t> because classes will be balanced via SMOTE, and must maximize TP while minimize FN because we do not offer seeds for every crop in the dataset and travel costs for salesmen are covered by company.</a:t>
            </a:r>
          </a:p>
          <a:p>
            <a:endParaRPr lang="en-US" dirty="0"/>
          </a:p>
          <a:p>
            <a:r>
              <a:rPr lang="en-US" dirty="0"/>
              <a:t>Minimum target goal score of at least 90%</a:t>
            </a:r>
          </a:p>
        </p:txBody>
      </p:sp>
      <p:sp>
        <p:nvSpPr>
          <p:cNvPr id="4" name="Slide Number Placeholder 3"/>
          <p:cNvSpPr>
            <a:spLocks noGrp="1"/>
          </p:cNvSpPr>
          <p:nvPr>
            <p:ph type="sldNum" sz="quarter" idx="5"/>
          </p:nvPr>
        </p:nvSpPr>
        <p:spPr/>
        <p:txBody>
          <a:bodyPr/>
          <a:lstStyle/>
          <a:p>
            <a:fld id="{A7F321E1-77A3-894F-AA1F-1D0157F5F423}" type="slidenum">
              <a:rPr lang="en-US" smtClean="0"/>
              <a:t>2</a:t>
            </a:fld>
            <a:endParaRPr lang="en-US"/>
          </a:p>
        </p:txBody>
      </p:sp>
    </p:spTree>
    <p:extLst>
      <p:ext uri="{BB962C8B-B14F-4D97-AF65-F5344CB8AC3E}">
        <p14:creationId xmlns:p14="http://schemas.microsoft.com/office/powerpoint/2010/main" val="2104570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 of satellite imaging and </a:t>
            </a:r>
            <a:r>
              <a:rPr lang="en-US" dirty="0" err="1"/>
              <a:t>POLsar</a:t>
            </a:r>
            <a:r>
              <a:rPr lang="en-US" dirty="0"/>
              <a:t> sensor data collected from fields in Winnipeg Canada</a:t>
            </a:r>
          </a:p>
        </p:txBody>
      </p:sp>
      <p:sp>
        <p:nvSpPr>
          <p:cNvPr id="4" name="Slide Number Placeholder 3"/>
          <p:cNvSpPr>
            <a:spLocks noGrp="1"/>
          </p:cNvSpPr>
          <p:nvPr>
            <p:ph type="sldNum" sz="quarter" idx="5"/>
          </p:nvPr>
        </p:nvSpPr>
        <p:spPr/>
        <p:txBody>
          <a:bodyPr/>
          <a:lstStyle/>
          <a:p>
            <a:fld id="{A7F321E1-77A3-894F-AA1F-1D0157F5F423}" type="slidenum">
              <a:rPr lang="en-US" smtClean="0"/>
              <a:t>3</a:t>
            </a:fld>
            <a:endParaRPr lang="en-US"/>
          </a:p>
        </p:txBody>
      </p:sp>
    </p:spTree>
    <p:extLst>
      <p:ext uri="{BB962C8B-B14F-4D97-AF65-F5344CB8AC3E}">
        <p14:creationId xmlns:p14="http://schemas.microsoft.com/office/powerpoint/2010/main" val="3470189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contained no missing values</a:t>
            </a:r>
          </a:p>
          <a:p>
            <a:endParaRPr lang="en-US" dirty="0"/>
          </a:p>
          <a:p>
            <a:r>
              <a:rPr lang="en-US" dirty="0"/>
              <a:t>The dataset consisted only of continuous numerical measurements</a:t>
            </a:r>
          </a:p>
          <a:p>
            <a:endParaRPr lang="en-US" dirty="0"/>
          </a:p>
          <a:p>
            <a:r>
              <a:rPr lang="en-US" dirty="0"/>
              <a:t>Feature names were missing (originally listed as f1-f174), had to scrape the feature names from the UCI website and append them to the </a:t>
            </a:r>
            <a:r>
              <a:rPr lang="en-US" dirty="0" err="1"/>
              <a:t>DataFrame</a:t>
            </a:r>
            <a:r>
              <a:rPr lang="en-US" dirty="0"/>
              <a:t> columns attribute.</a:t>
            </a:r>
          </a:p>
        </p:txBody>
      </p:sp>
      <p:sp>
        <p:nvSpPr>
          <p:cNvPr id="4" name="Slide Number Placeholder 3"/>
          <p:cNvSpPr>
            <a:spLocks noGrp="1"/>
          </p:cNvSpPr>
          <p:nvPr>
            <p:ph type="sldNum" sz="quarter" idx="5"/>
          </p:nvPr>
        </p:nvSpPr>
        <p:spPr/>
        <p:txBody>
          <a:bodyPr/>
          <a:lstStyle/>
          <a:p>
            <a:fld id="{A7F321E1-77A3-894F-AA1F-1D0157F5F423}" type="slidenum">
              <a:rPr lang="en-US" smtClean="0"/>
              <a:t>4</a:t>
            </a:fld>
            <a:endParaRPr lang="en-US"/>
          </a:p>
        </p:txBody>
      </p:sp>
    </p:spTree>
    <p:extLst>
      <p:ext uri="{BB962C8B-B14F-4D97-AF65-F5344CB8AC3E}">
        <p14:creationId xmlns:p14="http://schemas.microsoft.com/office/powerpoint/2010/main" val="130893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concerns with this dataset:</a:t>
            </a:r>
          </a:p>
          <a:p>
            <a:r>
              <a:rPr lang="en-US" dirty="0"/>
              <a:t>	</a:t>
            </a:r>
          </a:p>
          <a:p>
            <a:r>
              <a:rPr lang="en-US" dirty="0"/>
              <a:t>Curse of dimensionality – so many features that makes the feature space so sparse and the model will not be able to generalize to trends in data as a result.</a:t>
            </a:r>
          </a:p>
          <a:p>
            <a:endParaRPr lang="en-US" dirty="0"/>
          </a:p>
          <a:p>
            <a:r>
              <a:rPr lang="en-US" dirty="0"/>
              <a:t>Significant level of class imbalance – broadleaf and pes categories make up less than 2% of total observation.</a:t>
            </a:r>
          </a:p>
          <a:p>
            <a:endParaRPr lang="en-US" dirty="0"/>
          </a:p>
          <a:p>
            <a:r>
              <a:rPr lang="en-US" dirty="0"/>
              <a:t>		Broadleaf is a term that refers to several different species of field crop, including corn a soybean.</a:t>
            </a:r>
          </a:p>
        </p:txBody>
      </p:sp>
      <p:sp>
        <p:nvSpPr>
          <p:cNvPr id="4" name="Slide Number Placeholder 3"/>
          <p:cNvSpPr>
            <a:spLocks noGrp="1"/>
          </p:cNvSpPr>
          <p:nvPr>
            <p:ph type="sldNum" sz="quarter" idx="5"/>
          </p:nvPr>
        </p:nvSpPr>
        <p:spPr/>
        <p:txBody>
          <a:bodyPr/>
          <a:lstStyle/>
          <a:p>
            <a:fld id="{A7F321E1-77A3-894F-AA1F-1D0157F5F423}" type="slidenum">
              <a:rPr lang="en-US" smtClean="0"/>
              <a:t>5</a:t>
            </a:fld>
            <a:endParaRPr lang="en-US"/>
          </a:p>
        </p:txBody>
      </p:sp>
    </p:spTree>
    <p:extLst>
      <p:ext uri="{BB962C8B-B14F-4D97-AF65-F5344CB8AC3E}">
        <p14:creationId xmlns:p14="http://schemas.microsoft.com/office/powerpoint/2010/main" val="164814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 the broadleaf class all together</a:t>
            </a:r>
          </a:p>
          <a:p>
            <a:endParaRPr lang="en-US" dirty="0"/>
          </a:p>
          <a:p>
            <a:r>
              <a:rPr lang="en-US" dirty="0"/>
              <a:t>SMOTE was chosen as the preferred method to balance the classes, because it can increase sample size without duplicating observations. </a:t>
            </a:r>
          </a:p>
          <a:p>
            <a:endParaRPr lang="en-US" dirty="0"/>
          </a:p>
          <a:p>
            <a:r>
              <a:rPr lang="en-US" dirty="0"/>
              <a:t>	returns a perfectly balanced dataset in regards to class representation, this is a major concern when choosing to use </a:t>
            </a:r>
            <a:r>
              <a:rPr lang="en-US" dirty="0" err="1"/>
              <a:t>Roc_Auc</a:t>
            </a:r>
            <a:r>
              <a:rPr lang="en-US" dirty="0"/>
              <a:t> as the scoring metric because outliers from minority 	classes punish negative predictions heavily (train test split was done prior to this synthetic growth technique, to prevent leakage).</a:t>
            </a:r>
          </a:p>
          <a:p>
            <a:endParaRPr lang="en-US" dirty="0"/>
          </a:p>
          <a:p>
            <a:r>
              <a:rPr lang="en-US" dirty="0"/>
              <a:t>Unsupervised techniques were unable to accurately split the oat and wheat classes, and in order to preserve the information of every feature PCA was chosen to reduces the number of feature to the 90% of explained variance threshold.</a:t>
            </a:r>
          </a:p>
        </p:txBody>
      </p:sp>
      <p:sp>
        <p:nvSpPr>
          <p:cNvPr id="4" name="Slide Number Placeholder 3"/>
          <p:cNvSpPr>
            <a:spLocks noGrp="1"/>
          </p:cNvSpPr>
          <p:nvPr>
            <p:ph type="sldNum" sz="quarter" idx="5"/>
          </p:nvPr>
        </p:nvSpPr>
        <p:spPr/>
        <p:txBody>
          <a:bodyPr/>
          <a:lstStyle/>
          <a:p>
            <a:fld id="{A7F321E1-77A3-894F-AA1F-1D0157F5F423}" type="slidenum">
              <a:rPr lang="en-US" smtClean="0"/>
              <a:t>6</a:t>
            </a:fld>
            <a:endParaRPr lang="en-US"/>
          </a:p>
        </p:txBody>
      </p:sp>
    </p:spTree>
    <p:extLst>
      <p:ext uri="{BB962C8B-B14F-4D97-AF65-F5344CB8AC3E}">
        <p14:creationId xmlns:p14="http://schemas.microsoft.com/office/powerpoint/2010/main" val="314983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Logreg</a:t>
            </a:r>
            <a:r>
              <a:rPr lang="en-US" dirty="0"/>
              <a:t> fastest but least accurate on test set</a:t>
            </a:r>
          </a:p>
          <a:p>
            <a:endParaRPr lang="en-US" dirty="0"/>
          </a:p>
          <a:p>
            <a:r>
              <a:rPr lang="en-US" dirty="0"/>
              <a:t>KNN exorbitantly long run time, 2</a:t>
            </a:r>
            <a:r>
              <a:rPr lang="en-US" baseline="30000" dirty="0"/>
              <a:t>nd</a:t>
            </a:r>
            <a:r>
              <a:rPr lang="en-US" dirty="0"/>
              <a:t> best prelim score</a:t>
            </a:r>
          </a:p>
          <a:p>
            <a:endParaRPr lang="en-US" dirty="0"/>
          </a:p>
          <a:p>
            <a:r>
              <a:rPr lang="en-US" dirty="0"/>
              <a:t>RF fast enough for field use, and by far the most accurate</a:t>
            </a:r>
          </a:p>
          <a:p>
            <a:endParaRPr lang="en-US" dirty="0"/>
          </a:p>
          <a:p>
            <a:r>
              <a:rPr lang="en-US" dirty="0"/>
              <a:t>	even after cross validation the RF model remains the most generalizable of the 3 models.</a:t>
            </a:r>
          </a:p>
          <a:p>
            <a:r>
              <a:rPr lang="en-US" dirty="0"/>
              <a:t>	</a:t>
            </a:r>
          </a:p>
          <a:p>
            <a:r>
              <a:rPr lang="en-US" dirty="0"/>
              <a:t>	should be noted that a trained </a:t>
            </a:r>
            <a:r>
              <a:rPr lang="en-US" dirty="0" err="1"/>
              <a:t>logreg</a:t>
            </a:r>
            <a:r>
              <a:rPr lang="en-US" dirty="0"/>
              <a:t> model maybe be beneficial for providing real time insights out in the field due to speed and relative accuracy on cv </a:t>
            </a:r>
            <a:r>
              <a:rPr lang="en-US" sz="1200" b="0" i="0" kern="1200" dirty="0">
                <a:solidFill>
                  <a:schemeClr val="tx1"/>
                </a:solidFill>
                <a:effectLst/>
                <a:latin typeface="+mn-lt"/>
                <a:ea typeface="+mn-ea"/>
                <a:cs typeface="+mn-cs"/>
              </a:rPr>
              <a:t>0.9962</a:t>
            </a:r>
            <a:r>
              <a:rPr lang="en-US" dirty="0"/>
              <a:t>.</a:t>
            </a:r>
          </a:p>
        </p:txBody>
      </p:sp>
      <p:sp>
        <p:nvSpPr>
          <p:cNvPr id="4" name="Slide Number Placeholder 3"/>
          <p:cNvSpPr>
            <a:spLocks noGrp="1"/>
          </p:cNvSpPr>
          <p:nvPr>
            <p:ph type="sldNum" sz="quarter" idx="5"/>
          </p:nvPr>
        </p:nvSpPr>
        <p:spPr/>
        <p:txBody>
          <a:bodyPr/>
          <a:lstStyle/>
          <a:p>
            <a:fld id="{A7F321E1-77A3-894F-AA1F-1D0157F5F423}" type="slidenum">
              <a:rPr lang="en-US" smtClean="0"/>
              <a:t>7</a:t>
            </a:fld>
            <a:endParaRPr lang="en-US"/>
          </a:p>
        </p:txBody>
      </p:sp>
    </p:spTree>
    <p:extLst>
      <p:ext uri="{BB962C8B-B14F-4D97-AF65-F5344CB8AC3E}">
        <p14:creationId xmlns:p14="http://schemas.microsoft.com/office/powerpoint/2010/main" val="351278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default values predict crop class nearly perfectly, no need for extra time spent tuning hyperparameters.</a:t>
            </a:r>
          </a:p>
          <a:p>
            <a:endParaRPr lang="en-US" dirty="0"/>
          </a:p>
          <a:p>
            <a:r>
              <a:rPr lang="en-US" dirty="0"/>
              <a:t>The model is both simple and efficient, training a neural network is both time consuming and computationally expensive.</a:t>
            </a:r>
          </a:p>
          <a:p>
            <a:endParaRPr lang="en-US" dirty="0"/>
          </a:p>
          <a:p>
            <a:r>
              <a:rPr lang="en-US" dirty="0"/>
              <a:t>	this model can achieve extremely accurate predictions in just a few minutes, and can easily be adapted to new data.</a:t>
            </a:r>
          </a:p>
          <a:p>
            <a:endParaRPr lang="en-US" dirty="0"/>
          </a:p>
          <a:p>
            <a:r>
              <a:rPr lang="en-US" dirty="0"/>
              <a:t>Because of the easy of training an deploying more time can be spent interpreting the results of the model</a:t>
            </a:r>
          </a:p>
        </p:txBody>
      </p:sp>
      <p:sp>
        <p:nvSpPr>
          <p:cNvPr id="4" name="Slide Number Placeholder 3"/>
          <p:cNvSpPr>
            <a:spLocks noGrp="1"/>
          </p:cNvSpPr>
          <p:nvPr>
            <p:ph type="sldNum" sz="quarter" idx="5"/>
          </p:nvPr>
        </p:nvSpPr>
        <p:spPr/>
        <p:txBody>
          <a:bodyPr/>
          <a:lstStyle/>
          <a:p>
            <a:fld id="{A7F321E1-77A3-894F-AA1F-1D0157F5F423}" type="slidenum">
              <a:rPr lang="en-US" smtClean="0"/>
              <a:t>8</a:t>
            </a:fld>
            <a:endParaRPr lang="en-US"/>
          </a:p>
        </p:txBody>
      </p:sp>
    </p:spTree>
    <p:extLst>
      <p:ext uri="{BB962C8B-B14F-4D97-AF65-F5344CB8AC3E}">
        <p14:creationId xmlns:p14="http://schemas.microsoft.com/office/powerpoint/2010/main" val="287143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 global – PC4, PC3, PC1, PC2</a:t>
            </a:r>
          </a:p>
          <a:p>
            <a:endParaRPr lang="en-US" dirty="0"/>
          </a:p>
          <a:p>
            <a:r>
              <a:rPr lang="en-US" dirty="0"/>
              <a:t>PC4 and PC3 most important in distinguishing between classes even though they are 3</a:t>
            </a:r>
            <a:r>
              <a:rPr lang="en-US" baseline="30000" dirty="0"/>
              <a:t>rd</a:t>
            </a:r>
            <a:r>
              <a:rPr lang="en-US" dirty="0"/>
              <a:t> and 4</a:t>
            </a:r>
            <a:r>
              <a:rPr lang="en-US" baseline="30000" dirty="0"/>
              <a:t>th</a:t>
            </a:r>
            <a:r>
              <a:rPr lang="en-US" dirty="0"/>
              <a:t> in explained variance (eigen value), when looking at local values there is a great deal of variation in </a:t>
            </a:r>
            <a:r>
              <a:rPr lang="en-US" dirty="0" err="1"/>
              <a:t>shap</a:t>
            </a:r>
            <a:r>
              <a:rPr lang="en-US" dirty="0"/>
              <a:t> value spread for class 4 among the different classes.</a:t>
            </a:r>
          </a:p>
          <a:p>
            <a:endParaRPr lang="en-US" dirty="0"/>
          </a:p>
          <a:p>
            <a:r>
              <a:rPr lang="en-US" dirty="0"/>
              <a:t>PC4 almost always in top 3 of </a:t>
            </a:r>
            <a:r>
              <a:rPr lang="en-US" dirty="0" err="1"/>
              <a:t>shap</a:t>
            </a:r>
            <a:r>
              <a:rPr lang="en-US" dirty="0"/>
              <a:t> values for each class</a:t>
            </a:r>
          </a:p>
          <a:p>
            <a:endParaRPr lang="en-US" dirty="0"/>
          </a:p>
          <a:p>
            <a:r>
              <a:rPr lang="en-US" dirty="0"/>
              <a:t>Local (Corn) – PC2 most important in predicting corn, despite PC4 being the most powerful globally</a:t>
            </a:r>
          </a:p>
          <a:p>
            <a:r>
              <a:rPr lang="en-US" dirty="0"/>
              <a:t>	    PC1 is second, high values decreasing corn prediction and low values increasing it</a:t>
            </a:r>
          </a:p>
        </p:txBody>
      </p:sp>
      <p:sp>
        <p:nvSpPr>
          <p:cNvPr id="4" name="Slide Number Placeholder 3"/>
          <p:cNvSpPr>
            <a:spLocks noGrp="1"/>
          </p:cNvSpPr>
          <p:nvPr>
            <p:ph type="sldNum" sz="quarter" idx="5"/>
          </p:nvPr>
        </p:nvSpPr>
        <p:spPr/>
        <p:txBody>
          <a:bodyPr/>
          <a:lstStyle/>
          <a:p>
            <a:fld id="{A7F321E1-77A3-894F-AA1F-1D0157F5F423}" type="slidenum">
              <a:rPr lang="en-US" smtClean="0"/>
              <a:t>9</a:t>
            </a:fld>
            <a:endParaRPr lang="en-US"/>
          </a:p>
        </p:txBody>
      </p:sp>
    </p:spTree>
    <p:extLst>
      <p:ext uri="{BB962C8B-B14F-4D97-AF65-F5344CB8AC3E}">
        <p14:creationId xmlns:p14="http://schemas.microsoft.com/office/powerpoint/2010/main" val="1498891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Hyperparameter tuning though computational costly and time consuming could yield more accurate classifications</a:t>
            </a:r>
          </a:p>
          <a:p>
            <a:endParaRPr lang="en-US" dirty="0"/>
          </a:p>
          <a:p>
            <a:r>
              <a:rPr lang="en-US" dirty="0"/>
              <a:t>	It would be particularly interesting to see how well a tuned </a:t>
            </a:r>
            <a:r>
              <a:rPr lang="en-US" dirty="0" err="1"/>
              <a:t>LogReg</a:t>
            </a:r>
            <a:r>
              <a:rPr lang="en-US" dirty="0"/>
              <a:t> function can perform, its speed combined with increased accuracy could be extremely beneficial for real time in 	field predictions</a:t>
            </a:r>
          </a:p>
          <a:p>
            <a:endParaRPr lang="en-US" dirty="0"/>
          </a:p>
          <a:p>
            <a:r>
              <a:rPr lang="en-US" dirty="0"/>
              <a:t>Training a Neural network could also lead to more accurate results</a:t>
            </a:r>
          </a:p>
          <a:p>
            <a:endParaRPr lang="en-US" dirty="0"/>
          </a:p>
          <a:p>
            <a:r>
              <a:rPr lang="en-US" dirty="0"/>
              <a:t>Instead of a Other or Broadleaf class, sensor data from more crop species could be included to broaden the predictive ability of the model to unseen crop varieties</a:t>
            </a:r>
          </a:p>
          <a:p>
            <a:endParaRPr lang="en-US" dirty="0"/>
          </a:p>
          <a:p>
            <a:r>
              <a:rPr lang="en-US" dirty="0"/>
              <a:t>Potentially expand training data to distinguish diseased from healthy crops.</a:t>
            </a:r>
          </a:p>
        </p:txBody>
      </p:sp>
      <p:sp>
        <p:nvSpPr>
          <p:cNvPr id="4" name="Slide Number Placeholder 3"/>
          <p:cNvSpPr>
            <a:spLocks noGrp="1"/>
          </p:cNvSpPr>
          <p:nvPr>
            <p:ph type="sldNum" sz="quarter" idx="5"/>
          </p:nvPr>
        </p:nvSpPr>
        <p:spPr/>
        <p:txBody>
          <a:bodyPr/>
          <a:lstStyle/>
          <a:p>
            <a:fld id="{A7F321E1-77A3-894F-AA1F-1D0157F5F423}" type="slidenum">
              <a:rPr lang="en-US" smtClean="0"/>
              <a:t>10</a:t>
            </a:fld>
            <a:endParaRPr lang="en-US"/>
          </a:p>
        </p:txBody>
      </p:sp>
    </p:spTree>
    <p:extLst>
      <p:ext uri="{BB962C8B-B14F-4D97-AF65-F5344CB8AC3E}">
        <p14:creationId xmlns:p14="http://schemas.microsoft.com/office/powerpoint/2010/main" val="359317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F54320-6308-A549-986F-BBBE8F699040}"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5C321-7521-0044-9A8F-0360354C521B}" type="slidenum">
              <a:rPr lang="en-US" smtClean="0"/>
              <a:t>‹#›</a:t>
            </a:fld>
            <a:endParaRPr lang="en-US"/>
          </a:p>
        </p:txBody>
      </p:sp>
    </p:spTree>
    <p:extLst>
      <p:ext uri="{BB962C8B-B14F-4D97-AF65-F5344CB8AC3E}">
        <p14:creationId xmlns:p14="http://schemas.microsoft.com/office/powerpoint/2010/main" val="325479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F54320-6308-A549-986F-BBBE8F699040}"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5C321-7521-0044-9A8F-0360354C521B}" type="slidenum">
              <a:rPr lang="en-US" smtClean="0"/>
              <a:t>‹#›</a:t>
            </a:fld>
            <a:endParaRPr lang="en-US"/>
          </a:p>
        </p:txBody>
      </p:sp>
    </p:spTree>
    <p:extLst>
      <p:ext uri="{BB962C8B-B14F-4D97-AF65-F5344CB8AC3E}">
        <p14:creationId xmlns:p14="http://schemas.microsoft.com/office/powerpoint/2010/main" val="160832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F54320-6308-A549-986F-BBBE8F699040}"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5C321-7521-0044-9A8F-0360354C521B}" type="slidenum">
              <a:rPr lang="en-US" smtClean="0"/>
              <a:t>‹#›</a:t>
            </a:fld>
            <a:endParaRPr lang="en-US"/>
          </a:p>
        </p:txBody>
      </p:sp>
    </p:spTree>
    <p:extLst>
      <p:ext uri="{BB962C8B-B14F-4D97-AF65-F5344CB8AC3E}">
        <p14:creationId xmlns:p14="http://schemas.microsoft.com/office/powerpoint/2010/main" val="230162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F54320-6308-A549-986F-BBBE8F699040}"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5C321-7521-0044-9A8F-0360354C521B}" type="slidenum">
              <a:rPr lang="en-US" smtClean="0"/>
              <a:t>‹#›</a:t>
            </a:fld>
            <a:endParaRPr lang="en-US"/>
          </a:p>
        </p:txBody>
      </p:sp>
    </p:spTree>
    <p:extLst>
      <p:ext uri="{BB962C8B-B14F-4D97-AF65-F5344CB8AC3E}">
        <p14:creationId xmlns:p14="http://schemas.microsoft.com/office/powerpoint/2010/main" val="1632793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F54320-6308-A549-986F-BBBE8F699040}"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75C321-7521-0044-9A8F-0360354C521B}" type="slidenum">
              <a:rPr lang="en-US" smtClean="0"/>
              <a:t>‹#›</a:t>
            </a:fld>
            <a:endParaRPr lang="en-US"/>
          </a:p>
        </p:txBody>
      </p:sp>
    </p:spTree>
    <p:extLst>
      <p:ext uri="{BB962C8B-B14F-4D97-AF65-F5344CB8AC3E}">
        <p14:creationId xmlns:p14="http://schemas.microsoft.com/office/powerpoint/2010/main" val="181620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F54320-6308-A549-986F-BBBE8F699040}" type="datetimeFigureOut">
              <a:rPr lang="en-US" smtClean="0"/>
              <a:t>3/14/22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5C321-7521-0044-9A8F-0360354C521B}" type="slidenum">
              <a:rPr lang="en-US" smtClean="0"/>
              <a:t>‹#›</a:t>
            </a:fld>
            <a:endParaRPr lang="en-US"/>
          </a:p>
        </p:txBody>
      </p:sp>
    </p:spTree>
    <p:extLst>
      <p:ext uri="{BB962C8B-B14F-4D97-AF65-F5344CB8AC3E}">
        <p14:creationId xmlns:p14="http://schemas.microsoft.com/office/powerpoint/2010/main" val="2055647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F54320-6308-A549-986F-BBBE8F699040}"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75C321-7521-0044-9A8F-0360354C521B}" type="slidenum">
              <a:rPr lang="en-US" smtClean="0"/>
              <a:t>‹#›</a:t>
            </a:fld>
            <a:endParaRPr lang="en-US"/>
          </a:p>
        </p:txBody>
      </p:sp>
    </p:spTree>
    <p:extLst>
      <p:ext uri="{BB962C8B-B14F-4D97-AF65-F5344CB8AC3E}">
        <p14:creationId xmlns:p14="http://schemas.microsoft.com/office/powerpoint/2010/main" val="1448406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F54320-6308-A549-986F-BBBE8F699040}"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75C321-7521-0044-9A8F-0360354C521B}" type="slidenum">
              <a:rPr lang="en-US" smtClean="0"/>
              <a:t>‹#›</a:t>
            </a:fld>
            <a:endParaRPr lang="en-US"/>
          </a:p>
        </p:txBody>
      </p:sp>
    </p:spTree>
    <p:extLst>
      <p:ext uri="{BB962C8B-B14F-4D97-AF65-F5344CB8AC3E}">
        <p14:creationId xmlns:p14="http://schemas.microsoft.com/office/powerpoint/2010/main" val="188232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54320-6308-A549-986F-BBBE8F699040}"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75C321-7521-0044-9A8F-0360354C521B}" type="slidenum">
              <a:rPr lang="en-US" smtClean="0"/>
              <a:t>‹#›</a:t>
            </a:fld>
            <a:endParaRPr lang="en-US"/>
          </a:p>
        </p:txBody>
      </p:sp>
    </p:spTree>
    <p:extLst>
      <p:ext uri="{BB962C8B-B14F-4D97-AF65-F5344CB8AC3E}">
        <p14:creationId xmlns:p14="http://schemas.microsoft.com/office/powerpoint/2010/main" val="314935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F54320-6308-A549-986F-BBBE8F699040}" type="datetimeFigureOut">
              <a:rPr lang="en-US" smtClean="0"/>
              <a:t>3/14/22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5C321-7521-0044-9A8F-0360354C521B}" type="slidenum">
              <a:rPr lang="en-US" smtClean="0"/>
              <a:t>‹#›</a:t>
            </a:fld>
            <a:endParaRPr lang="en-US"/>
          </a:p>
        </p:txBody>
      </p:sp>
    </p:spTree>
    <p:extLst>
      <p:ext uri="{BB962C8B-B14F-4D97-AF65-F5344CB8AC3E}">
        <p14:creationId xmlns:p14="http://schemas.microsoft.com/office/powerpoint/2010/main" val="94993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F54320-6308-A549-986F-BBBE8F699040}" type="datetimeFigureOut">
              <a:rPr lang="en-US" smtClean="0"/>
              <a:t>3/14/22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75C321-7521-0044-9A8F-0360354C521B}" type="slidenum">
              <a:rPr lang="en-US" smtClean="0"/>
              <a:t>‹#›</a:t>
            </a:fld>
            <a:endParaRPr lang="en-US"/>
          </a:p>
        </p:txBody>
      </p:sp>
    </p:spTree>
    <p:extLst>
      <p:ext uri="{BB962C8B-B14F-4D97-AF65-F5344CB8AC3E}">
        <p14:creationId xmlns:p14="http://schemas.microsoft.com/office/powerpoint/2010/main" val="32939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F54320-6308-A549-986F-BBBE8F699040}" type="datetimeFigureOut">
              <a:rPr lang="en-US" smtClean="0"/>
              <a:t>3/14/22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75C321-7521-0044-9A8F-0360354C521B}" type="slidenum">
              <a:rPr lang="en-US" smtClean="0"/>
              <a:t>‹#›</a:t>
            </a:fld>
            <a:endParaRPr lang="en-US"/>
          </a:p>
        </p:txBody>
      </p:sp>
    </p:spTree>
    <p:extLst>
      <p:ext uri="{BB962C8B-B14F-4D97-AF65-F5344CB8AC3E}">
        <p14:creationId xmlns:p14="http://schemas.microsoft.com/office/powerpoint/2010/main" val="36214331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6134-0E48-8147-88E4-73F6E176A169}"/>
              </a:ext>
            </a:extLst>
          </p:cNvPr>
          <p:cNvSpPr>
            <a:spLocks noGrp="1"/>
          </p:cNvSpPr>
          <p:nvPr>
            <p:ph type="ctrTitle"/>
          </p:nvPr>
        </p:nvSpPr>
        <p:spPr/>
        <p:txBody>
          <a:bodyPr/>
          <a:lstStyle/>
          <a:p>
            <a:r>
              <a:rPr lang="en-US" dirty="0"/>
              <a:t>Springboard Data Science Capstone 3</a:t>
            </a:r>
          </a:p>
        </p:txBody>
      </p:sp>
      <p:sp>
        <p:nvSpPr>
          <p:cNvPr id="3" name="Subtitle 2">
            <a:extLst>
              <a:ext uri="{FF2B5EF4-FFF2-40B4-BE49-F238E27FC236}">
                <a16:creationId xmlns:a16="http://schemas.microsoft.com/office/drawing/2014/main" id="{B3F653D1-C089-7940-9860-1B2AA4FBE307}"/>
              </a:ext>
            </a:extLst>
          </p:cNvPr>
          <p:cNvSpPr>
            <a:spLocks noGrp="1"/>
          </p:cNvSpPr>
          <p:nvPr>
            <p:ph type="subTitle" idx="1"/>
          </p:nvPr>
        </p:nvSpPr>
        <p:spPr/>
        <p:txBody>
          <a:bodyPr/>
          <a:lstStyle/>
          <a:p>
            <a:r>
              <a:rPr lang="en-US" dirty="0"/>
              <a:t>Cole </a:t>
            </a:r>
            <a:r>
              <a:rPr lang="en-US" dirty="0" err="1"/>
              <a:t>Romanyk</a:t>
            </a:r>
            <a:endParaRPr lang="en-US" dirty="0"/>
          </a:p>
        </p:txBody>
      </p:sp>
    </p:spTree>
    <p:extLst>
      <p:ext uri="{BB962C8B-B14F-4D97-AF65-F5344CB8AC3E}">
        <p14:creationId xmlns:p14="http://schemas.microsoft.com/office/powerpoint/2010/main" val="3021357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0C1E-6F19-394C-BF6B-E1AAE4E7119B}"/>
              </a:ext>
            </a:extLst>
          </p:cNvPr>
          <p:cNvSpPr>
            <a:spLocks noGrp="1"/>
          </p:cNvSpPr>
          <p:nvPr>
            <p:ph type="title"/>
          </p:nvPr>
        </p:nvSpPr>
        <p:spPr/>
        <p:txBody>
          <a:bodyPr/>
          <a:lstStyle/>
          <a:p>
            <a:r>
              <a:rPr lang="en-US" dirty="0"/>
              <a:t>Future Improvements</a:t>
            </a:r>
          </a:p>
        </p:txBody>
      </p:sp>
      <p:sp>
        <p:nvSpPr>
          <p:cNvPr id="3" name="Content Placeholder 2">
            <a:extLst>
              <a:ext uri="{FF2B5EF4-FFF2-40B4-BE49-F238E27FC236}">
                <a16:creationId xmlns:a16="http://schemas.microsoft.com/office/drawing/2014/main" id="{1F58435E-F43F-EE43-A689-98D20FFFA9B7}"/>
              </a:ext>
            </a:extLst>
          </p:cNvPr>
          <p:cNvSpPr>
            <a:spLocks noGrp="1"/>
          </p:cNvSpPr>
          <p:nvPr>
            <p:ph idx="1"/>
          </p:nvPr>
        </p:nvSpPr>
        <p:spPr/>
        <p:txBody>
          <a:bodyPr/>
          <a:lstStyle/>
          <a:p>
            <a:pPr lvl="1"/>
            <a:r>
              <a:rPr lang="en-US" dirty="0"/>
              <a:t>Hyperparameter tuning</a:t>
            </a:r>
          </a:p>
          <a:p>
            <a:pPr lvl="2"/>
            <a:r>
              <a:rPr lang="en-US" dirty="0" err="1"/>
              <a:t>LogReg</a:t>
            </a:r>
            <a:endParaRPr lang="en-US" dirty="0"/>
          </a:p>
          <a:p>
            <a:pPr lvl="1"/>
            <a:r>
              <a:rPr lang="en-US" dirty="0"/>
              <a:t>Neural Network</a:t>
            </a:r>
          </a:p>
          <a:p>
            <a:pPr lvl="1"/>
            <a:r>
              <a:rPr lang="en-US" dirty="0"/>
              <a:t>More Crop Species</a:t>
            </a:r>
          </a:p>
          <a:p>
            <a:pPr lvl="1"/>
            <a:r>
              <a:rPr lang="en-US" dirty="0"/>
              <a:t>Detect Disease and Pest Spread</a:t>
            </a:r>
          </a:p>
        </p:txBody>
      </p:sp>
      <p:pic>
        <p:nvPicPr>
          <p:cNvPr id="5122" name="Picture 2" descr="Northern corn leaf blight of maize  corn disease stock pictures, royalty-free photos &amp; images">
            <a:extLst>
              <a:ext uri="{FF2B5EF4-FFF2-40B4-BE49-F238E27FC236}">
                <a16:creationId xmlns:a16="http://schemas.microsoft.com/office/drawing/2014/main" id="{83F31208-388C-3E4A-9B63-4E0D03A36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5733" y="681037"/>
            <a:ext cx="3660421" cy="273933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otten corn  corn disease stock pictures, royalty-free photos &amp; images">
            <a:extLst>
              <a:ext uri="{FF2B5EF4-FFF2-40B4-BE49-F238E27FC236}">
                <a16:creationId xmlns:a16="http://schemas.microsoft.com/office/drawing/2014/main" id="{DB238637-EB45-894B-AE76-0A7BB244C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5489" y="3736284"/>
            <a:ext cx="4139440" cy="273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045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3563-4D72-054D-93D4-F8DA4E9D5608}"/>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82B9BE6A-0782-F347-858C-861C34FF6D1A}"/>
              </a:ext>
            </a:extLst>
          </p:cNvPr>
          <p:cNvSpPr>
            <a:spLocks noGrp="1"/>
          </p:cNvSpPr>
          <p:nvPr>
            <p:ph idx="1"/>
          </p:nvPr>
        </p:nvSpPr>
        <p:spPr/>
        <p:txBody>
          <a:bodyPr/>
          <a:lstStyle/>
          <a:p>
            <a:r>
              <a:rPr lang="en-US" dirty="0"/>
              <a:t>UCI and Dr. Iman </a:t>
            </a:r>
            <a:r>
              <a:rPr lang="en-US" dirty="0" err="1"/>
              <a:t>Khosravi</a:t>
            </a:r>
            <a:r>
              <a:rPr lang="en-US" dirty="0"/>
              <a:t> for posting and allowing use of the dataset. </a:t>
            </a:r>
          </a:p>
          <a:p>
            <a:endParaRPr lang="en-US" dirty="0"/>
          </a:p>
          <a:p>
            <a:r>
              <a:rPr lang="en-US" dirty="0" err="1"/>
              <a:t>Istockphoto.com</a:t>
            </a:r>
            <a:r>
              <a:rPr lang="en-US" dirty="0"/>
              <a:t> for stock field crop pictures</a:t>
            </a:r>
          </a:p>
          <a:p>
            <a:endParaRPr lang="en-US" dirty="0"/>
          </a:p>
          <a:p>
            <a:r>
              <a:rPr lang="en-US" dirty="0"/>
              <a:t>Big thank you to Wei (Wayne) Ang, without your constant help and guidance this capstone would not have been possible!</a:t>
            </a:r>
          </a:p>
        </p:txBody>
      </p:sp>
    </p:spTree>
    <p:extLst>
      <p:ext uri="{BB962C8B-B14F-4D97-AF65-F5344CB8AC3E}">
        <p14:creationId xmlns:p14="http://schemas.microsoft.com/office/powerpoint/2010/main" val="379900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64EF-6D0C-6A4B-97C2-0A9AD3F2D4E4}"/>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99E8942A-E5C2-FF48-9F45-600D69C5EC56}"/>
              </a:ext>
            </a:extLst>
          </p:cNvPr>
          <p:cNvSpPr>
            <a:spLocks noGrp="1"/>
          </p:cNvSpPr>
          <p:nvPr>
            <p:ph idx="1"/>
          </p:nvPr>
        </p:nvSpPr>
        <p:spPr/>
        <p:txBody>
          <a:bodyPr/>
          <a:lstStyle/>
          <a:p>
            <a:r>
              <a:rPr lang="en-US" dirty="0"/>
              <a:t>Classify in field crop from remote sensors</a:t>
            </a:r>
          </a:p>
          <a:p>
            <a:r>
              <a:rPr lang="en-US" dirty="0"/>
              <a:t>Prime Agri entering a new market</a:t>
            </a:r>
          </a:p>
          <a:p>
            <a:r>
              <a:rPr lang="en-US" dirty="0"/>
              <a:t>Multiclass model:</a:t>
            </a:r>
          </a:p>
          <a:p>
            <a:pPr lvl="1"/>
            <a:r>
              <a:rPr lang="en-US" dirty="0" err="1"/>
              <a:t>Roc_auc</a:t>
            </a:r>
            <a:r>
              <a:rPr lang="en-US" dirty="0"/>
              <a:t> success metric</a:t>
            </a:r>
          </a:p>
          <a:p>
            <a:pPr lvl="1"/>
            <a:r>
              <a:rPr lang="en-US" dirty="0"/>
              <a:t>90%</a:t>
            </a:r>
          </a:p>
        </p:txBody>
      </p:sp>
      <p:pic>
        <p:nvPicPr>
          <p:cNvPr id="2050" name="Picture 2" descr="Young green corn growing on the field at sunset time.  corn field stock pictures, royalty-free photos &amp; images">
            <a:extLst>
              <a:ext uri="{FF2B5EF4-FFF2-40B4-BE49-F238E27FC236}">
                <a16:creationId xmlns:a16="http://schemas.microsoft.com/office/drawing/2014/main" id="{F07AABB0-F4EC-714D-9507-BE684405E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0439" y="962025"/>
            <a:ext cx="2882900" cy="19219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oy field lit by early morning sun  soybean field stock pictures, royalty-free photos &amp; images">
            <a:extLst>
              <a:ext uri="{FF2B5EF4-FFF2-40B4-BE49-F238E27FC236}">
                <a16:creationId xmlns:a16="http://schemas.microsoft.com/office/drawing/2014/main" id="{31845BF1-6C4B-0F43-A6C9-1D164FD85D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5019" y="2612437"/>
            <a:ext cx="3024012" cy="201600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ripe oats in the field against the sky  oat field stock pictures, royalty-free photos &amp; images">
            <a:extLst>
              <a:ext uri="{FF2B5EF4-FFF2-40B4-BE49-F238E27FC236}">
                <a16:creationId xmlns:a16="http://schemas.microsoft.com/office/drawing/2014/main" id="{8ED1EBF5-8031-0E42-8677-858FFAE393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2533" y="2791881"/>
            <a:ext cx="2994378" cy="19962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sty sunrise over wheat field in Kansas  wheat field stock pictures, royalty-free photos &amp; images">
            <a:extLst>
              <a:ext uri="{FF2B5EF4-FFF2-40B4-BE49-F238E27FC236}">
                <a16:creationId xmlns:a16="http://schemas.microsoft.com/office/drawing/2014/main" id="{43ABFC5D-116A-E846-BFE5-714C2FA532C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4450" y="4521493"/>
            <a:ext cx="2882901" cy="192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8973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6164-6920-4542-A405-3009551A1B54}"/>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AEA5A791-DC61-8847-8981-60D638AAE2EF}"/>
              </a:ext>
            </a:extLst>
          </p:cNvPr>
          <p:cNvSpPr>
            <a:spLocks noGrp="1"/>
          </p:cNvSpPr>
          <p:nvPr>
            <p:ph idx="1"/>
          </p:nvPr>
        </p:nvSpPr>
        <p:spPr/>
        <p:txBody>
          <a:bodyPr/>
          <a:lstStyle/>
          <a:p>
            <a:r>
              <a:rPr lang="en-US" dirty="0"/>
              <a:t>UCI Machine Learning library</a:t>
            </a:r>
          </a:p>
          <a:p>
            <a:r>
              <a:rPr lang="en-US" dirty="0"/>
              <a:t>Remote sensing data</a:t>
            </a:r>
          </a:p>
          <a:p>
            <a:pPr marL="0" indent="0">
              <a:buNone/>
            </a:pPr>
            <a:endParaRPr lang="en-US" dirty="0"/>
          </a:p>
        </p:txBody>
      </p:sp>
      <p:pic>
        <p:nvPicPr>
          <p:cNvPr id="3074" name="Picture 2">
            <a:extLst>
              <a:ext uri="{FF2B5EF4-FFF2-40B4-BE49-F238E27FC236}">
                <a16:creationId xmlns:a16="http://schemas.microsoft.com/office/drawing/2014/main" id="{770D7864-2199-4049-B56D-F4D21F9F0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54062"/>
            <a:ext cx="48768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746ECF4-2AB4-774F-93B5-85EA16F5B3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1345" y="2812344"/>
            <a:ext cx="4266109" cy="320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10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1B3FD-36FB-8643-932F-C1DD91E7B584}"/>
              </a:ext>
            </a:extLst>
          </p:cNvPr>
          <p:cNvSpPr>
            <a:spLocks noGrp="1"/>
          </p:cNvSpPr>
          <p:nvPr>
            <p:ph type="title"/>
          </p:nvPr>
        </p:nvSpPr>
        <p:spPr/>
        <p:txBody>
          <a:bodyPr/>
          <a:lstStyle/>
          <a:p>
            <a:r>
              <a:rPr lang="en-US" dirty="0"/>
              <a:t>Wrangling</a:t>
            </a:r>
          </a:p>
        </p:txBody>
      </p:sp>
      <p:sp>
        <p:nvSpPr>
          <p:cNvPr id="3" name="Content Placeholder 2">
            <a:extLst>
              <a:ext uri="{FF2B5EF4-FFF2-40B4-BE49-F238E27FC236}">
                <a16:creationId xmlns:a16="http://schemas.microsoft.com/office/drawing/2014/main" id="{B5294071-4CF5-E44F-9C81-0A60258E6DD8}"/>
              </a:ext>
            </a:extLst>
          </p:cNvPr>
          <p:cNvSpPr>
            <a:spLocks noGrp="1"/>
          </p:cNvSpPr>
          <p:nvPr>
            <p:ph idx="1"/>
          </p:nvPr>
        </p:nvSpPr>
        <p:spPr/>
        <p:txBody>
          <a:bodyPr/>
          <a:lstStyle/>
          <a:p>
            <a:r>
              <a:rPr lang="en-US" dirty="0"/>
              <a:t>Missing data</a:t>
            </a:r>
          </a:p>
          <a:p>
            <a:r>
              <a:rPr lang="en-US" dirty="0"/>
              <a:t>Feature types</a:t>
            </a:r>
          </a:p>
          <a:p>
            <a:r>
              <a:rPr lang="en-US" dirty="0"/>
              <a:t>Feature Names</a:t>
            </a:r>
          </a:p>
        </p:txBody>
      </p:sp>
      <p:pic>
        <p:nvPicPr>
          <p:cNvPr id="4" name="Picture 3">
            <a:extLst>
              <a:ext uri="{FF2B5EF4-FFF2-40B4-BE49-F238E27FC236}">
                <a16:creationId xmlns:a16="http://schemas.microsoft.com/office/drawing/2014/main" id="{F69CA5A6-225F-B841-8281-A76DE6D4DE87}"/>
              </a:ext>
            </a:extLst>
          </p:cNvPr>
          <p:cNvPicPr>
            <a:picLocks noChangeAspect="1"/>
          </p:cNvPicPr>
          <p:nvPr/>
        </p:nvPicPr>
        <p:blipFill>
          <a:blip r:embed="rId3"/>
          <a:stretch>
            <a:fillRect/>
          </a:stretch>
        </p:blipFill>
        <p:spPr>
          <a:xfrm>
            <a:off x="4757562" y="2094795"/>
            <a:ext cx="6229538" cy="1766006"/>
          </a:xfrm>
          <a:prstGeom prst="rect">
            <a:avLst/>
          </a:prstGeom>
        </p:spPr>
      </p:pic>
    </p:spTree>
    <p:extLst>
      <p:ext uri="{BB962C8B-B14F-4D97-AF65-F5344CB8AC3E}">
        <p14:creationId xmlns:p14="http://schemas.microsoft.com/office/powerpoint/2010/main" val="39405037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nextCondLst>
                <p:cond evt="onClick" delay="0">
                  <p:tgtEl>
                    <p:spTgt spid="2"/>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3011-E91E-4244-BE24-209D284F012D}"/>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8CFEA4F5-D421-6348-A290-2D22F1AFA546}"/>
              </a:ext>
            </a:extLst>
          </p:cNvPr>
          <p:cNvSpPr>
            <a:spLocks noGrp="1"/>
          </p:cNvSpPr>
          <p:nvPr>
            <p:ph idx="1"/>
          </p:nvPr>
        </p:nvSpPr>
        <p:spPr/>
        <p:txBody>
          <a:bodyPr/>
          <a:lstStyle/>
          <a:p>
            <a:r>
              <a:rPr lang="en-US" dirty="0"/>
              <a:t>325,834 observations  and 174 features</a:t>
            </a:r>
          </a:p>
          <a:p>
            <a:pPr lvl="1"/>
            <a:r>
              <a:rPr lang="en-US" dirty="0"/>
              <a:t>High dimensionality</a:t>
            </a:r>
          </a:p>
          <a:p>
            <a:pPr lvl="1"/>
            <a:r>
              <a:rPr lang="en-US" dirty="0"/>
              <a:t>Class imbalance</a:t>
            </a:r>
          </a:p>
        </p:txBody>
      </p:sp>
      <p:pic>
        <p:nvPicPr>
          <p:cNvPr id="4" name="Picture 3">
            <a:extLst>
              <a:ext uri="{FF2B5EF4-FFF2-40B4-BE49-F238E27FC236}">
                <a16:creationId xmlns:a16="http://schemas.microsoft.com/office/drawing/2014/main" id="{DB920484-3EA2-8E48-AB2C-1C3B101B4B89}"/>
              </a:ext>
            </a:extLst>
          </p:cNvPr>
          <p:cNvPicPr>
            <a:picLocks noChangeAspect="1"/>
          </p:cNvPicPr>
          <p:nvPr/>
        </p:nvPicPr>
        <p:blipFill>
          <a:blip r:embed="rId3"/>
          <a:stretch>
            <a:fillRect/>
          </a:stretch>
        </p:blipFill>
        <p:spPr>
          <a:xfrm>
            <a:off x="4280605" y="2145037"/>
            <a:ext cx="7073195" cy="4147495"/>
          </a:xfrm>
          <a:prstGeom prst="rect">
            <a:avLst/>
          </a:prstGeom>
        </p:spPr>
      </p:pic>
      <p:graphicFrame>
        <p:nvGraphicFramePr>
          <p:cNvPr id="10" name="Table 9">
            <a:extLst>
              <a:ext uri="{FF2B5EF4-FFF2-40B4-BE49-F238E27FC236}">
                <a16:creationId xmlns:a16="http://schemas.microsoft.com/office/drawing/2014/main" id="{3608BE9C-1CB4-CE4C-AD34-73DF032321C2}"/>
              </a:ext>
            </a:extLst>
          </p:cNvPr>
          <p:cNvGraphicFramePr>
            <a:graphicFrameLocks noGrp="1"/>
          </p:cNvGraphicFramePr>
          <p:nvPr>
            <p:extLst>
              <p:ext uri="{D42A27DB-BD31-4B8C-83A1-F6EECF244321}">
                <p14:modId xmlns:p14="http://schemas.microsoft.com/office/powerpoint/2010/main" val="1920563091"/>
              </p:ext>
            </p:extLst>
          </p:nvPr>
        </p:nvGraphicFramePr>
        <p:xfrm>
          <a:off x="5328357" y="6047105"/>
          <a:ext cx="5937955" cy="375285"/>
        </p:xfrm>
        <a:graphic>
          <a:graphicData uri="http://schemas.openxmlformats.org/drawingml/2006/table">
            <a:tbl>
              <a:tblPr firstRow="1" firstCol="1" bandRow="1">
                <a:tableStyleId>{69C7853C-536D-4A76-A0AE-DD22124D55A5}</a:tableStyleId>
              </a:tblPr>
              <a:tblGrid>
                <a:gridCol w="848279">
                  <a:extLst>
                    <a:ext uri="{9D8B030D-6E8A-4147-A177-3AD203B41FA5}">
                      <a16:colId xmlns:a16="http://schemas.microsoft.com/office/drawing/2014/main" val="337770943"/>
                    </a:ext>
                  </a:extLst>
                </a:gridCol>
                <a:gridCol w="795262">
                  <a:extLst>
                    <a:ext uri="{9D8B030D-6E8A-4147-A177-3AD203B41FA5}">
                      <a16:colId xmlns:a16="http://schemas.microsoft.com/office/drawing/2014/main" val="898890064"/>
                    </a:ext>
                  </a:extLst>
                </a:gridCol>
                <a:gridCol w="795262">
                  <a:extLst>
                    <a:ext uri="{9D8B030D-6E8A-4147-A177-3AD203B41FA5}">
                      <a16:colId xmlns:a16="http://schemas.microsoft.com/office/drawing/2014/main" val="2887002930"/>
                    </a:ext>
                  </a:extLst>
                </a:gridCol>
                <a:gridCol w="954314">
                  <a:extLst>
                    <a:ext uri="{9D8B030D-6E8A-4147-A177-3AD203B41FA5}">
                      <a16:colId xmlns:a16="http://schemas.microsoft.com/office/drawing/2014/main" val="2611652207"/>
                    </a:ext>
                  </a:extLst>
                </a:gridCol>
                <a:gridCol w="795262">
                  <a:extLst>
                    <a:ext uri="{9D8B030D-6E8A-4147-A177-3AD203B41FA5}">
                      <a16:colId xmlns:a16="http://schemas.microsoft.com/office/drawing/2014/main" val="1878593013"/>
                    </a:ext>
                  </a:extLst>
                </a:gridCol>
                <a:gridCol w="795262">
                  <a:extLst>
                    <a:ext uri="{9D8B030D-6E8A-4147-A177-3AD203B41FA5}">
                      <a16:colId xmlns:a16="http://schemas.microsoft.com/office/drawing/2014/main" val="896912148"/>
                    </a:ext>
                  </a:extLst>
                </a:gridCol>
                <a:gridCol w="954314">
                  <a:extLst>
                    <a:ext uri="{9D8B030D-6E8A-4147-A177-3AD203B41FA5}">
                      <a16:colId xmlns:a16="http://schemas.microsoft.com/office/drawing/2014/main" val="2915434435"/>
                    </a:ext>
                  </a:extLst>
                </a:gridCol>
              </a:tblGrid>
              <a:tr h="180975">
                <a:tc>
                  <a:txBody>
                    <a:bodyPr/>
                    <a:lstStyle/>
                    <a:p>
                      <a:pPr marL="0" marR="0">
                        <a:spcBef>
                          <a:spcPts val="0"/>
                        </a:spcBef>
                        <a:spcAft>
                          <a:spcPts val="0"/>
                        </a:spcAft>
                      </a:pPr>
                      <a:r>
                        <a:rPr lang="en-US" sz="1200" dirty="0">
                          <a:solidFill>
                            <a:sysClr val="windowText" lastClr="000000"/>
                          </a:solidFill>
                          <a:effectLst/>
                        </a:rPr>
                        <a:t>Corn - 1</a:t>
                      </a:r>
                      <a:endParaRPr lang="en-US" sz="12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a:solidFill>
                            <a:sysClr val="windowText" lastClr="000000"/>
                          </a:solidFill>
                          <a:effectLst/>
                        </a:rPr>
                        <a:t>Peas - 2</a:t>
                      </a:r>
                      <a:endParaRPr lang="en-US" sz="12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dirty="0">
                          <a:solidFill>
                            <a:sysClr val="windowText" lastClr="000000"/>
                          </a:solidFill>
                          <a:effectLst/>
                        </a:rPr>
                        <a:t>Canola - 3</a:t>
                      </a:r>
                      <a:endParaRPr lang="en-US" sz="12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a:solidFill>
                            <a:sysClr val="windowText" lastClr="000000"/>
                          </a:solidFill>
                          <a:effectLst/>
                        </a:rPr>
                        <a:t>Soybeans - 4</a:t>
                      </a:r>
                      <a:endParaRPr lang="en-US" sz="12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a:solidFill>
                            <a:sysClr val="windowText" lastClr="000000"/>
                          </a:solidFill>
                          <a:effectLst/>
                        </a:rPr>
                        <a:t>Oats - 5</a:t>
                      </a:r>
                      <a:endParaRPr lang="en-US" sz="12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dirty="0">
                          <a:solidFill>
                            <a:sysClr val="windowText" lastClr="000000"/>
                          </a:solidFill>
                          <a:effectLst/>
                        </a:rPr>
                        <a:t>Wheat - 6</a:t>
                      </a:r>
                      <a:endParaRPr lang="en-US" sz="12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dirty="0">
                          <a:solidFill>
                            <a:sysClr val="windowText" lastClr="000000"/>
                          </a:solidFill>
                          <a:effectLst/>
                        </a:rPr>
                        <a:t>Broadleaf - 7</a:t>
                      </a:r>
                      <a:endParaRPr lang="en-US" sz="12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128480757"/>
                  </a:ext>
                </a:extLst>
              </a:tr>
              <a:tr h="192405">
                <a:tc>
                  <a:txBody>
                    <a:bodyPr/>
                    <a:lstStyle/>
                    <a:p>
                      <a:pPr marL="0" marR="0">
                        <a:spcBef>
                          <a:spcPts val="0"/>
                        </a:spcBef>
                        <a:spcAft>
                          <a:spcPts val="0"/>
                        </a:spcAft>
                      </a:pPr>
                      <a:r>
                        <a:rPr lang="en-US" sz="1200" b="0" dirty="0">
                          <a:solidFill>
                            <a:sysClr val="windowText" lastClr="000000"/>
                          </a:solidFill>
                          <a:effectLst/>
                        </a:rPr>
                        <a:t>39,162</a:t>
                      </a:r>
                      <a:endParaRPr lang="en-US" sz="1200" b="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a:solidFill>
                            <a:sysClr val="windowText" lastClr="000000"/>
                          </a:solidFill>
                          <a:effectLst/>
                        </a:rPr>
                        <a:t>3,598</a:t>
                      </a:r>
                      <a:endParaRPr lang="en-US" sz="12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a:solidFill>
                            <a:sysClr val="windowText" lastClr="000000"/>
                          </a:solidFill>
                          <a:effectLst/>
                        </a:rPr>
                        <a:t>75,673</a:t>
                      </a:r>
                      <a:endParaRPr lang="en-US" sz="12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a:solidFill>
                            <a:sysClr val="windowText" lastClr="000000"/>
                          </a:solidFill>
                          <a:effectLst/>
                        </a:rPr>
                        <a:t>74,067</a:t>
                      </a:r>
                      <a:endParaRPr lang="en-US" sz="12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a:solidFill>
                            <a:sysClr val="windowText" lastClr="000000"/>
                          </a:solidFill>
                          <a:effectLst/>
                        </a:rPr>
                        <a:t>47,117</a:t>
                      </a:r>
                      <a:endParaRPr lang="en-US" sz="120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dirty="0">
                          <a:solidFill>
                            <a:sysClr val="windowText" lastClr="000000"/>
                          </a:solidFill>
                          <a:effectLst/>
                        </a:rPr>
                        <a:t>85,074</a:t>
                      </a:r>
                      <a:endParaRPr lang="en-US" sz="12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a:spcBef>
                          <a:spcPts val="0"/>
                        </a:spcBef>
                        <a:spcAft>
                          <a:spcPts val="0"/>
                        </a:spcAft>
                      </a:pPr>
                      <a:r>
                        <a:rPr lang="en-US" sz="1200" dirty="0">
                          <a:solidFill>
                            <a:sysClr val="windowText" lastClr="000000"/>
                          </a:solidFill>
                          <a:effectLst/>
                        </a:rPr>
                        <a:t>1,143</a:t>
                      </a:r>
                      <a:endParaRPr lang="en-US" sz="1200" dirty="0">
                        <a:solidFill>
                          <a:sysClr val="windowText" lastClr="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2159847920"/>
                  </a:ext>
                </a:extLst>
              </a:tr>
            </a:tbl>
          </a:graphicData>
        </a:graphic>
      </p:graphicFrame>
    </p:spTree>
    <p:extLst>
      <p:ext uri="{BB962C8B-B14F-4D97-AF65-F5344CB8AC3E}">
        <p14:creationId xmlns:p14="http://schemas.microsoft.com/office/powerpoint/2010/main" val="2552862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CCE3D-6CA7-DE41-A832-D99FD864D891}"/>
              </a:ext>
            </a:extLst>
          </p:cNvPr>
          <p:cNvSpPr>
            <a:spLocks noGrp="1"/>
          </p:cNvSpPr>
          <p:nvPr>
            <p:ph type="title"/>
          </p:nvPr>
        </p:nvSpPr>
        <p:spPr/>
        <p:txBody>
          <a:bodyPr/>
          <a:lstStyle/>
          <a:p>
            <a:r>
              <a:rPr lang="en-US" dirty="0"/>
              <a:t>Preprocessing the Data</a:t>
            </a:r>
          </a:p>
        </p:txBody>
      </p:sp>
      <p:sp>
        <p:nvSpPr>
          <p:cNvPr id="4" name="Content Placeholder 3">
            <a:extLst>
              <a:ext uri="{FF2B5EF4-FFF2-40B4-BE49-F238E27FC236}">
                <a16:creationId xmlns:a16="http://schemas.microsoft.com/office/drawing/2014/main" id="{FB2833E1-3FD7-004E-A46A-F10AD254B099}"/>
              </a:ext>
            </a:extLst>
          </p:cNvPr>
          <p:cNvSpPr>
            <a:spLocks noGrp="1"/>
          </p:cNvSpPr>
          <p:nvPr>
            <p:ph idx="1"/>
          </p:nvPr>
        </p:nvSpPr>
        <p:spPr/>
        <p:txBody>
          <a:bodyPr/>
          <a:lstStyle/>
          <a:p>
            <a:r>
              <a:rPr lang="en-US" dirty="0"/>
              <a:t>handling the Class Imbalance</a:t>
            </a:r>
          </a:p>
          <a:p>
            <a:pPr lvl="1"/>
            <a:r>
              <a:rPr lang="en-US" dirty="0"/>
              <a:t>Broadleaf</a:t>
            </a:r>
          </a:p>
          <a:p>
            <a:pPr lvl="1"/>
            <a:r>
              <a:rPr lang="en-US" dirty="0"/>
              <a:t>SMOTE</a:t>
            </a:r>
          </a:p>
          <a:p>
            <a:pPr lvl="1"/>
            <a:endParaRPr lang="en-US" dirty="0"/>
          </a:p>
          <a:p>
            <a:r>
              <a:rPr lang="en-US" dirty="0"/>
              <a:t>Dimensionality Reduction</a:t>
            </a:r>
          </a:p>
          <a:p>
            <a:pPr lvl="1"/>
            <a:r>
              <a:rPr lang="en-US" dirty="0" err="1"/>
              <a:t>Kmeans</a:t>
            </a:r>
            <a:r>
              <a:rPr lang="en-US" dirty="0"/>
              <a:t> Clustering</a:t>
            </a:r>
          </a:p>
          <a:p>
            <a:pPr lvl="1"/>
            <a:r>
              <a:rPr lang="en-US" dirty="0"/>
              <a:t>PCA</a:t>
            </a:r>
          </a:p>
        </p:txBody>
      </p:sp>
      <p:pic>
        <p:nvPicPr>
          <p:cNvPr id="6" name="Picture 5">
            <a:extLst>
              <a:ext uri="{FF2B5EF4-FFF2-40B4-BE49-F238E27FC236}">
                <a16:creationId xmlns:a16="http://schemas.microsoft.com/office/drawing/2014/main" id="{30189B80-F2C4-A542-8431-6AD217D22F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9246" y="829080"/>
            <a:ext cx="6096000" cy="5885840"/>
          </a:xfrm>
          <a:prstGeom prst="rect">
            <a:avLst/>
          </a:prstGeom>
        </p:spPr>
      </p:pic>
    </p:spTree>
    <p:extLst>
      <p:ext uri="{BB962C8B-B14F-4D97-AF65-F5344CB8AC3E}">
        <p14:creationId xmlns:p14="http://schemas.microsoft.com/office/powerpoint/2010/main" val="3714241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6DEE9-2481-3543-A21B-D8E7BFC175F8}"/>
              </a:ext>
            </a:extLst>
          </p:cNvPr>
          <p:cNvSpPr>
            <a:spLocks noGrp="1"/>
          </p:cNvSpPr>
          <p:nvPr>
            <p:ph type="title"/>
          </p:nvPr>
        </p:nvSpPr>
        <p:spPr/>
        <p:txBody>
          <a:bodyPr/>
          <a:lstStyle/>
          <a:p>
            <a:r>
              <a:rPr lang="en-US" dirty="0"/>
              <a:t>Models Selection</a:t>
            </a:r>
          </a:p>
        </p:txBody>
      </p:sp>
      <p:sp>
        <p:nvSpPr>
          <p:cNvPr id="3" name="Content Placeholder 2">
            <a:extLst>
              <a:ext uri="{FF2B5EF4-FFF2-40B4-BE49-F238E27FC236}">
                <a16:creationId xmlns:a16="http://schemas.microsoft.com/office/drawing/2014/main" id="{C79448FC-4C6C-AC4C-9991-B2744689F358}"/>
              </a:ext>
            </a:extLst>
          </p:cNvPr>
          <p:cNvSpPr>
            <a:spLocks noGrp="1"/>
          </p:cNvSpPr>
          <p:nvPr>
            <p:ph idx="1"/>
          </p:nvPr>
        </p:nvSpPr>
        <p:spPr/>
        <p:txBody>
          <a:bodyPr/>
          <a:lstStyle/>
          <a:p>
            <a:r>
              <a:rPr lang="en-US" dirty="0"/>
              <a:t>Logistic Regression</a:t>
            </a:r>
          </a:p>
          <a:p>
            <a:pPr lvl="1"/>
            <a:r>
              <a:rPr lang="en-US" dirty="0"/>
              <a:t>Preliminary score: 0.9682</a:t>
            </a:r>
          </a:p>
          <a:p>
            <a:pPr lvl="1"/>
            <a:r>
              <a:rPr lang="en-US" dirty="0"/>
              <a:t>Fit/score time: 36.5 sec</a:t>
            </a:r>
          </a:p>
          <a:p>
            <a:r>
              <a:rPr lang="en-US" dirty="0"/>
              <a:t>K Nearest Neighbors</a:t>
            </a:r>
          </a:p>
          <a:p>
            <a:pPr lvl="1"/>
            <a:r>
              <a:rPr lang="en-US" dirty="0"/>
              <a:t>Preliminary score: 0.9982</a:t>
            </a:r>
          </a:p>
          <a:p>
            <a:pPr lvl="1"/>
            <a:r>
              <a:rPr lang="en-US" dirty="0"/>
              <a:t>Fit/score time: 74 min 27 sec</a:t>
            </a:r>
          </a:p>
          <a:p>
            <a:r>
              <a:rPr lang="en-US" dirty="0"/>
              <a:t>Random Forest Classifier</a:t>
            </a:r>
          </a:p>
          <a:p>
            <a:pPr lvl="1"/>
            <a:r>
              <a:rPr lang="en-US" dirty="0"/>
              <a:t>Preliminary score: 0.9999</a:t>
            </a:r>
          </a:p>
          <a:p>
            <a:pPr lvl="1"/>
            <a:r>
              <a:rPr lang="en-US" dirty="0"/>
              <a:t>Fit/score time: 3 min 41 sec</a:t>
            </a:r>
          </a:p>
          <a:p>
            <a:pPr marL="0" indent="0">
              <a:buNone/>
            </a:pPr>
            <a:endParaRPr lang="en-US" dirty="0"/>
          </a:p>
        </p:txBody>
      </p:sp>
      <p:pic>
        <p:nvPicPr>
          <p:cNvPr id="9" name="Picture 8">
            <a:extLst>
              <a:ext uri="{FF2B5EF4-FFF2-40B4-BE49-F238E27FC236}">
                <a16:creationId xmlns:a16="http://schemas.microsoft.com/office/drawing/2014/main" id="{5B7ECF34-41C4-C644-8B11-0000DFB09F0A}"/>
              </a:ext>
            </a:extLst>
          </p:cNvPr>
          <p:cNvPicPr>
            <a:picLocks noChangeAspect="1"/>
          </p:cNvPicPr>
          <p:nvPr/>
        </p:nvPicPr>
        <p:blipFill>
          <a:blip r:embed="rId3"/>
          <a:stretch>
            <a:fillRect/>
          </a:stretch>
        </p:blipFill>
        <p:spPr>
          <a:xfrm>
            <a:off x="5305778" y="872823"/>
            <a:ext cx="3206044" cy="2862539"/>
          </a:xfrm>
          <a:prstGeom prst="rect">
            <a:avLst/>
          </a:prstGeom>
        </p:spPr>
      </p:pic>
      <p:pic>
        <p:nvPicPr>
          <p:cNvPr id="10" name="Picture 9">
            <a:extLst>
              <a:ext uri="{FF2B5EF4-FFF2-40B4-BE49-F238E27FC236}">
                <a16:creationId xmlns:a16="http://schemas.microsoft.com/office/drawing/2014/main" id="{DBAB553C-1CD4-0B4E-9055-E4F30EAC992F}"/>
              </a:ext>
            </a:extLst>
          </p:cNvPr>
          <p:cNvPicPr>
            <a:picLocks noChangeAspect="1"/>
          </p:cNvPicPr>
          <p:nvPr/>
        </p:nvPicPr>
        <p:blipFill>
          <a:blip r:embed="rId4"/>
          <a:stretch>
            <a:fillRect/>
          </a:stretch>
        </p:blipFill>
        <p:spPr>
          <a:xfrm>
            <a:off x="8511822" y="872823"/>
            <a:ext cx="3383139" cy="2862539"/>
          </a:xfrm>
          <a:prstGeom prst="rect">
            <a:avLst/>
          </a:prstGeom>
        </p:spPr>
      </p:pic>
      <p:pic>
        <p:nvPicPr>
          <p:cNvPr id="11" name="Picture 10">
            <a:extLst>
              <a:ext uri="{FF2B5EF4-FFF2-40B4-BE49-F238E27FC236}">
                <a16:creationId xmlns:a16="http://schemas.microsoft.com/office/drawing/2014/main" id="{53FF1D22-D951-544E-B262-3B8145B4A938}"/>
              </a:ext>
            </a:extLst>
          </p:cNvPr>
          <p:cNvPicPr>
            <a:picLocks noChangeAspect="1"/>
          </p:cNvPicPr>
          <p:nvPr/>
        </p:nvPicPr>
        <p:blipFill>
          <a:blip r:embed="rId5"/>
          <a:stretch>
            <a:fillRect/>
          </a:stretch>
        </p:blipFill>
        <p:spPr>
          <a:xfrm>
            <a:off x="6967721" y="3735362"/>
            <a:ext cx="3088201" cy="2804123"/>
          </a:xfrm>
          <a:prstGeom prst="rect">
            <a:avLst/>
          </a:prstGeom>
        </p:spPr>
      </p:pic>
    </p:spTree>
    <p:extLst>
      <p:ext uri="{BB962C8B-B14F-4D97-AF65-F5344CB8AC3E}">
        <p14:creationId xmlns:p14="http://schemas.microsoft.com/office/powerpoint/2010/main" val="397639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55E5-4A2F-FF47-B946-414D6588DA74}"/>
              </a:ext>
            </a:extLst>
          </p:cNvPr>
          <p:cNvSpPr>
            <a:spLocks noGrp="1"/>
          </p:cNvSpPr>
          <p:nvPr>
            <p:ph type="title"/>
          </p:nvPr>
        </p:nvSpPr>
        <p:spPr/>
        <p:txBody>
          <a:bodyPr/>
          <a:lstStyle/>
          <a:p>
            <a:r>
              <a:rPr lang="en-US" dirty="0"/>
              <a:t>Test Set Results</a:t>
            </a:r>
          </a:p>
        </p:txBody>
      </p:sp>
      <p:sp>
        <p:nvSpPr>
          <p:cNvPr id="3" name="Content Placeholder 2">
            <a:extLst>
              <a:ext uri="{FF2B5EF4-FFF2-40B4-BE49-F238E27FC236}">
                <a16:creationId xmlns:a16="http://schemas.microsoft.com/office/drawing/2014/main" id="{2D6F104A-CCA1-4643-A61F-E601BFFEEFDC}"/>
              </a:ext>
            </a:extLst>
          </p:cNvPr>
          <p:cNvSpPr>
            <a:spLocks noGrp="1"/>
          </p:cNvSpPr>
          <p:nvPr>
            <p:ph idx="1"/>
          </p:nvPr>
        </p:nvSpPr>
        <p:spPr/>
        <p:txBody>
          <a:bodyPr/>
          <a:lstStyle/>
          <a:p>
            <a:r>
              <a:rPr lang="en-US" dirty="0"/>
              <a:t>Extremely accurate on test data</a:t>
            </a:r>
          </a:p>
          <a:p>
            <a:pPr lvl="1"/>
            <a:r>
              <a:rPr lang="en-US" dirty="0" err="1"/>
              <a:t>Roc_Auc</a:t>
            </a:r>
            <a:r>
              <a:rPr lang="en-US" dirty="0"/>
              <a:t> score of .99986</a:t>
            </a:r>
          </a:p>
          <a:p>
            <a:pPr lvl="1"/>
            <a:r>
              <a:rPr lang="en-US" dirty="0"/>
              <a:t>No hyperparameter tuning</a:t>
            </a:r>
          </a:p>
          <a:p>
            <a:pPr lvl="1"/>
            <a:r>
              <a:rPr lang="en-US" dirty="0"/>
              <a:t>Simplicity and Efficiency</a:t>
            </a:r>
          </a:p>
        </p:txBody>
      </p:sp>
      <p:pic>
        <p:nvPicPr>
          <p:cNvPr id="7" name="Picture 6">
            <a:extLst>
              <a:ext uri="{FF2B5EF4-FFF2-40B4-BE49-F238E27FC236}">
                <a16:creationId xmlns:a16="http://schemas.microsoft.com/office/drawing/2014/main" id="{9B90BFA6-6B55-EC46-AD31-7BD5334617DA}"/>
              </a:ext>
            </a:extLst>
          </p:cNvPr>
          <p:cNvPicPr>
            <a:picLocks noChangeAspect="1"/>
          </p:cNvPicPr>
          <p:nvPr/>
        </p:nvPicPr>
        <p:blipFill>
          <a:blip r:embed="rId3"/>
          <a:stretch>
            <a:fillRect/>
          </a:stretch>
        </p:blipFill>
        <p:spPr>
          <a:xfrm>
            <a:off x="6096000" y="1415343"/>
            <a:ext cx="5752551" cy="4637441"/>
          </a:xfrm>
          <a:prstGeom prst="rect">
            <a:avLst/>
          </a:prstGeom>
        </p:spPr>
      </p:pic>
    </p:spTree>
    <p:extLst>
      <p:ext uri="{BB962C8B-B14F-4D97-AF65-F5344CB8AC3E}">
        <p14:creationId xmlns:p14="http://schemas.microsoft.com/office/powerpoint/2010/main" val="49147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A9A6-6611-A842-8420-6091D6F0754D}"/>
              </a:ext>
            </a:extLst>
          </p:cNvPr>
          <p:cNvSpPr>
            <a:spLocks noGrp="1"/>
          </p:cNvSpPr>
          <p:nvPr>
            <p:ph type="title"/>
          </p:nvPr>
        </p:nvSpPr>
        <p:spPr/>
        <p:txBody>
          <a:bodyPr/>
          <a:lstStyle/>
          <a:p>
            <a:r>
              <a:rPr lang="en-US" dirty="0" err="1"/>
              <a:t>Shap</a:t>
            </a:r>
            <a:r>
              <a:rPr lang="en-US" dirty="0"/>
              <a:t> Values</a:t>
            </a:r>
          </a:p>
        </p:txBody>
      </p:sp>
      <p:sp>
        <p:nvSpPr>
          <p:cNvPr id="3" name="Content Placeholder 2">
            <a:extLst>
              <a:ext uri="{FF2B5EF4-FFF2-40B4-BE49-F238E27FC236}">
                <a16:creationId xmlns:a16="http://schemas.microsoft.com/office/drawing/2014/main" id="{BFE43329-5FAB-8241-8C2C-B8EE0AFB368E}"/>
              </a:ext>
            </a:extLst>
          </p:cNvPr>
          <p:cNvSpPr>
            <a:spLocks noGrp="1"/>
          </p:cNvSpPr>
          <p:nvPr>
            <p:ph idx="1"/>
          </p:nvPr>
        </p:nvSpPr>
        <p:spPr/>
        <p:txBody>
          <a:bodyPr/>
          <a:lstStyle/>
          <a:p>
            <a:r>
              <a:rPr lang="en-US" dirty="0"/>
              <a:t>Global Explicability</a:t>
            </a:r>
          </a:p>
          <a:p>
            <a:pPr lvl="1"/>
            <a:r>
              <a:rPr lang="en-US" dirty="0"/>
              <a:t>How influential is each PC on class prediction</a:t>
            </a:r>
          </a:p>
          <a:p>
            <a:r>
              <a:rPr lang="en-US" dirty="0"/>
              <a:t>Local Explicability</a:t>
            </a:r>
          </a:p>
          <a:p>
            <a:pPr lvl="1"/>
            <a:r>
              <a:rPr lang="en-US" dirty="0"/>
              <a:t>What are the top PC’s for each class</a:t>
            </a:r>
          </a:p>
          <a:p>
            <a:pPr lvl="1"/>
            <a:r>
              <a:rPr lang="en-US" dirty="0"/>
              <a:t>Are the effects positive or negative</a:t>
            </a:r>
          </a:p>
          <a:p>
            <a:pPr marL="457200" lvl="1" indent="0">
              <a:buNone/>
            </a:pPr>
            <a:endParaRPr lang="en-US" dirty="0"/>
          </a:p>
        </p:txBody>
      </p:sp>
      <p:pic>
        <p:nvPicPr>
          <p:cNvPr id="4" name="Picture 3">
            <a:extLst>
              <a:ext uri="{FF2B5EF4-FFF2-40B4-BE49-F238E27FC236}">
                <a16:creationId xmlns:a16="http://schemas.microsoft.com/office/drawing/2014/main" id="{90D950AC-A175-D745-B823-E691CDF5D2CB}"/>
              </a:ext>
            </a:extLst>
          </p:cNvPr>
          <p:cNvPicPr>
            <a:picLocks noChangeAspect="1"/>
          </p:cNvPicPr>
          <p:nvPr/>
        </p:nvPicPr>
        <p:blipFill>
          <a:blip r:embed="rId3"/>
          <a:stretch>
            <a:fillRect/>
          </a:stretch>
        </p:blipFill>
        <p:spPr>
          <a:xfrm>
            <a:off x="7520528" y="681037"/>
            <a:ext cx="4504884" cy="4882539"/>
          </a:xfrm>
          <a:prstGeom prst="rect">
            <a:avLst/>
          </a:prstGeom>
        </p:spPr>
      </p:pic>
      <p:pic>
        <p:nvPicPr>
          <p:cNvPr id="5" name="Picture 4">
            <a:extLst>
              <a:ext uri="{FF2B5EF4-FFF2-40B4-BE49-F238E27FC236}">
                <a16:creationId xmlns:a16="http://schemas.microsoft.com/office/drawing/2014/main" id="{FBB17688-3FEA-0C40-9DA9-B5B8ACF5B014}"/>
              </a:ext>
            </a:extLst>
          </p:cNvPr>
          <p:cNvPicPr>
            <a:picLocks noChangeAspect="1"/>
          </p:cNvPicPr>
          <p:nvPr/>
        </p:nvPicPr>
        <p:blipFill>
          <a:blip r:embed="rId4"/>
          <a:stretch>
            <a:fillRect/>
          </a:stretch>
        </p:blipFill>
        <p:spPr>
          <a:xfrm>
            <a:off x="6852357" y="185631"/>
            <a:ext cx="5993706" cy="6307244"/>
          </a:xfrm>
          <a:prstGeom prst="rect">
            <a:avLst/>
          </a:prstGeom>
        </p:spPr>
      </p:pic>
      <p:graphicFrame>
        <p:nvGraphicFramePr>
          <p:cNvPr id="7" name="Table 6">
            <a:extLst>
              <a:ext uri="{FF2B5EF4-FFF2-40B4-BE49-F238E27FC236}">
                <a16:creationId xmlns:a16="http://schemas.microsoft.com/office/drawing/2014/main" id="{FEDBAB4B-E15A-B342-8BF6-FA75899E2194}"/>
              </a:ext>
            </a:extLst>
          </p:cNvPr>
          <p:cNvGraphicFramePr>
            <a:graphicFrameLocks noGrp="1"/>
          </p:cNvGraphicFramePr>
          <p:nvPr>
            <p:extLst>
              <p:ext uri="{D42A27DB-BD31-4B8C-83A1-F6EECF244321}">
                <p14:modId xmlns:p14="http://schemas.microsoft.com/office/powerpoint/2010/main" val="3574520001"/>
              </p:ext>
            </p:extLst>
          </p:nvPr>
        </p:nvGraphicFramePr>
        <p:xfrm>
          <a:off x="763262" y="4922468"/>
          <a:ext cx="5936615" cy="731520"/>
        </p:xfrm>
        <a:graphic>
          <a:graphicData uri="http://schemas.openxmlformats.org/drawingml/2006/table">
            <a:tbl>
              <a:tblPr firstRow="1" firstCol="1" bandRow="1">
                <a:tableStyleId>{5C22544A-7EE6-4342-B048-85BDC9FD1C3A}</a:tableStyleId>
              </a:tblPr>
              <a:tblGrid>
                <a:gridCol w="847725">
                  <a:extLst>
                    <a:ext uri="{9D8B030D-6E8A-4147-A177-3AD203B41FA5}">
                      <a16:colId xmlns:a16="http://schemas.microsoft.com/office/drawing/2014/main" val="3251927634"/>
                    </a:ext>
                  </a:extLst>
                </a:gridCol>
                <a:gridCol w="847725">
                  <a:extLst>
                    <a:ext uri="{9D8B030D-6E8A-4147-A177-3AD203B41FA5}">
                      <a16:colId xmlns:a16="http://schemas.microsoft.com/office/drawing/2014/main" val="3054123703"/>
                    </a:ext>
                  </a:extLst>
                </a:gridCol>
                <a:gridCol w="847725">
                  <a:extLst>
                    <a:ext uri="{9D8B030D-6E8A-4147-A177-3AD203B41FA5}">
                      <a16:colId xmlns:a16="http://schemas.microsoft.com/office/drawing/2014/main" val="1708581182"/>
                    </a:ext>
                  </a:extLst>
                </a:gridCol>
                <a:gridCol w="848360">
                  <a:extLst>
                    <a:ext uri="{9D8B030D-6E8A-4147-A177-3AD203B41FA5}">
                      <a16:colId xmlns:a16="http://schemas.microsoft.com/office/drawing/2014/main" val="379053969"/>
                    </a:ext>
                  </a:extLst>
                </a:gridCol>
                <a:gridCol w="848360">
                  <a:extLst>
                    <a:ext uri="{9D8B030D-6E8A-4147-A177-3AD203B41FA5}">
                      <a16:colId xmlns:a16="http://schemas.microsoft.com/office/drawing/2014/main" val="1847664513"/>
                    </a:ext>
                  </a:extLst>
                </a:gridCol>
                <a:gridCol w="848360">
                  <a:extLst>
                    <a:ext uri="{9D8B030D-6E8A-4147-A177-3AD203B41FA5}">
                      <a16:colId xmlns:a16="http://schemas.microsoft.com/office/drawing/2014/main" val="371318123"/>
                    </a:ext>
                  </a:extLst>
                </a:gridCol>
                <a:gridCol w="848360">
                  <a:extLst>
                    <a:ext uri="{9D8B030D-6E8A-4147-A177-3AD203B41FA5}">
                      <a16:colId xmlns:a16="http://schemas.microsoft.com/office/drawing/2014/main" val="3744614602"/>
                    </a:ext>
                  </a:extLst>
                </a:gridCol>
              </a:tblGrid>
              <a:tr h="0">
                <a:tc>
                  <a:txBody>
                    <a:bodyPr/>
                    <a:lstStyle/>
                    <a:p>
                      <a:pPr marL="0" marR="0">
                        <a:spcBef>
                          <a:spcPts val="0"/>
                        </a:spcBef>
                        <a:spcAft>
                          <a:spcPts val="0"/>
                        </a:spcAft>
                      </a:pPr>
                      <a:r>
                        <a:rPr lang="en-US" sz="1200">
                          <a:effectLst/>
                        </a:rPr>
                        <a:t>Crop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Corn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Peas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Canola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Soybeans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Oats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Wheat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3410309"/>
                  </a:ext>
                </a:extLst>
              </a:tr>
              <a:tr h="0">
                <a:tc>
                  <a:txBody>
                    <a:bodyPr/>
                    <a:lstStyle/>
                    <a:p>
                      <a:pPr marL="0" marR="0">
                        <a:spcBef>
                          <a:spcPts val="0"/>
                        </a:spcBef>
                        <a:spcAft>
                          <a:spcPts val="0"/>
                        </a:spcAft>
                      </a:pPr>
                      <a:r>
                        <a:rPr lang="en-US" sz="1200">
                          <a:effectLst/>
                        </a:rPr>
                        <a:t>Shap 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95092199"/>
                  </a:ext>
                </a:extLst>
              </a:tr>
              <a:tr h="0">
                <a:tc>
                  <a:txBody>
                    <a:bodyPr/>
                    <a:lstStyle/>
                    <a:p>
                      <a:pPr marL="0" marR="0">
                        <a:spcBef>
                          <a:spcPts val="0"/>
                        </a:spcBef>
                        <a:spcAft>
                          <a:spcPts val="0"/>
                        </a:spcAft>
                      </a:pPr>
                      <a:r>
                        <a:rPr lang="en-US" sz="1200">
                          <a:effectLst/>
                        </a:rPr>
                        <a:t>Shap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075043"/>
                  </a:ext>
                </a:extLst>
              </a:tr>
              <a:tr h="0">
                <a:tc>
                  <a:txBody>
                    <a:bodyPr/>
                    <a:lstStyle/>
                    <a:p>
                      <a:pPr marL="0" marR="0">
                        <a:spcBef>
                          <a:spcPts val="0"/>
                        </a:spcBef>
                        <a:spcAft>
                          <a:spcPts val="0"/>
                        </a:spcAft>
                      </a:pPr>
                      <a:r>
                        <a:rPr lang="en-US" sz="1200">
                          <a:effectLst/>
                        </a:rPr>
                        <a:t>Shap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a:effectLst/>
                        </a:rPr>
                        <a:t>PC2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200" dirty="0">
                          <a:effectLst/>
                        </a:rPr>
                        <a:t>PC1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4171713"/>
                  </a:ext>
                </a:extLst>
              </a:tr>
            </a:tbl>
          </a:graphicData>
        </a:graphic>
      </p:graphicFrame>
    </p:spTree>
    <p:extLst>
      <p:ext uri="{BB962C8B-B14F-4D97-AF65-F5344CB8AC3E}">
        <p14:creationId xmlns:p14="http://schemas.microsoft.com/office/powerpoint/2010/main" val="88888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474</TotalTime>
  <Words>1001</Words>
  <Application>Microsoft Macintosh PowerPoint</Application>
  <PresentationFormat>Widescreen</PresentationFormat>
  <Paragraphs>169</Paragraphs>
  <Slides>11</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Springboard Data Science Capstone 3</vt:lpstr>
      <vt:lpstr>Problem</vt:lpstr>
      <vt:lpstr>Data Sources</vt:lpstr>
      <vt:lpstr>Wrangling</vt:lpstr>
      <vt:lpstr>EDA</vt:lpstr>
      <vt:lpstr>Preprocessing the Data</vt:lpstr>
      <vt:lpstr>Models Selection</vt:lpstr>
      <vt:lpstr>Test Set Results</vt:lpstr>
      <vt:lpstr>Shap Values</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Springboard Data Science Capstone 2</dc:title>
  <dc:creator>Cole Romanyk</dc:creator>
  <cp:lastModifiedBy>Cole Romanyk</cp:lastModifiedBy>
  <cp:revision>10</cp:revision>
  <dcterms:created xsi:type="dcterms:W3CDTF">2021-12-03T21:04:21Z</dcterms:created>
  <dcterms:modified xsi:type="dcterms:W3CDTF">2022-03-15T00:45:19Z</dcterms:modified>
</cp:coreProperties>
</file>