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98" r:id="rId13"/>
  </p:sldMasterIdLst>
  <p:sldIdLst>
    <p:sldId id="256" r:id="rId15"/>
    <p:sldId id="263" r:id="rId16"/>
    <p:sldId id="257" r:id="rId17"/>
    <p:sldId id="264" r:id="rId18"/>
    <p:sldId id="265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  <p:sldId id="278" r:id="rId31"/>
    <p:sldId id="28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3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97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2022-06-30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9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0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5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9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2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8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3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8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6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2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51E3708-7A55-4890-8D10-9A5B90EBFDE2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292F2A2-926A-45A5-8752-DCCF2F9C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1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2022-06-30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8289540341.jpeg"></Relationship><Relationship Id="rId2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image" Target="../media/image10.png"></Relationship><Relationship Id="rId4" Type="http://schemas.openxmlformats.org/officeDocument/2006/relationships/image" Target="../media/image13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image" Target="../media/image10.png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7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image" Target="../media/fImage191802788467.png"></Relationship><Relationship Id="rId4" Type="http://schemas.openxmlformats.org/officeDocument/2006/relationships/image" Target="../media/fImage461512866334.png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image" Target="../media/fImage91423016500.png"></Relationship><Relationship Id="rId4" Type="http://schemas.openxmlformats.org/officeDocument/2006/relationships/image" Target="../media/fImage133773069169.png"></Relationship><Relationship Id="rId5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569883255724.png"></Relationship><Relationship Id="rId3" Type="http://schemas.openxmlformats.org/officeDocument/2006/relationships/image" Target="../media/fImage206343281478.png"></Relationship><Relationship Id="rId4" Type="http://schemas.openxmlformats.org/officeDocument/2006/relationships/image" Target="../media/fImage87053309358.png"></Relationship><Relationship Id="rId5" Type="http://schemas.openxmlformats.org/officeDocument/2006/relationships/image" Target="../media/fImage101313316962.png"></Relationship><Relationship Id="rId6" Type="http://schemas.openxmlformats.org/officeDocument/2006/relationships/image" Target="../media/fImage90993324464.png"></Relationship><Relationship Id="rId7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03983675705.png"></Relationship><Relationship Id="rId3" Type="http://schemas.openxmlformats.org/officeDocument/2006/relationships/image" Target="../media/fImage1215363688145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852103763281.png"></Relationship><Relationship Id="rId3" Type="http://schemas.openxmlformats.org/officeDocument/2006/relationships/image" Target="../media/fImage972463776827.png"></Relationship><Relationship Id="rId4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828954139961.jpe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5.png"></Relationship><Relationship Id="rId5" Type="http://schemas.openxmlformats.org/officeDocument/2006/relationships/image" Target="../media/image8.png"></Relationship><Relationship Id="rId4" Type="http://schemas.openxmlformats.org/officeDocument/2006/relationships/image" Target="../media/image7.png"></Relationship><Relationship Id="rId6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9.pn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image" Target="../media/image10.png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image" Target="../media/image10.png"></Relationship><Relationship Id="rId4" Type="http://schemas.openxmlformats.org/officeDocument/2006/relationships/image" Target="../media/image12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90"/>
          <p:cNvSpPr>
            <a:spLocks/>
          </p:cNvSpPr>
          <p:nvPr/>
        </p:nvSpPr>
        <p:spPr>
          <a:xfrm rot="0">
            <a:off x="9525" y="-9525"/>
            <a:ext cx="12275820" cy="6856095"/>
          </a:xfrm>
          <a:prstGeom prst="rect"/>
          <a:solidFill>
            <a:schemeClr val="bg2">
              <a:lumMod val="25000"/>
              <a:lumOff val="0"/>
              <a:alpha val="3885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텍스트 상자 99"/>
          <p:cNvSpPr txBox="1">
            <a:spLocks/>
          </p:cNvSpPr>
          <p:nvPr/>
        </p:nvSpPr>
        <p:spPr>
          <a:xfrm rot="0">
            <a:off x="2238375" y="2534920"/>
            <a:ext cx="761428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90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LOTTO BANK</a:t>
            </a:r>
            <a:endParaRPr lang="ko-KR" altLang="en-US" sz="90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텍스트 상자 100"/>
          <p:cNvSpPr txBox="1">
            <a:spLocks/>
          </p:cNvSpPr>
          <p:nvPr/>
        </p:nvSpPr>
        <p:spPr>
          <a:xfrm rot="0">
            <a:off x="10915650" y="6382385"/>
            <a:ext cx="11576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r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경여랑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2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52755" y="840740"/>
            <a:ext cx="2900680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 rot="0">
            <a:off x="10429875" y="261620"/>
            <a:ext cx="5778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0718800" y="292735"/>
            <a:ext cx="12058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452755" y="422910"/>
            <a:ext cx="536829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메뉴 창 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–</a:t>
            </a:r>
            <a:r>
              <a:rPr lang="en-US" altLang="ko-KR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기존 계좌가 있는 사용자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1167130" y="1196340"/>
            <a:ext cx="298577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7468235" y="1196340"/>
            <a:ext cx="293878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276350"/>
            <a:ext cx="2858135" cy="5096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40" y="1352550"/>
            <a:ext cx="2807970" cy="5020310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 rot="0">
            <a:off x="184785" y="889000"/>
            <a:ext cx="11830685" cy="5807710"/>
          </a:xfrm>
          <a:prstGeom prst="rect"/>
          <a:solidFill>
            <a:schemeClr val="bg2">
              <a:lumMod val="10000"/>
              <a:alpha val="9184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972820" y="2837815"/>
            <a:ext cx="6008370" cy="238823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1167130" y="1934210"/>
            <a:ext cx="581406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지난 달을 기준으로 출금 금액 보다 입금 금액이 많은 사용자에게는 </a:t>
            </a:r>
            <a:r>
              <a:rPr lang="ko-KR" altLang="en-US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적금 관련 상품</a:t>
            </a:r>
            <a:r>
              <a:rPr lang="ko-KR" altLang="en-US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을 추천해준다</a:t>
            </a:r>
            <a:r>
              <a:rPr lang="en-US" altLang="ko-KR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.</a:t>
            </a:r>
            <a:endParaRPr lang="ko-KR" altLang="en-US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7620635" y="1348740"/>
            <a:ext cx="293878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40" y="1504950"/>
            <a:ext cx="2807970" cy="50203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805" y="2990850"/>
            <a:ext cx="5740400" cy="2047875"/>
          </a:xfrm>
          <a:prstGeom prst="rect">
            <a:avLst/>
          </a:prstGeom>
        </p:spPr>
      </p:pic>
      <p:sp>
        <p:nvSpPr>
          <p:cNvPr id="10" name="TextBox 9"/>
          <p:cNvSpPr txBox="1">
            <a:spLocks/>
          </p:cNvSpPr>
          <p:nvPr/>
        </p:nvSpPr>
        <p:spPr>
          <a:xfrm rot="0">
            <a:off x="1167130" y="5623560"/>
            <a:ext cx="5453380" cy="584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신규 사용자여서 지난 달 내역이 없거나 </a:t>
            </a:r>
            <a:r>
              <a:rPr lang="en-US" altLang="ko-KR" sz="1600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4</a:t>
            </a:r>
            <a:r>
              <a:rPr lang="ko-KR" altLang="en-US" sz="1600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개 이하인 경우 계좌가 없는 신규 회원 버전에 이벤트가 띄워진다</a:t>
            </a:r>
            <a:r>
              <a:rPr lang="en-US" altLang="ko-KR" sz="1600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.</a:t>
            </a:r>
            <a:endParaRPr lang="ko-KR" altLang="en-US" sz="1600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5" name="도형 53"/>
          <p:cNvSpPr>
            <a:spLocks/>
          </p:cNvSpPr>
          <p:nvPr/>
        </p:nvSpPr>
        <p:spPr>
          <a:xfrm rot="0">
            <a:off x="7714615" y="5180330"/>
            <a:ext cx="2720975" cy="1212850"/>
          </a:xfrm>
          <a:prstGeom prst="rect"/>
          <a:noFill/>
          <a:ln w="349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9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52755" y="840740"/>
            <a:ext cx="2900680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 rot="0">
            <a:off x="10429875" y="261620"/>
            <a:ext cx="5778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0718800" y="292735"/>
            <a:ext cx="12058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452755" y="422910"/>
            <a:ext cx="48171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메뉴 창 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–</a:t>
            </a:r>
            <a:r>
              <a:rPr lang="en-US" altLang="ko-KR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계좌이체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436880" y="1160780"/>
            <a:ext cx="298577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4551045" y="1771650"/>
            <a:ext cx="2938780" cy="4467860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오른쪽 화살표 19"/>
          <p:cNvSpPr>
            <a:spLocks/>
          </p:cNvSpPr>
          <p:nvPr/>
        </p:nvSpPr>
        <p:spPr>
          <a:xfrm rot="0">
            <a:off x="3818890" y="3300730"/>
            <a:ext cx="553720" cy="407035"/>
          </a:xfrm>
          <a:prstGeom prst="rightArrow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" y="1240790"/>
            <a:ext cx="2858135" cy="509651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rot="0" flipV="1">
            <a:off x="1694180" y="3503930"/>
            <a:ext cx="2554605" cy="12700"/>
          </a:xfrm>
          <a:prstGeom prst="line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75" y="1900555"/>
            <a:ext cx="2738120" cy="4191635"/>
          </a:xfrm>
          <a:prstGeom prst="rect">
            <a:avLst/>
          </a:prstGeom>
        </p:spPr>
      </p:pic>
      <p:sp>
        <p:nvSpPr>
          <p:cNvPr id="14" name="TextBox 13"/>
          <p:cNvSpPr txBox="1">
            <a:spLocks/>
          </p:cNvSpPr>
          <p:nvPr/>
        </p:nvSpPr>
        <p:spPr>
          <a:xfrm rot="0">
            <a:off x="4371340" y="977265"/>
            <a:ext cx="350583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>
                <a:latin typeface="배달의민족 주아" charset="0"/>
                <a:ea typeface="배달의민족 주아" charset="0"/>
              </a:rPr>
              <a:t>Choice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에서 선택 된 계좌이름과 번호가 위에 뜨게 되고 선택된 계좌를 기준으로 계좌이체가 가능하다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.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60" y="1156970"/>
            <a:ext cx="2705735" cy="1181735"/>
          </a:xfrm>
          <a:prstGeom prst="rect">
            <a:avLst/>
          </a:prstGeom>
        </p:spPr>
      </p:pic>
      <p:sp>
        <p:nvSpPr>
          <p:cNvPr id="21" name="TextBox 20"/>
          <p:cNvSpPr txBox="1">
            <a:spLocks/>
          </p:cNvSpPr>
          <p:nvPr/>
        </p:nvSpPr>
        <p:spPr>
          <a:xfrm rot="0">
            <a:off x="8056245" y="880110"/>
            <a:ext cx="352425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200">
                <a:latin typeface="배달의민족 주아" charset="0"/>
                <a:ea typeface="배달의민족 주아" charset="0"/>
              </a:rPr>
              <a:t>상대방 계좌 번호를 잘못 입력했을 때 경고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00" y="3025775"/>
            <a:ext cx="2524760" cy="1219835"/>
          </a:xfrm>
          <a:prstGeom prst="rect">
            <a:avLst/>
          </a:prstGeom>
        </p:spPr>
      </p:pic>
      <p:sp>
        <p:nvSpPr>
          <p:cNvPr id="25" name="TextBox 24"/>
          <p:cNvSpPr txBox="1">
            <a:spLocks/>
          </p:cNvSpPr>
          <p:nvPr/>
        </p:nvSpPr>
        <p:spPr>
          <a:xfrm rot="0">
            <a:off x="8054340" y="2698115"/>
            <a:ext cx="379539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200">
                <a:latin typeface="배달의민족 주아" charset="0"/>
                <a:ea typeface="배달의민족 주아" charset="0"/>
              </a:rPr>
              <a:t>갖고 있는 금액보다 더 많이 이체하려고 할 때 경고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8054340" y="4624705"/>
            <a:ext cx="3795395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200">
                <a:latin typeface="배달의민족 주아" charset="0"/>
                <a:ea typeface="배달의민족 주아" charset="0"/>
              </a:rPr>
              <a:t>모두 정상적으로 입력하고 다음 누를 경우 계좌 비밀번호 입력하게 한다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.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145" y="5184775"/>
            <a:ext cx="2562860" cy="12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84785" y="175260"/>
            <a:ext cx="11814810" cy="65131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452755" y="840740"/>
            <a:ext cx="2901315" cy="1270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 rot="0">
            <a:off x="10429875" y="261620"/>
            <a:ext cx="5784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0718800" y="292735"/>
            <a:ext cx="12065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52755" y="422910"/>
            <a:ext cx="48171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메뉴 창 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–</a:t>
            </a:r>
            <a:r>
              <a:rPr lang="en-US" altLang="ko-KR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결제 내역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739775" y="1126490"/>
            <a:ext cx="2986405" cy="5256530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5102860" y="1668145"/>
            <a:ext cx="2509520" cy="44684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4493895" y="3292475"/>
            <a:ext cx="554355" cy="407670"/>
          </a:xfrm>
          <a:prstGeom prst="rightArrow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16" name="Picture " descr="C:/Users/RANG/AppData/Roaming/PolarisOffice/ETemp/12720_7803512/image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" y="1206500"/>
            <a:ext cx="2858770" cy="5097145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 flipV="1">
            <a:off x="3321685" y="3469640"/>
            <a:ext cx="1230630" cy="8890"/>
          </a:xfrm>
          <a:prstGeom prst="line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" descr="C:/Users/RANG/AppData/Roaming/PolarisOffice/ETemp/12720_7803512/fImage1918027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20" y="1738630"/>
            <a:ext cx="2399665" cy="4325620"/>
          </a:xfrm>
          <a:prstGeom prst="rect"/>
          <a:noFill/>
        </p:spPr>
      </p:pic>
      <p:pic>
        <p:nvPicPr>
          <p:cNvPr id="30" name="그림 10" descr="C:/Users/RANG/AppData/Roaming/PolarisOffice/ETemp/12720_7803512/fImage46151286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680" y="4601210"/>
            <a:ext cx="3809365" cy="1217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84785" y="175260"/>
            <a:ext cx="11814810" cy="65131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452755" y="840740"/>
            <a:ext cx="2901315" cy="1270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 rot="0">
            <a:off x="10429875" y="261620"/>
            <a:ext cx="5784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0718800" y="292735"/>
            <a:ext cx="12065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52755" y="422910"/>
            <a:ext cx="48171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메뉴 창 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–</a:t>
            </a:r>
            <a:r>
              <a:rPr lang="en-US" altLang="ko-KR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입금과 출금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380865" y="1308100"/>
            <a:ext cx="2986405" cy="5256530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8815705" y="1369060"/>
            <a:ext cx="2900045" cy="496760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8033385" y="4343400"/>
            <a:ext cx="554355" cy="407670"/>
          </a:xfrm>
          <a:prstGeom prst="rightArrow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16" name="Picture " descr="C:/Users/RANG/AppData/Roaming/PolarisOffice/ETemp/12720_7803512/image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45" y="1388110"/>
            <a:ext cx="2858770" cy="5097145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>
            <a:off x="5760720" y="4558665"/>
            <a:ext cx="2310130" cy="1270"/>
          </a:xfrm>
          <a:prstGeom prst="line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14"/>
          <p:cNvSpPr>
            <a:spLocks/>
          </p:cNvSpPr>
          <p:nvPr/>
        </p:nvSpPr>
        <p:spPr>
          <a:xfrm rot="0">
            <a:off x="645160" y="1366520"/>
            <a:ext cx="2900045" cy="496760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30" name="그림 12" descr="C:/Users/RANG/AppData/Roaming/PolarisOffice/ETemp/12720_7803512/fImage914230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" y="1470660"/>
            <a:ext cx="2625725" cy="4765040"/>
          </a:xfrm>
          <a:prstGeom prst="rect"/>
          <a:noFill/>
        </p:spPr>
      </p:pic>
      <p:cxnSp>
        <p:nvCxnSpPr>
          <p:cNvPr id="33" name="도형 15"/>
          <p:cNvCxnSpPr/>
          <p:nvPr/>
        </p:nvCxnSpPr>
        <p:spPr>
          <a:xfrm rot="0" flipV="1">
            <a:off x="3922395" y="4547235"/>
            <a:ext cx="751205" cy="1905"/>
          </a:xfrm>
          <a:prstGeom prst="line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16"/>
          <p:cNvSpPr>
            <a:spLocks/>
          </p:cNvSpPr>
          <p:nvPr/>
        </p:nvSpPr>
        <p:spPr>
          <a:xfrm rot="10800000">
            <a:off x="3562985" y="4341495"/>
            <a:ext cx="554355" cy="407670"/>
          </a:xfrm>
          <a:prstGeom prst="rightArrow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35" name="그림 17" descr="C:/Users/RANG/AppData/Roaming/PolarisOffice/ETemp/12720_7803512/fImage13377306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690" y="1512570"/>
            <a:ext cx="2614295" cy="47142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84785" y="175260"/>
            <a:ext cx="11814810" cy="65131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452755" y="840740"/>
            <a:ext cx="2901315" cy="1270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 txBox="1">
            <a:spLocks/>
          </p:cNvSpPr>
          <p:nvPr/>
        </p:nvSpPr>
        <p:spPr>
          <a:xfrm rot="0">
            <a:off x="10429875" y="261620"/>
            <a:ext cx="5784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0718800" y="292735"/>
            <a:ext cx="12065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52755" y="422910"/>
            <a:ext cx="48171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메뉴 창 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–</a:t>
            </a:r>
            <a:r>
              <a:rPr lang="en-US" altLang="ko-KR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마이페이지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49580" y="1326515"/>
            <a:ext cx="4500880" cy="5256530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35" name="그림 20" descr="C:/Users/RANG/AppData/Roaming/PolarisOffice/ETemp/12720_7803512/fImage15698832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" y="1498600"/>
            <a:ext cx="4138930" cy="4902835"/>
          </a:xfrm>
          <a:prstGeom prst="rect"/>
          <a:noFill/>
        </p:spPr>
      </p:pic>
      <p:sp>
        <p:nvSpPr>
          <p:cNvPr id="36" name="도형 22"/>
          <p:cNvSpPr>
            <a:spLocks/>
          </p:cNvSpPr>
          <p:nvPr/>
        </p:nvSpPr>
        <p:spPr>
          <a:xfrm rot="0">
            <a:off x="2941320" y="1868170"/>
            <a:ext cx="288290" cy="297180"/>
          </a:xfrm>
          <a:prstGeom prst="ellipse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>
            <a:off x="4363720" y="2690495"/>
            <a:ext cx="836295" cy="1270"/>
          </a:xfrm>
          <a:prstGeom prst="line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28" descr="C:/Users/RANG/AppData/Roaming/PolarisOffice/ETemp/12720_7803512/fImage20634328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25" y="1322705"/>
            <a:ext cx="3126105" cy="4794250"/>
          </a:xfrm>
          <a:prstGeom prst="rect"/>
          <a:noFill/>
        </p:spPr>
      </p:pic>
      <p:sp>
        <p:nvSpPr>
          <p:cNvPr id="38" name="도형 29"/>
          <p:cNvSpPr>
            <a:spLocks/>
          </p:cNvSpPr>
          <p:nvPr/>
        </p:nvSpPr>
        <p:spPr>
          <a:xfrm rot="0">
            <a:off x="5110480" y="2456180"/>
            <a:ext cx="554355" cy="407670"/>
          </a:xfrm>
          <a:prstGeom prst="rightArrow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39" name="그림 30" descr="C:/Users/RANG/AppData/Roaming/PolarisOffice/ETemp/12720_7803512/fImage8705330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565" y="1580515"/>
            <a:ext cx="2592070" cy="1163320"/>
          </a:xfrm>
          <a:prstGeom prst="rect"/>
          <a:noFill/>
        </p:spPr>
      </p:pic>
      <p:pic>
        <p:nvPicPr>
          <p:cNvPr id="40" name="그림 31" descr="C:/Users/RANG/AppData/Roaming/PolarisOffice/ETemp/12720_7803512/fImage101313316962.png"/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615" y="3422015"/>
            <a:ext cx="2573020" cy="1056005"/>
          </a:xfrm>
          <a:prstGeom prst="rect"/>
          <a:noFill/>
        </p:spPr>
      </p:pic>
      <p:pic>
        <p:nvPicPr>
          <p:cNvPr id="41" name="그림 32" descr="C:/Users/RANG/AppData/Roaming/PolarisOffice/ETemp/12720_7803512/fImage9099332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55" y="4965700"/>
            <a:ext cx="2547620" cy="1084580"/>
          </a:xfrm>
          <a:prstGeom prst="rect"/>
          <a:noFill/>
        </p:spPr>
      </p:pic>
      <p:sp>
        <p:nvSpPr>
          <p:cNvPr id="42" name="텍스트 상자 33"/>
          <p:cNvSpPr txBox="1">
            <a:spLocks/>
          </p:cNvSpPr>
          <p:nvPr/>
        </p:nvSpPr>
        <p:spPr>
          <a:xfrm rot="0">
            <a:off x="9074150" y="1322705"/>
            <a:ext cx="255460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000">
                <a:latin typeface="배달의민족 주아" charset="0"/>
                <a:ea typeface="배달의민족 주아" charset="0"/>
              </a:rPr>
              <a:t>현재 비밀번호와 일치하지 않을 때 경고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</p:txBody>
      </p:sp>
      <p:sp>
        <p:nvSpPr>
          <p:cNvPr id="43" name="텍스트 상자 34"/>
          <p:cNvSpPr txBox="1">
            <a:spLocks/>
          </p:cNvSpPr>
          <p:nvPr/>
        </p:nvSpPr>
        <p:spPr>
          <a:xfrm rot="0">
            <a:off x="8896350" y="3188970"/>
            <a:ext cx="325056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000">
                <a:latin typeface="배달의민족 주아" charset="0"/>
                <a:ea typeface="배달의민족 주아" charset="0"/>
              </a:rPr>
              <a:t>두 칸 입력이 일치하지 않거나 숫자가 아닐 때 경고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</p:txBody>
      </p:sp>
      <p:sp>
        <p:nvSpPr>
          <p:cNvPr id="44" name="텍스트 상자 35"/>
          <p:cNvSpPr txBox="1">
            <a:spLocks/>
          </p:cNvSpPr>
          <p:nvPr/>
        </p:nvSpPr>
        <p:spPr>
          <a:xfrm rot="0">
            <a:off x="9164320" y="4678045"/>
            <a:ext cx="255460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000">
                <a:latin typeface="배달의민족 주아" charset="0"/>
                <a:ea typeface="배달의민족 주아" charset="0"/>
              </a:rPr>
              <a:t>입력된 나이값이 숫작 아닐 때 경고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84785" y="175260"/>
            <a:ext cx="11814810" cy="65131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0632440" y="252730"/>
            <a:ext cx="57848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02</a:t>
            </a:r>
            <a:endParaRPr lang="ko-KR" altLang="en-US" sz="2000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1017250" y="292735"/>
            <a:ext cx="90805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DB 구성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10" name="그림 54" descr="C:/Users/RANG/AppData/Roaming/PolarisOffice/ETemp/12720_7803512/fImage30398367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" y="2228850"/>
            <a:ext cx="2871470" cy="2910205"/>
          </a:xfrm>
          <a:prstGeom prst="rect"/>
          <a:noFill/>
        </p:spPr>
      </p:pic>
      <p:pic>
        <p:nvPicPr>
          <p:cNvPr id="11" name="그림 55" descr="C:/Users/RANG/AppData/Roaming/PolarisOffice/ETemp/12720_7803512/fImage121536368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95" y="1193165"/>
            <a:ext cx="7546340" cy="46799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84785" y="175260"/>
            <a:ext cx="11814810" cy="65131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10632440" y="252730"/>
            <a:ext cx="57848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02</a:t>
            </a:r>
            <a:endParaRPr lang="ko-KR" altLang="en-US" sz="2000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1017250" y="292735"/>
            <a:ext cx="90805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DB 구성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12" name="Picture " descr="C:/Users/RANG/AppData/Roaming/PolarisOffice/ETemp/12720_7803512/fImage85210376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" y="1184275"/>
            <a:ext cx="6087110" cy="3562985"/>
          </a:xfrm>
          <a:prstGeom prst="rect"/>
          <a:noFill/>
        </p:spPr>
      </p:pic>
      <p:pic>
        <p:nvPicPr>
          <p:cNvPr id="13" name="Picture " descr="C:/Users/RANG/AppData/Roaming/PolarisOffice/ETemp/12720_7803512/fImage97246377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30" y="2730500"/>
            <a:ext cx="5576570" cy="3646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84785" y="175260"/>
            <a:ext cx="11814810" cy="651319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9700260" y="252730"/>
            <a:ext cx="57848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b="1">
                <a:solidFill>
                  <a:srgbClr val="339999"/>
                </a:solidFill>
              </a:rPr>
              <a:t>03</a:t>
            </a:r>
            <a:endParaRPr lang="ko-KR" altLang="en-US" sz="2000" b="1">
              <a:solidFill>
                <a:srgbClr val="339999"/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10045700" y="292735"/>
            <a:ext cx="18796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추가해야 하는 기능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12" name="그룹 65"/>
          <p:cNvGrpSpPr/>
          <p:nvPr/>
        </p:nvGrpSpPr>
        <p:grpSpPr>
          <a:xfrm rot="0">
            <a:off x="3071495" y="1508125"/>
            <a:ext cx="361315" cy="324485"/>
            <a:chOff x="3071495" y="1508125"/>
            <a:chExt cx="361315" cy="324485"/>
          </a:xfrm>
        </p:grpSpPr>
        <p:sp>
          <p:nvSpPr>
            <p:cNvPr id="10" name="도형 58"/>
            <p:cNvSpPr>
              <a:spLocks/>
            </p:cNvSpPr>
            <p:nvPr/>
          </p:nvSpPr>
          <p:spPr>
            <a:xfrm rot="0">
              <a:off x="3071495" y="1508125"/>
              <a:ext cx="252730" cy="252730"/>
            </a:xfrm>
            <a:prstGeom prst="ellipse"/>
            <a:solidFill>
              <a:srgbClr val="29999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63"/>
            <p:cNvSpPr>
              <a:spLocks/>
            </p:cNvSpPr>
            <p:nvPr/>
          </p:nvSpPr>
          <p:spPr>
            <a:xfrm rot="0">
              <a:off x="3178175" y="1579880"/>
              <a:ext cx="254635" cy="252730"/>
            </a:xfrm>
            <a:prstGeom prst="ellipse"/>
            <a:solidFill>
              <a:schemeClr val="accent4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" name="텍스트 상자 66"/>
          <p:cNvSpPr txBox="1">
            <a:spLocks/>
          </p:cNvSpPr>
          <p:nvPr/>
        </p:nvSpPr>
        <p:spPr>
          <a:xfrm rot="0">
            <a:off x="2682875" y="1341120"/>
            <a:ext cx="68091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텍스트 상자 67"/>
          <p:cNvSpPr txBox="1">
            <a:spLocks/>
          </p:cNvSpPr>
          <p:nvPr/>
        </p:nvSpPr>
        <p:spPr>
          <a:xfrm rot="0">
            <a:off x="3511550" y="1489075"/>
            <a:ext cx="55327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아이디와 비밀번호 찾기 기능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15" name="그룹 70"/>
          <p:cNvGrpSpPr/>
          <p:nvPr/>
        </p:nvGrpSpPr>
        <p:grpSpPr>
          <a:xfrm rot="0">
            <a:off x="3013710" y="2523490"/>
            <a:ext cx="361315" cy="324485"/>
            <a:chOff x="3013710" y="2523490"/>
            <a:chExt cx="361315" cy="324485"/>
          </a:xfrm>
        </p:grpSpPr>
        <p:sp>
          <p:nvSpPr>
            <p:cNvPr id="16" name="도형 68"/>
            <p:cNvSpPr>
              <a:spLocks/>
            </p:cNvSpPr>
            <p:nvPr/>
          </p:nvSpPr>
          <p:spPr>
            <a:xfrm rot="0">
              <a:off x="3013710" y="2523490"/>
              <a:ext cx="252730" cy="252730"/>
            </a:xfrm>
            <a:prstGeom prst="ellipse"/>
            <a:solidFill>
              <a:srgbClr val="29999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69"/>
            <p:cNvSpPr>
              <a:spLocks/>
            </p:cNvSpPr>
            <p:nvPr/>
          </p:nvSpPr>
          <p:spPr>
            <a:xfrm rot="0">
              <a:off x="3120390" y="2595245"/>
              <a:ext cx="254635" cy="252730"/>
            </a:xfrm>
            <a:prstGeom prst="ellipse"/>
            <a:solidFill>
              <a:schemeClr val="accent4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8" name="텍스트 상자 71"/>
          <p:cNvSpPr txBox="1">
            <a:spLocks/>
          </p:cNvSpPr>
          <p:nvPr/>
        </p:nvSpPr>
        <p:spPr>
          <a:xfrm rot="0">
            <a:off x="3453765" y="2504440"/>
            <a:ext cx="58813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계좌 이체할 때 내 통장과 상대방 통장에 표시되는 이름 수정하는 기능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19" name="그룹 74"/>
          <p:cNvGrpSpPr/>
          <p:nvPr/>
        </p:nvGrpSpPr>
        <p:grpSpPr>
          <a:xfrm rot="0">
            <a:off x="3004185" y="3716020"/>
            <a:ext cx="361315" cy="324485"/>
            <a:chOff x="3004185" y="3716020"/>
            <a:chExt cx="361315" cy="324485"/>
          </a:xfrm>
        </p:grpSpPr>
        <p:sp>
          <p:nvSpPr>
            <p:cNvPr id="20" name="도형 72"/>
            <p:cNvSpPr>
              <a:spLocks/>
            </p:cNvSpPr>
            <p:nvPr/>
          </p:nvSpPr>
          <p:spPr>
            <a:xfrm rot="0">
              <a:off x="3004185" y="3716020"/>
              <a:ext cx="252730" cy="252730"/>
            </a:xfrm>
            <a:prstGeom prst="ellipse"/>
            <a:solidFill>
              <a:srgbClr val="29999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73"/>
            <p:cNvSpPr>
              <a:spLocks/>
            </p:cNvSpPr>
            <p:nvPr/>
          </p:nvSpPr>
          <p:spPr>
            <a:xfrm rot="0">
              <a:off x="3110865" y="3787775"/>
              <a:ext cx="254635" cy="252730"/>
            </a:xfrm>
            <a:prstGeom prst="ellipse"/>
            <a:solidFill>
              <a:schemeClr val="accent4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" name="텍스트 상자 75"/>
          <p:cNvSpPr txBox="1">
            <a:spLocks/>
          </p:cNvSpPr>
          <p:nvPr/>
        </p:nvSpPr>
        <p:spPr>
          <a:xfrm rot="0">
            <a:off x="3444240" y="3696970"/>
            <a:ext cx="55327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채팅 상담 기능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23" name="그룹 81"/>
          <p:cNvGrpSpPr/>
          <p:nvPr/>
        </p:nvGrpSpPr>
        <p:grpSpPr>
          <a:xfrm rot="0">
            <a:off x="3001645" y="4732020"/>
            <a:ext cx="361315" cy="324485"/>
            <a:chOff x="3001645" y="4732020"/>
            <a:chExt cx="361315" cy="324485"/>
          </a:xfrm>
        </p:grpSpPr>
        <p:sp>
          <p:nvSpPr>
            <p:cNvPr id="24" name="도형 79"/>
            <p:cNvSpPr>
              <a:spLocks/>
            </p:cNvSpPr>
            <p:nvPr/>
          </p:nvSpPr>
          <p:spPr>
            <a:xfrm rot="0">
              <a:off x="3001645" y="4732020"/>
              <a:ext cx="252730" cy="252730"/>
            </a:xfrm>
            <a:prstGeom prst="ellipse"/>
            <a:solidFill>
              <a:srgbClr val="29999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80"/>
            <p:cNvSpPr>
              <a:spLocks/>
            </p:cNvSpPr>
            <p:nvPr/>
          </p:nvSpPr>
          <p:spPr>
            <a:xfrm rot="0">
              <a:off x="3108325" y="4803775"/>
              <a:ext cx="254635" cy="252730"/>
            </a:xfrm>
            <a:prstGeom prst="ellipse"/>
            <a:solidFill>
              <a:schemeClr val="accent4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6" name="텍스트 상자 82"/>
          <p:cNvSpPr txBox="1">
            <a:spLocks/>
          </p:cNvSpPr>
          <p:nvPr/>
        </p:nvSpPr>
        <p:spPr>
          <a:xfrm rot="0">
            <a:off x="3441700" y="4712970"/>
            <a:ext cx="55327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프로모션 기능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grpSp>
        <p:nvGrpSpPr>
          <p:cNvPr id="27" name="그룹 85"/>
          <p:cNvGrpSpPr/>
          <p:nvPr/>
        </p:nvGrpSpPr>
        <p:grpSpPr>
          <a:xfrm rot="0">
            <a:off x="3018155" y="5626735"/>
            <a:ext cx="361315" cy="324485"/>
            <a:chOff x="3018155" y="5626735"/>
            <a:chExt cx="361315" cy="324485"/>
          </a:xfrm>
        </p:grpSpPr>
        <p:sp>
          <p:nvSpPr>
            <p:cNvPr id="28" name="도형 83"/>
            <p:cNvSpPr>
              <a:spLocks/>
            </p:cNvSpPr>
            <p:nvPr/>
          </p:nvSpPr>
          <p:spPr>
            <a:xfrm rot="0">
              <a:off x="3018155" y="5626735"/>
              <a:ext cx="252730" cy="252730"/>
            </a:xfrm>
            <a:prstGeom prst="ellipse"/>
            <a:solidFill>
              <a:srgbClr val="29999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84"/>
            <p:cNvSpPr>
              <a:spLocks/>
            </p:cNvSpPr>
            <p:nvPr/>
          </p:nvSpPr>
          <p:spPr>
            <a:xfrm rot="0">
              <a:off x="3124835" y="5698490"/>
              <a:ext cx="254635" cy="252730"/>
            </a:xfrm>
            <a:prstGeom prst="ellipse"/>
            <a:solidFill>
              <a:schemeClr val="accent4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텍스트 상자 86"/>
          <p:cNvSpPr txBox="1">
            <a:spLocks/>
          </p:cNvSpPr>
          <p:nvPr/>
        </p:nvSpPr>
        <p:spPr>
          <a:xfrm rot="0">
            <a:off x="3458210" y="5607685"/>
            <a:ext cx="55327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배달의민족 주아" charset="0"/>
                <a:ea typeface="배달의민족 주아" charset="0"/>
              </a:rPr>
              <a:t>디자인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9525" y="-9525"/>
            <a:ext cx="12275820" cy="6856095"/>
          </a:xfrm>
          <a:prstGeom prst="rect"/>
          <a:solidFill>
            <a:schemeClr val="bg2">
              <a:lumMod val="25000"/>
              <a:lumOff val="0"/>
              <a:alpha val="3885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2238375" y="2534920"/>
            <a:ext cx="761428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90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감사합니다.</a:t>
            </a:r>
            <a:endParaRPr lang="ko-KR" altLang="en-US" sz="900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5172075" y="1043940"/>
            <a:ext cx="183896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200">
                <a:latin typeface="배달의민족 주아" charset="0"/>
                <a:ea typeface="배달의민족 주아" charset="0"/>
              </a:rPr>
              <a:t>목차</a:t>
            </a:r>
            <a:endParaRPr lang="ko-KR" altLang="en-US" sz="32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747260" y="1745615"/>
            <a:ext cx="2882265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 rot="0">
            <a:off x="5075555" y="2035175"/>
            <a:ext cx="203263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 b="1">
                <a:solidFill>
                  <a:srgbClr val="339999"/>
                </a:solidFill>
              </a:rPr>
              <a:t>01</a:t>
            </a:r>
            <a:endParaRPr lang="ko-KR" altLang="en-US" sz="2400" b="1">
              <a:solidFill>
                <a:srgbClr val="339999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5075555" y="4801235"/>
            <a:ext cx="203263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 b="1">
                <a:solidFill>
                  <a:srgbClr val="339999"/>
                </a:solidFill>
              </a:rPr>
              <a:t>03</a:t>
            </a:r>
            <a:endParaRPr lang="ko-KR" altLang="en-US" sz="2400" b="1">
              <a:solidFill>
                <a:srgbClr val="339999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5191125" y="2557145"/>
            <a:ext cx="180149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4940935" y="5327650"/>
            <a:ext cx="229362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  <a:cs typeface="+mn-cs"/>
              </a:rPr>
              <a:t>추가해야</a:t>
            </a:r>
            <a:r>
              <a:rPr lang="ko-KR" altLang="en-US" sz="1800">
                <a:latin typeface="배달의민족 주아" charset="0"/>
                <a:ea typeface="배달의민족 주아" charset="0"/>
                <a:cs typeface="+mn-cs"/>
              </a:rPr>
              <a:t> </a:t>
            </a:r>
            <a:r>
              <a:rPr lang="ko-KR" altLang="en-US" sz="1800">
                <a:latin typeface="배달의민족 주아" charset="0"/>
                <a:ea typeface="배달의민족 주아" charset="0"/>
                <a:cs typeface="+mn-cs"/>
              </a:rPr>
              <a:t>하는</a:t>
            </a:r>
            <a:r>
              <a:rPr lang="ko-KR" altLang="en-US" sz="1800">
                <a:latin typeface="배달의민족 주아" charset="0"/>
                <a:ea typeface="배달의민족 주아" charset="0"/>
                <a:cs typeface="+mn-cs"/>
              </a:rPr>
              <a:t> </a:t>
            </a:r>
            <a:r>
              <a:rPr lang="ko-KR" altLang="en-US" sz="1800">
                <a:latin typeface="배달의민족 주아" charset="0"/>
                <a:ea typeface="배달의민족 주아" charset="0"/>
                <a:cs typeface="+mn-cs"/>
              </a:rPr>
              <a:t>기능</a:t>
            </a:r>
            <a:endParaRPr lang="ko-KR" altLang="en-US" sz="1800">
              <a:latin typeface="배달의민족 주아" charset="0"/>
              <a:ea typeface="배달의민족 주아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5075555" y="3425825"/>
            <a:ext cx="203263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 b="1">
                <a:solidFill>
                  <a:srgbClr val="339999"/>
                </a:solidFill>
              </a:rPr>
              <a:t>02</a:t>
            </a:r>
            <a:endParaRPr lang="ko-KR" altLang="en-US" sz="2400" b="1">
              <a:solidFill>
                <a:srgbClr val="339999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4978400" y="3983355"/>
            <a:ext cx="22269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>
                <a:latin typeface="배달의민족 주아" charset="0"/>
                <a:ea typeface="배달의민족 주아" charset="0"/>
                <a:cs typeface="+mn-cs"/>
              </a:rPr>
              <a:t>DB 구성</a:t>
            </a:r>
            <a:endParaRPr lang="ko-KR" altLang="en-US" sz="1800">
              <a:latin typeface="배달의민족 주아" charset="0"/>
              <a:ea typeface="배달의민족 주아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15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52755" y="840740"/>
            <a:ext cx="2900680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 rot="0">
            <a:off x="10429875" y="261620"/>
            <a:ext cx="5778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0718800" y="292735"/>
            <a:ext cx="12058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60" y="1195705"/>
            <a:ext cx="2816225" cy="5049520"/>
          </a:xfrm>
          <a:prstGeom prst="rect">
            <a:avLst/>
          </a:prstGeom>
        </p:spPr>
      </p:pic>
      <p:sp>
        <p:nvSpPr>
          <p:cNvPr id="12" name="TextBox 11"/>
          <p:cNvSpPr txBox="1">
            <a:spLocks/>
          </p:cNvSpPr>
          <p:nvPr/>
        </p:nvSpPr>
        <p:spPr>
          <a:xfrm rot="0">
            <a:off x="532130" y="415925"/>
            <a:ext cx="149098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로그인 화면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0800000">
            <a:off x="2816860" y="2787015"/>
            <a:ext cx="1978025" cy="1866265"/>
          </a:xfrm>
          <a:prstGeom prst="bentConnector3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/>
          </p:cNvSpPr>
          <p:nvPr/>
        </p:nvSpPr>
        <p:spPr>
          <a:xfrm rot="0">
            <a:off x="909955" y="2619375"/>
            <a:ext cx="1986280" cy="33591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클릭 시 빈칸으로 변경된다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.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 flipV="1">
            <a:off x="7346950" y="3766185"/>
            <a:ext cx="1834515" cy="1101725"/>
          </a:xfrm>
          <a:prstGeom prst="bentConnector3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 rot="0">
            <a:off x="9150350" y="3515360"/>
            <a:ext cx="2459990" cy="502920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클릭 시 비밀번호 입력 창이 띄워지고 이 창은 사라진다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.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8663940" y="5761990"/>
            <a:ext cx="2459990" cy="25209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클릭 시 회원가입 창이 띄워진다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.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0">
            <a:off x="7402195" y="5887720"/>
            <a:ext cx="1262380" cy="635"/>
          </a:xfrm>
          <a:prstGeom prst="line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52755" y="840740"/>
            <a:ext cx="2900680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 rot="0">
            <a:off x="10429875" y="261620"/>
            <a:ext cx="5778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0718800" y="292735"/>
            <a:ext cx="12058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2130" y="415925"/>
            <a:ext cx="22853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비밀번호 입력 화면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9150350" y="3515360"/>
            <a:ext cx="2459990" cy="502920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클릭 시 메뉴창이 띄워지고 이 창은 사라진다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.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65" y="840740"/>
            <a:ext cx="3066415" cy="5483860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rot="10800000">
            <a:off x="2551430" y="2778760"/>
            <a:ext cx="1965325" cy="1955800"/>
          </a:xfrm>
          <a:prstGeom prst="bentConnector3">
            <a:avLst>
              <a:gd name="adj1" fmla="val 34487"/>
            </a:avLst>
          </a:prstGeom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/>
          </p:cNvSpPr>
          <p:nvPr/>
        </p:nvSpPr>
        <p:spPr>
          <a:xfrm rot="0">
            <a:off x="909955" y="2619375"/>
            <a:ext cx="1986280" cy="335915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클릭 시 빈칸으로 변경된다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.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 flipV="1">
            <a:off x="7381240" y="3766185"/>
            <a:ext cx="1800225" cy="1268095"/>
          </a:xfrm>
          <a:prstGeom prst="bentConnector3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52755" y="840740"/>
            <a:ext cx="2900680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 rot="0">
            <a:off x="10429875" y="261620"/>
            <a:ext cx="5778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0718800" y="292735"/>
            <a:ext cx="12058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2130" y="415925"/>
            <a:ext cx="22853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회원가입 화면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8999220" y="4442460"/>
            <a:ext cx="2459990" cy="502920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클릭 시 창이 사라지고 입력 된 정보가 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user table</a:t>
            </a:r>
            <a:r>
              <a:rPr lang="ko-KR" altLang="en-US" sz="1100">
                <a:latin typeface="배달의민족 주아" charset="0"/>
                <a:ea typeface="배달의민족 주아" charset="0"/>
              </a:rPr>
              <a:t>에 저장된다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.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8761730" y="1272540"/>
            <a:ext cx="3191510" cy="1145540"/>
          </a:xfrm>
          <a:prstGeom prst="rect"/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중복 확인 선택 시 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DB</a:t>
            </a:r>
            <a:r>
              <a:rPr lang="ko-KR" altLang="en-US" sz="1100">
                <a:latin typeface="배달의민족 주아" charset="0"/>
                <a:ea typeface="배달의민족 주아" charset="0"/>
              </a:rPr>
              <a:t>에 있는 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id</a:t>
            </a:r>
            <a:r>
              <a:rPr lang="ko-KR" altLang="en-US" sz="1100">
                <a:latin typeface="배달의민족 주아" charset="0"/>
                <a:ea typeface="배달의민족 주아" charset="0"/>
              </a:rPr>
              <a:t>와 겹치지 않는 지 확인 후 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중복되지 않을 경우 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“</a:t>
            </a:r>
            <a:r>
              <a:rPr lang="ko-KR" altLang="en-US" sz="1100">
                <a:latin typeface="배달의민족 주아" charset="0"/>
                <a:ea typeface="배달의민족 주아" charset="0"/>
              </a:rPr>
              <a:t>사용 가능한 아이디 입니다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.”, 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중복될 경우 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“</a:t>
            </a:r>
            <a:r>
              <a:rPr lang="ko-KR" altLang="en-US" sz="1100">
                <a:latin typeface="배달의민족 주아" charset="0"/>
                <a:ea typeface="배달의민족 주아" charset="0"/>
              </a:rPr>
              <a:t>중복된 아이디 입니다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.” </a:t>
            </a:r>
            <a:r>
              <a:rPr lang="ko-KR" altLang="en-US" sz="1100">
                <a:latin typeface="배달의민족 주아" charset="0"/>
                <a:ea typeface="배달의민족 주아" charset="0"/>
              </a:rPr>
              <a:t>가 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textarea </a:t>
            </a:r>
            <a:r>
              <a:rPr lang="ko-KR" altLang="en-US" sz="1100">
                <a:latin typeface="배달의민족 주아" charset="0"/>
                <a:ea typeface="배달의민족 주아" charset="0"/>
              </a:rPr>
              <a:t>아래에 뜬다.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4396740" y="1106170"/>
            <a:ext cx="298577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1" r="634" b="879"/>
          <a:stretch/>
        </p:blipFill>
        <p:spPr>
          <a:xfrm>
            <a:off x="4461510" y="1200150"/>
            <a:ext cx="2854960" cy="5113020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rot="10800000" flipV="1">
            <a:off x="7216140" y="1616075"/>
            <a:ext cx="1546225" cy="708025"/>
          </a:xfrm>
          <a:prstGeom prst="bentConnector3">
            <a:avLst>
              <a:gd name="adj1" fmla="val 50000"/>
            </a:avLst>
          </a:prstGeom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2451100" y="3685540"/>
            <a:ext cx="2094230" cy="1515110"/>
          </a:xfrm>
          <a:prstGeom prst="bentConnector3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/>
          </p:cNvSpPr>
          <p:nvPr/>
        </p:nvSpPr>
        <p:spPr>
          <a:xfrm rot="0">
            <a:off x="452755" y="978535"/>
            <a:ext cx="3039110" cy="1220470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534670" y="1236345"/>
            <a:ext cx="2886075" cy="70675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000">
                <a:latin typeface="배달의민족 주아" charset="0"/>
                <a:ea typeface="배달의민족 주아" charset="0"/>
              </a:rPr>
              <a:t>주소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textarea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를 마우스로 클릭하면 주소 입력창이 뜬다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. 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000">
                <a:latin typeface="배달의민족 주아" charset="0"/>
                <a:ea typeface="배달의민족 주아" charset="0"/>
              </a:rPr>
              <a:t>검색 후 뜨는 주소를 누르면 기본 주소에 추가 되고 상세주소를 입력 후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“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주소 입력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” 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버튼을 누르면 주소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textarea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에 기본주소와 상세주소가 더해져서 띄워진다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.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" y="2094865"/>
            <a:ext cx="2471420" cy="4448175"/>
          </a:xfrm>
          <a:prstGeom prst="rect">
            <a:avLst/>
          </a:prstGeom>
        </p:spPr>
      </p:pic>
      <p:cxnSp>
        <p:nvCxnSpPr>
          <p:cNvPr id="17" name="꺾인 연결선 16"/>
          <p:cNvCxnSpPr/>
          <p:nvPr/>
        </p:nvCxnSpPr>
        <p:spPr>
          <a:xfrm rot="10800000" flipV="1">
            <a:off x="7216140" y="4702175"/>
            <a:ext cx="1800225" cy="1268095"/>
          </a:xfrm>
          <a:prstGeom prst="bentConnector3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>
            <a:spLocks/>
          </p:cNvSpPr>
          <p:nvPr/>
        </p:nvSpPr>
        <p:spPr>
          <a:xfrm rot="0">
            <a:off x="8496300" y="2677160"/>
            <a:ext cx="3039110" cy="1374140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 rot="0">
            <a:off x="8573135" y="2926080"/>
            <a:ext cx="2886075" cy="101409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000">
                <a:latin typeface="배달의민족 주아" charset="0"/>
                <a:ea typeface="배달의민족 주아" charset="0"/>
              </a:rPr>
              <a:t>주소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textarea 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제외한 모든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text area 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마우스로 선택시 빈칸으로 바뀐다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.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endParaRPr lang="ko-KR" altLang="en-US" sz="10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000">
                <a:latin typeface="배달의민족 주아" charset="0"/>
                <a:ea typeface="배달의민족 주아" charset="0"/>
              </a:rPr>
              <a:t>비밀번호는 특수문자가 불가능하고 이름은 한국어 나이는 숫자만 가능하며 일치하지 않을 시 각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textarea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에 경고문이 뜨고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“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회원가입완료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”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버튼이 눌리지 않는다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3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52755" y="840740"/>
            <a:ext cx="2900680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 rot="0">
            <a:off x="10429875" y="261620"/>
            <a:ext cx="5778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0718800" y="292735"/>
            <a:ext cx="12058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452755" y="422910"/>
            <a:ext cx="481647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메뉴 창 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–</a:t>
            </a:r>
            <a:r>
              <a:rPr lang="en-US" altLang="ko-KR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계좌가 없는 신규 회원 버전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461645" y="1114425"/>
            <a:ext cx="298577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253490"/>
            <a:ext cx="2789555" cy="5034915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rot="10800000">
            <a:off x="3238500" y="4342130"/>
            <a:ext cx="1564640" cy="1297940"/>
          </a:xfrm>
          <a:prstGeom prst="bentConnector3">
            <a:avLst>
              <a:gd name="adj1" fmla="val 50000"/>
            </a:avLst>
          </a:prstGeom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/>
          </p:cNvSpPr>
          <p:nvPr/>
        </p:nvSpPr>
        <p:spPr>
          <a:xfrm rot="0">
            <a:off x="4530725" y="5274945"/>
            <a:ext cx="3121660" cy="730250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 rot="0">
            <a:off x="4648835" y="5440045"/>
            <a:ext cx="2886075" cy="39941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000">
                <a:latin typeface="배달의민족 주아" charset="0"/>
                <a:ea typeface="배달의민족 주아" charset="0"/>
              </a:rPr>
              <a:t>신규 유저가 계좌를 만들도록 유도하기 위해 저축이나 통장 개설과 관련된 이벤트를 띄운다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.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16200000" flipH="1">
            <a:off x="4973955" y="2814955"/>
            <a:ext cx="494665" cy="87630"/>
          </a:xfrm>
          <a:prstGeom prst="bentConnector3">
            <a:avLst>
              <a:gd name="adj1" fmla="val 50000"/>
            </a:avLst>
          </a:prstGeom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5" y="1114425"/>
            <a:ext cx="2654300" cy="4062730"/>
          </a:xfrm>
          <a:prstGeom prst="rect">
            <a:avLst/>
          </a:prstGeom>
        </p:spPr>
      </p:pic>
      <p:sp>
        <p:nvSpPr>
          <p:cNvPr id="32" name="오른쪽 화살표 31"/>
          <p:cNvSpPr>
            <a:spLocks/>
          </p:cNvSpPr>
          <p:nvPr/>
        </p:nvSpPr>
        <p:spPr>
          <a:xfrm rot="0">
            <a:off x="4515485" y="2506980"/>
            <a:ext cx="165100" cy="146050"/>
          </a:xfrm>
          <a:prstGeom prst="rightArrow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5" name="꺾인 연결선 34"/>
          <p:cNvCxnSpPr>
            <a:stCxn id="32" idx="1"/>
          </p:cNvCxnSpPr>
          <p:nvPr/>
        </p:nvCxnSpPr>
        <p:spPr>
          <a:xfrm rot="10800000" flipV="1">
            <a:off x="3154045" y="2580005"/>
            <a:ext cx="1362075" cy="715645"/>
          </a:xfrm>
          <a:prstGeom prst="bentConnector3">
            <a:avLst>
              <a:gd name="adj1" fmla="val 50000"/>
            </a:avLst>
          </a:prstGeom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655" y="1114425"/>
            <a:ext cx="2038985" cy="1076960"/>
          </a:xfrm>
          <a:prstGeom prst="rect">
            <a:avLst/>
          </a:prstGeom>
        </p:spPr>
      </p:pic>
      <p:cxnSp>
        <p:nvCxnSpPr>
          <p:cNvPr id="38" name="꺾인 연결선 37"/>
          <p:cNvCxnSpPr/>
          <p:nvPr/>
        </p:nvCxnSpPr>
        <p:spPr>
          <a:xfrm rot="10800000" flipV="1">
            <a:off x="7435215" y="1652905"/>
            <a:ext cx="1362075" cy="715645"/>
          </a:xfrm>
          <a:prstGeom prst="bentConnector3">
            <a:avLst>
              <a:gd name="adj1" fmla="val 50000"/>
            </a:avLst>
          </a:prstGeom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>
            <a:spLocks/>
          </p:cNvSpPr>
          <p:nvPr/>
        </p:nvSpPr>
        <p:spPr>
          <a:xfrm rot="0">
            <a:off x="8162290" y="3519805"/>
            <a:ext cx="3491865" cy="256476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 rot="0">
            <a:off x="8305165" y="3833495"/>
            <a:ext cx="3171825" cy="193611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000">
                <a:latin typeface="배달의민족 주아" charset="0"/>
                <a:ea typeface="배달의민족 주아" charset="0"/>
              </a:rPr>
              <a:t>계좌 생성 시 사용자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id + history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라는 이름으로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table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이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자동으로 생기게 된다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.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endParaRPr lang="ko-KR" altLang="en-US" sz="10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000">
                <a:latin typeface="배달의민족 주아" charset="0"/>
                <a:ea typeface="배달의민족 주아" charset="0"/>
              </a:rPr>
              <a:t>사용자가 사용자 스스로에게 입금하거나 출금하면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accountName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에는 사용자의 계좌 이름이 들어가고 계좌 이체 할 경우 상대방의 이름이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accountName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에 들어간다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.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endParaRPr lang="ko-KR" altLang="en-US" sz="10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000">
                <a:latin typeface="배달의민족 주아" charset="0"/>
                <a:ea typeface="배달의민족 주아" charset="0"/>
              </a:rPr>
              <a:t>Use_balance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는 사용한 금액인데 출금이나 계좌 이체 할 경우에는 금액 앞에 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–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가 붙여서 들어가게 되고 입금이나 상대방이 나에게 계좌이체 했을 경우에는 금액만 뜨게 된다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.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endParaRPr lang="ko-KR" altLang="en-US" sz="1000">
              <a:latin typeface="배달의민족 주아" charset="0"/>
              <a:ea typeface="배달의민족 주아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000">
                <a:latin typeface="배달의민족 주아" charset="0"/>
                <a:ea typeface="배달의민족 주아" charset="0"/>
              </a:rPr>
              <a:t>Balance</a:t>
            </a:r>
            <a:r>
              <a:rPr lang="ko-KR" altLang="en-US" sz="1000">
                <a:latin typeface="배달의민족 주아" charset="0"/>
                <a:ea typeface="배달의민족 주아" charset="0"/>
              </a:rPr>
              <a:t>는 현재 잔액이다</a:t>
            </a:r>
            <a:r>
              <a:rPr lang="en-US" altLang="ko-KR" sz="1000">
                <a:latin typeface="배달의민족 주아" charset="0"/>
                <a:ea typeface="배달의민족 주아" charset="0"/>
              </a:rPr>
              <a:t>.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160" y="2501900"/>
            <a:ext cx="3966845" cy="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4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52755" y="840740"/>
            <a:ext cx="2900680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 rot="0">
            <a:off x="10429875" y="261620"/>
            <a:ext cx="5778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0718800" y="292735"/>
            <a:ext cx="12058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452755" y="422910"/>
            <a:ext cx="481647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메뉴 창 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–</a:t>
            </a:r>
            <a:r>
              <a:rPr lang="en-US" altLang="ko-KR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계좌가 없는 신규 회원 버전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1443355" y="1196340"/>
            <a:ext cx="298577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6982460" y="1196340"/>
            <a:ext cx="293878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90" y="1335405"/>
            <a:ext cx="2789555" cy="5034915"/>
          </a:xfrm>
          <a:prstGeom prst="rect">
            <a:avLst/>
          </a:prstGeom>
        </p:spPr>
      </p:pic>
      <p:sp>
        <p:nvSpPr>
          <p:cNvPr id="20" name="오른쪽 화살표 19"/>
          <p:cNvSpPr>
            <a:spLocks/>
          </p:cNvSpPr>
          <p:nvPr/>
        </p:nvSpPr>
        <p:spPr>
          <a:xfrm rot="420000">
            <a:off x="6422390" y="3550285"/>
            <a:ext cx="553720" cy="407035"/>
          </a:xfrm>
          <a:prstGeom prst="rightArrow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4855210" y="3046095"/>
            <a:ext cx="1783715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계좌 생성시 화면이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100">
                <a:latin typeface="배달의민족 주아" charset="0"/>
                <a:ea typeface="배달의민족 주아" charset="0"/>
              </a:rPr>
              <a:t>오른쪽처럼 바뀌게 된다</a:t>
            </a:r>
            <a:r>
              <a:rPr lang="en-US" altLang="ko-KR" sz="1100">
                <a:latin typeface="배달의민족 주아" charset="0"/>
                <a:ea typeface="배달의민족 주아" charset="0"/>
              </a:rPr>
              <a:t>.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0">
            <a:off x="3745230" y="3373120"/>
            <a:ext cx="3462655" cy="415925"/>
          </a:xfrm>
          <a:prstGeom prst="line"/>
          <a:ln w="15875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45" y="1310005"/>
            <a:ext cx="2763520" cy="50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1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52755" y="840740"/>
            <a:ext cx="2900680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 rot="0">
            <a:off x="10429875" y="261620"/>
            <a:ext cx="5778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0718800" y="292735"/>
            <a:ext cx="12058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452755" y="422910"/>
            <a:ext cx="536829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메뉴 창 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–</a:t>
            </a:r>
            <a:r>
              <a:rPr lang="en-US" altLang="ko-KR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기존 계좌가 있는 사용자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1167130" y="1196340"/>
            <a:ext cx="298577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7468235" y="1196340"/>
            <a:ext cx="293878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276350"/>
            <a:ext cx="2858135" cy="5096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40" y="1352550"/>
            <a:ext cx="280797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184785" y="175260"/>
            <a:ext cx="11814175" cy="65125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0">
            <a:off x="452755" y="840740"/>
            <a:ext cx="2900680" cy="635"/>
          </a:xfrm>
          <a:prstGeom prst="line"/>
          <a:ln w="31750" cap="flat" cmpd="sng">
            <a:solidFill>
              <a:srgbClr val="33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/>
          </p:cNvSpPr>
          <p:nvPr/>
        </p:nvSpPr>
        <p:spPr>
          <a:xfrm rot="0">
            <a:off x="10429875" y="261620"/>
            <a:ext cx="5778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01</a:t>
            </a:r>
            <a:endParaRPr lang="ko-KR" altLang="en-US" b="1">
              <a:solidFill>
                <a:srgbClr val="339999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10718800" y="292735"/>
            <a:ext cx="12058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latin typeface="배달의민족 주아" charset="0"/>
                <a:ea typeface="배달의민족 주아" charset="0"/>
              </a:rPr>
              <a:t>기능 설명</a:t>
            </a:r>
            <a:endParaRPr lang="ko-KR" altLang="en-US" sz="1400"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452755" y="422910"/>
            <a:ext cx="536829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배달의민족 주아" charset="0"/>
                <a:ea typeface="배달의민족 주아" charset="0"/>
              </a:rPr>
              <a:t>메뉴 창 </a:t>
            </a:r>
            <a:r>
              <a:rPr lang="en-US" altLang="ko-KR" sz="1200">
                <a:latin typeface="배달의민족 주아" charset="0"/>
                <a:ea typeface="배달의민족 주아" charset="0"/>
              </a:rPr>
              <a:t>–</a:t>
            </a:r>
            <a:r>
              <a:rPr lang="en-US" altLang="ko-KR">
                <a:latin typeface="배달의민족 주아" charset="0"/>
                <a:ea typeface="배달의민족 주아" charset="0"/>
              </a:rPr>
              <a:t> </a:t>
            </a:r>
            <a:r>
              <a:rPr lang="ko-KR" altLang="en-US" sz="1200">
                <a:latin typeface="배달의민족 주아" charset="0"/>
                <a:ea typeface="배달의민족 주아" charset="0"/>
              </a:rPr>
              <a:t>기존 계좌가 있는 사용자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1167130" y="1196340"/>
            <a:ext cx="298577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7468235" y="1196340"/>
            <a:ext cx="293878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276350"/>
            <a:ext cx="2858135" cy="5096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40" y="1352550"/>
            <a:ext cx="2807970" cy="5020310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 rot="0">
            <a:off x="171450" y="889000"/>
            <a:ext cx="11830685" cy="5807710"/>
          </a:xfrm>
          <a:prstGeom prst="rect"/>
          <a:solidFill>
            <a:schemeClr val="bg2">
              <a:lumMod val="10000"/>
              <a:alpha val="9184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5165090" y="3317875"/>
            <a:ext cx="6008370" cy="268160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5359400" y="1918335"/>
            <a:ext cx="581406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지난 달을 기준으로 입금 금액 보다 출금 금액이 많은 사용자에게는 </a:t>
            </a:r>
            <a:r>
              <a:rPr lang="ko-KR" altLang="en-US">
                <a:solidFill>
                  <a:srgbClr val="339999"/>
                </a:solidFill>
                <a:latin typeface="배달의민족 주아" charset="0"/>
                <a:ea typeface="배달의민족 주아" charset="0"/>
              </a:rPr>
              <a:t>대출 관련 상품</a:t>
            </a:r>
            <a:r>
              <a:rPr lang="ko-KR" altLang="en-US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을 추천해준다</a:t>
            </a:r>
            <a:r>
              <a:rPr lang="en-US" altLang="ko-KR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.</a:t>
            </a:r>
            <a:endParaRPr lang="ko-KR" altLang="en-US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 rot="0">
            <a:off x="1163320" y="1276350"/>
            <a:ext cx="2985770" cy="525589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pic>
        <p:nvPicPr>
          <p:cNvPr id="13" name="그림 12" descr="C:/Users/RANG/AppData/Roaming/PolarisOffice/ETemp/12720_7803512/image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55" y="1314450"/>
            <a:ext cx="2858770" cy="5097145"/>
          </a:xfrm>
          <a:prstGeom prst="rect"/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40" y="3463925"/>
            <a:ext cx="5591810" cy="2384425"/>
          </a:xfrm>
          <a:prstGeom prst="rect">
            <a:avLst/>
          </a:prstGeom>
        </p:spPr>
      </p:pic>
      <p:sp>
        <p:nvSpPr>
          <p:cNvPr id="25" name="도형 43"/>
          <p:cNvSpPr>
            <a:spLocks/>
          </p:cNvSpPr>
          <p:nvPr/>
        </p:nvSpPr>
        <p:spPr>
          <a:xfrm rot="0">
            <a:off x="1294765" y="5032375"/>
            <a:ext cx="2720975" cy="1212850"/>
          </a:xfrm>
          <a:prstGeom prst="rect"/>
          <a:noFill/>
          <a:ln w="3492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1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80</Paragraphs>
  <Words>535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경 여랑</cp:lastModifiedBy>
  <dc:title>PowerPoint 프레젠테이션</dc:title>
  <cp:version>9.104.123.46490</cp:version>
  <dcterms:modified xsi:type="dcterms:W3CDTF">2022-06-29T09:24:45Z</dcterms:modified>
</cp:coreProperties>
</file>