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49" autoAdjust="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31FA2-33A0-394C-3EC8-D89AB1723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6AFB96-9806-718A-0543-82817D865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4BB259-0DA7-E842-EAD1-EC87B73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4472A6-3A0F-A2DA-08C5-4C07369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27B87-15C0-6A59-2DEE-A4BE68D0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5E83B-9DAC-E785-0908-40B0222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2B1FA72-FAC4-9EE2-0992-5AD16CD3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407702-28F0-522F-DFF8-B0232D12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200C52-09D8-1FB7-29EC-1A12767C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1551D4-F406-5DEE-45CA-8881EB5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C6279F8-F032-E1D0-D577-692506C7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06E634F-71A8-C122-5BEA-4FC5B2F94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0282B8-5287-9B50-5111-CAA485B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8B800-7EBD-9EE7-54DB-9B0D73EF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EDD9D-6246-B3EE-9275-252509D6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4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AD8010-6BA1-A9C5-74EC-E5E15EAB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D806A-2E3D-E646-23C5-4026470F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F38E52-85DC-C9AD-F5B0-EAF63BF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47161B-B85C-8151-6F1D-F9BDD23A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420F31-8191-B115-5836-C25A2877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654DD-7521-B2F3-FED3-09ADA32A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4FAD4-9FC9-2362-9EDF-C75D850F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175922-0D1B-C6F5-8187-E7ADFD70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C89259-E732-EB8F-368F-48226984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AFF2C0-7D04-E557-DFAF-05E5CAD7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9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92ADC-07D0-4859-47AE-A7DEFD9A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2D98AD-C80B-342E-574C-F0CE9E5F6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42BC73D-F83D-EC7B-07EB-152B300E5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51C94A-FC81-9F72-BA45-00B98CA2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EB4ECF-D6E0-D04F-7968-BE51B319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EF493E-CAF3-F605-AFF8-49E307DF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CDDDA-CD89-A562-2ADD-FDCC0008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AB743D-D7C0-49EE-BED3-9E388152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2FBB0F-AA9B-1BF0-E9B5-DA61611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335F19-3C9B-B873-1D7D-2FCF7F59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8A3BAA7-8789-FB3F-C792-2A1C0F2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5041666-EA30-E5DF-7797-2FBD8BB4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CE07E8-393B-6C0D-0322-74183523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98F50C-F744-1E9E-CDA9-3988504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82779-DB18-A95F-045C-7E8E2FD2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D61362-A175-7A7B-DFD1-A2F24CDD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BFD1508-F7BB-FA28-6C62-1E3A1B1E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BE2333-992F-9D16-B9F8-90433727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5300D3-D692-A8F2-8AA2-B6CF11C6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A21D333-2527-BD74-1A3F-302D5E9A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6DC05F-FC57-F580-ADDD-28B2A3C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1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07C56-B78E-1E69-07F1-BC3B831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D27410-E102-D4C3-7DC1-D829F9C5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DF473A-3A7D-6BC9-6C23-3074D5C03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C57762-1E80-B9CF-126D-9C784C23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B345A8-AEBB-CA18-2D56-1C240954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E972D7-202C-2D91-E4CD-754E051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B91F6-09A9-1FCA-38EE-C2CD0508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00ED60C-1F71-2B65-2282-FEA539EDE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7F64BE-EABF-7541-605D-D5BDA57F4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0027FBA-BFC5-ECB8-383D-0B9F98C1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BAAD9-D875-D9C8-B1BB-5F44749E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A1369B-41D0-16EA-26AD-DA370579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0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7D7BDC5-DB82-6A3A-1D6D-86F247AD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BD6539-22A6-1FA5-EC0D-68D6AA55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60C241-7D3A-46FF-71C5-0B86A581D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FE4B5-3F33-4E28-B78C-98FAD926F7F0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149608-0B21-CA94-34AF-7CDEE6188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BC7B58-B0FD-C8DB-5B3E-F80479BF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C4F3-2E2A-4FAA-BB83-D3518B0CBF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430C6-591E-8A45-8F18-20B047C1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911" y="2088342"/>
            <a:ext cx="3108960" cy="116762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Amasis MT Pro Black" panose="020B0604020202020204" pitchFamily="18" charset="0"/>
              </a:rPr>
              <a:t>Week </a:t>
            </a:r>
            <a:r>
              <a:rPr lang="en-US" sz="2400" b="1" dirty="0" smtClean="0">
                <a:latin typeface="Amasis MT Pro Black" panose="020B0604020202020204" pitchFamily="18" charset="0"/>
              </a:rPr>
              <a:t>11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No.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BC6431-4815-98B3-0600-C4AAEFBD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1845" y="4376687"/>
            <a:ext cx="8234290" cy="706437"/>
          </a:xfrm>
        </p:spPr>
        <p:txBody>
          <a:bodyPr/>
          <a:lstStyle/>
          <a:p>
            <a:pPr algn="l"/>
            <a:r>
              <a:rPr lang="en-US" b="1" dirty="0"/>
              <a:t>Course Instructor: 			Dr. Malik Daler Ali Awan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397390" y="967617"/>
            <a:ext cx="9786425" cy="112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Garamond" panose="02020404030301010803" pitchFamily="18" charset="0"/>
              </a:rPr>
              <a:t>Visual Programming</a:t>
            </a:r>
            <a:br>
              <a:rPr lang="en-US" sz="3200" b="1" dirty="0">
                <a:latin typeface="Garamond" panose="02020404030301010803" pitchFamily="18" charset="0"/>
              </a:rPr>
            </a:br>
            <a:r>
              <a:rPr lang="en-US" sz="3200" b="1" dirty="0">
                <a:latin typeface="Garamond" panose="02020404030301010803" pitchFamily="18" charset="0"/>
              </a:rPr>
              <a:t>C# &amp; </a:t>
            </a:r>
            <a:r>
              <a:rPr lang="en-US" sz="3200" b="1" dirty="0" err="1">
                <a:latin typeface="Garamond" panose="02020404030301010803" pitchFamily="18" charset="0"/>
              </a:rPr>
              <a:t>.Net</a:t>
            </a:r>
            <a:r>
              <a:rPr lang="en-US" sz="3200" b="1" dirty="0">
                <a:latin typeface="Garamond" panose="02020404030301010803" pitchFamily="18" charset="0"/>
              </a:rPr>
              <a:t>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D275B28-1877-48DA-1EBC-B79D75EFA23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01/10</a:t>
            </a:r>
          </a:p>
        </p:txBody>
      </p:sp>
    </p:spTree>
    <p:extLst>
      <p:ext uri="{BB962C8B-B14F-4D97-AF65-F5344CB8AC3E}">
        <p14:creationId xmlns:p14="http://schemas.microsoft.com/office/powerpoint/2010/main" val="368069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D552C0-9225-01A9-90E6-867F43EE6007}"/>
              </a:ext>
            </a:extLst>
          </p:cNvPr>
          <p:cNvSpPr txBox="1"/>
          <p:nvPr/>
        </p:nvSpPr>
        <p:spPr>
          <a:xfrm>
            <a:off x="3046828" y="250567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/>
              <a:t>Thank you!</a:t>
            </a:r>
            <a:endParaRPr lang="en-US" sz="5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F724A77-81D0-F912-BB6A-EE65B938CE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9931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71288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 smtClean="0">
                <a:latin typeface="+mj-lt"/>
                <a:ea typeface="+mj-ea"/>
                <a:cs typeface="+mj-cs"/>
              </a:rPr>
              <a:t>Topic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125022-B187-75ED-ECB2-F2170908746F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02/10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51A4BE9F-B11E-1096-13C4-822CBDD35990}"/>
              </a:ext>
            </a:extLst>
          </p:cNvPr>
          <p:cNvSpPr txBox="1">
            <a:spLocks/>
          </p:cNvSpPr>
          <p:nvPr/>
        </p:nvSpPr>
        <p:spPr>
          <a:xfrm>
            <a:off x="4347497" y="2081339"/>
            <a:ext cx="6947276" cy="19309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Math Cart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marL="228600" lvl="1" algn="l">
              <a:lnSpc>
                <a:spcPct val="10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algn="l">
              <a:lnSpc>
                <a:spcPct val="10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practice Basic Mathematics and Play with different Control Elements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4253949" y="225288"/>
            <a:ext cx="3816626" cy="530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Control Elements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0CC204-7E96-4CF6-E1C5-4ADF47FD2CF0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03/10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78BE3A-A417-5465-D113-0817F3730E86}"/>
              </a:ext>
            </a:extLst>
          </p:cNvPr>
          <p:cNvSpPr txBox="1"/>
          <p:nvPr/>
        </p:nvSpPr>
        <p:spPr>
          <a:xfrm>
            <a:off x="1482792" y="978257"/>
            <a:ext cx="10320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Control Elements that can be used to Design “Shopping Cart”;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B3D46C0-8AA2-3816-8416-89536DD8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77647"/>
              </p:ext>
            </p:extLst>
          </p:nvPr>
        </p:nvGraphicFramePr>
        <p:xfrm>
          <a:off x="979714" y="2107595"/>
          <a:ext cx="10580915" cy="2802163"/>
        </p:xfrm>
        <a:graphic>
          <a:graphicData uri="http://schemas.openxmlformats.org/drawingml/2006/table">
            <a:tbl>
              <a:tblPr/>
              <a:tblGrid>
                <a:gridCol w="2142309">
                  <a:extLst>
                    <a:ext uri="{9D8B030D-6E8A-4147-A177-3AD203B41FA5}">
                      <a16:colId xmlns:a16="http://schemas.microsoft.com/office/drawing/2014/main" xmlns="" val="4016321814"/>
                    </a:ext>
                  </a:extLst>
                </a:gridCol>
                <a:gridCol w="8438606">
                  <a:extLst>
                    <a:ext uri="{9D8B030D-6E8A-4147-A177-3AD203B41FA5}">
                      <a16:colId xmlns:a16="http://schemas.microsoft.com/office/drawing/2014/main" xmlns="" val="567692589"/>
                    </a:ext>
                  </a:extLst>
                </a:gridCol>
              </a:tblGrid>
              <a:tr h="69185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 smtClean="0">
                          <a:effectLst/>
                        </a:rPr>
                        <a:t>Control </a:t>
                      </a:r>
                      <a:r>
                        <a:rPr lang="en-US" b="1" baseline="0" dirty="0" smtClean="0">
                          <a:effectLst/>
                        </a:rPr>
                        <a:t> Element </a:t>
                      </a:r>
                      <a:endParaRPr lang="en-US" b="1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959409"/>
                  </a:ext>
                </a:extLst>
              </a:tr>
              <a:tr h="42112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Button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It is used to draw a click</a:t>
                      </a:r>
                      <a:r>
                        <a:rPr lang="en-US" baseline="0" dirty="0" smtClean="0">
                          <a:effectLst/>
                        </a:rPr>
                        <a:t>able button.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0344255"/>
                  </a:ext>
                </a:extLst>
              </a:tr>
              <a:tr h="42112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Label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It is used to assign a label</a:t>
                      </a:r>
                      <a:r>
                        <a:rPr lang="en-US" baseline="0" dirty="0" smtClean="0">
                          <a:effectLst/>
                        </a:rPr>
                        <a:t> . 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480648"/>
                  </a:ext>
                </a:extLst>
              </a:tr>
              <a:tr h="44732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Textbox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It is used to provide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 text box to get input from users</a:t>
                      </a:r>
                      <a:r>
                        <a:rPr lang="en-US" baseline="0" dirty="0" smtClean="0">
                          <a:effectLst/>
                        </a:rPr>
                        <a:t> and vice versa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5330310"/>
                  </a:ext>
                </a:extLst>
              </a:tr>
              <a:tr h="80954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Menus</a:t>
                      </a:r>
                      <a:r>
                        <a:rPr lang="en-US" baseline="0" dirty="0" smtClean="0">
                          <a:effectLst/>
                        </a:rPr>
                        <a:t> Strip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It is used to draw a navigation</a:t>
                      </a:r>
                      <a:r>
                        <a:rPr lang="en-US" baseline="0" dirty="0" smtClean="0">
                          <a:effectLst/>
                        </a:rPr>
                        <a:t> bar.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36605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DF79BA1-61BC-5C30-AA65-0C9274C66368}"/>
              </a:ext>
            </a:extLst>
          </p:cNvPr>
          <p:cNvSpPr txBox="1"/>
          <p:nvPr/>
        </p:nvSpPr>
        <p:spPr>
          <a:xfrm>
            <a:off x="1643269" y="5273169"/>
            <a:ext cx="7818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Note: </a:t>
            </a:r>
            <a:r>
              <a:rPr lang="en-US" dirty="0"/>
              <a:t>There's </a:t>
            </a:r>
            <a:r>
              <a:rPr lang="en-US" dirty="0" smtClean="0"/>
              <a:t>are many others control elements.  Check the toolbox.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1719617" y="318686"/>
            <a:ext cx="7420970" cy="95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kern="1200" dirty="0" smtClean="0">
                <a:latin typeface="Garamond" panose="02020404030301010803" pitchFamily="18" charset="0"/>
              </a:rPr>
              <a:t>Design</a:t>
            </a:r>
            <a:endParaRPr lang="en-US" sz="3200" b="1" kern="12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01B1E5-EBF9-0A8B-E90F-463CDA2ACA7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04/10</a:t>
            </a:r>
          </a:p>
        </p:txBody>
      </p:sp>
      <p:pic>
        <p:nvPicPr>
          <p:cNvPr id="1026" name="Picture 2" descr="D:\IUB Department\Dr. Daler Ali\Software Engineering Department\Courses\5th Semester\Visual Programming\.Net Lectures\des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085" y="1272210"/>
            <a:ext cx="8775336" cy="469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0E6FF1-1E17-0F4A-9E69-62680393DB4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05/10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585A8DA-4506-9A34-7FB5-BD4E372018D1}"/>
              </a:ext>
            </a:extLst>
          </p:cNvPr>
          <p:cNvSpPr txBox="1"/>
          <p:nvPr/>
        </p:nvSpPr>
        <p:spPr>
          <a:xfrm>
            <a:off x="1750423" y="228124"/>
            <a:ext cx="9640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Subtraction Code</a:t>
            </a:r>
            <a:endParaRPr lang="en-US" sz="2800" b="1" dirty="0"/>
          </a:p>
        </p:txBody>
      </p:sp>
      <p:pic>
        <p:nvPicPr>
          <p:cNvPr id="2050" name="Picture 2" descr="D:\IUB Department\Dr. Daler Ali\Software Engineering Department\Courses\5th Semester\Visual Programming\.Net Lectures\min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3" y="1660502"/>
            <a:ext cx="8942660" cy="292437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2819951" y="483326"/>
            <a:ext cx="7940814" cy="738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D79E70-3826-4585-F971-4EEE15C1115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06/10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655DDE9-396F-EB2B-EA9C-DD9B8F17EE26}"/>
              </a:ext>
            </a:extLst>
          </p:cNvPr>
          <p:cNvSpPr txBox="1"/>
          <p:nvPr/>
        </p:nvSpPr>
        <p:spPr>
          <a:xfrm>
            <a:off x="2356834" y="1774893"/>
            <a:ext cx="7856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Int32.Prase is used to convert the text/string to Integer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“.Text” is used to get the value of text box and store in Variable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err="1" smtClean="0"/>
              <a:t>ToString</a:t>
            </a:r>
            <a:r>
              <a:rPr lang="en-US" dirty="0" smtClean="0"/>
              <a:t>( )  method is used to convert inter to string/text</a:t>
            </a:r>
          </a:p>
        </p:txBody>
      </p:sp>
    </p:spTree>
    <p:extLst>
      <p:ext uri="{BB962C8B-B14F-4D97-AF65-F5344CB8AC3E}">
        <p14:creationId xmlns:p14="http://schemas.microsoft.com/office/powerpoint/2010/main" val="294222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07CEF3B3-A450-DFED-F51C-0676537F7B7B}"/>
              </a:ext>
            </a:extLst>
          </p:cNvPr>
          <p:cNvSpPr txBox="1">
            <a:spLocks/>
          </p:cNvSpPr>
          <p:nvPr/>
        </p:nvSpPr>
        <p:spPr>
          <a:xfrm>
            <a:off x="3112407" y="311353"/>
            <a:ext cx="5967185" cy="104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 smtClean="0">
                <a:latin typeface="Garamond" panose="02020404030301010803" pitchFamily="18" charset="0"/>
              </a:rPr>
              <a:t>Code to </a:t>
            </a:r>
            <a:r>
              <a:rPr lang="en-US" sz="3200" b="1" dirty="0" smtClean="0">
                <a:latin typeface="Garamond" panose="02020404030301010803" pitchFamily="18" charset="0"/>
              </a:rPr>
              <a:t>Clear the Text Boxes</a:t>
            </a:r>
            <a:endParaRPr lang="en-US" sz="3200" b="1" dirty="0"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83B303-5A64-5978-B19A-7FCD0D6AB3E2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07/10</a:t>
            </a:r>
          </a:p>
        </p:txBody>
      </p:sp>
      <p:pic>
        <p:nvPicPr>
          <p:cNvPr id="3074" name="Picture 2" descr="D:\IUB Department\Dr. Daler Ali\Software Engineering Department\Courses\5th Semester\Visual Programming\.Net Lectures\cl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71" y="1790164"/>
            <a:ext cx="8543255" cy="259200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1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8F561E-198B-5A79-79FF-E08F6AD7CBDE}"/>
              </a:ext>
            </a:extLst>
          </p:cNvPr>
          <p:cNvSpPr txBox="1"/>
          <p:nvPr/>
        </p:nvSpPr>
        <p:spPr>
          <a:xfrm>
            <a:off x="2815119" y="494236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</a:t>
            </a: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 Database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59D9C6F-38C6-D94A-87F7-78C4F33D3B6A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08/10</a:t>
            </a:r>
          </a:p>
        </p:txBody>
      </p:sp>
      <p:pic>
        <p:nvPicPr>
          <p:cNvPr id="2050" name="Picture 2" descr="D:\IUB Department\Dr. Daler Ali\Software Engineering Department\Courses\5th Semester\Visual Programming\sql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497" y="1175658"/>
            <a:ext cx="7291746" cy="35400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28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5DA8F18-79B5-5E14-10E1-42CB557B39D5}"/>
              </a:ext>
            </a:extLst>
          </p:cNvPr>
          <p:cNvSpPr txBox="1"/>
          <p:nvPr/>
        </p:nvSpPr>
        <p:spPr>
          <a:xfrm>
            <a:off x="9847385" y="6035040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09/10</a:t>
            </a:r>
          </a:p>
        </p:txBody>
      </p:sp>
      <p:pic>
        <p:nvPicPr>
          <p:cNvPr id="8" name="Picture 3" descr="D:\IUB Department\Dr. Daler Ali\Software Engineering Department\Courses\5th Semester\Visual Programming\sql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7623" y="658731"/>
            <a:ext cx="6992983" cy="51542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44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166</Words>
  <Application>Microsoft Office PowerPoint</Application>
  <PresentationFormat>Custom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Week 11 Lecture No. 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Daler Ali</dc:creator>
  <cp:lastModifiedBy>SAEED COMPUTERS</cp:lastModifiedBy>
  <cp:revision>470</cp:revision>
  <dcterms:created xsi:type="dcterms:W3CDTF">2022-09-14T07:56:25Z</dcterms:created>
  <dcterms:modified xsi:type="dcterms:W3CDTF">2023-12-12T06:45:09Z</dcterms:modified>
</cp:coreProperties>
</file>