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media/image7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56" r:id="rId2"/>
    <p:sldId id="1179" r:id="rId3"/>
    <p:sldId id="1277" r:id="rId4"/>
    <p:sldId id="1278" r:id="rId5"/>
    <p:sldId id="1279" r:id="rId6"/>
    <p:sldId id="1280" r:id="rId7"/>
    <p:sldId id="1285" r:id="rId8"/>
    <p:sldId id="1182" r:id="rId9"/>
    <p:sldId id="1183" r:id="rId10"/>
    <p:sldId id="1184" r:id="rId11"/>
    <p:sldId id="1186" r:id="rId12"/>
    <p:sldId id="1104" r:id="rId13"/>
    <p:sldId id="1119" r:id="rId14"/>
    <p:sldId id="1120" r:id="rId15"/>
    <p:sldId id="1121" r:id="rId16"/>
    <p:sldId id="1122" r:id="rId17"/>
    <p:sldId id="1123" r:id="rId18"/>
    <p:sldId id="1124" r:id="rId19"/>
    <p:sldId id="1128" r:id="rId20"/>
    <p:sldId id="1129" r:id="rId21"/>
    <p:sldId id="1130" r:id="rId22"/>
    <p:sldId id="1131" r:id="rId23"/>
    <p:sldId id="1132" r:id="rId24"/>
    <p:sldId id="1133" r:id="rId25"/>
    <p:sldId id="1134" r:id="rId26"/>
    <p:sldId id="1135" r:id="rId27"/>
    <p:sldId id="1136" r:id="rId28"/>
    <p:sldId id="1138" r:id="rId29"/>
    <p:sldId id="1139" r:id="rId30"/>
    <p:sldId id="1140" r:id="rId31"/>
    <p:sldId id="1141" r:id="rId32"/>
    <p:sldId id="1142" r:id="rId33"/>
    <p:sldId id="114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5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9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00273-A75A-40C8-A1BF-43497AA16139}" type="datetimeFigureOut">
              <a:rPr lang="en-IN" smtClean="0"/>
              <a:t>07-11-2023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DD372-930E-48E8-B3B2-DE0E135E2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707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cse.iitb.ac.in/~biswa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864CB-0AC2-496D-B597-B1F243F5B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23777" y="1122363"/>
            <a:ext cx="1020376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CS305: Computer Architecture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45455-008C-4FEE-A9C6-8894363DC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190CD-44DD-4170-8E27-65C897B7F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fld id="{B8651ABE-1138-46C6-9A43-7FCD4EB2550C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C8CE0C-3100-4BD4-A909-E56C192401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67446" y="71035"/>
            <a:ext cx="2841820" cy="865176"/>
          </a:xfrm>
          <a:prstGeom prst="rect">
            <a:avLst/>
          </a:prstGeom>
        </p:spPr>
      </p:pic>
      <p:pic>
        <p:nvPicPr>
          <p:cNvPr id="1026" name="Picture 2" descr="IIT Bombay | IIT Bombay">
            <a:extLst>
              <a:ext uri="{FF2B5EF4-FFF2-40B4-BE49-F238E27FC236}">
                <a16:creationId xmlns:a16="http://schemas.microsoft.com/office/drawing/2014/main" id="{17C6F939-4954-4EA5-BA91-2B9038A795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2" y="26560"/>
            <a:ext cx="1130218" cy="110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6242A2-99C7-43EF-9FF6-5F0AFFFDA1DF}"/>
              </a:ext>
            </a:extLst>
          </p:cNvPr>
          <p:cNvSpPr txBox="1"/>
          <p:nvPr userDrawn="1"/>
        </p:nvSpPr>
        <p:spPr>
          <a:xfrm>
            <a:off x="0" y="6354386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i="1" dirty="0">
                <a:hlinkClick r:id="rId4"/>
              </a:rPr>
              <a:t>https://www.cse.iitb.ac.in/~biswa/</a:t>
            </a:r>
            <a:endParaRPr lang="en-IN" sz="2800" i="1" dirty="0"/>
          </a:p>
          <a:p>
            <a:endParaRPr lang="en-IN" sz="2800" i="1" dirty="0"/>
          </a:p>
        </p:txBody>
      </p:sp>
    </p:spTree>
    <p:extLst>
      <p:ext uri="{BB962C8B-B14F-4D97-AF65-F5344CB8AC3E}">
        <p14:creationId xmlns:p14="http://schemas.microsoft.com/office/powerpoint/2010/main" val="167928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97915-0F56-4288-8471-3449AA530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DA509-FC2C-413C-8D9B-6E84963AD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42D7E-424B-47EC-A6D1-6B6B1784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IN" dirty="0"/>
              <a:t>Computer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2FB26-2A3A-4BC7-9A52-336ED922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fld id="{B8651ABE-1138-46C6-9A43-7FCD4EB2550C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5432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415600" y="582829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0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58786">
              <a:spcBef>
                <a:spcPts val="0"/>
              </a:spcBef>
              <a:spcAft>
                <a:spcPts val="0"/>
              </a:spcAft>
              <a:buSzPts val="3000"/>
              <a:buChar char="●"/>
              <a:defRPr/>
            </a:lvl1pPr>
            <a:lvl2pPr marL="1219170" lvl="1" indent="-558786">
              <a:spcBef>
                <a:spcPts val="2133"/>
              </a:spcBef>
              <a:spcAft>
                <a:spcPts val="0"/>
              </a:spcAft>
              <a:buSzPts val="30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2pPr>
            <a:lvl3pPr marL="1828754" lvl="2" indent="-558786">
              <a:spcBef>
                <a:spcPts val="2133"/>
              </a:spcBef>
              <a:spcAft>
                <a:spcPts val="0"/>
              </a:spcAft>
              <a:buSzPts val="30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3pPr>
            <a:lvl4pPr marL="2438339" lvl="3" indent="-558786">
              <a:spcBef>
                <a:spcPts val="2133"/>
              </a:spcBef>
              <a:spcAft>
                <a:spcPts val="0"/>
              </a:spcAft>
              <a:buSzPts val="30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4pPr>
            <a:lvl5pPr marL="3047924" lvl="4" indent="-558786">
              <a:spcBef>
                <a:spcPts val="2133"/>
              </a:spcBef>
              <a:spcAft>
                <a:spcPts val="0"/>
              </a:spcAft>
              <a:buSzPts val="30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5pPr>
            <a:lvl6pPr marL="3657509" lvl="5" indent="-558786">
              <a:spcBef>
                <a:spcPts val="2133"/>
              </a:spcBef>
              <a:spcAft>
                <a:spcPts val="0"/>
              </a:spcAft>
              <a:buSzPts val="30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6pPr>
            <a:lvl7pPr marL="4267093" lvl="6" indent="-558786">
              <a:spcBef>
                <a:spcPts val="2133"/>
              </a:spcBef>
              <a:spcAft>
                <a:spcPts val="0"/>
              </a:spcAft>
              <a:buSzPts val="30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7pPr>
            <a:lvl8pPr marL="4876678" lvl="7" indent="-558786">
              <a:spcBef>
                <a:spcPts val="2133"/>
              </a:spcBef>
              <a:spcAft>
                <a:spcPts val="0"/>
              </a:spcAft>
              <a:buSzPts val="30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8pPr>
            <a:lvl9pPr marL="5486263" lvl="8" indent="-558786">
              <a:spcBef>
                <a:spcPts val="2133"/>
              </a:spcBef>
              <a:spcAft>
                <a:spcPts val="2133"/>
              </a:spcAft>
              <a:buSzPts val="30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11222173" y="6286400"/>
            <a:ext cx="9200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2400">
                <a:solidFill>
                  <a:srgbClr val="B22222"/>
                </a:solidFill>
              </a:defRPr>
            </a:lvl1pPr>
            <a:lvl2pPr lvl="1" algn="r">
              <a:buNone/>
              <a:defRPr sz="2400">
                <a:solidFill>
                  <a:srgbClr val="B22222"/>
                </a:solidFill>
              </a:defRPr>
            </a:lvl2pPr>
            <a:lvl3pPr lvl="2" algn="r">
              <a:buNone/>
              <a:defRPr sz="2400">
                <a:solidFill>
                  <a:srgbClr val="B22222"/>
                </a:solidFill>
              </a:defRPr>
            </a:lvl3pPr>
            <a:lvl4pPr lvl="3" algn="r">
              <a:buNone/>
              <a:defRPr sz="2400">
                <a:solidFill>
                  <a:srgbClr val="B22222"/>
                </a:solidFill>
              </a:defRPr>
            </a:lvl4pPr>
            <a:lvl5pPr lvl="4" algn="r">
              <a:buNone/>
              <a:defRPr sz="2400">
                <a:solidFill>
                  <a:srgbClr val="B22222"/>
                </a:solidFill>
              </a:defRPr>
            </a:lvl5pPr>
            <a:lvl6pPr lvl="5" algn="r">
              <a:buNone/>
              <a:defRPr sz="2400">
                <a:solidFill>
                  <a:srgbClr val="B22222"/>
                </a:solidFill>
              </a:defRPr>
            </a:lvl6pPr>
            <a:lvl7pPr lvl="6" algn="r">
              <a:buNone/>
              <a:defRPr sz="2400">
                <a:solidFill>
                  <a:srgbClr val="B22222"/>
                </a:solidFill>
              </a:defRPr>
            </a:lvl7pPr>
            <a:lvl8pPr lvl="7" algn="r">
              <a:buNone/>
              <a:defRPr sz="2400">
                <a:solidFill>
                  <a:srgbClr val="B22222"/>
                </a:solidFill>
              </a:defRPr>
            </a:lvl8pPr>
            <a:lvl9pPr lvl="8" algn="r">
              <a:buNone/>
              <a:defRPr sz="2400">
                <a:solidFill>
                  <a:srgbClr val="B2222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27" name="Google Shape;27;p4"/>
          <p:cNvCxnSpPr/>
          <p:nvPr/>
        </p:nvCxnSpPr>
        <p:spPr>
          <a:xfrm rot="10800000" flipH="1">
            <a:off x="511048" y="1464833"/>
            <a:ext cx="11459600" cy="1600"/>
          </a:xfrm>
          <a:prstGeom prst="straightConnector1">
            <a:avLst/>
          </a:prstGeom>
          <a:noFill/>
          <a:ln w="19050" cap="flat" cmpd="sng">
            <a:solidFill>
              <a:srgbClr val="B2222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4"/>
          <p:cNvSpPr txBox="1"/>
          <p:nvPr/>
        </p:nvSpPr>
        <p:spPr>
          <a:xfrm>
            <a:off x="5679767" y="6306767"/>
            <a:ext cx="4836800" cy="5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3784478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60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D39DFA-22D9-4774-B6B2-CF85A485D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A882D-3562-4909-BF1E-D5DED9766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BA480-B9BD-4D87-8604-BB9D03C40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26BC3-8D20-4FAA-A821-14CAB47B0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Computer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480A1-8C5A-4D78-A697-18D4DCC3C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51ABE-1138-46C6-9A43-7FCD4EB25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06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ransfer_(computing)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9D94-0FEA-4DBE-86DF-3FB8852D3B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CS230: Digital Logic Design and Computer Architecture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676AF-9222-4BBF-BBA7-BED9C767C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6176" y="3602038"/>
            <a:ext cx="10021824" cy="16557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Lecture 23: DRAM Controller and Cache Coherence</a:t>
            </a:r>
          </a:p>
          <a:p>
            <a:r>
              <a:rPr lang="en-US" dirty="0">
                <a:solidFill>
                  <a:srgbClr val="C00000"/>
                </a:solidFill>
              </a:rPr>
              <a:t>https://www.cse.iitb.ac.in/~biswa/courses/CS230/autumn23/main.html</a:t>
            </a:r>
          </a:p>
          <a:p>
            <a:endParaRPr lang="en-IN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788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A14D-F253-40E2-9453-73F183D0A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DRAM Scheduling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744CED-68B5-4E2D-BFDE-F5E4ED910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0BBDB-D0F6-422E-8324-DE1D22117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10</a:t>
            </a:fld>
            <a:endParaRPr lang="en-IN" dirty="0"/>
          </a:p>
        </p:txBody>
      </p:sp>
      <p:grpSp>
        <p:nvGrpSpPr>
          <p:cNvPr id="7" name="object 4">
            <a:extLst>
              <a:ext uri="{FF2B5EF4-FFF2-40B4-BE49-F238E27FC236}">
                <a16:creationId xmlns:a16="http://schemas.microsoft.com/office/drawing/2014/main" id="{99E383BE-BF6C-4631-817C-4DEF05BC541B}"/>
              </a:ext>
            </a:extLst>
          </p:cNvPr>
          <p:cNvGrpSpPr/>
          <p:nvPr/>
        </p:nvGrpSpPr>
        <p:grpSpPr>
          <a:xfrm>
            <a:off x="420813" y="5160085"/>
            <a:ext cx="2489200" cy="757555"/>
            <a:chOff x="492251" y="5125211"/>
            <a:chExt cx="2489200" cy="757555"/>
          </a:xfrm>
        </p:grpSpPr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47F5D320-BC18-4703-BB0D-442F0A9914B9}"/>
                </a:ext>
              </a:extLst>
            </p:cNvPr>
            <p:cNvSpPr/>
            <p:nvPr/>
          </p:nvSpPr>
          <p:spPr>
            <a:xfrm>
              <a:off x="495299" y="5128259"/>
              <a:ext cx="2482850" cy="751840"/>
            </a:xfrm>
            <a:custGeom>
              <a:avLst/>
              <a:gdLst/>
              <a:ahLst/>
              <a:cxnLst/>
              <a:rect l="l" t="t" r="r" b="b"/>
              <a:pathLst>
                <a:path w="2482850" h="751839">
                  <a:moveTo>
                    <a:pt x="2357374" y="0"/>
                  </a:moveTo>
                  <a:lnTo>
                    <a:pt x="125222" y="0"/>
                  </a:lnTo>
                  <a:lnTo>
                    <a:pt x="76482" y="9832"/>
                  </a:lnTo>
                  <a:lnTo>
                    <a:pt x="36679" y="36655"/>
                  </a:lnTo>
                  <a:lnTo>
                    <a:pt x="9841" y="76455"/>
                  </a:lnTo>
                  <a:lnTo>
                    <a:pt x="0" y="125221"/>
                  </a:lnTo>
                  <a:lnTo>
                    <a:pt x="0" y="626109"/>
                  </a:lnTo>
                  <a:lnTo>
                    <a:pt x="9841" y="674849"/>
                  </a:lnTo>
                  <a:lnTo>
                    <a:pt x="36679" y="714652"/>
                  </a:lnTo>
                  <a:lnTo>
                    <a:pt x="76482" y="741490"/>
                  </a:lnTo>
                  <a:lnTo>
                    <a:pt x="125222" y="751331"/>
                  </a:lnTo>
                  <a:lnTo>
                    <a:pt x="2357374" y="751331"/>
                  </a:lnTo>
                  <a:lnTo>
                    <a:pt x="2406140" y="741490"/>
                  </a:lnTo>
                  <a:lnTo>
                    <a:pt x="2445940" y="714652"/>
                  </a:lnTo>
                  <a:lnTo>
                    <a:pt x="2472763" y="674849"/>
                  </a:lnTo>
                  <a:lnTo>
                    <a:pt x="2482596" y="626109"/>
                  </a:lnTo>
                  <a:lnTo>
                    <a:pt x="2482596" y="125221"/>
                  </a:lnTo>
                  <a:lnTo>
                    <a:pt x="2472763" y="76455"/>
                  </a:lnTo>
                  <a:lnTo>
                    <a:pt x="2445940" y="36655"/>
                  </a:lnTo>
                  <a:lnTo>
                    <a:pt x="2406140" y="9832"/>
                  </a:lnTo>
                  <a:lnTo>
                    <a:pt x="235737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>
                <a:latin typeface="Calibri body"/>
              </a:endParaRPr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D6E285BB-CAC4-4031-B7CF-93E6600064C5}"/>
                </a:ext>
              </a:extLst>
            </p:cNvPr>
            <p:cNvSpPr/>
            <p:nvPr/>
          </p:nvSpPr>
          <p:spPr>
            <a:xfrm>
              <a:off x="495299" y="5128259"/>
              <a:ext cx="2482850" cy="751840"/>
            </a:xfrm>
            <a:custGeom>
              <a:avLst/>
              <a:gdLst/>
              <a:ahLst/>
              <a:cxnLst/>
              <a:rect l="l" t="t" r="r" b="b"/>
              <a:pathLst>
                <a:path w="2482850" h="751839">
                  <a:moveTo>
                    <a:pt x="0" y="125221"/>
                  </a:moveTo>
                  <a:lnTo>
                    <a:pt x="9841" y="76455"/>
                  </a:lnTo>
                  <a:lnTo>
                    <a:pt x="36679" y="36655"/>
                  </a:lnTo>
                  <a:lnTo>
                    <a:pt x="76482" y="9832"/>
                  </a:lnTo>
                  <a:lnTo>
                    <a:pt x="125222" y="0"/>
                  </a:lnTo>
                  <a:lnTo>
                    <a:pt x="2357374" y="0"/>
                  </a:lnTo>
                  <a:lnTo>
                    <a:pt x="2406140" y="9832"/>
                  </a:lnTo>
                  <a:lnTo>
                    <a:pt x="2445940" y="36655"/>
                  </a:lnTo>
                  <a:lnTo>
                    <a:pt x="2472763" y="76455"/>
                  </a:lnTo>
                  <a:lnTo>
                    <a:pt x="2482596" y="125221"/>
                  </a:lnTo>
                  <a:lnTo>
                    <a:pt x="2482596" y="626109"/>
                  </a:lnTo>
                  <a:lnTo>
                    <a:pt x="2472763" y="674849"/>
                  </a:lnTo>
                  <a:lnTo>
                    <a:pt x="2445940" y="714652"/>
                  </a:lnTo>
                  <a:lnTo>
                    <a:pt x="2406140" y="741490"/>
                  </a:lnTo>
                  <a:lnTo>
                    <a:pt x="2357374" y="751331"/>
                  </a:lnTo>
                  <a:lnTo>
                    <a:pt x="125222" y="751331"/>
                  </a:lnTo>
                  <a:lnTo>
                    <a:pt x="76482" y="741490"/>
                  </a:lnTo>
                  <a:lnTo>
                    <a:pt x="36679" y="714652"/>
                  </a:lnTo>
                  <a:lnTo>
                    <a:pt x="9841" y="674849"/>
                  </a:lnTo>
                  <a:lnTo>
                    <a:pt x="0" y="626109"/>
                  </a:lnTo>
                  <a:lnTo>
                    <a:pt x="0" y="125221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libri body"/>
              </a:endParaRPr>
            </a:p>
          </p:txBody>
        </p:sp>
      </p:grpSp>
      <p:sp>
        <p:nvSpPr>
          <p:cNvPr id="10" name="object 7">
            <a:extLst>
              <a:ext uri="{FF2B5EF4-FFF2-40B4-BE49-F238E27FC236}">
                <a16:creationId xmlns:a16="http://schemas.microsoft.com/office/drawing/2014/main" id="{33030AE7-D224-47FF-B201-A7E12E8402AF}"/>
              </a:ext>
            </a:extLst>
          </p:cNvPr>
          <p:cNvSpPr txBox="1"/>
          <p:nvPr/>
        </p:nvSpPr>
        <p:spPr>
          <a:xfrm>
            <a:off x="604887" y="5202865"/>
            <a:ext cx="2482849" cy="539891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1825625" algn="l"/>
              </a:tabLst>
            </a:pPr>
            <a:r>
              <a:rPr sz="2800" spc="-30" dirty="0">
                <a:latin typeface="Calibri body"/>
                <a:cs typeface="Calibri Light"/>
              </a:rPr>
              <a:t>FR-FCFS </a:t>
            </a:r>
            <a:endParaRPr sz="2800" dirty="0">
              <a:latin typeface="Calibri body"/>
              <a:cs typeface="Calibri Light"/>
            </a:endParaRPr>
          </a:p>
        </p:txBody>
      </p:sp>
      <p:grpSp>
        <p:nvGrpSpPr>
          <p:cNvPr id="11" name="object 8">
            <a:extLst>
              <a:ext uri="{FF2B5EF4-FFF2-40B4-BE49-F238E27FC236}">
                <a16:creationId xmlns:a16="http://schemas.microsoft.com/office/drawing/2014/main" id="{76C4DC0E-11F3-4DD3-8697-7AB07806F73D}"/>
              </a:ext>
            </a:extLst>
          </p:cNvPr>
          <p:cNvGrpSpPr/>
          <p:nvPr/>
        </p:nvGrpSpPr>
        <p:grpSpPr>
          <a:xfrm>
            <a:off x="3361944" y="5093208"/>
            <a:ext cx="8746490" cy="759460"/>
            <a:chOff x="3361944" y="5093208"/>
            <a:chExt cx="8746490" cy="759460"/>
          </a:xfrm>
        </p:grpSpPr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52544B82-8668-408A-BF69-9B3515D6B8FC}"/>
                </a:ext>
              </a:extLst>
            </p:cNvPr>
            <p:cNvSpPr/>
            <p:nvPr/>
          </p:nvSpPr>
          <p:spPr>
            <a:xfrm>
              <a:off x="3364992" y="5096256"/>
              <a:ext cx="8740140" cy="753110"/>
            </a:xfrm>
            <a:custGeom>
              <a:avLst/>
              <a:gdLst/>
              <a:ahLst/>
              <a:cxnLst/>
              <a:rect l="l" t="t" r="r" b="b"/>
              <a:pathLst>
                <a:path w="8740140" h="753110">
                  <a:moveTo>
                    <a:pt x="8614664" y="0"/>
                  </a:moveTo>
                  <a:lnTo>
                    <a:pt x="125475" y="0"/>
                  </a:lnTo>
                  <a:lnTo>
                    <a:pt x="76616" y="9854"/>
                  </a:lnTo>
                  <a:lnTo>
                    <a:pt x="36734" y="36734"/>
                  </a:lnTo>
                  <a:lnTo>
                    <a:pt x="9854" y="76616"/>
                  </a:lnTo>
                  <a:lnTo>
                    <a:pt x="0" y="125476"/>
                  </a:lnTo>
                  <a:lnTo>
                    <a:pt x="0" y="627367"/>
                  </a:lnTo>
                  <a:lnTo>
                    <a:pt x="9854" y="676212"/>
                  </a:lnTo>
                  <a:lnTo>
                    <a:pt x="36734" y="716100"/>
                  </a:lnTo>
                  <a:lnTo>
                    <a:pt x="76616" y="742994"/>
                  </a:lnTo>
                  <a:lnTo>
                    <a:pt x="125475" y="752856"/>
                  </a:lnTo>
                  <a:lnTo>
                    <a:pt x="8614664" y="752856"/>
                  </a:lnTo>
                  <a:lnTo>
                    <a:pt x="8663523" y="742994"/>
                  </a:lnTo>
                  <a:lnTo>
                    <a:pt x="8703405" y="716100"/>
                  </a:lnTo>
                  <a:lnTo>
                    <a:pt x="8730285" y="676212"/>
                  </a:lnTo>
                  <a:lnTo>
                    <a:pt x="8740140" y="627367"/>
                  </a:lnTo>
                  <a:lnTo>
                    <a:pt x="8740140" y="125476"/>
                  </a:lnTo>
                  <a:lnTo>
                    <a:pt x="8730285" y="76616"/>
                  </a:lnTo>
                  <a:lnTo>
                    <a:pt x="8703405" y="36734"/>
                  </a:lnTo>
                  <a:lnTo>
                    <a:pt x="8663523" y="9854"/>
                  </a:lnTo>
                  <a:lnTo>
                    <a:pt x="861466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>
                <a:latin typeface="Calibri body"/>
              </a:endParaRPr>
            </a:p>
          </p:txBody>
        </p:sp>
        <p:sp>
          <p:nvSpPr>
            <p:cNvPr id="13" name="object 10">
              <a:extLst>
                <a:ext uri="{FF2B5EF4-FFF2-40B4-BE49-F238E27FC236}">
                  <a16:creationId xmlns:a16="http://schemas.microsoft.com/office/drawing/2014/main" id="{0F7A618D-478E-46DC-B473-A26938C487C3}"/>
                </a:ext>
              </a:extLst>
            </p:cNvPr>
            <p:cNvSpPr/>
            <p:nvPr/>
          </p:nvSpPr>
          <p:spPr>
            <a:xfrm>
              <a:off x="3364992" y="5096256"/>
              <a:ext cx="8740140" cy="753110"/>
            </a:xfrm>
            <a:custGeom>
              <a:avLst/>
              <a:gdLst/>
              <a:ahLst/>
              <a:cxnLst/>
              <a:rect l="l" t="t" r="r" b="b"/>
              <a:pathLst>
                <a:path w="8740140" h="753110">
                  <a:moveTo>
                    <a:pt x="0" y="125476"/>
                  </a:moveTo>
                  <a:lnTo>
                    <a:pt x="9854" y="76616"/>
                  </a:lnTo>
                  <a:lnTo>
                    <a:pt x="36734" y="36734"/>
                  </a:lnTo>
                  <a:lnTo>
                    <a:pt x="76616" y="9854"/>
                  </a:lnTo>
                  <a:lnTo>
                    <a:pt x="125475" y="0"/>
                  </a:lnTo>
                  <a:lnTo>
                    <a:pt x="8614664" y="0"/>
                  </a:lnTo>
                  <a:lnTo>
                    <a:pt x="8663523" y="9854"/>
                  </a:lnTo>
                  <a:lnTo>
                    <a:pt x="8703405" y="36734"/>
                  </a:lnTo>
                  <a:lnTo>
                    <a:pt x="8730285" y="76616"/>
                  </a:lnTo>
                  <a:lnTo>
                    <a:pt x="8740140" y="125476"/>
                  </a:lnTo>
                  <a:lnTo>
                    <a:pt x="8740140" y="627367"/>
                  </a:lnTo>
                  <a:lnTo>
                    <a:pt x="8730285" y="676212"/>
                  </a:lnTo>
                  <a:lnTo>
                    <a:pt x="8703405" y="716100"/>
                  </a:lnTo>
                  <a:lnTo>
                    <a:pt x="8663523" y="742994"/>
                  </a:lnTo>
                  <a:lnTo>
                    <a:pt x="8614664" y="752856"/>
                  </a:lnTo>
                  <a:lnTo>
                    <a:pt x="125475" y="752856"/>
                  </a:lnTo>
                  <a:lnTo>
                    <a:pt x="76616" y="742994"/>
                  </a:lnTo>
                  <a:lnTo>
                    <a:pt x="36734" y="716100"/>
                  </a:lnTo>
                  <a:lnTo>
                    <a:pt x="9854" y="676212"/>
                  </a:lnTo>
                  <a:lnTo>
                    <a:pt x="0" y="627367"/>
                  </a:lnTo>
                  <a:lnTo>
                    <a:pt x="0" y="125476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libri body"/>
              </a:endParaRPr>
            </a:p>
          </p:txBody>
        </p:sp>
      </p:grpSp>
      <p:sp>
        <p:nvSpPr>
          <p:cNvPr id="14" name="object 11">
            <a:extLst>
              <a:ext uri="{FF2B5EF4-FFF2-40B4-BE49-F238E27FC236}">
                <a16:creationId xmlns:a16="http://schemas.microsoft.com/office/drawing/2014/main" id="{F1040CC9-2BCD-4913-8078-431947A467B9}"/>
              </a:ext>
            </a:extLst>
          </p:cNvPr>
          <p:cNvSpPr txBox="1"/>
          <p:nvPr/>
        </p:nvSpPr>
        <p:spPr>
          <a:xfrm>
            <a:off x="3481577" y="5225288"/>
            <a:ext cx="866279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>
                <a:latin typeface="Calibri body"/>
                <a:cs typeface="Calibri Light"/>
              </a:rPr>
              <a:t>Prefers</a:t>
            </a:r>
            <a:r>
              <a:rPr sz="2800" spc="-60" dirty="0">
                <a:latin typeface="Calibri body"/>
                <a:cs typeface="Calibri Light"/>
              </a:rPr>
              <a:t> </a:t>
            </a:r>
            <a:r>
              <a:rPr sz="2800" spc="-30" dirty="0">
                <a:latin typeface="Calibri body"/>
                <a:cs typeface="Calibri Light"/>
              </a:rPr>
              <a:t>requests</a:t>
            </a:r>
            <a:r>
              <a:rPr sz="2800" spc="-55" dirty="0">
                <a:latin typeface="Calibri body"/>
                <a:cs typeface="Calibri Light"/>
              </a:rPr>
              <a:t> </a:t>
            </a:r>
            <a:r>
              <a:rPr sz="2800" spc="-10" dirty="0">
                <a:latin typeface="Calibri body"/>
                <a:cs typeface="Calibri Light"/>
              </a:rPr>
              <a:t>with</a:t>
            </a:r>
            <a:r>
              <a:rPr sz="2800" spc="-70" dirty="0">
                <a:latin typeface="Calibri body"/>
                <a:cs typeface="Calibri Light"/>
              </a:rPr>
              <a:t> </a:t>
            </a:r>
            <a:r>
              <a:rPr sz="2800" spc="-40" dirty="0">
                <a:latin typeface="Calibri body"/>
                <a:cs typeface="Calibri Light"/>
              </a:rPr>
              <a:t>Row</a:t>
            </a:r>
            <a:r>
              <a:rPr sz="2800" spc="-55" dirty="0">
                <a:latin typeface="Calibri body"/>
                <a:cs typeface="Calibri Light"/>
              </a:rPr>
              <a:t> </a:t>
            </a:r>
            <a:r>
              <a:rPr sz="2800" spc="-10" dirty="0">
                <a:latin typeface="Calibri body"/>
                <a:cs typeface="Calibri Light"/>
              </a:rPr>
              <a:t>hits</a:t>
            </a:r>
            <a:r>
              <a:rPr sz="2800" spc="-55" dirty="0">
                <a:latin typeface="Calibri body"/>
                <a:cs typeface="Calibri Light"/>
              </a:rPr>
              <a:t> </a:t>
            </a:r>
            <a:r>
              <a:rPr sz="2800" spc="-25" dirty="0">
                <a:latin typeface="Calibri body"/>
                <a:cs typeface="Calibri Light"/>
              </a:rPr>
              <a:t>(column-first)</a:t>
            </a:r>
            <a:r>
              <a:rPr sz="2800" spc="-50" dirty="0">
                <a:latin typeface="Calibri body"/>
                <a:cs typeface="Calibri Light"/>
              </a:rPr>
              <a:t> </a:t>
            </a:r>
            <a:r>
              <a:rPr sz="2800" spc="-15" dirty="0">
                <a:latin typeface="Calibri body"/>
                <a:cs typeface="Calibri Light"/>
              </a:rPr>
              <a:t>FR:</a:t>
            </a:r>
            <a:r>
              <a:rPr sz="2800" spc="-35" dirty="0">
                <a:latin typeface="Calibri body"/>
                <a:cs typeface="Calibri Light"/>
              </a:rPr>
              <a:t> </a:t>
            </a:r>
            <a:r>
              <a:rPr sz="2800" spc="-30" dirty="0">
                <a:latin typeface="Calibri body"/>
                <a:cs typeface="Calibri Light"/>
              </a:rPr>
              <a:t>First</a:t>
            </a:r>
            <a:r>
              <a:rPr sz="2800" spc="-65" dirty="0">
                <a:latin typeface="Calibri body"/>
                <a:cs typeface="Calibri Light"/>
              </a:rPr>
              <a:t> </a:t>
            </a:r>
            <a:r>
              <a:rPr sz="2800" spc="-30" dirty="0">
                <a:latin typeface="Calibri body"/>
                <a:cs typeface="Calibri Light"/>
              </a:rPr>
              <a:t>Ready</a:t>
            </a:r>
            <a:endParaRPr sz="2800" dirty="0">
              <a:latin typeface="Calibri body"/>
              <a:cs typeface="Calibri Light"/>
            </a:endParaRPr>
          </a:p>
        </p:txBody>
      </p:sp>
      <p:grpSp>
        <p:nvGrpSpPr>
          <p:cNvPr id="15" name="object 12">
            <a:extLst>
              <a:ext uri="{FF2B5EF4-FFF2-40B4-BE49-F238E27FC236}">
                <a16:creationId xmlns:a16="http://schemas.microsoft.com/office/drawing/2014/main" id="{C1998E86-4D56-428E-8B42-929F1E6D3B6B}"/>
              </a:ext>
            </a:extLst>
          </p:cNvPr>
          <p:cNvGrpSpPr/>
          <p:nvPr/>
        </p:nvGrpSpPr>
        <p:grpSpPr>
          <a:xfrm>
            <a:off x="492251" y="1286255"/>
            <a:ext cx="10139680" cy="2131060"/>
            <a:chOff x="492251" y="1286255"/>
            <a:chExt cx="10139680" cy="2131060"/>
          </a:xfrm>
        </p:grpSpPr>
        <p:sp>
          <p:nvSpPr>
            <p:cNvPr id="16" name="object 13">
              <a:extLst>
                <a:ext uri="{FF2B5EF4-FFF2-40B4-BE49-F238E27FC236}">
                  <a16:creationId xmlns:a16="http://schemas.microsoft.com/office/drawing/2014/main" id="{6E69C909-7DFA-4C45-8A05-CD07AAD82FAC}"/>
                </a:ext>
              </a:extLst>
            </p:cNvPr>
            <p:cNvSpPr/>
            <p:nvPr/>
          </p:nvSpPr>
          <p:spPr>
            <a:xfrm>
              <a:off x="495299" y="1289303"/>
              <a:ext cx="10133330" cy="2124710"/>
            </a:xfrm>
            <a:custGeom>
              <a:avLst/>
              <a:gdLst/>
              <a:ahLst/>
              <a:cxnLst/>
              <a:rect l="l" t="t" r="r" b="b"/>
              <a:pathLst>
                <a:path w="10133330" h="2124710">
                  <a:moveTo>
                    <a:pt x="9779000" y="0"/>
                  </a:moveTo>
                  <a:lnTo>
                    <a:pt x="354075" y="0"/>
                  </a:lnTo>
                  <a:lnTo>
                    <a:pt x="306029" y="3231"/>
                  </a:lnTo>
                  <a:lnTo>
                    <a:pt x="259947" y="12645"/>
                  </a:lnTo>
                  <a:lnTo>
                    <a:pt x="216252" y="27820"/>
                  </a:lnTo>
                  <a:lnTo>
                    <a:pt x="175365" y="48335"/>
                  </a:lnTo>
                  <a:lnTo>
                    <a:pt x="137709" y="73767"/>
                  </a:lnTo>
                  <a:lnTo>
                    <a:pt x="103705" y="103695"/>
                  </a:lnTo>
                  <a:lnTo>
                    <a:pt x="73775" y="137698"/>
                  </a:lnTo>
                  <a:lnTo>
                    <a:pt x="48340" y="175354"/>
                  </a:lnTo>
                  <a:lnTo>
                    <a:pt x="27824" y="216241"/>
                  </a:lnTo>
                  <a:lnTo>
                    <a:pt x="12647" y="259938"/>
                  </a:lnTo>
                  <a:lnTo>
                    <a:pt x="3232" y="306023"/>
                  </a:lnTo>
                  <a:lnTo>
                    <a:pt x="0" y="354075"/>
                  </a:lnTo>
                  <a:lnTo>
                    <a:pt x="0" y="1770380"/>
                  </a:lnTo>
                  <a:lnTo>
                    <a:pt x="3232" y="1818432"/>
                  </a:lnTo>
                  <a:lnTo>
                    <a:pt x="12647" y="1864517"/>
                  </a:lnTo>
                  <a:lnTo>
                    <a:pt x="27824" y="1908214"/>
                  </a:lnTo>
                  <a:lnTo>
                    <a:pt x="48340" y="1949101"/>
                  </a:lnTo>
                  <a:lnTo>
                    <a:pt x="73775" y="1986757"/>
                  </a:lnTo>
                  <a:lnTo>
                    <a:pt x="103705" y="2020760"/>
                  </a:lnTo>
                  <a:lnTo>
                    <a:pt x="137709" y="2050688"/>
                  </a:lnTo>
                  <a:lnTo>
                    <a:pt x="175365" y="2076120"/>
                  </a:lnTo>
                  <a:lnTo>
                    <a:pt x="216252" y="2096635"/>
                  </a:lnTo>
                  <a:lnTo>
                    <a:pt x="259947" y="2111810"/>
                  </a:lnTo>
                  <a:lnTo>
                    <a:pt x="306029" y="2121224"/>
                  </a:lnTo>
                  <a:lnTo>
                    <a:pt x="354075" y="2124456"/>
                  </a:lnTo>
                  <a:lnTo>
                    <a:pt x="9779000" y="2124456"/>
                  </a:lnTo>
                  <a:lnTo>
                    <a:pt x="9827052" y="2121224"/>
                  </a:lnTo>
                  <a:lnTo>
                    <a:pt x="9873137" y="2111810"/>
                  </a:lnTo>
                  <a:lnTo>
                    <a:pt x="9916834" y="2096635"/>
                  </a:lnTo>
                  <a:lnTo>
                    <a:pt x="9957721" y="2076120"/>
                  </a:lnTo>
                  <a:lnTo>
                    <a:pt x="9995377" y="2050688"/>
                  </a:lnTo>
                  <a:lnTo>
                    <a:pt x="10029380" y="2020760"/>
                  </a:lnTo>
                  <a:lnTo>
                    <a:pt x="10059308" y="1986757"/>
                  </a:lnTo>
                  <a:lnTo>
                    <a:pt x="10084740" y="1949101"/>
                  </a:lnTo>
                  <a:lnTo>
                    <a:pt x="10105255" y="1908214"/>
                  </a:lnTo>
                  <a:lnTo>
                    <a:pt x="10120430" y="1864517"/>
                  </a:lnTo>
                  <a:lnTo>
                    <a:pt x="10129844" y="1818432"/>
                  </a:lnTo>
                  <a:lnTo>
                    <a:pt x="10133076" y="1770380"/>
                  </a:lnTo>
                  <a:lnTo>
                    <a:pt x="10133076" y="354075"/>
                  </a:lnTo>
                  <a:lnTo>
                    <a:pt x="10129844" y="306023"/>
                  </a:lnTo>
                  <a:lnTo>
                    <a:pt x="10120430" y="259938"/>
                  </a:lnTo>
                  <a:lnTo>
                    <a:pt x="10105255" y="216241"/>
                  </a:lnTo>
                  <a:lnTo>
                    <a:pt x="10084740" y="175354"/>
                  </a:lnTo>
                  <a:lnTo>
                    <a:pt x="10059308" y="137698"/>
                  </a:lnTo>
                  <a:lnTo>
                    <a:pt x="10029380" y="103695"/>
                  </a:lnTo>
                  <a:lnTo>
                    <a:pt x="9995377" y="73767"/>
                  </a:lnTo>
                  <a:lnTo>
                    <a:pt x="9957721" y="48335"/>
                  </a:lnTo>
                  <a:lnTo>
                    <a:pt x="9916834" y="27820"/>
                  </a:lnTo>
                  <a:lnTo>
                    <a:pt x="9873137" y="12645"/>
                  </a:lnTo>
                  <a:lnTo>
                    <a:pt x="9827052" y="3231"/>
                  </a:lnTo>
                  <a:lnTo>
                    <a:pt x="97790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4">
              <a:extLst>
                <a:ext uri="{FF2B5EF4-FFF2-40B4-BE49-F238E27FC236}">
                  <a16:creationId xmlns:a16="http://schemas.microsoft.com/office/drawing/2014/main" id="{FF6E8BDB-B3B1-416F-9834-0D9BB959CF9E}"/>
                </a:ext>
              </a:extLst>
            </p:cNvPr>
            <p:cNvSpPr/>
            <p:nvPr/>
          </p:nvSpPr>
          <p:spPr>
            <a:xfrm>
              <a:off x="495299" y="1289303"/>
              <a:ext cx="10133330" cy="2124710"/>
            </a:xfrm>
            <a:custGeom>
              <a:avLst/>
              <a:gdLst/>
              <a:ahLst/>
              <a:cxnLst/>
              <a:rect l="l" t="t" r="r" b="b"/>
              <a:pathLst>
                <a:path w="10133330" h="2124710">
                  <a:moveTo>
                    <a:pt x="0" y="354075"/>
                  </a:moveTo>
                  <a:lnTo>
                    <a:pt x="3232" y="306023"/>
                  </a:lnTo>
                  <a:lnTo>
                    <a:pt x="12647" y="259938"/>
                  </a:lnTo>
                  <a:lnTo>
                    <a:pt x="27824" y="216241"/>
                  </a:lnTo>
                  <a:lnTo>
                    <a:pt x="48340" y="175354"/>
                  </a:lnTo>
                  <a:lnTo>
                    <a:pt x="73775" y="137698"/>
                  </a:lnTo>
                  <a:lnTo>
                    <a:pt x="103705" y="103695"/>
                  </a:lnTo>
                  <a:lnTo>
                    <a:pt x="137709" y="73767"/>
                  </a:lnTo>
                  <a:lnTo>
                    <a:pt x="175365" y="48335"/>
                  </a:lnTo>
                  <a:lnTo>
                    <a:pt x="216252" y="27820"/>
                  </a:lnTo>
                  <a:lnTo>
                    <a:pt x="259947" y="12645"/>
                  </a:lnTo>
                  <a:lnTo>
                    <a:pt x="306029" y="3231"/>
                  </a:lnTo>
                  <a:lnTo>
                    <a:pt x="354075" y="0"/>
                  </a:lnTo>
                  <a:lnTo>
                    <a:pt x="9779000" y="0"/>
                  </a:lnTo>
                  <a:lnTo>
                    <a:pt x="9827052" y="3231"/>
                  </a:lnTo>
                  <a:lnTo>
                    <a:pt x="9873137" y="12645"/>
                  </a:lnTo>
                  <a:lnTo>
                    <a:pt x="9916834" y="27820"/>
                  </a:lnTo>
                  <a:lnTo>
                    <a:pt x="9957721" y="48335"/>
                  </a:lnTo>
                  <a:lnTo>
                    <a:pt x="9995377" y="73767"/>
                  </a:lnTo>
                  <a:lnTo>
                    <a:pt x="10029380" y="103695"/>
                  </a:lnTo>
                  <a:lnTo>
                    <a:pt x="10059308" y="137698"/>
                  </a:lnTo>
                  <a:lnTo>
                    <a:pt x="10084740" y="175354"/>
                  </a:lnTo>
                  <a:lnTo>
                    <a:pt x="10105255" y="216241"/>
                  </a:lnTo>
                  <a:lnTo>
                    <a:pt x="10120430" y="259938"/>
                  </a:lnTo>
                  <a:lnTo>
                    <a:pt x="10129844" y="306023"/>
                  </a:lnTo>
                  <a:lnTo>
                    <a:pt x="10133076" y="354075"/>
                  </a:lnTo>
                  <a:lnTo>
                    <a:pt x="10133076" y="1770380"/>
                  </a:lnTo>
                  <a:lnTo>
                    <a:pt x="10129844" y="1818432"/>
                  </a:lnTo>
                  <a:lnTo>
                    <a:pt x="10120430" y="1864517"/>
                  </a:lnTo>
                  <a:lnTo>
                    <a:pt x="10105255" y="1908214"/>
                  </a:lnTo>
                  <a:lnTo>
                    <a:pt x="10084740" y="1949101"/>
                  </a:lnTo>
                  <a:lnTo>
                    <a:pt x="10059308" y="1986757"/>
                  </a:lnTo>
                  <a:lnTo>
                    <a:pt x="10029380" y="2020760"/>
                  </a:lnTo>
                  <a:lnTo>
                    <a:pt x="9995377" y="2050688"/>
                  </a:lnTo>
                  <a:lnTo>
                    <a:pt x="9957721" y="2076120"/>
                  </a:lnTo>
                  <a:lnTo>
                    <a:pt x="9916834" y="2096635"/>
                  </a:lnTo>
                  <a:lnTo>
                    <a:pt x="9873137" y="2111810"/>
                  </a:lnTo>
                  <a:lnTo>
                    <a:pt x="9827052" y="2121224"/>
                  </a:lnTo>
                  <a:lnTo>
                    <a:pt x="9779000" y="2124456"/>
                  </a:lnTo>
                  <a:lnTo>
                    <a:pt x="354075" y="2124456"/>
                  </a:lnTo>
                  <a:lnTo>
                    <a:pt x="306029" y="2121224"/>
                  </a:lnTo>
                  <a:lnTo>
                    <a:pt x="259947" y="2111810"/>
                  </a:lnTo>
                  <a:lnTo>
                    <a:pt x="216252" y="2096635"/>
                  </a:lnTo>
                  <a:lnTo>
                    <a:pt x="175365" y="2076120"/>
                  </a:lnTo>
                  <a:lnTo>
                    <a:pt x="137709" y="2050688"/>
                  </a:lnTo>
                  <a:lnTo>
                    <a:pt x="103705" y="2020760"/>
                  </a:lnTo>
                  <a:lnTo>
                    <a:pt x="73775" y="1986757"/>
                  </a:lnTo>
                  <a:lnTo>
                    <a:pt x="48340" y="1949101"/>
                  </a:lnTo>
                  <a:lnTo>
                    <a:pt x="27824" y="1908214"/>
                  </a:lnTo>
                  <a:lnTo>
                    <a:pt x="12647" y="1864517"/>
                  </a:lnTo>
                  <a:lnTo>
                    <a:pt x="3232" y="1818432"/>
                  </a:lnTo>
                  <a:lnTo>
                    <a:pt x="0" y="1770380"/>
                  </a:lnTo>
                  <a:lnTo>
                    <a:pt x="0" y="354075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5">
            <a:extLst>
              <a:ext uri="{FF2B5EF4-FFF2-40B4-BE49-F238E27FC236}">
                <a16:creationId xmlns:a16="http://schemas.microsoft.com/office/drawing/2014/main" id="{0234BAA0-28FF-4325-9773-E58737F26F3B}"/>
              </a:ext>
            </a:extLst>
          </p:cNvPr>
          <p:cNvGrpSpPr/>
          <p:nvPr/>
        </p:nvGrpSpPr>
        <p:grpSpPr>
          <a:xfrm>
            <a:off x="492251" y="3653028"/>
            <a:ext cx="7189662" cy="759460"/>
            <a:chOff x="492251" y="3653028"/>
            <a:chExt cx="6474460" cy="759460"/>
          </a:xfrm>
        </p:grpSpPr>
        <p:sp>
          <p:nvSpPr>
            <p:cNvPr id="19" name="object 16">
              <a:extLst>
                <a:ext uri="{FF2B5EF4-FFF2-40B4-BE49-F238E27FC236}">
                  <a16:creationId xmlns:a16="http://schemas.microsoft.com/office/drawing/2014/main" id="{4233FD42-A0F9-4D2E-B818-5118E61DB801}"/>
                </a:ext>
              </a:extLst>
            </p:cNvPr>
            <p:cNvSpPr/>
            <p:nvPr/>
          </p:nvSpPr>
          <p:spPr>
            <a:xfrm>
              <a:off x="495299" y="3656076"/>
              <a:ext cx="6468110" cy="753110"/>
            </a:xfrm>
            <a:custGeom>
              <a:avLst/>
              <a:gdLst/>
              <a:ahLst/>
              <a:cxnLst/>
              <a:rect l="l" t="t" r="r" b="b"/>
              <a:pathLst>
                <a:path w="6468109" h="753110">
                  <a:moveTo>
                    <a:pt x="6342380" y="0"/>
                  </a:moveTo>
                  <a:lnTo>
                    <a:pt x="125476" y="0"/>
                  </a:lnTo>
                  <a:lnTo>
                    <a:pt x="76638" y="9854"/>
                  </a:lnTo>
                  <a:lnTo>
                    <a:pt x="36753" y="36734"/>
                  </a:lnTo>
                  <a:lnTo>
                    <a:pt x="9861" y="76616"/>
                  </a:lnTo>
                  <a:lnTo>
                    <a:pt x="0" y="125475"/>
                  </a:lnTo>
                  <a:lnTo>
                    <a:pt x="0" y="627380"/>
                  </a:lnTo>
                  <a:lnTo>
                    <a:pt x="9861" y="676239"/>
                  </a:lnTo>
                  <a:lnTo>
                    <a:pt x="36753" y="716121"/>
                  </a:lnTo>
                  <a:lnTo>
                    <a:pt x="76638" y="743001"/>
                  </a:lnTo>
                  <a:lnTo>
                    <a:pt x="125476" y="752856"/>
                  </a:lnTo>
                  <a:lnTo>
                    <a:pt x="6342380" y="752856"/>
                  </a:lnTo>
                  <a:lnTo>
                    <a:pt x="6391239" y="743001"/>
                  </a:lnTo>
                  <a:lnTo>
                    <a:pt x="6431121" y="716121"/>
                  </a:lnTo>
                  <a:lnTo>
                    <a:pt x="6458001" y="676239"/>
                  </a:lnTo>
                  <a:lnTo>
                    <a:pt x="6467856" y="627380"/>
                  </a:lnTo>
                  <a:lnTo>
                    <a:pt x="6467856" y="125475"/>
                  </a:lnTo>
                  <a:lnTo>
                    <a:pt x="6458001" y="76616"/>
                  </a:lnTo>
                  <a:lnTo>
                    <a:pt x="6431121" y="36734"/>
                  </a:lnTo>
                  <a:lnTo>
                    <a:pt x="6391239" y="9854"/>
                  </a:lnTo>
                  <a:lnTo>
                    <a:pt x="634238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7">
              <a:extLst>
                <a:ext uri="{FF2B5EF4-FFF2-40B4-BE49-F238E27FC236}">
                  <a16:creationId xmlns:a16="http://schemas.microsoft.com/office/drawing/2014/main" id="{E8D84CB3-E9DE-49E6-8689-CCB2F5282BFC}"/>
                </a:ext>
              </a:extLst>
            </p:cNvPr>
            <p:cNvSpPr/>
            <p:nvPr/>
          </p:nvSpPr>
          <p:spPr>
            <a:xfrm>
              <a:off x="495299" y="3656076"/>
              <a:ext cx="6468110" cy="753110"/>
            </a:xfrm>
            <a:custGeom>
              <a:avLst/>
              <a:gdLst/>
              <a:ahLst/>
              <a:cxnLst/>
              <a:rect l="l" t="t" r="r" b="b"/>
              <a:pathLst>
                <a:path w="6468109" h="753110">
                  <a:moveTo>
                    <a:pt x="0" y="125475"/>
                  </a:moveTo>
                  <a:lnTo>
                    <a:pt x="9861" y="76616"/>
                  </a:lnTo>
                  <a:lnTo>
                    <a:pt x="36753" y="36734"/>
                  </a:lnTo>
                  <a:lnTo>
                    <a:pt x="76638" y="9854"/>
                  </a:lnTo>
                  <a:lnTo>
                    <a:pt x="125476" y="0"/>
                  </a:lnTo>
                  <a:lnTo>
                    <a:pt x="6342380" y="0"/>
                  </a:lnTo>
                  <a:lnTo>
                    <a:pt x="6391239" y="9854"/>
                  </a:lnTo>
                  <a:lnTo>
                    <a:pt x="6431121" y="36734"/>
                  </a:lnTo>
                  <a:lnTo>
                    <a:pt x="6458001" y="76616"/>
                  </a:lnTo>
                  <a:lnTo>
                    <a:pt x="6467856" y="125475"/>
                  </a:lnTo>
                  <a:lnTo>
                    <a:pt x="6467856" y="627380"/>
                  </a:lnTo>
                  <a:lnTo>
                    <a:pt x="6458001" y="676239"/>
                  </a:lnTo>
                  <a:lnTo>
                    <a:pt x="6431121" y="716121"/>
                  </a:lnTo>
                  <a:lnTo>
                    <a:pt x="6391239" y="743001"/>
                  </a:lnTo>
                  <a:lnTo>
                    <a:pt x="6342380" y="752856"/>
                  </a:lnTo>
                  <a:lnTo>
                    <a:pt x="125476" y="752856"/>
                  </a:lnTo>
                  <a:lnTo>
                    <a:pt x="76638" y="743001"/>
                  </a:lnTo>
                  <a:lnTo>
                    <a:pt x="36753" y="716121"/>
                  </a:lnTo>
                  <a:lnTo>
                    <a:pt x="9861" y="676239"/>
                  </a:lnTo>
                  <a:lnTo>
                    <a:pt x="0" y="627380"/>
                  </a:lnTo>
                  <a:lnTo>
                    <a:pt x="0" y="125475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18">
            <a:extLst>
              <a:ext uri="{FF2B5EF4-FFF2-40B4-BE49-F238E27FC236}">
                <a16:creationId xmlns:a16="http://schemas.microsoft.com/office/drawing/2014/main" id="{83D82B13-D016-41FC-B764-FB9681FF736E}"/>
              </a:ext>
            </a:extLst>
          </p:cNvPr>
          <p:cNvSpPr txBox="1"/>
          <p:nvPr/>
        </p:nvSpPr>
        <p:spPr>
          <a:xfrm>
            <a:off x="610920" y="1249502"/>
            <a:ext cx="6813818" cy="29899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Calibri body"/>
                <a:cs typeface="Calibri Light"/>
              </a:rPr>
              <a:t>Based</a:t>
            </a:r>
            <a:r>
              <a:rPr sz="2800" spc="-110" dirty="0">
                <a:latin typeface="Calibri body"/>
                <a:cs typeface="Calibri Light"/>
              </a:rPr>
              <a:t> </a:t>
            </a:r>
            <a:r>
              <a:rPr sz="2800" spc="-15" dirty="0">
                <a:latin typeface="Calibri body"/>
                <a:cs typeface="Calibri Light"/>
              </a:rPr>
              <a:t>on</a:t>
            </a:r>
            <a:endParaRPr sz="2800" dirty="0">
              <a:latin typeface="Calibri body"/>
              <a:cs typeface="Calibri Light"/>
            </a:endParaRPr>
          </a:p>
          <a:p>
            <a:pPr marL="79375" marR="2898140">
              <a:lnSpc>
                <a:spcPct val="100000"/>
              </a:lnSpc>
              <a:spcBef>
                <a:spcPts val="5"/>
              </a:spcBef>
            </a:pPr>
            <a:r>
              <a:rPr sz="2800" spc="-40" dirty="0">
                <a:latin typeface="Calibri body"/>
                <a:cs typeface="Calibri Light"/>
              </a:rPr>
              <a:t>Row-buffer locality, </a:t>
            </a:r>
            <a:r>
              <a:rPr sz="2800" spc="-35" dirty="0">
                <a:latin typeface="Calibri body"/>
                <a:cs typeface="Calibri Light"/>
              </a:rPr>
              <a:t> </a:t>
            </a:r>
            <a:r>
              <a:rPr sz="2800" spc="-25" dirty="0">
                <a:latin typeface="Calibri body"/>
                <a:cs typeface="Calibri Light"/>
              </a:rPr>
              <a:t>Source</a:t>
            </a:r>
            <a:r>
              <a:rPr sz="2800" spc="-75" dirty="0">
                <a:latin typeface="Calibri body"/>
                <a:cs typeface="Calibri Light"/>
              </a:rPr>
              <a:t> </a:t>
            </a:r>
            <a:r>
              <a:rPr sz="2800" spc="-15" dirty="0">
                <a:latin typeface="Calibri body"/>
                <a:cs typeface="Calibri Light"/>
              </a:rPr>
              <a:t>of</a:t>
            </a:r>
            <a:r>
              <a:rPr sz="2800" spc="-25" dirty="0">
                <a:latin typeface="Calibri body"/>
                <a:cs typeface="Calibri Light"/>
              </a:rPr>
              <a:t> </a:t>
            </a:r>
            <a:r>
              <a:rPr sz="2800" spc="-15" dirty="0">
                <a:latin typeface="Calibri body"/>
                <a:cs typeface="Calibri Light"/>
              </a:rPr>
              <a:t>the</a:t>
            </a:r>
            <a:r>
              <a:rPr sz="2800" spc="-75" dirty="0">
                <a:latin typeface="Calibri body"/>
                <a:cs typeface="Calibri Light"/>
              </a:rPr>
              <a:t> </a:t>
            </a:r>
            <a:r>
              <a:rPr sz="2800" spc="-30" dirty="0">
                <a:latin typeface="Calibri body"/>
                <a:cs typeface="Calibri Light"/>
              </a:rPr>
              <a:t>request, </a:t>
            </a:r>
            <a:r>
              <a:rPr sz="2800" spc="-620" dirty="0">
                <a:latin typeface="Calibri body"/>
                <a:cs typeface="Calibri Light"/>
              </a:rPr>
              <a:t> </a:t>
            </a:r>
            <a:r>
              <a:rPr sz="2800" spc="-30" dirty="0">
                <a:latin typeface="Calibri body"/>
                <a:cs typeface="Calibri Light"/>
              </a:rPr>
              <a:t>Loads/Stores</a:t>
            </a:r>
            <a:endParaRPr sz="2800" dirty="0">
              <a:latin typeface="Calibri body"/>
              <a:cs typeface="Calibri Light"/>
            </a:endParaRPr>
          </a:p>
          <a:p>
            <a:pPr marL="79375">
              <a:lnSpc>
                <a:spcPct val="100000"/>
              </a:lnSpc>
            </a:pPr>
            <a:r>
              <a:rPr sz="2800" spc="-15" dirty="0">
                <a:latin typeface="Calibri body"/>
                <a:cs typeface="Calibri Light"/>
              </a:rPr>
              <a:t>Load</a:t>
            </a:r>
            <a:r>
              <a:rPr sz="2800" spc="-100" dirty="0">
                <a:latin typeface="Calibri body"/>
                <a:cs typeface="Calibri Light"/>
              </a:rPr>
              <a:t> </a:t>
            </a:r>
            <a:r>
              <a:rPr sz="2800" spc="-15" dirty="0">
                <a:latin typeface="Calibri body"/>
                <a:cs typeface="Calibri Light"/>
              </a:rPr>
              <a:t>criticality</a:t>
            </a:r>
            <a:endParaRPr sz="2800" dirty="0">
              <a:latin typeface="Calibri body"/>
              <a:cs typeface="Calibri Ligh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50" dirty="0">
              <a:latin typeface="Calibri body"/>
              <a:cs typeface="Calibri Light"/>
            </a:endParaRPr>
          </a:p>
          <a:p>
            <a:pPr marL="12700">
              <a:lnSpc>
                <a:spcPct val="100000"/>
              </a:lnSpc>
            </a:pPr>
            <a:r>
              <a:rPr sz="2800" spc="-20" dirty="0">
                <a:latin typeface="Calibri body"/>
                <a:cs typeface="Calibri Light"/>
              </a:rPr>
              <a:t>Satisfy</a:t>
            </a:r>
            <a:r>
              <a:rPr sz="2800" spc="-70" dirty="0">
                <a:latin typeface="Calibri body"/>
                <a:cs typeface="Calibri Light"/>
              </a:rPr>
              <a:t> </a:t>
            </a:r>
            <a:r>
              <a:rPr sz="2800" spc="-10" dirty="0">
                <a:latin typeface="Calibri body"/>
                <a:cs typeface="Calibri Light"/>
              </a:rPr>
              <a:t>all</a:t>
            </a:r>
            <a:r>
              <a:rPr sz="2800" spc="-45" dirty="0">
                <a:latin typeface="Calibri body"/>
                <a:cs typeface="Calibri Light"/>
              </a:rPr>
              <a:t> </a:t>
            </a:r>
            <a:r>
              <a:rPr sz="2800" spc="-10" dirty="0">
                <a:latin typeface="Calibri body"/>
                <a:cs typeface="Calibri Light"/>
              </a:rPr>
              <a:t>the</a:t>
            </a:r>
            <a:r>
              <a:rPr sz="2800" spc="-60" dirty="0">
                <a:latin typeface="Calibri body"/>
                <a:cs typeface="Calibri Light"/>
              </a:rPr>
              <a:t> </a:t>
            </a:r>
            <a:r>
              <a:rPr sz="2800" spc="-15" dirty="0">
                <a:latin typeface="Calibri body"/>
                <a:cs typeface="Calibri Light"/>
              </a:rPr>
              <a:t>timing</a:t>
            </a:r>
            <a:r>
              <a:rPr sz="2800" spc="-70" dirty="0">
                <a:latin typeface="Calibri body"/>
                <a:cs typeface="Calibri Light"/>
              </a:rPr>
              <a:t> </a:t>
            </a:r>
            <a:r>
              <a:rPr sz="2800" spc="-30" dirty="0">
                <a:latin typeface="Calibri body"/>
                <a:cs typeface="Calibri Light"/>
              </a:rPr>
              <a:t>constraints.</a:t>
            </a:r>
            <a:r>
              <a:rPr sz="2800" spc="-65" dirty="0">
                <a:latin typeface="Calibri body"/>
                <a:cs typeface="Calibri Light"/>
              </a:rPr>
              <a:t> </a:t>
            </a:r>
            <a:r>
              <a:rPr sz="2800" spc="-30" dirty="0">
                <a:latin typeface="Calibri body"/>
                <a:cs typeface="Calibri Light"/>
              </a:rPr>
              <a:t>Around</a:t>
            </a:r>
            <a:r>
              <a:rPr sz="2800" spc="-75" dirty="0">
                <a:latin typeface="Calibri body"/>
                <a:cs typeface="Calibri Light"/>
              </a:rPr>
              <a:t> </a:t>
            </a:r>
            <a:r>
              <a:rPr sz="2800" spc="-10" dirty="0">
                <a:latin typeface="Calibri body"/>
                <a:cs typeface="Calibri Light"/>
              </a:rPr>
              <a:t>60</a:t>
            </a:r>
            <a:endParaRPr sz="2800" dirty="0">
              <a:latin typeface="Calibri body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877497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F99FE-883E-4BED-81C0-FFC3D42B5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DRAM Bandwidth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EB3015-69E8-40F1-84C9-67E984DAC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5960951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2717B9-457B-4148-A4D0-2E8EE52F7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6476" y="6356350"/>
            <a:ext cx="625443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B8651ABE-1138-46C6-9A43-7FCD4EB2550C}" type="slidenum">
              <a:rPr lang="en-US" sz="1200" smtClean="0">
                <a:solidFill>
                  <a:schemeClr val="tx1">
                    <a:tint val="75000"/>
                  </a:schemeClr>
                </a:solidFill>
              </a:rPr>
              <a:pPr algn="l">
                <a:spcAft>
                  <a:spcPts val="600"/>
                </a:spcAft>
              </a:pPr>
              <a:t>11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60A216B-3DD5-45A3-B888-EECB485DBAED}"/>
              </a:ext>
            </a:extLst>
          </p:cNvPr>
          <p:cNvGraphicFramePr>
            <a:graphicFrameLocks noGrp="1"/>
          </p:cNvGraphicFramePr>
          <p:nvPr/>
        </p:nvGraphicFramePr>
        <p:xfrm>
          <a:off x="4207933" y="683267"/>
          <a:ext cx="7347539" cy="5492448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</a:tblPr>
              <a:tblGrid>
                <a:gridCol w="1539031">
                  <a:extLst>
                    <a:ext uri="{9D8B030D-6E8A-4147-A177-3AD203B41FA5}">
                      <a16:colId xmlns:a16="http://schemas.microsoft.com/office/drawing/2014/main" val="3398473337"/>
                    </a:ext>
                  </a:extLst>
                </a:gridCol>
                <a:gridCol w="1116802">
                  <a:extLst>
                    <a:ext uri="{9D8B030D-6E8A-4147-A177-3AD203B41FA5}">
                      <a16:colId xmlns:a16="http://schemas.microsoft.com/office/drawing/2014/main" val="4082818420"/>
                    </a:ext>
                  </a:extLst>
                </a:gridCol>
                <a:gridCol w="1637382">
                  <a:extLst>
                    <a:ext uri="{9D8B030D-6E8A-4147-A177-3AD203B41FA5}">
                      <a16:colId xmlns:a16="http://schemas.microsoft.com/office/drawing/2014/main" val="1900156525"/>
                    </a:ext>
                  </a:extLst>
                </a:gridCol>
                <a:gridCol w="1611947">
                  <a:extLst>
                    <a:ext uri="{9D8B030D-6E8A-4147-A177-3AD203B41FA5}">
                      <a16:colId xmlns:a16="http://schemas.microsoft.com/office/drawing/2014/main" val="3770167620"/>
                    </a:ext>
                  </a:extLst>
                </a:gridCol>
                <a:gridCol w="1442377">
                  <a:extLst>
                    <a:ext uri="{9D8B030D-6E8A-4147-A177-3AD203B41FA5}">
                      <a16:colId xmlns:a16="http://schemas.microsoft.com/office/drawing/2014/main" val="3093068918"/>
                    </a:ext>
                  </a:extLst>
                </a:gridCol>
              </a:tblGrid>
              <a:tr h="726032">
                <a:tc>
                  <a:txBody>
                    <a:bodyPr/>
                    <a:lstStyle/>
                    <a:p>
                      <a:pPr algn="ctr"/>
                      <a:r>
                        <a:rPr lang="en-IN" sz="1700" b="1" cap="none" spc="0">
                          <a:solidFill>
                            <a:schemeClr val="tx1"/>
                          </a:solidFill>
                          <a:effectLst/>
                        </a:rPr>
                        <a:t>Names</a:t>
                      </a:r>
                    </a:p>
                  </a:txBody>
                  <a:tcPr marL="68371" marR="81542" marT="19534" marB="146509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00" b="1" cap="none" spc="0">
                          <a:solidFill>
                            <a:schemeClr val="tx1"/>
                          </a:solidFill>
                          <a:effectLst/>
                        </a:rPr>
                        <a:t>Memory clock</a:t>
                      </a:r>
                    </a:p>
                  </a:txBody>
                  <a:tcPr marL="68371" marR="81542" marT="19534" marB="146509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00" b="1" cap="none" spc="0">
                          <a:solidFill>
                            <a:schemeClr val="tx1"/>
                          </a:solidFill>
                          <a:effectLst/>
                        </a:rPr>
                        <a:t>I/O bus clock</a:t>
                      </a:r>
                    </a:p>
                  </a:txBody>
                  <a:tcPr marL="68371" marR="81542" marT="19534" marB="146509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00" b="1" u="none" strike="noStrike" cap="none" spc="0">
                          <a:solidFill>
                            <a:schemeClr val="tx1"/>
                          </a:solidFill>
                          <a:effectLst/>
                          <a:hlinkClick r:id="rId2" tooltip="Transfer (computing)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Transfer rate</a:t>
                      </a:r>
                      <a:endParaRPr lang="en-IN" sz="17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371" marR="81542" marT="19534" marB="146509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700" b="1" cap="none" spc="0">
                          <a:solidFill>
                            <a:schemeClr val="tx1"/>
                          </a:solidFill>
                          <a:effectLst/>
                        </a:rPr>
                        <a:t>Theoretical bandwidth</a:t>
                      </a:r>
                    </a:p>
                  </a:txBody>
                  <a:tcPr marL="68371" marR="81542" marT="19534" marB="146509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377759"/>
                  </a:ext>
                </a:extLst>
              </a:tr>
              <a:tr h="595802">
                <a:tc>
                  <a:txBody>
                    <a:bodyPr/>
                    <a:lstStyle/>
                    <a:p>
                      <a:r>
                        <a:rPr lang="en-IN" sz="1300" cap="none" spc="0">
                          <a:solidFill>
                            <a:schemeClr val="tx1"/>
                          </a:solidFill>
                          <a:effectLst/>
                        </a:rPr>
                        <a:t>DDR-200, PC-1600</a:t>
                      </a:r>
                    </a:p>
                  </a:txBody>
                  <a:tcPr marL="68371" marR="81542" marT="19534" marB="146509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cap="none" spc="0">
                          <a:solidFill>
                            <a:schemeClr val="tx1"/>
                          </a:solidFill>
                          <a:effectLst/>
                        </a:rPr>
                        <a:t>100 MHz</a:t>
                      </a:r>
                    </a:p>
                  </a:txBody>
                  <a:tcPr marL="68371" marR="81542" marT="19534" marB="14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cap="none" spc="0">
                          <a:solidFill>
                            <a:schemeClr val="tx1"/>
                          </a:solidFill>
                          <a:effectLst/>
                        </a:rPr>
                        <a:t>100 MHz</a:t>
                      </a:r>
                    </a:p>
                  </a:txBody>
                  <a:tcPr marL="68371" marR="81542" marT="19534" marB="14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cap="none" spc="0">
                          <a:solidFill>
                            <a:schemeClr val="tx1"/>
                          </a:solidFill>
                          <a:effectLst/>
                        </a:rPr>
                        <a:t>200 MT/s</a:t>
                      </a:r>
                    </a:p>
                  </a:txBody>
                  <a:tcPr marL="68371" marR="81542" marT="19534" marB="14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cap="none" spc="0">
                          <a:solidFill>
                            <a:schemeClr val="tx1"/>
                          </a:solidFill>
                          <a:effectLst/>
                        </a:rPr>
                        <a:t>1.6 GB/s</a:t>
                      </a:r>
                    </a:p>
                  </a:txBody>
                  <a:tcPr marL="68371" marR="81542" marT="19534" marB="14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075909"/>
                  </a:ext>
                </a:extLst>
              </a:tr>
              <a:tr h="595802">
                <a:tc>
                  <a:txBody>
                    <a:bodyPr/>
                    <a:lstStyle/>
                    <a:p>
                      <a:r>
                        <a:rPr lang="en-IN" sz="1300" cap="none" spc="0">
                          <a:solidFill>
                            <a:schemeClr val="tx1"/>
                          </a:solidFill>
                          <a:effectLst/>
                        </a:rPr>
                        <a:t>DDR-400, PC-3200</a:t>
                      </a:r>
                    </a:p>
                  </a:txBody>
                  <a:tcPr marL="68371" marR="81542" marT="19534" marB="146509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cap="none" spc="0">
                          <a:solidFill>
                            <a:schemeClr val="tx1"/>
                          </a:solidFill>
                          <a:effectLst/>
                        </a:rPr>
                        <a:t>200 MHz</a:t>
                      </a:r>
                    </a:p>
                  </a:txBody>
                  <a:tcPr marL="68371" marR="81542" marT="19534" marB="14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cap="none" spc="0">
                          <a:solidFill>
                            <a:schemeClr val="tx1"/>
                          </a:solidFill>
                          <a:effectLst/>
                        </a:rPr>
                        <a:t>200 MHz</a:t>
                      </a:r>
                    </a:p>
                  </a:txBody>
                  <a:tcPr marL="68371" marR="81542" marT="19534" marB="14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cap="none" spc="0">
                          <a:solidFill>
                            <a:schemeClr val="tx1"/>
                          </a:solidFill>
                          <a:effectLst/>
                        </a:rPr>
                        <a:t>400 MT/s</a:t>
                      </a:r>
                    </a:p>
                  </a:txBody>
                  <a:tcPr marL="68371" marR="81542" marT="19534" marB="14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cap="none" spc="0">
                          <a:solidFill>
                            <a:schemeClr val="tx1"/>
                          </a:solidFill>
                          <a:effectLst/>
                        </a:rPr>
                        <a:t>3.2 GB/s</a:t>
                      </a:r>
                    </a:p>
                  </a:txBody>
                  <a:tcPr marL="68371" marR="81542" marT="19534" marB="14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71434"/>
                  </a:ext>
                </a:extLst>
              </a:tr>
              <a:tr h="595802">
                <a:tc>
                  <a:txBody>
                    <a:bodyPr/>
                    <a:lstStyle/>
                    <a:p>
                      <a:r>
                        <a:rPr lang="en-IN" sz="1300" cap="none" spc="0">
                          <a:solidFill>
                            <a:schemeClr val="tx1"/>
                          </a:solidFill>
                          <a:effectLst/>
                        </a:rPr>
                        <a:t>DDR2-800, PC2-6400</a:t>
                      </a:r>
                    </a:p>
                  </a:txBody>
                  <a:tcPr marL="68371" marR="81542" marT="19534" marB="146509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cap="none" spc="0" dirty="0">
                          <a:solidFill>
                            <a:schemeClr val="tx1"/>
                          </a:solidFill>
                          <a:effectLst/>
                        </a:rPr>
                        <a:t>200 MHz</a:t>
                      </a:r>
                    </a:p>
                  </a:txBody>
                  <a:tcPr marL="68371" marR="81542" marT="19534" marB="14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cap="none" spc="0">
                          <a:solidFill>
                            <a:schemeClr val="tx1"/>
                          </a:solidFill>
                          <a:effectLst/>
                        </a:rPr>
                        <a:t>400 MHz</a:t>
                      </a:r>
                    </a:p>
                  </a:txBody>
                  <a:tcPr marL="68371" marR="81542" marT="19534" marB="14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cap="none" spc="0">
                          <a:solidFill>
                            <a:schemeClr val="tx1"/>
                          </a:solidFill>
                          <a:effectLst/>
                        </a:rPr>
                        <a:t>800 MT/s</a:t>
                      </a:r>
                    </a:p>
                  </a:txBody>
                  <a:tcPr marL="68371" marR="81542" marT="19534" marB="14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cap="none" spc="0">
                          <a:solidFill>
                            <a:schemeClr val="tx1"/>
                          </a:solidFill>
                          <a:effectLst/>
                        </a:rPr>
                        <a:t>6.4 GB/s</a:t>
                      </a:r>
                    </a:p>
                  </a:txBody>
                  <a:tcPr marL="68371" marR="81542" marT="19534" marB="14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280763"/>
                  </a:ext>
                </a:extLst>
              </a:tr>
              <a:tr h="595802">
                <a:tc>
                  <a:txBody>
                    <a:bodyPr/>
                    <a:lstStyle/>
                    <a:p>
                      <a:r>
                        <a:rPr lang="en-IN" sz="1300" cap="none" spc="0">
                          <a:solidFill>
                            <a:schemeClr val="tx1"/>
                          </a:solidFill>
                          <a:effectLst/>
                        </a:rPr>
                        <a:t>DDR3-1600, PC3-12800</a:t>
                      </a:r>
                    </a:p>
                  </a:txBody>
                  <a:tcPr marL="68371" marR="81542" marT="19534" marB="146509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cap="none" spc="0">
                          <a:solidFill>
                            <a:schemeClr val="tx1"/>
                          </a:solidFill>
                          <a:effectLst/>
                        </a:rPr>
                        <a:t>200 MHz</a:t>
                      </a:r>
                    </a:p>
                  </a:txBody>
                  <a:tcPr marL="68371" marR="81542" marT="19534" marB="14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cap="none" spc="0">
                          <a:solidFill>
                            <a:schemeClr val="tx1"/>
                          </a:solidFill>
                          <a:effectLst/>
                        </a:rPr>
                        <a:t>800 MHz</a:t>
                      </a:r>
                    </a:p>
                  </a:txBody>
                  <a:tcPr marL="68371" marR="81542" marT="19534" marB="14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cap="none" spc="0">
                          <a:solidFill>
                            <a:schemeClr val="tx1"/>
                          </a:solidFill>
                          <a:effectLst/>
                        </a:rPr>
                        <a:t>1600 MT/s</a:t>
                      </a:r>
                    </a:p>
                  </a:txBody>
                  <a:tcPr marL="68371" marR="81542" marT="19534" marB="14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cap="none" spc="0">
                          <a:solidFill>
                            <a:schemeClr val="tx1"/>
                          </a:solidFill>
                          <a:effectLst/>
                        </a:rPr>
                        <a:t>12.8 GB/s</a:t>
                      </a:r>
                    </a:p>
                  </a:txBody>
                  <a:tcPr marL="68371" marR="81542" marT="19534" marB="14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57786"/>
                  </a:ext>
                </a:extLst>
              </a:tr>
              <a:tr h="595802">
                <a:tc>
                  <a:txBody>
                    <a:bodyPr/>
                    <a:lstStyle/>
                    <a:p>
                      <a:r>
                        <a:rPr lang="en-IN" sz="1300" cap="none" spc="0">
                          <a:solidFill>
                            <a:schemeClr val="tx1"/>
                          </a:solidFill>
                          <a:effectLst/>
                        </a:rPr>
                        <a:t>DDR4-2400, PC4-19200</a:t>
                      </a:r>
                    </a:p>
                  </a:txBody>
                  <a:tcPr marL="68371" marR="81542" marT="19534" marB="146509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cap="none" spc="0">
                          <a:solidFill>
                            <a:schemeClr val="tx1"/>
                          </a:solidFill>
                          <a:effectLst/>
                        </a:rPr>
                        <a:t>300 MHz</a:t>
                      </a:r>
                    </a:p>
                  </a:txBody>
                  <a:tcPr marL="68371" marR="81542" marT="19534" marB="14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cap="none" spc="0">
                          <a:solidFill>
                            <a:schemeClr val="tx1"/>
                          </a:solidFill>
                          <a:effectLst/>
                        </a:rPr>
                        <a:t>1200 MHz</a:t>
                      </a:r>
                    </a:p>
                  </a:txBody>
                  <a:tcPr marL="68371" marR="81542" marT="19534" marB="14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cap="none" spc="0">
                          <a:solidFill>
                            <a:schemeClr val="tx1"/>
                          </a:solidFill>
                          <a:effectLst/>
                        </a:rPr>
                        <a:t>2400 MT/s</a:t>
                      </a:r>
                    </a:p>
                  </a:txBody>
                  <a:tcPr marL="68371" marR="81542" marT="19534" marB="14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cap="none" spc="0">
                          <a:solidFill>
                            <a:schemeClr val="tx1"/>
                          </a:solidFill>
                          <a:effectLst/>
                        </a:rPr>
                        <a:t>19.2 GB/s</a:t>
                      </a:r>
                    </a:p>
                  </a:txBody>
                  <a:tcPr marL="68371" marR="81542" marT="19534" marB="14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241216"/>
                  </a:ext>
                </a:extLst>
              </a:tr>
              <a:tr h="595802">
                <a:tc>
                  <a:txBody>
                    <a:bodyPr/>
                    <a:lstStyle/>
                    <a:p>
                      <a:r>
                        <a:rPr lang="en-IN" sz="1300" cap="none" spc="0">
                          <a:solidFill>
                            <a:schemeClr val="tx1"/>
                          </a:solidFill>
                          <a:effectLst/>
                        </a:rPr>
                        <a:t>DDR4-3200, PC4-25600</a:t>
                      </a:r>
                    </a:p>
                  </a:txBody>
                  <a:tcPr marL="68371" marR="81542" marT="19534" marB="146509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cap="none" spc="0">
                          <a:solidFill>
                            <a:schemeClr val="tx1"/>
                          </a:solidFill>
                          <a:effectLst/>
                        </a:rPr>
                        <a:t>400 MHz</a:t>
                      </a:r>
                    </a:p>
                  </a:txBody>
                  <a:tcPr marL="68371" marR="81542" marT="19534" marB="14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cap="none" spc="0">
                          <a:solidFill>
                            <a:schemeClr val="tx1"/>
                          </a:solidFill>
                          <a:effectLst/>
                        </a:rPr>
                        <a:t>1600 MHz</a:t>
                      </a:r>
                    </a:p>
                  </a:txBody>
                  <a:tcPr marL="68371" marR="81542" marT="19534" marB="14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cap="none" spc="0">
                          <a:solidFill>
                            <a:schemeClr val="tx1"/>
                          </a:solidFill>
                          <a:effectLst/>
                        </a:rPr>
                        <a:t>3200 MT/s</a:t>
                      </a:r>
                    </a:p>
                  </a:txBody>
                  <a:tcPr marL="68371" marR="81542" marT="19534" marB="14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cap="none" spc="0">
                          <a:solidFill>
                            <a:schemeClr val="tx1"/>
                          </a:solidFill>
                          <a:effectLst/>
                        </a:rPr>
                        <a:t>25.6 GB/s</a:t>
                      </a:r>
                    </a:p>
                  </a:txBody>
                  <a:tcPr marL="68371" marR="81542" marT="19534" marB="14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416045"/>
                  </a:ext>
                </a:extLst>
              </a:tr>
              <a:tr h="595802">
                <a:tc>
                  <a:txBody>
                    <a:bodyPr/>
                    <a:lstStyle/>
                    <a:p>
                      <a:r>
                        <a:rPr lang="en-IN" sz="1300" cap="none" spc="0">
                          <a:solidFill>
                            <a:schemeClr val="tx1"/>
                          </a:solidFill>
                          <a:effectLst/>
                        </a:rPr>
                        <a:t>DDR5-4800, PC5-38400</a:t>
                      </a:r>
                    </a:p>
                  </a:txBody>
                  <a:tcPr marL="68371" marR="81542" marT="19534" marB="146509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cap="none" spc="0">
                          <a:solidFill>
                            <a:schemeClr val="tx1"/>
                          </a:solidFill>
                          <a:effectLst/>
                        </a:rPr>
                        <a:t>300 MHz</a:t>
                      </a:r>
                    </a:p>
                  </a:txBody>
                  <a:tcPr marL="68371" marR="81542" marT="19534" marB="14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cap="none" spc="0">
                          <a:solidFill>
                            <a:schemeClr val="tx1"/>
                          </a:solidFill>
                          <a:effectLst/>
                        </a:rPr>
                        <a:t>2400 MHz</a:t>
                      </a:r>
                    </a:p>
                  </a:txBody>
                  <a:tcPr marL="68371" marR="81542" marT="19534" marB="14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cap="none" spc="0">
                          <a:solidFill>
                            <a:schemeClr val="tx1"/>
                          </a:solidFill>
                          <a:effectLst/>
                        </a:rPr>
                        <a:t>4800 MT/s</a:t>
                      </a:r>
                    </a:p>
                  </a:txBody>
                  <a:tcPr marL="68371" marR="81542" marT="19534" marB="14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cap="none" spc="0">
                          <a:solidFill>
                            <a:schemeClr val="tx1"/>
                          </a:solidFill>
                          <a:effectLst/>
                        </a:rPr>
                        <a:t>38.4 GB/s</a:t>
                      </a:r>
                    </a:p>
                  </a:txBody>
                  <a:tcPr marL="68371" marR="81542" marT="19534" marB="14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06406"/>
                  </a:ext>
                </a:extLst>
              </a:tr>
              <a:tr h="595802">
                <a:tc>
                  <a:txBody>
                    <a:bodyPr/>
                    <a:lstStyle/>
                    <a:p>
                      <a:r>
                        <a:rPr lang="en-IN" sz="1300" cap="none" spc="0">
                          <a:solidFill>
                            <a:schemeClr val="tx1"/>
                          </a:solidFill>
                          <a:effectLst/>
                        </a:rPr>
                        <a:t>DDR5-6400, PC5-51200</a:t>
                      </a:r>
                    </a:p>
                  </a:txBody>
                  <a:tcPr marL="68371" marR="81542" marT="19534" marB="146509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cap="none" spc="0">
                          <a:solidFill>
                            <a:schemeClr val="tx1"/>
                          </a:solidFill>
                          <a:effectLst/>
                        </a:rPr>
                        <a:t>400 MHz</a:t>
                      </a:r>
                    </a:p>
                  </a:txBody>
                  <a:tcPr marL="68371" marR="81542" marT="19534" marB="14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cap="none" spc="0">
                          <a:solidFill>
                            <a:schemeClr val="tx1"/>
                          </a:solidFill>
                          <a:effectLst/>
                        </a:rPr>
                        <a:t>3200 MHz</a:t>
                      </a:r>
                    </a:p>
                  </a:txBody>
                  <a:tcPr marL="68371" marR="81542" marT="19534" marB="14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cap="none" spc="0">
                          <a:solidFill>
                            <a:schemeClr val="tx1"/>
                          </a:solidFill>
                          <a:effectLst/>
                        </a:rPr>
                        <a:t>6400 MT/s</a:t>
                      </a:r>
                    </a:p>
                  </a:txBody>
                  <a:tcPr marL="68371" marR="81542" marT="19534" marB="14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cap="none" spc="0" dirty="0">
                          <a:solidFill>
                            <a:schemeClr val="tx1"/>
                          </a:solidFill>
                          <a:effectLst/>
                        </a:rPr>
                        <a:t>51.2 GB/s</a:t>
                      </a:r>
                    </a:p>
                  </a:txBody>
                  <a:tcPr marL="68371" marR="81542" marT="19534" marB="14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231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86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FF037-C4AD-4630-85B9-AB01F824E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Coherence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3C90CB-5998-48F0-882A-89BF41DAF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025C67-8C73-4789-8464-BC314AC03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6" name="Oval 2">
            <a:extLst>
              <a:ext uri="{FF2B5EF4-FFF2-40B4-BE49-F238E27FC236}">
                <a16:creationId xmlns:a16="http://schemas.microsoft.com/office/drawing/2014/main" id="{C4BF6B0A-D7C0-4F1E-80CB-2E0AC5078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371600"/>
            <a:ext cx="1143000" cy="990600"/>
          </a:xfrm>
          <a:prstGeom prst="ellipse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P1</a:t>
            </a:r>
          </a:p>
        </p:txBody>
      </p:sp>
      <p:grpSp>
        <p:nvGrpSpPr>
          <p:cNvPr id="7" name="Group 3">
            <a:extLst>
              <a:ext uri="{FF2B5EF4-FFF2-40B4-BE49-F238E27FC236}">
                <a16:creationId xmlns:a16="http://schemas.microsoft.com/office/drawing/2014/main" id="{C637312C-76BC-4E74-9DD1-341D2AFCA8E4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2667000"/>
            <a:ext cx="1674813" cy="1141413"/>
            <a:chOff x="1008" y="1680"/>
            <a:chExt cx="1055" cy="719"/>
          </a:xfrm>
        </p:grpSpPr>
        <p:grpSp>
          <p:nvGrpSpPr>
            <p:cNvPr id="8" name="Group 4">
              <a:extLst>
                <a:ext uri="{FF2B5EF4-FFF2-40B4-BE49-F238E27FC236}">
                  <a16:creationId xmlns:a16="http://schemas.microsoft.com/office/drawing/2014/main" id="{36AFA052-41DA-4515-8424-8E7349FE9A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1920"/>
              <a:ext cx="1055" cy="239"/>
              <a:chOff x="1008" y="1920"/>
              <a:chExt cx="1055" cy="239"/>
            </a:xfrm>
          </p:grpSpPr>
          <p:sp>
            <p:nvSpPr>
              <p:cNvPr id="15" name="Rectangle 5">
                <a:extLst>
                  <a:ext uri="{FF2B5EF4-FFF2-40B4-BE49-F238E27FC236}">
                    <a16:creationId xmlns:a16="http://schemas.microsoft.com/office/drawing/2014/main" id="{2D54CC0F-CF3E-4619-995E-53E0D3C16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920"/>
                <a:ext cx="767" cy="239"/>
              </a:xfrm>
              <a:prstGeom prst="rect">
                <a:avLst/>
              </a:prstGeom>
              <a:solidFill>
                <a:srgbClr val="4F81BD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16" name="Rectangle 6">
                <a:extLst>
                  <a:ext uri="{FF2B5EF4-FFF2-40B4-BE49-F238E27FC236}">
                    <a16:creationId xmlns:a16="http://schemas.microsoft.com/office/drawing/2014/main" id="{C8CAD40C-9238-4711-A6B7-2EF14867C7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287" cy="239"/>
              </a:xfrm>
              <a:prstGeom prst="rect">
                <a:avLst/>
              </a:prstGeom>
              <a:solidFill>
                <a:srgbClr val="4F81BD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306FBBB-538B-4152-9484-6278980955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160"/>
              <a:ext cx="1055" cy="239"/>
              <a:chOff x="1008" y="2160"/>
              <a:chExt cx="1055" cy="239"/>
            </a:xfrm>
          </p:grpSpPr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B9709CB3-0347-4016-BE1A-817843524A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160"/>
                <a:ext cx="767" cy="239"/>
              </a:xfrm>
              <a:prstGeom prst="rect">
                <a:avLst/>
              </a:prstGeom>
              <a:solidFill>
                <a:srgbClr val="4F81BD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14" name="Rectangle 9">
                <a:extLst>
                  <a:ext uri="{FF2B5EF4-FFF2-40B4-BE49-F238E27FC236}">
                    <a16:creationId xmlns:a16="http://schemas.microsoft.com/office/drawing/2014/main" id="{0AEAC7BA-C0A5-48E7-B3EE-FDD226740A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2160"/>
                <a:ext cx="287" cy="239"/>
              </a:xfrm>
              <a:prstGeom prst="rect">
                <a:avLst/>
              </a:prstGeom>
              <a:solidFill>
                <a:srgbClr val="4F81BD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</p:grpSp>
        <p:grpSp>
          <p:nvGrpSpPr>
            <p:cNvPr id="10" name="Group 10">
              <a:extLst>
                <a:ext uri="{FF2B5EF4-FFF2-40B4-BE49-F238E27FC236}">
                  <a16:creationId xmlns:a16="http://schemas.microsoft.com/office/drawing/2014/main" id="{379B7E69-8A3F-4512-BD3B-584BAB06E2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1680"/>
              <a:ext cx="1055" cy="239"/>
              <a:chOff x="1008" y="1680"/>
              <a:chExt cx="1055" cy="239"/>
            </a:xfrm>
          </p:grpSpPr>
          <p:sp>
            <p:nvSpPr>
              <p:cNvPr id="11" name="Rectangle 11">
                <a:extLst>
                  <a:ext uri="{FF2B5EF4-FFF2-40B4-BE49-F238E27FC236}">
                    <a16:creationId xmlns:a16="http://schemas.microsoft.com/office/drawing/2014/main" id="{A347EADA-218B-4891-AAFB-17D08F7C03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767" cy="239"/>
              </a:xfrm>
              <a:prstGeom prst="rect">
                <a:avLst/>
              </a:prstGeom>
              <a:solidFill>
                <a:srgbClr val="4F81BD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12" name="Rectangle 12">
                <a:extLst>
                  <a:ext uri="{FF2B5EF4-FFF2-40B4-BE49-F238E27FC236}">
                    <a16:creationId xmlns:a16="http://schemas.microsoft.com/office/drawing/2014/main" id="{E5F207E4-7339-4C20-9970-B4DC558177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1680"/>
                <a:ext cx="287" cy="239"/>
              </a:xfrm>
              <a:prstGeom prst="rect">
                <a:avLst/>
              </a:prstGeom>
              <a:solidFill>
                <a:srgbClr val="4F81BD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</p:grpSp>
      </p:grpSp>
      <p:sp>
        <p:nvSpPr>
          <p:cNvPr id="17" name="Line 13">
            <a:extLst>
              <a:ext uri="{FF2B5EF4-FFF2-40B4-BE49-F238E27FC236}">
                <a16:creationId xmlns:a16="http://schemas.microsoft.com/office/drawing/2014/main" id="{8EE80E0B-B8D4-46CC-9827-972E455296C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362200"/>
            <a:ext cx="1588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" name="Oval 14">
            <a:extLst>
              <a:ext uri="{FF2B5EF4-FFF2-40B4-BE49-F238E27FC236}">
                <a16:creationId xmlns:a16="http://schemas.microsoft.com/office/drawing/2014/main" id="{00BA7B84-301B-4621-B1CD-63114F1B8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1371600"/>
            <a:ext cx="1143000" cy="990600"/>
          </a:xfrm>
          <a:prstGeom prst="ellipse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P3</a:t>
            </a:r>
          </a:p>
        </p:txBody>
      </p:sp>
      <p:grpSp>
        <p:nvGrpSpPr>
          <p:cNvPr id="19" name="Group 15">
            <a:extLst>
              <a:ext uri="{FF2B5EF4-FFF2-40B4-BE49-F238E27FC236}">
                <a16:creationId xmlns:a16="http://schemas.microsoft.com/office/drawing/2014/main" id="{F872E986-A885-4D24-9D23-1FCB8FEC1636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3429000"/>
            <a:ext cx="1674813" cy="379413"/>
            <a:chOff x="3936" y="2160"/>
            <a:chExt cx="1055" cy="239"/>
          </a:xfrm>
        </p:grpSpPr>
        <p:sp>
          <p:nvSpPr>
            <p:cNvPr id="20" name="Rectangle 16">
              <a:extLst>
                <a:ext uri="{FF2B5EF4-FFF2-40B4-BE49-F238E27FC236}">
                  <a16:creationId xmlns:a16="http://schemas.microsoft.com/office/drawing/2014/main" id="{DA42EDAB-82CE-46CD-81D6-6F6A9B53A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160"/>
              <a:ext cx="76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1" name="Rectangle 17">
              <a:extLst>
                <a:ext uri="{FF2B5EF4-FFF2-40B4-BE49-F238E27FC236}">
                  <a16:creationId xmlns:a16="http://schemas.microsoft.com/office/drawing/2014/main" id="{32F09997-DCDB-408A-AFA0-2150E4144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160"/>
              <a:ext cx="28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</p:grpSp>
      <p:grpSp>
        <p:nvGrpSpPr>
          <p:cNvPr id="22" name="Group 18">
            <a:extLst>
              <a:ext uri="{FF2B5EF4-FFF2-40B4-BE49-F238E27FC236}">
                <a16:creationId xmlns:a16="http://schemas.microsoft.com/office/drawing/2014/main" id="{D38A6CBF-AF51-4165-9D8C-EF9A5756968B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2667000"/>
            <a:ext cx="1674813" cy="379413"/>
            <a:chOff x="3936" y="1680"/>
            <a:chExt cx="1055" cy="239"/>
          </a:xfrm>
        </p:grpSpPr>
        <p:sp>
          <p:nvSpPr>
            <p:cNvPr id="23" name="Rectangle 19">
              <a:extLst>
                <a:ext uri="{FF2B5EF4-FFF2-40B4-BE49-F238E27FC236}">
                  <a16:creationId xmlns:a16="http://schemas.microsoft.com/office/drawing/2014/main" id="{5F93AC6D-D4A8-4A4C-B95F-A70288A6C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680"/>
              <a:ext cx="76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4" name="Rectangle 20">
              <a:extLst>
                <a:ext uri="{FF2B5EF4-FFF2-40B4-BE49-F238E27FC236}">
                  <a16:creationId xmlns:a16="http://schemas.microsoft.com/office/drawing/2014/main" id="{66051227-E87A-4F39-BC73-72C6060CC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680"/>
              <a:ext cx="28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</p:grpSp>
      <p:sp>
        <p:nvSpPr>
          <p:cNvPr id="25" name="Line 21">
            <a:extLst>
              <a:ext uri="{FF2B5EF4-FFF2-40B4-BE49-F238E27FC236}">
                <a16:creationId xmlns:a16="http://schemas.microsoft.com/office/drawing/2014/main" id="{A9F05D5F-FC1D-485D-9D12-88AF5F8DD318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2362200"/>
            <a:ext cx="1588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26" name="Group 22">
            <a:extLst>
              <a:ext uri="{FF2B5EF4-FFF2-40B4-BE49-F238E27FC236}">
                <a16:creationId xmlns:a16="http://schemas.microsoft.com/office/drawing/2014/main" id="{D53320F3-E6FE-415D-AD6C-4D7C5D69C0AA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371600"/>
            <a:ext cx="1674813" cy="2435225"/>
            <a:chOff x="2496" y="864"/>
            <a:chExt cx="1055" cy="1534"/>
          </a:xfrm>
        </p:grpSpPr>
        <p:sp>
          <p:nvSpPr>
            <p:cNvPr id="27" name="Oval 23">
              <a:extLst>
                <a:ext uri="{FF2B5EF4-FFF2-40B4-BE49-F238E27FC236}">
                  <a16:creationId xmlns:a16="http://schemas.microsoft.com/office/drawing/2014/main" id="{FB15461F-C275-4584-924B-BE5451F8D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864"/>
              <a:ext cx="719" cy="623"/>
            </a:xfrm>
            <a:prstGeom prst="ellipse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P2</a:t>
              </a:r>
            </a:p>
          </p:txBody>
        </p:sp>
        <p:grpSp>
          <p:nvGrpSpPr>
            <p:cNvPr id="28" name="Group 24">
              <a:extLst>
                <a:ext uri="{FF2B5EF4-FFF2-40B4-BE49-F238E27FC236}">
                  <a16:creationId xmlns:a16="http://schemas.microsoft.com/office/drawing/2014/main" id="{CBB6B7FA-3E5B-427D-8C6C-08B6D40E0D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1680"/>
              <a:ext cx="1055" cy="719"/>
              <a:chOff x="2496" y="1680"/>
              <a:chExt cx="1055" cy="719"/>
            </a:xfrm>
          </p:grpSpPr>
          <p:grpSp>
            <p:nvGrpSpPr>
              <p:cNvPr id="30" name="Group 25">
                <a:extLst>
                  <a:ext uri="{FF2B5EF4-FFF2-40B4-BE49-F238E27FC236}">
                    <a16:creationId xmlns:a16="http://schemas.microsoft.com/office/drawing/2014/main" id="{69B4A4C5-8DB0-4D4A-BEDB-B877C6C71E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1920"/>
                <a:ext cx="1055" cy="239"/>
                <a:chOff x="2496" y="1920"/>
                <a:chExt cx="1055" cy="239"/>
              </a:xfrm>
            </p:grpSpPr>
            <p:sp>
              <p:nvSpPr>
                <p:cNvPr id="37" name="Rectangle 26">
                  <a:extLst>
                    <a:ext uri="{FF2B5EF4-FFF2-40B4-BE49-F238E27FC236}">
                      <a16:creationId xmlns:a16="http://schemas.microsoft.com/office/drawing/2014/main" id="{0F9021F7-6E0A-4591-8DB8-9DCCD4E9A4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1920"/>
                  <a:ext cx="767" cy="239"/>
                </a:xfrm>
                <a:prstGeom prst="rect">
                  <a:avLst/>
                </a:prstGeom>
                <a:solidFill>
                  <a:srgbClr val="4F81BD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38" name="Rectangle 27">
                  <a:extLst>
                    <a:ext uri="{FF2B5EF4-FFF2-40B4-BE49-F238E27FC236}">
                      <a16:creationId xmlns:a16="http://schemas.microsoft.com/office/drawing/2014/main" id="{F3F80C6B-952E-49FB-85A3-7267A9AA16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1920"/>
                  <a:ext cx="287" cy="239"/>
                </a:xfrm>
                <a:prstGeom prst="rect">
                  <a:avLst/>
                </a:prstGeom>
                <a:solidFill>
                  <a:srgbClr val="4F81BD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</p:grpSp>
          <p:grpSp>
            <p:nvGrpSpPr>
              <p:cNvPr id="31" name="Group 28">
                <a:extLst>
                  <a:ext uri="{FF2B5EF4-FFF2-40B4-BE49-F238E27FC236}">
                    <a16:creationId xmlns:a16="http://schemas.microsoft.com/office/drawing/2014/main" id="{D72EB665-74CD-4523-90BF-51F03E9331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2160"/>
                <a:ext cx="1055" cy="239"/>
                <a:chOff x="2496" y="2160"/>
                <a:chExt cx="1055" cy="239"/>
              </a:xfrm>
            </p:grpSpPr>
            <p:sp>
              <p:nvSpPr>
                <p:cNvPr id="35" name="Rectangle 29">
                  <a:extLst>
                    <a:ext uri="{FF2B5EF4-FFF2-40B4-BE49-F238E27FC236}">
                      <a16:creationId xmlns:a16="http://schemas.microsoft.com/office/drawing/2014/main" id="{4045177E-39CD-4931-B9EA-6EA34117E4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2160"/>
                  <a:ext cx="767" cy="239"/>
                </a:xfrm>
                <a:prstGeom prst="rect">
                  <a:avLst/>
                </a:prstGeom>
                <a:solidFill>
                  <a:srgbClr val="4F81BD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36" name="Rectangle 30">
                  <a:extLst>
                    <a:ext uri="{FF2B5EF4-FFF2-40B4-BE49-F238E27FC236}">
                      <a16:creationId xmlns:a16="http://schemas.microsoft.com/office/drawing/2014/main" id="{10E96754-4991-4640-AC69-142D46E135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160"/>
                  <a:ext cx="287" cy="239"/>
                </a:xfrm>
                <a:prstGeom prst="rect">
                  <a:avLst/>
                </a:prstGeom>
                <a:solidFill>
                  <a:srgbClr val="4F81BD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A77973B4-ED5D-40BB-AF28-D027D4A30E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1680"/>
                <a:ext cx="1055" cy="239"/>
                <a:chOff x="2496" y="1680"/>
                <a:chExt cx="1055" cy="239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56E7DA6F-1979-4CB2-900B-29FAA172BA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1680"/>
                  <a:ext cx="767" cy="239"/>
                </a:xfrm>
                <a:prstGeom prst="rect">
                  <a:avLst/>
                </a:prstGeom>
                <a:solidFill>
                  <a:srgbClr val="4F81BD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751BADD6-203A-4693-88EC-F5AC59BF12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1680"/>
                  <a:ext cx="287" cy="239"/>
                </a:xfrm>
                <a:prstGeom prst="rect">
                  <a:avLst/>
                </a:prstGeom>
                <a:solidFill>
                  <a:srgbClr val="4F81BD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</p:grpSp>
        </p:grpSp>
        <p:sp>
          <p:nvSpPr>
            <p:cNvPr id="29" name="Line 34">
              <a:extLst>
                <a:ext uri="{FF2B5EF4-FFF2-40B4-BE49-F238E27FC236}">
                  <a16:creationId xmlns:a16="http://schemas.microsoft.com/office/drawing/2014/main" id="{8228C0CE-0F18-4C86-A008-F31A8DDBD5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488"/>
              <a:ext cx="0" cy="19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9" name="Text Box 35">
            <a:extLst>
              <a:ext uri="{FF2B5EF4-FFF2-40B4-BE49-F238E27FC236}">
                <a16:creationId xmlns:a16="http://schemas.microsoft.com/office/drawing/2014/main" id="{79C7D04F-CBFB-4939-9C8C-078E695CB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463" y="2698750"/>
            <a:ext cx="1130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Cache</a:t>
            </a:r>
          </a:p>
        </p:txBody>
      </p:sp>
      <p:sp>
        <p:nvSpPr>
          <p:cNvPr id="40" name="Line 36">
            <a:extLst>
              <a:ext uri="{FF2B5EF4-FFF2-40B4-BE49-F238E27FC236}">
                <a16:creationId xmlns:a16="http://schemas.microsoft.com/office/drawing/2014/main" id="{7C9EFCD3-2507-4CD4-821C-61226021AE0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4419600"/>
            <a:ext cx="7391400" cy="1588"/>
          </a:xfrm>
          <a:prstGeom prst="line">
            <a:avLst/>
          </a:prstGeom>
          <a:noFill/>
          <a:ln w="41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" name="Text Box 37">
            <a:extLst>
              <a:ext uri="{FF2B5EF4-FFF2-40B4-BE49-F238E27FC236}">
                <a16:creationId xmlns:a16="http://schemas.microsoft.com/office/drawing/2014/main" id="{1190667B-1637-40CF-B859-A8058BDD0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6225" y="4038600"/>
            <a:ext cx="7413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Bus</a:t>
            </a:r>
          </a:p>
        </p:txBody>
      </p:sp>
      <p:sp>
        <p:nvSpPr>
          <p:cNvPr id="42" name="Rectangle 38">
            <a:extLst>
              <a:ext uri="{FF2B5EF4-FFF2-40B4-BE49-F238E27FC236}">
                <a16:creationId xmlns:a16="http://schemas.microsoft.com/office/drawing/2014/main" id="{9E6BF586-A5DD-44C5-B155-824E64D23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410200"/>
            <a:ext cx="1219200" cy="38100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sum=0</a:t>
            </a:r>
          </a:p>
        </p:txBody>
      </p:sp>
      <p:sp>
        <p:nvSpPr>
          <p:cNvPr id="43" name="Rectangle 39">
            <a:extLst>
              <a:ext uri="{FF2B5EF4-FFF2-40B4-BE49-F238E27FC236}">
                <a16:creationId xmlns:a16="http://schemas.microsoft.com/office/drawing/2014/main" id="{197FCA1D-9182-46B8-8CB7-0D4C60868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91200"/>
            <a:ext cx="1219200" cy="38100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4" name="Rectangle 40">
            <a:extLst>
              <a:ext uri="{FF2B5EF4-FFF2-40B4-BE49-F238E27FC236}">
                <a16:creationId xmlns:a16="http://schemas.microsoft.com/office/drawing/2014/main" id="{A37226A8-35BA-48B3-9BD4-A5DE15F23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029200"/>
            <a:ext cx="1219200" cy="38100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5" name="AutoShape 41">
            <a:extLst>
              <a:ext uri="{FF2B5EF4-FFF2-40B4-BE49-F238E27FC236}">
                <a16:creationId xmlns:a16="http://schemas.microsoft.com/office/drawing/2014/main" id="{56DA3EEC-AA26-495E-90A8-9DE5B48F2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724400"/>
            <a:ext cx="1447800" cy="3048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LLC/DRAM</a:t>
            </a:r>
          </a:p>
        </p:txBody>
      </p:sp>
      <p:grpSp>
        <p:nvGrpSpPr>
          <p:cNvPr id="46" name="Group 42">
            <a:extLst>
              <a:ext uri="{FF2B5EF4-FFF2-40B4-BE49-F238E27FC236}">
                <a16:creationId xmlns:a16="http://schemas.microsoft.com/office/drawing/2014/main" id="{C6F38419-E12F-4880-82F0-290FC843B93C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3810000"/>
            <a:ext cx="4722813" cy="608013"/>
            <a:chOff x="1488" y="2400"/>
            <a:chExt cx="2975" cy="383"/>
          </a:xfrm>
        </p:grpSpPr>
        <p:sp>
          <p:nvSpPr>
            <p:cNvPr id="47" name="Line 43">
              <a:extLst>
                <a:ext uri="{FF2B5EF4-FFF2-40B4-BE49-F238E27FC236}">
                  <a16:creationId xmlns:a16="http://schemas.microsoft.com/office/drawing/2014/main" id="{32359A7D-BDBB-4F1F-A58F-3742467DBB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400"/>
              <a:ext cx="0" cy="383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8" name="Line 44">
              <a:extLst>
                <a:ext uri="{FF2B5EF4-FFF2-40B4-BE49-F238E27FC236}">
                  <a16:creationId xmlns:a16="http://schemas.microsoft.com/office/drawing/2014/main" id="{6825C00C-8B6E-48FB-8463-43979D3469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400"/>
              <a:ext cx="0" cy="383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" name="Line 45">
              <a:extLst>
                <a:ext uri="{FF2B5EF4-FFF2-40B4-BE49-F238E27FC236}">
                  <a16:creationId xmlns:a16="http://schemas.microsoft.com/office/drawing/2014/main" id="{F4D01ED1-2D50-4C2D-9BB4-7EB469AB2D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400"/>
              <a:ext cx="0" cy="383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0" name="Line 46">
            <a:extLst>
              <a:ext uri="{FF2B5EF4-FFF2-40B4-BE49-F238E27FC236}">
                <a16:creationId xmlns:a16="http://schemas.microsoft.com/office/drawing/2014/main" id="{A0CCD367-ED19-4FC9-8DDF-F11CCAF2CD9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419600"/>
            <a:ext cx="1588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" name="Rectangle 47">
            <a:extLst>
              <a:ext uri="{FF2B5EF4-FFF2-40B4-BE49-F238E27FC236}">
                <a16:creationId xmlns:a16="http://schemas.microsoft.com/office/drawing/2014/main" id="{3677D76D-CEDF-4949-A944-7E5EC5D02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048000"/>
            <a:ext cx="1219200" cy="38100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2" name="Rectangle 48">
            <a:extLst>
              <a:ext uri="{FF2B5EF4-FFF2-40B4-BE49-F238E27FC236}">
                <a16:creationId xmlns:a16="http://schemas.microsoft.com/office/drawing/2014/main" id="{08BA05DC-1361-4249-8DEF-CBB188D24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3048000"/>
            <a:ext cx="457200" cy="38100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3131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DB7E5-8EC8-4905-90A8-08E03885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Coherence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1CD5-E843-43A6-AB2B-31E20FE0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EBBB5F-D70D-4DED-AE0B-243DA6C26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13</a:t>
            </a:fld>
            <a:endParaRPr lang="en-IN" dirty="0"/>
          </a:p>
        </p:txBody>
      </p:sp>
      <p:sp>
        <p:nvSpPr>
          <p:cNvPr id="58" name="Oval 2">
            <a:extLst>
              <a:ext uri="{FF2B5EF4-FFF2-40B4-BE49-F238E27FC236}">
                <a16:creationId xmlns:a16="http://schemas.microsoft.com/office/drawing/2014/main" id="{E4D56B5F-B126-4920-B999-E0EA42E7B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388268"/>
            <a:ext cx="1143000" cy="990600"/>
          </a:xfrm>
          <a:prstGeom prst="ellipse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P1</a:t>
            </a:r>
          </a:p>
        </p:txBody>
      </p:sp>
      <p:grpSp>
        <p:nvGrpSpPr>
          <p:cNvPr id="59" name="Group 3">
            <a:extLst>
              <a:ext uri="{FF2B5EF4-FFF2-40B4-BE49-F238E27FC236}">
                <a16:creationId xmlns:a16="http://schemas.microsoft.com/office/drawing/2014/main" id="{E6729C57-179C-48FC-A12F-58F90428EE0B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3064668"/>
            <a:ext cx="1674813" cy="379413"/>
            <a:chOff x="1008" y="1920"/>
            <a:chExt cx="1055" cy="239"/>
          </a:xfrm>
        </p:grpSpPr>
        <p:sp>
          <p:nvSpPr>
            <p:cNvPr id="60" name="Rectangle 4">
              <a:extLst>
                <a:ext uri="{FF2B5EF4-FFF2-40B4-BE49-F238E27FC236}">
                  <a16:creationId xmlns:a16="http://schemas.microsoft.com/office/drawing/2014/main" id="{7E025FE2-2C44-45EB-B586-BDD6DA981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920"/>
              <a:ext cx="76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61" name="Rectangle 5">
              <a:extLst>
                <a:ext uri="{FF2B5EF4-FFF2-40B4-BE49-F238E27FC236}">
                  <a16:creationId xmlns:a16="http://schemas.microsoft.com/office/drawing/2014/main" id="{0974ECF9-84BB-4753-90DC-81C04D286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920"/>
              <a:ext cx="28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</p:grpSp>
      <p:grpSp>
        <p:nvGrpSpPr>
          <p:cNvPr id="62" name="Group 6">
            <a:extLst>
              <a:ext uri="{FF2B5EF4-FFF2-40B4-BE49-F238E27FC236}">
                <a16:creationId xmlns:a16="http://schemas.microsoft.com/office/drawing/2014/main" id="{8C6F3DB7-D2E2-4BA8-B9F7-5DD968054CCA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3445668"/>
            <a:ext cx="1674813" cy="379413"/>
            <a:chOff x="1008" y="2160"/>
            <a:chExt cx="1055" cy="239"/>
          </a:xfrm>
        </p:grpSpPr>
        <p:sp>
          <p:nvSpPr>
            <p:cNvPr id="63" name="Rectangle 7">
              <a:extLst>
                <a:ext uri="{FF2B5EF4-FFF2-40B4-BE49-F238E27FC236}">
                  <a16:creationId xmlns:a16="http://schemas.microsoft.com/office/drawing/2014/main" id="{976DC3AC-8AFA-49FD-B73D-B79D704AC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160"/>
              <a:ext cx="76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64" name="Rectangle 8">
              <a:extLst>
                <a:ext uri="{FF2B5EF4-FFF2-40B4-BE49-F238E27FC236}">
                  <a16:creationId xmlns:a16="http://schemas.microsoft.com/office/drawing/2014/main" id="{5C160AEA-2917-4AA1-A9EC-03711BE37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160"/>
              <a:ext cx="28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</p:grpSp>
      <p:grpSp>
        <p:nvGrpSpPr>
          <p:cNvPr id="65" name="Group 9">
            <a:extLst>
              <a:ext uri="{FF2B5EF4-FFF2-40B4-BE49-F238E27FC236}">
                <a16:creationId xmlns:a16="http://schemas.microsoft.com/office/drawing/2014/main" id="{75DD865C-4015-461A-BEDF-6897D5ED2E8F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2683668"/>
            <a:ext cx="1674813" cy="379413"/>
            <a:chOff x="1008" y="1680"/>
            <a:chExt cx="1055" cy="239"/>
          </a:xfrm>
        </p:grpSpPr>
        <p:sp>
          <p:nvSpPr>
            <p:cNvPr id="66" name="Rectangle 10">
              <a:extLst>
                <a:ext uri="{FF2B5EF4-FFF2-40B4-BE49-F238E27FC236}">
                  <a16:creationId xmlns:a16="http://schemas.microsoft.com/office/drawing/2014/main" id="{DA7C0EA2-64BC-409C-BC66-9FE34F4BC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680"/>
              <a:ext cx="76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67" name="Rectangle 11">
              <a:extLst>
                <a:ext uri="{FF2B5EF4-FFF2-40B4-BE49-F238E27FC236}">
                  <a16:creationId xmlns:a16="http://schemas.microsoft.com/office/drawing/2014/main" id="{D740C8EE-8737-4A71-9096-2FE621587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680"/>
              <a:ext cx="28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</p:grpSp>
      <p:sp>
        <p:nvSpPr>
          <p:cNvPr id="68" name="Line 12">
            <a:extLst>
              <a:ext uri="{FF2B5EF4-FFF2-40B4-BE49-F238E27FC236}">
                <a16:creationId xmlns:a16="http://schemas.microsoft.com/office/drawing/2014/main" id="{0AD75432-A2DD-49DD-AB58-23A8D82D3CE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378868"/>
            <a:ext cx="1588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" name="Oval 13">
            <a:extLst>
              <a:ext uri="{FF2B5EF4-FFF2-40B4-BE49-F238E27FC236}">
                <a16:creationId xmlns:a16="http://schemas.microsoft.com/office/drawing/2014/main" id="{A0A95801-F84C-47FF-8A11-AD67F6419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1388268"/>
            <a:ext cx="1143000" cy="990600"/>
          </a:xfrm>
          <a:prstGeom prst="ellipse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P3</a:t>
            </a:r>
          </a:p>
        </p:txBody>
      </p:sp>
      <p:grpSp>
        <p:nvGrpSpPr>
          <p:cNvPr id="70" name="Group 14">
            <a:extLst>
              <a:ext uri="{FF2B5EF4-FFF2-40B4-BE49-F238E27FC236}">
                <a16:creationId xmlns:a16="http://schemas.microsoft.com/office/drawing/2014/main" id="{EBDA364E-136E-4B21-96FA-553AE4B63DB0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3445668"/>
            <a:ext cx="1674813" cy="379413"/>
            <a:chOff x="3936" y="2160"/>
            <a:chExt cx="1055" cy="239"/>
          </a:xfrm>
        </p:grpSpPr>
        <p:sp>
          <p:nvSpPr>
            <p:cNvPr id="71" name="Rectangle 15">
              <a:extLst>
                <a:ext uri="{FF2B5EF4-FFF2-40B4-BE49-F238E27FC236}">
                  <a16:creationId xmlns:a16="http://schemas.microsoft.com/office/drawing/2014/main" id="{8B50FE37-F114-4913-A1E4-0B8C6BF87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160"/>
              <a:ext cx="76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72" name="Rectangle 16">
              <a:extLst>
                <a:ext uri="{FF2B5EF4-FFF2-40B4-BE49-F238E27FC236}">
                  <a16:creationId xmlns:a16="http://schemas.microsoft.com/office/drawing/2014/main" id="{C71ED7D6-7994-4C43-A2A7-A1486591D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160"/>
              <a:ext cx="28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</p:grpSp>
      <p:grpSp>
        <p:nvGrpSpPr>
          <p:cNvPr id="73" name="Group 17">
            <a:extLst>
              <a:ext uri="{FF2B5EF4-FFF2-40B4-BE49-F238E27FC236}">
                <a16:creationId xmlns:a16="http://schemas.microsoft.com/office/drawing/2014/main" id="{4F93722C-ED50-4C26-BC24-E2C11DF7AC64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2683668"/>
            <a:ext cx="1674813" cy="379413"/>
            <a:chOff x="3936" y="1680"/>
            <a:chExt cx="1055" cy="239"/>
          </a:xfrm>
        </p:grpSpPr>
        <p:sp>
          <p:nvSpPr>
            <p:cNvPr id="74" name="Rectangle 18">
              <a:extLst>
                <a:ext uri="{FF2B5EF4-FFF2-40B4-BE49-F238E27FC236}">
                  <a16:creationId xmlns:a16="http://schemas.microsoft.com/office/drawing/2014/main" id="{05DAB124-A6FD-40A7-BA85-5D9763B16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680"/>
              <a:ext cx="76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75" name="Rectangle 19">
              <a:extLst>
                <a:ext uri="{FF2B5EF4-FFF2-40B4-BE49-F238E27FC236}">
                  <a16:creationId xmlns:a16="http://schemas.microsoft.com/office/drawing/2014/main" id="{64DB3DC0-CBD0-41B3-80D4-A05C5E30E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680"/>
              <a:ext cx="28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</p:grpSp>
      <p:sp>
        <p:nvSpPr>
          <p:cNvPr id="76" name="Line 20">
            <a:extLst>
              <a:ext uri="{FF2B5EF4-FFF2-40B4-BE49-F238E27FC236}">
                <a16:creationId xmlns:a16="http://schemas.microsoft.com/office/drawing/2014/main" id="{1194FECB-86DB-4C4C-AFEC-F4867EEE751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2378868"/>
            <a:ext cx="1588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77" name="Group 21">
            <a:extLst>
              <a:ext uri="{FF2B5EF4-FFF2-40B4-BE49-F238E27FC236}">
                <a16:creationId xmlns:a16="http://schemas.microsoft.com/office/drawing/2014/main" id="{0E08939C-3B1D-4CE2-980B-98FABD4EA0E0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388268"/>
            <a:ext cx="1674813" cy="2435225"/>
            <a:chOff x="2496" y="864"/>
            <a:chExt cx="1055" cy="1534"/>
          </a:xfrm>
        </p:grpSpPr>
        <p:sp>
          <p:nvSpPr>
            <p:cNvPr id="78" name="Oval 22">
              <a:extLst>
                <a:ext uri="{FF2B5EF4-FFF2-40B4-BE49-F238E27FC236}">
                  <a16:creationId xmlns:a16="http://schemas.microsoft.com/office/drawing/2014/main" id="{776AF1E4-CC88-41BD-81F4-A9A472991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864"/>
              <a:ext cx="719" cy="623"/>
            </a:xfrm>
            <a:prstGeom prst="ellipse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P2</a:t>
              </a:r>
            </a:p>
          </p:txBody>
        </p:sp>
        <p:grpSp>
          <p:nvGrpSpPr>
            <p:cNvPr id="79" name="Group 23">
              <a:extLst>
                <a:ext uri="{FF2B5EF4-FFF2-40B4-BE49-F238E27FC236}">
                  <a16:creationId xmlns:a16="http://schemas.microsoft.com/office/drawing/2014/main" id="{C3AEEF64-126B-4A09-8C14-2599C1E452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1680"/>
              <a:ext cx="1055" cy="719"/>
              <a:chOff x="2496" y="1680"/>
              <a:chExt cx="1055" cy="719"/>
            </a:xfrm>
          </p:grpSpPr>
          <p:grpSp>
            <p:nvGrpSpPr>
              <p:cNvPr id="81" name="Group 24">
                <a:extLst>
                  <a:ext uri="{FF2B5EF4-FFF2-40B4-BE49-F238E27FC236}">
                    <a16:creationId xmlns:a16="http://schemas.microsoft.com/office/drawing/2014/main" id="{2A8AC78B-D75C-45A5-93D5-B379A2FCCC3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1920"/>
                <a:ext cx="1055" cy="239"/>
                <a:chOff x="2496" y="1920"/>
                <a:chExt cx="1055" cy="239"/>
              </a:xfrm>
            </p:grpSpPr>
            <p:sp>
              <p:nvSpPr>
                <p:cNvPr id="88" name="Rectangle 25">
                  <a:extLst>
                    <a:ext uri="{FF2B5EF4-FFF2-40B4-BE49-F238E27FC236}">
                      <a16:creationId xmlns:a16="http://schemas.microsoft.com/office/drawing/2014/main" id="{8FBA3552-956D-4178-9B02-185162CA01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1920"/>
                  <a:ext cx="767" cy="239"/>
                </a:xfrm>
                <a:prstGeom prst="rect">
                  <a:avLst/>
                </a:prstGeom>
                <a:solidFill>
                  <a:srgbClr val="4F81BD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89" name="Rectangle 26">
                  <a:extLst>
                    <a:ext uri="{FF2B5EF4-FFF2-40B4-BE49-F238E27FC236}">
                      <a16:creationId xmlns:a16="http://schemas.microsoft.com/office/drawing/2014/main" id="{ECCEE23E-CFFE-44BC-A840-A17C4A2395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1920"/>
                  <a:ext cx="287" cy="239"/>
                </a:xfrm>
                <a:prstGeom prst="rect">
                  <a:avLst/>
                </a:prstGeom>
                <a:solidFill>
                  <a:srgbClr val="4F81BD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</p:grpSp>
          <p:grpSp>
            <p:nvGrpSpPr>
              <p:cNvPr id="82" name="Group 27">
                <a:extLst>
                  <a:ext uri="{FF2B5EF4-FFF2-40B4-BE49-F238E27FC236}">
                    <a16:creationId xmlns:a16="http://schemas.microsoft.com/office/drawing/2014/main" id="{DF5F9D66-4E61-488D-8A44-6006D752D8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2160"/>
                <a:ext cx="1055" cy="239"/>
                <a:chOff x="2496" y="2160"/>
                <a:chExt cx="1055" cy="239"/>
              </a:xfrm>
            </p:grpSpPr>
            <p:sp>
              <p:nvSpPr>
                <p:cNvPr id="86" name="Rectangle 28">
                  <a:extLst>
                    <a:ext uri="{FF2B5EF4-FFF2-40B4-BE49-F238E27FC236}">
                      <a16:creationId xmlns:a16="http://schemas.microsoft.com/office/drawing/2014/main" id="{11CA4DB8-7B62-4712-BDA1-5A04A38662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2160"/>
                  <a:ext cx="767" cy="239"/>
                </a:xfrm>
                <a:prstGeom prst="rect">
                  <a:avLst/>
                </a:prstGeom>
                <a:solidFill>
                  <a:srgbClr val="4F81BD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87" name="Rectangle 29">
                  <a:extLst>
                    <a:ext uri="{FF2B5EF4-FFF2-40B4-BE49-F238E27FC236}">
                      <a16:creationId xmlns:a16="http://schemas.microsoft.com/office/drawing/2014/main" id="{740A257A-727C-4344-939A-517D4C40A7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160"/>
                  <a:ext cx="287" cy="239"/>
                </a:xfrm>
                <a:prstGeom prst="rect">
                  <a:avLst/>
                </a:prstGeom>
                <a:solidFill>
                  <a:srgbClr val="4F81BD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8EC823C4-F0C4-47B6-9512-4716530B86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1680"/>
                <a:ext cx="1055" cy="239"/>
                <a:chOff x="2496" y="1680"/>
                <a:chExt cx="1055" cy="239"/>
              </a:xfrm>
            </p:grpSpPr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3868FE45-10A1-41C4-ACAD-53E090C8B1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1680"/>
                  <a:ext cx="767" cy="239"/>
                </a:xfrm>
                <a:prstGeom prst="rect">
                  <a:avLst/>
                </a:prstGeom>
                <a:solidFill>
                  <a:srgbClr val="4F81BD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30311C69-7D45-4503-BF30-025CE7C7E1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1680"/>
                  <a:ext cx="287" cy="239"/>
                </a:xfrm>
                <a:prstGeom prst="rect">
                  <a:avLst/>
                </a:prstGeom>
                <a:solidFill>
                  <a:srgbClr val="4F81BD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</p:grpSp>
        </p:grpSp>
        <p:sp>
          <p:nvSpPr>
            <p:cNvPr id="80" name="Line 33">
              <a:extLst>
                <a:ext uri="{FF2B5EF4-FFF2-40B4-BE49-F238E27FC236}">
                  <a16:creationId xmlns:a16="http://schemas.microsoft.com/office/drawing/2014/main" id="{01214DAB-F2A2-4D37-B43F-7A5702E12B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488"/>
              <a:ext cx="0" cy="19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90" name="Line 34">
            <a:extLst>
              <a:ext uri="{FF2B5EF4-FFF2-40B4-BE49-F238E27FC236}">
                <a16:creationId xmlns:a16="http://schemas.microsoft.com/office/drawing/2014/main" id="{66308373-2AE9-4678-B6CC-45B8F58DC54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4436268"/>
            <a:ext cx="7391400" cy="1588"/>
          </a:xfrm>
          <a:prstGeom prst="line">
            <a:avLst/>
          </a:prstGeom>
          <a:noFill/>
          <a:ln w="41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1" name="Rectangle 35">
            <a:extLst>
              <a:ext uri="{FF2B5EF4-FFF2-40B4-BE49-F238E27FC236}">
                <a16:creationId xmlns:a16="http://schemas.microsoft.com/office/drawing/2014/main" id="{F4CA9864-AA93-429E-A9EC-63BF137A9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426868"/>
            <a:ext cx="1219200" cy="38100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sum=0</a:t>
            </a:r>
          </a:p>
        </p:txBody>
      </p:sp>
      <p:sp>
        <p:nvSpPr>
          <p:cNvPr id="92" name="Rectangle 36">
            <a:extLst>
              <a:ext uri="{FF2B5EF4-FFF2-40B4-BE49-F238E27FC236}">
                <a16:creationId xmlns:a16="http://schemas.microsoft.com/office/drawing/2014/main" id="{5512808C-D511-48DA-8685-15AC4F385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807868"/>
            <a:ext cx="1219200" cy="38100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93" name="Rectangle 37">
            <a:extLst>
              <a:ext uri="{FF2B5EF4-FFF2-40B4-BE49-F238E27FC236}">
                <a16:creationId xmlns:a16="http://schemas.microsoft.com/office/drawing/2014/main" id="{68E28B56-A79F-42FC-B353-617C380F6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045868"/>
            <a:ext cx="1219200" cy="38100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94" name="Line 39">
            <a:extLst>
              <a:ext uri="{FF2B5EF4-FFF2-40B4-BE49-F238E27FC236}">
                <a16:creationId xmlns:a16="http://schemas.microsoft.com/office/drawing/2014/main" id="{F86F4DAC-D31B-4F90-A15E-E61A9F4759DC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436268"/>
            <a:ext cx="1588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5" name="Rectangle 40">
            <a:extLst>
              <a:ext uri="{FF2B5EF4-FFF2-40B4-BE49-F238E27FC236}">
                <a16:creationId xmlns:a16="http://schemas.microsoft.com/office/drawing/2014/main" id="{94874318-4E77-454D-BD2A-40D9ABA99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064668"/>
            <a:ext cx="1219200" cy="38100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96" name="Rectangle 41">
            <a:extLst>
              <a:ext uri="{FF2B5EF4-FFF2-40B4-BE49-F238E27FC236}">
                <a16:creationId xmlns:a16="http://schemas.microsoft.com/office/drawing/2014/main" id="{AC52791E-DEA5-4008-B895-F1F2772EA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3064668"/>
            <a:ext cx="457200" cy="38100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pSp>
        <p:nvGrpSpPr>
          <p:cNvPr id="97" name="Group 42">
            <a:extLst>
              <a:ext uri="{FF2B5EF4-FFF2-40B4-BE49-F238E27FC236}">
                <a16:creationId xmlns:a16="http://schemas.microsoft.com/office/drawing/2014/main" id="{678D8285-0F0D-4B43-AD76-CC32554D30E4}"/>
              </a:ext>
            </a:extLst>
          </p:cNvPr>
          <p:cNvGrpSpPr>
            <a:grpSpLocks/>
          </p:cNvGrpSpPr>
          <p:nvPr/>
        </p:nvGrpSpPr>
        <p:grpSpPr bwMode="auto">
          <a:xfrm>
            <a:off x="2676525" y="3059906"/>
            <a:ext cx="3430588" cy="2365375"/>
            <a:chOff x="966" y="1917"/>
            <a:chExt cx="2161" cy="1490"/>
          </a:xfrm>
        </p:grpSpPr>
        <p:grpSp>
          <p:nvGrpSpPr>
            <p:cNvPr id="98" name="Group 43">
              <a:extLst>
                <a:ext uri="{FF2B5EF4-FFF2-40B4-BE49-F238E27FC236}">
                  <a16:creationId xmlns:a16="http://schemas.microsoft.com/office/drawing/2014/main" id="{52A91306-84E0-43A5-B2EF-0CA6909392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6" y="1917"/>
              <a:ext cx="2161" cy="1490"/>
              <a:chOff x="966" y="1917"/>
              <a:chExt cx="2161" cy="1490"/>
            </a:xfrm>
          </p:grpSpPr>
          <p:sp>
            <p:nvSpPr>
              <p:cNvPr id="100" name="Freeform 44">
                <a:extLst>
                  <a:ext uri="{FF2B5EF4-FFF2-40B4-BE49-F238E27FC236}">
                    <a16:creationId xmlns:a16="http://schemas.microsoft.com/office/drawing/2014/main" id="{89425C2F-4CE0-4045-BFCB-474DDF40C8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6" y="2160"/>
                <a:ext cx="1951" cy="1247"/>
              </a:xfrm>
              <a:custGeom>
                <a:avLst/>
                <a:gdLst>
                  <a:gd name="T0" fmla="*/ 1738 w 1952"/>
                  <a:gd name="T1" fmla="*/ 1234 h 1248"/>
                  <a:gd name="T2" fmla="*/ 1690 w 1952"/>
                  <a:gd name="T3" fmla="*/ 658 h 1248"/>
                  <a:gd name="T4" fmla="*/ 264 w 1952"/>
                  <a:gd name="T5" fmla="*/ 576 h 1248"/>
                  <a:gd name="T6" fmla="*/ 120 w 1952"/>
                  <a:gd name="T7" fmla="*/ 0 h 12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52"/>
                  <a:gd name="T13" fmla="*/ 0 h 1248"/>
                  <a:gd name="T14" fmla="*/ 1952 w 1952"/>
                  <a:gd name="T15" fmla="*/ 1248 h 12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52" h="1248">
                    <a:moveTo>
                      <a:pt x="1752" y="1248"/>
                    </a:moveTo>
                    <a:cubicBezTo>
                      <a:pt x="1852" y="1016"/>
                      <a:pt x="1952" y="784"/>
                      <a:pt x="1704" y="672"/>
                    </a:cubicBezTo>
                    <a:cubicBezTo>
                      <a:pt x="1456" y="560"/>
                      <a:pt x="528" y="688"/>
                      <a:pt x="264" y="576"/>
                    </a:cubicBezTo>
                    <a:cubicBezTo>
                      <a:pt x="0" y="464"/>
                      <a:pt x="60" y="232"/>
                      <a:pt x="120" y="0"/>
                    </a:cubicBezTo>
                  </a:path>
                </a:pathLst>
              </a:custGeom>
              <a:noFill/>
              <a:ln w="3816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01" name="Text Box 45">
                <a:extLst>
                  <a:ext uri="{FF2B5EF4-FFF2-40B4-BE49-F238E27FC236}">
                    <a16:creationId xmlns:a16="http://schemas.microsoft.com/office/drawing/2014/main" id="{55B2CE40-3823-46A3-BC64-65B1241098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6" y="1917"/>
                <a:ext cx="866" cy="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solidFill>
                      <a:srgbClr val="000000"/>
                    </a:solidFill>
                  </a:rPr>
                  <a:t>sum =0</a:t>
                </a:r>
              </a:p>
            </p:txBody>
          </p:sp>
        </p:grpSp>
        <p:sp>
          <p:nvSpPr>
            <p:cNvPr id="99" name="Text Box 46">
              <a:extLst>
                <a:ext uri="{FF2B5EF4-FFF2-40B4-BE49-F238E27FC236}">
                  <a16:creationId xmlns:a16="http://schemas.microsoft.com/office/drawing/2014/main" id="{CDD06384-45E6-45EE-AC4A-8CFCA09652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4" y="1920"/>
              <a:ext cx="244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V</a:t>
              </a:r>
            </a:p>
          </p:txBody>
        </p:sp>
      </p:grpSp>
      <p:grpSp>
        <p:nvGrpSpPr>
          <p:cNvPr id="102" name="Group 47">
            <a:extLst>
              <a:ext uri="{FF2B5EF4-FFF2-40B4-BE49-F238E27FC236}">
                <a16:creationId xmlns:a16="http://schemas.microsoft.com/office/drawing/2014/main" id="{7A17C5E7-C852-4B4E-BFEE-01EE6ACF4C78}"/>
              </a:ext>
            </a:extLst>
          </p:cNvPr>
          <p:cNvGrpSpPr>
            <a:grpSpLocks/>
          </p:cNvGrpSpPr>
          <p:nvPr/>
        </p:nvGrpSpPr>
        <p:grpSpPr bwMode="auto">
          <a:xfrm>
            <a:off x="1641475" y="1921668"/>
            <a:ext cx="4071938" cy="3503613"/>
            <a:chOff x="314" y="1200"/>
            <a:chExt cx="2565" cy="2207"/>
          </a:xfrm>
        </p:grpSpPr>
        <p:sp>
          <p:nvSpPr>
            <p:cNvPr id="103" name="Freeform 48">
              <a:extLst>
                <a:ext uri="{FF2B5EF4-FFF2-40B4-BE49-F238E27FC236}">
                  <a16:creationId xmlns:a16="http://schemas.microsoft.com/office/drawing/2014/main" id="{7330F025-C01F-4E01-B5FC-8F8E702B9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" y="1288"/>
              <a:ext cx="2127" cy="2119"/>
            </a:xfrm>
            <a:custGeom>
              <a:avLst/>
              <a:gdLst>
                <a:gd name="T0" fmla="*/ 448 w 2128"/>
                <a:gd name="T1" fmla="*/ 56 h 2120"/>
                <a:gd name="T2" fmla="*/ 400 w 2128"/>
                <a:gd name="T3" fmla="*/ 56 h 2120"/>
                <a:gd name="T4" fmla="*/ 64 w 2128"/>
                <a:gd name="T5" fmla="*/ 392 h 2120"/>
                <a:gd name="T6" fmla="*/ 256 w 2128"/>
                <a:gd name="T7" fmla="*/ 776 h 2120"/>
                <a:gd name="T8" fmla="*/ 16 w 2128"/>
                <a:gd name="T9" fmla="*/ 1194 h 2120"/>
                <a:gd name="T10" fmla="*/ 352 w 2128"/>
                <a:gd name="T11" fmla="*/ 1530 h 2120"/>
                <a:gd name="T12" fmla="*/ 1826 w 2128"/>
                <a:gd name="T13" fmla="*/ 1530 h 2120"/>
                <a:gd name="T14" fmla="*/ 2066 w 2128"/>
                <a:gd name="T15" fmla="*/ 2106 h 21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28"/>
                <a:gd name="T25" fmla="*/ 0 h 2120"/>
                <a:gd name="T26" fmla="*/ 2128 w 2128"/>
                <a:gd name="T27" fmla="*/ 2120 h 212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28" h="2120">
                  <a:moveTo>
                    <a:pt x="448" y="56"/>
                  </a:moveTo>
                  <a:cubicBezTo>
                    <a:pt x="456" y="28"/>
                    <a:pt x="464" y="0"/>
                    <a:pt x="400" y="56"/>
                  </a:cubicBezTo>
                  <a:cubicBezTo>
                    <a:pt x="336" y="112"/>
                    <a:pt x="88" y="272"/>
                    <a:pt x="64" y="392"/>
                  </a:cubicBezTo>
                  <a:cubicBezTo>
                    <a:pt x="40" y="512"/>
                    <a:pt x="264" y="640"/>
                    <a:pt x="256" y="776"/>
                  </a:cubicBezTo>
                  <a:cubicBezTo>
                    <a:pt x="248" y="912"/>
                    <a:pt x="0" y="1080"/>
                    <a:pt x="16" y="1208"/>
                  </a:cubicBezTo>
                  <a:cubicBezTo>
                    <a:pt x="32" y="1336"/>
                    <a:pt x="48" y="1488"/>
                    <a:pt x="352" y="1544"/>
                  </a:cubicBezTo>
                  <a:cubicBezTo>
                    <a:pt x="656" y="1600"/>
                    <a:pt x="1552" y="1448"/>
                    <a:pt x="1840" y="1544"/>
                  </a:cubicBezTo>
                  <a:cubicBezTo>
                    <a:pt x="2128" y="1640"/>
                    <a:pt x="2104" y="1880"/>
                    <a:pt x="2080" y="2120"/>
                  </a:cubicBezTo>
                </a:path>
              </a:pathLst>
            </a:custGeom>
            <a:noFill/>
            <a:ln w="3816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4" name="Text Box 49">
              <a:extLst>
                <a:ext uri="{FF2B5EF4-FFF2-40B4-BE49-F238E27FC236}">
                  <a16:creationId xmlns:a16="http://schemas.microsoft.com/office/drawing/2014/main" id="{F78665E6-6DBB-4899-B3BA-037B9CE1FD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" y="1200"/>
              <a:ext cx="934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rd &amp;sum</a:t>
              </a:r>
            </a:p>
          </p:txBody>
        </p:sp>
      </p:grpSp>
      <p:grpSp>
        <p:nvGrpSpPr>
          <p:cNvPr id="105" name="Group 50">
            <a:extLst>
              <a:ext uri="{FF2B5EF4-FFF2-40B4-BE49-F238E27FC236}">
                <a16:creationId xmlns:a16="http://schemas.microsoft.com/office/drawing/2014/main" id="{9720D0AA-9BF5-4055-96C4-58A7C807ACF1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3826668"/>
            <a:ext cx="4722813" cy="608013"/>
            <a:chOff x="1488" y="2400"/>
            <a:chExt cx="2975" cy="383"/>
          </a:xfrm>
        </p:grpSpPr>
        <p:sp>
          <p:nvSpPr>
            <p:cNvPr id="106" name="Line 51">
              <a:extLst>
                <a:ext uri="{FF2B5EF4-FFF2-40B4-BE49-F238E27FC236}">
                  <a16:creationId xmlns:a16="http://schemas.microsoft.com/office/drawing/2014/main" id="{9EC654BB-13D9-4AEF-ADEC-1CB9B017B8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400"/>
              <a:ext cx="0" cy="383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7" name="Line 52">
              <a:extLst>
                <a:ext uri="{FF2B5EF4-FFF2-40B4-BE49-F238E27FC236}">
                  <a16:creationId xmlns:a16="http://schemas.microsoft.com/office/drawing/2014/main" id="{0ACB8D7C-DF96-41CE-8AEA-306C69E88F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400"/>
              <a:ext cx="0" cy="383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8" name="Line 53">
              <a:extLst>
                <a:ext uri="{FF2B5EF4-FFF2-40B4-BE49-F238E27FC236}">
                  <a16:creationId xmlns:a16="http://schemas.microsoft.com/office/drawing/2014/main" id="{FAC069C6-8CFB-46B3-AE60-4CC898F7BA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400"/>
              <a:ext cx="0" cy="383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09" name="AutoShape 41">
            <a:extLst>
              <a:ext uri="{FF2B5EF4-FFF2-40B4-BE49-F238E27FC236}">
                <a16:creationId xmlns:a16="http://schemas.microsoft.com/office/drawing/2014/main" id="{5C11AAAE-587B-4B12-97FB-A0752E7DA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741068"/>
            <a:ext cx="1447800" cy="3048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DRAM</a:t>
            </a:r>
          </a:p>
        </p:txBody>
      </p:sp>
    </p:spTree>
    <p:extLst>
      <p:ext uri="{BB962C8B-B14F-4D97-AF65-F5344CB8AC3E}">
        <p14:creationId xmlns:p14="http://schemas.microsoft.com/office/powerpoint/2010/main" val="408663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A533C-744A-4737-A79A-D0090528A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Coherence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5B2365-FB73-45DB-AE90-ECF139A40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B72881-47A7-4B41-B365-918894839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14</a:t>
            </a:fld>
            <a:endParaRPr lang="en-IN" dirty="0"/>
          </a:p>
        </p:txBody>
      </p:sp>
      <p:sp>
        <p:nvSpPr>
          <p:cNvPr id="6" name="Oval 1">
            <a:extLst>
              <a:ext uri="{FF2B5EF4-FFF2-40B4-BE49-F238E27FC236}">
                <a16:creationId xmlns:a16="http://schemas.microsoft.com/office/drawing/2014/main" id="{D98B93A0-1BFD-4405-9CA6-6FD778312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388268"/>
            <a:ext cx="1143000" cy="990600"/>
          </a:xfrm>
          <a:prstGeom prst="ellipse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P1</a:t>
            </a:r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20C4BFE3-2BA3-4A67-8312-8C6EADDF1728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3064668"/>
            <a:ext cx="1674813" cy="379413"/>
            <a:chOff x="1008" y="1920"/>
            <a:chExt cx="1055" cy="239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0993DAD7-6A54-4C40-90A0-1C9646AE2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920"/>
              <a:ext cx="76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64DD4051-1642-453D-B4E0-2F2536B0B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920"/>
              <a:ext cx="28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</p:grpSp>
      <p:grpSp>
        <p:nvGrpSpPr>
          <p:cNvPr id="10" name="Group 5">
            <a:extLst>
              <a:ext uri="{FF2B5EF4-FFF2-40B4-BE49-F238E27FC236}">
                <a16:creationId xmlns:a16="http://schemas.microsoft.com/office/drawing/2014/main" id="{84D923DC-9B80-489D-A781-92BB35C9147C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3445668"/>
            <a:ext cx="1674813" cy="379413"/>
            <a:chOff x="1008" y="2160"/>
            <a:chExt cx="1055" cy="239"/>
          </a:xfrm>
        </p:grpSpPr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BCDF3EEF-5E81-4BC9-BCFA-1B3D79778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160"/>
              <a:ext cx="76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F1467915-C403-45BA-9038-A72ED50F1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160"/>
              <a:ext cx="28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</p:grpSp>
      <p:grpSp>
        <p:nvGrpSpPr>
          <p:cNvPr id="13" name="Group 8">
            <a:extLst>
              <a:ext uri="{FF2B5EF4-FFF2-40B4-BE49-F238E27FC236}">
                <a16:creationId xmlns:a16="http://schemas.microsoft.com/office/drawing/2014/main" id="{D8C348F2-0D68-47C9-AAF6-D0B7E1E859BB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2683668"/>
            <a:ext cx="1674813" cy="379413"/>
            <a:chOff x="1008" y="1680"/>
            <a:chExt cx="1055" cy="239"/>
          </a:xfrm>
        </p:grpSpPr>
        <p:sp>
          <p:nvSpPr>
            <p:cNvPr id="14" name="Rectangle 9">
              <a:extLst>
                <a:ext uri="{FF2B5EF4-FFF2-40B4-BE49-F238E27FC236}">
                  <a16:creationId xmlns:a16="http://schemas.microsoft.com/office/drawing/2014/main" id="{369D31DB-A426-41CA-B1BA-60F5B6F81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680"/>
              <a:ext cx="76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5" name="Rectangle 10">
              <a:extLst>
                <a:ext uri="{FF2B5EF4-FFF2-40B4-BE49-F238E27FC236}">
                  <a16:creationId xmlns:a16="http://schemas.microsoft.com/office/drawing/2014/main" id="{BF81F415-3D4F-4256-A25E-037C36F62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680"/>
              <a:ext cx="28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</p:grpSp>
      <p:sp>
        <p:nvSpPr>
          <p:cNvPr id="16" name="Line 11">
            <a:extLst>
              <a:ext uri="{FF2B5EF4-FFF2-40B4-BE49-F238E27FC236}">
                <a16:creationId xmlns:a16="http://schemas.microsoft.com/office/drawing/2014/main" id="{87EAF215-DA89-4E78-8751-1398D708A2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378868"/>
            <a:ext cx="1588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" name="Oval 12">
            <a:extLst>
              <a:ext uri="{FF2B5EF4-FFF2-40B4-BE49-F238E27FC236}">
                <a16:creationId xmlns:a16="http://schemas.microsoft.com/office/drawing/2014/main" id="{EBF3828C-F8DC-4D10-B1B4-0CFFD49B0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1388268"/>
            <a:ext cx="1143000" cy="990600"/>
          </a:xfrm>
          <a:prstGeom prst="ellipse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P3</a:t>
            </a:r>
          </a:p>
        </p:txBody>
      </p:sp>
      <p:grpSp>
        <p:nvGrpSpPr>
          <p:cNvPr id="18" name="Group 13">
            <a:extLst>
              <a:ext uri="{FF2B5EF4-FFF2-40B4-BE49-F238E27FC236}">
                <a16:creationId xmlns:a16="http://schemas.microsoft.com/office/drawing/2014/main" id="{72509371-F542-455B-B6B1-F0D95B0C1FD8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3445668"/>
            <a:ext cx="1674813" cy="379413"/>
            <a:chOff x="3936" y="2160"/>
            <a:chExt cx="1055" cy="239"/>
          </a:xfrm>
        </p:grpSpPr>
        <p:sp>
          <p:nvSpPr>
            <p:cNvPr id="19" name="Rectangle 14">
              <a:extLst>
                <a:ext uri="{FF2B5EF4-FFF2-40B4-BE49-F238E27FC236}">
                  <a16:creationId xmlns:a16="http://schemas.microsoft.com/office/drawing/2014/main" id="{376F483F-7FD7-496D-8826-6D7BC452D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160"/>
              <a:ext cx="76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0" name="Rectangle 15">
              <a:extLst>
                <a:ext uri="{FF2B5EF4-FFF2-40B4-BE49-F238E27FC236}">
                  <a16:creationId xmlns:a16="http://schemas.microsoft.com/office/drawing/2014/main" id="{F22C51A7-2E80-4A25-8D42-00171DE4C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160"/>
              <a:ext cx="28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</p:grpSp>
      <p:grpSp>
        <p:nvGrpSpPr>
          <p:cNvPr id="21" name="Group 16">
            <a:extLst>
              <a:ext uri="{FF2B5EF4-FFF2-40B4-BE49-F238E27FC236}">
                <a16:creationId xmlns:a16="http://schemas.microsoft.com/office/drawing/2014/main" id="{A6F831AF-CD32-4152-A18F-899B03FAA295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2683668"/>
            <a:ext cx="1674813" cy="379413"/>
            <a:chOff x="3936" y="1680"/>
            <a:chExt cx="1055" cy="239"/>
          </a:xfrm>
        </p:grpSpPr>
        <p:sp>
          <p:nvSpPr>
            <p:cNvPr id="22" name="Rectangle 17">
              <a:extLst>
                <a:ext uri="{FF2B5EF4-FFF2-40B4-BE49-F238E27FC236}">
                  <a16:creationId xmlns:a16="http://schemas.microsoft.com/office/drawing/2014/main" id="{B89EEB60-7D41-456C-A69F-0926E11AC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680"/>
              <a:ext cx="76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3" name="Rectangle 18">
              <a:extLst>
                <a:ext uri="{FF2B5EF4-FFF2-40B4-BE49-F238E27FC236}">
                  <a16:creationId xmlns:a16="http://schemas.microsoft.com/office/drawing/2014/main" id="{E12DC0C2-B62B-4AE7-84E3-FE60195EBC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680"/>
              <a:ext cx="28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</p:grpSp>
      <p:sp>
        <p:nvSpPr>
          <p:cNvPr id="24" name="Line 19">
            <a:extLst>
              <a:ext uri="{FF2B5EF4-FFF2-40B4-BE49-F238E27FC236}">
                <a16:creationId xmlns:a16="http://schemas.microsoft.com/office/drawing/2014/main" id="{EAC039CB-57B2-4164-82F1-22318D2914E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2378868"/>
            <a:ext cx="1588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25" name="Group 20">
            <a:extLst>
              <a:ext uri="{FF2B5EF4-FFF2-40B4-BE49-F238E27FC236}">
                <a16:creationId xmlns:a16="http://schemas.microsoft.com/office/drawing/2014/main" id="{C81414CF-B6EA-430C-B0A5-5F3801FFDD9B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388268"/>
            <a:ext cx="1674813" cy="2435225"/>
            <a:chOff x="2496" y="864"/>
            <a:chExt cx="1055" cy="1534"/>
          </a:xfrm>
        </p:grpSpPr>
        <p:sp>
          <p:nvSpPr>
            <p:cNvPr id="26" name="Oval 21">
              <a:extLst>
                <a:ext uri="{FF2B5EF4-FFF2-40B4-BE49-F238E27FC236}">
                  <a16:creationId xmlns:a16="http://schemas.microsoft.com/office/drawing/2014/main" id="{05802A12-8A49-43AE-8A8B-1DB6A484D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864"/>
              <a:ext cx="719" cy="623"/>
            </a:xfrm>
            <a:prstGeom prst="ellipse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P2</a:t>
              </a:r>
            </a:p>
          </p:txBody>
        </p:sp>
        <p:grpSp>
          <p:nvGrpSpPr>
            <p:cNvPr id="27" name="Group 22">
              <a:extLst>
                <a:ext uri="{FF2B5EF4-FFF2-40B4-BE49-F238E27FC236}">
                  <a16:creationId xmlns:a16="http://schemas.microsoft.com/office/drawing/2014/main" id="{9C921462-E398-4B44-ABD9-A6F00B1610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1680"/>
              <a:ext cx="1055" cy="719"/>
              <a:chOff x="2496" y="1680"/>
              <a:chExt cx="1055" cy="719"/>
            </a:xfrm>
          </p:grpSpPr>
          <p:grpSp>
            <p:nvGrpSpPr>
              <p:cNvPr id="29" name="Group 23">
                <a:extLst>
                  <a:ext uri="{FF2B5EF4-FFF2-40B4-BE49-F238E27FC236}">
                    <a16:creationId xmlns:a16="http://schemas.microsoft.com/office/drawing/2014/main" id="{70579E02-9248-4618-912A-BCC2668979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1920"/>
                <a:ext cx="1055" cy="239"/>
                <a:chOff x="2496" y="1920"/>
                <a:chExt cx="1055" cy="239"/>
              </a:xfrm>
            </p:grpSpPr>
            <p:sp>
              <p:nvSpPr>
                <p:cNvPr id="36" name="Rectangle 24">
                  <a:extLst>
                    <a:ext uri="{FF2B5EF4-FFF2-40B4-BE49-F238E27FC236}">
                      <a16:creationId xmlns:a16="http://schemas.microsoft.com/office/drawing/2014/main" id="{25A26675-0228-4DB8-B79A-C0057847FA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1920"/>
                  <a:ext cx="767" cy="239"/>
                </a:xfrm>
                <a:prstGeom prst="rect">
                  <a:avLst/>
                </a:prstGeom>
                <a:solidFill>
                  <a:srgbClr val="4F81BD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37" name="Rectangle 25">
                  <a:extLst>
                    <a:ext uri="{FF2B5EF4-FFF2-40B4-BE49-F238E27FC236}">
                      <a16:creationId xmlns:a16="http://schemas.microsoft.com/office/drawing/2014/main" id="{5372F5C8-B627-444E-8663-72A5A6B1A9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1920"/>
                  <a:ext cx="287" cy="239"/>
                </a:xfrm>
                <a:prstGeom prst="rect">
                  <a:avLst/>
                </a:prstGeom>
                <a:solidFill>
                  <a:srgbClr val="4F81BD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</p:grpSp>
          <p:grpSp>
            <p:nvGrpSpPr>
              <p:cNvPr id="30" name="Group 26">
                <a:extLst>
                  <a:ext uri="{FF2B5EF4-FFF2-40B4-BE49-F238E27FC236}">
                    <a16:creationId xmlns:a16="http://schemas.microsoft.com/office/drawing/2014/main" id="{20114C16-F015-4014-B629-63C59FB3CD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2160"/>
                <a:ext cx="1055" cy="239"/>
                <a:chOff x="2496" y="2160"/>
                <a:chExt cx="1055" cy="239"/>
              </a:xfrm>
            </p:grpSpPr>
            <p:sp>
              <p:nvSpPr>
                <p:cNvPr id="34" name="Rectangle 27">
                  <a:extLst>
                    <a:ext uri="{FF2B5EF4-FFF2-40B4-BE49-F238E27FC236}">
                      <a16:creationId xmlns:a16="http://schemas.microsoft.com/office/drawing/2014/main" id="{3002677A-571C-4B14-BED7-51C5041816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2160"/>
                  <a:ext cx="767" cy="239"/>
                </a:xfrm>
                <a:prstGeom prst="rect">
                  <a:avLst/>
                </a:prstGeom>
                <a:solidFill>
                  <a:srgbClr val="4F81BD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35" name="Rectangle 28">
                  <a:extLst>
                    <a:ext uri="{FF2B5EF4-FFF2-40B4-BE49-F238E27FC236}">
                      <a16:creationId xmlns:a16="http://schemas.microsoft.com/office/drawing/2014/main" id="{24FEE032-586A-430C-B057-FB2AF03BF2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160"/>
                  <a:ext cx="287" cy="239"/>
                </a:xfrm>
                <a:prstGeom prst="rect">
                  <a:avLst/>
                </a:prstGeom>
                <a:solidFill>
                  <a:srgbClr val="4F81BD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E270FEBD-1BB9-4E0A-88CA-A5F0D95BC44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1680"/>
                <a:ext cx="1055" cy="239"/>
                <a:chOff x="2496" y="1680"/>
                <a:chExt cx="1055" cy="239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4793CDB9-1B5D-4B19-9BD3-E33F7090C4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1680"/>
                  <a:ext cx="767" cy="239"/>
                </a:xfrm>
                <a:prstGeom prst="rect">
                  <a:avLst/>
                </a:prstGeom>
                <a:solidFill>
                  <a:srgbClr val="4F81BD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8F227E0D-0E23-43AE-9B25-68FEF4F9EB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1680"/>
                  <a:ext cx="287" cy="239"/>
                </a:xfrm>
                <a:prstGeom prst="rect">
                  <a:avLst/>
                </a:prstGeom>
                <a:solidFill>
                  <a:srgbClr val="4F81BD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</p:grpSp>
        </p:grpSp>
        <p:sp>
          <p:nvSpPr>
            <p:cNvPr id="28" name="Line 32">
              <a:extLst>
                <a:ext uri="{FF2B5EF4-FFF2-40B4-BE49-F238E27FC236}">
                  <a16:creationId xmlns:a16="http://schemas.microsoft.com/office/drawing/2014/main" id="{2EA9EB6D-9009-4ED1-AB3A-78EE8DD5A8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488"/>
              <a:ext cx="0" cy="19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8" name="Line 33">
            <a:extLst>
              <a:ext uri="{FF2B5EF4-FFF2-40B4-BE49-F238E27FC236}">
                <a16:creationId xmlns:a16="http://schemas.microsoft.com/office/drawing/2014/main" id="{BF5ACA41-68DC-465B-AA01-8E2A316629F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4436268"/>
            <a:ext cx="7391400" cy="1588"/>
          </a:xfrm>
          <a:prstGeom prst="line">
            <a:avLst/>
          </a:prstGeom>
          <a:noFill/>
          <a:ln w="41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9" name="Rectangle 34">
            <a:extLst>
              <a:ext uri="{FF2B5EF4-FFF2-40B4-BE49-F238E27FC236}">
                <a16:creationId xmlns:a16="http://schemas.microsoft.com/office/drawing/2014/main" id="{F38F7642-6EB6-473B-86CE-1C2DD61A3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426868"/>
            <a:ext cx="1219200" cy="38100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sum=0</a:t>
            </a:r>
          </a:p>
        </p:txBody>
      </p:sp>
      <p:sp>
        <p:nvSpPr>
          <p:cNvPr id="40" name="Rectangle 35">
            <a:extLst>
              <a:ext uri="{FF2B5EF4-FFF2-40B4-BE49-F238E27FC236}">
                <a16:creationId xmlns:a16="http://schemas.microsoft.com/office/drawing/2014/main" id="{AA79A8E4-0BEC-4BA7-A07D-653CE07C1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807868"/>
            <a:ext cx="1219200" cy="38100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1" name="Rectangle 36">
            <a:extLst>
              <a:ext uri="{FF2B5EF4-FFF2-40B4-BE49-F238E27FC236}">
                <a16:creationId xmlns:a16="http://schemas.microsoft.com/office/drawing/2014/main" id="{D84C3E6A-0C11-40BE-90E5-9EA64A29D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045868"/>
            <a:ext cx="1219200" cy="38100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2" name="AutoShape 37">
            <a:extLst>
              <a:ext uri="{FF2B5EF4-FFF2-40B4-BE49-F238E27FC236}">
                <a16:creationId xmlns:a16="http://schemas.microsoft.com/office/drawing/2014/main" id="{13BB0973-1F25-446B-937B-956093F3A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741068"/>
            <a:ext cx="1066800" cy="3048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DRAM</a:t>
            </a:r>
          </a:p>
        </p:txBody>
      </p:sp>
      <p:sp>
        <p:nvSpPr>
          <p:cNvPr id="43" name="Line 38">
            <a:extLst>
              <a:ext uri="{FF2B5EF4-FFF2-40B4-BE49-F238E27FC236}">
                <a16:creationId xmlns:a16="http://schemas.microsoft.com/office/drawing/2014/main" id="{B586C39B-990B-46BD-93A2-EA79EE939E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436268"/>
            <a:ext cx="1588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4" name="Rectangle 39">
            <a:extLst>
              <a:ext uri="{FF2B5EF4-FFF2-40B4-BE49-F238E27FC236}">
                <a16:creationId xmlns:a16="http://schemas.microsoft.com/office/drawing/2014/main" id="{CF105856-F185-4DA6-84BA-E96BF4417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064668"/>
            <a:ext cx="1219200" cy="38100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5" name="Rectangle 40">
            <a:extLst>
              <a:ext uri="{FF2B5EF4-FFF2-40B4-BE49-F238E27FC236}">
                <a16:creationId xmlns:a16="http://schemas.microsoft.com/office/drawing/2014/main" id="{21C59738-01DA-45AF-95B6-16A457863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3064668"/>
            <a:ext cx="457200" cy="38100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6" name="Text Box 41">
            <a:extLst>
              <a:ext uri="{FF2B5EF4-FFF2-40B4-BE49-F238E27FC236}">
                <a16:creationId xmlns:a16="http://schemas.microsoft.com/office/drawing/2014/main" id="{D3BD65DD-8B9C-4B91-876D-F82A85A67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0813" y="3064668"/>
            <a:ext cx="10191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sum=0</a:t>
            </a:r>
          </a:p>
        </p:txBody>
      </p:sp>
      <p:sp>
        <p:nvSpPr>
          <p:cNvPr id="47" name="Text Box 42">
            <a:extLst>
              <a:ext uri="{FF2B5EF4-FFF2-40B4-BE49-F238E27FC236}">
                <a16:creationId xmlns:a16="http://schemas.microsoft.com/office/drawing/2014/main" id="{7A4C0525-378A-47E4-B04C-69108D216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3064668"/>
            <a:ext cx="357188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V</a:t>
            </a:r>
          </a:p>
        </p:txBody>
      </p:sp>
      <p:sp>
        <p:nvSpPr>
          <p:cNvPr id="48" name="Text Box 43">
            <a:extLst>
              <a:ext uri="{FF2B5EF4-FFF2-40B4-BE49-F238E27FC236}">
                <a16:creationId xmlns:a16="http://schemas.microsoft.com/office/drawing/2014/main" id="{FA8F20A6-A50D-4738-8706-9196D587D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8900" y="3064668"/>
            <a:ext cx="2778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49" name="Text Box 44">
            <a:extLst>
              <a:ext uri="{FF2B5EF4-FFF2-40B4-BE49-F238E27FC236}">
                <a16:creationId xmlns:a16="http://schemas.microsoft.com/office/drawing/2014/main" id="{432AE301-2294-4F1A-B3D4-650310ED1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9688" y="3064668"/>
            <a:ext cx="2778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50" name="Freeform 45">
            <a:extLst>
              <a:ext uri="{FF2B5EF4-FFF2-40B4-BE49-F238E27FC236}">
                <a16:creationId xmlns:a16="http://schemas.microsoft.com/office/drawing/2014/main" id="{6A6F2419-1DEA-4A2F-B512-0C3B1737AFD5}"/>
              </a:ext>
            </a:extLst>
          </p:cNvPr>
          <p:cNvSpPr>
            <a:spLocks/>
          </p:cNvSpPr>
          <p:nvPr/>
        </p:nvSpPr>
        <p:spPr bwMode="auto">
          <a:xfrm>
            <a:off x="4572000" y="1896268"/>
            <a:ext cx="838200" cy="1320800"/>
          </a:xfrm>
          <a:custGeom>
            <a:avLst/>
            <a:gdLst>
              <a:gd name="T0" fmla="*/ 2147483647 w 528"/>
              <a:gd name="T1" fmla="*/ 2147483647 h 832"/>
              <a:gd name="T2" fmla="*/ 2147483647 w 528"/>
              <a:gd name="T3" fmla="*/ 2147483647 h 832"/>
              <a:gd name="T4" fmla="*/ 2147483647 w 528"/>
              <a:gd name="T5" fmla="*/ 2147483647 h 832"/>
              <a:gd name="T6" fmla="*/ 2147483647 w 528"/>
              <a:gd name="T7" fmla="*/ 2147483647 h 832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832"/>
              <a:gd name="T14" fmla="*/ 528 w 528"/>
              <a:gd name="T15" fmla="*/ 832 h 8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832">
                <a:moveTo>
                  <a:pt x="496" y="64"/>
                </a:moveTo>
                <a:cubicBezTo>
                  <a:pt x="512" y="32"/>
                  <a:pt x="528" y="0"/>
                  <a:pt x="448" y="64"/>
                </a:cubicBezTo>
                <a:cubicBezTo>
                  <a:pt x="368" y="128"/>
                  <a:pt x="32" y="320"/>
                  <a:pt x="16" y="448"/>
                </a:cubicBezTo>
                <a:cubicBezTo>
                  <a:pt x="0" y="576"/>
                  <a:pt x="176" y="704"/>
                  <a:pt x="352" y="832"/>
                </a:cubicBezTo>
              </a:path>
            </a:pathLst>
          </a:custGeom>
          <a:noFill/>
          <a:ln w="3816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51" name="Group 52">
            <a:extLst>
              <a:ext uri="{FF2B5EF4-FFF2-40B4-BE49-F238E27FC236}">
                <a16:creationId xmlns:a16="http://schemas.microsoft.com/office/drawing/2014/main" id="{BABB38BB-9278-4293-B745-F95180B7CE79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3826668"/>
            <a:ext cx="4722813" cy="608013"/>
            <a:chOff x="1488" y="2400"/>
            <a:chExt cx="2975" cy="383"/>
          </a:xfrm>
        </p:grpSpPr>
        <p:sp>
          <p:nvSpPr>
            <p:cNvPr id="52" name="Line 53">
              <a:extLst>
                <a:ext uri="{FF2B5EF4-FFF2-40B4-BE49-F238E27FC236}">
                  <a16:creationId xmlns:a16="http://schemas.microsoft.com/office/drawing/2014/main" id="{6791DE9F-D6DB-4566-A33E-9565192B02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400"/>
              <a:ext cx="0" cy="383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" name="Line 54">
              <a:extLst>
                <a:ext uri="{FF2B5EF4-FFF2-40B4-BE49-F238E27FC236}">
                  <a16:creationId xmlns:a16="http://schemas.microsoft.com/office/drawing/2014/main" id="{CAED8D85-5B89-47C8-976B-0A276F0D35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400"/>
              <a:ext cx="0" cy="383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" name="Line 55">
              <a:extLst>
                <a:ext uri="{FF2B5EF4-FFF2-40B4-BE49-F238E27FC236}">
                  <a16:creationId xmlns:a16="http://schemas.microsoft.com/office/drawing/2014/main" id="{065CF969-97D5-45C9-A497-7775570248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400"/>
              <a:ext cx="0" cy="383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5" name="Text Box 49">
            <a:extLst>
              <a:ext uri="{FF2B5EF4-FFF2-40B4-BE49-F238E27FC236}">
                <a16:creationId xmlns:a16="http://schemas.microsoft.com/office/drawing/2014/main" id="{30CAB3AC-2279-4853-9BE5-61F3B6B7B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1691481"/>
            <a:ext cx="148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rd &amp;sum</a:t>
            </a:r>
          </a:p>
        </p:txBody>
      </p:sp>
      <p:sp>
        <p:nvSpPr>
          <p:cNvPr id="56" name="Text Box 41">
            <a:extLst>
              <a:ext uri="{FF2B5EF4-FFF2-40B4-BE49-F238E27FC236}">
                <a16:creationId xmlns:a16="http://schemas.microsoft.com/office/drawing/2014/main" id="{521EE6E1-1F2E-4D7D-82F4-8A4B3EA47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9225" y="2988468"/>
            <a:ext cx="10191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sum=0</a:t>
            </a:r>
          </a:p>
        </p:txBody>
      </p:sp>
      <p:sp>
        <p:nvSpPr>
          <p:cNvPr id="57" name="Text Box 42">
            <a:extLst>
              <a:ext uri="{FF2B5EF4-FFF2-40B4-BE49-F238E27FC236}">
                <a16:creationId xmlns:a16="http://schemas.microsoft.com/office/drawing/2014/main" id="{60FF2E8A-441A-4BFA-B3B4-21A980E9C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4125" y="2988468"/>
            <a:ext cx="357188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V</a:t>
            </a:r>
          </a:p>
        </p:txBody>
      </p:sp>
      <p:sp>
        <p:nvSpPr>
          <p:cNvPr id="58" name="Freeform 44">
            <a:extLst>
              <a:ext uri="{FF2B5EF4-FFF2-40B4-BE49-F238E27FC236}">
                <a16:creationId xmlns:a16="http://schemas.microsoft.com/office/drawing/2014/main" id="{E5E43B23-326D-4CA2-BA8C-3DAB443D7A58}"/>
              </a:ext>
            </a:extLst>
          </p:cNvPr>
          <p:cNvSpPr>
            <a:spLocks/>
          </p:cNvSpPr>
          <p:nvPr/>
        </p:nvSpPr>
        <p:spPr bwMode="auto">
          <a:xfrm>
            <a:off x="5562600" y="3445668"/>
            <a:ext cx="838200" cy="1979613"/>
          </a:xfrm>
          <a:custGeom>
            <a:avLst/>
            <a:gdLst>
              <a:gd name="T0" fmla="*/ 2147483647 w 1952"/>
              <a:gd name="T1" fmla="*/ 2147483647 h 1248"/>
              <a:gd name="T2" fmla="*/ 2147483647 w 1952"/>
              <a:gd name="T3" fmla="*/ 2147483647 h 1248"/>
              <a:gd name="T4" fmla="*/ 2147483647 w 1952"/>
              <a:gd name="T5" fmla="*/ 2147483647 h 1248"/>
              <a:gd name="T6" fmla="*/ 2147483647 w 1952"/>
              <a:gd name="T7" fmla="*/ 0 h 1248"/>
              <a:gd name="T8" fmla="*/ 0 60000 65536"/>
              <a:gd name="T9" fmla="*/ 0 60000 65536"/>
              <a:gd name="T10" fmla="*/ 0 60000 65536"/>
              <a:gd name="T11" fmla="*/ 0 60000 65536"/>
              <a:gd name="T12" fmla="*/ 0 w 1952"/>
              <a:gd name="T13" fmla="*/ 0 h 1248"/>
              <a:gd name="T14" fmla="*/ 1952 w 1952"/>
              <a:gd name="T15" fmla="*/ 1248 h 12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52" h="1248">
                <a:moveTo>
                  <a:pt x="1752" y="1248"/>
                </a:moveTo>
                <a:cubicBezTo>
                  <a:pt x="1852" y="1016"/>
                  <a:pt x="1952" y="784"/>
                  <a:pt x="1704" y="672"/>
                </a:cubicBezTo>
                <a:cubicBezTo>
                  <a:pt x="1456" y="560"/>
                  <a:pt x="528" y="688"/>
                  <a:pt x="264" y="576"/>
                </a:cubicBezTo>
                <a:cubicBezTo>
                  <a:pt x="0" y="464"/>
                  <a:pt x="60" y="232"/>
                  <a:pt x="120" y="0"/>
                </a:cubicBezTo>
              </a:path>
            </a:pathLst>
          </a:custGeom>
          <a:noFill/>
          <a:ln w="3816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66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6" grpId="0"/>
      <p:bldP spid="5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1A850-83BA-4210-AF26-A4FD012C9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Coherence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EF3C13-1176-4DE7-98D4-8F24CCFF0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1C0406-7178-4952-996C-414D213D3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15</a:t>
            </a:fld>
            <a:endParaRPr lang="en-IN" dirty="0"/>
          </a:p>
        </p:txBody>
      </p:sp>
      <p:sp>
        <p:nvSpPr>
          <p:cNvPr id="6" name="Oval 1">
            <a:extLst>
              <a:ext uri="{FF2B5EF4-FFF2-40B4-BE49-F238E27FC236}">
                <a16:creationId xmlns:a16="http://schemas.microsoft.com/office/drawing/2014/main" id="{B394F9E0-0B05-4046-A1D3-607CED6E7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400968"/>
            <a:ext cx="1143000" cy="990600"/>
          </a:xfrm>
          <a:prstGeom prst="ellipse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P1</a:t>
            </a:r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0C635E60-965F-4E9A-BA88-564084C9699D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3077368"/>
            <a:ext cx="1674813" cy="379413"/>
            <a:chOff x="1008" y="1920"/>
            <a:chExt cx="1055" cy="239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E662533D-6D5A-4C35-AD5D-F1C221D5B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920"/>
              <a:ext cx="76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DC815084-DB54-4CF4-B50F-4A3AC2080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920"/>
              <a:ext cx="28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</p:grpSp>
      <p:grpSp>
        <p:nvGrpSpPr>
          <p:cNvPr id="10" name="Group 5">
            <a:extLst>
              <a:ext uri="{FF2B5EF4-FFF2-40B4-BE49-F238E27FC236}">
                <a16:creationId xmlns:a16="http://schemas.microsoft.com/office/drawing/2014/main" id="{4D491C30-4ABD-4AAA-B5B1-DCCC0C56F294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3458368"/>
            <a:ext cx="1674813" cy="379413"/>
            <a:chOff x="1008" y="2160"/>
            <a:chExt cx="1055" cy="239"/>
          </a:xfrm>
        </p:grpSpPr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B6A3234E-895F-4817-8923-30BA3F240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160"/>
              <a:ext cx="76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253EB4D7-B431-48A4-B3DC-C078D511D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160"/>
              <a:ext cx="28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</p:grpSp>
      <p:grpSp>
        <p:nvGrpSpPr>
          <p:cNvPr id="13" name="Group 8">
            <a:extLst>
              <a:ext uri="{FF2B5EF4-FFF2-40B4-BE49-F238E27FC236}">
                <a16:creationId xmlns:a16="http://schemas.microsoft.com/office/drawing/2014/main" id="{601096D8-7314-42B9-9B93-04C6391B5995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2696368"/>
            <a:ext cx="1674813" cy="379413"/>
            <a:chOff x="1008" y="1680"/>
            <a:chExt cx="1055" cy="239"/>
          </a:xfrm>
        </p:grpSpPr>
        <p:sp>
          <p:nvSpPr>
            <p:cNvPr id="14" name="Rectangle 9">
              <a:extLst>
                <a:ext uri="{FF2B5EF4-FFF2-40B4-BE49-F238E27FC236}">
                  <a16:creationId xmlns:a16="http://schemas.microsoft.com/office/drawing/2014/main" id="{F843CE32-3B4F-4AFA-A3C0-5D4747C5F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680"/>
              <a:ext cx="76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5" name="Rectangle 10">
              <a:extLst>
                <a:ext uri="{FF2B5EF4-FFF2-40B4-BE49-F238E27FC236}">
                  <a16:creationId xmlns:a16="http://schemas.microsoft.com/office/drawing/2014/main" id="{9D616BFD-7C2F-46EE-BC24-1AA18B1C3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680"/>
              <a:ext cx="28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</p:grpSp>
      <p:sp>
        <p:nvSpPr>
          <p:cNvPr id="16" name="Line 11">
            <a:extLst>
              <a:ext uri="{FF2B5EF4-FFF2-40B4-BE49-F238E27FC236}">
                <a16:creationId xmlns:a16="http://schemas.microsoft.com/office/drawing/2014/main" id="{B2D28BFE-CA87-48AF-AEBC-E90D6AFAF1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391568"/>
            <a:ext cx="1588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" name="Oval 12">
            <a:extLst>
              <a:ext uri="{FF2B5EF4-FFF2-40B4-BE49-F238E27FC236}">
                <a16:creationId xmlns:a16="http://schemas.microsoft.com/office/drawing/2014/main" id="{CB33343B-461B-4D63-896F-8BFE2465B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1400968"/>
            <a:ext cx="1143000" cy="990600"/>
          </a:xfrm>
          <a:prstGeom prst="ellipse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P3</a:t>
            </a:r>
          </a:p>
        </p:txBody>
      </p:sp>
      <p:grpSp>
        <p:nvGrpSpPr>
          <p:cNvPr id="18" name="Group 13">
            <a:extLst>
              <a:ext uri="{FF2B5EF4-FFF2-40B4-BE49-F238E27FC236}">
                <a16:creationId xmlns:a16="http://schemas.microsoft.com/office/drawing/2014/main" id="{3DF06610-2CA8-4356-BD0B-002BC5E05252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3458368"/>
            <a:ext cx="1674813" cy="379413"/>
            <a:chOff x="3936" y="2160"/>
            <a:chExt cx="1055" cy="239"/>
          </a:xfrm>
        </p:grpSpPr>
        <p:sp>
          <p:nvSpPr>
            <p:cNvPr id="19" name="Rectangle 14">
              <a:extLst>
                <a:ext uri="{FF2B5EF4-FFF2-40B4-BE49-F238E27FC236}">
                  <a16:creationId xmlns:a16="http://schemas.microsoft.com/office/drawing/2014/main" id="{CECF6AF8-1040-4B75-A6AE-588A72144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160"/>
              <a:ext cx="76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0" name="Rectangle 15">
              <a:extLst>
                <a:ext uri="{FF2B5EF4-FFF2-40B4-BE49-F238E27FC236}">
                  <a16:creationId xmlns:a16="http://schemas.microsoft.com/office/drawing/2014/main" id="{1E923C2B-CADF-4EE8-BF22-1A5B806E2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160"/>
              <a:ext cx="28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</p:grpSp>
      <p:grpSp>
        <p:nvGrpSpPr>
          <p:cNvPr id="21" name="Group 16">
            <a:extLst>
              <a:ext uri="{FF2B5EF4-FFF2-40B4-BE49-F238E27FC236}">
                <a16:creationId xmlns:a16="http://schemas.microsoft.com/office/drawing/2014/main" id="{E90DF41C-0A95-4278-9DB3-031CB4576F17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2696368"/>
            <a:ext cx="1674813" cy="379413"/>
            <a:chOff x="3936" y="1680"/>
            <a:chExt cx="1055" cy="239"/>
          </a:xfrm>
        </p:grpSpPr>
        <p:sp>
          <p:nvSpPr>
            <p:cNvPr id="22" name="Rectangle 17">
              <a:extLst>
                <a:ext uri="{FF2B5EF4-FFF2-40B4-BE49-F238E27FC236}">
                  <a16:creationId xmlns:a16="http://schemas.microsoft.com/office/drawing/2014/main" id="{EAF976EC-4A99-494B-9E6A-2E6C07AEA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680"/>
              <a:ext cx="76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3" name="Rectangle 18">
              <a:extLst>
                <a:ext uri="{FF2B5EF4-FFF2-40B4-BE49-F238E27FC236}">
                  <a16:creationId xmlns:a16="http://schemas.microsoft.com/office/drawing/2014/main" id="{BE803FCD-7E57-46C4-9A7D-AD1C3AD26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680"/>
              <a:ext cx="28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</p:grpSp>
      <p:sp>
        <p:nvSpPr>
          <p:cNvPr id="24" name="Line 19">
            <a:extLst>
              <a:ext uri="{FF2B5EF4-FFF2-40B4-BE49-F238E27FC236}">
                <a16:creationId xmlns:a16="http://schemas.microsoft.com/office/drawing/2014/main" id="{15F16278-1213-4F5D-A16B-CF7F73BF8394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2391568"/>
            <a:ext cx="1588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25" name="Group 20">
            <a:extLst>
              <a:ext uri="{FF2B5EF4-FFF2-40B4-BE49-F238E27FC236}">
                <a16:creationId xmlns:a16="http://schemas.microsoft.com/office/drawing/2014/main" id="{1439F2D3-4592-427D-B10D-5BD8F849E915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400968"/>
            <a:ext cx="1674813" cy="2435225"/>
            <a:chOff x="2496" y="864"/>
            <a:chExt cx="1055" cy="1534"/>
          </a:xfrm>
        </p:grpSpPr>
        <p:sp>
          <p:nvSpPr>
            <p:cNvPr id="26" name="Oval 21">
              <a:extLst>
                <a:ext uri="{FF2B5EF4-FFF2-40B4-BE49-F238E27FC236}">
                  <a16:creationId xmlns:a16="http://schemas.microsoft.com/office/drawing/2014/main" id="{50A9B7C2-4B18-4489-A28F-7183E9409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864"/>
              <a:ext cx="719" cy="623"/>
            </a:xfrm>
            <a:prstGeom prst="ellipse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P2</a:t>
              </a:r>
            </a:p>
          </p:txBody>
        </p:sp>
        <p:grpSp>
          <p:nvGrpSpPr>
            <p:cNvPr id="27" name="Group 22">
              <a:extLst>
                <a:ext uri="{FF2B5EF4-FFF2-40B4-BE49-F238E27FC236}">
                  <a16:creationId xmlns:a16="http://schemas.microsoft.com/office/drawing/2014/main" id="{54A95FC2-FFF8-4E5E-BBAA-A7F1E37DED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1680"/>
              <a:ext cx="1055" cy="719"/>
              <a:chOff x="2496" y="1680"/>
              <a:chExt cx="1055" cy="719"/>
            </a:xfrm>
          </p:grpSpPr>
          <p:grpSp>
            <p:nvGrpSpPr>
              <p:cNvPr id="29" name="Group 23">
                <a:extLst>
                  <a:ext uri="{FF2B5EF4-FFF2-40B4-BE49-F238E27FC236}">
                    <a16:creationId xmlns:a16="http://schemas.microsoft.com/office/drawing/2014/main" id="{EF609B33-0E56-465E-8B11-A6945343BA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1920"/>
                <a:ext cx="1055" cy="239"/>
                <a:chOff x="2496" y="1920"/>
                <a:chExt cx="1055" cy="239"/>
              </a:xfrm>
            </p:grpSpPr>
            <p:sp>
              <p:nvSpPr>
                <p:cNvPr id="36" name="Rectangle 24">
                  <a:extLst>
                    <a:ext uri="{FF2B5EF4-FFF2-40B4-BE49-F238E27FC236}">
                      <a16:creationId xmlns:a16="http://schemas.microsoft.com/office/drawing/2014/main" id="{223161A3-2700-47B5-BC41-F280617EDE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1920"/>
                  <a:ext cx="767" cy="239"/>
                </a:xfrm>
                <a:prstGeom prst="rect">
                  <a:avLst/>
                </a:prstGeom>
                <a:solidFill>
                  <a:srgbClr val="4F81BD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37" name="Rectangle 25">
                  <a:extLst>
                    <a:ext uri="{FF2B5EF4-FFF2-40B4-BE49-F238E27FC236}">
                      <a16:creationId xmlns:a16="http://schemas.microsoft.com/office/drawing/2014/main" id="{E982BD2D-2647-494A-A64C-14800E201A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1920"/>
                  <a:ext cx="287" cy="239"/>
                </a:xfrm>
                <a:prstGeom prst="rect">
                  <a:avLst/>
                </a:prstGeom>
                <a:solidFill>
                  <a:srgbClr val="4F81BD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</p:grpSp>
          <p:grpSp>
            <p:nvGrpSpPr>
              <p:cNvPr id="30" name="Group 26">
                <a:extLst>
                  <a:ext uri="{FF2B5EF4-FFF2-40B4-BE49-F238E27FC236}">
                    <a16:creationId xmlns:a16="http://schemas.microsoft.com/office/drawing/2014/main" id="{7EB3C60F-3C50-45AB-A987-05CDDC3916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2160"/>
                <a:ext cx="1055" cy="239"/>
                <a:chOff x="2496" y="2160"/>
                <a:chExt cx="1055" cy="239"/>
              </a:xfrm>
            </p:grpSpPr>
            <p:sp>
              <p:nvSpPr>
                <p:cNvPr id="34" name="Rectangle 27">
                  <a:extLst>
                    <a:ext uri="{FF2B5EF4-FFF2-40B4-BE49-F238E27FC236}">
                      <a16:creationId xmlns:a16="http://schemas.microsoft.com/office/drawing/2014/main" id="{29AC8BA0-96AC-4DB1-A14C-12DA84EADD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2160"/>
                  <a:ext cx="767" cy="239"/>
                </a:xfrm>
                <a:prstGeom prst="rect">
                  <a:avLst/>
                </a:prstGeom>
                <a:solidFill>
                  <a:srgbClr val="4F81BD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35" name="Rectangle 28">
                  <a:extLst>
                    <a:ext uri="{FF2B5EF4-FFF2-40B4-BE49-F238E27FC236}">
                      <a16:creationId xmlns:a16="http://schemas.microsoft.com/office/drawing/2014/main" id="{EC9B0189-7DC9-4788-87D4-FA55FECFDE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160"/>
                  <a:ext cx="287" cy="239"/>
                </a:xfrm>
                <a:prstGeom prst="rect">
                  <a:avLst/>
                </a:prstGeom>
                <a:solidFill>
                  <a:srgbClr val="4F81BD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5CC4D1C9-7863-4518-A52A-EA879346C8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1680"/>
                <a:ext cx="1055" cy="239"/>
                <a:chOff x="2496" y="1680"/>
                <a:chExt cx="1055" cy="239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4AE647CF-93F0-432C-802C-8590BC6CAF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1680"/>
                  <a:ext cx="767" cy="239"/>
                </a:xfrm>
                <a:prstGeom prst="rect">
                  <a:avLst/>
                </a:prstGeom>
                <a:solidFill>
                  <a:srgbClr val="4F81BD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3CCC976D-EFE3-45BB-8E82-157401F445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1680"/>
                  <a:ext cx="287" cy="239"/>
                </a:xfrm>
                <a:prstGeom prst="rect">
                  <a:avLst/>
                </a:prstGeom>
                <a:solidFill>
                  <a:srgbClr val="4F81BD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</p:grpSp>
        </p:grpSp>
        <p:sp>
          <p:nvSpPr>
            <p:cNvPr id="28" name="Line 32">
              <a:extLst>
                <a:ext uri="{FF2B5EF4-FFF2-40B4-BE49-F238E27FC236}">
                  <a16:creationId xmlns:a16="http://schemas.microsoft.com/office/drawing/2014/main" id="{4AB349CA-E6C5-47C6-975F-79BE40238A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488"/>
              <a:ext cx="0" cy="19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8" name="Line 33">
            <a:extLst>
              <a:ext uri="{FF2B5EF4-FFF2-40B4-BE49-F238E27FC236}">
                <a16:creationId xmlns:a16="http://schemas.microsoft.com/office/drawing/2014/main" id="{3920FA24-E6C4-4511-94A8-D9D374E49E3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4448968"/>
            <a:ext cx="7391400" cy="1588"/>
          </a:xfrm>
          <a:prstGeom prst="line">
            <a:avLst/>
          </a:prstGeom>
          <a:noFill/>
          <a:ln w="41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9" name="Rectangle 34">
            <a:extLst>
              <a:ext uri="{FF2B5EF4-FFF2-40B4-BE49-F238E27FC236}">
                <a16:creationId xmlns:a16="http://schemas.microsoft.com/office/drawing/2014/main" id="{D5691C82-E17F-4606-94C1-661739BC9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439568"/>
            <a:ext cx="1219200" cy="38100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sum=0</a:t>
            </a:r>
          </a:p>
        </p:txBody>
      </p:sp>
      <p:sp>
        <p:nvSpPr>
          <p:cNvPr id="40" name="Rectangle 35">
            <a:extLst>
              <a:ext uri="{FF2B5EF4-FFF2-40B4-BE49-F238E27FC236}">
                <a16:creationId xmlns:a16="http://schemas.microsoft.com/office/drawing/2014/main" id="{05FA067D-DB8F-4E33-8370-B156885ED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820568"/>
            <a:ext cx="1219200" cy="38100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1" name="Rectangle 36">
            <a:extLst>
              <a:ext uri="{FF2B5EF4-FFF2-40B4-BE49-F238E27FC236}">
                <a16:creationId xmlns:a16="http://schemas.microsoft.com/office/drawing/2014/main" id="{53D6D3F5-4477-4B61-BF18-278FB0AC5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058568"/>
            <a:ext cx="1219200" cy="38100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2" name="AutoShape 37">
            <a:extLst>
              <a:ext uri="{FF2B5EF4-FFF2-40B4-BE49-F238E27FC236}">
                <a16:creationId xmlns:a16="http://schemas.microsoft.com/office/drawing/2014/main" id="{D0AC2004-D353-4A34-BE92-082F682F7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753768"/>
            <a:ext cx="1066800" cy="3048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DRAM</a:t>
            </a:r>
          </a:p>
        </p:txBody>
      </p:sp>
      <p:sp>
        <p:nvSpPr>
          <p:cNvPr id="43" name="Line 38">
            <a:extLst>
              <a:ext uri="{FF2B5EF4-FFF2-40B4-BE49-F238E27FC236}">
                <a16:creationId xmlns:a16="http://schemas.microsoft.com/office/drawing/2014/main" id="{63F651E2-1BA9-4CEC-9322-670032FA0C4B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448968"/>
            <a:ext cx="1588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4" name="Rectangle 39">
            <a:extLst>
              <a:ext uri="{FF2B5EF4-FFF2-40B4-BE49-F238E27FC236}">
                <a16:creationId xmlns:a16="http://schemas.microsoft.com/office/drawing/2014/main" id="{FE9EA7F7-5FAD-4886-AE84-894008653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077368"/>
            <a:ext cx="1219200" cy="38100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5" name="Rectangle 40">
            <a:extLst>
              <a:ext uri="{FF2B5EF4-FFF2-40B4-BE49-F238E27FC236}">
                <a16:creationId xmlns:a16="http://schemas.microsoft.com/office/drawing/2014/main" id="{A1FB5D01-C2DD-4847-9D88-540400F38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3077368"/>
            <a:ext cx="457200" cy="38100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6" name="Text Box 41">
            <a:extLst>
              <a:ext uri="{FF2B5EF4-FFF2-40B4-BE49-F238E27FC236}">
                <a16:creationId xmlns:a16="http://schemas.microsoft.com/office/drawing/2014/main" id="{8A2C29D8-FB2C-4C74-827A-C93EE8E655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0813" y="3077368"/>
            <a:ext cx="12795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sum=0</a:t>
            </a:r>
          </a:p>
        </p:txBody>
      </p:sp>
      <p:sp>
        <p:nvSpPr>
          <p:cNvPr id="47" name="Text Box 42">
            <a:extLst>
              <a:ext uri="{FF2B5EF4-FFF2-40B4-BE49-F238E27FC236}">
                <a16:creationId xmlns:a16="http://schemas.microsoft.com/office/drawing/2014/main" id="{A0F8A774-452B-4D2B-9C34-9F0FCC184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3077368"/>
            <a:ext cx="3889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V</a:t>
            </a:r>
          </a:p>
        </p:txBody>
      </p:sp>
      <p:sp>
        <p:nvSpPr>
          <p:cNvPr id="48" name="Text Box 43">
            <a:extLst>
              <a:ext uri="{FF2B5EF4-FFF2-40B4-BE49-F238E27FC236}">
                <a16:creationId xmlns:a16="http://schemas.microsoft.com/office/drawing/2014/main" id="{EDFDBB40-15F8-4992-858C-D5AF7A426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8900" y="3077368"/>
            <a:ext cx="2778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49" name="Text Box 44">
            <a:extLst>
              <a:ext uri="{FF2B5EF4-FFF2-40B4-BE49-F238E27FC236}">
                <a16:creationId xmlns:a16="http://schemas.microsoft.com/office/drawing/2014/main" id="{BCC47AEB-4347-4CC6-A62D-7CAF16E26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9688" y="3077368"/>
            <a:ext cx="2778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50" name="Freeform 45">
            <a:extLst>
              <a:ext uri="{FF2B5EF4-FFF2-40B4-BE49-F238E27FC236}">
                <a16:creationId xmlns:a16="http://schemas.microsoft.com/office/drawing/2014/main" id="{7BC7C20E-49C4-41DF-8A8B-4B296B6257CB}"/>
              </a:ext>
            </a:extLst>
          </p:cNvPr>
          <p:cNvSpPr>
            <a:spLocks/>
          </p:cNvSpPr>
          <p:nvPr/>
        </p:nvSpPr>
        <p:spPr bwMode="auto">
          <a:xfrm>
            <a:off x="2184400" y="1908968"/>
            <a:ext cx="838200" cy="1320800"/>
          </a:xfrm>
          <a:custGeom>
            <a:avLst/>
            <a:gdLst>
              <a:gd name="T0" fmla="*/ 2147483647 w 528"/>
              <a:gd name="T1" fmla="*/ 2147483647 h 832"/>
              <a:gd name="T2" fmla="*/ 2147483647 w 528"/>
              <a:gd name="T3" fmla="*/ 2147483647 h 832"/>
              <a:gd name="T4" fmla="*/ 2147483647 w 528"/>
              <a:gd name="T5" fmla="*/ 2147483647 h 832"/>
              <a:gd name="T6" fmla="*/ 2147483647 w 528"/>
              <a:gd name="T7" fmla="*/ 2147483647 h 832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832"/>
              <a:gd name="T14" fmla="*/ 528 w 528"/>
              <a:gd name="T15" fmla="*/ 832 h 8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832">
                <a:moveTo>
                  <a:pt x="496" y="64"/>
                </a:moveTo>
                <a:cubicBezTo>
                  <a:pt x="512" y="32"/>
                  <a:pt x="528" y="0"/>
                  <a:pt x="448" y="64"/>
                </a:cubicBezTo>
                <a:cubicBezTo>
                  <a:pt x="368" y="128"/>
                  <a:pt x="32" y="320"/>
                  <a:pt x="16" y="448"/>
                </a:cubicBezTo>
                <a:cubicBezTo>
                  <a:pt x="0" y="576"/>
                  <a:pt x="176" y="704"/>
                  <a:pt x="352" y="832"/>
                </a:cubicBezTo>
              </a:path>
            </a:pathLst>
          </a:custGeom>
          <a:noFill/>
          <a:ln w="3816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" name="Text Box 46">
            <a:extLst>
              <a:ext uri="{FF2B5EF4-FFF2-40B4-BE49-F238E27FC236}">
                <a16:creationId xmlns:a16="http://schemas.microsoft.com/office/drawing/2014/main" id="{663C2FCE-3614-4FF1-8FD3-F73111F1E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3688" y="1400968"/>
            <a:ext cx="1712912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wr sum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(sum = 3)</a:t>
            </a:r>
          </a:p>
        </p:txBody>
      </p:sp>
      <p:grpSp>
        <p:nvGrpSpPr>
          <p:cNvPr id="52" name="Group 47">
            <a:extLst>
              <a:ext uri="{FF2B5EF4-FFF2-40B4-BE49-F238E27FC236}">
                <a16:creationId xmlns:a16="http://schemas.microsoft.com/office/drawing/2014/main" id="{3184ECE5-2903-4C3F-9B07-68C3E742ACF8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3077368"/>
            <a:ext cx="1154113" cy="458788"/>
            <a:chOff x="1536" y="1920"/>
            <a:chExt cx="727" cy="289"/>
          </a:xfrm>
        </p:grpSpPr>
        <p:sp>
          <p:nvSpPr>
            <p:cNvPr id="53" name="Line 48">
              <a:extLst>
                <a:ext uri="{FF2B5EF4-FFF2-40B4-BE49-F238E27FC236}">
                  <a16:creationId xmlns:a16="http://schemas.microsoft.com/office/drawing/2014/main" id="{BE745B1F-99D1-4163-8095-4A6D042309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1967"/>
              <a:ext cx="95" cy="145"/>
            </a:xfrm>
            <a:prstGeom prst="line">
              <a:avLst/>
            </a:prstGeom>
            <a:noFill/>
            <a:ln w="3816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" name="Line 49">
              <a:extLst>
                <a:ext uri="{FF2B5EF4-FFF2-40B4-BE49-F238E27FC236}">
                  <a16:creationId xmlns:a16="http://schemas.microsoft.com/office/drawing/2014/main" id="{6124B9ED-EF3E-4A8F-8281-8F609AE29E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2" y="1967"/>
              <a:ext cx="95" cy="145"/>
            </a:xfrm>
            <a:prstGeom prst="line">
              <a:avLst/>
            </a:prstGeom>
            <a:noFill/>
            <a:ln w="3816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" name="Text Box 50">
              <a:extLst>
                <a:ext uri="{FF2B5EF4-FFF2-40B4-BE49-F238E27FC236}">
                  <a16:creationId xmlns:a16="http://schemas.microsoft.com/office/drawing/2014/main" id="{D39DEE10-0331-4726-94D5-E319EF78CB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1" y="1920"/>
              <a:ext cx="235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56" name="Text Box 51">
              <a:extLst>
                <a:ext uri="{FF2B5EF4-FFF2-40B4-BE49-F238E27FC236}">
                  <a16:creationId xmlns:a16="http://schemas.microsoft.com/office/drawing/2014/main" id="{C2A7A13B-8B31-4618-93A7-4AD61B9E23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3" y="1920"/>
              <a:ext cx="261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D</a:t>
              </a:r>
            </a:p>
          </p:txBody>
        </p:sp>
      </p:grpSp>
      <p:grpSp>
        <p:nvGrpSpPr>
          <p:cNvPr id="57" name="Group 52">
            <a:extLst>
              <a:ext uri="{FF2B5EF4-FFF2-40B4-BE49-F238E27FC236}">
                <a16:creationId xmlns:a16="http://schemas.microsoft.com/office/drawing/2014/main" id="{06832842-379A-41FD-9111-B9B3460558EA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3839368"/>
            <a:ext cx="4722813" cy="608013"/>
            <a:chOff x="1488" y="2400"/>
            <a:chExt cx="2975" cy="383"/>
          </a:xfrm>
        </p:grpSpPr>
        <p:sp>
          <p:nvSpPr>
            <p:cNvPr id="58" name="Line 53">
              <a:extLst>
                <a:ext uri="{FF2B5EF4-FFF2-40B4-BE49-F238E27FC236}">
                  <a16:creationId xmlns:a16="http://schemas.microsoft.com/office/drawing/2014/main" id="{062BE85A-697F-4F0C-9376-356D472E35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400"/>
              <a:ext cx="0" cy="383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9" name="Line 54">
              <a:extLst>
                <a:ext uri="{FF2B5EF4-FFF2-40B4-BE49-F238E27FC236}">
                  <a16:creationId xmlns:a16="http://schemas.microsoft.com/office/drawing/2014/main" id="{CE9CE191-340D-4CAB-A98F-565D0DAC06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400"/>
              <a:ext cx="0" cy="383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0" name="Line 55">
              <a:extLst>
                <a:ext uri="{FF2B5EF4-FFF2-40B4-BE49-F238E27FC236}">
                  <a16:creationId xmlns:a16="http://schemas.microsoft.com/office/drawing/2014/main" id="{357A165E-19CA-40FB-8B6A-2117C74368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400"/>
              <a:ext cx="0" cy="383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1" name="Text Box 41">
            <a:extLst>
              <a:ext uri="{FF2B5EF4-FFF2-40B4-BE49-F238E27FC236}">
                <a16:creationId xmlns:a16="http://schemas.microsoft.com/office/drawing/2014/main" id="{5E2FB64A-6821-4431-9BD3-432150114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9225" y="3001168"/>
            <a:ext cx="10191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sum=0</a:t>
            </a:r>
          </a:p>
        </p:txBody>
      </p:sp>
      <p:sp>
        <p:nvSpPr>
          <p:cNvPr id="62" name="Text Box 51">
            <a:extLst>
              <a:ext uri="{FF2B5EF4-FFF2-40B4-BE49-F238E27FC236}">
                <a16:creationId xmlns:a16="http://schemas.microsoft.com/office/drawing/2014/main" id="{8D87AD99-52E6-4AB4-9B5E-41DE34E57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7463" y="3001168"/>
            <a:ext cx="3571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01181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EFB94-77FD-439E-BF2E-85473E035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Coherence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CB1DFC-C6B6-4A20-891A-614791A62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A724E9-D920-468D-B150-136304B7A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16</a:t>
            </a:fld>
            <a:endParaRPr lang="en-IN" dirty="0"/>
          </a:p>
        </p:txBody>
      </p:sp>
      <p:sp>
        <p:nvSpPr>
          <p:cNvPr id="62" name="Oval 2">
            <a:extLst>
              <a:ext uri="{FF2B5EF4-FFF2-40B4-BE49-F238E27FC236}">
                <a16:creationId xmlns:a16="http://schemas.microsoft.com/office/drawing/2014/main" id="{995233AC-13F6-4E0C-AF02-BAD372980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5467" y="1418432"/>
            <a:ext cx="1143000" cy="990600"/>
          </a:xfrm>
          <a:prstGeom prst="ellipse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P1</a:t>
            </a:r>
          </a:p>
        </p:txBody>
      </p:sp>
      <p:grpSp>
        <p:nvGrpSpPr>
          <p:cNvPr id="63" name="Group 3">
            <a:extLst>
              <a:ext uri="{FF2B5EF4-FFF2-40B4-BE49-F238E27FC236}">
                <a16:creationId xmlns:a16="http://schemas.microsoft.com/office/drawing/2014/main" id="{E382E122-1DE7-4ECB-91F2-246C045D1295}"/>
              </a:ext>
            </a:extLst>
          </p:cNvPr>
          <p:cNvGrpSpPr>
            <a:grpSpLocks/>
          </p:cNvGrpSpPr>
          <p:nvPr/>
        </p:nvGrpSpPr>
        <p:grpSpPr bwMode="auto">
          <a:xfrm>
            <a:off x="2746867" y="3094832"/>
            <a:ext cx="1674813" cy="379413"/>
            <a:chOff x="1008" y="1920"/>
            <a:chExt cx="1055" cy="239"/>
          </a:xfrm>
        </p:grpSpPr>
        <p:sp>
          <p:nvSpPr>
            <p:cNvPr id="64" name="Rectangle 4">
              <a:extLst>
                <a:ext uri="{FF2B5EF4-FFF2-40B4-BE49-F238E27FC236}">
                  <a16:creationId xmlns:a16="http://schemas.microsoft.com/office/drawing/2014/main" id="{419BE92B-A1B7-45E0-9E28-B665E72C6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920"/>
              <a:ext cx="76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65" name="Rectangle 5">
              <a:extLst>
                <a:ext uri="{FF2B5EF4-FFF2-40B4-BE49-F238E27FC236}">
                  <a16:creationId xmlns:a16="http://schemas.microsoft.com/office/drawing/2014/main" id="{9B67867F-08EE-46CC-912F-FD82CA6AE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920"/>
              <a:ext cx="28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</p:grpSp>
      <p:grpSp>
        <p:nvGrpSpPr>
          <p:cNvPr id="66" name="Group 6">
            <a:extLst>
              <a:ext uri="{FF2B5EF4-FFF2-40B4-BE49-F238E27FC236}">
                <a16:creationId xmlns:a16="http://schemas.microsoft.com/office/drawing/2014/main" id="{A725256C-8A1B-469C-B894-3263CC883E22}"/>
              </a:ext>
            </a:extLst>
          </p:cNvPr>
          <p:cNvGrpSpPr>
            <a:grpSpLocks/>
          </p:cNvGrpSpPr>
          <p:nvPr/>
        </p:nvGrpSpPr>
        <p:grpSpPr bwMode="auto">
          <a:xfrm>
            <a:off x="2746867" y="3475832"/>
            <a:ext cx="1674813" cy="379413"/>
            <a:chOff x="1008" y="2160"/>
            <a:chExt cx="1055" cy="239"/>
          </a:xfrm>
        </p:grpSpPr>
        <p:sp>
          <p:nvSpPr>
            <p:cNvPr id="67" name="Rectangle 7">
              <a:extLst>
                <a:ext uri="{FF2B5EF4-FFF2-40B4-BE49-F238E27FC236}">
                  <a16:creationId xmlns:a16="http://schemas.microsoft.com/office/drawing/2014/main" id="{A8847769-0D17-4A6D-ADF7-1A60D5FD8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160"/>
              <a:ext cx="76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68" name="Rectangle 8">
              <a:extLst>
                <a:ext uri="{FF2B5EF4-FFF2-40B4-BE49-F238E27FC236}">
                  <a16:creationId xmlns:a16="http://schemas.microsoft.com/office/drawing/2014/main" id="{0719567E-A2F3-4E9E-AE90-C1B72F286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160"/>
              <a:ext cx="28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</p:grpSp>
      <p:grpSp>
        <p:nvGrpSpPr>
          <p:cNvPr id="69" name="Group 9">
            <a:extLst>
              <a:ext uri="{FF2B5EF4-FFF2-40B4-BE49-F238E27FC236}">
                <a16:creationId xmlns:a16="http://schemas.microsoft.com/office/drawing/2014/main" id="{F0F5AB9E-F3C7-4207-9902-9615C9173CE5}"/>
              </a:ext>
            </a:extLst>
          </p:cNvPr>
          <p:cNvGrpSpPr>
            <a:grpSpLocks/>
          </p:cNvGrpSpPr>
          <p:nvPr/>
        </p:nvGrpSpPr>
        <p:grpSpPr bwMode="auto">
          <a:xfrm>
            <a:off x="2746867" y="2713832"/>
            <a:ext cx="1674813" cy="379413"/>
            <a:chOff x="1008" y="1680"/>
            <a:chExt cx="1055" cy="239"/>
          </a:xfrm>
        </p:grpSpPr>
        <p:sp>
          <p:nvSpPr>
            <p:cNvPr id="70" name="Rectangle 10">
              <a:extLst>
                <a:ext uri="{FF2B5EF4-FFF2-40B4-BE49-F238E27FC236}">
                  <a16:creationId xmlns:a16="http://schemas.microsoft.com/office/drawing/2014/main" id="{7CAC34B8-20CD-4EEC-925A-C14B89D55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680"/>
              <a:ext cx="76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71" name="Rectangle 11">
              <a:extLst>
                <a:ext uri="{FF2B5EF4-FFF2-40B4-BE49-F238E27FC236}">
                  <a16:creationId xmlns:a16="http://schemas.microsoft.com/office/drawing/2014/main" id="{A332DCAE-DE98-4F7D-9949-4D0506605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680"/>
              <a:ext cx="28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</p:grpSp>
      <p:sp>
        <p:nvSpPr>
          <p:cNvPr id="72" name="Line 12">
            <a:extLst>
              <a:ext uri="{FF2B5EF4-FFF2-40B4-BE49-F238E27FC236}">
                <a16:creationId xmlns:a16="http://schemas.microsoft.com/office/drawing/2014/main" id="{2B8A2CD4-3167-4E2D-B673-1363770BD179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8867" y="2409032"/>
            <a:ext cx="1588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3" name="Oval 13">
            <a:extLst>
              <a:ext uri="{FF2B5EF4-FFF2-40B4-BE49-F238E27FC236}">
                <a16:creationId xmlns:a16="http://schemas.microsoft.com/office/drawing/2014/main" id="{5DAF89EA-F9AB-4789-A0DE-852731257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3667" y="1418432"/>
            <a:ext cx="1143000" cy="990600"/>
          </a:xfrm>
          <a:prstGeom prst="ellipse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P3</a:t>
            </a:r>
          </a:p>
        </p:txBody>
      </p:sp>
      <p:grpSp>
        <p:nvGrpSpPr>
          <p:cNvPr id="74" name="Group 14">
            <a:extLst>
              <a:ext uri="{FF2B5EF4-FFF2-40B4-BE49-F238E27FC236}">
                <a16:creationId xmlns:a16="http://schemas.microsoft.com/office/drawing/2014/main" id="{148CA3CC-8EE5-4FF6-BF91-949642BC97D9}"/>
              </a:ext>
            </a:extLst>
          </p:cNvPr>
          <p:cNvGrpSpPr>
            <a:grpSpLocks/>
          </p:cNvGrpSpPr>
          <p:nvPr/>
        </p:nvGrpSpPr>
        <p:grpSpPr bwMode="auto">
          <a:xfrm>
            <a:off x="7395067" y="3475832"/>
            <a:ext cx="1674813" cy="379413"/>
            <a:chOff x="3936" y="2160"/>
            <a:chExt cx="1055" cy="239"/>
          </a:xfrm>
        </p:grpSpPr>
        <p:sp>
          <p:nvSpPr>
            <p:cNvPr id="75" name="Rectangle 15">
              <a:extLst>
                <a:ext uri="{FF2B5EF4-FFF2-40B4-BE49-F238E27FC236}">
                  <a16:creationId xmlns:a16="http://schemas.microsoft.com/office/drawing/2014/main" id="{6A0A9798-1F77-4341-8064-9475422EE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160"/>
              <a:ext cx="76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76" name="Rectangle 16">
              <a:extLst>
                <a:ext uri="{FF2B5EF4-FFF2-40B4-BE49-F238E27FC236}">
                  <a16:creationId xmlns:a16="http://schemas.microsoft.com/office/drawing/2014/main" id="{6E70394E-FF16-49C4-A226-F4619CA77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160"/>
              <a:ext cx="28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</p:grpSp>
      <p:grpSp>
        <p:nvGrpSpPr>
          <p:cNvPr id="77" name="Group 17">
            <a:extLst>
              <a:ext uri="{FF2B5EF4-FFF2-40B4-BE49-F238E27FC236}">
                <a16:creationId xmlns:a16="http://schemas.microsoft.com/office/drawing/2014/main" id="{EE76BA97-5B7F-46B8-A107-4448772D9348}"/>
              </a:ext>
            </a:extLst>
          </p:cNvPr>
          <p:cNvGrpSpPr>
            <a:grpSpLocks/>
          </p:cNvGrpSpPr>
          <p:nvPr/>
        </p:nvGrpSpPr>
        <p:grpSpPr bwMode="auto">
          <a:xfrm>
            <a:off x="7395067" y="2713832"/>
            <a:ext cx="1674813" cy="379413"/>
            <a:chOff x="3936" y="1680"/>
            <a:chExt cx="1055" cy="239"/>
          </a:xfrm>
        </p:grpSpPr>
        <p:sp>
          <p:nvSpPr>
            <p:cNvPr id="78" name="Rectangle 18">
              <a:extLst>
                <a:ext uri="{FF2B5EF4-FFF2-40B4-BE49-F238E27FC236}">
                  <a16:creationId xmlns:a16="http://schemas.microsoft.com/office/drawing/2014/main" id="{62FD68C9-E9C0-4012-8CAB-D3AFFC885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680"/>
              <a:ext cx="76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79" name="Rectangle 19">
              <a:extLst>
                <a:ext uri="{FF2B5EF4-FFF2-40B4-BE49-F238E27FC236}">
                  <a16:creationId xmlns:a16="http://schemas.microsoft.com/office/drawing/2014/main" id="{FD7386BF-C56D-4333-902A-AB61C65DA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680"/>
              <a:ext cx="28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</p:grpSp>
      <p:sp>
        <p:nvSpPr>
          <p:cNvPr id="80" name="Line 20">
            <a:extLst>
              <a:ext uri="{FF2B5EF4-FFF2-40B4-BE49-F238E27FC236}">
                <a16:creationId xmlns:a16="http://schemas.microsoft.com/office/drawing/2014/main" id="{E73D0E8B-B79E-4319-80C7-58F506EAE3C5}"/>
              </a:ext>
            </a:extLst>
          </p:cNvPr>
          <p:cNvSpPr>
            <a:spLocks noChangeShapeType="1"/>
          </p:cNvSpPr>
          <p:nvPr/>
        </p:nvSpPr>
        <p:spPr bwMode="auto">
          <a:xfrm>
            <a:off x="8233267" y="2409032"/>
            <a:ext cx="1588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81" name="Group 21">
            <a:extLst>
              <a:ext uri="{FF2B5EF4-FFF2-40B4-BE49-F238E27FC236}">
                <a16:creationId xmlns:a16="http://schemas.microsoft.com/office/drawing/2014/main" id="{AF57A62C-E5DE-4494-A45E-C15A0EF4C141}"/>
              </a:ext>
            </a:extLst>
          </p:cNvPr>
          <p:cNvGrpSpPr>
            <a:grpSpLocks/>
          </p:cNvGrpSpPr>
          <p:nvPr/>
        </p:nvGrpSpPr>
        <p:grpSpPr bwMode="auto">
          <a:xfrm>
            <a:off x="5109067" y="1418432"/>
            <a:ext cx="1674813" cy="2435225"/>
            <a:chOff x="2496" y="864"/>
            <a:chExt cx="1055" cy="1534"/>
          </a:xfrm>
        </p:grpSpPr>
        <p:sp>
          <p:nvSpPr>
            <p:cNvPr id="82" name="Oval 22">
              <a:extLst>
                <a:ext uri="{FF2B5EF4-FFF2-40B4-BE49-F238E27FC236}">
                  <a16:creationId xmlns:a16="http://schemas.microsoft.com/office/drawing/2014/main" id="{DF037F3E-CB86-434A-8431-7792892B3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864"/>
              <a:ext cx="719" cy="623"/>
            </a:xfrm>
            <a:prstGeom prst="ellipse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P2</a:t>
              </a:r>
            </a:p>
          </p:txBody>
        </p:sp>
        <p:grpSp>
          <p:nvGrpSpPr>
            <p:cNvPr id="83" name="Group 23">
              <a:extLst>
                <a:ext uri="{FF2B5EF4-FFF2-40B4-BE49-F238E27FC236}">
                  <a16:creationId xmlns:a16="http://schemas.microsoft.com/office/drawing/2014/main" id="{FF68259C-2CA7-4F54-B832-7635562FB3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1680"/>
              <a:ext cx="1055" cy="719"/>
              <a:chOff x="2496" y="1680"/>
              <a:chExt cx="1055" cy="719"/>
            </a:xfrm>
          </p:grpSpPr>
          <p:grpSp>
            <p:nvGrpSpPr>
              <p:cNvPr id="85" name="Group 24">
                <a:extLst>
                  <a:ext uri="{FF2B5EF4-FFF2-40B4-BE49-F238E27FC236}">
                    <a16:creationId xmlns:a16="http://schemas.microsoft.com/office/drawing/2014/main" id="{A7E8928B-AA83-4212-ADC3-928FE08745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1920"/>
                <a:ext cx="1055" cy="239"/>
                <a:chOff x="2496" y="1920"/>
                <a:chExt cx="1055" cy="239"/>
              </a:xfrm>
            </p:grpSpPr>
            <p:sp>
              <p:nvSpPr>
                <p:cNvPr id="92" name="Rectangle 25">
                  <a:extLst>
                    <a:ext uri="{FF2B5EF4-FFF2-40B4-BE49-F238E27FC236}">
                      <a16:creationId xmlns:a16="http://schemas.microsoft.com/office/drawing/2014/main" id="{D7EC3511-DB3D-4803-B7D4-E01BC92AEC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1920"/>
                  <a:ext cx="767" cy="239"/>
                </a:xfrm>
                <a:prstGeom prst="rect">
                  <a:avLst/>
                </a:prstGeom>
                <a:solidFill>
                  <a:srgbClr val="4F81BD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93" name="Rectangle 26">
                  <a:extLst>
                    <a:ext uri="{FF2B5EF4-FFF2-40B4-BE49-F238E27FC236}">
                      <a16:creationId xmlns:a16="http://schemas.microsoft.com/office/drawing/2014/main" id="{40CB58B4-0F5B-465A-9694-AC940EA105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1920"/>
                  <a:ext cx="287" cy="239"/>
                </a:xfrm>
                <a:prstGeom prst="rect">
                  <a:avLst/>
                </a:prstGeom>
                <a:solidFill>
                  <a:srgbClr val="4F81BD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</p:grpSp>
          <p:grpSp>
            <p:nvGrpSpPr>
              <p:cNvPr id="86" name="Group 27">
                <a:extLst>
                  <a:ext uri="{FF2B5EF4-FFF2-40B4-BE49-F238E27FC236}">
                    <a16:creationId xmlns:a16="http://schemas.microsoft.com/office/drawing/2014/main" id="{270B4DE9-1090-44DF-BCD9-0030CCFEA0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2160"/>
                <a:ext cx="1055" cy="239"/>
                <a:chOff x="2496" y="2160"/>
                <a:chExt cx="1055" cy="239"/>
              </a:xfrm>
            </p:grpSpPr>
            <p:sp>
              <p:nvSpPr>
                <p:cNvPr id="90" name="Rectangle 28">
                  <a:extLst>
                    <a:ext uri="{FF2B5EF4-FFF2-40B4-BE49-F238E27FC236}">
                      <a16:creationId xmlns:a16="http://schemas.microsoft.com/office/drawing/2014/main" id="{9184BC6F-1ACF-4698-9947-3B62836D33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2160"/>
                  <a:ext cx="767" cy="239"/>
                </a:xfrm>
                <a:prstGeom prst="rect">
                  <a:avLst/>
                </a:prstGeom>
                <a:solidFill>
                  <a:srgbClr val="4F81BD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91" name="Rectangle 29">
                  <a:extLst>
                    <a:ext uri="{FF2B5EF4-FFF2-40B4-BE49-F238E27FC236}">
                      <a16:creationId xmlns:a16="http://schemas.microsoft.com/office/drawing/2014/main" id="{BD9073C4-E9A8-4B8C-A7E0-30B6DEC641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160"/>
                  <a:ext cx="287" cy="239"/>
                </a:xfrm>
                <a:prstGeom prst="rect">
                  <a:avLst/>
                </a:prstGeom>
                <a:solidFill>
                  <a:srgbClr val="4F81BD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</p:grpSp>
          <p:grpSp>
            <p:nvGrpSpPr>
              <p:cNvPr id="87" name="Group 30">
                <a:extLst>
                  <a:ext uri="{FF2B5EF4-FFF2-40B4-BE49-F238E27FC236}">
                    <a16:creationId xmlns:a16="http://schemas.microsoft.com/office/drawing/2014/main" id="{3D0F79DC-8785-4344-96B3-264B84BEC5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1680"/>
                <a:ext cx="1055" cy="239"/>
                <a:chOff x="2496" y="1680"/>
                <a:chExt cx="1055" cy="239"/>
              </a:xfrm>
            </p:grpSpPr>
            <p:sp>
              <p:nvSpPr>
                <p:cNvPr id="88" name="Rectangle 31">
                  <a:extLst>
                    <a:ext uri="{FF2B5EF4-FFF2-40B4-BE49-F238E27FC236}">
                      <a16:creationId xmlns:a16="http://schemas.microsoft.com/office/drawing/2014/main" id="{BF306149-0149-42FD-A668-0C3DD3806F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1680"/>
                  <a:ext cx="767" cy="239"/>
                </a:xfrm>
                <a:prstGeom prst="rect">
                  <a:avLst/>
                </a:prstGeom>
                <a:solidFill>
                  <a:srgbClr val="4F81BD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89" name="Rectangle 32">
                  <a:extLst>
                    <a:ext uri="{FF2B5EF4-FFF2-40B4-BE49-F238E27FC236}">
                      <a16:creationId xmlns:a16="http://schemas.microsoft.com/office/drawing/2014/main" id="{B857B297-DAF4-4CB4-AC4E-3593389CAE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1680"/>
                  <a:ext cx="287" cy="239"/>
                </a:xfrm>
                <a:prstGeom prst="rect">
                  <a:avLst/>
                </a:prstGeom>
                <a:solidFill>
                  <a:srgbClr val="4F81BD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</p:grpSp>
        </p:grpSp>
        <p:sp>
          <p:nvSpPr>
            <p:cNvPr id="84" name="Line 33">
              <a:extLst>
                <a:ext uri="{FF2B5EF4-FFF2-40B4-BE49-F238E27FC236}">
                  <a16:creationId xmlns:a16="http://schemas.microsoft.com/office/drawing/2014/main" id="{C6B480D2-D54A-4FE2-AE43-10912ADC94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488"/>
              <a:ext cx="0" cy="19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94" name="Line 34">
            <a:extLst>
              <a:ext uri="{FF2B5EF4-FFF2-40B4-BE49-F238E27FC236}">
                <a16:creationId xmlns:a16="http://schemas.microsoft.com/office/drawing/2014/main" id="{F895A195-CA2E-4AE6-B34A-E176E4F2E1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1067" y="4466432"/>
            <a:ext cx="7391400" cy="1588"/>
          </a:xfrm>
          <a:prstGeom prst="line">
            <a:avLst/>
          </a:prstGeom>
          <a:noFill/>
          <a:ln w="41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5" name="Rectangle 35">
            <a:extLst>
              <a:ext uri="{FF2B5EF4-FFF2-40B4-BE49-F238E27FC236}">
                <a16:creationId xmlns:a16="http://schemas.microsoft.com/office/drawing/2014/main" id="{CC5A4C13-E066-48F9-9F57-32306A7AD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7667" y="5457032"/>
            <a:ext cx="1219200" cy="38100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sum=0</a:t>
            </a:r>
          </a:p>
        </p:txBody>
      </p:sp>
      <p:sp>
        <p:nvSpPr>
          <p:cNvPr id="96" name="Rectangle 36">
            <a:extLst>
              <a:ext uri="{FF2B5EF4-FFF2-40B4-BE49-F238E27FC236}">
                <a16:creationId xmlns:a16="http://schemas.microsoft.com/office/drawing/2014/main" id="{12970DE3-6FEF-47A4-9FDE-9D926764D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7667" y="5838032"/>
            <a:ext cx="1219200" cy="38100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97" name="Rectangle 37">
            <a:extLst>
              <a:ext uri="{FF2B5EF4-FFF2-40B4-BE49-F238E27FC236}">
                <a16:creationId xmlns:a16="http://schemas.microsoft.com/office/drawing/2014/main" id="{07BD6C25-0D6D-4FC8-8D00-7AA27A265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7667" y="5076032"/>
            <a:ext cx="1219200" cy="38100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98" name="AutoShape 38">
            <a:extLst>
              <a:ext uri="{FF2B5EF4-FFF2-40B4-BE49-F238E27FC236}">
                <a16:creationId xmlns:a16="http://schemas.microsoft.com/office/drawing/2014/main" id="{614EE3D3-72A3-4CF5-B7C6-7E0BD1E05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867" y="4771232"/>
            <a:ext cx="1066800" cy="3048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DRAM</a:t>
            </a:r>
          </a:p>
        </p:txBody>
      </p:sp>
      <p:sp>
        <p:nvSpPr>
          <p:cNvPr id="99" name="Line 39">
            <a:extLst>
              <a:ext uri="{FF2B5EF4-FFF2-40B4-BE49-F238E27FC236}">
                <a16:creationId xmlns:a16="http://schemas.microsoft.com/office/drawing/2014/main" id="{226C7FB9-1C92-49CB-9612-2F6E2778AC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7267" y="4466432"/>
            <a:ext cx="1588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0" name="Rectangle 40">
            <a:extLst>
              <a:ext uri="{FF2B5EF4-FFF2-40B4-BE49-F238E27FC236}">
                <a16:creationId xmlns:a16="http://schemas.microsoft.com/office/drawing/2014/main" id="{7DF12748-AD9A-4BD9-AB8F-3779929EF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5067" y="3094832"/>
            <a:ext cx="1219200" cy="38100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01" name="Rectangle 41">
            <a:extLst>
              <a:ext uri="{FF2B5EF4-FFF2-40B4-BE49-F238E27FC236}">
                <a16:creationId xmlns:a16="http://schemas.microsoft.com/office/drawing/2014/main" id="{94E93282-B117-4EA6-9537-FE7EAE5D3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4267" y="3094832"/>
            <a:ext cx="457200" cy="38100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02" name="Text Box 42">
            <a:extLst>
              <a:ext uri="{FF2B5EF4-FFF2-40B4-BE49-F238E27FC236}">
                <a16:creationId xmlns:a16="http://schemas.microsoft.com/office/drawing/2014/main" id="{52D517DF-F43A-4E51-8FC5-2D9CEA651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4480" y="3094832"/>
            <a:ext cx="12795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sum=3</a:t>
            </a:r>
          </a:p>
        </p:txBody>
      </p:sp>
      <p:sp>
        <p:nvSpPr>
          <p:cNvPr id="103" name="Text Box 43">
            <a:extLst>
              <a:ext uri="{FF2B5EF4-FFF2-40B4-BE49-F238E27FC236}">
                <a16:creationId xmlns:a16="http://schemas.microsoft.com/office/drawing/2014/main" id="{DDF4F223-20D2-494A-847E-44BD28967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630" y="3094832"/>
            <a:ext cx="4159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04" name="Text Box 44">
            <a:extLst>
              <a:ext uri="{FF2B5EF4-FFF2-40B4-BE49-F238E27FC236}">
                <a16:creationId xmlns:a16="http://schemas.microsoft.com/office/drawing/2014/main" id="{EAAA1D0E-5DCF-4DD6-A888-302F523DD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6680" y="3094832"/>
            <a:ext cx="12795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sum=0</a:t>
            </a:r>
          </a:p>
        </p:txBody>
      </p:sp>
      <p:sp>
        <p:nvSpPr>
          <p:cNvPr id="105" name="Text Box 45">
            <a:extLst>
              <a:ext uri="{FF2B5EF4-FFF2-40B4-BE49-F238E27FC236}">
                <a16:creationId xmlns:a16="http://schemas.microsoft.com/office/drawing/2014/main" id="{E2C5DFF0-CB73-40D1-AFDB-E3D1107D9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8592" y="3094832"/>
            <a:ext cx="3889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V</a:t>
            </a:r>
          </a:p>
        </p:txBody>
      </p:sp>
      <p:grpSp>
        <p:nvGrpSpPr>
          <p:cNvPr id="106" name="Group 46">
            <a:extLst>
              <a:ext uri="{FF2B5EF4-FFF2-40B4-BE49-F238E27FC236}">
                <a16:creationId xmlns:a16="http://schemas.microsoft.com/office/drawing/2014/main" id="{2CFA047E-D9AB-4653-9E0D-DD6AA830DD6E}"/>
              </a:ext>
            </a:extLst>
          </p:cNvPr>
          <p:cNvGrpSpPr>
            <a:grpSpLocks/>
          </p:cNvGrpSpPr>
          <p:nvPr/>
        </p:nvGrpSpPr>
        <p:grpSpPr bwMode="auto">
          <a:xfrm>
            <a:off x="4118467" y="1508920"/>
            <a:ext cx="1711325" cy="1812925"/>
            <a:chOff x="1872" y="921"/>
            <a:chExt cx="1078" cy="1142"/>
          </a:xfrm>
        </p:grpSpPr>
        <p:sp>
          <p:nvSpPr>
            <p:cNvPr id="107" name="Freeform 47">
              <a:extLst>
                <a:ext uri="{FF2B5EF4-FFF2-40B4-BE49-F238E27FC236}">
                  <a16:creationId xmlns:a16="http://schemas.microsoft.com/office/drawing/2014/main" id="{EBB73F0D-9392-4194-9071-77499070AF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0" y="1344"/>
              <a:ext cx="367" cy="719"/>
            </a:xfrm>
            <a:custGeom>
              <a:avLst/>
              <a:gdLst>
                <a:gd name="T0" fmla="*/ 354 w 368"/>
                <a:gd name="T1" fmla="*/ 0 h 720"/>
                <a:gd name="T2" fmla="*/ 32 w 368"/>
                <a:gd name="T3" fmla="*/ 336 h 720"/>
                <a:gd name="T4" fmla="*/ 176 w 368"/>
                <a:gd name="T5" fmla="*/ 706 h 720"/>
                <a:gd name="T6" fmla="*/ 0 60000 65536"/>
                <a:gd name="T7" fmla="*/ 0 60000 65536"/>
                <a:gd name="T8" fmla="*/ 0 60000 65536"/>
                <a:gd name="T9" fmla="*/ 0 w 368"/>
                <a:gd name="T10" fmla="*/ 0 h 720"/>
                <a:gd name="T11" fmla="*/ 368 w 368"/>
                <a:gd name="T12" fmla="*/ 720 h 7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8" h="720">
                  <a:moveTo>
                    <a:pt x="368" y="0"/>
                  </a:moveTo>
                  <a:cubicBezTo>
                    <a:pt x="216" y="108"/>
                    <a:pt x="64" y="216"/>
                    <a:pt x="32" y="336"/>
                  </a:cubicBezTo>
                  <a:cubicBezTo>
                    <a:pt x="0" y="456"/>
                    <a:pt x="88" y="588"/>
                    <a:pt x="176" y="720"/>
                  </a:cubicBezTo>
                </a:path>
              </a:pathLst>
            </a:custGeom>
            <a:noFill/>
            <a:ln w="3816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8" name="Text Box 48">
              <a:extLst>
                <a:ext uri="{FF2B5EF4-FFF2-40B4-BE49-F238E27FC236}">
                  <a16:creationId xmlns:a16="http://schemas.microsoft.com/office/drawing/2014/main" id="{C9A84E3E-4A91-4D2F-83DD-F5D9892B11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921"/>
              <a:ext cx="1078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wr &amp;sum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(sum = 7)</a:t>
              </a:r>
            </a:p>
          </p:txBody>
        </p:sp>
      </p:grpSp>
      <p:grpSp>
        <p:nvGrpSpPr>
          <p:cNvPr id="109" name="Group 49">
            <a:extLst>
              <a:ext uri="{FF2B5EF4-FFF2-40B4-BE49-F238E27FC236}">
                <a16:creationId xmlns:a16="http://schemas.microsoft.com/office/drawing/2014/main" id="{08976DCD-E676-4898-859D-D4C091FC5F4C}"/>
              </a:ext>
            </a:extLst>
          </p:cNvPr>
          <p:cNvGrpSpPr>
            <a:grpSpLocks/>
          </p:cNvGrpSpPr>
          <p:nvPr/>
        </p:nvGrpSpPr>
        <p:grpSpPr bwMode="auto">
          <a:xfrm>
            <a:off x="5947267" y="3094832"/>
            <a:ext cx="1154113" cy="458788"/>
            <a:chOff x="3024" y="1920"/>
            <a:chExt cx="727" cy="289"/>
          </a:xfrm>
        </p:grpSpPr>
        <p:sp>
          <p:nvSpPr>
            <p:cNvPr id="110" name="Line 50">
              <a:extLst>
                <a:ext uri="{FF2B5EF4-FFF2-40B4-BE49-F238E27FC236}">
                  <a16:creationId xmlns:a16="http://schemas.microsoft.com/office/drawing/2014/main" id="{40FC4579-60E6-4EA7-B171-82D5449215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24" y="1967"/>
              <a:ext cx="95" cy="145"/>
            </a:xfrm>
            <a:prstGeom prst="line">
              <a:avLst/>
            </a:prstGeom>
            <a:noFill/>
            <a:ln w="3816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1" name="Line 51">
              <a:extLst>
                <a:ext uri="{FF2B5EF4-FFF2-40B4-BE49-F238E27FC236}">
                  <a16:creationId xmlns:a16="http://schemas.microsoft.com/office/drawing/2014/main" id="{768BA65D-D952-4320-9E81-C8454C0414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0" y="1967"/>
              <a:ext cx="95" cy="145"/>
            </a:xfrm>
            <a:prstGeom prst="line">
              <a:avLst/>
            </a:prstGeom>
            <a:noFill/>
            <a:ln w="3816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" name="Text Box 52">
              <a:extLst>
                <a:ext uri="{FF2B5EF4-FFF2-40B4-BE49-F238E27FC236}">
                  <a16:creationId xmlns:a16="http://schemas.microsoft.com/office/drawing/2014/main" id="{A76063FB-C0F6-401D-9DB4-EEC2642823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9" y="1920"/>
              <a:ext cx="235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113" name="Text Box 53">
              <a:extLst>
                <a:ext uri="{FF2B5EF4-FFF2-40B4-BE49-F238E27FC236}">
                  <a16:creationId xmlns:a16="http://schemas.microsoft.com/office/drawing/2014/main" id="{F7BC437B-4582-453E-8A7D-B4C6F775E7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1" y="1920"/>
              <a:ext cx="261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D</a:t>
              </a:r>
            </a:p>
          </p:txBody>
        </p:sp>
      </p:grpSp>
      <p:grpSp>
        <p:nvGrpSpPr>
          <p:cNvPr id="114" name="Group 54">
            <a:extLst>
              <a:ext uri="{FF2B5EF4-FFF2-40B4-BE49-F238E27FC236}">
                <a16:creationId xmlns:a16="http://schemas.microsoft.com/office/drawing/2014/main" id="{D6CD42D3-ECD8-445F-9FDE-DAC7A0CC2479}"/>
              </a:ext>
            </a:extLst>
          </p:cNvPr>
          <p:cNvGrpSpPr>
            <a:grpSpLocks/>
          </p:cNvGrpSpPr>
          <p:nvPr/>
        </p:nvGrpSpPr>
        <p:grpSpPr bwMode="auto">
          <a:xfrm>
            <a:off x="3508867" y="3856832"/>
            <a:ext cx="4722813" cy="608013"/>
            <a:chOff x="1488" y="2400"/>
            <a:chExt cx="2975" cy="383"/>
          </a:xfrm>
        </p:grpSpPr>
        <p:sp>
          <p:nvSpPr>
            <p:cNvPr id="115" name="Line 55">
              <a:extLst>
                <a:ext uri="{FF2B5EF4-FFF2-40B4-BE49-F238E27FC236}">
                  <a16:creationId xmlns:a16="http://schemas.microsoft.com/office/drawing/2014/main" id="{F850098D-DD8D-494E-BA50-E516F2EDB8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400"/>
              <a:ext cx="0" cy="383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6" name="Line 56">
              <a:extLst>
                <a:ext uri="{FF2B5EF4-FFF2-40B4-BE49-F238E27FC236}">
                  <a16:creationId xmlns:a16="http://schemas.microsoft.com/office/drawing/2014/main" id="{4F16D408-709F-4604-B6A2-E4083FE850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400"/>
              <a:ext cx="0" cy="383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7" name="Line 57">
              <a:extLst>
                <a:ext uri="{FF2B5EF4-FFF2-40B4-BE49-F238E27FC236}">
                  <a16:creationId xmlns:a16="http://schemas.microsoft.com/office/drawing/2014/main" id="{37816CF1-350C-4A61-8194-AC4DF378F3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400"/>
              <a:ext cx="0" cy="383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55032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90F7F-876C-4801-8BDC-48EDA8156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165C24-446A-49C4-99FE-8177140FC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89F50C-DAF9-4F6D-8A7F-443D7FB40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17</a:t>
            </a:fld>
            <a:endParaRPr lang="en-IN" dirty="0"/>
          </a:p>
        </p:txBody>
      </p:sp>
      <p:sp>
        <p:nvSpPr>
          <p:cNvPr id="65" name="Oval 2">
            <a:extLst>
              <a:ext uri="{FF2B5EF4-FFF2-40B4-BE49-F238E27FC236}">
                <a16:creationId xmlns:a16="http://schemas.microsoft.com/office/drawing/2014/main" id="{56BD6227-74AA-460D-BCCA-CF1C632F4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628695"/>
            <a:ext cx="1143000" cy="990600"/>
          </a:xfrm>
          <a:prstGeom prst="ellipse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P1</a:t>
            </a:r>
          </a:p>
        </p:txBody>
      </p:sp>
      <p:grpSp>
        <p:nvGrpSpPr>
          <p:cNvPr id="66" name="Group 3">
            <a:extLst>
              <a:ext uri="{FF2B5EF4-FFF2-40B4-BE49-F238E27FC236}">
                <a16:creationId xmlns:a16="http://schemas.microsoft.com/office/drawing/2014/main" id="{D056D132-7B3E-4E0C-B3B1-F2E21C4AD430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3305095"/>
            <a:ext cx="1674813" cy="379413"/>
            <a:chOff x="1008" y="1920"/>
            <a:chExt cx="1055" cy="239"/>
          </a:xfrm>
        </p:grpSpPr>
        <p:sp>
          <p:nvSpPr>
            <p:cNvPr id="67" name="Rectangle 4">
              <a:extLst>
                <a:ext uri="{FF2B5EF4-FFF2-40B4-BE49-F238E27FC236}">
                  <a16:creationId xmlns:a16="http://schemas.microsoft.com/office/drawing/2014/main" id="{E5209F5F-C65C-48F7-B460-2F69B4717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920"/>
              <a:ext cx="76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93992264-21A1-4FC7-8008-B2AE395CA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920"/>
              <a:ext cx="28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</p:grpSp>
      <p:grpSp>
        <p:nvGrpSpPr>
          <p:cNvPr id="69" name="Group 6">
            <a:extLst>
              <a:ext uri="{FF2B5EF4-FFF2-40B4-BE49-F238E27FC236}">
                <a16:creationId xmlns:a16="http://schemas.microsoft.com/office/drawing/2014/main" id="{63079102-FF1A-4FE2-8B02-8CBBE690BC04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3686095"/>
            <a:ext cx="1674813" cy="379413"/>
            <a:chOff x="1008" y="2160"/>
            <a:chExt cx="1055" cy="239"/>
          </a:xfrm>
        </p:grpSpPr>
        <p:sp>
          <p:nvSpPr>
            <p:cNvPr id="70" name="Rectangle 7">
              <a:extLst>
                <a:ext uri="{FF2B5EF4-FFF2-40B4-BE49-F238E27FC236}">
                  <a16:creationId xmlns:a16="http://schemas.microsoft.com/office/drawing/2014/main" id="{2DD39A30-0DE2-4034-8959-206F3B646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160"/>
              <a:ext cx="76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F4E6AA65-CCD9-4F66-A74B-1BA8DF053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160"/>
              <a:ext cx="28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</p:grpSp>
      <p:grpSp>
        <p:nvGrpSpPr>
          <p:cNvPr id="72" name="Group 9">
            <a:extLst>
              <a:ext uri="{FF2B5EF4-FFF2-40B4-BE49-F238E27FC236}">
                <a16:creationId xmlns:a16="http://schemas.microsoft.com/office/drawing/2014/main" id="{58C2D8E7-FAC5-4E8C-AE5C-420A9FC09CBD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2924095"/>
            <a:ext cx="1674813" cy="379413"/>
            <a:chOff x="1008" y="1680"/>
            <a:chExt cx="1055" cy="239"/>
          </a:xfrm>
        </p:grpSpPr>
        <p:sp>
          <p:nvSpPr>
            <p:cNvPr id="73" name="Rectangle 10">
              <a:extLst>
                <a:ext uri="{FF2B5EF4-FFF2-40B4-BE49-F238E27FC236}">
                  <a16:creationId xmlns:a16="http://schemas.microsoft.com/office/drawing/2014/main" id="{0B7C5727-842A-45AC-B618-8D328CF23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680"/>
              <a:ext cx="76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74" name="Rectangle 11">
              <a:extLst>
                <a:ext uri="{FF2B5EF4-FFF2-40B4-BE49-F238E27FC236}">
                  <a16:creationId xmlns:a16="http://schemas.microsoft.com/office/drawing/2014/main" id="{EA9C46DF-94EB-46AB-BEFE-A6774F914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680"/>
              <a:ext cx="28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</p:grpSp>
      <p:sp>
        <p:nvSpPr>
          <p:cNvPr id="75" name="Line 12">
            <a:extLst>
              <a:ext uri="{FF2B5EF4-FFF2-40B4-BE49-F238E27FC236}">
                <a16:creationId xmlns:a16="http://schemas.microsoft.com/office/drawing/2014/main" id="{46BFEE14-17B8-49E8-9E76-069A0E4D852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619295"/>
            <a:ext cx="1588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6" name="Oval 13">
            <a:extLst>
              <a:ext uri="{FF2B5EF4-FFF2-40B4-BE49-F238E27FC236}">
                <a16:creationId xmlns:a16="http://schemas.microsoft.com/office/drawing/2014/main" id="{E6BBAFB1-4937-44C3-8117-9189905B9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1628695"/>
            <a:ext cx="1143000" cy="990600"/>
          </a:xfrm>
          <a:prstGeom prst="ellipse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P3</a:t>
            </a:r>
          </a:p>
        </p:txBody>
      </p:sp>
      <p:grpSp>
        <p:nvGrpSpPr>
          <p:cNvPr id="77" name="Group 14">
            <a:extLst>
              <a:ext uri="{FF2B5EF4-FFF2-40B4-BE49-F238E27FC236}">
                <a16:creationId xmlns:a16="http://schemas.microsoft.com/office/drawing/2014/main" id="{5F82D91C-CB61-4407-A78F-53C22FBB5E15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3686095"/>
            <a:ext cx="1674813" cy="379413"/>
            <a:chOff x="3936" y="2160"/>
            <a:chExt cx="1055" cy="239"/>
          </a:xfrm>
        </p:grpSpPr>
        <p:sp>
          <p:nvSpPr>
            <p:cNvPr id="78" name="Rectangle 15">
              <a:extLst>
                <a:ext uri="{FF2B5EF4-FFF2-40B4-BE49-F238E27FC236}">
                  <a16:creationId xmlns:a16="http://schemas.microsoft.com/office/drawing/2014/main" id="{CF03290D-4B9E-4139-A44B-23D90D71E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160"/>
              <a:ext cx="76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79" name="Rectangle 16">
              <a:extLst>
                <a:ext uri="{FF2B5EF4-FFF2-40B4-BE49-F238E27FC236}">
                  <a16:creationId xmlns:a16="http://schemas.microsoft.com/office/drawing/2014/main" id="{E4D4EE48-6AE0-4F1D-8E83-FABFFE888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160"/>
              <a:ext cx="28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</p:grpSp>
      <p:grpSp>
        <p:nvGrpSpPr>
          <p:cNvPr id="80" name="Group 17">
            <a:extLst>
              <a:ext uri="{FF2B5EF4-FFF2-40B4-BE49-F238E27FC236}">
                <a16:creationId xmlns:a16="http://schemas.microsoft.com/office/drawing/2014/main" id="{74C8D628-E93C-4E07-8108-B4AF85FFBCEC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2924095"/>
            <a:ext cx="1674813" cy="379413"/>
            <a:chOff x="3936" y="1680"/>
            <a:chExt cx="1055" cy="239"/>
          </a:xfrm>
        </p:grpSpPr>
        <p:sp>
          <p:nvSpPr>
            <p:cNvPr id="81" name="Rectangle 18">
              <a:extLst>
                <a:ext uri="{FF2B5EF4-FFF2-40B4-BE49-F238E27FC236}">
                  <a16:creationId xmlns:a16="http://schemas.microsoft.com/office/drawing/2014/main" id="{41898E1F-227E-499D-8D6B-427A025EF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680"/>
              <a:ext cx="76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82" name="Rectangle 19">
              <a:extLst>
                <a:ext uri="{FF2B5EF4-FFF2-40B4-BE49-F238E27FC236}">
                  <a16:creationId xmlns:a16="http://schemas.microsoft.com/office/drawing/2014/main" id="{283D5E14-D185-498A-A89E-C6C8D0242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680"/>
              <a:ext cx="28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</p:grpSp>
      <p:sp>
        <p:nvSpPr>
          <p:cNvPr id="83" name="Line 20">
            <a:extLst>
              <a:ext uri="{FF2B5EF4-FFF2-40B4-BE49-F238E27FC236}">
                <a16:creationId xmlns:a16="http://schemas.microsoft.com/office/drawing/2014/main" id="{3EFCAD64-5CB5-4DC2-BDBD-98A6206DB9CD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2619295"/>
            <a:ext cx="1588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84" name="Group 21">
            <a:extLst>
              <a:ext uri="{FF2B5EF4-FFF2-40B4-BE49-F238E27FC236}">
                <a16:creationId xmlns:a16="http://schemas.microsoft.com/office/drawing/2014/main" id="{82822B28-8287-4938-81FA-0D7A3548E29F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1628695"/>
            <a:ext cx="1674813" cy="2435225"/>
            <a:chOff x="2496" y="864"/>
            <a:chExt cx="1055" cy="1534"/>
          </a:xfrm>
        </p:grpSpPr>
        <p:sp>
          <p:nvSpPr>
            <p:cNvPr id="85" name="Oval 22">
              <a:extLst>
                <a:ext uri="{FF2B5EF4-FFF2-40B4-BE49-F238E27FC236}">
                  <a16:creationId xmlns:a16="http://schemas.microsoft.com/office/drawing/2014/main" id="{B55B3C72-D5D7-411E-8405-F8E3F26BB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864"/>
              <a:ext cx="719" cy="623"/>
            </a:xfrm>
            <a:prstGeom prst="ellipse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P2</a:t>
              </a:r>
            </a:p>
          </p:txBody>
        </p:sp>
        <p:grpSp>
          <p:nvGrpSpPr>
            <p:cNvPr id="86" name="Group 23">
              <a:extLst>
                <a:ext uri="{FF2B5EF4-FFF2-40B4-BE49-F238E27FC236}">
                  <a16:creationId xmlns:a16="http://schemas.microsoft.com/office/drawing/2014/main" id="{2BD4A888-FFA9-4B68-A11E-C08694B7CC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1680"/>
              <a:ext cx="1055" cy="719"/>
              <a:chOff x="2496" y="1680"/>
              <a:chExt cx="1055" cy="719"/>
            </a:xfrm>
          </p:grpSpPr>
          <p:grpSp>
            <p:nvGrpSpPr>
              <p:cNvPr id="88" name="Group 24">
                <a:extLst>
                  <a:ext uri="{FF2B5EF4-FFF2-40B4-BE49-F238E27FC236}">
                    <a16:creationId xmlns:a16="http://schemas.microsoft.com/office/drawing/2014/main" id="{2D68615B-658A-4BDC-BDCA-81AEE7EB34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1920"/>
                <a:ext cx="1055" cy="239"/>
                <a:chOff x="2496" y="1920"/>
                <a:chExt cx="1055" cy="239"/>
              </a:xfrm>
            </p:grpSpPr>
            <p:sp>
              <p:nvSpPr>
                <p:cNvPr id="95" name="Rectangle 25">
                  <a:extLst>
                    <a:ext uri="{FF2B5EF4-FFF2-40B4-BE49-F238E27FC236}">
                      <a16:creationId xmlns:a16="http://schemas.microsoft.com/office/drawing/2014/main" id="{1068BD50-8108-49E3-B107-F7155B88E8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1920"/>
                  <a:ext cx="767" cy="239"/>
                </a:xfrm>
                <a:prstGeom prst="rect">
                  <a:avLst/>
                </a:prstGeom>
                <a:solidFill>
                  <a:srgbClr val="4F81BD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96" name="Rectangle 26">
                  <a:extLst>
                    <a:ext uri="{FF2B5EF4-FFF2-40B4-BE49-F238E27FC236}">
                      <a16:creationId xmlns:a16="http://schemas.microsoft.com/office/drawing/2014/main" id="{A09756F9-54FF-4D01-8B47-4FC0141967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1920"/>
                  <a:ext cx="287" cy="239"/>
                </a:xfrm>
                <a:prstGeom prst="rect">
                  <a:avLst/>
                </a:prstGeom>
                <a:solidFill>
                  <a:srgbClr val="4F81BD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</p:grpSp>
          <p:grpSp>
            <p:nvGrpSpPr>
              <p:cNvPr id="89" name="Group 27">
                <a:extLst>
                  <a:ext uri="{FF2B5EF4-FFF2-40B4-BE49-F238E27FC236}">
                    <a16:creationId xmlns:a16="http://schemas.microsoft.com/office/drawing/2014/main" id="{992ED23E-0A94-4D4B-B2F7-4D0AE6EA0E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2160"/>
                <a:ext cx="1055" cy="239"/>
                <a:chOff x="2496" y="2160"/>
                <a:chExt cx="1055" cy="239"/>
              </a:xfrm>
            </p:grpSpPr>
            <p:sp>
              <p:nvSpPr>
                <p:cNvPr id="93" name="Rectangle 28">
                  <a:extLst>
                    <a:ext uri="{FF2B5EF4-FFF2-40B4-BE49-F238E27FC236}">
                      <a16:creationId xmlns:a16="http://schemas.microsoft.com/office/drawing/2014/main" id="{622440B0-F042-4610-A778-5EA0261CE2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2160"/>
                  <a:ext cx="767" cy="239"/>
                </a:xfrm>
                <a:prstGeom prst="rect">
                  <a:avLst/>
                </a:prstGeom>
                <a:solidFill>
                  <a:srgbClr val="4F81BD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94" name="Rectangle 29">
                  <a:extLst>
                    <a:ext uri="{FF2B5EF4-FFF2-40B4-BE49-F238E27FC236}">
                      <a16:creationId xmlns:a16="http://schemas.microsoft.com/office/drawing/2014/main" id="{57D24876-6931-4934-9976-2602E52F67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160"/>
                  <a:ext cx="287" cy="239"/>
                </a:xfrm>
                <a:prstGeom prst="rect">
                  <a:avLst/>
                </a:prstGeom>
                <a:solidFill>
                  <a:srgbClr val="4F81BD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</p:grpSp>
          <p:grpSp>
            <p:nvGrpSpPr>
              <p:cNvPr id="90" name="Group 30">
                <a:extLst>
                  <a:ext uri="{FF2B5EF4-FFF2-40B4-BE49-F238E27FC236}">
                    <a16:creationId xmlns:a16="http://schemas.microsoft.com/office/drawing/2014/main" id="{E96DA874-988B-4D11-8BC0-4DE66C8A3F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1680"/>
                <a:ext cx="1055" cy="239"/>
                <a:chOff x="2496" y="1680"/>
                <a:chExt cx="1055" cy="239"/>
              </a:xfrm>
            </p:grpSpPr>
            <p:sp>
              <p:nvSpPr>
                <p:cNvPr id="91" name="Rectangle 31">
                  <a:extLst>
                    <a:ext uri="{FF2B5EF4-FFF2-40B4-BE49-F238E27FC236}">
                      <a16:creationId xmlns:a16="http://schemas.microsoft.com/office/drawing/2014/main" id="{BB8B8F2B-17C8-40FD-8227-B114C407B1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1680"/>
                  <a:ext cx="767" cy="239"/>
                </a:xfrm>
                <a:prstGeom prst="rect">
                  <a:avLst/>
                </a:prstGeom>
                <a:solidFill>
                  <a:srgbClr val="4F81BD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92" name="Rectangle 32">
                  <a:extLst>
                    <a:ext uri="{FF2B5EF4-FFF2-40B4-BE49-F238E27FC236}">
                      <a16:creationId xmlns:a16="http://schemas.microsoft.com/office/drawing/2014/main" id="{5BD8C95C-DFB9-4CD1-9AD3-B1B85153C0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1680"/>
                  <a:ext cx="287" cy="239"/>
                </a:xfrm>
                <a:prstGeom prst="rect">
                  <a:avLst/>
                </a:prstGeom>
                <a:solidFill>
                  <a:srgbClr val="4F81BD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</p:grpSp>
        </p:grpSp>
        <p:sp>
          <p:nvSpPr>
            <p:cNvPr id="87" name="Line 33">
              <a:extLst>
                <a:ext uri="{FF2B5EF4-FFF2-40B4-BE49-F238E27FC236}">
                  <a16:creationId xmlns:a16="http://schemas.microsoft.com/office/drawing/2014/main" id="{A50148FD-2CE1-4312-B83A-6EE81F3127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488"/>
              <a:ext cx="0" cy="19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97" name="Line 34">
            <a:extLst>
              <a:ext uri="{FF2B5EF4-FFF2-40B4-BE49-F238E27FC236}">
                <a16:creationId xmlns:a16="http://schemas.microsoft.com/office/drawing/2014/main" id="{B7FFAB47-22B8-45B3-AE6B-45D6E54EAA8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4676695"/>
            <a:ext cx="7391400" cy="1588"/>
          </a:xfrm>
          <a:prstGeom prst="line">
            <a:avLst/>
          </a:prstGeom>
          <a:noFill/>
          <a:ln w="41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8" name="Rectangle 35">
            <a:extLst>
              <a:ext uri="{FF2B5EF4-FFF2-40B4-BE49-F238E27FC236}">
                <a16:creationId xmlns:a16="http://schemas.microsoft.com/office/drawing/2014/main" id="{42F37D50-84FE-4081-A0EE-E0EB58F7C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667295"/>
            <a:ext cx="1219200" cy="38100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sum=0</a:t>
            </a:r>
          </a:p>
        </p:txBody>
      </p:sp>
      <p:sp>
        <p:nvSpPr>
          <p:cNvPr id="99" name="Rectangle 36">
            <a:extLst>
              <a:ext uri="{FF2B5EF4-FFF2-40B4-BE49-F238E27FC236}">
                <a16:creationId xmlns:a16="http://schemas.microsoft.com/office/drawing/2014/main" id="{CD8359C6-E573-440D-A385-3B95DCE2A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048295"/>
            <a:ext cx="1219200" cy="38100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00" name="Rectangle 37">
            <a:extLst>
              <a:ext uri="{FF2B5EF4-FFF2-40B4-BE49-F238E27FC236}">
                <a16:creationId xmlns:a16="http://schemas.microsoft.com/office/drawing/2014/main" id="{1D4389EB-7E00-49D3-9A13-EC6EE0BB4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286295"/>
            <a:ext cx="1219200" cy="38100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01" name="AutoShape 38">
            <a:extLst>
              <a:ext uri="{FF2B5EF4-FFF2-40B4-BE49-F238E27FC236}">
                <a16:creationId xmlns:a16="http://schemas.microsoft.com/office/drawing/2014/main" id="{BD6AD140-611E-4D9A-8DC1-3C902F7A6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981495"/>
            <a:ext cx="1066800" cy="3048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DRAM</a:t>
            </a:r>
          </a:p>
        </p:txBody>
      </p:sp>
      <p:sp>
        <p:nvSpPr>
          <p:cNvPr id="102" name="Line 39">
            <a:extLst>
              <a:ext uri="{FF2B5EF4-FFF2-40B4-BE49-F238E27FC236}">
                <a16:creationId xmlns:a16="http://schemas.microsoft.com/office/drawing/2014/main" id="{BC6A35FF-D8AB-40C8-BF4F-D54C1383BA4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4676695"/>
            <a:ext cx="1588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3" name="Rectangle 40">
            <a:extLst>
              <a:ext uri="{FF2B5EF4-FFF2-40B4-BE49-F238E27FC236}">
                <a16:creationId xmlns:a16="http://schemas.microsoft.com/office/drawing/2014/main" id="{98741EEC-A0E6-437B-9B9C-E68841072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305095"/>
            <a:ext cx="1219200" cy="38100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04" name="Rectangle 41">
            <a:extLst>
              <a:ext uri="{FF2B5EF4-FFF2-40B4-BE49-F238E27FC236}">
                <a16:creationId xmlns:a16="http://schemas.microsoft.com/office/drawing/2014/main" id="{86CA75AC-3FB1-48B9-93A6-8D62650D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3305095"/>
            <a:ext cx="457200" cy="38100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05" name="Text Box 42">
            <a:extLst>
              <a:ext uri="{FF2B5EF4-FFF2-40B4-BE49-F238E27FC236}">
                <a16:creationId xmlns:a16="http://schemas.microsoft.com/office/drawing/2014/main" id="{DFDB92DD-FC5A-4BEA-85BA-75DF73AED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4613" y="3305095"/>
            <a:ext cx="12795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sum=3</a:t>
            </a:r>
          </a:p>
        </p:txBody>
      </p:sp>
      <p:sp>
        <p:nvSpPr>
          <p:cNvPr id="106" name="Text Box 43">
            <a:extLst>
              <a:ext uri="{FF2B5EF4-FFF2-40B4-BE49-F238E27FC236}">
                <a16:creationId xmlns:a16="http://schemas.microsoft.com/office/drawing/2014/main" id="{56AF5E52-3AB7-4E14-9DEC-8AB3C5D91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1763" y="3305095"/>
            <a:ext cx="4159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07" name="Text Box 44">
            <a:extLst>
              <a:ext uri="{FF2B5EF4-FFF2-40B4-BE49-F238E27FC236}">
                <a16:creationId xmlns:a16="http://schemas.microsoft.com/office/drawing/2014/main" id="{66E23BD2-9B66-4051-8A16-1A46E5671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6813" y="3305095"/>
            <a:ext cx="12795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sum=7</a:t>
            </a:r>
          </a:p>
        </p:txBody>
      </p:sp>
      <p:sp>
        <p:nvSpPr>
          <p:cNvPr id="108" name="Text Box 45">
            <a:extLst>
              <a:ext uri="{FF2B5EF4-FFF2-40B4-BE49-F238E27FC236}">
                <a16:creationId xmlns:a16="http://schemas.microsoft.com/office/drawing/2014/main" id="{8CEF11AD-E06B-4590-89B5-A470688A5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3963" y="3305095"/>
            <a:ext cx="4159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D</a:t>
            </a:r>
          </a:p>
        </p:txBody>
      </p:sp>
      <p:grpSp>
        <p:nvGrpSpPr>
          <p:cNvPr id="109" name="Group 46">
            <a:extLst>
              <a:ext uri="{FF2B5EF4-FFF2-40B4-BE49-F238E27FC236}">
                <a16:creationId xmlns:a16="http://schemas.microsoft.com/office/drawing/2014/main" id="{764F7A11-7F67-4954-9949-7148C7BFB81B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2085895"/>
            <a:ext cx="1497013" cy="1370013"/>
            <a:chOff x="240" y="1152"/>
            <a:chExt cx="943" cy="863"/>
          </a:xfrm>
        </p:grpSpPr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61DC4124-EE52-436F-9A00-E74F56B7F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" y="1184"/>
              <a:ext cx="527" cy="831"/>
            </a:xfrm>
            <a:custGeom>
              <a:avLst/>
              <a:gdLst>
                <a:gd name="T0" fmla="*/ 482 w 528"/>
                <a:gd name="T1" fmla="*/ 64 h 832"/>
                <a:gd name="T2" fmla="*/ 434 w 528"/>
                <a:gd name="T3" fmla="*/ 64 h 832"/>
                <a:gd name="T4" fmla="*/ 16 w 528"/>
                <a:gd name="T5" fmla="*/ 434 h 832"/>
                <a:gd name="T6" fmla="*/ 338 w 528"/>
                <a:gd name="T7" fmla="*/ 818 h 8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832"/>
                <a:gd name="T14" fmla="*/ 528 w 528"/>
                <a:gd name="T15" fmla="*/ 832 h 8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832">
                  <a:moveTo>
                    <a:pt x="496" y="64"/>
                  </a:moveTo>
                  <a:cubicBezTo>
                    <a:pt x="512" y="32"/>
                    <a:pt x="528" y="0"/>
                    <a:pt x="448" y="64"/>
                  </a:cubicBezTo>
                  <a:cubicBezTo>
                    <a:pt x="368" y="128"/>
                    <a:pt x="32" y="320"/>
                    <a:pt x="16" y="448"/>
                  </a:cubicBezTo>
                  <a:cubicBezTo>
                    <a:pt x="0" y="576"/>
                    <a:pt x="176" y="704"/>
                    <a:pt x="352" y="832"/>
                  </a:cubicBezTo>
                </a:path>
              </a:pathLst>
            </a:custGeom>
            <a:noFill/>
            <a:ln w="3816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1" name="Text Box 48">
              <a:extLst>
                <a:ext uri="{FF2B5EF4-FFF2-40B4-BE49-F238E27FC236}">
                  <a16:creationId xmlns:a16="http://schemas.microsoft.com/office/drawing/2014/main" id="{940013B3-E107-49EA-A633-98D10241FE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152"/>
              <a:ext cx="934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rd &amp;sum</a:t>
              </a:r>
            </a:p>
          </p:txBody>
        </p:sp>
      </p:grpSp>
      <p:grpSp>
        <p:nvGrpSpPr>
          <p:cNvPr id="112" name="Group 49">
            <a:extLst>
              <a:ext uri="{FF2B5EF4-FFF2-40B4-BE49-F238E27FC236}">
                <a16:creationId xmlns:a16="http://schemas.microsoft.com/office/drawing/2014/main" id="{C93658E9-5755-43B0-A882-E7A53960F82F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2238295"/>
            <a:ext cx="2092325" cy="1217613"/>
            <a:chOff x="1776" y="1248"/>
            <a:chExt cx="1318" cy="767"/>
          </a:xfrm>
        </p:grpSpPr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D933A3E9-184F-4E68-A22C-51F784D58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" y="1248"/>
              <a:ext cx="415" cy="767"/>
            </a:xfrm>
            <a:custGeom>
              <a:avLst/>
              <a:gdLst>
                <a:gd name="T0" fmla="*/ 192 w 416"/>
                <a:gd name="T1" fmla="*/ 754 h 768"/>
                <a:gd name="T2" fmla="*/ 370 w 416"/>
                <a:gd name="T3" fmla="*/ 336 h 768"/>
                <a:gd name="T4" fmla="*/ 0 w 416"/>
                <a:gd name="T5" fmla="*/ 0 h 768"/>
                <a:gd name="T6" fmla="*/ 0 60000 65536"/>
                <a:gd name="T7" fmla="*/ 0 60000 65536"/>
                <a:gd name="T8" fmla="*/ 0 60000 65536"/>
                <a:gd name="T9" fmla="*/ 0 w 416"/>
                <a:gd name="T10" fmla="*/ 0 h 768"/>
                <a:gd name="T11" fmla="*/ 416 w 416"/>
                <a:gd name="T12" fmla="*/ 768 h 7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6" h="768">
                  <a:moveTo>
                    <a:pt x="192" y="768"/>
                  </a:moveTo>
                  <a:cubicBezTo>
                    <a:pt x="304" y="616"/>
                    <a:pt x="416" y="464"/>
                    <a:pt x="384" y="336"/>
                  </a:cubicBezTo>
                  <a:cubicBezTo>
                    <a:pt x="352" y="208"/>
                    <a:pt x="176" y="104"/>
                    <a:pt x="0" y="0"/>
                  </a:cubicBezTo>
                </a:path>
              </a:pathLst>
            </a:custGeom>
            <a:noFill/>
            <a:ln w="3816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4" name="Text Box 51">
              <a:extLst>
                <a:ext uri="{FF2B5EF4-FFF2-40B4-BE49-F238E27FC236}">
                  <a16:creationId xmlns:a16="http://schemas.microsoft.com/office/drawing/2014/main" id="{C18FD5E0-D89B-4431-958A-63DE49F4CB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391"/>
              <a:ext cx="1318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print sum=3</a:t>
              </a:r>
            </a:p>
          </p:txBody>
        </p:sp>
      </p:grpSp>
      <p:grpSp>
        <p:nvGrpSpPr>
          <p:cNvPr id="115" name="Group 52">
            <a:extLst>
              <a:ext uri="{FF2B5EF4-FFF2-40B4-BE49-F238E27FC236}">
                <a16:creationId xmlns:a16="http://schemas.microsoft.com/office/drawing/2014/main" id="{776342E1-6576-4695-A56E-E3D5982524F3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067095"/>
            <a:ext cx="4722813" cy="608013"/>
            <a:chOff x="1488" y="2400"/>
            <a:chExt cx="2975" cy="383"/>
          </a:xfrm>
        </p:grpSpPr>
        <p:sp>
          <p:nvSpPr>
            <p:cNvPr id="116" name="Line 53">
              <a:extLst>
                <a:ext uri="{FF2B5EF4-FFF2-40B4-BE49-F238E27FC236}">
                  <a16:creationId xmlns:a16="http://schemas.microsoft.com/office/drawing/2014/main" id="{DB2C25E1-2B0C-4635-8B2D-6CDE360E2C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400"/>
              <a:ext cx="0" cy="383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7" name="Line 54">
              <a:extLst>
                <a:ext uri="{FF2B5EF4-FFF2-40B4-BE49-F238E27FC236}">
                  <a16:creationId xmlns:a16="http://schemas.microsoft.com/office/drawing/2014/main" id="{64F17F26-D5E3-4D02-9E55-F8392C009B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400"/>
              <a:ext cx="0" cy="383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8" name="Line 55">
              <a:extLst>
                <a:ext uri="{FF2B5EF4-FFF2-40B4-BE49-F238E27FC236}">
                  <a16:creationId xmlns:a16="http://schemas.microsoft.com/office/drawing/2014/main" id="{ED73B0AF-7DCD-41A1-A7F6-12314BA7A4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400"/>
              <a:ext cx="0" cy="383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19" name="Oval 118">
            <a:extLst>
              <a:ext uri="{FF2B5EF4-FFF2-40B4-BE49-F238E27FC236}">
                <a16:creationId xmlns:a16="http://schemas.microsoft.com/office/drawing/2014/main" id="{5F1D728D-4963-4E68-BACB-B46020AE29AC}"/>
              </a:ext>
            </a:extLst>
          </p:cNvPr>
          <p:cNvSpPr/>
          <p:nvPr/>
        </p:nvSpPr>
        <p:spPr>
          <a:xfrm>
            <a:off x="1676400" y="1171495"/>
            <a:ext cx="1371600" cy="838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defRPr/>
            </a:pPr>
            <a:r>
              <a:rPr lang="en-US" sz="2800" dirty="0">
                <a:latin typeface="+mj-lt"/>
                <a:ea typeface="Arial Unicode MS" pitchFamily="34" charset="-128"/>
                <a:cs typeface="Arial Unicode MS" pitchFamily="34" charset="-128"/>
              </a:rPr>
              <a:t>Err!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5D54CD68-868D-4937-A28A-95A38200848A}"/>
              </a:ext>
            </a:extLst>
          </p:cNvPr>
          <p:cNvSpPr/>
          <p:nvPr/>
        </p:nvSpPr>
        <p:spPr>
          <a:xfrm>
            <a:off x="6096000" y="1095295"/>
            <a:ext cx="1600200" cy="838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Times New Roman" pitchFamily="16" charset="0"/>
              <a:buNone/>
              <a:defRPr/>
            </a:pPr>
            <a:r>
              <a:rPr lang="en-US" sz="2800" dirty="0">
                <a:latin typeface="+mj-lt"/>
                <a:ea typeface="Arial Unicode MS" pitchFamily="34" charset="-128"/>
                <a:cs typeface="Arial Unicode MS" pitchFamily="34" charset="-128"/>
              </a:rPr>
              <a:t>Voila</a:t>
            </a:r>
          </a:p>
        </p:txBody>
      </p:sp>
      <p:sp>
        <p:nvSpPr>
          <p:cNvPr id="121" name="Freeform 47">
            <a:extLst>
              <a:ext uri="{FF2B5EF4-FFF2-40B4-BE49-F238E27FC236}">
                <a16:creationId xmlns:a16="http://schemas.microsoft.com/office/drawing/2014/main" id="{CB35423A-6DAB-4AB9-8A41-CBE23A914962}"/>
              </a:ext>
            </a:extLst>
          </p:cNvPr>
          <p:cNvSpPr>
            <a:spLocks/>
          </p:cNvSpPr>
          <p:nvPr/>
        </p:nvSpPr>
        <p:spPr bwMode="auto">
          <a:xfrm>
            <a:off x="4497388" y="2238295"/>
            <a:ext cx="836612" cy="1319213"/>
          </a:xfrm>
          <a:custGeom>
            <a:avLst/>
            <a:gdLst>
              <a:gd name="T0" fmla="*/ 2147483647 w 528"/>
              <a:gd name="T1" fmla="*/ 2147483647 h 832"/>
              <a:gd name="T2" fmla="*/ 2147483647 w 528"/>
              <a:gd name="T3" fmla="*/ 2147483647 h 832"/>
              <a:gd name="T4" fmla="*/ 2147483647 w 528"/>
              <a:gd name="T5" fmla="*/ 2147483647 h 832"/>
              <a:gd name="T6" fmla="*/ 2147483647 w 528"/>
              <a:gd name="T7" fmla="*/ 2147483647 h 832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832"/>
              <a:gd name="T14" fmla="*/ 528 w 528"/>
              <a:gd name="T15" fmla="*/ 832 h 8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832">
                <a:moveTo>
                  <a:pt x="496" y="64"/>
                </a:moveTo>
                <a:cubicBezTo>
                  <a:pt x="512" y="32"/>
                  <a:pt x="528" y="0"/>
                  <a:pt x="448" y="64"/>
                </a:cubicBezTo>
                <a:cubicBezTo>
                  <a:pt x="368" y="128"/>
                  <a:pt x="32" y="320"/>
                  <a:pt x="16" y="448"/>
                </a:cubicBezTo>
                <a:cubicBezTo>
                  <a:pt x="0" y="576"/>
                  <a:pt x="176" y="704"/>
                  <a:pt x="352" y="832"/>
                </a:cubicBezTo>
              </a:path>
            </a:pathLst>
          </a:custGeom>
          <a:noFill/>
          <a:ln w="3816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" name="Freeform 50">
            <a:extLst>
              <a:ext uri="{FF2B5EF4-FFF2-40B4-BE49-F238E27FC236}">
                <a16:creationId xmlns:a16="http://schemas.microsoft.com/office/drawing/2014/main" id="{737F7E90-CBB8-4513-80BA-52D497C107EF}"/>
              </a:ext>
            </a:extLst>
          </p:cNvPr>
          <p:cNvSpPr>
            <a:spLocks/>
          </p:cNvSpPr>
          <p:nvPr/>
        </p:nvSpPr>
        <p:spPr bwMode="auto">
          <a:xfrm>
            <a:off x="6400800" y="2314495"/>
            <a:ext cx="658813" cy="1217613"/>
          </a:xfrm>
          <a:custGeom>
            <a:avLst/>
            <a:gdLst>
              <a:gd name="T0" fmla="*/ 2147483647 w 416"/>
              <a:gd name="T1" fmla="*/ 2147483647 h 768"/>
              <a:gd name="T2" fmla="*/ 2147483647 w 416"/>
              <a:gd name="T3" fmla="*/ 2147483647 h 768"/>
              <a:gd name="T4" fmla="*/ 0 w 416"/>
              <a:gd name="T5" fmla="*/ 0 h 768"/>
              <a:gd name="T6" fmla="*/ 0 60000 65536"/>
              <a:gd name="T7" fmla="*/ 0 60000 65536"/>
              <a:gd name="T8" fmla="*/ 0 60000 65536"/>
              <a:gd name="T9" fmla="*/ 0 w 416"/>
              <a:gd name="T10" fmla="*/ 0 h 768"/>
              <a:gd name="T11" fmla="*/ 416 w 416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6" h="768">
                <a:moveTo>
                  <a:pt x="192" y="768"/>
                </a:moveTo>
                <a:cubicBezTo>
                  <a:pt x="304" y="616"/>
                  <a:pt x="416" y="464"/>
                  <a:pt x="384" y="336"/>
                </a:cubicBezTo>
                <a:cubicBezTo>
                  <a:pt x="352" y="208"/>
                  <a:pt x="176" y="104"/>
                  <a:pt x="0" y="0"/>
                </a:cubicBezTo>
              </a:path>
            </a:pathLst>
          </a:custGeom>
          <a:noFill/>
          <a:ln w="3816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" name="Text Box 51">
            <a:extLst>
              <a:ext uri="{FF2B5EF4-FFF2-40B4-BE49-F238E27FC236}">
                <a16:creationId xmlns:a16="http://schemas.microsoft.com/office/drawing/2014/main" id="{09129F15-CDF2-4DF6-8DD1-89C17405F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466895"/>
            <a:ext cx="16891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print sum=7</a:t>
            </a:r>
          </a:p>
        </p:txBody>
      </p:sp>
    </p:spTree>
    <p:extLst>
      <p:ext uri="{BB962C8B-B14F-4D97-AF65-F5344CB8AC3E}">
        <p14:creationId xmlns:p14="http://schemas.microsoft.com/office/powerpoint/2010/main" val="169378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  <p:bldP spid="120" grpId="0" animBg="1"/>
      <p:bldP spid="1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413A8-2E1E-43B3-9DFB-17111323D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00E5EB-30EC-4EEE-BCFB-FDF814C51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A54E4C-3962-4BF8-8D36-29C6DC376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18</a:t>
            </a:fld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B063C5-9476-483C-BDA4-654FAE44421D}"/>
              </a:ext>
            </a:extLst>
          </p:cNvPr>
          <p:cNvSpPr/>
          <p:nvPr/>
        </p:nvSpPr>
        <p:spPr>
          <a:xfrm>
            <a:off x="63568" y="1272547"/>
            <a:ext cx="11823632" cy="129540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341313" indent="-341313">
              <a:spcBef>
                <a:spcPts val="600"/>
              </a:spcBef>
              <a:buClr>
                <a:srgbClr val="CC9900"/>
              </a:buClr>
              <a:buSzPct val="65000"/>
              <a:buFont typeface="Times New Roman" pitchFamily="1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body"/>
              </a:rPr>
              <a:t>If multiple cores cache the same block, how do they ensure they all see a consistent state?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8F561A-3DC4-4686-931E-FB1D6878284F}"/>
              </a:ext>
            </a:extLst>
          </p:cNvPr>
          <p:cNvSpPr/>
          <p:nvPr/>
        </p:nvSpPr>
        <p:spPr>
          <a:xfrm>
            <a:off x="63568" y="2644147"/>
            <a:ext cx="11823632" cy="243840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341313" indent="-341313">
              <a:spcBef>
                <a:spcPts val="600"/>
              </a:spcBef>
              <a:buClr>
                <a:srgbClr val="CC9900"/>
              </a:buClr>
              <a:buSzPct val="65000"/>
              <a:buFont typeface="Times New Roman" pitchFamily="1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200" dirty="0">
                <a:solidFill>
                  <a:srgbClr val="FFC000"/>
                </a:solidFill>
                <a:latin typeface="Calibri body"/>
              </a:rPr>
              <a:t>Solution: </a:t>
            </a:r>
          </a:p>
          <a:p>
            <a:pPr marL="341313" indent="-341313">
              <a:spcBef>
                <a:spcPts val="600"/>
              </a:spcBef>
              <a:buClr>
                <a:srgbClr val="CC9900"/>
              </a:buClr>
              <a:buSzPct val="65000"/>
              <a:buFont typeface="Times New Roman" pitchFamily="1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Calibri body"/>
              </a:rPr>
              <a:t>1</a:t>
            </a:r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Calibri body"/>
              </a:rPr>
              <a:t>. Write Propagation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Calibri body"/>
              </a:rPr>
              <a:t>: All writes eventually become visible to other cores.</a:t>
            </a:r>
          </a:p>
          <a:p>
            <a:pPr marL="341313" indent="-341313">
              <a:spcBef>
                <a:spcPts val="600"/>
              </a:spcBef>
              <a:buClr>
                <a:srgbClr val="CC9900"/>
              </a:buClr>
              <a:buSzPct val="65000"/>
              <a:buFont typeface="Times New Roman" pitchFamily="1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body"/>
              </a:rPr>
              <a:t>2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body"/>
              </a:rPr>
              <a:t>.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body"/>
              </a:rPr>
              <a:t> 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body"/>
              </a:rPr>
              <a:t>Write Serialization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body"/>
              </a:rPr>
              <a:t>: All cores see write to a cache line in same order.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B2F151-1D88-4A9D-A41A-C3CA68B7AD36}"/>
              </a:ext>
            </a:extLst>
          </p:cNvPr>
          <p:cNvSpPr/>
          <p:nvPr/>
        </p:nvSpPr>
        <p:spPr>
          <a:xfrm>
            <a:off x="63568" y="5158747"/>
            <a:ext cx="11823632" cy="924213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341313" indent="-341313">
              <a:spcBef>
                <a:spcPts val="800"/>
              </a:spcBef>
              <a:buFont typeface="Times New Roman" pitchFamily="1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200" dirty="0">
                <a:solidFill>
                  <a:srgbClr val="000000"/>
                </a:solidFill>
                <a:latin typeface="Calibri body"/>
                <a:ea typeface="Tahoma" pitchFamily="34" charset="0"/>
                <a:cs typeface="Tahoma" pitchFamily="34" charset="0"/>
              </a:rPr>
              <a:t> Need a protocol to ensure (1) and (2)  called </a:t>
            </a:r>
            <a:r>
              <a:rPr lang="en-US" sz="3200" i="1" dirty="0">
                <a:solidFill>
                  <a:srgbClr val="000000"/>
                </a:solidFill>
                <a:latin typeface="Calibri body"/>
                <a:ea typeface="Tahoma" pitchFamily="34" charset="0"/>
                <a:cs typeface="Tahoma" pitchFamily="34" charset="0"/>
              </a:rPr>
              <a:t>cache coherence protocol</a:t>
            </a:r>
          </a:p>
        </p:txBody>
      </p:sp>
    </p:spTree>
    <p:extLst>
      <p:ext uri="{BB962C8B-B14F-4D97-AF65-F5344CB8AC3E}">
        <p14:creationId xmlns:p14="http://schemas.microsoft.com/office/powerpoint/2010/main" val="3998400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66B89-FB28-41A0-A26B-7C0C84712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Invalidate/Update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29B95B-402B-43C4-9AF9-1806E072B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F34734-0D0E-4397-BB3A-12AC20BA3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19</a:t>
            </a:fld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19E026-FD0C-40D9-95D2-6184DC86D073}"/>
              </a:ext>
            </a:extLst>
          </p:cNvPr>
          <p:cNvSpPr/>
          <p:nvPr/>
        </p:nvSpPr>
        <p:spPr>
          <a:xfrm>
            <a:off x="481648" y="1272988"/>
            <a:ext cx="11474009" cy="236220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668338" lvl="1" indent="-325438">
              <a:spcBef>
                <a:spcPts val="600"/>
              </a:spcBef>
              <a:buClr>
                <a:srgbClr val="3B812F"/>
              </a:buClr>
              <a:buSzPct val="60000"/>
              <a:buFont typeface="Times New Roman" pitchFamily="1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800" b="1" dirty="0">
                <a:solidFill>
                  <a:srgbClr val="000000"/>
                </a:solidFill>
                <a:latin typeface="Tahoma" pitchFamily="32" charset="0"/>
              </a:rPr>
              <a:t>Invalidate</a:t>
            </a:r>
            <a:r>
              <a:rPr lang="en-US" sz="2800" dirty="0">
                <a:solidFill>
                  <a:srgbClr val="000000"/>
                </a:solidFill>
                <a:latin typeface="Tahoma" pitchFamily="32" charset="0"/>
              </a:rPr>
              <a:t> – </a:t>
            </a:r>
          </a:p>
          <a:p>
            <a:pPr marL="668338" lvl="1" indent="-325438">
              <a:spcBef>
                <a:spcPts val="600"/>
              </a:spcBef>
              <a:buClr>
                <a:srgbClr val="3B812F"/>
              </a:buClr>
              <a:buSzPct val="60000"/>
              <a:buFont typeface="Wingdings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800" dirty="0">
                <a:solidFill>
                  <a:srgbClr val="000000"/>
                </a:solidFill>
                <a:latin typeface="Tahoma" pitchFamily="32" charset="0"/>
              </a:rPr>
              <a:t>Write to a cache line, and simultaneously broadcast invalidation of address to all others</a:t>
            </a:r>
          </a:p>
          <a:p>
            <a:pPr marL="668338" lvl="1" indent="-325438">
              <a:spcBef>
                <a:spcPts val="600"/>
              </a:spcBef>
              <a:buClr>
                <a:srgbClr val="3B812F"/>
              </a:buClr>
              <a:buSzPct val="60000"/>
              <a:buFont typeface="Wingdings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800" dirty="0">
                <a:solidFill>
                  <a:srgbClr val="000000"/>
                </a:solidFill>
                <a:latin typeface="Tahoma" pitchFamily="32" charset="0"/>
              </a:rPr>
              <a:t>Other cores clear/invalidate their cache lines</a:t>
            </a:r>
          </a:p>
          <a:p>
            <a:pPr marL="668338" lvl="1" indent="-325438">
              <a:spcBef>
                <a:spcPts val="550"/>
              </a:spcBef>
              <a:buClr>
                <a:srgbClr val="3B812F"/>
              </a:buClr>
              <a:buSzPct val="60000"/>
              <a:buFont typeface="Times New Roman" pitchFamily="1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800" dirty="0">
              <a:solidFill>
                <a:srgbClr val="000000"/>
              </a:solidFill>
              <a:latin typeface="Tahoma" pitchFamily="3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3EC38E-C081-47B0-95E6-B04261D87507}"/>
              </a:ext>
            </a:extLst>
          </p:cNvPr>
          <p:cNvSpPr/>
          <p:nvPr/>
        </p:nvSpPr>
        <p:spPr>
          <a:xfrm>
            <a:off x="481648" y="3787588"/>
            <a:ext cx="11474009" cy="2413298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668338" lvl="1" indent="-325438">
              <a:spcBef>
                <a:spcPts val="600"/>
              </a:spcBef>
              <a:buClr>
                <a:srgbClr val="3B812F"/>
              </a:buClr>
              <a:buSzPct val="60000"/>
              <a:buFont typeface="Times New Roman" pitchFamily="1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800" b="1" dirty="0">
                <a:solidFill>
                  <a:srgbClr val="000000"/>
                </a:solidFill>
                <a:latin typeface="Tahoma" pitchFamily="32" charset="0"/>
              </a:rPr>
              <a:t>Update</a:t>
            </a:r>
            <a:r>
              <a:rPr lang="en-US" sz="2800" dirty="0">
                <a:solidFill>
                  <a:srgbClr val="000000"/>
                </a:solidFill>
                <a:latin typeface="Tahoma" pitchFamily="32" charset="0"/>
              </a:rPr>
              <a:t> – </a:t>
            </a:r>
          </a:p>
          <a:p>
            <a:pPr marL="668338" lvl="1" indent="-325438">
              <a:spcBef>
                <a:spcPts val="600"/>
              </a:spcBef>
              <a:buClr>
                <a:srgbClr val="3B812F"/>
              </a:buClr>
              <a:buSzPct val="60000"/>
              <a:buFont typeface="Wingdings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800" dirty="0">
                <a:solidFill>
                  <a:srgbClr val="000000"/>
                </a:solidFill>
                <a:latin typeface="Tahoma" pitchFamily="32" charset="0"/>
              </a:rPr>
              <a:t>Write to a cache line, and simultaneously broadcast written data to all others</a:t>
            </a:r>
          </a:p>
          <a:p>
            <a:pPr marL="668338" lvl="1" indent="-325438">
              <a:spcBef>
                <a:spcPts val="600"/>
              </a:spcBef>
              <a:buClr>
                <a:srgbClr val="3B812F"/>
              </a:buClr>
              <a:buSzPct val="60000"/>
              <a:buFont typeface="Wingdings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800" dirty="0">
                <a:solidFill>
                  <a:srgbClr val="000000"/>
                </a:solidFill>
                <a:latin typeface="Tahoma" pitchFamily="32" charset="0"/>
              </a:rPr>
              <a:t>Other cores update their caches if data was present</a:t>
            </a:r>
          </a:p>
          <a:p>
            <a:pPr marL="668338" lvl="1" indent="-325438">
              <a:spcBef>
                <a:spcPts val="550"/>
              </a:spcBef>
              <a:buClr>
                <a:srgbClr val="3B812F"/>
              </a:buClr>
              <a:buSzPct val="60000"/>
              <a:buFont typeface="Times New Roman" pitchFamily="1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800" dirty="0">
              <a:solidFill>
                <a:srgbClr val="000000"/>
              </a:solidFill>
              <a:latin typeface="Tahoma" pitchFamily="3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7EC5C8-7EB7-48D0-986D-5997D8C63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6105" y="5232944"/>
            <a:ext cx="2105323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8F709435-238A-45CC-B12B-DCCA89B8A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1521" y="2946324"/>
            <a:ext cx="53637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982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CF0CD-7CF3-4996-8AE0-85FB25312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10K view on the latency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6009F-8991-4E21-8126-E98B04A94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Page Empty: </a:t>
            </a:r>
            <a:r>
              <a:rPr lang="en-US" dirty="0"/>
              <a:t>ACT + CAS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Page Hit: </a:t>
            </a:r>
            <a:r>
              <a:rPr lang="en-US" dirty="0"/>
              <a:t>CAS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Page Miss: </a:t>
            </a:r>
            <a:r>
              <a:rPr lang="en-US" dirty="0"/>
              <a:t>PRE+ACT+CAS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F90318-8AF9-4941-8D05-801B66C6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085ADD-C22D-4D8F-90CB-BF7F71E6F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8132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2A1E6-62E1-4873-A58D-1DDDD4649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MSI protocol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63604-8680-439C-949E-C5D4013BA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6980E4-7A18-4DFB-80CA-0D97CE33A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20</a:t>
            </a:fld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DA44A4-B4DA-474C-8F53-20B792271938}"/>
              </a:ext>
            </a:extLst>
          </p:cNvPr>
          <p:cNvSpPr/>
          <p:nvPr/>
        </p:nvSpPr>
        <p:spPr>
          <a:xfrm>
            <a:off x="366331" y="1463675"/>
            <a:ext cx="8382000" cy="335280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668338" lvl="1" indent="-325438">
              <a:spcBef>
                <a:spcPts val="600"/>
              </a:spcBef>
              <a:buClr>
                <a:srgbClr val="3B812F"/>
              </a:buClr>
              <a:buSzPct val="60000"/>
              <a:buFont typeface="Times New Roman" pitchFamily="1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800" dirty="0">
                <a:solidFill>
                  <a:srgbClr val="000000"/>
                </a:solidFill>
                <a:latin typeface="Tahoma" pitchFamily="32" charset="0"/>
              </a:rPr>
              <a:t>Extend single valid bit per line to three states:</a:t>
            </a:r>
          </a:p>
          <a:p>
            <a:pPr marL="668338" lvl="1" indent="-325438">
              <a:spcBef>
                <a:spcPts val="550"/>
              </a:spcBef>
              <a:buClr>
                <a:srgbClr val="3B812F"/>
              </a:buClr>
              <a:buSzPct val="60000"/>
              <a:buFont typeface="Wingdings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800" b="1" dirty="0">
                <a:solidFill>
                  <a:srgbClr val="000000"/>
                </a:solidFill>
                <a:latin typeface="Tahoma" pitchFamily="32" charset="0"/>
              </a:rPr>
              <a:t>M</a:t>
            </a:r>
            <a:r>
              <a:rPr lang="en-US" sz="2800" dirty="0">
                <a:solidFill>
                  <a:srgbClr val="000000"/>
                </a:solidFill>
                <a:latin typeface="Tahoma" pitchFamily="32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Tahoma" pitchFamily="32" charset="0"/>
              </a:rPr>
              <a:t>odified</a:t>
            </a:r>
            <a:r>
              <a:rPr lang="en-US" sz="2800" dirty="0">
                <a:solidFill>
                  <a:srgbClr val="000000"/>
                </a:solidFill>
                <a:latin typeface="Tahoma" pitchFamily="32" charset="0"/>
              </a:rPr>
              <a:t>): </a:t>
            </a:r>
            <a:r>
              <a:rPr lang="en-US" sz="2800" dirty="0">
                <a:solidFill>
                  <a:srgbClr val="000000"/>
                </a:solidFill>
              </a:rPr>
              <a:t>only one cache, memory not updated.</a:t>
            </a:r>
            <a:endParaRPr lang="en-US" sz="2800" dirty="0">
              <a:solidFill>
                <a:srgbClr val="000000"/>
              </a:solidFill>
              <a:latin typeface="Tahoma" pitchFamily="32" charset="0"/>
            </a:endParaRPr>
          </a:p>
          <a:p>
            <a:pPr marL="668338" lvl="1" indent="-325438">
              <a:spcBef>
                <a:spcPts val="550"/>
              </a:spcBef>
              <a:buClr>
                <a:srgbClr val="3B812F"/>
              </a:buClr>
              <a:buSzPct val="60000"/>
              <a:buFont typeface="Wingdings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800" b="1" dirty="0">
                <a:solidFill>
                  <a:srgbClr val="000000"/>
                </a:solidFill>
                <a:latin typeface="Tahoma" pitchFamily="32" charset="0"/>
              </a:rPr>
              <a:t>S</a:t>
            </a:r>
            <a:r>
              <a:rPr lang="en-US" sz="2800" dirty="0">
                <a:solidFill>
                  <a:srgbClr val="000000"/>
                </a:solidFill>
                <a:latin typeface="Tahoma" pitchFamily="32" charset="0"/>
              </a:rPr>
              <a:t>(hared): </a:t>
            </a:r>
            <a:r>
              <a:rPr lang="en-US" sz="2800" dirty="0">
                <a:solidFill>
                  <a:srgbClr val="000000"/>
                </a:solidFill>
              </a:rPr>
              <a:t>one or more caches, and memory copy is up-to-date</a:t>
            </a:r>
            <a:endParaRPr lang="en-US" sz="2800" dirty="0">
              <a:solidFill>
                <a:srgbClr val="000000"/>
              </a:solidFill>
              <a:latin typeface="Tahoma" pitchFamily="32" charset="0"/>
            </a:endParaRPr>
          </a:p>
          <a:p>
            <a:pPr marL="668338" lvl="1" indent="-325438">
              <a:spcBef>
                <a:spcPts val="550"/>
              </a:spcBef>
              <a:buClr>
                <a:srgbClr val="3B812F"/>
              </a:buClr>
              <a:buSzPct val="60000"/>
              <a:buFont typeface="Wingdings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800" b="1" dirty="0">
                <a:solidFill>
                  <a:srgbClr val="000000"/>
                </a:solidFill>
                <a:latin typeface="Tahoma" pitchFamily="32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Tahoma" pitchFamily="32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Tahoma" pitchFamily="32" charset="0"/>
              </a:rPr>
              <a:t>nvalid</a:t>
            </a:r>
            <a:r>
              <a:rPr lang="en-US" sz="2800" dirty="0">
                <a:solidFill>
                  <a:srgbClr val="000000"/>
                </a:solidFill>
                <a:latin typeface="Tahoma" pitchFamily="32" charset="0"/>
              </a:rPr>
              <a:t>): not present</a:t>
            </a:r>
          </a:p>
          <a:p>
            <a:pPr marL="668338" lvl="1" indent="-325438">
              <a:spcBef>
                <a:spcPts val="550"/>
              </a:spcBef>
              <a:buClr>
                <a:srgbClr val="3B812F"/>
              </a:buClr>
              <a:buSzPct val="60000"/>
              <a:buFont typeface="Times New Roman" pitchFamily="1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800" dirty="0">
              <a:solidFill>
                <a:srgbClr val="000000"/>
              </a:solidFill>
              <a:latin typeface="Tahoma" pitchFamily="3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A36D1F-6EEB-4160-97AD-5E5B6E33BAFF}"/>
              </a:ext>
            </a:extLst>
          </p:cNvPr>
          <p:cNvSpPr/>
          <p:nvPr/>
        </p:nvSpPr>
        <p:spPr>
          <a:xfrm>
            <a:off x="366331" y="4892675"/>
            <a:ext cx="8382000" cy="160020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341313" indent="-341313">
              <a:spcBef>
                <a:spcPts val="600"/>
              </a:spcBef>
              <a:buClr>
                <a:srgbClr val="CC9900"/>
              </a:buClr>
              <a:buSzPct val="65000"/>
              <a:buFont typeface="Times New Roman" pitchFamily="1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800" dirty="0">
                <a:solidFill>
                  <a:srgbClr val="000000"/>
                </a:solidFill>
                <a:latin typeface="Tahoma" pitchFamily="32" charset="0"/>
              </a:rPr>
              <a:t>Read - </a:t>
            </a:r>
            <a:r>
              <a:rPr lang="en-US" sz="2800" i="1" dirty="0">
                <a:solidFill>
                  <a:srgbClr val="000000"/>
                </a:solidFill>
                <a:latin typeface="Tahoma" pitchFamily="32" charset="0"/>
              </a:rPr>
              <a:t>Read </a:t>
            </a:r>
            <a:r>
              <a:rPr lang="en-US" sz="2800" dirty="0">
                <a:solidFill>
                  <a:srgbClr val="000000"/>
                </a:solidFill>
                <a:latin typeface="Tahoma" pitchFamily="32" charset="0"/>
              </a:rPr>
              <a:t>request on bus, transitions to </a:t>
            </a:r>
            <a:r>
              <a:rPr lang="en-US" sz="2800" b="1" dirty="0">
                <a:solidFill>
                  <a:srgbClr val="000000"/>
                </a:solidFill>
                <a:latin typeface="Tahoma" pitchFamily="32" charset="0"/>
              </a:rPr>
              <a:t>S</a:t>
            </a:r>
          </a:p>
          <a:p>
            <a:pPr marL="341313" indent="-341313">
              <a:spcBef>
                <a:spcPts val="600"/>
              </a:spcBef>
              <a:buClr>
                <a:srgbClr val="CC9900"/>
              </a:buClr>
              <a:buSzPct val="65000"/>
              <a:buFont typeface="Times New Roman" pitchFamily="1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800" dirty="0">
                <a:solidFill>
                  <a:srgbClr val="000000"/>
                </a:solidFill>
                <a:latin typeface="Tahoma" pitchFamily="32" charset="0"/>
              </a:rPr>
              <a:t>Write - </a:t>
            </a:r>
            <a:r>
              <a:rPr lang="en-US" sz="2800" i="1" dirty="0" err="1">
                <a:solidFill>
                  <a:srgbClr val="000000"/>
                </a:solidFill>
                <a:latin typeface="Tahoma" pitchFamily="32" charset="0"/>
              </a:rPr>
              <a:t>ReadEx</a:t>
            </a:r>
            <a:r>
              <a:rPr lang="en-US" sz="2800" dirty="0">
                <a:solidFill>
                  <a:srgbClr val="000000"/>
                </a:solidFill>
                <a:latin typeface="Tahoma" pitchFamily="32" charset="0"/>
              </a:rPr>
              <a:t> request, transitions to </a:t>
            </a:r>
            <a:r>
              <a:rPr lang="en-US" sz="2800" b="1" dirty="0">
                <a:solidFill>
                  <a:srgbClr val="000000"/>
                </a:solidFill>
                <a:latin typeface="Tahoma" pitchFamily="32" charset="0"/>
              </a:rPr>
              <a:t>M</a:t>
            </a:r>
            <a:r>
              <a:rPr lang="en-US" sz="2800" dirty="0">
                <a:solidFill>
                  <a:srgbClr val="000000"/>
                </a:solidFill>
                <a:latin typeface="Tahoma" pitchFamily="32" charset="0"/>
              </a:rPr>
              <a:t> state</a:t>
            </a:r>
          </a:p>
          <a:p>
            <a:pPr marL="668338" lvl="1" indent="-325438">
              <a:spcBef>
                <a:spcPts val="550"/>
              </a:spcBef>
              <a:buClr>
                <a:srgbClr val="3B812F"/>
              </a:buClr>
              <a:buSzPct val="60000"/>
              <a:buFont typeface="Times New Roman" pitchFamily="1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800" dirty="0">
              <a:solidFill>
                <a:srgbClr val="000000"/>
              </a:solidFill>
              <a:latin typeface="Tahoma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37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E7CE2-CD88-4584-98F9-3AC8AC078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State-transitions: Processor side (Master core)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C54D39-5BB5-47ED-8F30-C31F9A625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3D1451-46F3-4388-A70B-B6D43B74E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21</a:t>
            </a:fld>
            <a:endParaRPr lang="en-IN" dirty="0"/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42B1E966-68DE-43D3-ABE1-29587CBE0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612" y="2667000"/>
            <a:ext cx="762000" cy="685800"/>
          </a:xfrm>
          <a:prstGeom prst="ellipse">
            <a:avLst/>
          </a:prstGeom>
          <a:solidFill>
            <a:srgbClr val="92D050"/>
          </a:solidFill>
          <a:ln w="38160">
            <a:solidFill>
              <a:srgbClr val="99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I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2" charset="0"/>
                <a:cs typeface="Arial" charset="0"/>
              </a:rPr>
              <a:t>M</a:t>
            </a: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5EC9650A-2F8A-4745-8234-1AE64E798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7237" y="5105400"/>
            <a:ext cx="762000" cy="685800"/>
          </a:xfrm>
          <a:prstGeom prst="ellipse">
            <a:avLst/>
          </a:prstGeom>
          <a:solidFill>
            <a:srgbClr val="92D050"/>
          </a:solidFill>
          <a:ln w="38160">
            <a:solidFill>
              <a:srgbClr val="99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2" charset="0"/>
                <a:cs typeface="Arial" charset="0"/>
              </a:rPr>
              <a:t>  </a:t>
            </a:r>
            <a:r>
              <a:rPr lang="en-I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2" charset="0"/>
                <a:cs typeface="Arial" charset="0"/>
              </a:rPr>
              <a:t>I</a:t>
            </a:r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18AD702C-249D-48E9-9074-E8414C4BF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7612" y="2667000"/>
            <a:ext cx="762000" cy="685800"/>
          </a:xfrm>
          <a:prstGeom prst="ellipse">
            <a:avLst/>
          </a:prstGeom>
          <a:solidFill>
            <a:srgbClr val="92D050"/>
          </a:solidFill>
          <a:ln w="38160">
            <a:solidFill>
              <a:srgbClr val="99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I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2" charset="0"/>
                <a:cs typeface="Arial" charset="0"/>
              </a:rPr>
              <a:t> S </a:t>
            </a:r>
          </a:p>
        </p:txBody>
      </p:sp>
      <p:grpSp>
        <p:nvGrpSpPr>
          <p:cNvPr id="9" name="Group 6">
            <a:extLst>
              <a:ext uri="{FF2B5EF4-FFF2-40B4-BE49-F238E27FC236}">
                <a16:creationId xmlns:a16="http://schemas.microsoft.com/office/drawing/2014/main" id="{1AE5EB00-7F2E-4D99-857F-3098656142E3}"/>
              </a:ext>
            </a:extLst>
          </p:cNvPr>
          <p:cNvGrpSpPr>
            <a:grpSpLocks/>
          </p:cNvGrpSpPr>
          <p:nvPr/>
        </p:nvGrpSpPr>
        <p:grpSpPr bwMode="auto">
          <a:xfrm>
            <a:off x="2259012" y="1600200"/>
            <a:ext cx="1366838" cy="1433513"/>
            <a:chOff x="1042" y="768"/>
            <a:chExt cx="861" cy="903"/>
          </a:xfrm>
        </p:grpSpPr>
        <p:sp>
          <p:nvSpPr>
            <p:cNvPr id="10" name="AutoShape 7">
              <a:extLst>
                <a:ext uri="{FF2B5EF4-FFF2-40B4-BE49-F238E27FC236}">
                  <a16:creationId xmlns:a16="http://schemas.microsoft.com/office/drawing/2014/main" id="{DE6E9A33-25FF-4EB1-B1B1-060C4410D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" y="1040"/>
              <a:ext cx="655" cy="631"/>
            </a:xfrm>
            <a:custGeom>
              <a:avLst/>
              <a:gdLst>
                <a:gd name="T0" fmla="*/ 381 w 656"/>
                <a:gd name="T1" fmla="*/ 589 h 632"/>
                <a:gd name="T2" fmla="*/ 48 w 656"/>
                <a:gd name="T3" fmla="*/ 541 h 632"/>
                <a:gd name="T4" fmla="*/ 96 w 656"/>
                <a:gd name="T5" fmla="*/ 64 h 632"/>
                <a:gd name="T6" fmla="*/ 573 w 656"/>
                <a:gd name="T7" fmla="*/ 160 h 632"/>
                <a:gd name="T8" fmla="*/ 573 w 656"/>
                <a:gd name="T9" fmla="*/ 397 h 6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6"/>
                <a:gd name="T16" fmla="*/ 0 h 632"/>
                <a:gd name="T17" fmla="*/ 656 w 656"/>
                <a:gd name="T18" fmla="*/ 632 h 6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6" h="632">
                  <a:moveTo>
                    <a:pt x="384" y="592"/>
                  </a:moveTo>
                  <a:cubicBezTo>
                    <a:pt x="240" y="612"/>
                    <a:pt x="96" y="632"/>
                    <a:pt x="48" y="544"/>
                  </a:cubicBezTo>
                  <a:cubicBezTo>
                    <a:pt x="0" y="456"/>
                    <a:pt x="8" y="128"/>
                    <a:pt x="96" y="64"/>
                  </a:cubicBezTo>
                  <a:cubicBezTo>
                    <a:pt x="184" y="0"/>
                    <a:pt x="496" y="104"/>
                    <a:pt x="576" y="160"/>
                  </a:cubicBezTo>
                  <a:cubicBezTo>
                    <a:pt x="656" y="216"/>
                    <a:pt x="616" y="308"/>
                    <a:pt x="576" y="400"/>
                  </a:cubicBezTo>
                </a:path>
              </a:pathLst>
            </a:custGeom>
            <a:noFill/>
            <a:ln w="38160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buFont typeface="Times New Roman" pitchFamily="16" charset="0"/>
                <a:buNone/>
                <a:defRPr/>
              </a:pPr>
              <a:endParaRPr lang="en-US">
                <a:latin typeface="Calibri" pitchFamily="32" charset="0"/>
                <a:cs typeface="Arial" charset="0"/>
              </a:endParaRPr>
            </a:p>
          </p:txBody>
        </p:sp>
        <p:sp>
          <p:nvSpPr>
            <p:cNvPr id="11" name="Text Box 8">
              <a:extLst>
                <a:ext uri="{FF2B5EF4-FFF2-40B4-BE49-F238E27FC236}">
                  <a16:creationId xmlns:a16="http://schemas.microsoft.com/office/drawing/2014/main" id="{1EC355D0-1D51-4FA0-BD1B-80FAE3851B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7" y="768"/>
              <a:ext cx="54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990000"/>
                  </a:solidFill>
                </a:rPr>
                <a:t>PrRd/ –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990000"/>
                  </a:solidFill>
                </a:rPr>
                <a:t>PrWr/ –</a:t>
              </a:r>
            </a:p>
          </p:txBody>
        </p:sp>
      </p:grpSp>
      <p:grpSp>
        <p:nvGrpSpPr>
          <p:cNvPr id="12" name="Group 9">
            <a:extLst>
              <a:ext uri="{FF2B5EF4-FFF2-40B4-BE49-F238E27FC236}">
                <a16:creationId xmlns:a16="http://schemas.microsoft.com/office/drawing/2014/main" id="{B3C4C4A5-0740-429B-9B26-BC39A2FF0A0F}"/>
              </a:ext>
            </a:extLst>
          </p:cNvPr>
          <p:cNvGrpSpPr>
            <a:grpSpLocks/>
          </p:cNvGrpSpPr>
          <p:nvPr/>
        </p:nvGrpSpPr>
        <p:grpSpPr bwMode="auto">
          <a:xfrm>
            <a:off x="3228975" y="3373438"/>
            <a:ext cx="1677987" cy="1903412"/>
            <a:chOff x="1653" y="1885"/>
            <a:chExt cx="1057" cy="1199"/>
          </a:xfrm>
        </p:grpSpPr>
        <p:sp>
          <p:nvSpPr>
            <p:cNvPr id="13" name="AutoShape 10">
              <a:extLst>
                <a:ext uri="{FF2B5EF4-FFF2-40B4-BE49-F238E27FC236}">
                  <a16:creationId xmlns:a16="http://schemas.microsoft.com/office/drawing/2014/main" id="{9D20911F-13BE-4F8E-A722-ECE4A0974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3" y="1885"/>
              <a:ext cx="863" cy="1199"/>
            </a:xfrm>
            <a:custGeom>
              <a:avLst/>
              <a:gdLst>
                <a:gd name="T0" fmla="*/ 861 w 864"/>
                <a:gd name="T1" fmla="*/ 1197 h 1200"/>
                <a:gd name="T2" fmla="*/ 144 w 864"/>
                <a:gd name="T3" fmla="*/ 813 h 1200"/>
                <a:gd name="T4" fmla="*/ 0 w 864"/>
                <a:gd name="T5" fmla="*/ 0 h 1200"/>
                <a:gd name="T6" fmla="*/ 0 60000 65536"/>
                <a:gd name="T7" fmla="*/ 0 60000 65536"/>
                <a:gd name="T8" fmla="*/ 0 60000 65536"/>
                <a:gd name="T9" fmla="*/ 0 w 864"/>
                <a:gd name="T10" fmla="*/ 0 h 1200"/>
                <a:gd name="T11" fmla="*/ 864 w 864"/>
                <a:gd name="T12" fmla="*/ 1200 h 1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1200">
                  <a:moveTo>
                    <a:pt x="864" y="1200"/>
                  </a:moveTo>
                  <a:cubicBezTo>
                    <a:pt x="576" y="1108"/>
                    <a:pt x="288" y="1016"/>
                    <a:pt x="144" y="816"/>
                  </a:cubicBezTo>
                  <a:cubicBezTo>
                    <a:pt x="0" y="616"/>
                    <a:pt x="0" y="308"/>
                    <a:pt x="0" y="0"/>
                  </a:cubicBezTo>
                </a:path>
              </a:pathLst>
            </a:custGeom>
            <a:noFill/>
            <a:ln w="38160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buFont typeface="Times New Roman" pitchFamily="16" charset="0"/>
                <a:buNone/>
                <a:defRPr/>
              </a:pPr>
              <a:endParaRPr lang="en-US">
                <a:latin typeface="Calibri" pitchFamily="32" charset="0"/>
                <a:cs typeface="Arial" charset="0"/>
              </a:endParaRPr>
            </a:p>
          </p:txBody>
        </p:sp>
        <p:sp>
          <p:nvSpPr>
            <p:cNvPr id="14" name="Text Box 11">
              <a:extLst>
                <a:ext uri="{FF2B5EF4-FFF2-40B4-BE49-F238E27FC236}">
                  <a16:creationId xmlns:a16="http://schemas.microsoft.com/office/drawing/2014/main" id="{7AEC9CE6-E1B9-49A5-AFAC-511FFF059F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1" y="2413"/>
              <a:ext cx="90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990000"/>
                  </a:solidFill>
                </a:rPr>
                <a:t>PrWr/BusRdX</a:t>
              </a:r>
            </a:p>
          </p:txBody>
        </p:sp>
      </p:grpSp>
      <p:grpSp>
        <p:nvGrpSpPr>
          <p:cNvPr id="15" name="Group 12">
            <a:extLst>
              <a:ext uri="{FF2B5EF4-FFF2-40B4-BE49-F238E27FC236}">
                <a16:creationId xmlns:a16="http://schemas.microsoft.com/office/drawing/2014/main" id="{D3531278-99C3-403E-815E-D1FD4F04D7A6}"/>
              </a:ext>
            </a:extLst>
          </p:cNvPr>
          <p:cNvGrpSpPr>
            <a:grpSpLocks/>
          </p:cNvGrpSpPr>
          <p:nvPr/>
        </p:nvGrpSpPr>
        <p:grpSpPr bwMode="auto">
          <a:xfrm>
            <a:off x="5307012" y="3352800"/>
            <a:ext cx="2457450" cy="2055813"/>
            <a:chOff x="2962" y="1872"/>
            <a:chExt cx="1548" cy="1295"/>
          </a:xfrm>
        </p:grpSpPr>
        <p:sp>
          <p:nvSpPr>
            <p:cNvPr id="16" name="AutoShape 13">
              <a:extLst>
                <a:ext uri="{FF2B5EF4-FFF2-40B4-BE49-F238E27FC236}">
                  <a16:creationId xmlns:a16="http://schemas.microsoft.com/office/drawing/2014/main" id="{C070BDC8-DB85-4F66-A88B-34716E7BFD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2" y="1872"/>
              <a:ext cx="1023" cy="1295"/>
            </a:xfrm>
            <a:custGeom>
              <a:avLst/>
              <a:gdLst>
                <a:gd name="T0" fmla="*/ 0 w 1024"/>
                <a:gd name="T1" fmla="*/ 1293 h 1296"/>
                <a:gd name="T2" fmla="*/ 861 w 1024"/>
                <a:gd name="T3" fmla="*/ 765 h 1296"/>
                <a:gd name="T4" fmla="*/ 957 w 1024"/>
                <a:gd name="T5" fmla="*/ 0 h 1296"/>
                <a:gd name="T6" fmla="*/ 0 60000 65536"/>
                <a:gd name="T7" fmla="*/ 0 60000 65536"/>
                <a:gd name="T8" fmla="*/ 0 60000 65536"/>
                <a:gd name="T9" fmla="*/ 0 w 1024"/>
                <a:gd name="T10" fmla="*/ 0 h 1296"/>
                <a:gd name="T11" fmla="*/ 1024 w 1024"/>
                <a:gd name="T12" fmla="*/ 1296 h 12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24" h="1296">
                  <a:moveTo>
                    <a:pt x="0" y="1296"/>
                  </a:moveTo>
                  <a:cubicBezTo>
                    <a:pt x="352" y="1140"/>
                    <a:pt x="704" y="984"/>
                    <a:pt x="864" y="768"/>
                  </a:cubicBezTo>
                  <a:cubicBezTo>
                    <a:pt x="1024" y="552"/>
                    <a:pt x="992" y="276"/>
                    <a:pt x="960" y="0"/>
                  </a:cubicBezTo>
                </a:path>
              </a:pathLst>
            </a:custGeom>
            <a:noFill/>
            <a:ln w="38160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buFont typeface="Times New Roman" pitchFamily="16" charset="0"/>
                <a:buNone/>
                <a:defRPr/>
              </a:pPr>
              <a:endParaRPr lang="en-US">
                <a:latin typeface="Calibri" pitchFamily="32" charset="0"/>
                <a:cs typeface="Arial" charset="0"/>
              </a:endParaRPr>
            </a:p>
          </p:txBody>
        </p:sp>
        <p:sp>
          <p:nvSpPr>
            <p:cNvPr id="17" name="Text Box 14">
              <a:extLst>
                <a:ext uri="{FF2B5EF4-FFF2-40B4-BE49-F238E27FC236}">
                  <a16:creationId xmlns:a16="http://schemas.microsoft.com/office/drawing/2014/main" id="{7DFC9700-6F33-4569-8F8B-1EFA912F96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6" y="2784"/>
              <a:ext cx="823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990000"/>
                  </a:solidFill>
                </a:rPr>
                <a:t>PrRd/BusRd</a:t>
              </a:r>
            </a:p>
          </p:txBody>
        </p:sp>
      </p:grpSp>
      <p:grpSp>
        <p:nvGrpSpPr>
          <p:cNvPr id="18" name="Group 15">
            <a:extLst>
              <a:ext uri="{FF2B5EF4-FFF2-40B4-BE49-F238E27FC236}">
                <a16:creationId xmlns:a16="http://schemas.microsoft.com/office/drawing/2014/main" id="{39C7A60B-B549-4E39-BDDD-4363275ED872}"/>
              </a:ext>
            </a:extLst>
          </p:cNvPr>
          <p:cNvGrpSpPr>
            <a:grpSpLocks/>
          </p:cNvGrpSpPr>
          <p:nvPr/>
        </p:nvGrpSpPr>
        <p:grpSpPr bwMode="auto">
          <a:xfrm>
            <a:off x="6564312" y="1587500"/>
            <a:ext cx="1284288" cy="1230313"/>
            <a:chOff x="3754" y="760"/>
            <a:chExt cx="809" cy="775"/>
          </a:xfrm>
        </p:grpSpPr>
        <p:sp>
          <p:nvSpPr>
            <p:cNvPr id="19" name="AutoShape 16">
              <a:extLst>
                <a:ext uri="{FF2B5EF4-FFF2-40B4-BE49-F238E27FC236}">
                  <a16:creationId xmlns:a16="http://schemas.microsoft.com/office/drawing/2014/main" id="{2C8A72A5-A5F6-4A85-866F-E72800C459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4" y="960"/>
              <a:ext cx="743" cy="575"/>
            </a:xfrm>
            <a:custGeom>
              <a:avLst/>
              <a:gdLst>
                <a:gd name="T0" fmla="*/ 662641249 w 744"/>
                <a:gd name="T1" fmla="*/ 1444060521 h 576"/>
                <a:gd name="T2" fmla="*/ 1746963269 w 744"/>
                <a:gd name="T3" fmla="*/ 1083045519 h 576"/>
                <a:gd name="T4" fmla="*/ 1385523192 w 744"/>
                <a:gd name="T5" fmla="*/ 120338409 h 576"/>
                <a:gd name="T6" fmla="*/ 180720358 w 744"/>
                <a:gd name="T7" fmla="*/ 361015130 h 576"/>
                <a:gd name="T8" fmla="*/ 301200788 w 744"/>
                <a:gd name="T9" fmla="*/ 1203384534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576"/>
                <a:gd name="T17" fmla="*/ 744 w 744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576">
                  <a:moveTo>
                    <a:pt x="264" y="576"/>
                  </a:moveTo>
                  <a:cubicBezTo>
                    <a:pt x="456" y="548"/>
                    <a:pt x="648" y="520"/>
                    <a:pt x="696" y="432"/>
                  </a:cubicBezTo>
                  <a:cubicBezTo>
                    <a:pt x="744" y="344"/>
                    <a:pt x="656" y="96"/>
                    <a:pt x="552" y="48"/>
                  </a:cubicBezTo>
                  <a:cubicBezTo>
                    <a:pt x="448" y="0"/>
                    <a:pt x="144" y="72"/>
                    <a:pt x="72" y="144"/>
                  </a:cubicBezTo>
                  <a:cubicBezTo>
                    <a:pt x="0" y="216"/>
                    <a:pt x="60" y="348"/>
                    <a:pt x="120" y="480"/>
                  </a:cubicBezTo>
                </a:path>
              </a:pathLst>
            </a:custGeom>
            <a:noFill/>
            <a:ln w="38160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buFont typeface="Times New Roman" pitchFamily="16" charset="0"/>
                <a:buNone/>
                <a:defRPr/>
              </a:pPr>
              <a:endParaRPr lang="en-US">
                <a:latin typeface="Calibri" pitchFamily="32" charset="0"/>
                <a:cs typeface="Arial" charset="0"/>
              </a:endParaRPr>
            </a:p>
          </p:txBody>
        </p:sp>
        <p:sp>
          <p:nvSpPr>
            <p:cNvPr id="20" name="Text Box 17">
              <a:extLst>
                <a:ext uri="{FF2B5EF4-FFF2-40B4-BE49-F238E27FC236}">
                  <a16:creationId xmlns:a16="http://schemas.microsoft.com/office/drawing/2014/main" id="{568F1867-4136-496F-BFB3-CC02C9354E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8" y="760"/>
              <a:ext cx="785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990000"/>
                  </a:solidFill>
                </a:rPr>
                <a:t>PrRd</a:t>
              </a:r>
              <a:r>
                <a:rPr lang="en-US" altLang="en-US" sz="1800">
                  <a:solidFill>
                    <a:srgbClr val="990000"/>
                  </a:solidFill>
                </a:rPr>
                <a:t>/ –</a:t>
              </a:r>
            </a:p>
          </p:txBody>
        </p:sp>
      </p:grpSp>
      <p:sp>
        <p:nvSpPr>
          <p:cNvPr id="21" name="AutoShape 18">
            <a:extLst>
              <a:ext uri="{FF2B5EF4-FFF2-40B4-BE49-F238E27FC236}">
                <a16:creationId xmlns:a16="http://schemas.microsoft.com/office/drawing/2014/main" id="{031A8E7E-BE70-4F68-B50A-BF73E75D96C1}"/>
              </a:ext>
            </a:extLst>
          </p:cNvPr>
          <p:cNvSpPr>
            <a:spLocks/>
          </p:cNvSpPr>
          <p:nvPr/>
        </p:nvSpPr>
        <p:spPr bwMode="auto">
          <a:xfrm>
            <a:off x="3630612" y="2984500"/>
            <a:ext cx="2667000" cy="1588"/>
          </a:xfrm>
          <a:custGeom>
            <a:avLst/>
            <a:gdLst>
              <a:gd name="T0" fmla="*/ 2147483647 w 1680"/>
              <a:gd name="T1" fmla="*/ 0 h 1"/>
              <a:gd name="T2" fmla="*/ 0 w 1680"/>
              <a:gd name="T3" fmla="*/ 0 h 1"/>
              <a:gd name="T4" fmla="*/ 0 60000 65536"/>
              <a:gd name="T5" fmla="*/ 0 60000 65536"/>
              <a:gd name="T6" fmla="*/ 0 w 1680"/>
              <a:gd name="T7" fmla="*/ 0 h 1"/>
              <a:gd name="T8" fmla="*/ 1680 w 168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680" h="1">
                <a:moveTo>
                  <a:pt x="1680" y="0"/>
                </a:moveTo>
                <a:cubicBezTo>
                  <a:pt x="1680" y="0"/>
                  <a:pt x="840" y="0"/>
                  <a:pt x="0" y="0"/>
                </a:cubicBezTo>
              </a:path>
            </a:pathLst>
          </a:custGeom>
          <a:noFill/>
          <a:ln w="38160">
            <a:solidFill>
              <a:schemeClr val="tx1">
                <a:lumMod val="95000"/>
                <a:lumOff val="5000"/>
              </a:schemeClr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Calibri" pitchFamily="32" charset="0"/>
              <a:cs typeface="Arial" charset="0"/>
            </a:endParaRPr>
          </a:p>
        </p:txBody>
      </p:sp>
      <p:sp>
        <p:nvSpPr>
          <p:cNvPr id="22" name="Text Box 19">
            <a:extLst>
              <a:ext uri="{FF2B5EF4-FFF2-40B4-BE49-F238E27FC236}">
                <a16:creationId xmlns:a16="http://schemas.microsoft.com/office/drawing/2014/main" id="{C042B127-3614-4DBF-A06F-1C04BC940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0362" y="2471738"/>
            <a:ext cx="1444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990000"/>
                </a:solidFill>
              </a:rPr>
              <a:t>PrWr/BusRdX</a:t>
            </a:r>
          </a:p>
        </p:txBody>
      </p:sp>
    </p:spTree>
    <p:extLst>
      <p:ext uri="{BB962C8B-B14F-4D97-AF65-F5344CB8AC3E}">
        <p14:creationId xmlns:p14="http://schemas.microsoft.com/office/powerpoint/2010/main" val="382766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959E0-73CF-4CB2-B327-DF4700E0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Bus-side (Rest of the cores)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58A8D1-5496-4644-9748-F2883BA98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9339AD-6CF2-4709-B6AA-BD467839F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22</a:t>
            </a:fld>
            <a:endParaRPr lang="en-IN" dirty="0"/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29390FC5-5170-482D-8A09-D9E91E8AB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122488"/>
            <a:ext cx="762000" cy="685800"/>
          </a:xfrm>
          <a:prstGeom prst="ellipse">
            <a:avLst/>
          </a:prstGeom>
          <a:solidFill>
            <a:srgbClr val="92D050"/>
          </a:solidFill>
          <a:ln w="38160">
            <a:solidFill>
              <a:srgbClr val="99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I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2" charset="0"/>
                <a:cs typeface="Arial" charset="0"/>
              </a:rPr>
              <a:t>M</a:t>
            </a: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CBE157E3-0BC4-46A7-8E23-6529F314D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560888"/>
            <a:ext cx="762000" cy="685800"/>
          </a:xfrm>
          <a:prstGeom prst="ellipse">
            <a:avLst/>
          </a:prstGeom>
          <a:solidFill>
            <a:srgbClr val="92D050"/>
          </a:solidFill>
          <a:ln w="38160">
            <a:solidFill>
              <a:srgbClr val="99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I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2" charset="0"/>
                <a:cs typeface="Arial" charset="0"/>
              </a:rPr>
              <a:t>  I</a:t>
            </a:r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209C4013-FD89-4550-B5EA-9ECDF4D81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122488"/>
            <a:ext cx="762000" cy="685800"/>
          </a:xfrm>
          <a:prstGeom prst="ellipse">
            <a:avLst/>
          </a:prstGeom>
          <a:solidFill>
            <a:srgbClr val="92D050"/>
          </a:solidFill>
          <a:ln w="38160">
            <a:solidFill>
              <a:srgbClr val="99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I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2" charset="0"/>
                <a:cs typeface="Arial" charset="0"/>
              </a:rPr>
              <a:t> S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A4D14F3F-357A-462D-AFA5-D9A78A477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4313" y="3694113"/>
            <a:ext cx="1479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990000"/>
                </a:solidFill>
              </a:rPr>
              <a:t>BusRdX/Flush</a:t>
            </a:r>
          </a:p>
        </p:txBody>
      </p:sp>
      <p:grpSp>
        <p:nvGrpSpPr>
          <p:cNvPr id="10" name="Group 7">
            <a:extLst>
              <a:ext uri="{FF2B5EF4-FFF2-40B4-BE49-F238E27FC236}">
                <a16:creationId xmlns:a16="http://schemas.microsoft.com/office/drawing/2014/main" id="{02C9DF94-6D72-4C89-8D05-67CDE350116E}"/>
              </a:ext>
            </a:extLst>
          </p:cNvPr>
          <p:cNvGrpSpPr>
            <a:grpSpLocks/>
          </p:cNvGrpSpPr>
          <p:nvPr/>
        </p:nvGrpSpPr>
        <p:grpSpPr bwMode="auto">
          <a:xfrm>
            <a:off x="2603500" y="2808288"/>
            <a:ext cx="3744913" cy="2055812"/>
            <a:chOff x="1354" y="1872"/>
            <a:chExt cx="2359" cy="1295"/>
          </a:xfrm>
        </p:grpSpPr>
        <p:sp>
          <p:nvSpPr>
            <p:cNvPr id="11" name="AutoShape 8">
              <a:extLst>
                <a:ext uri="{FF2B5EF4-FFF2-40B4-BE49-F238E27FC236}">
                  <a16:creationId xmlns:a16="http://schemas.microsoft.com/office/drawing/2014/main" id="{53AD6286-5A6C-4794-8C2E-C34DD10453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" y="1887"/>
              <a:ext cx="857" cy="1232"/>
            </a:xfrm>
            <a:custGeom>
              <a:avLst/>
              <a:gdLst>
                <a:gd name="T0" fmla="*/ 843 w 864"/>
                <a:gd name="T1" fmla="*/ 1299 h 1200"/>
                <a:gd name="T2" fmla="*/ 141 w 864"/>
                <a:gd name="T3" fmla="*/ 883 h 1200"/>
                <a:gd name="T4" fmla="*/ 0 w 864"/>
                <a:gd name="T5" fmla="*/ 0 h 1200"/>
                <a:gd name="T6" fmla="*/ 0 60000 65536"/>
                <a:gd name="T7" fmla="*/ 0 60000 65536"/>
                <a:gd name="T8" fmla="*/ 0 60000 65536"/>
                <a:gd name="T9" fmla="*/ 0 w 864"/>
                <a:gd name="T10" fmla="*/ 0 h 1200"/>
                <a:gd name="T11" fmla="*/ 864 w 864"/>
                <a:gd name="T12" fmla="*/ 1200 h 1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1200">
                  <a:moveTo>
                    <a:pt x="864" y="1200"/>
                  </a:moveTo>
                  <a:cubicBezTo>
                    <a:pt x="576" y="1108"/>
                    <a:pt x="288" y="1016"/>
                    <a:pt x="144" y="816"/>
                  </a:cubicBezTo>
                  <a:cubicBezTo>
                    <a:pt x="0" y="616"/>
                    <a:pt x="0" y="308"/>
                    <a:pt x="0" y="0"/>
                  </a:cubicBezTo>
                </a:path>
              </a:pathLst>
            </a:custGeom>
            <a:noFill/>
            <a:ln w="38160">
              <a:solidFill>
                <a:schemeClr val="tx1">
                  <a:lumMod val="95000"/>
                  <a:lumOff val="5000"/>
                </a:schemeClr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pPr>
                <a:buFont typeface="Times New Roman" pitchFamily="16" charset="0"/>
                <a:buNone/>
                <a:defRPr/>
              </a:pPr>
              <a:endParaRPr lang="en-US">
                <a:latin typeface="Calibri" pitchFamily="32" charset="0"/>
                <a:cs typeface="Arial" charset="0"/>
              </a:endParaRPr>
            </a:p>
          </p:txBody>
        </p:sp>
        <p:sp>
          <p:nvSpPr>
            <p:cNvPr id="12" name="AutoShape 9">
              <a:extLst>
                <a:ext uri="{FF2B5EF4-FFF2-40B4-BE49-F238E27FC236}">
                  <a16:creationId xmlns:a16="http://schemas.microsoft.com/office/drawing/2014/main" id="{2266EC9F-E3A2-44FE-84C6-BE31BCC2E7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" y="1872"/>
              <a:ext cx="1023" cy="1295"/>
            </a:xfrm>
            <a:custGeom>
              <a:avLst/>
              <a:gdLst>
                <a:gd name="T0" fmla="*/ 0 w 1024"/>
                <a:gd name="T1" fmla="*/ 1293 h 1296"/>
                <a:gd name="T2" fmla="*/ 861 w 1024"/>
                <a:gd name="T3" fmla="*/ 765 h 1296"/>
                <a:gd name="T4" fmla="*/ 957 w 1024"/>
                <a:gd name="T5" fmla="*/ 0 h 1296"/>
                <a:gd name="T6" fmla="*/ 0 60000 65536"/>
                <a:gd name="T7" fmla="*/ 0 60000 65536"/>
                <a:gd name="T8" fmla="*/ 0 60000 65536"/>
                <a:gd name="T9" fmla="*/ 0 w 1024"/>
                <a:gd name="T10" fmla="*/ 0 h 1296"/>
                <a:gd name="T11" fmla="*/ 1024 w 1024"/>
                <a:gd name="T12" fmla="*/ 1296 h 12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24" h="1296">
                  <a:moveTo>
                    <a:pt x="0" y="1296"/>
                  </a:moveTo>
                  <a:cubicBezTo>
                    <a:pt x="352" y="1140"/>
                    <a:pt x="704" y="984"/>
                    <a:pt x="864" y="768"/>
                  </a:cubicBezTo>
                  <a:cubicBezTo>
                    <a:pt x="1024" y="552"/>
                    <a:pt x="992" y="276"/>
                    <a:pt x="960" y="0"/>
                  </a:cubicBezTo>
                </a:path>
              </a:pathLst>
            </a:custGeom>
            <a:noFill/>
            <a:ln w="38160">
              <a:solidFill>
                <a:schemeClr val="tx1">
                  <a:lumMod val="95000"/>
                  <a:lumOff val="5000"/>
                </a:schemeClr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pPr>
                <a:buFont typeface="Times New Roman" pitchFamily="16" charset="0"/>
                <a:buNone/>
                <a:defRPr/>
              </a:pPr>
              <a:endParaRPr lang="en-US">
                <a:latin typeface="Calibri" pitchFamily="32" charset="0"/>
                <a:cs typeface="Arial" charset="0"/>
              </a:endParaRPr>
            </a:p>
          </p:txBody>
        </p:sp>
      </p:grpSp>
      <p:sp>
        <p:nvSpPr>
          <p:cNvPr id="13" name="Text Box 10">
            <a:extLst>
              <a:ext uri="{FF2B5EF4-FFF2-40B4-BE49-F238E27FC236}">
                <a16:creationId xmlns:a16="http://schemas.microsoft.com/office/drawing/2014/main" id="{C3EAD956-B5B2-4920-BB0D-901051714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4075" y="4179888"/>
            <a:ext cx="11509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990000"/>
                </a:solidFill>
              </a:rPr>
              <a:t>BusRdX/ –</a:t>
            </a:r>
          </a:p>
        </p:txBody>
      </p:sp>
      <p:sp>
        <p:nvSpPr>
          <p:cNvPr id="14" name="AutoShape 11">
            <a:extLst>
              <a:ext uri="{FF2B5EF4-FFF2-40B4-BE49-F238E27FC236}">
                <a16:creationId xmlns:a16="http://schemas.microsoft.com/office/drawing/2014/main" id="{7ACC7994-B9A0-4629-9A81-311D221F590E}"/>
              </a:ext>
            </a:extLst>
          </p:cNvPr>
          <p:cNvSpPr>
            <a:spLocks/>
          </p:cNvSpPr>
          <p:nvPr/>
        </p:nvSpPr>
        <p:spPr bwMode="auto">
          <a:xfrm>
            <a:off x="5981700" y="1360488"/>
            <a:ext cx="1181100" cy="914400"/>
          </a:xfrm>
          <a:custGeom>
            <a:avLst/>
            <a:gdLst>
              <a:gd name="T0" fmla="*/ 2147483647 w 744"/>
              <a:gd name="T1" fmla="*/ 2147483647 h 576"/>
              <a:gd name="T2" fmla="*/ 2147483647 w 744"/>
              <a:gd name="T3" fmla="*/ 2147483647 h 576"/>
              <a:gd name="T4" fmla="*/ 2147483647 w 744"/>
              <a:gd name="T5" fmla="*/ 2147483647 h 576"/>
              <a:gd name="T6" fmla="*/ 2147483647 w 744"/>
              <a:gd name="T7" fmla="*/ 2147483647 h 576"/>
              <a:gd name="T8" fmla="*/ 2147483647 w 744"/>
              <a:gd name="T9" fmla="*/ 2147483647 h 5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4"/>
              <a:gd name="T16" fmla="*/ 0 h 576"/>
              <a:gd name="T17" fmla="*/ 744 w 744"/>
              <a:gd name="T18" fmla="*/ 576 h 5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4" h="576">
                <a:moveTo>
                  <a:pt x="264" y="576"/>
                </a:moveTo>
                <a:cubicBezTo>
                  <a:pt x="456" y="548"/>
                  <a:pt x="648" y="520"/>
                  <a:pt x="696" y="432"/>
                </a:cubicBezTo>
                <a:cubicBezTo>
                  <a:pt x="744" y="344"/>
                  <a:pt x="656" y="96"/>
                  <a:pt x="552" y="48"/>
                </a:cubicBezTo>
                <a:cubicBezTo>
                  <a:pt x="448" y="0"/>
                  <a:pt x="144" y="72"/>
                  <a:pt x="72" y="144"/>
                </a:cubicBezTo>
                <a:cubicBezTo>
                  <a:pt x="0" y="216"/>
                  <a:pt x="60" y="348"/>
                  <a:pt x="120" y="480"/>
                </a:cubicBezTo>
              </a:path>
            </a:pathLst>
          </a:custGeom>
          <a:noFill/>
          <a:ln w="38160">
            <a:solidFill>
              <a:schemeClr val="tx1">
                <a:lumMod val="95000"/>
                <a:lumOff val="5000"/>
              </a:schemeClr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Calibri" pitchFamily="32" charset="0"/>
              <a:cs typeface="Arial" charset="0"/>
            </a:endParaRP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2684C893-EB01-49ED-90C2-24908650B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2975" y="1106488"/>
            <a:ext cx="1016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990000"/>
                </a:solidFill>
              </a:rPr>
              <a:t>BusRd/ –</a:t>
            </a:r>
          </a:p>
        </p:txBody>
      </p:sp>
      <p:grpSp>
        <p:nvGrpSpPr>
          <p:cNvPr id="16" name="Group 13">
            <a:extLst>
              <a:ext uri="{FF2B5EF4-FFF2-40B4-BE49-F238E27FC236}">
                <a16:creationId xmlns:a16="http://schemas.microsoft.com/office/drawing/2014/main" id="{17D1E6B8-2316-4669-BD18-A390343771B1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1995488"/>
            <a:ext cx="2665413" cy="355600"/>
            <a:chOff x="1634" y="1360"/>
            <a:chExt cx="1679" cy="224"/>
          </a:xfrm>
        </p:grpSpPr>
        <p:sp>
          <p:nvSpPr>
            <p:cNvPr id="17" name="AutoShape 14">
              <a:extLst>
                <a:ext uri="{FF2B5EF4-FFF2-40B4-BE49-F238E27FC236}">
                  <a16:creationId xmlns:a16="http://schemas.microsoft.com/office/drawing/2014/main" id="{A43CE844-EEBE-40F6-BE61-2568EBEE3DA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34" y="1584"/>
              <a:ext cx="1679" cy="0"/>
            </a:xfrm>
            <a:custGeom>
              <a:avLst/>
              <a:gdLst>
                <a:gd name="T0" fmla="*/ 1677 w 1680"/>
                <a:gd name="T1" fmla="*/ 0 h 1"/>
                <a:gd name="T2" fmla="*/ 0 w 1680"/>
                <a:gd name="T3" fmla="*/ 0 h 1"/>
                <a:gd name="T4" fmla="*/ 0 60000 65536"/>
                <a:gd name="T5" fmla="*/ 0 60000 65536"/>
                <a:gd name="T6" fmla="*/ 0 w 1680"/>
                <a:gd name="T7" fmla="*/ 0 h 1"/>
                <a:gd name="T8" fmla="*/ 1680 w 1680"/>
                <a:gd name="T9" fmla="*/ 0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80" h="1">
                  <a:moveTo>
                    <a:pt x="1680" y="0"/>
                  </a:moveTo>
                  <a:cubicBezTo>
                    <a:pt x="1680" y="0"/>
                    <a:pt x="840" y="0"/>
                    <a:pt x="0" y="0"/>
                  </a:cubicBezTo>
                </a:path>
              </a:pathLst>
            </a:custGeom>
            <a:noFill/>
            <a:ln w="38160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buFont typeface="Times New Roman" pitchFamily="16" charset="0"/>
                <a:buNone/>
                <a:defRPr/>
              </a:pPr>
              <a:endParaRPr lang="en-US">
                <a:latin typeface="Calibri" pitchFamily="32" charset="0"/>
                <a:cs typeface="Arial" charset="0"/>
              </a:endParaRPr>
            </a:p>
          </p:txBody>
        </p:sp>
        <p:sp>
          <p:nvSpPr>
            <p:cNvPr id="18" name="Text Box 15">
              <a:extLst>
                <a:ext uri="{FF2B5EF4-FFF2-40B4-BE49-F238E27FC236}">
                  <a16:creationId xmlns:a16="http://schemas.microsoft.com/office/drawing/2014/main" id="{EE4A3566-D2ED-48AB-BA51-183A16F25C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7" y="1360"/>
              <a:ext cx="845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990000"/>
                  </a:solidFill>
                </a:rPr>
                <a:t>BusRd/Flush</a:t>
              </a:r>
            </a:p>
          </p:txBody>
        </p:sp>
      </p:grpSp>
      <p:grpSp>
        <p:nvGrpSpPr>
          <p:cNvPr id="19" name="Group 16">
            <a:extLst>
              <a:ext uri="{FF2B5EF4-FFF2-40B4-BE49-F238E27FC236}">
                <a16:creationId xmlns:a16="http://schemas.microsoft.com/office/drawing/2014/main" id="{51076D67-6DAF-45DB-842E-18451C905AC9}"/>
              </a:ext>
            </a:extLst>
          </p:cNvPr>
          <p:cNvGrpSpPr>
            <a:grpSpLocks/>
          </p:cNvGrpSpPr>
          <p:nvPr/>
        </p:nvGrpSpPr>
        <p:grpSpPr bwMode="auto">
          <a:xfrm>
            <a:off x="3692525" y="5094288"/>
            <a:ext cx="2641600" cy="849312"/>
            <a:chOff x="2040" y="3312"/>
            <a:chExt cx="1664" cy="535"/>
          </a:xfrm>
        </p:grpSpPr>
        <p:sp>
          <p:nvSpPr>
            <p:cNvPr id="20" name="AutoShape 17">
              <a:extLst>
                <a:ext uri="{FF2B5EF4-FFF2-40B4-BE49-F238E27FC236}">
                  <a16:creationId xmlns:a16="http://schemas.microsoft.com/office/drawing/2014/main" id="{492791AF-8A4F-474F-BF2A-9B9745911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" y="3312"/>
              <a:ext cx="924" cy="535"/>
            </a:xfrm>
            <a:custGeom>
              <a:avLst/>
              <a:gdLst>
                <a:gd name="T0" fmla="*/ 277 w 872"/>
                <a:gd name="T1" fmla="*/ 48 h 536"/>
                <a:gd name="T2" fmla="*/ 48 w 872"/>
                <a:gd name="T3" fmla="*/ 285 h 536"/>
                <a:gd name="T4" fmla="*/ 562 w 872"/>
                <a:gd name="T5" fmla="*/ 525 h 536"/>
                <a:gd name="T6" fmla="*/ 1018 w 872"/>
                <a:gd name="T7" fmla="*/ 240 h 536"/>
                <a:gd name="T8" fmla="*/ 676 w 872"/>
                <a:gd name="T9" fmla="*/ 0 h 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2"/>
                <a:gd name="T16" fmla="*/ 0 h 536"/>
                <a:gd name="T17" fmla="*/ 872 w 872"/>
                <a:gd name="T18" fmla="*/ 536 h 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2" h="536">
                  <a:moveTo>
                    <a:pt x="232" y="48"/>
                  </a:moveTo>
                  <a:cubicBezTo>
                    <a:pt x="116" y="128"/>
                    <a:pt x="0" y="208"/>
                    <a:pt x="40" y="288"/>
                  </a:cubicBezTo>
                  <a:cubicBezTo>
                    <a:pt x="80" y="368"/>
                    <a:pt x="336" y="536"/>
                    <a:pt x="472" y="528"/>
                  </a:cubicBezTo>
                  <a:cubicBezTo>
                    <a:pt x="608" y="520"/>
                    <a:pt x="840" y="328"/>
                    <a:pt x="856" y="240"/>
                  </a:cubicBezTo>
                  <a:cubicBezTo>
                    <a:pt x="872" y="152"/>
                    <a:pt x="720" y="76"/>
                    <a:pt x="568" y="0"/>
                  </a:cubicBezTo>
                </a:path>
              </a:pathLst>
            </a:custGeom>
            <a:noFill/>
            <a:ln w="38160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buFont typeface="Times New Roman" pitchFamily="16" charset="0"/>
                <a:buNone/>
                <a:defRPr/>
              </a:pPr>
              <a:endParaRPr lang="en-US">
                <a:latin typeface="Calibri" pitchFamily="32" charset="0"/>
                <a:cs typeface="Arial" charset="0"/>
              </a:endParaRPr>
            </a:p>
          </p:txBody>
        </p:sp>
        <p:sp>
          <p:nvSpPr>
            <p:cNvPr id="21" name="Text Box 18">
              <a:extLst>
                <a:ext uri="{FF2B5EF4-FFF2-40B4-BE49-F238E27FC236}">
                  <a16:creationId xmlns:a16="http://schemas.microsoft.com/office/drawing/2014/main" id="{B31DDC42-42AE-4686-AD69-B48FC41B0C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0" y="3380"/>
              <a:ext cx="72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990000"/>
                  </a:solidFill>
                </a:rPr>
                <a:t>BusRd/ –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990000"/>
                  </a:solidFill>
                </a:rPr>
                <a:t>BusRdX/ 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993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A010D-B060-4C00-96FA-FBD9ED473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MSI Protocol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89031C-8BF3-47F3-878D-BE41DBCDC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9AB84F-B8D1-4614-AE2C-5B990C3C8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23</a:t>
            </a:fld>
            <a:endParaRPr lang="en-IN" dirty="0"/>
          </a:p>
        </p:txBody>
      </p:sp>
      <p:sp>
        <p:nvSpPr>
          <p:cNvPr id="6" name="Oval 2">
            <a:extLst>
              <a:ext uri="{FF2B5EF4-FFF2-40B4-BE49-F238E27FC236}">
                <a16:creationId xmlns:a16="http://schemas.microsoft.com/office/drawing/2014/main" id="{0F9C29AA-146A-4DDE-B091-92C0637B2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0630" y="1592262"/>
            <a:ext cx="1143000" cy="990600"/>
          </a:xfrm>
          <a:prstGeom prst="ellipse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P1</a:t>
            </a:r>
          </a:p>
        </p:txBody>
      </p:sp>
      <p:grpSp>
        <p:nvGrpSpPr>
          <p:cNvPr id="7" name="Group 3">
            <a:extLst>
              <a:ext uri="{FF2B5EF4-FFF2-40B4-BE49-F238E27FC236}">
                <a16:creationId xmlns:a16="http://schemas.microsoft.com/office/drawing/2014/main" id="{3C551172-240D-4576-B1D6-4D1E07BE8D0B}"/>
              </a:ext>
            </a:extLst>
          </p:cNvPr>
          <p:cNvGrpSpPr>
            <a:grpSpLocks/>
          </p:cNvGrpSpPr>
          <p:nvPr/>
        </p:nvGrpSpPr>
        <p:grpSpPr bwMode="auto">
          <a:xfrm>
            <a:off x="2272030" y="2887662"/>
            <a:ext cx="1674813" cy="1141413"/>
            <a:chOff x="1008" y="1680"/>
            <a:chExt cx="1055" cy="719"/>
          </a:xfrm>
        </p:grpSpPr>
        <p:grpSp>
          <p:nvGrpSpPr>
            <p:cNvPr id="8" name="Group 4">
              <a:extLst>
                <a:ext uri="{FF2B5EF4-FFF2-40B4-BE49-F238E27FC236}">
                  <a16:creationId xmlns:a16="http://schemas.microsoft.com/office/drawing/2014/main" id="{401D52B4-7089-4F85-AFDB-64F094BC1F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1920"/>
              <a:ext cx="1055" cy="239"/>
              <a:chOff x="1008" y="1920"/>
              <a:chExt cx="1055" cy="239"/>
            </a:xfrm>
          </p:grpSpPr>
          <p:sp>
            <p:nvSpPr>
              <p:cNvPr id="15" name="Rectangle 5">
                <a:extLst>
                  <a:ext uri="{FF2B5EF4-FFF2-40B4-BE49-F238E27FC236}">
                    <a16:creationId xmlns:a16="http://schemas.microsoft.com/office/drawing/2014/main" id="{1874BCB8-D0E3-4D41-B75D-C80FE4B94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920"/>
                <a:ext cx="767" cy="239"/>
              </a:xfrm>
              <a:prstGeom prst="rect">
                <a:avLst/>
              </a:prstGeom>
              <a:solidFill>
                <a:srgbClr val="4F81BD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16" name="Rectangle 6">
                <a:extLst>
                  <a:ext uri="{FF2B5EF4-FFF2-40B4-BE49-F238E27FC236}">
                    <a16:creationId xmlns:a16="http://schemas.microsoft.com/office/drawing/2014/main" id="{3DF3BE1B-7FD0-4F79-B22F-297CF93CF4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287" cy="239"/>
              </a:xfrm>
              <a:prstGeom prst="rect">
                <a:avLst/>
              </a:prstGeom>
              <a:solidFill>
                <a:srgbClr val="4F81BD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</p:grpSp>
        <p:grpSp>
          <p:nvGrpSpPr>
            <p:cNvPr id="9" name="Group 7">
              <a:extLst>
                <a:ext uri="{FF2B5EF4-FFF2-40B4-BE49-F238E27FC236}">
                  <a16:creationId xmlns:a16="http://schemas.microsoft.com/office/drawing/2014/main" id="{7CDD724A-A094-48B1-AEAE-9CE1923A96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160"/>
              <a:ext cx="1055" cy="239"/>
              <a:chOff x="1008" y="2160"/>
              <a:chExt cx="1055" cy="239"/>
            </a:xfrm>
          </p:grpSpPr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5AA071A1-B4CC-42C8-BD74-249757640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160"/>
                <a:ext cx="767" cy="239"/>
              </a:xfrm>
              <a:prstGeom prst="rect">
                <a:avLst/>
              </a:prstGeom>
              <a:solidFill>
                <a:srgbClr val="4F81BD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14" name="Rectangle 9">
                <a:extLst>
                  <a:ext uri="{FF2B5EF4-FFF2-40B4-BE49-F238E27FC236}">
                    <a16:creationId xmlns:a16="http://schemas.microsoft.com/office/drawing/2014/main" id="{105E544D-582A-4361-BE2A-CA84D50C0E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2160"/>
                <a:ext cx="287" cy="239"/>
              </a:xfrm>
              <a:prstGeom prst="rect">
                <a:avLst/>
              </a:prstGeom>
              <a:solidFill>
                <a:srgbClr val="4F81BD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</p:grpSp>
        <p:grpSp>
          <p:nvGrpSpPr>
            <p:cNvPr id="10" name="Group 10">
              <a:extLst>
                <a:ext uri="{FF2B5EF4-FFF2-40B4-BE49-F238E27FC236}">
                  <a16:creationId xmlns:a16="http://schemas.microsoft.com/office/drawing/2014/main" id="{0135F3AC-87D3-4409-80A4-495774BF81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1680"/>
              <a:ext cx="1055" cy="239"/>
              <a:chOff x="1008" y="1680"/>
              <a:chExt cx="1055" cy="239"/>
            </a:xfrm>
          </p:grpSpPr>
          <p:sp>
            <p:nvSpPr>
              <p:cNvPr id="11" name="Rectangle 11">
                <a:extLst>
                  <a:ext uri="{FF2B5EF4-FFF2-40B4-BE49-F238E27FC236}">
                    <a16:creationId xmlns:a16="http://schemas.microsoft.com/office/drawing/2014/main" id="{B7AA65A4-11C7-4562-B3DF-BEC7BC6248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767" cy="239"/>
              </a:xfrm>
              <a:prstGeom prst="rect">
                <a:avLst/>
              </a:prstGeom>
              <a:solidFill>
                <a:srgbClr val="4F81BD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12" name="Rectangle 12">
                <a:extLst>
                  <a:ext uri="{FF2B5EF4-FFF2-40B4-BE49-F238E27FC236}">
                    <a16:creationId xmlns:a16="http://schemas.microsoft.com/office/drawing/2014/main" id="{9EF7C59D-D554-4A1F-9A23-196172E907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1680"/>
                <a:ext cx="287" cy="239"/>
              </a:xfrm>
              <a:prstGeom prst="rect">
                <a:avLst/>
              </a:prstGeom>
              <a:solidFill>
                <a:srgbClr val="4F81BD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</p:grpSp>
      </p:grpSp>
      <p:sp>
        <p:nvSpPr>
          <p:cNvPr id="17" name="Line 13">
            <a:extLst>
              <a:ext uri="{FF2B5EF4-FFF2-40B4-BE49-F238E27FC236}">
                <a16:creationId xmlns:a16="http://schemas.microsoft.com/office/drawing/2014/main" id="{184E88D7-1FAB-44A0-A07B-47F29730755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34030" y="2582862"/>
            <a:ext cx="1588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" name="Oval 14">
            <a:extLst>
              <a:ext uri="{FF2B5EF4-FFF2-40B4-BE49-F238E27FC236}">
                <a16:creationId xmlns:a16="http://schemas.microsoft.com/office/drawing/2014/main" id="{0BD865A1-62E4-4273-BCCF-7AA2A7F22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8830" y="1592262"/>
            <a:ext cx="1143000" cy="990600"/>
          </a:xfrm>
          <a:prstGeom prst="ellipse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P3</a:t>
            </a:r>
          </a:p>
        </p:txBody>
      </p:sp>
      <p:grpSp>
        <p:nvGrpSpPr>
          <p:cNvPr id="19" name="Group 15">
            <a:extLst>
              <a:ext uri="{FF2B5EF4-FFF2-40B4-BE49-F238E27FC236}">
                <a16:creationId xmlns:a16="http://schemas.microsoft.com/office/drawing/2014/main" id="{4BDAE6BC-9CB9-4785-B477-5F9C84F9489D}"/>
              </a:ext>
            </a:extLst>
          </p:cNvPr>
          <p:cNvGrpSpPr>
            <a:grpSpLocks/>
          </p:cNvGrpSpPr>
          <p:nvPr/>
        </p:nvGrpSpPr>
        <p:grpSpPr bwMode="auto">
          <a:xfrm>
            <a:off x="6920230" y="3649662"/>
            <a:ext cx="1674813" cy="379413"/>
            <a:chOff x="3936" y="2160"/>
            <a:chExt cx="1055" cy="239"/>
          </a:xfrm>
        </p:grpSpPr>
        <p:sp>
          <p:nvSpPr>
            <p:cNvPr id="20" name="Rectangle 16">
              <a:extLst>
                <a:ext uri="{FF2B5EF4-FFF2-40B4-BE49-F238E27FC236}">
                  <a16:creationId xmlns:a16="http://schemas.microsoft.com/office/drawing/2014/main" id="{74871E6E-9F62-4185-A802-D43679DDD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160"/>
              <a:ext cx="76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1" name="Rectangle 17">
              <a:extLst>
                <a:ext uri="{FF2B5EF4-FFF2-40B4-BE49-F238E27FC236}">
                  <a16:creationId xmlns:a16="http://schemas.microsoft.com/office/drawing/2014/main" id="{94B73A9E-0103-4EEF-845C-52462D32A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160"/>
              <a:ext cx="28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</p:grpSp>
      <p:grpSp>
        <p:nvGrpSpPr>
          <p:cNvPr id="22" name="Group 18">
            <a:extLst>
              <a:ext uri="{FF2B5EF4-FFF2-40B4-BE49-F238E27FC236}">
                <a16:creationId xmlns:a16="http://schemas.microsoft.com/office/drawing/2014/main" id="{AA3517BD-DD98-4D52-AF7A-B1C53C43D27C}"/>
              </a:ext>
            </a:extLst>
          </p:cNvPr>
          <p:cNvGrpSpPr>
            <a:grpSpLocks/>
          </p:cNvGrpSpPr>
          <p:nvPr/>
        </p:nvGrpSpPr>
        <p:grpSpPr bwMode="auto">
          <a:xfrm>
            <a:off x="6920230" y="2887662"/>
            <a:ext cx="1674813" cy="379413"/>
            <a:chOff x="3936" y="1680"/>
            <a:chExt cx="1055" cy="239"/>
          </a:xfrm>
        </p:grpSpPr>
        <p:sp>
          <p:nvSpPr>
            <p:cNvPr id="23" name="Rectangle 19">
              <a:extLst>
                <a:ext uri="{FF2B5EF4-FFF2-40B4-BE49-F238E27FC236}">
                  <a16:creationId xmlns:a16="http://schemas.microsoft.com/office/drawing/2014/main" id="{F12FC20C-A04A-455A-B3B1-7C28AAA55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680"/>
              <a:ext cx="76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4" name="Rectangle 20">
              <a:extLst>
                <a:ext uri="{FF2B5EF4-FFF2-40B4-BE49-F238E27FC236}">
                  <a16:creationId xmlns:a16="http://schemas.microsoft.com/office/drawing/2014/main" id="{553F3468-0FCC-4D80-BF07-EF9B0A4AD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680"/>
              <a:ext cx="28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</p:grpSp>
      <p:sp>
        <p:nvSpPr>
          <p:cNvPr id="25" name="Line 21">
            <a:extLst>
              <a:ext uri="{FF2B5EF4-FFF2-40B4-BE49-F238E27FC236}">
                <a16:creationId xmlns:a16="http://schemas.microsoft.com/office/drawing/2014/main" id="{7BDF8BA0-8687-4C1F-9C82-FA730E6537E6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8430" y="2582862"/>
            <a:ext cx="1588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26" name="Group 22">
            <a:extLst>
              <a:ext uri="{FF2B5EF4-FFF2-40B4-BE49-F238E27FC236}">
                <a16:creationId xmlns:a16="http://schemas.microsoft.com/office/drawing/2014/main" id="{A06945A5-26C1-4CCC-9167-6EBA22DBAB42}"/>
              </a:ext>
            </a:extLst>
          </p:cNvPr>
          <p:cNvGrpSpPr>
            <a:grpSpLocks/>
          </p:cNvGrpSpPr>
          <p:nvPr/>
        </p:nvGrpSpPr>
        <p:grpSpPr bwMode="auto">
          <a:xfrm>
            <a:off x="4634230" y="1592262"/>
            <a:ext cx="1674813" cy="2435225"/>
            <a:chOff x="2496" y="864"/>
            <a:chExt cx="1055" cy="1534"/>
          </a:xfrm>
        </p:grpSpPr>
        <p:sp>
          <p:nvSpPr>
            <p:cNvPr id="27" name="Oval 23">
              <a:extLst>
                <a:ext uri="{FF2B5EF4-FFF2-40B4-BE49-F238E27FC236}">
                  <a16:creationId xmlns:a16="http://schemas.microsoft.com/office/drawing/2014/main" id="{00F065D6-3680-479E-9A48-213F84DF2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864"/>
              <a:ext cx="719" cy="623"/>
            </a:xfrm>
            <a:prstGeom prst="ellipse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P2</a:t>
              </a:r>
            </a:p>
          </p:txBody>
        </p:sp>
        <p:grpSp>
          <p:nvGrpSpPr>
            <p:cNvPr id="28" name="Group 24">
              <a:extLst>
                <a:ext uri="{FF2B5EF4-FFF2-40B4-BE49-F238E27FC236}">
                  <a16:creationId xmlns:a16="http://schemas.microsoft.com/office/drawing/2014/main" id="{ED988529-C51E-4F54-B730-EF8B6D78D1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1680"/>
              <a:ext cx="1055" cy="719"/>
              <a:chOff x="2496" y="1680"/>
              <a:chExt cx="1055" cy="719"/>
            </a:xfrm>
          </p:grpSpPr>
          <p:grpSp>
            <p:nvGrpSpPr>
              <p:cNvPr id="30" name="Group 25">
                <a:extLst>
                  <a:ext uri="{FF2B5EF4-FFF2-40B4-BE49-F238E27FC236}">
                    <a16:creationId xmlns:a16="http://schemas.microsoft.com/office/drawing/2014/main" id="{72B54423-057F-4123-8813-8D6BAF9B24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1920"/>
                <a:ext cx="1055" cy="239"/>
                <a:chOff x="2496" y="1920"/>
                <a:chExt cx="1055" cy="239"/>
              </a:xfrm>
            </p:grpSpPr>
            <p:sp>
              <p:nvSpPr>
                <p:cNvPr id="37" name="Rectangle 26">
                  <a:extLst>
                    <a:ext uri="{FF2B5EF4-FFF2-40B4-BE49-F238E27FC236}">
                      <a16:creationId xmlns:a16="http://schemas.microsoft.com/office/drawing/2014/main" id="{99B02A04-105F-4E89-B9B5-461B6DF025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1920"/>
                  <a:ext cx="767" cy="239"/>
                </a:xfrm>
                <a:prstGeom prst="rect">
                  <a:avLst/>
                </a:prstGeom>
                <a:solidFill>
                  <a:srgbClr val="4F81BD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38" name="Rectangle 27">
                  <a:extLst>
                    <a:ext uri="{FF2B5EF4-FFF2-40B4-BE49-F238E27FC236}">
                      <a16:creationId xmlns:a16="http://schemas.microsoft.com/office/drawing/2014/main" id="{ABC90330-2C31-4E80-A189-19C954102A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1920"/>
                  <a:ext cx="287" cy="239"/>
                </a:xfrm>
                <a:prstGeom prst="rect">
                  <a:avLst/>
                </a:prstGeom>
                <a:solidFill>
                  <a:srgbClr val="4F81BD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</p:grpSp>
          <p:grpSp>
            <p:nvGrpSpPr>
              <p:cNvPr id="31" name="Group 28">
                <a:extLst>
                  <a:ext uri="{FF2B5EF4-FFF2-40B4-BE49-F238E27FC236}">
                    <a16:creationId xmlns:a16="http://schemas.microsoft.com/office/drawing/2014/main" id="{7644A011-BE8E-4978-A56B-7EE30D19FD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2160"/>
                <a:ext cx="1055" cy="239"/>
                <a:chOff x="2496" y="2160"/>
                <a:chExt cx="1055" cy="239"/>
              </a:xfrm>
            </p:grpSpPr>
            <p:sp>
              <p:nvSpPr>
                <p:cNvPr id="35" name="Rectangle 29">
                  <a:extLst>
                    <a:ext uri="{FF2B5EF4-FFF2-40B4-BE49-F238E27FC236}">
                      <a16:creationId xmlns:a16="http://schemas.microsoft.com/office/drawing/2014/main" id="{F20AEDDB-06C4-4CBD-A09D-B72277BCB3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2160"/>
                  <a:ext cx="767" cy="239"/>
                </a:xfrm>
                <a:prstGeom prst="rect">
                  <a:avLst/>
                </a:prstGeom>
                <a:solidFill>
                  <a:srgbClr val="4F81BD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36" name="Rectangle 30">
                  <a:extLst>
                    <a:ext uri="{FF2B5EF4-FFF2-40B4-BE49-F238E27FC236}">
                      <a16:creationId xmlns:a16="http://schemas.microsoft.com/office/drawing/2014/main" id="{7A9EE0B4-3B66-454D-A10B-5B1A52377C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160"/>
                  <a:ext cx="287" cy="239"/>
                </a:xfrm>
                <a:prstGeom prst="rect">
                  <a:avLst/>
                </a:prstGeom>
                <a:solidFill>
                  <a:srgbClr val="4F81BD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CADA24CE-85E1-47CB-ACEF-5279DD46EA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1680"/>
                <a:ext cx="1055" cy="239"/>
                <a:chOff x="2496" y="1680"/>
                <a:chExt cx="1055" cy="239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999AC009-5214-4370-8732-D2808ADB1E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1680"/>
                  <a:ext cx="767" cy="239"/>
                </a:xfrm>
                <a:prstGeom prst="rect">
                  <a:avLst/>
                </a:prstGeom>
                <a:solidFill>
                  <a:srgbClr val="4F81BD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5C8C8B13-5C05-4E5C-8884-DF7601071D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1680"/>
                  <a:ext cx="287" cy="239"/>
                </a:xfrm>
                <a:prstGeom prst="rect">
                  <a:avLst/>
                </a:prstGeom>
                <a:solidFill>
                  <a:srgbClr val="4F81BD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</p:grpSp>
        </p:grpSp>
        <p:sp>
          <p:nvSpPr>
            <p:cNvPr id="29" name="Line 34">
              <a:extLst>
                <a:ext uri="{FF2B5EF4-FFF2-40B4-BE49-F238E27FC236}">
                  <a16:creationId xmlns:a16="http://schemas.microsoft.com/office/drawing/2014/main" id="{2AFAAFE4-30F7-4E68-A251-D1DC54D8E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488"/>
              <a:ext cx="0" cy="19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9" name="Text Box 35">
            <a:extLst>
              <a:ext uri="{FF2B5EF4-FFF2-40B4-BE49-F238E27FC236}">
                <a16:creationId xmlns:a16="http://schemas.microsoft.com/office/drawing/2014/main" id="{2F2D3659-796D-4767-897D-FE17F2DD3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293" y="2919412"/>
            <a:ext cx="1130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Cache</a:t>
            </a:r>
          </a:p>
        </p:txBody>
      </p:sp>
      <p:sp>
        <p:nvSpPr>
          <p:cNvPr id="40" name="Line 36">
            <a:extLst>
              <a:ext uri="{FF2B5EF4-FFF2-40B4-BE49-F238E27FC236}">
                <a16:creationId xmlns:a16="http://schemas.microsoft.com/office/drawing/2014/main" id="{11C21CA8-B76C-4B22-805A-461D425F671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6230" y="4640262"/>
            <a:ext cx="7391400" cy="1588"/>
          </a:xfrm>
          <a:prstGeom prst="line">
            <a:avLst/>
          </a:prstGeom>
          <a:noFill/>
          <a:ln w="41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" name="Text Box 37">
            <a:extLst>
              <a:ext uri="{FF2B5EF4-FFF2-40B4-BE49-F238E27FC236}">
                <a16:creationId xmlns:a16="http://schemas.microsoft.com/office/drawing/2014/main" id="{1A236013-E67A-4321-BF00-08BBF8738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55" y="4259262"/>
            <a:ext cx="7413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Bus</a:t>
            </a:r>
          </a:p>
        </p:txBody>
      </p:sp>
      <p:sp>
        <p:nvSpPr>
          <p:cNvPr id="42" name="AutoShape 38">
            <a:extLst>
              <a:ext uri="{FF2B5EF4-FFF2-40B4-BE49-F238E27FC236}">
                <a16:creationId xmlns:a16="http://schemas.microsoft.com/office/drawing/2014/main" id="{DE15C98F-81B4-4606-8A0D-9D241FD7D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830" y="4030662"/>
            <a:ext cx="1066800" cy="3048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Snooper</a:t>
            </a:r>
          </a:p>
        </p:txBody>
      </p:sp>
      <p:sp>
        <p:nvSpPr>
          <p:cNvPr id="43" name="AutoShape 39">
            <a:extLst>
              <a:ext uri="{FF2B5EF4-FFF2-40B4-BE49-F238E27FC236}">
                <a16:creationId xmlns:a16="http://schemas.microsoft.com/office/drawing/2014/main" id="{3F0AA561-D505-40F8-B80F-3F4E2CE62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9030" y="4030662"/>
            <a:ext cx="1066800" cy="3048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Snooper</a:t>
            </a:r>
          </a:p>
        </p:txBody>
      </p:sp>
      <p:sp>
        <p:nvSpPr>
          <p:cNvPr id="44" name="AutoShape 40">
            <a:extLst>
              <a:ext uri="{FF2B5EF4-FFF2-40B4-BE49-F238E27FC236}">
                <a16:creationId xmlns:a16="http://schemas.microsoft.com/office/drawing/2014/main" id="{E20A392C-BE2A-45FE-8010-452F8A7C1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5030" y="4030662"/>
            <a:ext cx="1066800" cy="3048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Snooper</a:t>
            </a:r>
          </a:p>
        </p:txBody>
      </p:sp>
      <p:sp>
        <p:nvSpPr>
          <p:cNvPr id="45" name="Rectangle 41">
            <a:extLst>
              <a:ext uri="{FF2B5EF4-FFF2-40B4-BE49-F238E27FC236}">
                <a16:creationId xmlns:a16="http://schemas.microsoft.com/office/drawing/2014/main" id="{30789859-F4C5-41D2-AE0C-7E43533F9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2830" y="5630862"/>
            <a:ext cx="1219200" cy="38100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X=1</a:t>
            </a:r>
          </a:p>
        </p:txBody>
      </p:sp>
      <p:sp>
        <p:nvSpPr>
          <p:cNvPr id="46" name="Rectangle 42">
            <a:extLst>
              <a:ext uri="{FF2B5EF4-FFF2-40B4-BE49-F238E27FC236}">
                <a16:creationId xmlns:a16="http://schemas.microsoft.com/office/drawing/2014/main" id="{A9F4E770-FCE0-4E7E-BC27-F373C0CAC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2830" y="6011862"/>
            <a:ext cx="1219200" cy="38100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7" name="Rectangle 43">
            <a:extLst>
              <a:ext uri="{FF2B5EF4-FFF2-40B4-BE49-F238E27FC236}">
                <a16:creationId xmlns:a16="http://schemas.microsoft.com/office/drawing/2014/main" id="{2E194E26-0005-4207-BBBB-FEC5FF9D3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2830" y="5249862"/>
            <a:ext cx="1219200" cy="38100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8" name="AutoShape 44">
            <a:extLst>
              <a:ext uri="{FF2B5EF4-FFF2-40B4-BE49-F238E27FC236}">
                <a16:creationId xmlns:a16="http://schemas.microsoft.com/office/drawing/2014/main" id="{06F77BFA-3584-49A8-89AF-804BB8BE9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9030" y="4945062"/>
            <a:ext cx="1066800" cy="3048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DRAM</a:t>
            </a:r>
          </a:p>
        </p:txBody>
      </p:sp>
      <p:sp>
        <p:nvSpPr>
          <p:cNvPr id="49" name="Line 45">
            <a:extLst>
              <a:ext uri="{FF2B5EF4-FFF2-40B4-BE49-F238E27FC236}">
                <a16:creationId xmlns:a16="http://schemas.microsoft.com/office/drawing/2014/main" id="{10681F41-7E95-4FB3-B982-B2B64133ACF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34030" y="4335462"/>
            <a:ext cx="1588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0" name="Line 46">
            <a:extLst>
              <a:ext uri="{FF2B5EF4-FFF2-40B4-BE49-F238E27FC236}">
                <a16:creationId xmlns:a16="http://schemas.microsoft.com/office/drawing/2014/main" id="{ECF04756-8F38-491D-8796-B25469C297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2430" y="4335462"/>
            <a:ext cx="1588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" name="Line 47">
            <a:extLst>
              <a:ext uri="{FF2B5EF4-FFF2-40B4-BE49-F238E27FC236}">
                <a16:creationId xmlns:a16="http://schemas.microsoft.com/office/drawing/2014/main" id="{93AE36BA-F407-4E2E-A839-D21D11E0473B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8430" y="4335462"/>
            <a:ext cx="1588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2" name="Line 48">
            <a:extLst>
              <a:ext uri="{FF2B5EF4-FFF2-40B4-BE49-F238E27FC236}">
                <a16:creationId xmlns:a16="http://schemas.microsoft.com/office/drawing/2014/main" id="{79A337EB-AAF7-4CCA-896E-E312956C568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2430" y="4640262"/>
            <a:ext cx="1588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3" name="Rectangle 49">
            <a:extLst>
              <a:ext uri="{FF2B5EF4-FFF2-40B4-BE49-F238E27FC236}">
                <a16:creationId xmlns:a16="http://schemas.microsoft.com/office/drawing/2014/main" id="{3475120F-686F-41BE-B5A3-F9CD32ED3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0230" y="3268662"/>
            <a:ext cx="1219200" cy="38100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4" name="Rectangle 50">
            <a:extLst>
              <a:ext uri="{FF2B5EF4-FFF2-40B4-BE49-F238E27FC236}">
                <a16:creationId xmlns:a16="http://schemas.microsoft.com/office/drawing/2014/main" id="{903BA24D-D287-44EA-B274-5E9CA3828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430" y="3268662"/>
            <a:ext cx="457200" cy="38100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6599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DE6AA6-65A4-41B3-BD52-80CEC9028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325D5-988D-4369-B947-2E6641F9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24</a:t>
            </a:fld>
            <a:endParaRPr lang="en-IN" dirty="0"/>
          </a:p>
        </p:txBody>
      </p:sp>
      <p:sp>
        <p:nvSpPr>
          <p:cNvPr id="6" name="Oval 2">
            <a:extLst>
              <a:ext uri="{FF2B5EF4-FFF2-40B4-BE49-F238E27FC236}">
                <a16:creationId xmlns:a16="http://schemas.microsoft.com/office/drawing/2014/main" id="{7153252C-5AB3-44BA-B2F3-030FC04B1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0269" y="1555750"/>
            <a:ext cx="1143000" cy="990600"/>
          </a:xfrm>
          <a:prstGeom prst="ellipse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P1</a:t>
            </a:r>
          </a:p>
        </p:txBody>
      </p:sp>
      <p:grpSp>
        <p:nvGrpSpPr>
          <p:cNvPr id="7" name="Group 3">
            <a:extLst>
              <a:ext uri="{FF2B5EF4-FFF2-40B4-BE49-F238E27FC236}">
                <a16:creationId xmlns:a16="http://schemas.microsoft.com/office/drawing/2014/main" id="{F544C87F-1E6F-43B7-A25B-D8A6ED89D76C}"/>
              </a:ext>
            </a:extLst>
          </p:cNvPr>
          <p:cNvGrpSpPr>
            <a:grpSpLocks/>
          </p:cNvGrpSpPr>
          <p:nvPr/>
        </p:nvGrpSpPr>
        <p:grpSpPr bwMode="auto">
          <a:xfrm>
            <a:off x="2301669" y="2851150"/>
            <a:ext cx="1674813" cy="1141413"/>
            <a:chOff x="1008" y="1680"/>
            <a:chExt cx="1055" cy="719"/>
          </a:xfrm>
        </p:grpSpPr>
        <p:grpSp>
          <p:nvGrpSpPr>
            <p:cNvPr id="8" name="Group 4">
              <a:extLst>
                <a:ext uri="{FF2B5EF4-FFF2-40B4-BE49-F238E27FC236}">
                  <a16:creationId xmlns:a16="http://schemas.microsoft.com/office/drawing/2014/main" id="{48006C42-73AD-4D0B-BCB7-674081E1EF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1920"/>
              <a:ext cx="1055" cy="239"/>
              <a:chOff x="1008" y="1920"/>
              <a:chExt cx="1055" cy="239"/>
            </a:xfrm>
          </p:grpSpPr>
          <p:sp>
            <p:nvSpPr>
              <p:cNvPr id="15" name="Rectangle 5">
                <a:extLst>
                  <a:ext uri="{FF2B5EF4-FFF2-40B4-BE49-F238E27FC236}">
                    <a16:creationId xmlns:a16="http://schemas.microsoft.com/office/drawing/2014/main" id="{8ECD77C9-0F6A-4899-8983-F279568EB2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920"/>
                <a:ext cx="767" cy="239"/>
              </a:xfrm>
              <a:prstGeom prst="rect">
                <a:avLst/>
              </a:prstGeom>
              <a:solidFill>
                <a:srgbClr val="4F81BD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16" name="Rectangle 6">
                <a:extLst>
                  <a:ext uri="{FF2B5EF4-FFF2-40B4-BE49-F238E27FC236}">
                    <a16:creationId xmlns:a16="http://schemas.microsoft.com/office/drawing/2014/main" id="{5892C73F-25C5-41DF-BEAA-F02AB9628F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1920"/>
                <a:ext cx="287" cy="239"/>
              </a:xfrm>
              <a:prstGeom prst="rect">
                <a:avLst/>
              </a:prstGeom>
              <a:solidFill>
                <a:srgbClr val="4F81BD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DA0B25F-13D4-4D4E-AC7D-DF5CF8AEE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160"/>
              <a:ext cx="1055" cy="239"/>
              <a:chOff x="1008" y="2160"/>
              <a:chExt cx="1055" cy="239"/>
            </a:xfrm>
          </p:grpSpPr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662284C5-AD7A-4EC3-AA17-B35E688CC3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160"/>
                <a:ext cx="767" cy="239"/>
              </a:xfrm>
              <a:prstGeom prst="rect">
                <a:avLst/>
              </a:prstGeom>
              <a:solidFill>
                <a:srgbClr val="4F81BD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14" name="Rectangle 9">
                <a:extLst>
                  <a:ext uri="{FF2B5EF4-FFF2-40B4-BE49-F238E27FC236}">
                    <a16:creationId xmlns:a16="http://schemas.microsoft.com/office/drawing/2014/main" id="{B91E7253-9C83-4B91-898B-1D4B9719BE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2160"/>
                <a:ext cx="287" cy="239"/>
              </a:xfrm>
              <a:prstGeom prst="rect">
                <a:avLst/>
              </a:prstGeom>
              <a:solidFill>
                <a:srgbClr val="4F81BD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</p:grpSp>
        <p:grpSp>
          <p:nvGrpSpPr>
            <p:cNvPr id="10" name="Group 10">
              <a:extLst>
                <a:ext uri="{FF2B5EF4-FFF2-40B4-BE49-F238E27FC236}">
                  <a16:creationId xmlns:a16="http://schemas.microsoft.com/office/drawing/2014/main" id="{3C0F8D95-9D6D-4195-9EB0-AEB38F035E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1680"/>
              <a:ext cx="1055" cy="239"/>
              <a:chOff x="1008" y="1680"/>
              <a:chExt cx="1055" cy="239"/>
            </a:xfrm>
          </p:grpSpPr>
          <p:sp>
            <p:nvSpPr>
              <p:cNvPr id="11" name="Rectangle 11">
                <a:extLst>
                  <a:ext uri="{FF2B5EF4-FFF2-40B4-BE49-F238E27FC236}">
                    <a16:creationId xmlns:a16="http://schemas.microsoft.com/office/drawing/2014/main" id="{DCBFB455-4B3C-47FA-ACCD-B92C4104F5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767" cy="239"/>
              </a:xfrm>
              <a:prstGeom prst="rect">
                <a:avLst/>
              </a:prstGeom>
              <a:solidFill>
                <a:srgbClr val="4F81BD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12" name="Rectangle 12">
                <a:extLst>
                  <a:ext uri="{FF2B5EF4-FFF2-40B4-BE49-F238E27FC236}">
                    <a16:creationId xmlns:a16="http://schemas.microsoft.com/office/drawing/2014/main" id="{CAA993C0-A41D-432C-B11E-9792F197E5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1680"/>
                <a:ext cx="287" cy="239"/>
              </a:xfrm>
              <a:prstGeom prst="rect">
                <a:avLst/>
              </a:prstGeom>
              <a:solidFill>
                <a:srgbClr val="4F81BD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</p:grpSp>
      </p:grpSp>
      <p:sp>
        <p:nvSpPr>
          <p:cNvPr id="17" name="Line 13">
            <a:extLst>
              <a:ext uri="{FF2B5EF4-FFF2-40B4-BE49-F238E27FC236}">
                <a16:creationId xmlns:a16="http://schemas.microsoft.com/office/drawing/2014/main" id="{859D72CF-9F50-4F1A-83B7-C0AF535A602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3669" y="2546350"/>
            <a:ext cx="1588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" name="Oval 14">
            <a:extLst>
              <a:ext uri="{FF2B5EF4-FFF2-40B4-BE49-F238E27FC236}">
                <a16:creationId xmlns:a16="http://schemas.microsoft.com/office/drawing/2014/main" id="{E524565E-492A-4418-8AEF-CD75C8C28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8469" y="1555750"/>
            <a:ext cx="1143000" cy="990600"/>
          </a:xfrm>
          <a:prstGeom prst="ellipse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P3</a:t>
            </a:r>
          </a:p>
        </p:txBody>
      </p:sp>
      <p:grpSp>
        <p:nvGrpSpPr>
          <p:cNvPr id="19" name="Group 15">
            <a:extLst>
              <a:ext uri="{FF2B5EF4-FFF2-40B4-BE49-F238E27FC236}">
                <a16:creationId xmlns:a16="http://schemas.microsoft.com/office/drawing/2014/main" id="{ACBF41BA-C994-4A40-AE86-5E3F81F9364E}"/>
              </a:ext>
            </a:extLst>
          </p:cNvPr>
          <p:cNvGrpSpPr>
            <a:grpSpLocks/>
          </p:cNvGrpSpPr>
          <p:nvPr/>
        </p:nvGrpSpPr>
        <p:grpSpPr bwMode="auto">
          <a:xfrm>
            <a:off x="6949869" y="3613150"/>
            <a:ext cx="1674813" cy="379413"/>
            <a:chOff x="3936" y="2160"/>
            <a:chExt cx="1055" cy="239"/>
          </a:xfrm>
        </p:grpSpPr>
        <p:sp>
          <p:nvSpPr>
            <p:cNvPr id="20" name="Rectangle 16">
              <a:extLst>
                <a:ext uri="{FF2B5EF4-FFF2-40B4-BE49-F238E27FC236}">
                  <a16:creationId xmlns:a16="http://schemas.microsoft.com/office/drawing/2014/main" id="{958FC778-95BC-4644-834D-96C371986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160"/>
              <a:ext cx="76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1" name="Rectangle 17">
              <a:extLst>
                <a:ext uri="{FF2B5EF4-FFF2-40B4-BE49-F238E27FC236}">
                  <a16:creationId xmlns:a16="http://schemas.microsoft.com/office/drawing/2014/main" id="{E5E07E5D-9BEC-4476-A639-FE164A84C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160"/>
              <a:ext cx="28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</p:grpSp>
      <p:grpSp>
        <p:nvGrpSpPr>
          <p:cNvPr id="22" name="Group 18">
            <a:extLst>
              <a:ext uri="{FF2B5EF4-FFF2-40B4-BE49-F238E27FC236}">
                <a16:creationId xmlns:a16="http://schemas.microsoft.com/office/drawing/2014/main" id="{B9AB270B-A584-43D1-AEA2-F236AE0E8A45}"/>
              </a:ext>
            </a:extLst>
          </p:cNvPr>
          <p:cNvGrpSpPr>
            <a:grpSpLocks/>
          </p:cNvGrpSpPr>
          <p:nvPr/>
        </p:nvGrpSpPr>
        <p:grpSpPr bwMode="auto">
          <a:xfrm>
            <a:off x="6949869" y="2851150"/>
            <a:ext cx="1674813" cy="379413"/>
            <a:chOff x="3936" y="1680"/>
            <a:chExt cx="1055" cy="239"/>
          </a:xfrm>
        </p:grpSpPr>
        <p:sp>
          <p:nvSpPr>
            <p:cNvPr id="23" name="Rectangle 19">
              <a:extLst>
                <a:ext uri="{FF2B5EF4-FFF2-40B4-BE49-F238E27FC236}">
                  <a16:creationId xmlns:a16="http://schemas.microsoft.com/office/drawing/2014/main" id="{86AA8330-299C-42E5-9C88-9AF2C901A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680"/>
              <a:ext cx="76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4" name="Rectangle 20">
              <a:extLst>
                <a:ext uri="{FF2B5EF4-FFF2-40B4-BE49-F238E27FC236}">
                  <a16:creationId xmlns:a16="http://schemas.microsoft.com/office/drawing/2014/main" id="{3763E7A7-0D6F-4367-ABCA-9E3D90F94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680"/>
              <a:ext cx="28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</p:grpSp>
      <p:sp>
        <p:nvSpPr>
          <p:cNvPr id="25" name="Line 21">
            <a:extLst>
              <a:ext uri="{FF2B5EF4-FFF2-40B4-BE49-F238E27FC236}">
                <a16:creationId xmlns:a16="http://schemas.microsoft.com/office/drawing/2014/main" id="{A5C431AA-249A-4D9D-9C9E-E1550AA3C5EB}"/>
              </a:ext>
            </a:extLst>
          </p:cNvPr>
          <p:cNvSpPr>
            <a:spLocks noChangeShapeType="1"/>
          </p:cNvSpPr>
          <p:nvPr/>
        </p:nvSpPr>
        <p:spPr bwMode="auto">
          <a:xfrm>
            <a:off x="7788069" y="2546350"/>
            <a:ext cx="1588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26" name="Group 22">
            <a:extLst>
              <a:ext uri="{FF2B5EF4-FFF2-40B4-BE49-F238E27FC236}">
                <a16:creationId xmlns:a16="http://schemas.microsoft.com/office/drawing/2014/main" id="{9F1EA999-39AE-4877-88AD-D7DCE3CFC8F3}"/>
              </a:ext>
            </a:extLst>
          </p:cNvPr>
          <p:cNvGrpSpPr>
            <a:grpSpLocks/>
          </p:cNvGrpSpPr>
          <p:nvPr/>
        </p:nvGrpSpPr>
        <p:grpSpPr bwMode="auto">
          <a:xfrm>
            <a:off x="4663869" y="1555750"/>
            <a:ext cx="1674813" cy="2435225"/>
            <a:chOff x="2496" y="864"/>
            <a:chExt cx="1055" cy="1534"/>
          </a:xfrm>
        </p:grpSpPr>
        <p:sp>
          <p:nvSpPr>
            <p:cNvPr id="27" name="Oval 23">
              <a:extLst>
                <a:ext uri="{FF2B5EF4-FFF2-40B4-BE49-F238E27FC236}">
                  <a16:creationId xmlns:a16="http://schemas.microsoft.com/office/drawing/2014/main" id="{51324B94-E6F5-4C09-BCD0-A4B6004F5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864"/>
              <a:ext cx="719" cy="623"/>
            </a:xfrm>
            <a:prstGeom prst="ellipse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P2</a:t>
              </a:r>
            </a:p>
          </p:txBody>
        </p:sp>
        <p:grpSp>
          <p:nvGrpSpPr>
            <p:cNvPr id="28" name="Group 24">
              <a:extLst>
                <a:ext uri="{FF2B5EF4-FFF2-40B4-BE49-F238E27FC236}">
                  <a16:creationId xmlns:a16="http://schemas.microsoft.com/office/drawing/2014/main" id="{4F2316A7-1C8C-4D19-A116-86C15A28F1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1680"/>
              <a:ext cx="1055" cy="719"/>
              <a:chOff x="2496" y="1680"/>
              <a:chExt cx="1055" cy="719"/>
            </a:xfrm>
          </p:grpSpPr>
          <p:grpSp>
            <p:nvGrpSpPr>
              <p:cNvPr id="30" name="Group 25">
                <a:extLst>
                  <a:ext uri="{FF2B5EF4-FFF2-40B4-BE49-F238E27FC236}">
                    <a16:creationId xmlns:a16="http://schemas.microsoft.com/office/drawing/2014/main" id="{159B53A6-7952-40A3-A504-5B63A8DCA4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1920"/>
                <a:ext cx="1055" cy="239"/>
                <a:chOff x="2496" y="1920"/>
                <a:chExt cx="1055" cy="239"/>
              </a:xfrm>
            </p:grpSpPr>
            <p:sp>
              <p:nvSpPr>
                <p:cNvPr id="37" name="Rectangle 26">
                  <a:extLst>
                    <a:ext uri="{FF2B5EF4-FFF2-40B4-BE49-F238E27FC236}">
                      <a16:creationId xmlns:a16="http://schemas.microsoft.com/office/drawing/2014/main" id="{CDD7CDAA-AA71-4F8C-A4C6-FFEC989B8A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1920"/>
                  <a:ext cx="767" cy="239"/>
                </a:xfrm>
                <a:prstGeom prst="rect">
                  <a:avLst/>
                </a:prstGeom>
                <a:solidFill>
                  <a:srgbClr val="4F81BD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38" name="Rectangle 27">
                  <a:extLst>
                    <a:ext uri="{FF2B5EF4-FFF2-40B4-BE49-F238E27FC236}">
                      <a16:creationId xmlns:a16="http://schemas.microsoft.com/office/drawing/2014/main" id="{D89C66B3-AA33-4B8E-AD51-6F79281FE0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1920"/>
                  <a:ext cx="287" cy="239"/>
                </a:xfrm>
                <a:prstGeom prst="rect">
                  <a:avLst/>
                </a:prstGeom>
                <a:solidFill>
                  <a:srgbClr val="4F81BD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</p:grpSp>
          <p:grpSp>
            <p:nvGrpSpPr>
              <p:cNvPr id="31" name="Group 28">
                <a:extLst>
                  <a:ext uri="{FF2B5EF4-FFF2-40B4-BE49-F238E27FC236}">
                    <a16:creationId xmlns:a16="http://schemas.microsoft.com/office/drawing/2014/main" id="{F37830D3-E01F-439A-ADD6-4617A4E844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2160"/>
                <a:ext cx="1055" cy="239"/>
                <a:chOff x="2496" y="2160"/>
                <a:chExt cx="1055" cy="239"/>
              </a:xfrm>
            </p:grpSpPr>
            <p:sp>
              <p:nvSpPr>
                <p:cNvPr id="35" name="Rectangle 29">
                  <a:extLst>
                    <a:ext uri="{FF2B5EF4-FFF2-40B4-BE49-F238E27FC236}">
                      <a16:creationId xmlns:a16="http://schemas.microsoft.com/office/drawing/2014/main" id="{CF7DA651-8882-4F5F-BD74-4437DCD94B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2160"/>
                  <a:ext cx="767" cy="239"/>
                </a:xfrm>
                <a:prstGeom prst="rect">
                  <a:avLst/>
                </a:prstGeom>
                <a:solidFill>
                  <a:srgbClr val="4F81BD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36" name="Rectangle 30">
                  <a:extLst>
                    <a:ext uri="{FF2B5EF4-FFF2-40B4-BE49-F238E27FC236}">
                      <a16:creationId xmlns:a16="http://schemas.microsoft.com/office/drawing/2014/main" id="{4DFCACA2-4A50-4053-87A4-809FD4FB07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160"/>
                  <a:ext cx="287" cy="239"/>
                </a:xfrm>
                <a:prstGeom prst="rect">
                  <a:avLst/>
                </a:prstGeom>
                <a:solidFill>
                  <a:srgbClr val="4F81BD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F545D619-EDC0-4BF2-8263-8477F248BE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1680"/>
                <a:ext cx="1055" cy="239"/>
                <a:chOff x="2496" y="1680"/>
                <a:chExt cx="1055" cy="239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5BF92A3E-6410-4541-AC53-3AF9DBF914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1680"/>
                  <a:ext cx="767" cy="239"/>
                </a:xfrm>
                <a:prstGeom prst="rect">
                  <a:avLst/>
                </a:prstGeom>
                <a:solidFill>
                  <a:srgbClr val="4F81BD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8DAB6899-AFF8-41FA-B7CB-292A94D30A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1680"/>
                  <a:ext cx="287" cy="239"/>
                </a:xfrm>
                <a:prstGeom prst="rect">
                  <a:avLst/>
                </a:prstGeom>
                <a:solidFill>
                  <a:srgbClr val="4F81BD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</p:grpSp>
        </p:grpSp>
        <p:sp>
          <p:nvSpPr>
            <p:cNvPr id="29" name="Line 34">
              <a:extLst>
                <a:ext uri="{FF2B5EF4-FFF2-40B4-BE49-F238E27FC236}">
                  <a16:creationId xmlns:a16="http://schemas.microsoft.com/office/drawing/2014/main" id="{F23B186B-1507-488C-9E22-DBE13C1C3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488"/>
              <a:ext cx="0" cy="19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9" name="Line 35">
            <a:extLst>
              <a:ext uri="{FF2B5EF4-FFF2-40B4-BE49-F238E27FC236}">
                <a16:creationId xmlns:a16="http://schemas.microsoft.com/office/drawing/2014/main" id="{32995632-AC1B-4970-A3D6-DE6EC898C5A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5869" y="4603750"/>
            <a:ext cx="7391400" cy="1588"/>
          </a:xfrm>
          <a:prstGeom prst="line">
            <a:avLst/>
          </a:prstGeom>
          <a:noFill/>
          <a:ln w="41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0" name="AutoShape 36">
            <a:extLst>
              <a:ext uri="{FF2B5EF4-FFF2-40B4-BE49-F238E27FC236}">
                <a16:creationId xmlns:a16="http://schemas.microsoft.com/office/drawing/2014/main" id="{23ACB8E5-1565-496E-85B2-FCD7F3259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6469" y="3994150"/>
            <a:ext cx="1066800" cy="3048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Snooper</a:t>
            </a:r>
          </a:p>
        </p:txBody>
      </p:sp>
      <p:sp>
        <p:nvSpPr>
          <p:cNvPr id="41" name="AutoShape 37">
            <a:extLst>
              <a:ext uri="{FF2B5EF4-FFF2-40B4-BE49-F238E27FC236}">
                <a16:creationId xmlns:a16="http://schemas.microsoft.com/office/drawing/2014/main" id="{B459FA57-7476-47D8-B06C-A5EE187C1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8669" y="3994150"/>
            <a:ext cx="1066800" cy="3048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Snooper</a:t>
            </a:r>
          </a:p>
        </p:txBody>
      </p:sp>
      <p:sp>
        <p:nvSpPr>
          <p:cNvPr id="42" name="AutoShape 38">
            <a:extLst>
              <a:ext uri="{FF2B5EF4-FFF2-40B4-BE49-F238E27FC236}">
                <a16:creationId xmlns:a16="http://schemas.microsoft.com/office/drawing/2014/main" id="{AB174778-1922-4033-9BEC-66D8F2630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4669" y="3994150"/>
            <a:ext cx="1066800" cy="3048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Snooper</a:t>
            </a:r>
          </a:p>
        </p:txBody>
      </p:sp>
      <p:sp>
        <p:nvSpPr>
          <p:cNvPr id="43" name="Rectangle 39">
            <a:extLst>
              <a:ext uri="{FF2B5EF4-FFF2-40B4-BE49-F238E27FC236}">
                <a16:creationId xmlns:a16="http://schemas.microsoft.com/office/drawing/2014/main" id="{F612D9DF-5420-47F2-A8F3-5BC7392FC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2469" y="5594350"/>
            <a:ext cx="1219200" cy="38100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X=1</a:t>
            </a:r>
          </a:p>
        </p:txBody>
      </p:sp>
      <p:sp>
        <p:nvSpPr>
          <p:cNvPr id="44" name="Rectangle 40">
            <a:extLst>
              <a:ext uri="{FF2B5EF4-FFF2-40B4-BE49-F238E27FC236}">
                <a16:creationId xmlns:a16="http://schemas.microsoft.com/office/drawing/2014/main" id="{CF7418CC-4B39-4061-AB48-CAA915552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2469" y="5975350"/>
            <a:ext cx="1219200" cy="38100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5" name="Rectangle 41">
            <a:extLst>
              <a:ext uri="{FF2B5EF4-FFF2-40B4-BE49-F238E27FC236}">
                <a16:creationId xmlns:a16="http://schemas.microsoft.com/office/drawing/2014/main" id="{29A4C13D-B843-4D26-A6CA-56E6F8C1F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2469" y="5213350"/>
            <a:ext cx="1219200" cy="38100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6" name="AutoShape 42">
            <a:extLst>
              <a:ext uri="{FF2B5EF4-FFF2-40B4-BE49-F238E27FC236}">
                <a16:creationId xmlns:a16="http://schemas.microsoft.com/office/drawing/2014/main" id="{17903AC5-EE6B-4A84-837E-508086DBD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8669" y="4908550"/>
            <a:ext cx="1066800" cy="3048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DRAM</a:t>
            </a:r>
          </a:p>
        </p:txBody>
      </p:sp>
      <p:sp>
        <p:nvSpPr>
          <p:cNvPr id="47" name="Line 43">
            <a:extLst>
              <a:ext uri="{FF2B5EF4-FFF2-40B4-BE49-F238E27FC236}">
                <a16:creationId xmlns:a16="http://schemas.microsoft.com/office/drawing/2014/main" id="{9B0807AD-956B-4796-82E0-38C23289573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3669" y="4298950"/>
            <a:ext cx="1588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8" name="Line 44">
            <a:extLst>
              <a:ext uri="{FF2B5EF4-FFF2-40B4-BE49-F238E27FC236}">
                <a16:creationId xmlns:a16="http://schemas.microsoft.com/office/drawing/2014/main" id="{D721AD48-F9DA-4615-8AC8-8F59D4C763D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2069" y="4298950"/>
            <a:ext cx="1588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9" name="Line 45">
            <a:extLst>
              <a:ext uri="{FF2B5EF4-FFF2-40B4-BE49-F238E27FC236}">
                <a16:creationId xmlns:a16="http://schemas.microsoft.com/office/drawing/2014/main" id="{2D195B67-2C80-4FAF-A966-B934332D4FD9}"/>
              </a:ext>
            </a:extLst>
          </p:cNvPr>
          <p:cNvSpPr>
            <a:spLocks noChangeShapeType="1"/>
          </p:cNvSpPr>
          <p:nvPr/>
        </p:nvSpPr>
        <p:spPr bwMode="auto">
          <a:xfrm>
            <a:off x="7788069" y="4298950"/>
            <a:ext cx="1588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0" name="Line 46">
            <a:extLst>
              <a:ext uri="{FF2B5EF4-FFF2-40B4-BE49-F238E27FC236}">
                <a16:creationId xmlns:a16="http://schemas.microsoft.com/office/drawing/2014/main" id="{CE73EE28-26BB-4723-8921-0CB01793868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2069" y="4603750"/>
            <a:ext cx="1588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" name="Rectangle 47">
            <a:extLst>
              <a:ext uri="{FF2B5EF4-FFF2-40B4-BE49-F238E27FC236}">
                <a16:creationId xmlns:a16="http://schemas.microsoft.com/office/drawing/2014/main" id="{86365A1C-AEA4-49B0-BF50-7775170A5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9869" y="3232150"/>
            <a:ext cx="1219200" cy="38100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2" name="Rectangle 48">
            <a:extLst>
              <a:ext uri="{FF2B5EF4-FFF2-40B4-BE49-F238E27FC236}">
                <a16:creationId xmlns:a16="http://schemas.microsoft.com/office/drawing/2014/main" id="{0AC2B2FB-D5E7-4376-897C-67FEB989D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9069" y="3232150"/>
            <a:ext cx="457200" cy="38100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pSp>
        <p:nvGrpSpPr>
          <p:cNvPr id="53" name="Group 49">
            <a:extLst>
              <a:ext uri="{FF2B5EF4-FFF2-40B4-BE49-F238E27FC236}">
                <a16:creationId xmlns:a16="http://schemas.microsoft.com/office/drawing/2014/main" id="{C2C49520-B732-43B1-A736-E6B043E0AC2A}"/>
              </a:ext>
            </a:extLst>
          </p:cNvPr>
          <p:cNvGrpSpPr>
            <a:grpSpLocks/>
          </p:cNvGrpSpPr>
          <p:nvPr/>
        </p:nvGrpSpPr>
        <p:grpSpPr bwMode="auto">
          <a:xfrm>
            <a:off x="1014207" y="2165350"/>
            <a:ext cx="1565275" cy="1293813"/>
            <a:chOff x="197" y="1248"/>
            <a:chExt cx="986" cy="815"/>
          </a:xfrm>
        </p:grpSpPr>
        <p:sp>
          <p:nvSpPr>
            <p:cNvPr id="54" name="Text Box 50">
              <a:extLst>
                <a:ext uri="{FF2B5EF4-FFF2-40B4-BE49-F238E27FC236}">
                  <a16:creationId xmlns:a16="http://schemas.microsoft.com/office/drawing/2014/main" id="{711954FA-4581-4471-8ABF-EE7C65AE11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97" y="1440"/>
              <a:ext cx="656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rd &amp;X</a:t>
              </a:r>
            </a:p>
          </p:txBody>
        </p:sp>
        <p:sp>
          <p:nvSpPr>
            <p:cNvPr id="55" name="Freeform 51">
              <a:extLst>
                <a:ext uri="{FF2B5EF4-FFF2-40B4-BE49-F238E27FC236}">
                  <a16:creationId xmlns:a16="http://schemas.microsoft.com/office/drawing/2014/main" id="{A5A6A58F-6FFF-4BDB-9AB1-1216C362674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8" y="1248"/>
              <a:ext cx="415" cy="815"/>
            </a:xfrm>
            <a:custGeom>
              <a:avLst/>
              <a:gdLst>
                <a:gd name="T0" fmla="*/ 0 w 416"/>
                <a:gd name="T1" fmla="*/ 0 h 1488"/>
                <a:gd name="T2" fmla="*/ 369 w 416"/>
                <a:gd name="T3" fmla="*/ 1 h 1488"/>
                <a:gd name="T4" fmla="*/ 192 w 416"/>
                <a:gd name="T5" fmla="*/ 1 h 1488"/>
                <a:gd name="T6" fmla="*/ 0 60000 65536"/>
                <a:gd name="T7" fmla="*/ 0 60000 65536"/>
                <a:gd name="T8" fmla="*/ 0 60000 65536"/>
                <a:gd name="T9" fmla="*/ 0 w 416"/>
                <a:gd name="T10" fmla="*/ 0 h 1488"/>
                <a:gd name="T11" fmla="*/ 416 w 416"/>
                <a:gd name="T12" fmla="*/ 1488 h 14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6" h="1488">
                  <a:moveTo>
                    <a:pt x="0" y="0"/>
                  </a:moveTo>
                  <a:cubicBezTo>
                    <a:pt x="176" y="116"/>
                    <a:pt x="352" y="232"/>
                    <a:pt x="384" y="480"/>
                  </a:cubicBezTo>
                  <a:cubicBezTo>
                    <a:pt x="416" y="728"/>
                    <a:pt x="304" y="1108"/>
                    <a:pt x="192" y="1488"/>
                  </a:cubicBezTo>
                </a:path>
              </a:pathLst>
            </a:custGeom>
            <a:noFill/>
            <a:ln w="3816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56" name="Group 52">
            <a:extLst>
              <a:ext uri="{FF2B5EF4-FFF2-40B4-BE49-F238E27FC236}">
                <a16:creationId xmlns:a16="http://schemas.microsoft.com/office/drawing/2014/main" id="{A2D45EBB-18B0-452F-BA60-462DBA91A90D}"/>
              </a:ext>
            </a:extLst>
          </p:cNvPr>
          <p:cNvGrpSpPr>
            <a:grpSpLocks/>
          </p:cNvGrpSpPr>
          <p:nvPr/>
        </p:nvGrpSpPr>
        <p:grpSpPr bwMode="auto">
          <a:xfrm>
            <a:off x="1066594" y="3536950"/>
            <a:ext cx="1233488" cy="1065213"/>
            <a:chOff x="230" y="2112"/>
            <a:chExt cx="777" cy="671"/>
          </a:xfrm>
        </p:grpSpPr>
        <p:sp>
          <p:nvSpPr>
            <p:cNvPr id="57" name="Freeform 53">
              <a:extLst>
                <a:ext uri="{FF2B5EF4-FFF2-40B4-BE49-F238E27FC236}">
                  <a16:creationId xmlns:a16="http://schemas.microsoft.com/office/drawing/2014/main" id="{77A6B4E0-C74C-4324-8E62-42841278F6C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64" y="2112"/>
              <a:ext cx="143" cy="671"/>
            </a:xfrm>
            <a:custGeom>
              <a:avLst/>
              <a:gdLst>
                <a:gd name="T0" fmla="*/ 0 w 416"/>
                <a:gd name="T1" fmla="*/ 0 h 1488"/>
                <a:gd name="T2" fmla="*/ 0 w 416"/>
                <a:gd name="T3" fmla="*/ 0 h 1488"/>
                <a:gd name="T4" fmla="*/ 0 w 416"/>
                <a:gd name="T5" fmla="*/ 0 h 1488"/>
                <a:gd name="T6" fmla="*/ 0 60000 65536"/>
                <a:gd name="T7" fmla="*/ 0 60000 65536"/>
                <a:gd name="T8" fmla="*/ 0 60000 65536"/>
                <a:gd name="T9" fmla="*/ 0 w 416"/>
                <a:gd name="T10" fmla="*/ 0 h 1488"/>
                <a:gd name="T11" fmla="*/ 416 w 416"/>
                <a:gd name="T12" fmla="*/ 1488 h 14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6" h="1488">
                  <a:moveTo>
                    <a:pt x="0" y="0"/>
                  </a:moveTo>
                  <a:cubicBezTo>
                    <a:pt x="176" y="116"/>
                    <a:pt x="352" y="232"/>
                    <a:pt x="384" y="480"/>
                  </a:cubicBezTo>
                  <a:cubicBezTo>
                    <a:pt x="416" y="728"/>
                    <a:pt x="304" y="1108"/>
                    <a:pt x="192" y="1488"/>
                  </a:cubicBezTo>
                </a:path>
              </a:pathLst>
            </a:custGeom>
            <a:noFill/>
            <a:ln w="3816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" name="Text Box 54">
              <a:extLst>
                <a:ext uri="{FF2B5EF4-FFF2-40B4-BE49-F238E27FC236}">
                  <a16:creationId xmlns:a16="http://schemas.microsoft.com/office/drawing/2014/main" id="{160F7698-104B-4F53-829A-9FDAFB309B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30" y="2448"/>
              <a:ext cx="721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BusRd</a:t>
              </a:r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53A2DAA6-D458-0EF0-DF22-7BF2D6B79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MSI Protocol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884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186657-9ECD-49B5-BBDB-DEEC943C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3FC98D-CB88-45F0-861A-2F02E051E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25</a:t>
            </a:fld>
            <a:endParaRPr lang="en-IN" dirty="0"/>
          </a:p>
        </p:txBody>
      </p:sp>
      <p:sp>
        <p:nvSpPr>
          <p:cNvPr id="6" name="Oval 2">
            <a:extLst>
              <a:ext uri="{FF2B5EF4-FFF2-40B4-BE49-F238E27FC236}">
                <a16:creationId xmlns:a16="http://schemas.microsoft.com/office/drawing/2014/main" id="{539B17AD-AB78-4F7A-A0B3-3E7ECB791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0605" y="1555750"/>
            <a:ext cx="1143000" cy="990600"/>
          </a:xfrm>
          <a:prstGeom prst="ellipse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P1</a:t>
            </a:r>
          </a:p>
        </p:txBody>
      </p:sp>
      <p:grpSp>
        <p:nvGrpSpPr>
          <p:cNvPr id="7" name="Group 3">
            <a:extLst>
              <a:ext uri="{FF2B5EF4-FFF2-40B4-BE49-F238E27FC236}">
                <a16:creationId xmlns:a16="http://schemas.microsoft.com/office/drawing/2014/main" id="{B1CE7734-BD5B-4812-A77E-DA52C3CCE8E6}"/>
              </a:ext>
            </a:extLst>
          </p:cNvPr>
          <p:cNvGrpSpPr>
            <a:grpSpLocks/>
          </p:cNvGrpSpPr>
          <p:nvPr/>
        </p:nvGrpSpPr>
        <p:grpSpPr bwMode="auto">
          <a:xfrm>
            <a:off x="1742005" y="3613150"/>
            <a:ext cx="1674813" cy="379413"/>
            <a:chOff x="1008" y="2160"/>
            <a:chExt cx="1055" cy="239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7286D6AC-BB74-4330-9448-1D72C836B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160"/>
              <a:ext cx="76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8FF2655A-002F-4B52-AB7F-984D258A5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160"/>
              <a:ext cx="28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</p:grpSp>
      <p:grpSp>
        <p:nvGrpSpPr>
          <p:cNvPr id="10" name="Group 6">
            <a:extLst>
              <a:ext uri="{FF2B5EF4-FFF2-40B4-BE49-F238E27FC236}">
                <a16:creationId xmlns:a16="http://schemas.microsoft.com/office/drawing/2014/main" id="{36A5C613-1C6F-4980-A1D4-C64530E980FE}"/>
              </a:ext>
            </a:extLst>
          </p:cNvPr>
          <p:cNvGrpSpPr>
            <a:grpSpLocks/>
          </p:cNvGrpSpPr>
          <p:nvPr/>
        </p:nvGrpSpPr>
        <p:grpSpPr bwMode="auto">
          <a:xfrm>
            <a:off x="1742005" y="2851150"/>
            <a:ext cx="1674813" cy="379413"/>
            <a:chOff x="1008" y="1680"/>
            <a:chExt cx="1055" cy="239"/>
          </a:xfrm>
        </p:grpSpPr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D114F346-8D1E-4297-BDBD-70FF36737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680"/>
              <a:ext cx="76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DEAB8636-CF8D-4913-8A6E-902446E94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680"/>
              <a:ext cx="28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</p:grpSp>
      <p:sp>
        <p:nvSpPr>
          <p:cNvPr id="13" name="Line 9">
            <a:extLst>
              <a:ext uri="{FF2B5EF4-FFF2-40B4-BE49-F238E27FC236}">
                <a16:creationId xmlns:a16="http://schemas.microsoft.com/office/drawing/2014/main" id="{A72CA7F9-3E22-4492-BE98-EC8316F6AF4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4005" y="2546350"/>
            <a:ext cx="1588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" name="Oval 10">
            <a:extLst>
              <a:ext uri="{FF2B5EF4-FFF2-40B4-BE49-F238E27FC236}">
                <a16:creationId xmlns:a16="http://schemas.microsoft.com/office/drawing/2014/main" id="{71AC394C-EDE9-4C6A-B996-C6115B917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8805" y="1555750"/>
            <a:ext cx="1143000" cy="990600"/>
          </a:xfrm>
          <a:prstGeom prst="ellipse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P3</a:t>
            </a:r>
          </a:p>
        </p:txBody>
      </p:sp>
      <p:grpSp>
        <p:nvGrpSpPr>
          <p:cNvPr id="15" name="Group 11">
            <a:extLst>
              <a:ext uri="{FF2B5EF4-FFF2-40B4-BE49-F238E27FC236}">
                <a16:creationId xmlns:a16="http://schemas.microsoft.com/office/drawing/2014/main" id="{6AA35568-6628-4C6C-9A16-14D61850DEDA}"/>
              </a:ext>
            </a:extLst>
          </p:cNvPr>
          <p:cNvGrpSpPr>
            <a:grpSpLocks/>
          </p:cNvGrpSpPr>
          <p:nvPr/>
        </p:nvGrpSpPr>
        <p:grpSpPr bwMode="auto">
          <a:xfrm>
            <a:off x="6390205" y="3613150"/>
            <a:ext cx="1674813" cy="379413"/>
            <a:chOff x="3936" y="2160"/>
            <a:chExt cx="1055" cy="239"/>
          </a:xfrm>
        </p:grpSpPr>
        <p:sp>
          <p:nvSpPr>
            <p:cNvPr id="16" name="Rectangle 12">
              <a:extLst>
                <a:ext uri="{FF2B5EF4-FFF2-40B4-BE49-F238E27FC236}">
                  <a16:creationId xmlns:a16="http://schemas.microsoft.com/office/drawing/2014/main" id="{F5A6AB63-0F30-48B4-BD4C-6C21B2C37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160"/>
              <a:ext cx="76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7" name="Rectangle 13">
              <a:extLst>
                <a:ext uri="{FF2B5EF4-FFF2-40B4-BE49-F238E27FC236}">
                  <a16:creationId xmlns:a16="http://schemas.microsoft.com/office/drawing/2014/main" id="{3FBEDD5F-50C9-4158-9F61-193162AF1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160"/>
              <a:ext cx="28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</p:grpSp>
      <p:grpSp>
        <p:nvGrpSpPr>
          <p:cNvPr id="18" name="Group 14">
            <a:extLst>
              <a:ext uri="{FF2B5EF4-FFF2-40B4-BE49-F238E27FC236}">
                <a16:creationId xmlns:a16="http://schemas.microsoft.com/office/drawing/2014/main" id="{3B22D677-B720-41A4-A46E-8DBC480A9EA7}"/>
              </a:ext>
            </a:extLst>
          </p:cNvPr>
          <p:cNvGrpSpPr>
            <a:grpSpLocks/>
          </p:cNvGrpSpPr>
          <p:nvPr/>
        </p:nvGrpSpPr>
        <p:grpSpPr bwMode="auto">
          <a:xfrm>
            <a:off x="6390205" y="2851150"/>
            <a:ext cx="1674813" cy="379413"/>
            <a:chOff x="3936" y="1680"/>
            <a:chExt cx="1055" cy="239"/>
          </a:xfrm>
        </p:grpSpPr>
        <p:sp>
          <p:nvSpPr>
            <p:cNvPr id="19" name="Rectangle 15">
              <a:extLst>
                <a:ext uri="{FF2B5EF4-FFF2-40B4-BE49-F238E27FC236}">
                  <a16:creationId xmlns:a16="http://schemas.microsoft.com/office/drawing/2014/main" id="{D0835D36-F839-489E-B818-23563E423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680"/>
              <a:ext cx="76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0" name="Rectangle 16">
              <a:extLst>
                <a:ext uri="{FF2B5EF4-FFF2-40B4-BE49-F238E27FC236}">
                  <a16:creationId xmlns:a16="http://schemas.microsoft.com/office/drawing/2014/main" id="{43E0F975-BC68-4641-A6E6-412DEA2AC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680"/>
              <a:ext cx="28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</p:grpSp>
      <p:sp>
        <p:nvSpPr>
          <p:cNvPr id="21" name="Line 17">
            <a:extLst>
              <a:ext uri="{FF2B5EF4-FFF2-40B4-BE49-F238E27FC236}">
                <a16:creationId xmlns:a16="http://schemas.microsoft.com/office/drawing/2014/main" id="{862DD8ED-4B0C-423C-A65B-4F14917AD95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28405" y="2546350"/>
            <a:ext cx="1588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22" name="Group 18">
            <a:extLst>
              <a:ext uri="{FF2B5EF4-FFF2-40B4-BE49-F238E27FC236}">
                <a16:creationId xmlns:a16="http://schemas.microsoft.com/office/drawing/2014/main" id="{754FF87F-DFEF-4B1D-B15F-FD966C4BB444}"/>
              </a:ext>
            </a:extLst>
          </p:cNvPr>
          <p:cNvGrpSpPr>
            <a:grpSpLocks/>
          </p:cNvGrpSpPr>
          <p:nvPr/>
        </p:nvGrpSpPr>
        <p:grpSpPr bwMode="auto">
          <a:xfrm>
            <a:off x="4104205" y="1555750"/>
            <a:ext cx="1674813" cy="2435225"/>
            <a:chOff x="2496" y="864"/>
            <a:chExt cx="1055" cy="1534"/>
          </a:xfrm>
        </p:grpSpPr>
        <p:sp>
          <p:nvSpPr>
            <p:cNvPr id="23" name="Oval 19">
              <a:extLst>
                <a:ext uri="{FF2B5EF4-FFF2-40B4-BE49-F238E27FC236}">
                  <a16:creationId xmlns:a16="http://schemas.microsoft.com/office/drawing/2014/main" id="{710CD351-F4B3-4C84-AECF-34A0987D7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864"/>
              <a:ext cx="719" cy="623"/>
            </a:xfrm>
            <a:prstGeom prst="ellipse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P2</a:t>
              </a:r>
            </a:p>
          </p:txBody>
        </p:sp>
        <p:grpSp>
          <p:nvGrpSpPr>
            <p:cNvPr id="24" name="Group 20">
              <a:extLst>
                <a:ext uri="{FF2B5EF4-FFF2-40B4-BE49-F238E27FC236}">
                  <a16:creationId xmlns:a16="http://schemas.microsoft.com/office/drawing/2014/main" id="{8F177127-7864-4623-BFE1-79230BCCC3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1680"/>
              <a:ext cx="1055" cy="719"/>
              <a:chOff x="2496" y="1680"/>
              <a:chExt cx="1055" cy="719"/>
            </a:xfrm>
          </p:grpSpPr>
          <p:grpSp>
            <p:nvGrpSpPr>
              <p:cNvPr id="26" name="Group 21">
                <a:extLst>
                  <a:ext uri="{FF2B5EF4-FFF2-40B4-BE49-F238E27FC236}">
                    <a16:creationId xmlns:a16="http://schemas.microsoft.com/office/drawing/2014/main" id="{4CBEF4C6-B8A7-4B86-8766-CA4787AC06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1920"/>
                <a:ext cx="1055" cy="239"/>
                <a:chOff x="2496" y="1920"/>
                <a:chExt cx="1055" cy="239"/>
              </a:xfrm>
            </p:grpSpPr>
            <p:sp>
              <p:nvSpPr>
                <p:cNvPr id="33" name="Rectangle 22">
                  <a:extLst>
                    <a:ext uri="{FF2B5EF4-FFF2-40B4-BE49-F238E27FC236}">
                      <a16:creationId xmlns:a16="http://schemas.microsoft.com/office/drawing/2014/main" id="{3AE21E29-783A-476A-9F04-9848A255D7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1920"/>
                  <a:ext cx="767" cy="239"/>
                </a:xfrm>
                <a:prstGeom prst="rect">
                  <a:avLst/>
                </a:prstGeom>
                <a:solidFill>
                  <a:srgbClr val="4F81BD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34" name="Rectangle 23">
                  <a:extLst>
                    <a:ext uri="{FF2B5EF4-FFF2-40B4-BE49-F238E27FC236}">
                      <a16:creationId xmlns:a16="http://schemas.microsoft.com/office/drawing/2014/main" id="{3F246C03-EE80-4F49-B89D-4FA2B92E83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1920"/>
                  <a:ext cx="287" cy="239"/>
                </a:xfrm>
                <a:prstGeom prst="rect">
                  <a:avLst/>
                </a:prstGeom>
                <a:solidFill>
                  <a:srgbClr val="4F81BD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</p:grpSp>
          <p:grpSp>
            <p:nvGrpSpPr>
              <p:cNvPr id="27" name="Group 24">
                <a:extLst>
                  <a:ext uri="{FF2B5EF4-FFF2-40B4-BE49-F238E27FC236}">
                    <a16:creationId xmlns:a16="http://schemas.microsoft.com/office/drawing/2014/main" id="{C0AA0E5F-6A5E-48C4-89CC-3DA044477F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2160"/>
                <a:ext cx="1055" cy="239"/>
                <a:chOff x="2496" y="2160"/>
                <a:chExt cx="1055" cy="239"/>
              </a:xfrm>
            </p:grpSpPr>
            <p:sp>
              <p:nvSpPr>
                <p:cNvPr id="31" name="Rectangle 25">
                  <a:extLst>
                    <a:ext uri="{FF2B5EF4-FFF2-40B4-BE49-F238E27FC236}">
                      <a16:creationId xmlns:a16="http://schemas.microsoft.com/office/drawing/2014/main" id="{A14E12DE-13EC-4B9F-86AC-E54263DF94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2160"/>
                  <a:ext cx="767" cy="239"/>
                </a:xfrm>
                <a:prstGeom prst="rect">
                  <a:avLst/>
                </a:prstGeom>
                <a:solidFill>
                  <a:srgbClr val="4F81BD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32" name="Rectangle 26">
                  <a:extLst>
                    <a:ext uri="{FF2B5EF4-FFF2-40B4-BE49-F238E27FC236}">
                      <a16:creationId xmlns:a16="http://schemas.microsoft.com/office/drawing/2014/main" id="{9C10E65D-38B7-4C15-A598-71834B0863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160"/>
                  <a:ext cx="287" cy="239"/>
                </a:xfrm>
                <a:prstGeom prst="rect">
                  <a:avLst/>
                </a:prstGeom>
                <a:solidFill>
                  <a:srgbClr val="4F81BD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39981142-6BF0-4C92-93C6-66F9999F82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1680"/>
                <a:ext cx="1055" cy="239"/>
                <a:chOff x="2496" y="1680"/>
                <a:chExt cx="1055" cy="239"/>
              </a:xfrm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AA138889-FB52-48AC-B3AB-FE135410AC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1680"/>
                  <a:ext cx="767" cy="239"/>
                </a:xfrm>
                <a:prstGeom prst="rect">
                  <a:avLst/>
                </a:prstGeom>
                <a:solidFill>
                  <a:srgbClr val="4F81BD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5F3D4020-6001-44AC-8EBF-31496FC0AA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1680"/>
                  <a:ext cx="287" cy="239"/>
                </a:xfrm>
                <a:prstGeom prst="rect">
                  <a:avLst/>
                </a:prstGeom>
                <a:solidFill>
                  <a:srgbClr val="4F81BD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</p:grpSp>
        </p:grpSp>
        <p:sp>
          <p:nvSpPr>
            <p:cNvPr id="25" name="Line 30">
              <a:extLst>
                <a:ext uri="{FF2B5EF4-FFF2-40B4-BE49-F238E27FC236}">
                  <a16:creationId xmlns:a16="http://schemas.microsoft.com/office/drawing/2014/main" id="{A6819FBC-6C57-4A42-990C-0570F534DA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488"/>
              <a:ext cx="0" cy="19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5" name="Line 31">
            <a:extLst>
              <a:ext uri="{FF2B5EF4-FFF2-40B4-BE49-F238E27FC236}">
                <a16:creationId xmlns:a16="http://schemas.microsoft.com/office/drawing/2014/main" id="{674F9D76-D729-471D-A480-1E6A10B190C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6205" y="4603750"/>
            <a:ext cx="7391400" cy="1588"/>
          </a:xfrm>
          <a:prstGeom prst="line">
            <a:avLst/>
          </a:prstGeom>
          <a:noFill/>
          <a:ln w="41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" name="AutoShape 32">
            <a:extLst>
              <a:ext uri="{FF2B5EF4-FFF2-40B4-BE49-F238E27FC236}">
                <a16:creationId xmlns:a16="http://schemas.microsoft.com/office/drawing/2014/main" id="{44DAC73B-66D2-4894-A310-AC4430F26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805" y="3994150"/>
            <a:ext cx="1066800" cy="3048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Snooper</a:t>
            </a:r>
          </a:p>
        </p:txBody>
      </p:sp>
      <p:sp>
        <p:nvSpPr>
          <p:cNvPr id="37" name="AutoShape 33">
            <a:extLst>
              <a:ext uri="{FF2B5EF4-FFF2-40B4-BE49-F238E27FC236}">
                <a16:creationId xmlns:a16="http://schemas.microsoft.com/office/drawing/2014/main" id="{86819174-CA0F-4D2C-B58B-924DA687F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9005" y="3994150"/>
            <a:ext cx="1066800" cy="3048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Snooper</a:t>
            </a:r>
          </a:p>
        </p:txBody>
      </p:sp>
      <p:sp>
        <p:nvSpPr>
          <p:cNvPr id="38" name="AutoShape 34">
            <a:extLst>
              <a:ext uri="{FF2B5EF4-FFF2-40B4-BE49-F238E27FC236}">
                <a16:creationId xmlns:a16="http://schemas.microsoft.com/office/drawing/2014/main" id="{370D4C56-78B2-4CB0-A4EB-CD8FB7CC0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5005" y="3994150"/>
            <a:ext cx="1066800" cy="3048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Snooper</a:t>
            </a:r>
          </a:p>
        </p:txBody>
      </p:sp>
      <p:sp>
        <p:nvSpPr>
          <p:cNvPr id="39" name="Rectangle 35">
            <a:extLst>
              <a:ext uri="{FF2B5EF4-FFF2-40B4-BE49-F238E27FC236}">
                <a16:creationId xmlns:a16="http://schemas.microsoft.com/office/drawing/2014/main" id="{F65BD69B-86B6-4F66-9EF7-30D24A024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2805" y="5594350"/>
            <a:ext cx="1219200" cy="38100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X=1</a:t>
            </a:r>
          </a:p>
        </p:txBody>
      </p:sp>
      <p:sp>
        <p:nvSpPr>
          <p:cNvPr id="40" name="Rectangle 36">
            <a:extLst>
              <a:ext uri="{FF2B5EF4-FFF2-40B4-BE49-F238E27FC236}">
                <a16:creationId xmlns:a16="http://schemas.microsoft.com/office/drawing/2014/main" id="{462D83D9-51A3-4F28-9683-5C2D6A85F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2805" y="5975350"/>
            <a:ext cx="1219200" cy="38100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1" name="Rectangle 37">
            <a:extLst>
              <a:ext uri="{FF2B5EF4-FFF2-40B4-BE49-F238E27FC236}">
                <a16:creationId xmlns:a16="http://schemas.microsoft.com/office/drawing/2014/main" id="{6A31904E-36B5-42AA-A5F9-F7394E56E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2805" y="5213350"/>
            <a:ext cx="1219200" cy="38100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2" name="AutoShape 38">
            <a:extLst>
              <a:ext uri="{FF2B5EF4-FFF2-40B4-BE49-F238E27FC236}">
                <a16:creationId xmlns:a16="http://schemas.microsoft.com/office/drawing/2014/main" id="{03B6D259-205E-4E56-B400-96578510A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9005" y="4908550"/>
            <a:ext cx="1066800" cy="3048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DRAM</a:t>
            </a:r>
          </a:p>
        </p:txBody>
      </p:sp>
      <p:sp>
        <p:nvSpPr>
          <p:cNvPr id="43" name="Line 39">
            <a:extLst>
              <a:ext uri="{FF2B5EF4-FFF2-40B4-BE49-F238E27FC236}">
                <a16:creationId xmlns:a16="http://schemas.microsoft.com/office/drawing/2014/main" id="{78F5877F-6836-458D-8F75-4053AC1131E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4005" y="4298950"/>
            <a:ext cx="1588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4" name="Line 40">
            <a:extLst>
              <a:ext uri="{FF2B5EF4-FFF2-40B4-BE49-F238E27FC236}">
                <a16:creationId xmlns:a16="http://schemas.microsoft.com/office/drawing/2014/main" id="{7E2C27AA-3395-406C-8E74-31A356F543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2405" y="4298950"/>
            <a:ext cx="1588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5" name="Line 41">
            <a:extLst>
              <a:ext uri="{FF2B5EF4-FFF2-40B4-BE49-F238E27FC236}">
                <a16:creationId xmlns:a16="http://schemas.microsoft.com/office/drawing/2014/main" id="{80F14584-9262-4250-B924-7E791F73D4E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28405" y="4298950"/>
            <a:ext cx="1588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6" name="Line 42">
            <a:extLst>
              <a:ext uri="{FF2B5EF4-FFF2-40B4-BE49-F238E27FC236}">
                <a16:creationId xmlns:a16="http://schemas.microsoft.com/office/drawing/2014/main" id="{B1D17177-E213-4943-83DB-86A169236EB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2405" y="4603750"/>
            <a:ext cx="1588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7" name="Rectangle 43">
            <a:extLst>
              <a:ext uri="{FF2B5EF4-FFF2-40B4-BE49-F238E27FC236}">
                <a16:creationId xmlns:a16="http://schemas.microsoft.com/office/drawing/2014/main" id="{81D1476C-7525-4DF3-952C-98648D78D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0205" y="3232150"/>
            <a:ext cx="1219200" cy="38100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8" name="Rectangle 44">
            <a:extLst>
              <a:ext uri="{FF2B5EF4-FFF2-40B4-BE49-F238E27FC236}">
                <a16:creationId xmlns:a16="http://schemas.microsoft.com/office/drawing/2014/main" id="{5F9B9220-31D8-4D65-9796-6B9FC94F7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9405" y="3232150"/>
            <a:ext cx="457200" cy="38100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9" name="Freeform 45">
            <a:extLst>
              <a:ext uri="{FF2B5EF4-FFF2-40B4-BE49-F238E27FC236}">
                <a16:creationId xmlns:a16="http://schemas.microsoft.com/office/drawing/2014/main" id="{EC52AA44-0273-4330-9218-5C84DED61F20}"/>
              </a:ext>
            </a:extLst>
          </p:cNvPr>
          <p:cNvSpPr>
            <a:spLocks/>
          </p:cNvSpPr>
          <p:nvPr/>
        </p:nvSpPr>
        <p:spPr bwMode="auto">
          <a:xfrm>
            <a:off x="2021405" y="3613150"/>
            <a:ext cx="2311400" cy="2057400"/>
          </a:xfrm>
          <a:custGeom>
            <a:avLst/>
            <a:gdLst>
              <a:gd name="T0" fmla="*/ 2147483647 w 1456"/>
              <a:gd name="T1" fmla="*/ 2147483647 h 1296"/>
              <a:gd name="T2" fmla="*/ 2147483647 w 1456"/>
              <a:gd name="T3" fmla="*/ 2147483647 h 1296"/>
              <a:gd name="T4" fmla="*/ 2147483647 w 1456"/>
              <a:gd name="T5" fmla="*/ 2147483647 h 1296"/>
              <a:gd name="T6" fmla="*/ 2147483647 w 1456"/>
              <a:gd name="T7" fmla="*/ 0 h 1296"/>
              <a:gd name="T8" fmla="*/ 0 60000 65536"/>
              <a:gd name="T9" fmla="*/ 0 60000 65536"/>
              <a:gd name="T10" fmla="*/ 0 60000 65536"/>
              <a:gd name="T11" fmla="*/ 0 60000 65536"/>
              <a:gd name="T12" fmla="*/ 0 w 1456"/>
              <a:gd name="T13" fmla="*/ 0 h 1296"/>
              <a:gd name="T14" fmla="*/ 1456 w 1456"/>
              <a:gd name="T15" fmla="*/ 1296 h 12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56" h="1296">
                <a:moveTo>
                  <a:pt x="1456" y="1296"/>
                </a:moveTo>
                <a:cubicBezTo>
                  <a:pt x="1348" y="1060"/>
                  <a:pt x="1240" y="824"/>
                  <a:pt x="1024" y="720"/>
                </a:cubicBezTo>
                <a:cubicBezTo>
                  <a:pt x="808" y="616"/>
                  <a:pt x="320" y="792"/>
                  <a:pt x="160" y="672"/>
                </a:cubicBezTo>
                <a:cubicBezTo>
                  <a:pt x="0" y="552"/>
                  <a:pt x="32" y="276"/>
                  <a:pt x="64" y="0"/>
                </a:cubicBezTo>
              </a:path>
            </a:pathLst>
          </a:custGeom>
          <a:noFill/>
          <a:ln w="3816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" name="Rectangle 46">
            <a:extLst>
              <a:ext uri="{FF2B5EF4-FFF2-40B4-BE49-F238E27FC236}">
                <a16:creationId xmlns:a16="http://schemas.microsoft.com/office/drawing/2014/main" id="{52808124-BD81-4E15-AB43-8968BCBE4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005" y="3232150"/>
            <a:ext cx="1219200" cy="38100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X=1</a:t>
            </a:r>
          </a:p>
        </p:txBody>
      </p:sp>
      <p:sp>
        <p:nvSpPr>
          <p:cNvPr id="51" name="Rectangle 47">
            <a:extLst>
              <a:ext uri="{FF2B5EF4-FFF2-40B4-BE49-F238E27FC236}">
                <a16:creationId xmlns:a16="http://schemas.microsoft.com/office/drawing/2014/main" id="{F59B9176-CB34-4BA5-B186-046BA80C3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1205" y="3232150"/>
            <a:ext cx="457200" cy="38100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64B82AC-BEF4-3FBE-D84A-5033CFD9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MSI Protocol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52763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57336B-61D4-48E3-B934-1A6C97D6B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A2858-A927-405C-B22C-171616A75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26</a:t>
            </a:fld>
            <a:endParaRPr lang="en-IN" dirty="0"/>
          </a:p>
        </p:txBody>
      </p:sp>
      <p:sp>
        <p:nvSpPr>
          <p:cNvPr id="6" name="Oval 2">
            <a:extLst>
              <a:ext uri="{FF2B5EF4-FFF2-40B4-BE49-F238E27FC236}">
                <a16:creationId xmlns:a16="http://schemas.microsoft.com/office/drawing/2014/main" id="{7311FA9A-B5E2-47F1-8317-A0DFF3B37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0605" y="1576388"/>
            <a:ext cx="1143000" cy="990600"/>
          </a:xfrm>
          <a:prstGeom prst="ellipse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P1</a:t>
            </a:r>
          </a:p>
        </p:txBody>
      </p:sp>
      <p:grpSp>
        <p:nvGrpSpPr>
          <p:cNvPr id="7" name="Group 3">
            <a:extLst>
              <a:ext uri="{FF2B5EF4-FFF2-40B4-BE49-F238E27FC236}">
                <a16:creationId xmlns:a16="http://schemas.microsoft.com/office/drawing/2014/main" id="{9E0582F6-1E31-47CC-9BCF-E9F0721B9300}"/>
              </a:ext>
            </a:extLst>
          </p:cNvPr>
          <p:cNvGrpSpPr>
            <a:grpSpLocks/>
          </p:cNvGrpSpPr>
          <p:nvPr/>
        </p:nvGrpSpPr>
        <p:grpSpPr bwMode="auto">
          <a:xfrm>
            <a:off x="1742005" y="3633788"/>
            <a:ext cx="1674813" cy="379413"/>
            <a:chOff x="1008" y="2160"/>
            <a:chExt cx="1055" cy="239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6793243F-B800-4BA8-9332-91371AAAE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160"/>
              <a:ext cx="76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870BD155-3D4F-492F-9ABE-2C7DA2FB1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160"/>
              <a:ext cx="28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</p:grpSp>
      <p:grpSp>
        <p:nvGrpSpPr>
          <p:cNvPr id="10" name="Group 6">
            <a:extLst>
              <a:ext uri="{FF2B5EF4-FFF2-40B4-BE49-F238E27FC236}">
                <a16:creationId xmlns:a16="http://schemas.microsoft.com/office/drawing/2014/main" id="{BA599603-0BC4-4EF7-8FC4-11FF651A04F9}"/>
              </a:ext>
            </a:extLst>
          </p:cNvPr>
          <p:cNvGrpSpPr>
            <a:grpSpLocks/>
          </p:cNvGrpSpPr>
          <p:nvPr/>
        </p:nvGrpSpPr>
        <p:grpSpPr bwMode="auto">
          <a:xfrm>
            <a:off x="1742005" y="2871788"/>
            <a:ext cx="1674813" cy="379413"/>
            <a:chOff x="1008" y="1680"/>
            <a:chExt cx="1055" cy="239"/>
          </a:xfrm>
        </p:grpSpPr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F6034DEA-D034-412D-8F49-829EB44F9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680"/>
              <a:ext cx="76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7B5F2300-9DDE-4786-A333-3BAEAE96D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680"/>
              <a:ext cx="28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</p:grpSp>
      <p:sp>
        <p:nvSpPr>
          <p:cNvPr id="13" name="Line 9">
            <a:extLst>
              <a:ext uri="{FF2B5EF4-FFF2-40B4-BE49-F238E27FC236}">
                <a16:creationId xmlns:a16="http://schemas.microsoft.com/office/drawing/2014/main" id="{3B159405-22A5-495B-A46A-FA5976D7320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4005" y="2566988"/>
            <a:ext cx="1588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" name="Oval 10">
            <a:extLst>
              <a:ext uri="{FF2B5EF4-FFF2-40B4-BE49-F238E27FC236}">
                <a16:creationId xmlns:a16="http://schemas.microsoft.com/office/drawing/2014/main" id="{B476CEC5-569E-46A3-BF47-A2BDE1352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8805" y="1576388"/>
            <a:ext cx="1143000" cy="990600"/>
          </a:xfrm>
          <a:prstGeom prst="ellipse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P3</a:t>
            </a:r>
          </a:p>
        </p:txBody>
      </p:sp>
      <p:grpSp>
        <p:nvGrpSpPr>
          <p:cNvPr id="15" name="Group 11">
            <a:extLst>
              <a:ext uri="{FF2B5EF4-FFF2-40B4-BE49-F238E27FC236}">
                <a16:creationId xmlns:a16="http://schemas.microsoft.com/office/drawing/2014/main" id="{BDD080ED-1FC1-4A35-87FE-BC07249046AF}"/>
              </a:ext>
            </a:extLst>
          </p:cNvPr>
          <p:cNvGrpSpPr>
            <a:grpSpLocks/>
          </p:cNvGrpSpPr>
          <p:nvPr/>
        </p:nvGrpSpPr>
        <p:grpSpPr bwMode="auto">
          <a:xfrm>
            <a:off x="6390205" y="3633788"/>
            <a:ext cx="1674813" cy="379413"/>
            <a:chOff x="3936" y="2160"/>
            <a:chExt cx="1055" cy="239"/>
          </a:xfrm>
        </p:grpSpPr>
        <p:sp>
          <p:nvSpPr>
            <p:cNvPr id="16" name="Rectangle 12">
              <a:extLst>
                <a:ext uri="{FF2B5EF4-FFF2-40B4-BE49-F238E27FC236}">
                  <a16:creationId xmlns:a16="http://schemas.microsoft.com/office/drawing/2014/main" id="{EFE68FAC-0F57-4476-835A-6A4077BBE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160"/>
              <a:ext cx="76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7" name="Rectangle 13">
              <a:extLst>
                <a:ext uri="{FF2B5EF4-FFF2-40B4-BE49-F238E27FC236}">
                  <a16:creationId xmlns:a16="http://schemas.microsoft.com/office/drawing/2014/main" id="{C4242F0C-EDB9-429D-8C0F-A875D7AF4F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160"/>
              <a:ext cx="28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</p:grpSp>
      <p:grpSp>
        <p:nvGrpSpPr>
          <p:cNvPr id="18" name="Group 14">
            <a:extLst>
              <a:ext uri="{FF2B5EF4-FFF2-40B4-BE49-F238E27FC236}">
                <a16:creationId xmlns:a16="http://schemas.microsoft.com/office/drawing/2014/main" id="{F521F07C-9961-4B87-BB23-56F573DF6BD3}"/>
              </a:ext>
            </a:extLst>
          </p:cNvPr>
          <p:cNvGrpSpPr>
            <a:grpSpLocks/>
          </p:cNvGrpSpPr>
          <p:nvPr/>
        </p:nvGrpSpPr>
        <p:grpSpPr bwMode="auto">
          <a:xfrm>
            <a:off x="6390205" y="2871788"/>
            <a:ext cx="1674813" cy="379413"/>
            <a:chOff x="3936" y="1680"/>
            <a:chExt cx="1055" cy="239"/>
          </a:xfrm>
        </p:grpSpPr>
        <p:sp>
          <p:nvSpPr>
            <p:cNvPr id="19" name="Rectangle 15">
              <a:extLst>
                <a:ext uri="{FF2B5EF4-FFF2-40B4-BE49-F238E27FC236}">
                  <a16:creationId xmlns:a16="http://schemas.microsoft.com/office/drawing/2014/main" id="{1EB6B00E-C743-462C-BA41-5DFA6098B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680"/>
              <a:ext cx="76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0" name="Rectangle 16">
              <a:extLst>
                <a:ext uri="{FF2B5EF4-FFF2-40B4-BE49-F238E27FC236}">
                  <a16:creationId xmlns:a16="http://schemas.microsoft.com/office/drawing/2014/main" id="{12611A76-BAA3-4500-8E6C-26CA16DAF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680"/>
              <a:ext cx="28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</p:grpSp>
      <p:sp>
        <p:nvSpPr>
          <p:cNvPr id="21" name="Line 17">
            <a:extLst>
              <a:ext uri="{FF2B5EF4-FFF2-40B4-BE49-F238E27FC236}">
                <a16:creationId xmlns:a16="http://schemas.microsoft.com/office/drawing/2014/main" id="{71827402-5A80-49DD-8046-2177B2D8579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28405" y="2566988"/>
            <a:ext cx="1588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22" name="Group 18">
            <a:extLst>
              <a:ext uri="{FF2B5EF4-FFF2-40B4-BE49-F238E27FC236}">
                <a16:creationId xmlns:a16="http://schemas.microsoft.com/office/drawing/2014/main" id="{2C4AEB77-FBF9-4BB6-A0A5-5681DC8701E0}"/>
              </a:ext>
            </a:extLst>
          </p:cNvPr>
          <p:cNvGrpSpPr>
            <a:grpSpLocks/>
          </p:cNvGrpSpPr>
          <p:nvPr/>
        </p:nvGrpSpPr>
        <p:grpSpPr bwMode="auto">
          <a:xfrm>
            <a:off x="4104205" y="1576388"/>
            <a:ext cx="1674813" cy="2435225"/>
            <a:chOff x="2496" y="864"/>
            <a:chExt cx="1055" cy="1534"/>
          </a:xfrm>
        </p:grpSpPr>
        <p:sp>
          <p:nvSpPr>
            <p:cNvPr id="23" name="Oval 19">
              <a:extLst>
                <a:ext uri="{FF2B5EF4-FFF2-40B4-BE49-F238E27FC236}">
                  <a16:creationId xmlns:a16="http://schemas.microsoft.com/office/drawing/2014/main" id="{1D060EAC-E364-46BA-86D3-3DD691D1A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864"/>
              <a:ext cx="719" cy="623"/>
            </a:xfrm>
            <a:prstGeom prst="ellipse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P2</a:t>
              </a:r>
            </a:p>
          </p:txBody>
        </p:sp>
        <p:grpSp>
          <p:nvGrpSpPr>
            <p:cNvPr id="24" name="Group 20">
              <a:extLst>
                <a:ext uri="{FF2B5EF4-FFF2-40B4-BE49-F238E27FC236}">
                  <a16:creationId xmlns:a16="http://schemas.microsoft.com/office/drawing/2014/main" id="{CB3695B0-125B-4110-BAB7-3D770EFE81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1680"/>
              <a:ext cx="1055" cy="719"/>
              <a:chOff x="2496" y="1680"/>
              <a:chExt cx="1055" cy="719"/>
            </a:xfrm>
          </p:grpSpPr>
          <p:grpSp>
            <p:nvGrpSpPr>
              <p:cNvPr id="26" name="Group 21">
                <a:extLst>
                  <a:ext uri="{FF2B5EF4-FFF2-40B4-BE49-F238E27FC236}">
                    <a16:creationId xmlns:a16="http://schemas.microsoft.com/office/drawing/2014/main" id="{80B3F667-DACE-4A02-9440-0E68E32390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1920"/>
                <a:ext cx="1055" cy="239"/>
                <a:chOff x="2496" y="1920"/>
                <a:chExt cx="1055" cy="239"/>
              </a:xfrm>
            </p:grpSpPr>
            <p:sp>
              <p:nvSpPr>
                <p:cNvPr id="33" name="Rectangle 22">
                  <a:extLst>
                    <a:ext uri="{FF2B5EF4-FFF2-40B4-BE49-F238E27FC236}">
                      <a16:creationId xmlns:a16="http://schemas.microsoft.com/office/drawing/2014/main" id="{E1EF4C0F-F87D-49FA-92BD-051A49ED59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1920"/>
                  <a:ext cx="767" cy="239"/>
                </a:xfrm>
                <a:prstGeom prst="rect">
                  <a:avLst/>
                </a:prstGeom>
                <a:solidFill>
                  <a:srgbClr val="4F81BD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34" name="Rectangle 23">
                  <a:extLst>
                    <a:ext uri="{FF2B5EF4-FFF2-40B4-BE49-F238E27FC236}">
                      <a16:creationId xmlns:a16="http://schemas.microsoft.com/office/drawing/2014/main" id="{A875ACA9-48BC-4C4F-A4BF-BD618DB868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1920"/>
                  <a:ext cx="287" cy="239"/>
                </a:xfrm>
                <a:prstGeom prst="rect">
                  <a:avLst/>
                </a:prstGeom>
                <a:solidFill>
                  <a:srgbClr val="4F81BD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</p:grpSp>
          <p:grpSp>
            <p:nvGrpSpPr>
              <p:cNvPr id="27" name="Group 24">
                <a:extLst>
                  <a:ext uri="{FF2B5EF4-FFF2-40B4-BE49-F238E27FC236}">
                    <a16:creationId xmlns:a16="http://schemas.microsoft.com/office/drawing/2014/main" id="{CBA88C20-DE1F-4048-AB50-5AC4326B45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2160"/>
                <a:ext cx="1055" cy="239"/>
                <a:chOff x="2496" y="2160"/>
                <a:chExt cx="1055" cy="239"/>
              </a:xfrm>
            </p:grpSpPr>
            <p:sp>
              <p:nvSpPr>
                <p:cNvPr id="31" name="Rectangle 25">
                  <a:extLst>
                    <a:ext uri="{FF2B5EF4-FFF2-40B4-BE49-F238E27FC236}">
                      <a16:creationId xmlns:a16="http://schemas.microsoft.com/office/drawing/2014/main" id="{2B4E1FD8-4CBD-4EB5-BAF2-D87AFC27E6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2160"/>
                  <a:ext cx="767" cy="239"/>
                </a:xfrm>
                <a:prstGeom prst="rect">
                  <a:avLst/>
                </a:prstGeom>
                <a:solidFill>
                  <a:srgbClr val="4F81BD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32" name="Rectangle 26">
                  <a:extLst>
                    <a:ext uri="{FF2B5EF4-FFF2-40B4-BE49-F238E27FC236}">
                      <a16:creationId xmlns:a16="http://schemas.microsoft.com/office/drawing/2014/main" id="{702BBF15-BCC5-431F-BEE4-1E5D087A65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160"/>
                  <a:ext cx="287" cy="239"/>
                </a:xfrm>
                <a:prstGeom prst="rect">
                  <a:avLst/>
                </a:prstGeom>
                <a:solidFill>
                  <a:srgbClr val="4F81BD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24D91276-4A3A-4B5A-8F1C-6F3D2EDCE0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1680"/>
                <a:ext cx="1055" cy="239"/>
                <a:chOff x="2496" y="1680"/>
                <a:chExt cx="1055" cy="239"/>
              </a:xfrm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9429821A-BBB9-4A20-A841-A3D77AD6AC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1680"/>
                  <a:ext cx="767" cy="239"/>
                </a:xfrm>
                <a:prstGeom prst="rect">
                  <a:avLst/>
                </a:prstGeom>
                <a:solidFill>
                  <a:srgbClr val="4F81BD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B77A8F03-20F4-49D5-82E5-19D64E105C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1680"/>
                  <a:ext cx="287" cy="239"/>
                </a:xfrm>
                <a:prstGeom prst="rect">
                  <a:avLst/>
                </a:prstGeom>
                <a:solidFill>
                  <a:srgbClr val="4F81BD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</p:grpSp>
        </p:grpSp>
        <p:sp>
          <p:nvSpPr>
            <p:cNvPr id="25" name="Line 30">
              <a:extLst>
                <a:ext uri="{FF2B5EF4-FFF2-40B4-BE49-F238E27FC236}">
                  <a16:creationId xmlns:a16="http://schemas.microsoft.com/office/drawing/2014/main" id="{09E53ABE-FE5F-41AE-AB69-82FFABDA18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488"/>
              <a:ext cx="0" cy="19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5" name="Line 31">
            <a:extLst>
              <a:ext uri="{FF2B5EF4-FFF2-40B4-BE49-F238E27FC236}">
                <a16:creationId xmlns:a16="http://schemas.microsoft.com/office/drawing/2014/main" id="{0B74C204-C714-46F0-A1B1-D9DADEDB689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6205" y="4624388"/>
            <a:ext cx="7391400" cy="1588"/>
          </a:xfrm>
          <a:prstGeom prst="line">
            <a:avLst/>
          </a:prstGeom>
          <a:noFill/>
          <a:ln w="41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" name="AutoShape 32">
            <a:extLst>
              <a:ext uri="{FF2B5EF4-FFF2-40B4-BE49-F238E27FC236}">
                <a16:creationId xmlns:a16="http://schemas.microsoft.com/office/drawing/2014/main" id="{1C7BC4EB-9EDC-4C82-BD6B-00B1C07B3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805" y="4014788"/>
            <a:ext cx="1066800" cy="3048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Snooper</a:t>
            </a:r>
          </a:p>
        </p:txBody>
      </p:sp>
      <p:sp>
        <p:nvSpPr>
          <p:cNvPr id="37" name="AutoShape 33">
            <a:extLst>
              <a:ext uri="{FF2B5EF4-FFF2-40B4-BE49-F238E27FC236}">
                <a16:creationId xmlns:a16="http://schemas.microsoft.com/office/drawing/2014/main" id="{D92300AA-5ED9-4589-9221-0CB406665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9005" y="4014788"/>
            <a:ext cx="1066800" cy="3048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Snooper</a:t>
            </a:r>
          </a:p>
        </p:txBody>
      </p:sp>
      <p:sp>
        <p:nvSpPr>
          <p:cNvPr id="38" name="AutoShape 34">
            <a:extLst>
              <a:ext uri="{FF2B5EF4-FFF2-40B4-BE49-F238E27FC236}">
                <a16:creationId xmlns:a16="http://schemas.microsoft.com/office/drawing/2014/main" id="{ED2C5942-8008-4FD2-A4E3-59B64511C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5005" y="4014788"/>
            <a:ext cx="1066800" cy="3048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Snooper</a:t>
            </a:r>
          </a:p>
        </p:txBody>
      </p:sp>
      <p:sp>
        <p:nvSpPr>
          <p:cNvPr id="39" name="Rectangle 35">
            <a:extLst>
              <a:ext uri="{FF2B5EF4-FFF2-40B4-BE49-F238E27FC236}">
                <a16:creationId xmlns:a16="http://schemas.microsoft.com/office/drawing/2014/main" id="{DC00673F-88D0-4185-A998-5EC75DEF3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2805" y="5614988"/>
            <a:ext cx="1219200" cy="38100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X=1</a:t>
            </a:r>
          </a:p>
        </p:txBody>
      </p:sp>
      <p:sp>
        <p:nvSpPr>
          <p:cNvPr id="40" name="Rectangle 36">
            <a:extLst>
              <a:ext uri="{FF2B5EF4-FFF2-40B4-BE49-F238E27FC236}">
                <a16:creationId xmlns:a16="http://schemas.microsoft.com/office/drawing/2014/main" id="{D0AB53BE-4BB0-42F3-8A9F-08A4B13F5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2805" y="5995988"/>
            <a:ext cx="1219200" cy="38100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1" name="Rectangle 37">
            <a:extLst>
              <a:ext uri="{FF2B5EF4-FFF2-40B4-BE49-F238E27FC236}">
                <a16:creationId xmlns:a16="http://schemas.microsoft.com/office/drawing/2014/main" id="{2CE8667D-BC0A-497B-8162-FA18C99F8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2805" y="5233988"/>
            <a:ext cx="1219200" cy="38100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2" name="AutoShape 38">
            <a:extLst>
              <a:ext uri="{FF2B5EF4-FFF2-40B4-BE49-F238E27FC236}">
                <a16:creationId xmlns:a16="http://schemas.microsoft.com/office/drawing/2014/main" id="{FC0ED197-1BA1-4B98-B2B6-65A80B8FD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9005" y="4929188"/>
            <a:ext cx="1066800" cy="3048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DRAM</a:t>
            </a:r>
          </a:p>
        </p:txBody>
      </p:sp>
      <p:sp>
        <p:nvSpPr>
          <p:cNvPr id="43" name="Line 39">
            <a:extLst>
              <a:ext uri="{FF2B5EF4-FFF2-40B4-BE49-F238E27FC236}">
                <a16:creationId xmlns:a16="http://schemas.microsoft.com/office/drawing/2014/main" id="{E81224C3-F95B-4DCF-871F-AEE244A9C27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4005" y="4319588"/>
            <a:ext cx="1588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4" name="Line 40">
            <a:extLst>
              <a:ext uri="{FF2B5EF4-FFF2-40B4-BE49-F238E27FC236}">
                <a16:creationId xmlns:a16="http://schemas.microsoft.com/office/drawing/2014/main" id="{E5208EA1-BBD9-455D-8836-F9F1B47764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2405" y="4319588"/>
            <a:ext cx="1588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5" name="Line 41">
            <a:extLst>
              <a:ext uri="{FF2B5EF4-FFF2-40B4-BE49-F238E27FC236}">
                <a16:creationId xmlns:a16="http://schemas.microsoft.com/office/drawing/2014/main" id="{4E7F4C3D-93F0-4B76-86FD-867FB9B467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28405" y="4319588"/>
            <a:ext cx="1588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6" name="Line 42">
            <a:extLst>
              <a:ext uri="{FF2B5EF4-FFF2-40B4-BE49-F238E27FC236}">
                <a16:creationId xmlns:a16="http://schemas.microsoft.com/office/drawing/2014/main" id="{D86BE1B8-544A-4F98-B43E-C9C580C16C1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2405" y="4624388"/>
            <a:ext cx="1588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7" name="Rectangle 43">
            <a:extLst>
              <a:ext uri="{FF2B5EF4-FFF2-40B4-BE49-F238E27FC236}">
                <a16:creationId xmlns:a16="http://schemas.microsoft.com/office/drawing/2014/main" id="{F9AF3E34-1B58-44EF-9985-53A9156BA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0205" y="3252788"/>
            <a:ext cx="1219200" cy="38100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8" name="Rectangle 44">
            <a:extLst>
              <a:ext uri="{FF2B5EF4-FFF2-40B4-BE49-F238E27FC236}">
                <a16:creationId xmlns:a16="http://schemas.microsoft.com/office/drawing/2014/main" id="{D193DD83-4F98-44FB-90FE-5AD2C3B8E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9405" y="3252788"/>
            <a:ext cx="457200" cy="38100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9" name="Rectangle 45">
            <a:extLst>
              <a:ext uri="{FF2B5EF4-FFF2-40B4-BE49-F238E27FC236}">
                <a16:creationId xmlns:a16="http://schemas.microsoft.com/office/drawing/2014/main" id="{43CB505F-AB73-41EF-9B62-5729DA726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005" y="3252788"/>
            <a:ext cx="1219200" cy="38100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X=1</a:t>
            </a:r>
          </a:p>
        </p:txBody>
      </p:sp>
      <p:sp>
        <p:nvSpPr>
          <p:cNvPr id="50" name="Rectangle 46">
            <a:extLst>
              <a:ext uri="{FF2B5EF4-FFF2-40B4-BE49-F238E27FC236}">
                <a16:creationId xmlns:a16="http://schemas.microsoft.com/office/drawing/2014/main" id="{280A7B1D-DE45-41B0-91E4-434C91652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1205" y="3252788"/>
            <a:ext cx="457200" cy="38100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S</a:t>
            </a:r>
          </a:p>
        </p:txBody>
      </p:sp>
      <p:grpSp>
        <p:nvGrpSpPr>
          <p:cNvPr id="51" name="Group 47">
            <a:extLst>
              <a:ext uri="{FF2B5EF4-FFF2-40B4-BE49-F238E27FC236}">
                <a16:creationId xmlns:a16="http://schemas.microsoft.com/office/drawing/2014/main" id="{BAA06D35-D502-483C-85B8-A85BB02D9B08}"/>
              </a:ext>
            </a:extLst>
          </p:cNvPr>
          <p:cNvGrpSpPr>
            <a:grpSpLocks/>
          </p:cNvGrpSpPr>
          <p:nvPr/>
        </p:nvGrpSpPr>
        <p:grpSpPr bwMode="auto">
          <a:xfrm>
            <a:off x="295793" y="2338388"/>
            <a:ext cx="1749425" cy="1204913"/>
            <a:chOff x="97" y="1344"/>
            <a:chExt cx="1102" cy="759"/>
          </a:xfrm>
        </p:grpSpPr>
        <p:sp>
          <p:nvSpPr>
            <p:cNvPr id="52" name="Freeform 48">
              <a:extLst>
                <a:ext uri="{FF2B5EF4-FFF2-40B4-BE49-F238E27FC236}">
                  <a16:creationId xmlns:a16="http://schemas.microsoft.com/office/drawing/2014/main" id="{F3E888C5-364C-4D21-8FC2-81516A8E7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" y="1344"/>
              <a:ext cx="511" cy="719"/>
            </a:xfrm>
            <a:custGeom>
              <a:avLst/>
              <a:gdLst>
                <a:gd name="T0" fmla="*/ 497 w 512"/>
                <a:gd name="T1" fmla="*/ 0 h 720"/>
                <a:gd name="T2" fmla="*/ 32 w 512"/>
                <a:gd name="T3" fmla="*/ 369 h 720"/>
                <a:gd name="T4" fmla="*/ 305 w 512"/>
                <a:gd name="T5" fmla="*/ 705 h 720"/>
                <a:gd name="T6" fmla="*/ 0 60000 65536"/>
                <a:gd name="T7" fmla="*/ 0 60000 65536"/>
                <a:gd name="T8" fmla="*/ 0 60000 65536"/>
                <a:gd name="T9" fmla="*/ 0 w 512"/>
                <a:gd name="T10" fmla="*/ 0 h 720"/>
                <a:gd name="T11" fmla="*/ 512 w 512"/>
                <a:gd name="T12" fmla="*/ 720 h 7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720">
                  <a:moveTo>
                    <a:pt x="512" y="0"/>
                  </a:moveTo>
                  <a:cubicBezTo>
                    <a:pt x="288" y="132"/>
                    <a:pt x="64" y="264"/>
                    <a:pt x="32" y="384"/>
                  </a:cubicBezTo>
                  <a:cubicBezTo>
                    <a:pt x="0" y="504"/>
                    <a:pt x="160" y="612"/>
                    <a:pt x="320" y="720"/>
                  </a:cubicBezTo>
                </a:path>
              </a:pathLst>
            </a:custGeom>
            <a:noFill/>
            <a:ln w="3816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" name="Text Box 49">
              <a:extLst>
                <a:ext uri="{FF2B5EF4-FFF2-40B4-BE49-F238E27FC236}">
                  <a16:creationId xmlns:a16="http://schemas.microsoft.com/office/drawing/2014/main" id="{6CCBB695-640B-4340-A2B4-9454D2AC9A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" y="1584"/>
              <a:ext cx="692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wr &amp;X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(X=2)</a:t>
              </a:r>
            </a:p>
          </p:txBody>
        </p:sp>
      </p:grpSp>
      <p:grpSp>
        <p:nvGrpSpPr>
          <p:cNvPr id="54" name="Group 50">
            <a:extLst>
              <a:ext uri="{FF2B5EF4-FFF2-40B4-BE49-F238E27FC236}">
                <a16:creationId xmlns:a16="http://schemas.microsoft.com/office/drawing/2014/main" id="{94DC3F10-D4D8-4C3B-9567-DF4C4599DAB6}"/>
              </a:ext>
            </a:extLst>
          </p:cNvPr>
          <p:cNvGrpSpPr>
            <a:grpSpLocks/>
          </p:cNvGrpSpPr>
          <p:nvPr/>
        </p:nvGrpSpPr>
        <p:grpSpPr bwMode="auto">
          <a:xfrm>
            <a:off x="2302393" y="3252788"/>
            <a:ext cx="1484312" cy="471488"/>
            <a:chOff x="1361" y="1920"/>
            <a:chExt cx="935" cy="297"/>
          </a:xfrm>
        </p:grpSpPr>
        <p:sp>
          <p:nvSpPr>
            <p:cNvPr id="55" name="Line 51">
              <a:extLst>
                <a:ext uri="{FF2B5EF4-FFF2-40B4-BE49-F238E27FC236}">
                  <a16:creationId xmlns:a16="http://schemas.microsoft.com/office/drawing/2014/main" id="{E1AD3DAA-323D-42CE-AA0D-8BEC7701F7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90" y="1946"/>
              <a:ext cx="239" cy="193"/>
            </a:xfrm>
            <a:prstGeom prst="line">
              <a:avLst/>
            </a:prstGeom>
            <a:noFill/>
            <a:ln w="3816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6" name="Text Box 52">
              <a:extLst>
                <a:ext uri="{FF2B5EF4-FFF2-40B4-BE49-F238E27FC236}">
                  <a16:creationId xmlns:a16="http://schemas.microsoft.com/office/drawing/2014/main" id="{F9AF8EBD-4D31-4903-A179-100803626E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7" y="1929"/>
              <a:ext cx="279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M</a:t>
              </a:r>
            </a:p>
          </p:txBody>
        </p:sp>
        <p:sp>
          <p:nvSpPr>
            <p:cNvPr id="57" name="Line 53">
              <a:extLst>
                <a:ext uri="{FF2B5EF4-FFF2-40B4-BE49-F238E27FC236}">
                  <a16:creationId xmlns:a16="http://schemas.microsoft.com/office/drawing/2014/main" id="{A0715D36-5C99-4A4C-A851-DA7005E977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61" y="1937"/>
              <a:ext cx="239" cy="193"/>
            </a:xfrm>
            <a:prstGeom prst="line">
              <a:avLst/>
            </a:prstGeom>
            <a:noFill/>
            <a:ln w="3816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8" name="Text Box 54">
              <a:extLst>
                <a:ext uri="{FF2B5EF4-FFF2-40B4-BE49-F238E27FC236}">
                  <a16:creationId xmlns:a16="http://schemas.microsoft.com/office/drawing/2014/main" id="{CEFE3652-252F-47F3-9960-F73B8C999D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6" y="1920"/>
              <a:ext cx="235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2</a:t>
              </a:r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634A58D0-289F-E983-70C0-2D4B5C266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MSI Protocol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647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C89AFF-3A1D-42E6-8710-FACFD2D18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4B19A6-B5F9-4F49-BE73-E3E56E3A2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27</a:t>
            </a:fld>
            <a:endParaRPr lang="en-IN" dirty="0"/>
          </a:p>
        </p:txBody>
      </p:sp>
      <p:sp>
        <p:nvSpPr>
          <p:cNvPr id="58" name="Oval 2">
            <a:extLst>
              <a:ext uri="{FF2B5EF4-FFF2-40B4-BE49-F238E27FC236}">
                <a16:creationId xmlns:a16="http://schemas.microsoft.com/office/drawing/2014/main" id="{D8FCB7D7-0ABF-4D74-B2DB-937F623A4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0605" y="1555750"/>
            <a:ext cx="1143000" cy="990600"/>
          </a:xfrm>
          <a:prstGeom prst="ellipse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P1</a:t>
            </a:r>
          </a:p>
        </p:txBody>
      </p:sp>
      <p:grpSp>
        <p:nvGrpSpPr>
          <p:cNvPr id="59" name="Group 3">
            <a:extLst>
              <a:ext uri="{FF2B5EF4-FFF2-40B4-BE49-F238E27FC236}">
                <a16:creationId xmlns:a16="http://schemas.microsoft.com/office/drawing/2014/main" id="{EAA2AFE9-1786-4FAE-877E-58FC81EA4609}"/>
              </a:ext>
            </a:extLst>
          </p:cNvPr>
          <p:cNvGrpSpPr>
            <a:grpSpLocks/>
          </p:cNvGrpSpPr>
          <p:nvPr/>
        </p:nvGrpSpPr>
        <p:grpSpPr bwMode="auto">
          <a:xfrm>
            <a:off x="1742005" y="3613150"/>
            <a:ext cx="1674813" cy="379413"/>
            <a:chOff x="1008" y="2160"/>
            <a:chExt cx="1055" cy="239"/>
          </a:xfrm>
        </p:grpSpPr>
        <p:sp>
          <p:nvSpPr>
            <p:cNvPr id="60" name="Rectangle 4">
              <a:extLst>
                <a:ext uri="{FF2B5EF4-FFF2-40B4-BE49-F238E27FC236}">
                  <a16:creationId xmlns:a16="http://schemas.microsoft.com/office/drawing/2014/main" id="{90378975-0779-4201-98FD-96204D7DE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160"/>
              <a:ext cx="76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61" name="Rectangle 5">
              <a:extLst>
                <a:ext uri="{FF2B5EF4-FFF2-40B4-BE49-F238E27FC236}">
                  <a16:creationId xmlns:a16="http://schemas.microsoft.com/office/drawing/2014/main" id="{EA0D6AEF-761A-4B9D-8F18-FE5093D90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160"/>
              <a:ext cx="28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</p:grpSp>
      <p:grpSp>
        <p:nvGrpSpPr>
          <p:cNvPr id="62" name="Group 6">
            <a:extLst>
              <a:ext uri="{FF2B5EF4-FFF2-40B4-BE49-F238E27FC236}">
                <a16:creationId xmlns:a16="http://schemas.microsoft.com/office/drawing/2014/main" id="{29706EFA-A121-4384-913D-199C50FB58B8}"/>
              </a:ext>
            </a:extLst>
          </p:cNvPr>
          <p:cNvGrpSpPr>
            <a:grpSpLocks/>
          </p:cNvGrpSpPr>
          <p:nvPr/>
        </p:nvGrpSpPr>
        <p:grpSpPr bwMode="auto">
          <a:xfrm>
            <a:off x="1742005" y="2851150"/>
            <a:ext cx="1674813" cy="379413"/>
            <a:chOff x="1008" y="1680"/>
            <a:chExt cx="1055" cy="239"/>
          </a:xfrm>
        </p:grpSpPr>
        <p:sp>
          <p:nvSpPr>
            <p:cNvPr id="63" name="Rectangle 7">
              <a:extLst>
                <a:ext uri="{FF2B5EF4-FFF2-40B4-BE49-F238E27FC236}">
                  <a16:creationId xmlns:a16="http://schemas.microsoft.com/office/drawing/2014/main" id="{69D69190-239A-4450-8327-059873AE9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680"/>
              <a:ext cx="76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64" name="Rectangle 8">
              <a:extLst>
                <a:ext uri="{FF2B5EF4-FFF2-40B4-BE49-F238E27FC236}">
                  <a16:creationId xmlns:a16="http://schemas.microsoft.com/office/drawing/2014/main" id="{C26C6ACD-0232-408E-B912-4209FC735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680"/>
              <a:ext cx="28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</p:grpSp>
      <p:sp>
        <p:nvSpPr>
          <p:cNvPr id="65" name="Line 9">
            <a:extLst>
              <a:ext uri="{FF2B5EF4-FFF2-40B4-BE49-F238E27FC236}">
                <a16:creationId xmlns:a16="http://schemas.microsoft.com/office/drawing/2014/main" id="{46947500-EE29-4715-A618-30F7D807299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4005" y="2546350"/>
            <a:ext cx="1588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" name="Oval 10">
            <a:extLst>
              <a:ext uri="{FF2B5EF4-FFF2-40B4-BE49-F238E27FC236}">
                <a16:creationId xmlns:a16="http://schemas.microsoft.com/office/drawing/2014/main" id="{75A9E76B-D041-4F61-8536-ECD8DA404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8805" y="1555750"/>
            <a:ext cx="1143000" cy="990600"/>
          </a:xfrm>
          <a:prstGeom prst="ellipse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P3</a:t>
            </a:r>
          </a:p>
        </p:txBody>
      </p:sp>
      <p:grpSp>
        <p:nvGrpSpPr>
          <p:cNvPr id="67" name="Group 11">
            <a:extLst>
              <a:ext uri="{FF2B5EF4-FFF2-40B4-BE49-F238E27FC236}">
                <a16:creationId xmlns:a16="http://schemas.microsoft.com/office/drawing/2014/main" id="{88848753-7DDE-410F-99BF-7085F60C118F}"/>
              </a:ext>
            </a:extLst>
          </p:cNvPr>
          <p:cNvGrpSpPr>
            <a:grpSpLocks/>
          </p:cNvGrpSpPr>
          <p:nvPr/>
        </p:nvGrpSpPr>
        <p:grpSpPr bwMode="auto">
          <a:xfrm>
            <a:off x="6390205" y="3613150"/>
            <a:ext cx="1674813" cy="379413"/>
            <a:chOff x="3936" y="2160"/>
            <a:chExt cx="1055" cy="239"/>
          </a:xfrm>
        </p:grpSpPr>
        <p:sp>
          <p:nvSpPr>
            <p:cNvPr id="68" name="Rectangle 12">
              <a:extLst>
                <a:ext uri="{FF2B5EF4-FFF2-40B4-BE49-F238E27FC236}">
                  <a16:creationId xmlns:a16="http://schemas.microsoft.com/office/drawing/2014/main" id="{9B54AF83-1303-47F8-938D-9C8BCFF9F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160"/>
              <a:ext cx="76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69" name="Rectangle 13">
              <a:extLst>
                <a:ext uri="{FF2B5EF4-FFF2-40B4-BE49-F238E27FC236}">
                  <a16:creationId xmlns:a16="http://schemas.microsoft.com/office/drawing/2014/main" id="{D6D33374-2AFA-4023-A66A-0E0A577A1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160"/>
              <a:ext cx="28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</p:grpSp>
      <p:grpSp>
        <p:nvGrpSpPr>
          <p:cNvPr id="70" name="Group 14">
            <a:extLst>
              <a:ext uri="{FF2B5EF4-FFF2-40B4-BE49-F238E27FC236}">
                <a16:creationId xmlns:a16="http://schemas.microsoft.com/office/drawing/2014/main" id="{253A52E3-57E6-4DC8-AA3F-FD6719959068}"/>
              </a:ext>
            </a:extLst>
          </p:cNvPr>
          <p:cNvGrpSpPr>
            <a:grpSpLocks/>
          </p:cNvGrpSpPr>
          <p:nvPr/>
        </p:nvGrpSpPr>
        <p:grpSpPr bwMode="auto">
          <a:xfrm>
            <a:off x="6390205" y="2851150"/>
            <a:ext cx="1674813" cy="379413"/>
            <a:chOff x="3936" y="1680"/>
            <a:chExt cx="1055" cy="239"/>
          </a:xfrm>
        </p:grpSpPr>
        <p:sp>
          <p:nvSpPr>
            <p:cNvPr id="71" name="Rectangle 15">
              <a:extLst>
                <a:ext uri="{FF2B5EF4-FFF2-40B4-BE49-F238E27FC236}">
                  <a16:creationId xmlns:a16="http://schemas.microsoft.com/office/drawing/2014/main" id="{2434C94B-6267-488A-8465-F82CE2F33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680"/>
              <a:ext cx="76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72" name="Rectangle 16">
              <a:extLst>
                <a:ext uri="{FF2B5EF4-FFF2-40B4-BE49-F238E27FC236}">
                  <a16:creationId xmlns:a16="http://schemas.microsoft.com/office/drawing/2014/main" id="{3CC67092-5709-4317-A5AE-1388FD79D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680"/>
              <a:ext cx="28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</p:grpSp>
      <p:sp>
        <p:nvSpPr>
          <p:cNvPr id="73" name="Line 17">
            <a:extLst>
              <a:ext uri="{FF2B5EF4-FFF2-40B4-BE49-F238E27FC236}">
                <a16:creationId xmlns:a16="http://schemas.microsoft.com/office/drawing/2014/main" id="{36C3BEFE-66F9-419F-BAE5-CB36895799B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28405" y="2546350"/>
            <a:ext cx="1588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74" name="Group 18">
            <a:extLst>
              <a:ext uri="{FF2B5EF4-FFF2-40B4-BE49-F238E27FC236}">
                <a16:creationId xmlns:a16="http://schemas.microsoft.com/office/drawing/2014/main" id="{CE5890AC-B305-4DDC-BBCC-01CAFFA96E6A}"/>
              </a:ext>
            </a:extLst>
          </p:cNvPr>
          <p:cNvGrpSpPr>
            <a:grpSpLocks/>
          </p:cNvGrpSpPr>
          <p:nvPr/>
        </p:nvGrpSpPr>
        <p:grpSpPr bwMode="auto">
          <a:xfrm>
            <a:off x="4104205" y="1555750"/>
            <a:ext cx="1674813" cy="2435225"/>
            <a:chOff x="2496" y="864"/>
            <a:chExt cx="1055" cy="1534"/>
          </a:xfrm>
        </p:grpSpPr>
        <p:sp>
          <p:nvSpPr>
            <p:cNvPr id="75" name="Oval 19">
              <a:extLst>
                <a:ext uri="{FF2B5EF4-FFF2-40B4-BE49-F238E27FC236}">
                  <a16:creationId xmlns:a16="http://schemas.microsoft.com/office/drawing/2014/main" id="{6F59B1D1-0BE4-4523-9389-7476ED77C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864"/>
              <a:ext cx="719" cy="623"/>
            </a:xfrm>
            <a:prstGeom prst="ellipse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P2</a:t>
              </a:r>
            </a:p>
          </p:txBody>
        </p:sp>
        <p:grpSp>
          <p:nvGrpSpPr>
            <p:cNvPr id="76" name="Group 20">
              <a:extLst>
                <a:ext uri="{FF2B5EF4-FFF2-40B4-BE49-F238E27FC236}">
                  <a16:creationId xmlns:a16="http://schemas.microsoft.com/office/drawing/2014/main" id="{8AFA2BE8-D4F2-4A45-9B15-345E695BCB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1680"/>
              <a:ext cx="1055" cy="719"/>
              <a:chOff x="2496" y="1680"/>
              <a:chExt cx="1055" cy="719"/>
            </a:xfrm>
          </p:grpSpPr>
          <p:grpSp>
            <p:nvGrpSpPr>
              <p:cNvPr id="78" name="Group 21">
                <a:extLst>
                  <a:ext uri="{FF2B5EF4-FFF2-40B4-BE49-F238E27FC236}">
                    <a16:creationId xmlns:a16="http://schemas.microsoft.com/office/drawing/2014/main" id="{0DA7D4EC-4660-47B7-82A7-4D3C6B3AB1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1920"/>
                <a:ext cx="1055" cy="239"/>
                <a:chOff x="2496" y="1920"/>
                <a:chExt cx="1055" cy="239"/>
              </a:xfrm>
            </p:grpSpPr>
            <p:sp>
              <p:nvSpPr>
                <p:cNvPr id="85" name="Rectangle 22">
                  <a:extLst>
                    <a:ext uri="{FF2B5EF4-FFF2-40B4-BE49-F238E27FC236}">
                      <a16:creationId xmlns:a16="http://schemas.microsoft.com/office/drawing/2014/main" id="{BB41965A-2F70-4A46-A16A-7836694070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1920"/>
                  <a:ext cx="767" cy="239"/>
                </a:xfrm>
                <a:prstGeom prst="rect">
                  <a:avLst/>
                </a:prstGeom>
                <a:solidFill>
                  <a:srgbClr val="4F81BD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86" name="Rectangle 23">
                  <a:extLst>
                    <a:ext uri="{FF2B5EF4-FFF2-40B4-BE49-F238E27FC236}">
                      <a16:creationId xmlns:a16="http://schemas.microsoft.com/office/drawing/2014/main" id="{4CF65CA5-18F1-4D12-B263-67B9E849AC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1920"/>
                  <a:ext cx="287" cy="239"/>
                </a:xfrm>
                <a:prstGeom prst="rect">
                  <a:avLst/>
                </a:prstGeom>
                <a:solidFill>
                  <a:srgbClr val="4F81BD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</p:grpSp>
          <p:grpSp>
            <p:nvGrpSpPr>
              <p:cNvPr id="79" name="Group 24">
                <a:extLst>
                  <a:ext uri="{FF2B5EF4-FFF2-40B4-BE49-F238E27FC236}">
                    <a16:creationId xmlns:a16="http://schemas.microsoft.com/office/drawing/2014/main" id="{B788C10C-8FB4-4D42-BE4D-060541CCB1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2160"/>
                <a:ext cx="1055" cy="239"/>
                <a:chOff x="2496" y="2160"/>
                <a:chExt cx="1055" cy="239"/>
              </a:xfrm>
            </p:grpSpPr>
            <p:sp>
              <p:nvSpPr>
                <p:cNvPr id="83" name="Rectangle 25">
                  <a:extLst>
                    <a:ext uri="{FF2B5EF4-FFF2-40B4-BE49-F238E27FC236}">
                      <a16:creationId xmlns:a16="http://schemas.microsoft.com/office/drawing/2014/main" id="{52EE1EDE-4A1D-4E4C-AF5A-3A04E10F42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2160"/>
                  <a:ext cx="767" cy="239"/>
                </a:xfrm>
                <a:prstGeom prst="rect">
                  <a:avLst/>
                </a:prstGeom>
                <a:solidFill>
                  <a:srgbClr val="4F81BD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84" name="Rectangle 26">
                  <a:extLst>
                    <a:ext uri="{FF2B5EF4-FFF2-40B4-BE49-F238E27FC236}">
                      <a16:creationId xmlns:a16="http://schemas.microsoft.com/office/drawing/2014/main" id="{AF4E106C-0902-4A8B-B612-4E855E002D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160"/>
                  <a:ext cx="287" cy="239"/>
                </a:xfrm>
                <a:prstGeom prst="rect">
                  <a:avLst/>
                </a:prstGeom>
                <a:solidFill>
                  <a:srgbClr val="4F81BD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</p:grpSp>
          <p:grpSp>
            <p:nvGrpSpPr>
              <p:cNvPr id="80" name="Group 27">
                <a:extLst>
                  <a:ext uri="{FF2B5EF4-FFF2-40B4-BE49-F238E27FC236}">
                    <a16:creationId xmlns:a16="http://schemas.microsoft.com/office/drawing/2014/main" id="{7B2C46A5-F884-40A9-B085-73B9B4D251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1680"/>
                <a:ext cx="1055" cy="239"/>
                <a:chOff x="2496" y="1680"/>
                <a:chExt cx="1055" cy="239"/>
              </a:xfrm>
            </p:grpSpPr>
            <p:sp>
              <p:nvSpPr>
                <p:cNvPr id="81" name="Rectangle 28">
                  <a:extLst>
                    <a:ext uri="{FF2B5EF4-FFF2-40B4-BE49-F238E27FC236}">
                      <a16:creationId xmlns:a16="http://schemas.microsoft.com/office/drawing/2014/main" id="{5CDC27A6-67E0-4B96-ACFB-066DF42BEC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1680"/>
                  <a:ext cx="767" cy="239"/>
                </a:xfrm>
                <a:prstGeom prst="rect">
                  <a:avLst/>
                </a:prstGeom>
                <a:solidFill>
                  <a:srgbClr val="4F81BD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82" name="Rectangle 29">
                  <a:extLst>
                    <a:ext uri="{FF2B5EF4-FFF2-40B4-BE49-F238E27FC236}">
                      <a16:creationId xmlns:a16="http://schemas.microsoft.com/office/drawing/2014/main" id="{4C79F1D9-249F-46A4-8D63-34DD3DD24B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1680"/>
                  <a:ext cx="287" cy="239"/>
                </a:xfrm>
                <a:prstGeom prst="rect">
                  <a:avLst/>
                </a:prstGeom>
                <a:solidFill>
                  <a:srgbClr val="4F81BD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</p:grpSp>
        </p:grpSp>
        <p:sp>
          <p:nvSpPr>
            <p:cNvPr id="77" name="Line 30">
              <a:extLst>
                <a:ext uri="{FF2B5EF4-FFF2-40B4-BE49-F238E27FC236}">
                  <a16:creationId xmlns:a16="http://schemas.microsoft.com/office/drawing/2014/main" id="{E7E4D3A0-D34D-4D4F-B984-06DCC1E734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488"/>
              <a:ext cx="0" cy="19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87" name="Line 31">
            <a:extLst>
              <a:ext uri="{FF2B5EF4-FFF2-40B4-BE49-F238E27FC236}">
                <a16:creationId xmlns:a16="http://schemas.microsoft.com/office/drawing/2014/main" id="{D395EBA6-6DC6-43DD-B285-8ED80F71C4D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6205" y="4603750"/>
            <a:ext cx="7391400" cy="1588"/>
          </a:xfrm>
          <a:prstGeom prst="line">
            <a:avLst/>
          </a:prstGeom>
          <a:noFill/>
          <a:ln w="41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8" name="AutoShape 32">
            <a:extLst>
              <a:ext uri="{FF2B5EF4-FFF2-40B4-BE49-F238E27FC236}">
                <a16:creationId xmlns:a16="http://schemas.microsoft.com/office/drawing/2014/main" id="{D33450E4-49E3-46AC-93EC-3AE25369F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805" y="3994150"/>
            <a:ext cx="1066800" cy="3048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Snooper</a:t>
            </a:r>
          </a:p>
        </p:txBody>
      </p:sp>
      <p:sp>
        <p:nvSpPr>
          <p:cNvPr id="89" name="AutoShape 33">
            <a:extLst>
              <a:ext uri="{FF2B5EF4-FFF2-40B4-BE49-F238E27FC236}">
                <a16:creationId xmlns:a16="http://schemas.microsoft.com/office/drawing/2014/main" id="{8E9DA24C-9A47-454F-9B99-2C7D0B4E0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9005" y="3994150"/>
            <a:ext cx="1066800" cy="3048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Snooper</a:t>
            </a:r>
          </a:p>
        </p:txBody>
      </p:sp>
      <p:sp>
        <p:nvSpPr>
          <p:cNvPr id="90" name="AutoShape 34">
            <a:extLst>
              <a:ext uri="{FF2B5EF4-FFF2-40B4-BE49-F238E27FC236}">
                <a16:creationId xmlns:a16="http://schemas.microsoft.com/office/drawing/2014/main" id="{12EA794F-1156-48FD-A414-93D358EB1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5005" y="3994150"/>
            <a:ext cx="1066800" cy="3048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Snooper</a:t>
            </a:r>
          </a:p>
        </p:txBody>
      </p:sp>
      <p:sp>
        <p:nvSpPr>
          <p:cNvPr id="91" name="Rectangle 35">
            <a:extLst>
              <a:ext uri="{FF2B5EF4-FFF2-40B4-BE49-F238E27FC236}">
                <a16:creationId xmlns:a16="http://schemas.microsoft.com/office/drawing/2014/main" id="{D00F8C93-8E63-4856-91C5-547961B40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2805" y="5594350"/>
            <a:ext cx="1219200" cy="38100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X=1</a:t>
            </a:r>
          </a:p>
        </p:txBody>
      </p:sp>
      <p:sp>
        <p:nvSpPr>
          <p:cNvPr id="92" name="Rectangle 36">
            <a:extLst>
              <a:ext uri="{FF2B5EF4-FFF2-40B4-BE49-F238E27FC236}">
                <a16:creationId xmlns:a16="http://schemas.microsoft.com/office/drawing/2014/main" id="{3BE11C29-C6AF-4A62-BA9A-81FC4DCE0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2805" y="5975350"/>
            <a:ext cx="1219200" cy="38100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93" name="Rectangle 37">
            <a:extLst>
              <a:ext uri="{FF2B5EF4-FFF2-40B4-BE49-F238E27FC236}">
                <a16:creationId xmlns:a16="http://schemas.microsoft.com/office/drawing/2014/main" id="{61C08789-8005-455E-87D3-36A761528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2805" y="5213350"/>
            <a:ext cx="1219200" cy="38100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94" name="AutoShape 38">
            <a:extLst>
              <a:ext uri="{FF2B5EF4-FFF2-40B4-BE49-F238E27FC236}">
                <a16:creationId xmlns:a16="http://schemas.microsoft.com/office/drawing/2014/main" id="{967F5094-D1B4-46B9-8C4A-31BE2E7B3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9005" y="4908550"/>
            <a:ext cx="1066800" cy="3048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DRAM</a:t>
            </a:r>
          </a:p>
        </p:txBody>
      </p:sp>
      <p:sp>
        <p:nvSpPr>
          <p:cNvPr id="95" name="Line 39">
            <a:extLst>
              <a:ext uri="{FF2B5EF4-FFF2-40B4-BE49-F238E27FC236}">
                <a16:creationId xmlns:a16="http://schemas.microsoft.com/office/drawing/2014/main" id="{859F3E91-3A36-48D1-863A-4A01A5C158B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4005" y="4298950"/>
            <a:ext cx="1588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6" name="Line 40">
            <a:extLst>
              <a:ext uri="{FF2B5EF4-FFF2-40B4-BE49-F238E27FC236}">
                <a16:creationId xmlns:a16="http://schemas.microsoft.com/office/drawing/2014/main" id="{B63AFF59-E8B9-4656-8736-E17E176DDB8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2405" y="4298950"/>
            <a:ext cx="1588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7" name="Line 41">
            <a:extLst>
              <a:ext uri="{FF2B5EF4-FFF2-40B4-BE49-F238E27FC236}">
                <a16:creationId xmlns:a16="http://schemas.microsoft.com/office/drawing/2014/main" id="{4E3315A7-8F09-4A6A-8D06-757FCA0D0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28405" y="4298950"/>
            <a:ext cx="1588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8" name="Line 42">
            <a:extLst>
              <a:ext uri="{FF2B5EF4-FFF2-40B4-BE49-F238E27FC236}">
                <a16:creationId xmlns:a16="http://schemas.microsoft.com/office/drawing/2014/main" id="{A88460B3-D45A-4E99-B222-5685F1B47CD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2405" y="4603750"/>
            <a:ext cx="1588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9" name="Rectangle 43">
            <a:extLst>
              <a:ext uri="{FF2B5EF4-FFF2-40B4-BE49-F238E27FC236}">
                <a16:creationId xmlns:a16="http://schemas.microsoft.com/office/drawing/2014/main" id="{865DA679-8617-49B2-A398-2948B0BFB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0205" y="3232150"/>
            <a:ext cx="1219200" cy="38100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00" name="Rectangle 44">
            <a:extLst>
              <a:ext uri="{FF2B5EF4-FFF2-40B4-BE49-F238E27FC236}">
                <a16:creationId xmlns:a16="http://schemas.microsoft.com/office/drawing/2014/main" id="{DC2D346F-937F-4F48-AB73-5DC7A7CBB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9405" y="3232150"/>
            <a:ext cx="457200" cy="38100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01" name="Rectangle 45">
            <a:extLst>
              <a:ext uri="{FF2B5EF4-FFF2-40B4-BE49-F238E27FC236}">
                <a16:creationId xmlns:a16="http://schemas.microsoft.com/office/drawing/2014/main" id="{A4B10DA6-9C1D-4FBF-AC20-C1B321D2F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005" y="3232150"/>
            <a:ext cx="1219200" cy="38100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X=2</a:t>
            </a:r>
          </a:p>
        </p:txBody>
      </p:sp>
      <p:sp>
        <p:nvSpPr>
          <p:cNvPr id="102" name="Rectangle 46">
            <a:extLst>
              <a:ext uri="{FF2B5EF4-FFF2-40B4-BE49-F238E27FC236}">
                <a16:creationId xmlns:a16="http://schemas.microsoft.com/office/drawing/2014/main" id="{0700C5B9-4054-413F-9D9D-6C80BDF09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1205" y="3232150"/>
            <a:ext cx="457200" cy="38100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M</a:t>
            </a:r>
          </a:p>
        </p:txBody>
      </p:sp>
      <p:grpSp>
        <p:nvGrpSpPr>
          <p:cNvPr id="103" name="Group 47">
            <a:extLst>
              <a:ext uri="{FF2B5EF4-FFF2-40B4-BE49-F238E27FC236}">
                <a16:creationId xmlns:a16="http://schemas.microsoft.com/office/drawing/2014/main" id="{3B09E434-F61C-4F90-9875-A970B41FC785}"/>
              </a:ext>
            </a:extLst>
          </p:cNvPr>
          <p:cNvGrpSpPr>
            <a:grpSpLocks/>
          </p:cNvGrpSpPr>
          <p:nvPr/>
        </p:nvGrpSpPr>
        <p:grpSpPr bwMode="auto">
          <a:xfrm>
            <a:off x="7761805" y="2165350"/>
            <a:ext cx="1574800" cy="1293813"/>
            <a:chOff x="4800" y="1248"/>
            <a:chExt cx="992" cy="815"/>
          </a:xfrm>
        </p:grpSpPr>
        <p:sp>
          <p:nvSpPr>
            <p:cNvPr id="104" name="Text Box 48">
              <a:extLst>
                <a:ext uri="{FF2B5EF4-FFF2-40B4-BE49-F238E27FC236}">
                  <a16:creationId xmlns:a16="http://schemas.microsoft.com/office/drawing/2014/main" id="{E1A1BD6D-0690-461A-9D68-05CE38BA39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5" y="1632"/>
              <a:ext cx="656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rd &amp;X</a:t>
              </a:r>
            </a:p>
          </p:txBody>
        </p:sp>
        <p:sp>
          <p:nvSpPr>
            <p:cNvPr id="105" name="Freeform 49">
              <a:extLst>
                <a:ext uri="{FF2B5EF4-FFF2-40B4-BE49-F238E27FC236}">
                  <a16:creationId xmlns:a16="http://schemas.microsoft.com/office/drawing/2014/main" id="{E650F331-826B-47F3-B534-2CA0F583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0" y="1248"/>
              <a:ext cx="415" cy="815"/>
            </a:xfrm>
            <a:custGeom>
              <a:avLst/>
              <a:gdLst>
                <a:gd name="T0" fmla="*/ 0 w 416"/>
                <a:gd name="T1" fmla="*/ 0 h 1488"/>
                <a:gd name="T2" fmla="*/ 369 w 416"/>
                <a:gd name="T3" fmla="*/ 1 h 1488"/>
                <a:gd name="T4" fmla="*/ 192 w 416"/>
                <a:gd name="T5" fmla="*/ 1 h 1488"/>
                <a:gd name="T6" fmla="*/ 0 60000 65536"/>
                <a:gd name="T7" fmla="*/ 0 60000 65536"/>
                <a:gd name="T8" fmla="*/ 0 60000 65536"/>
                <a:gd name="T9" fmla="*/ 0 w 416"/>
                <a:gd name="T10" fmla="*/ 0 h 1488"/>
                <a:gd name="T11" fmla="*/ 416 w 416"/>
                <a:gd name="T12" fmla="*/ 1488 h 14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6" h="1488">
                  <a:moveTo>
                    <a:pt x="0" y="0"/>
                  </a:moveTo>
                  <a:cubicBezTo>
                    <a:pt x="176" y="116"/>
                    <a:pt x="352" y="232"/>
                    <a:pt x="384" y="480"/>
                  </a:cubicBezTo>
                  <a:cubicBezTo>
                    <a:pt x="416" y="728"/>
                    <a:pt x="304" y="1108"/>
                    <a:pt x="192" y="1488"/>
                  </a:cubicBezTo>
                </a:path>
              </a:pathLst>
            </a:custGeom>
            <a:noFill/>
            <a:ln w="3816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06" name="Group 50">
            <a:extLst>
              <a:ext uri="{FF2B5EF4-FFF2-40B4-BE49-F238E27FC236}">
                <a16:creationId xmlns:a16="http://schemas.microsoft.com/office/drawing/2014/main" id="{BA0F59DD-C8E4-4A1B-8A5A-B08C6B57D8DF}"/>
              </a:ext>
            </a:extLst>
          </p:cNvPr>
          <p:cNvGrpSpPr>
            <a:grpSpLocks/>
          </p:cNvGrpSpPr>
          <p:nvPr/>
        </p:nvGrpSpPr>
        <p:grpSpPr bwMode="auto">
          <a:xfrm>
            <a:off x="8066605" y="3536950"/>
            <a:ext cx="1281113" cy="1065213"/>
            <a:chOff x="4992" y="2112"/>
            <a:chExt cx="807" cy="671"/>
          </a:xfrm>
        </p:grpSpPr>
        <p:sp>
          <p:nvSpPr>
            <p:cNvPr id="107" name="Freeform 51">
              <a:extLst>
                <a:ext uri="{FF2B5EF4-FFF2-40B4-BE49-F238E27FC236}">
                  <a16:creationId xmlns:a16="http://schemas.microsoft.com/office/drawing/2014/main" id="{E62B30B4-7DDD-4923-9726-DFDFFAEABB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2" y="2112"/>
              <a:ext cx="143" cy="671"/>
            </a:xfrm>
            <a:custGeom>
              <a:avLst/>
              <a:gdLst>
                <a:gd name="T0" fmla="*/ 0 w 416"/>
                <a:gd name="T1" fmla="*/ 0 h 1488"/>
                <a:gd name="T2" fmla="*/ 0 w 416"/>
                <a:gd name="T3" fmla="*/ 0 h 1488"/>
                <a:gd name="T4" fmla="*/ 0 w 416"/>
                <a:gd name="T5" fmla="*/ 0 h 1488"/>
                <a:gd name="T6" fmla="*/ 0 60000 65536"/>
                <a:gd name="T7" fmla="*/ 0 60000 65536"/>
                <a:gd name="T8" fmla="*/ 0 60000 65536"/>
                <a:gd name="T9" fmla="*/ 0 w 416"/>
                <a:gd name="T10" fmla="*/ 0 h 1488"/>
                <a:gd name="T11" fmla="*/ 416 w 416"/>
                <a:gd name="T12" fmla="*/ 1488 h 14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6" h="1488">
                  <a:moveTo>
                    <a:pt x="0" y="0"/>
                  </a:moveTo>
                  <a:cubicBezTo>
                    <a:pt x="176" y="116"/>
                    <a:pt x="352" y="232"/>
                    <a:pt x="384" y="480"/>
                  </a:cubicBezTo>
                  <a:cubicBezTo>
                    <a:pt x="416" y="728"/>
                    <a:pt x="304" y="1108"/>
                    <a:pt x="192" y="1488"/>
                  </a:cubicBezTo>
                </a:path>
              </a:pathLst>
            </a:custGeom>
            <a:noFill/>
            <a:ln w="3816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8" name="Text Box 52">
              <a:extLst>
                <a:ext uri="{FF2B5EF4-FFF2-40B4-BE49-F238E27FC236}">
                  <a16:creationId xmlns:a16="http://schemas.microsoft.com/office/drawing/2014/main" id="{819AC348-00BD-4783-A266-963806A7BC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8" y="2352"/>
              <a:ext cx="721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BusRd</a:t>
              </a:r>
            </a:p>
          </p:txBody>
        </p:sp>
      </p:grpSp>
      <p:sp>
        <p:nvSpPr>
          <p:cNvPr id="109" name="Freeform 53">
            <a:extLst>
              <a:ext uri="{FF2B5EF4-FFF2-40B4-BE49-F238E27FC236}">
                <a16:creationId xmlns:a16="http://schemas.microsoft.com/office/drawing/2014/main" id="{C2813212-B15D-4A03-B6F9-E7BB79197D61}"/>
              </a:ext>
            </a:extLst>
          </p:cNvPr>
          <p:cNvSpPr>
            <a:spLocks/>
          </p:cNvSpPr>
          <p:nvPr/>
        </p:nvSpPr>
        <p:spPr bwMode="auto">
          <a:xfrm>
            <a:off x="5933005" y="4603750"/>
            <a:ext cx="152400" cy="990600"/>
          </a:xfrm>
          <a:custGeom>
            <a:avLst/>
            <a:gdLst>
              <a:gd name="T0" fmla="*/ 0 w 96"/>
              <a:gd name="T1" fmla="*/ 0 h 624"/>
              <a:gd name="T2" fmla="*/ 2147483647 w 96"/>
              <a:gd name="T3" fmla="*/ 2147483647 h 624"/>
              <a:gd name="T4" fmla="*/ 0 w 96"/>
              <a:gd name="T5" fmla="*/ 2147483647 h 624"/>
              <a:gd name="T6" fmla="*/ 0 60000 65536"/>
              <a:gd name="T7" fmla="*/ 0 60000 65536"/>
              <a:gd name="T8" fmla="*/ 0 60000 65536"/>
              <a:gd name="T9" fmla="*/ 0 w 96"/>
              <a:gd name="T10" fmla="*/ 0 h 624"/>
              <a:gd name="T11" fmla="*/ 96 w 96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624">
                <a:moveTo>
                  <a:pt x="0" y="0"/>
                </a:moveTo>
                <a:cubicBezTo>
                  <a:pt x="48" y="164"/>
                  <a:pt x="96" y="328"/>
                  <a:pt x="96" y="432"/>
                </a:cubicBezTo>
                <a:cubicBezTo>
                  <a:pt x="96" y="536"/>
                  <a:pt x="48" y="580"/>
                  <a:pt x="0" y="624"/>
                </a:cubicBezTo>
              </a:path>
            </a:pathLst>
          </a:custGeom>
          <a:noFill/>
          <a:ln w="3816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B6008F3-BF34-3E30-031D-81091A2B5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MSI Protocol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738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DC5DC-2D20-4760-A8B2-1392BC1F8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51C30-84D2-4E05-AA24-3E29277C1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28</a:t>
            </a:fld>
            <a:endParaRPr lang="en-IN" dirty="0"/>
          </a:p>
        </p:txBody>
      </p:sp>
      <p:grpSp>
        <p:nvGrpSpPr>
          <p:cNvPr id="71" name="Group 2">
            <a:extLst>
              <a:ext uri="{FF2B5EF4-FFF2-40B4-BE49-F238E27FC236}">
                <a16:creationId xmlns:a16="http://schemas.microsoft.com/office/drawing/2014/main" id="{6C3AEB6B-0279-4E83-AB76-7DACA6900673}"/>
              </a:ext>
            </a:extLst>
          </p:cNvPr>
          <p:cNvGrpSpPr>
            <a:grpSpLocks/>
          </p:cNvGrpSpPr>
          <p:nvPr/>
        </p:nvGrpSpPr>
        <p:grpSpPr bwMode="auto">
          <a:xfrm>
            <a:off x="6424434" y="3232150"/>
            <a:ext cx="1674813" cy="379413"/>
            <a:chOff x="3936" y="1920"/>
            <a:chExt cx="1055" cy="239"/>
          </a:xfrm>
        </p:grpSpPr>
        <p:sp>
          <p:nvSpPr>
            <p:cNvPr id="72" name="Rectangle 3">
              <a:extLst>
                <a:ext uri="{FF2B5EF4-FFF2-40B4-BE49-F238E27FC236}">
                  <a16:creationId xmlns:a16="http://schemas.microsoft.com/office/drawing/2014/main" id="{B8560FA3-ED45-4B6F-8148-EE11B62AF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920"/>
              <a:ext cx="76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73" name="Rectangle 4">
              <a:extLst>
                <a:ext uri="{FF2B5EF4-FFF2-40B4-BE49-F238E27FC236}">
                  <a16:creationId xmlns:a16="http://schemas.microsoft.com/office/drawing/2014/main" id="{B20EEBE9-9D63-4A1F-B09A-83B39B682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920"/>
              <a:ext cx="28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</p:grpSp>
      <p:sp>
        <p:nvSpPr>
          <p:cNvPr id="74" name="Oval 5">
            <a:extLst>
              <a:ext uri="{FF2B5EF4-FFF2-40B4-BE49-F238E27FC236}">
                <a16:creationId xmlns:a16="http://schemas.microsoft.com/office/drawing/2014/main" id="{5352722D-6839-4318-8C25-45F9A0B2A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4834" y="1555750"/>
            <a:ext cx="1143000" cy="990600"/>
          </a:xfrm>
          <a:prstGeom prst="ellipse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P1</a:t>
            </a:r>
          </a:p>
        </p:txBody>
      </p:sp>
      <p:grpSp>
        <p:nvGrpSpPr>
          <p:cNvPr id="75" name="Group 6">
            <a:extLst>
              <a:ext uri="{FF2B5EF4-FFF2-40B4-BE49-F238E27FC236}">
                <a16:creationId xmlns:a16="http://schemas.microsoft.com/office/drawing/2014/main" id="{33110A09-A5A0-40BB-9B03-6C28EA72889B}"/>
              </a:ext>
            </a:extLst>
          </p:cNvPr>
          <p:cNvGrpSpPr>
            <a:grpSpLocks/>
          </p:cNvGrpSpPr>
          <p:nvPr/>
        </p:nvGrpSpPr>
        <p:grpSpPr bwMode="auto">
          <a:xfrm>
            <a:off x="1776234" y="3613150"/>
            <a:ext cx="1674813" cy="379413"/>
            <a:chOff x="1008" y="2160"/>
            <a:chExt cx="1055" cy="239"/>
          </a:xfrm>
        </p:grpSpPr>
        <p:sp>
          <p:nvSpPr>
            <p:cNvPr id="76" name="Rectangle 7">
              <a:extLst>
                <a:ext uri="{FF2B5EF4-FFF2-40B4-BE49-F238E27FC236}">
                  <a16:creationId xmlns:a16="http://schemas.microsoft.com/office/drawing/2014/main" id="{736070A2-0BCD-408F-A2D1-F2F960562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160"/>
              <a:ext cx="76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77" name="Rectangle 8">
              <a:extLst>
                <a:ext uri="{FF2B5EF4-FFF2-40B4-BE49-F238E27FC236}">
                  <a16:creationId xmlns:a16="http://schemas.microsoft.com/office/drawing/2014/main" id="{8486A099-7678-49C2-9846-BCD1E8443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160"/>
              <a:ext cx="28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</p:grpSp>
      <p:grpSp>
        <p:nvGrpSpPr>
          <p:cNvPr id="78" name="Group 9">
            <a:extLst>
              <a:ext uri="{FF2B5EF4-FFF2-40B4-BE49-F238E27FC236}">
                <a16:creationId xmlns:a16="http://schemas.microsoft.com/office/drawing/2014/main" id="{132099AD-4F84-4C87-9DB4-2C2D3E41EA98}"/>
              </a:ext>
            </a:extLst>
          </p:cNvPr>
          <p:cNvGrpSpPr>
            <a:grpSpLocks/>
          </p:cNvGrpSpPr>
          <p:nvPr/>
        </p:nvGrpSpPr>
        <p:grpSpPr bwMode="auto">
          <a:xfrm>
            <a:off x="1776234" y="2851150"/>
            <a:ext cx="1674813" cy="379413"/>
            <a:chOff x="1008" y="1680"/>
            <a:chExt cx="1055" cy="239"/>
          </a:xfrm>
        </p:grpSpPr>
        <p:sp>
          <p:nvSpPr>
            <p:cNvPr id="79" name="Rectangle 10">
              <a:extLst>
                <a:ext uri="{FF2B5EF4-FFF2-40B4-BE49-F238E27FC236}">
                  <a16:creationId xmlns:a16="http://schemas.microsoft.com/office/drawing/2014/main" id="{F8988CB2-AB1D-42FC-BFFF-A5A1F4871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680"/>
              <a:ext cx="76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80" name="Rectangle 11">
              <a:extLst>
                <a:ext uri="{FF2B5EF4-FFF2-40B4-BE49-F238E27FC236}">
                  <a16:creationId xmlns:a16="http://schemas.microsoft.com/office/drawing/2014/main" id="{EFAE6C60-8BC9-4826-97A2-C5139B0FC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680"/>
              <a:ext cx="28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</p:grpSp>
      <p:sp>
        <p:nvSpPr>
          <p:cNvPr id="81" name="Line 12">
            <a:extLst>
              <a:ext uri="{FF2B5EF4-FFF2-40B4-BE49-F238E27FC236}">
                <a16:creationId xmlns:a16="http://schemas.microsoft.com/office/drawing/2014/main" id="{871AD574-9E89-4E51-B741-1EC4770B549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8234" y="2546350"/>
            <a:ext cx="1588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" name="Oval 13">
            <a:extLst>
              <a:ext uri="{FF2B5EF4-FFF2-40B4-BE49-F238E27FC236}">
                <a16:creationId xmlns:a16="http://schemas.microsoft.com/office/drawing/2014/main" id="{63F61811-386F-4507-89F8-8629664C7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3034" y="1555750"/>
            <a:ext cx="1143000" cy="990600"/>
          </a:xfrm>
          <a:prstGeom prst="ellipse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P3</a:t>
            </a:r>
          </a:p>
        </p:txBody>
      </p:sp>
      <p:grpSp>
        <p:nvGrpSpPr>
          <p:cNvPr id="83" name="Group 14">
            <a:extLst>
              <a:ext uri="{FF2B5EF4-FFF2-40B4-BE49-F238E27FC236}">
                <a16:creationId xmlns:a16="http://schemas.microsoft.com/office/drawing/2014/main" id="{C6877AB5-EEA0-4C98-905C-AA25E7A07BEE}"/>
              </a:ext>
            </a:extLst>
          </p:cNvPr>
          <p:cNvGrpSpPr>
            <a:grpSpLocks/>
          </p:cNvGrpSpPr>
          <p:nvPr/>
        </p:nvGrpSpPr>
        <p:grpSpPr bwMode="auto">
          <a:xfrm>
            <a:off x="6424434" y="3613150"/>
            <a:ext cx="1674813" cy="379413"/>
            <a:chOff x="3936" y="2160"/>
            <a:chExt cx="1055" cy="239"/>
          </a:xfrm>
        </p:grpSpPr>
        <p:sp>
          <p:nvSpPr>
            <p:cNvPr id="84" name="Rectangle 15">
              <a:extLst>
                <a:ext uri="{FF2B5EF4-FFF2-40B4-BE49-F238E27FC236}">
                  <a16:creationId xmlns:a16="http://schemas.microsoft.com/office/drawing/2014/main" id="{F905F50F-3100-41AC-85A9-83BAD0ED7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160"/>
              <a:ext cx="76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85" name="Rectangle 16">
              <a:extLst>
                <a:ext uri="{FF2B5EF4-FFF2-40B4-BE49-F238E27FC236}">
                  <a16:creationId xmlns:a16="http://schemas.microsoft.com/office/drawing/2014/main" id="{69D5EBFB-D3C1-4DBF-A011-07EBB3C9D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160"/>
              <a:ext cx="28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</p:grpSp>
      <p:grpSp>
        <p:nvGrpSpPr>
          <p:cNvPr id="86" name="Group 17">
            <a:extLst>
              <a:ext uri="{FF2B5EF4-FFF2-40B4-BE49-F238E27FC236}">
                <a16:creationId xmlns:a16="http://schemas.microsoft.com/office/drawing/2014/main" id="{735B5127-CBE1-4DC0-9D80-1B29E527490C}"/>
              </a:ext>
            </a:extLst>
          </p:cNvPr>
          <p:cNvGrpSpPr>
            <a:grpSpLocks/>
          </p:cNvGrpSpPr>
          <p:nvPr/>
        </p:nvGrpSpPr>
        <p:grpSpPr bwMode="auto">
          <a:xfrm>
            <a:off x="6424434" y="2851150"/>
            <a:ext cx="1674813" cy="379413"/>
            <a:chOff x="3936" y="1680"/>
            <a:chExt cx="1055" cy="239"/>
          </a:xfrm>
        </p:grpSpPr>
        <p:sp>
          <p:nvSpPr>
            <p:cNvPr id="87" name="Rectangle 18">
              <a:extLst>
                <a:ext uri="{FF2B5EF4-FFF2-40B4-BE49-F238E27FC236}">
                  <a16:creationId xmlns:a16="http://schemas.microsoft.com/office/drawing/2014/main" id="{E257587C-C9E8-48D7-83F2-7686739C3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680"/>
              <a:ext cx="76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88" name="Rectangle 19">
              <a:extLst>
                <a:ext uri="{FF2B5EF4-FFF2-40B4-BE49-F238E27FC236}">
                  <a16:creationId xmlns:a16="http://schemas.microsoft.com/office/drawing/2014/main" id="{43320B06-6641-4E4E-BA14-800EFC99D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680"/>
              <a:ext cx="28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</p:grpSp>
      <p:sp>
        <p:nvSpPr>
          <p:cNvPr id="89" name="Line 20">
            <a:extLst>
              <a:ext uri="{FF2B5EF4-FFF2-40B4-BE49-F238E27FC236}">
                <a16:creationId xmlns:a16="http://schemas.microsoft.com/office/drawing/2014/main" id="{D6C6ECF2-7D8E-4904-8F11-D6DE120AC95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62634" y="2546350"/>
            <a:ext cx="1588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90" name="Group 21">
            <a:extLst>
              <a:ext uri="{FF2B5EF4-FFF2-40B4-BE49-F238E27FC236}">
                <a16:creationId xmlns:a16="http://schemas.microsoft.com/office/drawing/2014/main" id="{85010F1F-3665-465D-BE8D-D740CF3C6B81}"/>
              </a:ext>
            </a:extLst>
          </p:cNvPr>
          <p:cNvGrpSpPr>
            <a:grpSpLocks/>
          </p:cNvGrpSpPr>
          <p:nvPr/>
        </p:nvGrpSpPr>
        <p:grpSpPr bwMode="auto">
          <a:xfrm>
            <a:off x="4138434" y="1555750"/>
            <a:ext cx="1674813" cy="2435225"/>
            <a:chOff x="2496" y="864"/>
            <a:chExt cx="1055" cy="1534"/>
          </a:xfrm>
        </p:grpSpPr>
        <p:sp>
          <p:nvSpPr>
            <p:cNvPr id="91" name="Oval 22">
              <a:extLst>
                <a:ext uri="{FF2B5EF4-FFF2-40B4-BE49-F238E27FC236}">
                  <a16:creationId xmlns:a16="http://schemas.microsoft.com/office/drawing/2014/main" id="{F892A942-0279-4E08-89AF-571C4CA03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864"/>
              <a:ext cx="719" cy="623"/>
            </a:xfrm>
            <a:prstGeom prst="ellipse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P2</a:t>
              </a:r>
            </a:p>
          </p:txBody>
        </p:sp>
        <p:grpSp>
          <p:nvGrpSpPr>
            <p:cNvPr id="92" name="Group 23">
              <a:extLst>
                <a:ext uri="{FF2B5EF4-FFF2-40B4-BE49-F238E27FC236}">
                  <a16:creationId xmlns:a16="http://schemas.microsoft.com/office/drawing/2014/main" id="{8B625D8D-58D4-4F6F-B3B0-4BCA8345CB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1680"/>
              <a:ext cx="1055" cy="719"/>
              <a:chOff x="2496" y="1680"/>
              <a:chExt cx="1055" cy="719"/>
            </a:xfrm>
          </p:grpSpPr>
          <p:grpSp>
            <p:nvGrpSpPr>
              <p:cNvPr id="94" name="Group 24">
                <a:extLst>
                  <a:ext uri="{FF2B5EF4-FFF2-40B4-BE49-F238E27FC236}">
                    <a16:creationId xmlns:a16="http://schemas.microsoft.com/office/drawing/2014/main" id="{0887CF30-4AE5-4B9C-A226-F39900FB13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1920"/>
                <a:ext cx="1055" cy="239"/>
                <a:chOff x="2496" y="1920"/>
                <a:chExt cx="1055" cy="239"/>
              </a:xfrm>
            </p:grpSpPr>
            <p:sp>
              <p:nvSpPr>
                <p:cNvPr id="101" name="Rectangle 25">
                  <a:extLst>
                    <a:ext uri="{FF2B5EF4-FFF2-40B4-BE49-F238E27FC236}">
                      <a16:creationId xmlns:a16="http://schemas.microsoft.com/office/drawing/2014/main" id="{28D47964-5466-41E1-B844-E59F4C7869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1920"/>
                  <a:ext cx="767" cy="239"/>
                </a:xfrm>
                <a:prstGeom prst="rect">
                  <a:avLst/>
                </a:prstGeom>
                <a:solidFill>
                  <a:srgbClr val="4F81BD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102" name="Rectangle 26">
                  <a:extLst>
                    <a:ext uri="{FF2B5EF4-FFF2-40B4-BE49-F238E27FC236}">
                      <a16:creationId xmlns:a16="http://schemas.microsoft.com/office/drawing/2014/main" id="{C7E74551-BD63-4036-B96D-362EB8B11D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1920"/>
                  <a:ext cx="287" cy="239"/>
                </a:xfrm>
                <a:prstGeom prst="rect">
                  <a:avLst/>
                </a:prstGeom>
                <a:solidFill>
                  <a:srgbClr val="4F81BD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</p:grpSp>
          <p:grpSp>
            <p:nvGrpSpPr>
              <p:cNvPr id="95" name="Group 27">
                <a:extLst>
                  <a:ext uri="{FF2B5EF4-FFF2-40B4-BE49-F238E27FC236}">
                    <a16:creationId xmlns:a16="http://schemas.microsoft.com/office/drawing/2014/main" id="{3420A705-2BF4-4748-A8E6-58E4D28CC1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2160"/>
                <a:ext cx="1055" cy="239"/>
                <a:chOff x="2496" y="2160"/>
                <a:chExt cx="1055" cy="239"/>
              </a:xfrm>
            </p:grpSpPr>
            <p:sp>
              <p:nvSpPr>
                <p:cNvPr id="99" name="Rectangle 28">
                  <a:extLst>
                    <a:ext uri="{FF2B5EF4-FFF2-40B4-BE49-F238E27FC236}">
                      <a16:creationId xmlns:a16="http://schemas.microsoft.com/office/drawing/2014/main" id="{44262991-5A7F-4908-96F6-A43003857E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2160"/>
                  <a:ext cx="767" cy="239"/>
                </a:xfrm>
                <a:prstGeom prst="rect">
                  <a:avLst/>
                </a:prstGeom>
                <a:solidFill>
                  <a:srgbClr val="4F81BD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100" name="Rectangle 29">
                  <a:extLst>
                    <a:ext uri="{FF2B5EF4-FFF2-40B4-BE49-F238E27FC236}">
                      <a16:creationId xmlns:a16="http://schemas.microsoft.com/office/drawing/2014/main" id="{164D42AE-881E-4EEE-B866-CAECFD5BC1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160"/>
                  <a:ext cx="287" cy="239"/>
                </a:xfrm>
                <a:prstGeom prst="rect">
                  <a:avLst/>
                </a:prstGeom>
                <a:solidFill>
                  <a:srgbClr val="4F81BD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</p:grpSp>
          <p:grpSp>
            <p:nvGrpSpPr>
              <p:cNvPr id="96" name="Group 30">
                <a:extLst>
                  <a:ext uri="{FF2B5EF4-FFF2-40B4-BE49-F238E27FC236}">
                    <a16:creationId xmlns:a16="http://schemas.microsoft.com/office/drawing/2014/main" id="{B0D2606E-72D1-4B12-94E6-AFDB6D71CC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1680"/>
                <a:ext cx="1055" cy="239"/>
                <a:chOff x="2496" y="1680"/>
                <a:chExt cx="1055" cy="239"/>
              </a:xfrm>
            </p:grpSpPr>
            <p:sp>
              <p:nvSpPr>
                <p:cNvPr id="97" name="Rectangle 31">
                  <a:extLst>
                    <a:ext uri="{FF2B5EF4-FFF2-40B4-BE49-F238E27FC236}">
                      <a16:creationId xmlns:a16="http://schemas.microsoft.com/office/drawing/2014/main" id="{25BD5C0D-7124-4EEE-B4EA-7D47E04FFC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1680"/>
                  <a:ext cx="767" cy="239"/>
                </a:xfrm>
                <a:prstGeom prst="rect">
                  <a:avLst/>
                </a:prstGeom>
                <a:solidFill>
                  <a:srgbClr val="4F81BD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98" name="Rectangle 32">
                  <a:extLst>
                    <a:ext uri="{FF2B5EF4-FFF2-40B4-BE49-F238E27FC236}">
                      <a16:creationId xmlns:a16="http://schemas.microsoft.com/office/drawing/2014/main" id="{B71D52A0-F437-4BC3-BE20-595123A72C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1680"/>
                  <a:ext cx="287" cy="239"/>
                </a:xfrm>
                <a:prstGeom prst="rect">
                  <a:avLst/>
                </a:prstGeom>
                <a:solidFill>
                  <a:srgbClr val="4F81BD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</p:grpSp>
        </p:grpSp>
        <p:sp>
          <p:nvSpPr>
            <p:cNvPr id="93" name="Line 33">
              <a:extLst>
                <a:ext uri="{FF2B5EF4-FFF2-40B4-BE49-F238E27FC236}">
                  <a16:creationId xmlns:a16="http://schemas.microsoft.com/office/drawing/2014/main" id="{4B6974E5-4698-4055-ABB8-5165454AAF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488"/>
              <a:ext cx="0" cy="19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03" name="Line 34">
            <a:extLst>
              <a:ext uri="{FF2B5EF4-FFF2-40B4-BE49-F238E27FC236}">
                <a16:creationId xmlns:a16="http://schemas.microsoft.com/office/drawing/2014/main" id="{C57D0DFC-1A29-440C-99F6-FA30966BAF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0434" y="4603750"/>
            <a:ext cx="7391400" cy="1588"/>
          </a:xfrm>
          <a:prstGeom prst="line">
            <a:avLst/>
          </a:prstGeom>
          <a:noFill/>
          <a:ln w="41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4" name="AutoShape 35">
            <a:extLst>
              <a:ext uri="{FF2B5EF4-FFF2-40B4-BE49-F238E27FC236}">
                <a16:creationId xmlns:a16="http://schemas.microsoft.com/office/drawing/2014/main" id="{76A81AB7-665E-4434-A85A-F513EE5F1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1034" y="3994150"/>
            <a:ext cx="1066800" cy="3048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Snooper</a:t>
            </a:r>
          </a:p>
        </p:txBody>
      </p:sp>
      <p:sp>
        <p:nvSpPr>
          <p:cNvPr id="105" name="AutoShape 36">
            <a:extLst>
              <a:ext uri="{FF2B5EF4-FFF2-40B4-BE49-F238E27FC236}">
                <a16:creationId xmlns:a16="http://schemas.microsoft.com/office/drawing/2014/main" id="{D7A3EB98-9131-46A9-A3D1-D551EC061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3234" y="3994150"/>
            <a:ext cx="1066800" cy="3048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Snooper</a:t>
            </a:r>
          </a:p>
        </p:txBody>
      </p:sp>
      <p:sp>
        <p:nvSpPr>
          <p:cNvPr id="106" name="AutoShape 37">
            <a:extLst>
              <a:ext uri="{FF2B5EF4-FFF2-40B4-BE49-F238E27FC236}">
                <a16:creationId xmlns:a16="http://schemas.microsoft.com/office/drawing/2014/main" id="{78011E84-99F8-4EB3-8141-FBF934A7D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9234" y="3994150"/>
            <a:ext cx="1066800" cy="3048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Snooper</a:t>
            </a:r>
          </a:p>
        </p:txBody>
      </p:sp>
      <p:sp>
        <p:nvSpPr>
          <p:cNvPr id="107" name="Rectangle 38">
            <a:extLst>
              <a:ext uri="{FF2B5EF4-FFF2-40B4-BE49-F238E27FC236}">
                <a16:creationId xmlns:a16="http://schemas.microsoft.com/office/drawing/2014/main" id="{2A38F029-89C6-4A3A-A2C6-9F1765E91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034" y="5594350"/>
            <a:ext cx="1219200" cy="38100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X=1</a:t>
            </a:r>
          </a:p>
        </p:txBody>
      </p:sp>
      <p:sp>
        <p:nvSpPr>
          <p:cNvPr id="108" name="Rectangle 39">
            <a:extLst>
              <a:ext uri="{FF2B5EF4-FFF2-40B4-BE49-F238E27FC236}">
                <a16:creationId xmlns:a16="http://schemas.microsoft.com/office/drawing/2014/main" id="{33F7B060-C7BD-45BF-9E14-803776444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034" y="5975350"/>
            <a:ext cx="1219200" cy="38100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09" name="Rectangle 40">
            <a:extLst>
              <a:ext uri="{FF2B5EF4-FFF2-40B4-BE49-F238E27FC236}">
                <a16:creationId xmlns:a16="http://schemas.microsoft.com/office/drawing/2014/main" id="{B64ECF97-C1F0-4DDA-8D52-E9308FC36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034" y="5213350"/>
            <a:ext cx="1219200" cy="38100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10" name="AutoShape 41">
            <a:extLst>
              <a:ext uri="{FF2B5EF4-FFF2-40B4-BE49-F238E27FC236}">
                <a16:creationId xmlns:a16="http://schemas.microsoft.com/office/drawing/2014/main" id="{CF0959FB-646C-4175-9D1A-EE6034AF2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3234" y="4908550"/>
            <a:ext cx="1066800" cy="3048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DRAM</a:t>
            </a:r>
          </a:p>
        </p:txBody>
      </p:sp>
      <p:sp>
        <p:nvSpPr>
          <p:cNvPr id="111" name="Line 42">
            <a:extLst>
              <a:ext uri="{FF2B5EF4-FFF2-40B4-BE49-F238E27FC236}">
                <a16:creationId xmlns:a16="http://schemas.microsoft.com/office/drawing/2014/main" id="{E661C984-6101-46D3-B190-9EDF07C513E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8234" y="4298950"/>
            <a:ext cx="1588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" name="Line 43">
            <a:extLst>
              <a:ext uri="{FF2B5EF4-FFF2-40B4-BE49-F238E27FC236}">
                <a16:creationId xmlns:a16="http://schemas.microsoft.com/office/drawing/2014/main" id="{A3AD5BA0-1ECF-46F7-97FF-C7D6DE77AAF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6634" y="4298950"/>
            <a:ext cx="1588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3" name="Line 44">
            <a:extLst>
              <a:ext uri="{FF2B5EF4-FFF2-40B4-BE49-F238E27FC236}">
                <a16:creationId xmlns:a16="http://schemas.microsoft.com/office/drawing/2014/main" id="{79B0D939-A398-440B-BB0F-B092CDF588F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62634" y="4298950"/>
            <a:ext cx="1588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4" name="Line 45">
            <a:extLst>
              <a:ext uri="{FF2B5EF4-FFF2-40B4-BE49-F238E27FC236}">
                <a16:creationId xmlns:a16="http://schemas.microsoft.com/office/drawing/2014/main" id="{A1046C15-6102-4E51-B998-E338F52D23B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6634" y="4603750"/>
            <a:ext cx="1588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5" name="Rectangle 46">
            <a:extLst>
              <a:ext uri="{FF2B5EF4-FFF2-40B4-BE49-F238E27FC236}">
                <a16:creationId xmlns:a16="http://schemas.microsoft.com/office/drawing/2014/main" id="{53003672-C17C-4C41-BBDF-B4844FB76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234" y="3232150"/>
            <a:ext cx="1219200" cy="38100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X=2</a:t>
            </a:r>
          </a:p>
        </p:txBody>
      </p:sp>
      <p:sp>
        <p:nvSpPr>
          <p:cNvPr id="116" name="Rectangle 47">
            <a:extLst>
              <a:ext uri="{FF2B5EF4-FFF2-40B4-BE49-F238E27FC236}">
                <a16:creationId xmlns:a16="http://schemas.microsoft.com/office/drawing/2014/main" id="{F9038158-5F03-4651-8C76-A5CD523C1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5434" y="3232150"/>
            <a:ext cx="457200" cy="38100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M</a:t>
            </a:r>
          </a:p>
        </p:txBody>
      </p:sp>
      <p:sp>
        <p:nvSpPr>
          <p:cNvPr id="117" name="Freeform 48">
            <a:extLst>
              <a:ext uri="{FF2B5EF4-FFF2-40B4-BE49-F238E27FC236}">
                <a16:creationId xmlns:a16="http://schemas.microsoft.com/office/drawing/2014/main" id="{18AE04F2-E194-4E81-937F-8459849827F5}"/>
              </a:ext>
            </a:extLst>
          </p:cNvPr>
          <p:cNvSpPr>
            <a:spLocks/>
          </p:cNvSpPr>
          <p:nvPr/>
        </p:nvSpPr>
        <p:spPr bwMode="auto">
          <a:xfrm>
            <a:off x="5967234" y="4603750"/>
            <a:ext cx="152400" cy="990600"/>
          </a:xfrm>
          <a:custGeom>
            <a:avLst/>
            <a:gdLst>
              <a:gd name="T0" fmla="*/ 0 w 96"/>
              <a:gd name="T1" fmla="*/ 0 h 624"/>
              <a:gd name="T2" fmla="*/ 2147483647 w 96"/>
              <a:gd name="T3" fmla="*/ 2147483647 h 624"/>
              <a:gd name="T4" fmla="*/ 0 w 96"/>
              <a:gd name="T5" fmla="*/ 2147483647 h 624"/>
              <a:gd name="T6" fmla="*/ 0 60000 65536"/>
              <a:gd name="T7" fmla="*/ 0 60000 65536"/>
              <a:gd name="T8" fmla="*/ 0 60000 65536"/>
              <a:gd name="T9" fmla="*/ 0 w 96"/>
              <a:gd name="T10" fmla="*/ 0 h 624"/>
              <a:gd name="T11" fmla="*/ 96 w 96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624">
                <a:moveTo>
                  <a:pt x="0" y="0"/>
                </a:moveTo>
                <a:cubicBezTo>
                  <a:pt x="48" y="164"/>
                  <a:pt x="96" y="328"/>
                  <a:pt x="96" y="432"/>
                </a:cubicBezTo>
                <a:cubicBezTo>
                  <a:pt x="96" y="536"/>
                  <a:pt x="48" y="580"/>
                  <a:pt x="0" y="624"/>
                </a:cubicBezTo>
              </a:path>
            </a:pathLst>
          </a:custGeom>
          <a:noFill/>
          <a:ln w="3816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118" name="Group 49">
            <a:extLst>
              <a:ext uri="{FF2B5EF4-FFF2-40B4-BE49-F238E27FC236}">
                <a16:creationId xmlns:a16="http://schemas.microsoft.com/office/drawing/2014/main" id="{06D12D6E-9E1C-42E9-BA95-19F0BAC8F46A}"/>
              </a:ext>
            </a:extLst>
          </p:cNvPr>
          <p:cNvGrpSpPr>
            <a:grpSpLocks/>
          </p:cNvGrpSpPr>
          <p:nvPr/>
        </p:nvGrpSpPr>
        <p:grpSpPr bwMode="auto">
          <a:xfrm>
            <a:off x="3833634" y="4679950"/>
            <a:ext cx="2208213" cy="1179513"/>
            <a:chOff x="2304" y="2832"/>
            <a:chExt cx="1391" cy="743"/>
          </a:xfrm>
        </p:grpSpPr>
        <p:grpSp>
          <p:nvGrpSpPr>
            <p:cNvPr id="119" name="Group 50">
              <a:extLst>
                <a:ext uri="{FF2B5EF4-FFF2-40B4-BE49-F238E27FC236}">
                  <a16:creationId xmlns:a16="http://schemas.microsoft.com/office/drawing/2014/main" id="{3E67BA46-08DE-48E0-AB26-053261BCD6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2" y="3264"/>
              <a:ext cx="143" cy="239"/>
              <a:chOff x="3552" y="3264"/>
              <a:chExt cx="143" cy="239"/>
            </a:xfrm>
          </p:grpSpPr>
          <p:sp>
            <p:nvSpPr>
              <p:cNvPr id="121" name="Line 51">
                <a:extLst>
                  <a:ext uri="{FF2B5EF4-FFF2-40B4-BE49-F238E27FC236}">
                    <a16:creationId xmlns:a16="http://schemas.microsoft.com/office/drawing/2014/main" id="{AF9DEA31-A5ED-426C-AF89-055B566626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51" y="3264"/>
                <a:ext cx="145" cy="239"/>
              </a:xfrm>
              <a:prstGeom prst="line">
                <a:avLst/>
              </a:prstGeom>
              <a:noFill/>
              <a:ln w="3816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2" name="Line 52">
                <a:extLst>
                  <a:ext uri="{FF2B5EF4-FFF2-40B4-BE49-F238E27FC236}">
                    <a16:creationId xmlns:a16="http://schemas.microsoft.com/office/drawing/2014/main" id="{228A64B1-AAF6-400E-AEBD-ABFA7CDEE6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3264"/>
                <a:ext cx="143" cy="239"/>
              </a:xfrm>
              <a:prstGeom prst="line">
                <a:avLst/>
              </a:prstGeom>
              <a:noFill/>
              <a:ln w="3816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20" name="Freeform 53">
              <a:extLst>
                <a:ext uri="{FF2B5EF4-FFF2-40B4-BE49-F238E27FC236}">
                  <a16:creationId xmlns:a16="http://schemas.microsoft.com/office/drawing/2014/main" id="{6737583E-63B4-4B8D-B3E6-A319D73F69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4" y="2832"/>
              <a:ext cx="335" cy="743"/>
            </a:xfrm>
            <a:custGeom>
              <a:avLst/>
              <a:gdLst>
                <a:gd name="T0" fmla="*/ 0 w 336"/>
                <a:gd name="T1" fmla="*/ 0 h 744"/>
                <a:gd name="T2" fmla="*/ 144 w 336"/>
                <a:gd name="T3" fmla="*/ 609 h 744"/>
                <a:gd name="T4" fmla="*/ 321 w 336"/>
                <a:gd name="T5" fmla="*/ 705 h 744"/>
                <a:gd name="T6" fmla="*/ 0 60000 65536"/>
                <a:gd name="T7" fmla="*/ 0 60000 65536"/>
                <a:gd name="T8" fmla="*/ 0 60000 65536"/>
                <a:gd name="T9" fmla="*/ 0 w 336"/>
                <a:gd name="T10" fmla="*/ 0 h 744"/>
                <a:gd name="T11" fmla="*/ 336 w 336"/>
                <a:gd name="T12" fmla="*/ 744 h 7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744">
                  <a:moveTo>
                    <a:pt x="0" y="0"/>
                  </a:moveTo>
                  <a:cubicBezTo>
                    <a:pt x="44" y="252"/>
                    <a:pt x="88" y="504"/>
                    <a:pt x="144" y="624"/>
                  </a:cubicBezTo>
                  <a:cubicBezTo>
                    <a:pt x="200" y="744"/>
                    <a:pt x="268" y="732"/>
                    <a:pt x="336" y="720"/>
                  </a:cubicBezTo>
                </a:path>
              </a:pathLst>
            </a:custGeom>
            <a:noFill/>
            <a:ln w="3816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23" name="Group 54">
            <a:extLst>
              <a:ext uri="{FF2B5EF4-FFF2-40B4-BE49-F238E27FC236}">
                <a16:creationId xmlns:a16="http://schemas.microsoft.com/office/drawing/2014/main" id="{DC800E40-B29F-4BB4-9B80-B409B6F7426E}"/>
              </a:ext>
            </a:extLst>
          </p:cNvPr>
          <p:cNvGrpSpPr>
            <a:grpSpLocks/>
          </p:cNvGrpSpPr>
          <p:nvPr/>
        </p:nvGrpSpPr>
        <p:grpSpPr bwMode="auto">
          <a:xfrm>
            <a:off x="6424434" y="3232150"/>
            <a:ext cx="1674813" cy="379413"/>
            <a:chOff x="3936" y="1920"/>
            <a:chExt cx="1055" cy="239"/>
          </a:xfrm>
        </p:grpSpPr>
        <p:sp>
          <p:nvSpPr>
            <p:cNvPr id="124" name="Rectangle 55">
              <a:extLst>
                <a:ext uri="{FF2B5EF4-FFF2-40B4-BE49-F238E27FC236}">
                  <a16:creationId xmlns:a16="http://schemas.microsoft.com/office/drawing/2014/main" id="{90D51888-6C2D-4470-AA14-F66837396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920"/>
              <a:ext cx="76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X=2</a:t>
              </a:r>
            </a:p>
          </p:txBody>
        </p:sp>
        <p:sp>
          <p:nvSpPr>
            <p:cNvPr id="125" name="Rectangle 56">
              <a:extLst>
                <a:ext uri="{FF2B5EF4-FFF2-40B4-BE49-F238E27FC236}">
                  <a16:creationId xmlns:a16="http://schemas.microsoft.com/office/drawing/2014/main" id="{C5A6A8D4-A83B-4BA0-B8F4-F9C5C663D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920"/>
              <a:ext cx="28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S</a:t>
              </a:r>
            </a:p>
          </p:txBody>
        </p:sp>
      </p:grpSp>
      <p:grpSp>
        <p:nvGrpSpPr>
          <p:cNvPr id="126" name="Group 57">
            <a:extLst>
              <a:ext uri="{FF2B5EF4-FFF2-40B4-BE49-F238E27FC236}">
                <a16:creationId xmlns:a16="http://schemas.microsoft.com/office/drawing/2014/main" id="{B917C508-1249-45E5-8C39-859ADF42EC2D}"/>
              </a:ext>
            </a:extLst>
          </p:cNvPr>
          <p:cNvGrpSpPr>
            <a:grpSpLocks/>
          </p:cNvGrpSpPr>
          <p:nvPr/>
        </p:nvGrpSpPr>
        <p:grpSpPr bwMode="auto">
          <a:xfrm>
            <a:off x="5052834" y="5608638"/>
            <a:ext cx="558800" cy="458787"/>
            <a:chOff x="3072" y="3417"/>
            <a:chExt cx="352" cy="289"/>
          </a:xfrm>
        </p:grpSpPr>
        <p:sp>
          <p:nvSpPr>
            <p:cNvPr id="127" name="Line 58">
              <a:extLst>
                <a:ext uri="{FF2B5EF4-FFF2-40B4-BE49-F238E27FC236}">
                  <a16:creationId xmlns:a16="http://schemas.microsoft.com/office/drawing/2014/main" id="{1159AFF9-7EA7-4935-95DB-483FABDA22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3455"/>
              <a:ext cx="143" cy="145"/>
            </a:xfrm>
            <a:prstGeom prst="line">
              <a:avLst/>
            </a:prstGeom>
            <a:noFill/>
            <a:ln w="3816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8" name="Text Box 59">
              <a:extLst>
                <a:ext uri="{FF2B5EF4-FFF2-40B4-BE49-F238E27FC236}">
                  <a16:creationId xmlns:a16="http://schemas.microsoft.com/office/drawing/2014/main" id="{C4EACDF2-A0AA-4F98-BB1B-374077CECB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9" y="3417"/>
              <a:ext cx="235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2</a:t>
              </a:r>
            </a:p>
          </p:txBody>
        </p:sp>
      </p:grpSp>
      <p:grpSp>
        <p:nvGrpSpPr>
          <p:cNvPr id="129" name="Group 60">
            <a:extLst>
              <a:ext uri="{FF2B5EF4-FFF2-40B4-BE49-F238E27FC236}">
                <a16:creationId xmlns:a16="http://schemas.microsoft.com/office/drawing/2014/main" id="{C330FD76-28EB-4F05-B814-B33E85ADAAAA}"/>
              </a:ext>
            </a:extLst>
          </p:cNvPr>
          <p:cNvGrpSpPr>
            <a:grpSpLocks/>
          </p:cNvGrpSpPr>
          <p:nvPr/>
        </p:nvGrpSpPr>
        <p:grpSpPr bwMode="auto">
          <a:xfrm>
            <a:off x="2995434" y="3232150"/>
            <a:ext cx="779463" cy="458788"/>
            <a:chOff x="1776" y="1920"/>
            <a:chExt cx="491" cy="289"/>
          </a:xfrm>
        </p:grpSpPr>
        <p:sp>
          <p:nvSpPr>
            <p:cNvPr id="130" name="Line 61">
              <a:extLst>
                <a:ext uri="{FF2B5EF4-FFF2-40B4-BE49-F238E27FC236}">
                  <a16:creationId xmlns:a16="http://schemas.microsoft.com/office/drawing/2014/main" id="{9F22E50C-CC4D-4788-9E4E-76915F0E06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7"/>
              <a:ext cx="239" cy="145"/>
            </a:xfrm>
            <a:prstGeom prst="line">
              <a:avLst/>
            </a:prstGeom>
            <a:noFill/>
            <a:ln w="3816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1" name="Text Box 62">
              <a:extLst>
                <a:ext uri="{FF2B5EF4-FFF2-40B4-BE49-F238E27FC236}">
                  <a16:creationId xmlns:a16="http://schemas.microsoft.com/office/drawing/2014/main" id="{6F6FA3E2-2DEA-41BC-8C0E-41F1375E33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3" y="1920"/>
              <a:ext cx="235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S</a:t>
              </a:r>
            </a:p>
          </p:txBody>
        </p:sp>
      </p:grpSp>
      <p:sp>
        <p:nvSpPr>
          <p:cNvPr id="132" name="Text Box 63">
            <a:extLst>
              <a:ext uri="{FF2B5EF4-FFF2-40B4-BE49-F238E27FC236}">
                <a16:creationId xmlns:a16="http://schemas.microsoft.com/office/drawing/2014/main" id="{375150F5-CF74-44FF-AA86-9BDDEEEA5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9284" y="5746750"/>
            <a:ext cx="2510088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</a:rPr>
              <a:t>Cancel DRAM read</a:t>
            </a:r>
          </a:p>
        </p:txBody>
      </p:sp>
      <p:grpSp>
        <p:nvGrpSpPr>
          <p:cNvPr id="133" name="Group 64">
            <a:extLst>
              <a:ext uri="{FF2B5EF4-FFF2-40B4-BE49-F238E27FC236}">
                <a16:creationId xmlns:a16="http://schemas.microsoft.com/office/drawing/2014/main" id="{A85E8134-E261-4DCC-B590-0A6DD5562CCF}"/>
              </a:ext>
            </a:extLst>
          </p:cNvPr>
          <p:cNvGrpSpPr>
            <a:grpSpLocks/>
          </p:cNvGrpSpPr>
          <p:nvPr/>
        </p:nvGrpSpPr>
        <p:grpSpPr bwMode="auto">
          <a:xfrm>
            <a:off x="2004834" y="3359150"/>
            <a:ext cx="5256213" cy="1497013"/>
            <a:chOff x="1152" y="2000"/>
            <a:chExt cx="3311" cy="943"/>
          </a:xfrm>
        </p:grpSpPr>
        <p:sp>
          <p:nvSpPr>
            <p:cNvPr id="134" name="Freeform 65">
              <a:extLst>
                <a:ext uri="{FF2B5EF4-FFF2-40B4-BE49-F238E27FC236}">
                  <a16:creationId xmlns:a16="http://schemas.microsoft.com/office/drawing/2014/main" id="{D43A0E47-09E8-44BB-8665-E041DF4273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2" y="2000"/>
              <a:ext cx="3311" cy="943"/>
            </a:xfrm>
            <a:custGeom>
              <a:avLst/>
              <a:gdLst>
                <a:gd name="T0" fmla="*/ 0 w 3312"/>
                <a:gd name="T1" fmla="*/ 769 h 944"/>
                <a:gd name="T2" fmla="*/ 96 w 3312"/>
                <a:gd name="T3" fmla="*/ 112 h 944"/>
                <a:gd name="T4" fmla="*/ 528 w 3312"/>
                <a:gd name="T5" fmla="*/ 112 h 944"/>
                <a:gd name="T6" fmla="*/ 624 w 3312"/>
                <a:gd name="T7" fmla="*/ 625 h 944"/>
                <a:gd name="T8" fmla="*/ 672 w 3312"/>
                <a:gd name="T9" fmla="*/ 721 h 944"/>
                <a:gd name="T10" fmla="*/ 816 w 3312"/>
                <a:gd name="T11" fmla="*/ 769 h 944"/>
                <a:gd name="T12" fmla="*/ 1104 w 3312"/>
                <a:gd name="T13" fmla="*/ 817 h 944"/>
                <a:gd name="T14" fmla="*/ 1713 w 3312"/>
                <a:gd name="T15" fmla="*/ 817 h 944"/>
                <a:gd name="T16" fmla="*/ 2961 w 3312"/>
                <a:gd name="T17" fmla="*/ 817 h 944"/>
                <a:gd name="T18" fmla="*/ 3297 w 3312"/>
                <a:gd name="T19" fmla="*/ 160 h 94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312"/>
                <a:gd name="T31" fmla="*/ 0 h 944"/>
                <a:gd name="T32" fmla="*/ 3312 w 3312"/>
                <a:gd name="T33" fmla="*/ 944 h 94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312" h="944">
                  <a:moveTo>
                    <a:pt x="0" y="784"/>
                  </a:moveTo>
                  <a:cubicBezTo>
                    <a:pt x="4" y="504"/>
                    <a:pt x="8" y="224"/>
                    <a:pt x="96" y="112"/>
                  </a:cubicBezTo>
                  <a:cubicBezTo>
                    <a:pt x="184" y="0"/>
                    <a:pt x="440" y="24"/>
                    <a:pt x="528" y="112"/>
                  </a:cubicBezTo>
                  <a:cubicBezTo>
                    <a:pt x="616" y="200"/>
                    <a:pt x="600" y="536"/>
                    <a:pt x="624" y="640"/>
                  </a:cubicBezTo>
                  <a:cubicBezTo>
                    <a:pt x="648" y="744"/>
                    <a:pt x="640" y="712"/>
                    <a:pt x="672" y="736"/>
                  </a:cubicBezTo>
                  <a:cubicBezTo>
                    <a:pt x="704" y="760"/>
                    <a:pt x="744" y="768"/>
                    <a:pt x="816" y="784"/>
                  </a:cubicBezTo>
                  <a:cubicBezTo>
                    <a:pt x="888" y="800"/>
                    <a:pt x="952" y="824"/>
                    <a:pt x="1104" y="832"/>
                  </a:cubicBezTo>
                  <a:cubicBezTo>
                    <a:pt x="1256" y="840"/>
                    <a:pt x="1416" y="832"/>
                    <a:pt x="1728" y="832"/>
                  </a:cubicBezTo>
                  <a:cubicBezTo>
                    <a:pt x="2040" y="832"/>
                    <a:pt x="2712" y="944"/>
                    <a:pt x="2976" y="832"/>
                  </a:cubicBezTo>
                  <a:cubicBezTo>
                    <a:pt x="3240" y="720"/>
                    <a:pt x="3264" y="272"/>
                    <a:pt x="3312" y="160"/>
                  </a:cubicBezTo>
                </a:path>
              </a:pathLst>
            </a:custGeom>
            <a:noFill/>
            <a:ln w="3816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5" name="Text Box 66">
              <a:extLst>
                <a:ext uri="{FF2B5EF4-FFF2-40B4-BE49-F238E27FC236}">
                  <a16:creationId xmlns:a16="http://schemas.microsoft.com/office/drawing/2014/main" id="{01B03E5F-9896-4635-87C7-423DA66A3A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0" y="2516"/>
              <a:ext cx="621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Flush</a:t>
              </a:r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1FA76EF5-2C9C-B7A6-6014-7D8E2A9A2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MSI Protocol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230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721325-47F3-4929-A358-76F5C0CF9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4BDF3C-668F-4F53-9E05-E4188CF5D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29</a:t>
            </a:fld>
            <a:endParaRPr lang="en-IN" dirty="0"/>
          </a:p>
        </p:txBody>
      </p:sp>
      <p:sp>
        <p:nvSpPr>
          <p:cNvPr id="69" name="Oval 2">
            <a:extLst>
              <a:ext uri="{FF2B5EF4-FFF2-40B4-BE49-F238E27FC236}">
                <a16:creationId xmlns:a16="http://schemas.microsoft.com/office/drawing/2014/main" id="{51CFF407-31A7-434D-BB73-F15334464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4834" y="1555750"/>
            <a:ext cx="1143000" cy="990600"/>
          </a:xfrm>
          <a:prstGeom prst="ellipse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P1</a:t>
            </a:r>
          </a:p>
        </p:txBody>
      </p:sp>
      <p:grpSp>
        <p:nvGrpSpPr>
          <p:cNvPr id="70" name="Group 3">
            <a:extLst>
              <a:ext uri="{FF2B5EF4-FFF2-40B4-BE49-F238E27FC236}">
                <a16:creationId xmlns:a16="http://schemas.microsoft.com/office/drawing/2014/main" id="{F5BDB50B-E451-4F2C-8E5A-893D9427EDFD}"/>
              </a:ext>
            </a:extLst>
          </p:cNvPr>
          <p:cNvGrpSpPr>
            <a:grpSpLocks/>
          </p:cNvGrpSpPr>
          <p:nvPr/>
        </p:nvGrpSpPr>
        <p:grpSpPr bwMode="auto">
          <a:xfrm>
            <a:off x="1776234" y="3613150"/>
            <a:ext cx="1674813" cy="379413"/>
            <a:chOff x="1008" y="2160"/>
            <a:chExt cx="1055" cy="239"/>
          </a:xfrm>
        </p:grpSpPr>
        <p:sp>
          <p:nvSpPr>
            <p:cNvPr id="71" name="Rectangle 4">
              <a:extLst>
                <a:ext uri="{FF2B5EF4-FFF2-40B4-BE49-F238E27FC236}">
                  <a16:creationId xmlns:a16="http://schemas.microsoft.com/office/drawing/2014/main" id="{7074D54A-7187-4985-BF9F-27A514023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160"/>
              <a:ext cx="76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72" name="Rectangle 5">
              <a:extLst>
                <a:ext uri="{FF2B5EF4-FFF2-40B4-BE49-F238E27FC236}">
                  <a16:creationId xmlns:a16="http://schemas.microsoft.com/office/drawing/2014/main" id="{84980216-5C30-42CD-8760-0FE283BC4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160"/>
              <a:ext cx="28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</p:grpSp>
      <p:grpSp>
        <p:nvGrpSpPr>
          <p:cNvPr id="73" name="Group 6">
            <a:extLst>
              <a:ext uri="{FF2B5EF4-FFF2-40B4-BE49-F238E27FC236}">
                <a16:creationId xmlns:a16="http://schemas.microsoft.com/office/drawing/2014/main" id="{90F9A319-0E01-471D-A4A4-198A4EFA2140}"/>
              </a:ext>
            </a:extLst>
          </p:cNvPr>
          <p:cNvGrpSpPr>
            <a:grpSpLocks/>
          </p:cNvGrpSpPr>
          <p:nvPr/>
        </p:nvGrpSpPr>
        <p:grpSpPr bwMode="auto">
          <a:xfrm>
            <a:off x="1776234" y="2851150"/>
            <a:ext cx="1674813" cy="379413"/>
            <a:chOff x="1008" y="1680"/>
            <a:chExt cx="1055" cy="239"/>
          </a:xfrm>
        </p:grpSpPr>
        <p:sp>
          <p:nvSpPr>
            <p:cNvPr id="74" name="Rectangle 7">
              <a:extLst>
                <a:ext uri="{FF2B5EF4-FFF2-40B4-BE49-F238E27FC236}">
                  <a16:creationId xmlns:a16="http://schemas.microsoft.com/office/drawing/2014/main" id="{8737C2B8-A341-44E0-90C2-A8BD28F9A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680"/>
              <a:ext cx="76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75" name="Rectangle 8">
              <a:extLst>
                <a:ext uri="{FF2B5EF4-FFF2-40B4-BE49-F238E27FC236}">
                  <a16:creationId xmlns:a16="http://schemas.microsoft.com/office/drawing/2014/main" id="{40E048D2-A170-45D3-A8EB-E087A31CF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680"/>
              <a:ext cx="28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</p:grpSp>
      <p:sp>
        <p:nvSpPr>
          <p:cNvPr id="76" name="Line 9">
            <a:extLst>
              <a:ext uri="{FF2B5EF4-FFF2-40B4-BE49-F238E27FC236}">
                <a16:creationId xmlns:a16="http://schemas.microsoft.com/office/drawing/2014/main" id="{415F119D-6202-4180-96E6-B1D9AFA24D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8234" y="2546350"/>
            <a:ext cx="1588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7" name="Oval 10">
            <a:extLst>
              <a:ext uri="{FF2B5EF4-FFF2-40B4-BE49-F238E27FC236}">
                <a16:creationId xmlns:a16="http://schemas.microsoft.com/office/drawing/2014/main" id="{D1F2A153-FCC0-4922-84BB-D29BEF886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3034" y="1555750"/>
            <a:ext cx="1143000" cy="990600"/>
          </a:xfrm>
          <a:prstGeom prst="ellipse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P3</a:t>
            </a:r>
          </a:p>
        </p:txBody>
      </p:sp>
      <p:grpSp>
        <p:nvGrpSpPr>
          <p:cNvPr id="78" name="Group 11">
            <a:extLst>
              <a:ext uri="{FF2B5EF4-FFF2-40B4-BE49-F238E27FC236}">
                <a16:creationId xmlns:a16="http://schemas.microsoft.com/office/drawing/2014/main" id="{7230AD41-4D70-4F80-BFD2-085DB1412E9A}"/>
              </a:ext>
            </a:extLst>
          </p:cNvPr>
          <p:cNvGrpSpPr>
            <a:grpSpLocks/>
          </p:cNvGrpSpPr>
          <p:nvPr/>
        </p:nvGrpSpPr>
        <p:grpSpPr bwMode="auto">
          <a:xfrm>
            <a:off x="6424434" y="3613150"/>
            <a:ext cx="1674813" cy="379413"/>
            <a:chOff x="3936" y="2160"/>
            <a:chExt cx="1055" cy="239"/>
          </a:xfrm>
        </p:grpSpPr>
        <p:sp>
          <p:nvSpPr>
            <p:cNvPr id="79" name="Rectangle 12">
              <a:extLst>
                <a:ext uri="{FF2B5EF4-FFF2-40B4-BE49-F238E27FC236}">
                  <a16:creationId xmlns:a16="http://schemas.microsoft.com/office/drawing/2014/main" id="{FC609C17-1425-4840-B4B9-44EF50549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160"/>
              <a:ext cx="76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80" name="Rectangle 13">
              <a:extLst>
                <a:ext uri="{FF2B5EF4-FFF2-40B4-BE49-F238E27FC236}">
                  <a16:creationId xmlns:a16="http://schemas.microsoft.com/office/drawing/2014/main" id="{C6044825-A8D4-42AD-BA42-03930A238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160"/>
              <a:ext cx="28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</p:grpSp>
      <p:grpSp>
        <p:nvGrpSpPr>
          <p:cNvPr id="81" name="Group 14">
            <a:extLst>
              <a:ext uri="{FF2B5EF4-FFF2-40B4-BE49-F238E27FC236}">
                <a16:creationId xmlns:a16="http://schemas.microsoft.com/office/drawing/2014/main" id="{D1ACBAD0-A6F2-4EDA-8627-3C35AEC3078C}"/>
              </a:ext>
            </a:extLst>
          </p:cNvPr>
          <p:cNvGrpSpPr>
            <a:grpSpLocks/>
          </p:cNvGrpSpPr>
          <p:nvPr/>
        </p:nvGrpSpPr>
        <p:grpSpPr bwMode="auto">
          <a:xfrm>
            <a:off x="6424434" y="2851150"/>
            <a:ext cx="1674813" cy="379413"/>
            <a:chOff x="3936" y="1680"/>
            <a:chExt cx="1055" cy="239"/>
          </a:xfrm>
        </p:grpSpPr>
        <p:sp>
          <p:nvSpPr>
            <p:cNvPr id="82" name="Rectangle 15">
              <a:extLst>
                <a:ext uri="{FF2B5EF4-FFF2-40B4-BE49-F238E27FC236}">
                  <a16:creationId xmlns:a16="http://schemas.microsoft.com/office/drawing/2014/main" id="{A27F2B0D-1834-4DC8-A3F1-0E3BE81A2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680"/>
              <a:ext cx="76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83" name="Rectangle 16">
              <a:extLst>
                <a:ext uri="{FF2B5EF4-FFF2-40B4-BE49-F238E27FC236}">
                  <a16:creationId xmlns:a16="http://schemas.microsoft.com/office/drawing/2014/main" id="{AA6893CA-9BD0-45FD-97DE-FF4622B19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680"/>
              <a:ext cx="28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</p:grpSp>
      <p:sp>
        <p:nvSpPr>
          <p:cNvPr id="84" name="Line 17">
            <a:extLst>
              <a:ext uri="{FF2B5EF4-FFF2-40B4-BE49-F238E27FC236}">
                <a16:creationId xmlns:a16="http://schemas.microsoft.com/office/drawing/2014/main" id="{91AE9A6B-0B37-4709-BB4E-D6FAAF02751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62634" y="2546350"/>
            <a:ext cx="1588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85" name="Group 18">
            <a:extLst>
              <a:ext uri="{FF2B5EF4-FFF2-40B4-BE49-F238E27FC236}">
                <a16:creationId xmlns:a16="http://schemas.microsoft.com/office/drawing/2014/main" id="{C93E5BFC-9088-4EAA-8CC6-94AEF671BE50}"/>
              </a:ext>
            </a:extLst>
          </p:cNvPr>
          <p:cNvGrpSpPr>
            <a:grpSpLocks/>
          </p:cNvGrpSpPr>
          <p:nvPr/>
        </p:nvGrpSpPr>
        <p:grpSpPr bwMode="auto">
          <a:xfrm>
            <a:off x="4138434" y="1555750"/>
            <a:ext cx="1674813" cy="2435225"/>
            <a:chOff x="2496" y="864"/>
            <a:chExt cx="1055" cy="1534"/>
          </a:xfrm>
        </p:grpSpPr>
        <p:sp>
          <p:nvSpPr>
            <p:cNvPr id="86" name="Oval 19">
              <a:extLst>
                <a:ext uri="{FF2B5EF4-FFF2-40B4-BE49-F238E27FC236}">
                  <a16:creationId xmlns:a16="http://schemas.microsoft.com/office/drawing/2014/main" id="{8141C7B6-9817-473B-90B0-28327537A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864"/>
              <a:ext cx="719" cy="623"/>
            </a:xfrm>
            <a:prstGeom prst="ellipse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P2</a:t>
              </a:r>
            </a:p>
          </p:txBody>
        </p:sp>
        <p:grpSp>
          <p:nvGrpSpPr>
            <p:cNvPr id="87" name="Group 20">
              <a:extLst>
                <a:ext uri="{FF2B5EF4-FFF2-40B4-BE49-F238E27FC236}">
                  <a16:creationId xmlns:a16="http://schemas.microsoft.com/office/drawing/2014/main" id="{C0CD7E63-BC80-4F05-9212-0BA4C9DF7E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1680"/>
              <a:ext cx="1055" cy="719"/>
              <a:chOff x="2496" y="1680"/>
              <a:chExt cx="1055" cy="719"/>
            </a:xfrm>
          </p:grpSpPr>
          <p:grpSp>
            <p:nvGrpSpPr>
              <p:cNvPr id="89" name="Group 21">
                <a:extLst>
                  <a:ext uri="{FF2B5EF4-FFF2-40B4-BE49-F238E27FC236}">
                    <a16:creationId xmlns:a16="http://schemas.microsoft.com/office/drawing/2014/main" id="{4E64E240-51A4-4BC1-8D91-A3A9B2FCCE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1920"/>
                <a:ext cx="1055" cy="239"/>
                <a:chOff x="2496" y="1920"/>
                <a:chExt cx="1055" cy="239"/>
              </a:xfrm>
            </p:grpSpPr>
            <p:sp>
              <p:nvSpPr>
                <p:cNvPr id="96" name="Rectangle 22">
                  <a:extLst>
                    <a:ext uri="{FF2B5EF4-FFF2-40B4-BE49-F238E27FC236}">
                      <a16:creationId xmlns:a16="http://schemas.microsoft.com/office/drawing/2014/main" id="{123B2AC9-89DC-40C2-8CD5-BF96B50947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1920"/>
                  <a:ext cx="767" cy="239"/>
                </a:xfrm>
                <a:prstGeom prst="rect">
                  <a:avLst/>
                </a:prstGeom>
                <a:solidFill>
                  <a:srgbClr val="4F81BD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97" name="Rectangle 23">
                  <a:extLst>
                    <a:ext uri="{FF2B5EF4-FFF2-40B4-BE49-F238E27FC236}">
                      <a16:creationId xmlns:a16="http://schemas.microsoft.com/office/drawing/2014/main" id="{DEB8C4F6-7741-41D4-ABBE-1C067229C8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1920"/>
                  <a:ext cx="287" cy="239"/>
                </a:xfrm>
                <a:prstGeom prst="rect">
                  <a:avLst/>
                </a:prstGeom>
                <a:solidFill>
                  <a:srgbClr val="4F81BD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</p:grpSp>
          <p:grpSp>
            <p:nvGrpSpPr>
              <p:cNvPr id="90" name="Group 24">
                <a:extLst>
                  <a:ext uri="{FF2B5EF4-FFF2-40B4-BE49-F238E27FC236}">
                    <a16:creationId xmlns:a16="http://schemas.microsoft.com/office/drawing/2014/main" id="{EE7C10E0-E137-4D8F-A4BC-9556272173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2160"/>
                <a:ext cx="1055" cy="239"/>
                <a:chOff x="2496" y="2160"/>
                <a:chExt cx="1055" cy="239"/>
              </a:xfrm>
            </p:grpSpPr>
            <p:sp>
              <p:nvSpPr>
                <p:cNvPr id="94" name="Rectangle 25">
                  <a:extLst>
                    <a:ext uri="{FF2B5EF4-FFF2-40B4-BE49-F238E27FC236}">
                      <a16:creationId xmlns:a16="http://schemas.microsoft.com/office/drawing/2014/main" id="{A34A8318-5588-4A4A-8A36-C27D276B9F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2160"/>
                  <a:ext cx="767" cy="239"/>
                </a:xfrm>
                <a:prstGeom prst="rect">
                  <a:avLst/>
                </a:prstGeom>
                <a:solidFill>
                  <a:srgbClr val="4F81BD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95" name="Rectangle 26">
                  <a:extLst>
                    <a:ext uri="{FF2B5EF4-FFF2-40B4-BE49-F238E27FC236}">
                      <a16:creationId xmlns:a16="http://schemas.microsoft.com/office/drawing/2014/main" id="{AEA7E147-9B8B-4B88-B4D9-A46193B108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160"/>
                  <a:ext cx="287" cy="239"/>
                </a:xfrm>
                <a:prstGeom prst="rect">
                  <a:avLst/>
                </a:prstGeom>
                <a:solidFill>
                  <a:srgbClr val="4F81BD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</p:grpSp>
          <p:grpSp>
            <p:nvGrpSpPr>
              <p:cNvPr id="91" name="Group 27">
                <a:extLst>
                  <a:ext uri="{FF2B5EF4-FFF2-40B4-BE49-F238E27FC236}">
                    <a16:creationId xmlns:a16="http://schemas.microsoft.com/office/drawing/2014/main" id="{9C69FD6D-8443-4BFA-8800-78F860F76B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1680"/>
                <a:ext cx="1055" cy="239"/>
                <a:chOff x="2496" y="1680"/>
                <a:chExt cx="1055" cy="239"/>
              </a:xfrm>
            </p:grpSpPr>
            <p:sp>
              <p:nvSpPr>
                <p:cNvPr id="92" name="Rectangle 28">
                  <a:extLst>
                    <a:ext uri="{FF2B5EF4-FFF2-40B4-BE49-F238E27FC236}">
                      <a16:creationId xmlns:a16="http://schemas.microsoft.com/office/drawing/2014/main" id="{A85EA795-26B2-410B-9598-F4A38F05AA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1680"/>
                  <a:ext cx="767" cy="239"/>
                </a:xfrm>
                <a:prstGeom prst="rect">
                  <a:avLst/>
                </a:prstGeom>
                <a:solidFill>
                  <a:srgbClr val="4F81BD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93" name="Rectangle 29">
                  <a:extLst>
                    <a:ext uri="{FF2B5EF4-FFF2-40B4-BE49-F238E27FC236}">
                      <a16:creationId xmlns:a16="http://schemas.microsoft.com/office/drawing/2014/main" id="{94B1A7A6-AF04-45E3-AEF2-394FBD4B95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1680"/>
                  <a:ext cx="287" cy="239"/>
                </a:xfrm>
                <a:prstGeom prst="rect">
                  <a:avLst/>
                </a:prstGeom>
                <a:solidFill>
                  <a:srgbClr val="4F81BD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</p:grpSp>
        </p:grpSp>
        <p:sp>
          <p:nvSpPr>
            <p:cNvPr id="88" name="Line 30">
              <a:extLst>
                <a:ext uri="{FF2B5EF4-FFF2-40B4-BE49-F238E27FC236}">
                  <a16:creationId xmlns:a16="http://schemas.microsoft.com/office/drawing/2014/main" id="{A774FEA1-8528-40D6-B8D3-1F85F53643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488"/>
              <a:ext cx="0" cy="19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98" name="Line 31">
            <a:extLst>
              <a:ext uri="{FF2B5EF4-FFF2-40B4-BE49-F238E27FC236}">
                <a16:creationId xmlns:a16="http://schemas.microsoft.com/office/drawing/2014/main" id="{3A4799AB-768A-4265-A562-F285D38BFB1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0434" y="4603750"/>
            <a:ext cx="7391400" cy="1588"/>
          </a:xfrm>
          <a:prstGeom prst="line">
            <a:avLst/>
          </a:prstGeom>
          <a:noFill/>
          <a:ln w="41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9" name="AutoShape 32">
            <a:extLst>
              <a:ext uri="{FF2B5EF4-FFF2-40B4-BE49-F238E27FC236}">
                <a16:creationId xmlns:a16="http://schemas.microsoft.com/office/drawing/2014/main" id="{3958EC4A-3D02-4056-976C-17B346962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1034" y="3994150"/>
            <a:ext cx="1066800" cy="3048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Snooper</a:t>
            </a:r>
          </a:p>
        </p:txBody>
      </p:sp>
      <p:sp>
        <p:nvSpPr>
          <p:cNvPr id="100" name="AutoShape 33">
            <a:extLst>
              <a:ext uri="{FF2B5EF4-FFF2-40B4-BE49-F238E27FC236}">
                <a16:creationId xmlns:a16="http://schemas.microsoft.com/office/drawing/2014/main" id="{9EABCB09-CE17-49A0-B49B-06DDFC21F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3234" y="3994150"/>
            <a:ext cx="1066800" cy="3048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Snooper</a:t>
            </a:r>
          </a:p>
        </p:txBody>
      </p:sp>
      <p:sp>
        <p:nvSpPr>
          <p:cNvPr id="101" name="AutoShape 34">
            <a:extLst>
              <a:ext uri="{FF2B5EF4-FFF2-40B4-BE49-F238E27FC236}">
                <a16:creationId xmlns:a16="http://schemas.microsoft.com/office/drawing/2014/main" id="{BFF0B9BC-33BF-41E0-8C36-3026872E9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9234" y="3994150"/>
            <a:ext cx="1066800" cy="3048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Snooper</a:t>
            </a:r>
          </a:p>
        </p:txBody>
      </p:sp>
      <p:sp>
        <p:nvSpPr>
          <p:cNvPr id="102" name="Rectangle 35">
            <a:extLst>
              <a:ext uri="{FF2B5EF4-FFF2-40B4-BE49-F238E27FC236}">
                <a16:creationId xmlns:a16="http://schemas.microsoft.com/office/drawing/2014/main" id="{1E164C1A-C2F0-437C-A550-D69626A1F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034" y="5594350"/>
            <a:ext cx="1219200" cy="38100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X=2</a:t>
            </a:r>
          </a:p>
        </p:txBody>
      </p:sp>
      <p:sp>
        <p:nvSpPr>
          <p:cNvPr id="103" name="Rectangle 36">
            <a:extLst>
              <a:ext uri="{FF2B5EF4-FFF2-40B4-BE49-F238E27FC236}">
                <a16:creationId xmlns:a16="http://schemas.microsoft.com/office/drawing/2014/main" id="{DFC34AAF-4A42-419F-8ECF-7078461DF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034" y="5975350"/>
            <a:ext cx="1219200" cy="38100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04" name="Rectangle 37">
            <a:extLst>
              <a:ext uri="{FF2B5EF4-FFF2-40B4-BE49-F238E27FC236}">
                <a16:creationId xmlns:a16="http://schemas.microsoft.com/office/drawing/2014/main" id="{CD72927B-D66D-419B-98C3-605162998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034" y="5213350"/>
            <a:ext cx="1219200" cy="38100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05" name="AutoShape 38">
            <a:extLst>
              <a:ext uri="{FF2B5EF4-FFF2-40B4-BE49-F238E27FC236}">
                <a16:creationId xmlns:a16="http://schemas.microsoft.com/office/drawing/2014/main" id="{A8D3929F-28F5-42D9-83B1-DE5DFEEDF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3234" y="4908550"/>
            <a:ext cx="1066800" cy="3048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LLC</a:t>
            </a:r>
          </a:p>
        </p:txBody>
      </p:sp>
      <p:sp>
        <p:nvSpPr>
          <p:cNvPr id="106" name="Line 39">
            <a:extLst>
              <a:ext uri="{FF2B5EF4-FFF2-40B4-BE49-F238E27FC236}">
                <a16:creationId xmlns:a16="http://schemas.microsoft.com/office/drawing/2014/main" id="{E41FB990-2C23-465E-9926-14CDCAC198F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8234" y="4298950"/>
            <a:ext cx="1588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7" name="Line 40">
            <a:extLst>
              <a:ext uri="{FF2B5EF4-FFF2-40B4-BE49-F238E27FC236}">
                <a16:creationId xmlns:a16="http://schemas.microsoft.com/office/drawing/2014/main" id="{93F23F0E-19A7-4DF2-9B4B-D7F425788C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6634" y="4298950"/>
            <a:ext cx="1588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8" name="Line 41">
            <a:extLst>
              <a:ext uri="{FF2B5EF4-FFF2-40B4-BE49-F238E27FC236}">
                <a16:creationId xmlns:a16="http://schemas.microsoft.com/office/drawing/2014/main" id="{76B299E6-E576-4400-8659-D462457D3E2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62634" y="4298950"/>
            <a:ext cx="1588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9" name="Line 42">
            <a:extLst>
              <a:ext uri="{FF2B5EF4-FFF2-40B4-BE49-F238E27FC236}">
                <a16:creationId xmlns:a16="http://schemas.microsoft.com/office/drawing/2014/main" id="{DCD8B86E-6C93-471C-BC9F-8C3809DD913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6634" y="4603750"/>
            <a:ext cx="1588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0" name="Rectangle 43">
            <a:extLst>
              <a:ext uri="{FF2B5EF4-FFF2-40B4-BE49-F238E27FC236}">
                <a16:creationId xmlns:a16="http://schemas.microsoft.com/office/drawing/2014/main" id="{C334BD9D-69E2-4AEC-81EF-1163C80B5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234" y="3232150"/>
            <a:ext cx="1219200" cy="38100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X=2</a:t>
            </a:r>
          </a:p>
        </p:txBody>
      </p:sp>
      <p:sp>
        <p:nvSpPr>
          <p:cNvPr id="111" name="Rectangle 44">
            <a:extLst>
              <a:ext uri="{FF2B5EF4-FFF2-40B4-BE49-F238E27FC236}">
                <a16:creationId xmlns:a16="http://schemas.microsoft.com/office/drawing/2014/main" id="{DB969D5D-D25F-4045-98A6-EA833530E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5434" y="3232150"/>
            <a:ext cx="457200" cy="38100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112" name="Rectangle 45">
            <a:extLst>
              <a:ext uri="{FF2B5EF4-FFF2-40B4-BE49-F238E27FC236}">
                <a16:creationId xmlns:a16="http://schemas.microsoft.com/office/drawing/2014/main" id="{851144B1-F316-4C9C-A689-15A092477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4434" y="3232150"/>
            <a:ext cx="1219200" cy="38100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X=2</a:t>
            </a:r>
          </a:p>
        </p:txBody>
      </p:sp>
      <p:sp>
        <p:nvSpPr>
          <p:cNvPr id="113" name="Rectangle 46">
            <a:extLst>
              <a:ext uri="{FF2B5EF4-FFF2-40B4-BE49-F238E27FC236}">
                <a16:creationId xmlns:a16="http://schemas.microsoft.com/office/drawing/2014/main" id="{F75FC1FD-3A81-4702-ADAE-D84148342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3634" y="3232150"/>
            <a:ext cx="457200" cy="38100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S</a:t>
            </a:r>
          </a:p>
        </p:txBody>
      </p:sp>
      <p:grpSp>
        <p:nvGrpSpPr>
          <p:cNvPr id="114" name="Group 47">
            <a:extLst>
              <a:ext uri="{FF2B5EF4-FFF2-40B4-BE49-F238E27FC236}">
                <a16:creationId xmlns:a16="http://schemas.microsoft.com/office/drawing/2014/main" id="{C179C312-407F-4A3B-AE35-5AAD424400F5}"/>
              </a:ext>
            </a:extLst>
          </p:cNvPr>
          <p:cNvGrpSpPr>
            <a:grpSpLocks/>
          </p:cNvGrpSpPr>
          <p:nvPr/>
        </p:nvGrpSpPr>
        <p:grpSpPr bwMode="auto">
          <a:xfrm>
            <a:off x="7796034" y="2165350"/>
            <a:ext cx="1633538" cy="1293813"/>
            <a:chOff x="4800" y="1248"/>
            <a:chExt cx="1029" cy="815"/>
          </a:xfrm>
        </p:grpSpPr>
        <p:sp>
          <p:nvSpPr>
            <p:cNvPr id="115" name="Text Box 48">
              <a:extLst>
                <a:ext uri="{FF2B5EF4-FFF2-40B4-BE49-F238E27FC236}">
                  <a16:creationId xmlns:a16="http://schemas.microsoft.com/office/drawing/2014/main" id="{E8DDCFD4-2971-488B-B3AF-C5F9A01645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7" y="1536"/>
              <a:ext cx="692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wr &amp;X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X=3</a:t>
              </a:r>
            </a:p>
          </p:txBody>
        </p:sp>
        <p:sp>
          <p:nvSpPr>
            <p:cNvPr id="116" name="Freeform 49">
              <a:extLst>
                <a:ext uri="{FF2B5EF4-FFF2-40B4-BE49-F238E27FC236}">
                  <a16:creationId xmlns:a16="http://schemas.microsoft.com/office/drawing/2014/main" id="{3D40673D-10E2-4E85-B638-5A4EF3F6B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0" y="1248"/>
              <a:ext cx="415" cy="815"/>
            </a:xfrm>
            <a:custGeom>
              <a:avLst/>
              <a:gdLst>
                <a:gd name="T0" fmla="*/ 0 w 416"/>
                <a:gd name="T1" fmla="*/ 0 h 1488"/>
                <a:gd name="T2" fmla="*/ 369 w 416"/>
                <a:gd name="T3" fmla="*/ 1 h 1488"/>
                <a:gd name="T4" fmla="*/ 192 w 416"/>
                <a:gd name="T5" fmla="*/ 1 h 1488"/>
                <a:gd name="T6" fmla="*/ 0 60000 65536"/>
                <a:gd name="T7" fmla="*/ 0 60000 65536"/>
                <a:gd name="T8" fmla="*/ 0 60000 65536"/>
                <a:gd name="T9" fmla="*/ 0 w 416"/>
                <a:gd name="T10" fmla="*/ 0 h 1488"/>
                <a:gd name="T11" fmla="*/ 416 w 416"/>
                <a:gd name="T12" fmla="*/ 1488 h 14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6" h="1488">
                  <a:moveTo>
                    <a:pt x="0" y="0"/>
                  </a:moveTo>
                  <a:cubicBezTo>
                    <a:pt x="176" y="116"/>
                    <a:pt x="352" y="232"/>
                    <a:pt x="384" y="480"/>
                  </a:cubicBezTo>
                  <a:cubicBezTo>
                    <a:pt x="416" y="728"/>
                    <a:pt x="304" y="1108"/>
                    <a:pt x="192" y="1488"/>
                  </a:cubicBezTo>
                </a:path>
              </a:pathLst>
            </a:custGeom>
            <a:noFill/>
            <a:ln w="3816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17" name="Group 50">
            <a:extLst>
              <a:ext uri="{FF2B5EF4-FFF2-40B4-BE49-F238E27FC236}">
                <a16:creationId xmlns:a16="http://schemas.microsoft.com/office/drawing/2014/main" id="{2BFBFBE4-C029-485F-B0EB-45ED918F2C74}"/>
              </a:ext>
            </a:extLst>
          </p:cNvPr>
          <p:cNvGrpSpPr>
            <a:grpSpLocks/>
          </p:cNvGrpSpPr>
          <p:nvPr/>
        </p:nvGrpSpPr>
        <p:grpSpPr bwMode="auto">
          <a:xfrm>
            <a:off x="8061147" y="3536950"/>
            <a:ext cx="1354137" cy="1068388"/>
            <a:chOff x="4967" y="2112"/>
            <a:chExt cx="853" cy="673"/>
          </a:xfrm>
        </p:grpSpPr>
        <p:sp>
          <p:nvSpPr>
            <p:cNvPr id="118" name="Freeform 51">
              <a:extLst>
                <a:ext uri="{FF2B5EF4-FFF2-40B4-BE49-F238E27FC236}">
                  <a16:creationId xmlns:a16="http://schemas.microsoft.com/office/drawing/2014/main" id="{6788D734-43BA-4D7D-82D8-1442EA899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2" y="2112"/>
              <a:ext cx="143" cy="671"/>
            </a:xfrm>
            <a:custGeom>
              <a:avLst/>
              <a:gdLst>
                <a:gd name="T0" fmla="*/ 0 w 416"/>
                <a:gd name="T1" fmla="*/ 0 h 1488"/>
                <a:gd name="T2" fmla="*/ 0 w 416"/>
                <a:gd name="T3" fmla="*/ 0 h 1488"/>
                <a:gd name="T4" fmla="*/ 0 w 416"/>
                <a:gd name="T5" fmla="*/ 0 h 1488"/>
                <a:gd name="T6" fmla="*/ 0 60000 65536"/>
                <a:gd name="T7" fmla="*/ 0 60000 65536"/>
                <a:gd name="T8" fmla="*/ 0 60000 65536"/>
                <a:gd name="T9" fmla="*/ 0 w 416"/>
                <a:gd name="T10" fmla="*/ 0 h 1488"/>
                <a:gd name="T11" fmla="*/ 416 w 416"/>
                <a:gd name="T12" fmla="*/ 1488 h 14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6" h="1488">
                  <a:moveTo>
                    <a:pt x="0" y="0"/>
                  </a:moveTo>
                  <a:cubicBezTo>
                    <a:pt x="176" y="116"/>
                    <a:pt x="352" y="232"/>
                    <a:pt x="384" y="480"/>
                  </a:cubicBezTo>
                  <a:cubicBezTo>
                    <a:pt x="416" y="728"/>
                    <a:pt x="304" y="1108"/>
                    <a:pt x="192" y="1488"/>
                  </a:cubicBezTo>
                </a:path>
              </a:pathLst>
            </a:custGeom>
            <a:noFill/>
            <a:ln w="3816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9" name="Text Box 52">
              <a:extLst>
                <a:ext uri="{FF2B5EF4-FFF2-40B4-BE49-F238E27FC236}">
                  <a16:creationId xmlns:a16="http://schemas.microsoft.com/office/drawing/2014/main" id="{1A692F0C-5B9A-4293-B825-13F575BB2E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7" y="2496"/>
              <a:ext cx="853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BusRdX</a:t>
              </a:r>
            </a:p>
          </p:txBody>
        </p:sp>
      </p:grpSp>
      <p:grpSp>
        <p:nvGrpSpPr>
          <p:cNvPr id="120" name="Group 53">
            <a:extLst>
              <a:ext uri="{FF2B5EF4-FFF2-40B4-BE49-F238E27FC236}">
                <a16:creationId xmlns:a16="http://schemas.microsoft.com/office/drawing/2014/main" id="{F828DCCE-59AF-40DD-8362-2414B734B47C}"/>
              </a:ext>
            </a:extLst>
          </p:cNvPr>
          <p:cNvGrpSpPr>
            <a:grpSpLocks/>
          </p:cNvGrpSpPr>
          <p:nvPr/>
        </p:nvGrpSpPr>
        <p:grpSpPr bwMode="auto">
          <a:xfrm>
            <a:off x="3071634" y="3232150"/>
            <a:ext cx="727075" cy="1370013"/>
            <a:chOff x="1824" y="1920"/>
            <a:chExt cx="458" cy="863"/>
          </a:xfrm>
        </p:grpSpPr>
        <p:sp>
          <p:nvSpPr>
            <p:cNvPr id="121" name="Freeform 54">
              <a:extLst>
                <a:ext uri="{FF2B5EF4-FFF2-40B4-BE49-F238E27FC236}">
                  <a16:creationId xmlns:a16="http://schemas.microsoft.com/office/drawing/2014/main" id="{7714E27A-06F1-4697-BC5B-BA6673501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1" y="2160"/>
              <a:ext cx="0" cy="623"/>
            </a:xfrm>
            <a:custGeom>
              <a:avLst/>
              <a:gdLst>
                <a:gd name="T0" fmla="*/ 0 w 1"/>
                <a:gd name="T1" fmla="*/ 609 h 624"/>
                <a:gd name="T2" fmla="*/ 0 w 1"/>
                <a:gd name="T3" fmla="*/ 0 h 624"/>
                <a:gd name="T4" fmla="*/ 0 60000 65536"/>
                <a:gd name="T5" fmla="*/ 0 60000 65536"/>
                <a:gd name="T6" fmla="*/ 0 w 1"/>
                <a:gd name="T7" fmla="*/ 0 h 624"/>
                <a:gd name="T8" fmla="*/ 0 w 1"/>
                <a:gd name="T9" fmla="*/ 624 h 6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624">
                  <a:moveTo>
                    <a:pt x="0" y="624"/>
                  </a:moveTo>
                  <a:cubicBezTo>
                    <a:pt x="0" y="624"/>
                    <a:pt x="0" y="312"/>
                    <a:pt x="0" y="0"/>
                  </a:cubicBezTo>
                </a:path>
              </a:pathLst>
            </a:custGeom>
            <a:noFill/>
            <a:ln w="3816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2" name="Line 55">
              <a:extLst>
                <a:ext uri="{FF2B5EF4-FFF2-40B4-BE49-F238E27FC236}">
                  <a16:creationId xmlns:a16="http://schemas.microsoft.com/office/drawing/2014/main" id="{B4FBC822-BAE4-4C78-8554-CA922E1001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4" y="1967"/>
              <a:ext cx="239" cy="145"/>
            </a:xfrm>
            <a:prstGeom prst="line">
              <a:avLst/>
            </a:prstGeom>
            <a:noFill/>
            <a:ln w="3816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3" name="Text Box 56">
              <a:extLst>
                <a:ext uri="{FF2B5EF4-FFF2-40B4-BE49-F238E27FC236}">
                  <a16:creationId xmlns:a16="http://schemas.microsoft.com/office/drawing/2014/main" id="{A24EA2A1-13E3-4396-A69E-06C9BF9316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920"/>
              <a:ext cx="170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I</a:t>
              </a:r>
            </a:p>
          </p:txBody>
        </p:sp>
      </p:grpSp>
      <p:grpSp>
        <p:nvGrpSpPr>
          <p:cNvPr id="124" name="Group 57">
            <a:extLst>
              <a:ext uri="{FF2B5EF4-FFF2-40B4-BE49-F238E27FC236}">
                <a16:creationId xmlns:a16="http://schemas.microsoft.com/office/drawing/2014/main" id="{D3FB7845-753F-4049-9F00-2711E3A58DF0}"/>
              </a:ext>
            </a:extLst>
          </p:cNvPr>
          <p:cNvGrpSpPr>
            <a:grpSpLocks/>
          </p:cNvGrpSpPr>
          <p:nvPr/>
        </p:nvGrpSpPr>
        <p:grpSpPr bwMode="auto">
          <a:xfrm>
            <a:off x="7034034" y="3232150"/>
            <a:ext cx="1516063" cy="458788"/>
            <a:chOff x="4320" y="1920"/>
            <a:chExt cx="955" cy="289"/>
          </a:xfrm>
        </p:grpSpPr>
        <p:grpSp>
          <p:nvGrpSpPr>
            <p:cNvPr id="125" name="Group 58">
              <a:extLst>
                <a:ext uri="{FF2B5EF4-FFF2-40B4-BE49-F238E27FC236}">
                  <a16:creationId xmlns:a16="http://schemas.microsoft.com/office/drawing/2014/main" id="{620F3E58-5331-4344-A4FD-6ADD905076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4" y="1920"/>
              <a:ext cx="571" cy="289"/>
              <a:chOff x="4704" y="1920"/>
              <a:chExt cx="571" cy="289"/>
            </a:xfrm>
          </p:grpSpPr>
          <p:sp>
            <p:nvSpPr>
              <p:cNvPr id="129" name="Line 59">
                <a:extLst>
                  <a:ext uri="{FF2B5EF4-FFF2-40B4-BE49-F238E27FC236}">
                    <a16:creationId xmlns:a16="http://schemas.microsoft.com/office/drawing/2014/main" id="{F252C1EE-358C-4FD4-A1E5-C3FCC6E4D5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04" y="1967"/>
                <a:ext cx="239" cy="145"/>
              </a:xfrm>
              <a:prstGeom prst="line">
                <a:avLst/>
              </a:prstGeom>
              <a:noFill/>
              <a:ln w="3816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0" name="Text Box 60">
                <a:extLst>
                  <a:ext uri="{FF2B5EF4-FFF2-40B4-BE49-F238E27FC236}">
                    <a16:creationId xmlns:a16="http://schemas.microsoft.com/office/drawing/2014/main" id="{C8122507-C2C4-4631-8805-70F8592628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96" y="1920"/>
                <a:ext cx="279" cy="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solidFill>
                      <a:srgbClr val="000000"/>
                    </a:solidFill>
                  </a:rPr>
                  <a:t>M</a:t>
                </a:r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9DB8053-FACA-432A-AB02-6B4CE171AE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0" y="1920"/>
              <a:ext cx="448" cy="289"/>
              <a:chOff x="4320" y="1920"/>
              <a:chExt cx="448" cy="289"/>
            </a:xfrm>
          </p:grpSpPr>
          <p:sp>
            <p:nvSpPr>
              <p:cNvPr id="127" name="Line 62">
                <a:extLst>
                  <a:ext uri="{FF2B5EF4-FFF2-40B4-BE49-F238E27FC236}">
                    <a16:creationId xmlns:a16="http://schemas.microsoft.com/office/drawing/2014/main" id="{27482720-9B4A-4C38-A23B-21E96016C1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0" y="1967"/>
                <a:ext cx="239" cy="145"/>
              </a:xfrm>
              <a:prstGeom prst="line">
                <a:avLst/>
              </a:prstGeom>
              <a:noFill/>
              <a:ln w="3816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8" name="Text Box 63">
                <a:extLst>
                  <a:ext uri="{FF2B5EF4-FFF2-40B4-BE49-F238E27FC236}">
                    <a16:creationId xmlns:a16="http://schemas.microsoft.com/office/drawing/2014/main" id="{8F951D28-87A0-41D3-80EA-3B8ED09DFF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33" y="1920"/>
                <a:ext cx="235" cy="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solidFill>
                      <a:srgbClr val="000000"/>
                    </a:solidFill>
                  </a:rPr>
                  <a:t>3</a:t>
                </a:r>
              </a:p>
            </p:txBody>
          </p:sp>
        </p:grpSp>
      </p:grpSp>
      <p:sp>
        <p:nvSpPr>
          <p:cNvPr id="131" name="Freeform 64">
            <a:extLst>
              <a:ext uri="{FF2B5EF4-FFF2-40B4-BE49-F238E27FC236}">
                <a16:creationId xmlns:a16="http://schemas.microsoft.com/office/drawing/2014/main" id="{63C44FAB-90EA-47E5-A791-9FAB8A713AA6}"/>
              </a:ext>
            </a:extLst>
          </p:cNvPr>
          <p:cNvSpPr>
            <a:spLocks/>
          </p:cNvSpPr>
          <p:nvPr/>
        </p:nvSpPr>
        <p:spPr bwMode="auto">
          <a:xfrm>
            <a:off x="5281434" y="3613150"/>
            <a:ext cx="2133600" cy="2133600"/>
          </a:xfrm>
          <a:custGeom>
            <a:avLst/>
            <a:gdLst>
              <a:gd name="T0" fmla="*/ 0 w 1344"/>
              <a:gd name="T1" fmla="*/ 2147483647 h 1344"/>
              <a:gd name="T2" fmla="*/ 2147483647 w 1344"/>
              <a:gd name="T3" fmla="*/ 2147483647 h 1344"/>
              <a:gd name="T4" fmla="*/ 2147483647 w 1344"/>
              <a:gd name="T5" fmla="*/ 2147483647 h 1344"/>
              <a:gd name="T6" fmla="*/ 2147483647 w 1344"/>
              <a:gd name="T7" fmla="*/ 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344"/>
              <a:gd name="T13" fmla="*/ 0 h 1344"/>
              <a:gd name="T14" fmla="*/ 1344 w 1344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44" h="1344">
                <a:moveTo>
                  <a:pt x="0" y="1344"/>
                </a:moveTo>
                <a:cubicBezTo>
                  <a:pt x="12" y="1124"/>
                  <a:pt x="24" y="904"/>
                  <a:pt x="192" y="768"/>
                </a:cubicBezTo>
                <a:cubicBezTo>
                  <a:pt x="360" y="632"/>
                  <a:pt x="816" y="656"/>
                  <a:pt x="1008" y="528"/>
                </a:cubicBezTo>
                <a:cubicBezTo>
                  <a:pt x="1200" y="400"/>
                  <a:pt x="1272" y="200"/>
                  <a:pt x="1344" y="0"/>
                </a:cubicBezTo>
              </a:path>
            </a:pathLst>
          </a:custGeom>
          <a:noFill/>
          <a:ln w="3816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D8C442E-85DB-BD7F-20A1-71664D21D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MSI Protocol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121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41D8E-FD09-4017-BC27-30F3842AB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Rowhammer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B66DD-3B51-452D-99D5-A43900EBC1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40B767D1-2FDD-4CA7-8A89-D6252E94EDEE}"/>
              </a:ext>
            </a:extLst>
          </p:cNvPr>
          <p:cNvSpPr/>
          <p:nvPr/>
        </p:nvSpPr>
        <p:spPr>
          <a:xfrm>
            <a:off x="885825" y="1599111"/>
            <a:ext cx="7315200" cy="3962400"/>
          </a:xfrm>
          <a:prstGeom prst="roundRect">
            <a:avLst>
              <a:gd name="adj" fmla="val 11319"/>
            </a:avLst>
          </a:prstGeom>
          <a:solidFill>
            <a:schemeClr val="bg1">
              <a:lumMod val="85000"/>
            </a:schemeClr>
          </a:solidFill>
          <a:ln w="381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C94761-7FBA-4CF4-9C87-55D8C3E14B94}"/>
              </a:ext>
            </a:extLst>
          </p:cNvPr>
          <p:cNvCxnSpPr/>
          <p:nvPr/>
        </p:nvCxnSpPr>
        <p:spPr>
          <a:xfrm flipH="1" flipV="1">
            <a:off x="1343025" y="2361111"/>
            <a:ext cx="4572000" cy="2"/>
          </a:xfrm>
          <a:prstGeom prst="line">
            <a:avLst/>
          </a:prstGeom>
          <a:ln w="76200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5364580-8AE2-4012-87A9-9FF2A582AAED}"/>
              </a:ext>
            </a:extLst>
          </p:cNvPr>
          <p:cNvCxnSpPr/>
          <p:nvPr/>
        </p:nvCxnSpPr>
        <p:spPr>
          <a:xfrm flipH="1">
            <a:off x="1343025" y="2970712"/>
            <a:ext cx="4572000" cy="0"/>
          </a:xfrm>
          <a:prstGeom prst="line">
            <a:avLst/>
          </a:prstGeom>
          <a:ln w="76200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Wordline">
            <a:extLst>
              <a:ext uri="{FF2B5EF4-FFF2-40B4-BE49-F238E27FC236}">
                <a16:creationId xmlns:a16="http://schemas.microsoft.com/office/drawing/2014/main" id="{17C4F56C-6412-4126-8C19-3348D76C683F}"/>
              </a:ext>
            </a:extLst>
          </p:cNvPr>
          <p:cNvCxnSpPr/>
          <p:nvPr/>
        </p:nvCxnSpPr>
        <p:spPr>
          <a:xfrm flipH="1">
            <a:off x="1343025" y="3580311"/>
            <a:ext cx="4572000" cy="0"/>
          </a:xfrm>
          <a:prstGeom prst="line">
            <a:avLst/>
          </a:prstGeom>
          <a:ln w="76200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95C9F3-311C-4BFB-BAD3-B6989FCFB071}"/>
              </a:ext>
            </a:extLst>
          </p:cNvPr>
          <p:cNvCxnSpPr/>
          <p:nvPr/>
        </p:nvCxnSpPr>
        <p:spPr>
          <a:xfrm flipH="1">
            <a:off x="1343025" y="4189912"/>
            <a:ext cx="4572000" cy="0"/>
          </a:xfrm>
          <a:prstGeom prst="line">
            <a:avLst/>
          </a:prstGeom>
          <a:ln w="76200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059605-6752-4747-941F-9F9A8D2E4FB3}"/>
              </a:ext>
            </a:extLst>
          </p:cNvPr>
          <p:cNvCxnSpPr/>
          <p:nvPr/>
        </p:nvCxnSpPr>
        <p:spPr>
          <a:xfrm flipH="1" flipV="1">
            <a:off x="1343025" y="4800599"/>
            <a:ext cx="4572000" cy="2"/>
          </a:xfrm>
          <a:prstGeom prst="line">
            <a:avLst/>
          </a:prstGeom>
          <a:ln w="76200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394D792-06F7-4650-A860-CF268D180461}"/>
              </a:ext>
            </a:extLst>
          </p:cNvPr>
          <p:cNvSpPr/>
          <p:nvPr/>
        </p:nvSpPr>
        <p:spPr>
          <a:xfrm>
            <a:off x="1800225" y="2067291"/>
            <a:ext cx="3657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>
                <a:solidFill>
                  <a:schemeClr val="tx1"/>
                </a:solidFill>
                <a:latin typeface="+mj-lt"/>
              </a:rPr>
              <a:t> Row of Cells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2ABB44-4993-4BD6-B5E2-FDFD7DA86077}"/>
              </a:ext>
            </a:extLst>
          </p:cNvPr>
          <p:cNvSpPr/>
          <p:nvPr/>
        </p:nvSpPr>
        <p:spPr>
          <a:xfrm>
            <a:off x="1800225" y="2665911"/>
            <a:ext cx="3657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>
                <a:solidFill>
                  <a:schemeClr val="tx1"/>
                </a:solidFill>
                <a:latin typeface="+mj-lt"/>
              </a:rPr>
              <a:t> Row</a:t>
            </a:r>
          </a:p>
        </p:txBody>
      </p:sp>
      <p:sp>
        <p:nvSpPr>
          <p:cNvPr id="13" name="Row">
            <a:extLst>
              <a:ext uri="{FF2B5EF4-FFF2-40B4-BE49-F238E27FC236}">
                <a16:creationId xmlns:a16="http://schemas.microsoft.com/office/drawing/2014/main" id="{F915E778-29FA-49E9-8D09-21C4596AF74F}"/>
              </a:ext>
            </a:extLst>
          </p:cNvPr>
          <p:cNvSpPr/>
          <p:nvPr/>
        </p:nvSpPr>
        <p:spPr>
          <a:xfrm>
            <a:off x="1800225" y="3275511"/>
            <a:ext cx="3657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>
                <a:solidFill>
                  <a:schemeClr val="tx1"/>
                </a:solidFill>
                <a:latin typeface="+mj-lt"/>
              </a:rPr>
              <a:t> Row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4FFB00-C86D-48A4-92DB-F1C2D11BE038}"/>
              </a:ext>
            </a:extLst>
          </p:cNvPr>
          <p:cNvSpPr/>
          <p:nvPr/>
        </p:nvSpPr>
        <p:spPr>
          <a:xfrm>
            <a:off x="1800225" y="3885111"/>
            <a:ext cx="3657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>
                <a:solidFill>
                  <a:schemeClr val="tx1"/>
                </a:solidFill>
                <a:latin typeface="+mj-lt"/>
              </a:rPr>
              <a:t> Row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FE5604-B556-43EC-AFFE-05C65EA42E89}"/>
              </a:ext>
            </a:extLst>
          </p:cNvPr>
          <p:cNvSpPr/>
          <p:nvPr/>
        </p:nvSpPr>
        <p:spPr>
          <a:xfrm>
            <a:off x="1800225" y="4494710"/>
            <a:ext cx="3657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>
                <a:solidFill>
                  <a:schemeClr val="tx1"/>
                </a:solidFill>
                <a:latin typeface="+mj-lt"/>
              </a:rPr>
              <a:t> Row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F13FFD-DA88-45F0-A0FC-1A32A5722B8A}"/>
              </a:ext>
            </a:extLst>
          </p:cNvPr>
          <p:cNvSpPr txBox="1"/>
          <p:nvPr/>
        </p:nvSpPr>
        <p:spPr>
          <a:xfrm>
            <a:off x="5915025" y="2132509"/>
            <a:ext cx="2286000" cy="45720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4000">
                <a:latin typeface="+mj-lt"/>
              </a:rPr>
              <a:t> Wordline</a:t>
            </a:r>
          </a:p>
        </p:txBody>
      </p:sp>
      <p:sp>
        <p:nvSpPr>
          <p:cNvPr id="17" name="Low Volt">
            <a:extLst>
              <a:ext uri="{FF2B5EF4-FFF2-40B4-BE49-F238E27FC236}">
                <a16:creationId xmlns:a16="http://schemas.microsoft.com/office/drawing/2014/main" id="{1B8C0803-29F3-4A68-A9AA-FA6FF67A9F1E}"/>
              </a:ext>
            </a:extLst>
          </p:cNvPr>
          <p:cNvSpPr txBox="1"/>
          <p:nvPr/>
        </p:nvSpPr>
        <p:spPr>
          <a:xfrm>
            <a:off x="5915025" y="3351710"/>
            <a:ext cx="2286000" cy="45720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4400" b="1" i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V</a:t>
            </a:r>
            <a:r>
              <a:rPr lang="en-US" sz="4800" b="1" i="1" baseline="-200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LOW</a:t>
            </a:r>
            <a:endParaRPr lang="en-US" sz="4400" b="1" i="1" baseline="-2000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8" name="High Volt">
            <a:extLst>
              <a:ext uri="{FF2B5EF4-FFF2-40B4-BE49-F238E27FC236}">
                <a16:creationId xmlns:a16="http://schemas.microsoft.com/office/drawing/2014/main" id="{D8FB5B7D-ED69-4002-891F-F87759D542B5}"/>
              </a:ext>
            </a:extLst>
          </p:cNvPr>
          <p:cNvSpPr txBox="1"/>
          <p:nvPr/>
        </p:nvSpPr>
        <p:spPr>
          <a:xfrm>
            <a:off x="5915025" y="3352475"/>
            <a:ext cx="2286000" cy="45720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4400" b="1">
                <a:solidFill>
                  <a:srgbClr val="FF0000"/>
                </a:solidFill>
                <a:latin typeface="+mj-lt"/>
              </a:rPr>
              <a:t> </a:t>
            </a:r>
            <a:r>
              <a:rPr lang="en-US" sz="4400" b="1" i="1">
                <a:solidFill>
                  <a:srgbClr val="FF0000"/>
                </a:solidFill>
                <a:latin typeface="+mj-lt"/>
              </a:rPr>
              <a:t>V</a:t>
            </a:r>
            <a:r>
              <a:rPr lang="en-US" sz="4800" b="1" i="1" baseline="-20000">
                <a:solidFill>
                  <a:srgbClr val="FF0000"/>
                </a:solidFill>
                <a:latin typeface="+mj-lt"/>
              </a:rPr>
              <a:t>HIGH</a:t>
            </a:r>
            <a:endParaRPr lang="en-US" sz="4400" b="1" i="1" baseline="-2000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9" name="Error">
            <a:extLst>
              <a:ext uri="{FF2B5EF4-FFF2-40B4-BE49-F238E27FC236}">
                <a16:creationId xmlns:a16="http://schemas.microsoft.com/office/drawing/2014/main" id="{7D2C775C-81D0-410C-99A8-D7E438B9DEE1}"/>
              </a:ext>
            </a:extLst>
          </p:cNvPr>
          <p:cNvSpPr/>
          <p:nvPr/>
        </p:nvSpPr>
        <p:spPr>
          <a:xfrm>
            <a:off x="4848225" y="2661421"/>
            <a:ext cx="609600" cy="609600"/>
          </a:xfrm>
          <a:prstGeom prst="mathMultiply">
            <a:avLst/>
          </a:prstGeom>
          <a:solidFill>
            <a:srgbClr val="FFFF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rror">
            <a:extLst>
              <a:ext uri="{FF2B5EF4-FFF2-40B4-BE49-F238E27FC236}">
                <a16:creationId xmlns:a16="http://schemas.microsoft.com/office/drawing/2014/main" id="{2C579CF3-8EF4-47EA-ADED-C9F5D189B996}"/>
              </a:ext>
            </a:extLst>
          </p:cNvPr>
          <p:cNvSpPr/>
          <p:nvPr/>
        </p:nvSpPr>
        <p:spPr>
          <a:xfrm>
            <a:off x="4238625" y="3888515"/>
            <a:ext cx="609600" cy="609599"/>
          </a:xfrm>
          <a:prstGeom prst="mathMultiply">
            <a:avLst/>
          </a:prstGeom>
          <a:solidFill>
            <a:srgbClr val="FFFF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rror">
            <a:extLst>
              <a:ext uri="{FF2B5EF4-FFF2-40B4-BE49-F238E27FC236}">
                <a16:creationId xmlns:a16="http://schemas.microsoft.com/office/drawing/2014/main" id="{64EF8FE4-FD4C-4E6F-BA8D-3BA5FAE46A38}"/>
              </a:ext>
            </a:extLst>
          </p:cNvPr>
          <p:cNvSpPr/>
          <p:nvPr/>
        </p:nvSpPr>
        <p:spPr>
          <a:xfrm>
            <a:off x="3629025" y="2661421"/>
            <a:ext cx="609600" cy="609600"/>
          </a:xfrm>
          <a:prstGeom prst="mathMultiply">
            <a:avLst/>
          </a:prstGeom>
          <a:solidFill>
            <a:srgbClr val="FFFF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rror">
            <a:extLst>
              <a:ext uri="{FF2B5EF4-FFF2-40B4-BE49-F238E27FC236}">
                <a16:creationId xmlns:a16="http://schemas.microsoft.com/office/drawing/2014/main" id="{43127398-EF53-4523-BA96-5778958D0270}"/>
              </a:ext>
            </a:extLst>
          </p:cNvPr>
          <p:cNvSpPr/>
          <p:nvPr/>
        </p:nvSpPr>
        <p:spPr>
          <a:xfrm>
            <a:off x="3629025" y="3881708"/>
            <a:ext cx="609600" cy="609600"/>
          </a:xfrm>
          <a:prstGeom prst="mathMultiply">
            <a:avLst/>
          </a:prstGeom>
          <a:solidFill>
            <a:srgbClr val="FFFF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rror">
            <a:extLst>
              <a:ext uri="{FF2B5EF4-FFF2-40B4-BE49-F238E27FC236}">
                <a16:creationId xmlns:a16="http://schemas.microsoft.com/office/drawing/2014/main" id="{A20D60B3-80CD-4B76-96D7-C364E58A3BE6}"/>
              </a:ext>
            </a:extLst>
          </p:cNvPr>
          <p:cNvSpPr/>
          <p:nvPr/>
        </p:nvSpPr>
        <p:spPr>
          <a:xfrm>
            <a:off x="2390775" y="2661421"/>
            <a:ext cx="609600" cy="609600"/>
          </a:xfrm>
          <a:prstGeom prst="mathMultiply">
            <a:avLst/>
          </a:prstGeom>
          <a:solidFill>
            <a:srgbClr val="FFFF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Victim">
            <a:extLst>
              <a:ext uri="{FF2B5EF4-FFF2-40B4-BE49-F238E27FC236}">
                <a16:creationId xmlns:a16="http://schemas.microsoft.com/office/drawing/2014/main" id="{9DE8DE22-AD5C-44D1-B5BF-97861D35CC52}"/>
              </a:ext>
            </a:extLst>
          </p:cNvPr>
          <p:cNvSpPr/>
          <p:nvPr/>
        </p:nvSpPr>
        <p:spPr>
          <a:xfrm>
            <a:off x="1800225" y="3885656"/>
            <a:ext cx="3657600" cy="6096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>
                <a:solidFill>
                  <a:schemeClr val="bg1"/>
                </a:solidFill>
                <a:latin typeface="+mj-lt"/>
              </a:rPr>
              <a:t> </a:t>
            </a:r>
            <a:r>
              <a:rPr lang="en-US" sz="4000" b="1">
                <a:solidFill>
                  <a:schemeClr val="tx1"/>
                </a:solidFill>
                <a:latin typeface="+mj-lt"/>
              </a:rPr>
              <a:t>Victim Row</a:t>
            </a:r>
          </a:p>
        </p:txBody>
      </p:sp>
      <p:sp>
        <p:nvSpPr>
          <p:cNvPr id="25" name="Victim">
            <a:extLst>
              <a:ext uri="{FF2B5EF4-FFF2-40B4-BE49-F238E27FC236}">
                <a16:creationId xmlns:a16="http://schemas.microsoft.com/office/drawing/2014/main" id="{541CBC55-A256-4D70-892B-B6F279533E8F}"/>
              </a:ext>
            </a:extLst>
          </p:cNvPr>
          <p:cNvSpPr/>
          <p:nvPr/>
        </p:nvSpPr>
        <p:spPr>
          <a:xfrm>
            <a:off x="1800225" y="2667909"/>
            <a:ext cx="3657600" cy="6096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>
                <a:solidFill>
                  <a:schemeClr val="bg1"/>
                </a:solidFill>
                <a:latin typeface="+mj-lt"/>
              </a:rPr>
              <a:t> </a:t>
            </a:r>
            <a:r>
              <a:rPr lang="en-US" sz="4000" b="1">
                <a:solidFill>
                  <a:schemeClr val="tx1"/>
                </a:solidFill>
                <a:latin typeface="+mj-lt"/>
              </a:rPr>
              <a:t>Victim Row</a:t>
            </a:r>
          </a:p>
        </p:txBody>
      </p:sp>
      <p:sp>
        <p:nvSpPr>
          <p:cNvPr id="26" name="Aggressor">
            <a:extLst>
              <a:ext uri="{FF2B5EF4-FFF2-40B4-BE49-F238E27FC236}">
                <a16:creationId xmlns:a16="http://schemas.microsoft.com/office/drawing/2014/main" id="{FE85C9BD-B771-4A9F-AF48-A33EA7183C35}"/>
              </a:ext>
            </a:extLst>
          </p:cNvPr>
          <p:cNvSpPr/>
          <p:nvPr/>
        </p:nvSpPr>
        <p:spPr>
          <a:xfrm>
            <a:off x="1800225" y="3275512"/>
            <a:ext cx="3657600" cy="6096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>
                <a:solidFill>
                  <a:schemeClr val="bg1"/>
                </a:solidFill>
                <a:latin typeface="+mj-lt"/>
              </a:rPr>
              <a:t> Aggressor Row</a:t>
            </a:r>
          </a:p>
        </p:txBody>
      </p:sp>
      <p:sp>
        <p:nvSpPr>
          <p:cNvPr id="27" name="Punchline">
            <a:extLst>
              <a:ext uri="{FF2B5EF4-FFF2-40B4-BE49-F238E27FC236}">
                <a16:creationId xmlns:a16="http://schemas.microsoft.com/office/drawing/2014/main" id="{DBE03DD9-8BC6-4D25-A768-E8D37AAFE43B}"/>
              </a:ext>
            </a:extLst>
          </p:cNvPr>
          <p:cNvSpPr txBox="1"/>
          <p:nvPr/>
        </p:nvSpPr>
        <p:spPr>
          <a:xfrm>
            <a:off x="504825" y="5714998"/>
            <a:ext cx="8077200" cy="114300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3600" i="1">
                <a:latin typeface="+mj-lt"/>
              </a:rPr>
              <a:t>Repeatedly opening and closing a row induces </a:t>
            </a:r>
            <a:r>
              <a:rPr lang="en-US" sz="3600" b="1" i="1">
                <a:solidFill>
                  <a:srgbClr val="FF0000"/>
                </a:solidFill>
                <a:latin typeface="+mj-lt"/>
              </a:rPr>
              <a:t>disturbance errors</a:t>
            </a:r>
            <a:r>
              <a:rPr lang="en-US" sz="3600" i="1">
                <a:solidFill>
                  <a:srgbClr val="FF0000"/>
                </a:solidFill>
                <a:latin typeface="+mj-lt"/>
              </a:rPr>
              <a:t> </a:t>
            </a:r>
            <a:r>
              <a:rPr lang="en-US" sz="3600" i="1">
                <a:latin typeface="+mj-lt"/>
              </a:rPr>
              <a:t>in adjacent rows</a:t>
            </a:r>
          </a:p>
        </p:txBody>
      </p:sp>
      <p:sp>
        <p:nvSpPr>
          <p:cNvPr id="28" name="Opened">
            <a:extLst>
              <a:ext uri="{FF2B5EF4-FFF2-40B4-BE49-F238E27FC236}">
                <a16:creationId xmlns:a16="http://schemas.microsoft.com/office/drawing/2014/main" id="{D0829B66-C3A8-46AA-A1DF-E5D5F4791CFE}"/>
              </a:ext>
            </a:extLst>
          </p:cNvPr>
          <p:cNvSpPr txBox="1"/>
          <p:nvPr/>
        </p:nvSpPr>
        <p:spPr>
          <a:xfrm>
            <a:off x="3095625" y="3356201"/>
            <a:ext cx="2209800" cy="45720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en-US" sz="4000" b="1" i="1">
                <a:latin typeface="+mj-lt"/>
              </a:rPr>
              <a:t>Opened</a:t>
            </a:r>
          </a:p>
        </p:txBody>
      </p:sp>
      <p:sp>
        <p:nvSpPr>
          <p:cNvPr id="29" name="Closed">
            <a:extLst>
              <a:ext uri="{FF2B5EF4-FFF2-40B4-BE49-F238E27FC236}">
                <a16:creationId xmlns:a16="http://schemas.microsoft.com/office/drawing/2014/main" id="{440AC7A0-4F27-494D-AB66-41CFB86B5801}"/>
              </a:ext>
            </a:extLst>
          </p:cNvPr>
          <p:cNvSpPr txBox="1"/>
          <p:nvPr/>
        </p:nvSpPr>
        <p:spPr>
          <a:xfrm>
            <a:off x="3105150" y="3356200"/>
            <a:ext cx="2200275" cy="45720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en-US" sz="4000" b="1" i="1">
                <a:latin typeface="+mj-lt"/>
              </a:rPr>
              <a:t>Closed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2C591B1-C06F-4BEB-AE4D-097B68764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025" y="2438311"/>
            <a:ext cx="3496394" cy="3496394"/>
          </a:xfrm>
          <a:prstGeom prst="rect">
            <a:avLst/>
          </a:prstGeom>
        </p:spPr>
      </p:pic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2D92185D-EA58-9FD6-D335-6188A1E8A716}"/>
              </a:ext>
            </a:extLst>
          </p:cNvPr>
          <p:cNvSpPr txBox="1">
            <a:spLocks/>
          </p:cNvSpPr>
          <p:nvPr/>
        </p:nvSpPr>
        <p:spPr>
          <a:xfrm>
            <a:off x="8456113" y="6427243"/>
            <a:ext cx="553212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Advanced Computer Architecture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996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7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0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set>
                                      <p:cBhvr>
                                        <p:cTn id="58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1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9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7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9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2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4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4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7" presetClass="emph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set>
                                      <p:cBhvr>
                                        <p:cTn id="80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mph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83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5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5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7" presetClass="emph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1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mph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4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6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6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7" presetClass="emph" presetSubtype="2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set>
                                      <p:cBhvr>
                                        <p:cTn id="102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mph" presetSubtype="2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05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7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7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7" presetClass="emph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3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mph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rgb" dir="cw">
                                      <p:cBhvr>
                                        <p:cTn id="115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6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8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8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7" presetClass="emph" presetSubtype="2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set>
                                      <p:cBhvr>
                                        <p:cTn id="124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mph" presetSubtype="2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27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1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9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7" presetClass="emph" presetSubtype="2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5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mph" presetSubtype="2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8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11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1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7" presetClass="emph" presetSubtype="2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Clr clrSpc="rgb" dir="cw">
                                      <p:cBhvr>
                                        <p:cTn id="145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6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mph" presetSubtype="2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Clr clrSpc="rgb" dir="cw">
                                      <p:cBhvr>
                                        <p:cTn id="148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49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12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1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7" presetClass="emph" presetSubtype="2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7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mph" presetSubtype="2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Clr clrSpc="rgb" dir="cw">
                                      <p:cBhvr>
                                        <p:cTn id="159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0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1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3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3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3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3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17" grpId="2"/>
      <p:bldP spid="17" grpId="3"/>
      <p:bldP spid="17" grpId="4"/>
      <p:bldP spid="17" grpId="5"/>
      <p:bldP spid="17" grpId="6"/>
      <p:bldP spid="17" grpId="7"/>
      <p:bldP spid="17" grpId="8"/>
      <p:bldP spid="17" grpId="9"/>
      <p:bldP spid="17" grpId="10"/>
      <p:bldP spid="17" grpId="11"/>
      <p:bldP spid="18" grpId="0"/>
      <p:bldP spid="18" grpId="1"/>
      <p:bldP spid="18" grpId="2"/>
      <p:bldP spid="18" grpId="3"/>
      <p:bldP spid="18" grpId="4"/>
      <p:bldP spid="18" grpId="5"/>
      <p:bldP spid="18" grpId="6"/>
      <p:bldP spid="18" grpId="7"/>
      <p:bldP spid="18" grpId="8"/>
      <p:bldP spid="18" grpId="9"/>
      <p:bldP spid="18" grpId="10"/>
      <p:bldP spid="18" grpId="11"/>
      <p:bldP spid="18" grpId="12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8" grpId="1"/>
      <p:bldP spid="29" grpId="0"/>
      <p:bldP spid="29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3ED774-25DA-4BED-8959-A8383D2F1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4A0AEB-488E-4EF5-9245-CD112D8D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30</a:t>
            </a:fld>
            <a:endParaRPr lang="en-IN" dirty="0"/>
          </a:p>
        </p:txBody>
      </p:sp>
      <p:sp>
        <p:nvSpPr>
          <p:cNvPr id="6" name="Oval 2">
            <a:extLst>
              <a:ext uri="{FF2B5EF4-FFF2-40B4-BE49-F238E27FC236}">
                <a16:creationId xmlns:a16="http://schemas.microsoft.com/office/drawing/2014/main" id="{E7205CDF-2137-457B-96FD-E039D190F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4834" y="1555750"/>
            <a:ext cx="1143000" cy="990600"/>
          </a:xfrm>
          <a:prstGeom prst="ellipse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P1</a:t>
            </a:r>
          </a:p>
        </p:txBody>
      </p:sp>
      <p:grpSp>
        <p:nvGrpSpPr>
          <p:cNvPr id="7" name="Group 3">
            <a:extLst>
              <a:ext uri="{FF2B5EF4-FFF2-40B4-BE49-F238E27FC236}">
                <a16:creationId xmlns:a16="http://schemas.microsoft.com/office/drawing/2014/main" id="{B193D8C4-4CB2-4317-A7CE-1A6CE0E167CC}"/>
              </a:ext>
            </a:extLst>
          </p:cNvPr>
          <p:cNvGrpSpPr>
            <a:grpSpLocks/>
          </p:cNvGrpSpPr>
          <p:nvPr/>
        </p:nvGrpSpPr>
        <p:grpSpPr bwMode="auto">
          <a:xfrm>
            <a:off x="1776234" y="3613150"/>
            <a:ext cx="1674813" cy="379413"/>
            <a:chOff x="1008" y="2160"/>
            <a:chExt cx="1055" cy="239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DA06ED66-663B-41F6-8205-EBE8F2435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160"/>
              <a:ext cx="76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BA439F9E-151A-4974-8E8E-B8768A430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160"/>
              <a:ext cx="28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</p:grpSp>
      <p:grpSp>
        <p:nvGrpSpPr>
          <p:cNvPr id="10" name="Group 6">
            <a:extLst>
              <a:ext uri="{FF2B5EF4-FFF2-40B4-BE49-F238E27FC236}">
                <a16:creationId xmlns:a16="http://schemas.microsoft.com/office/drawing/2014/main" id="{ACDD4142-958C-46CF-8995-E0FAFB3EB834}"/>
              </a:ext>
            </a:extLst>
          </p:cNvPr>
          <p:cNvGrpSpPr>
            <a:grpSpLocks/>
          </p:cNvGrpSpPr>
          <p:nvPr/>
        </p:nvGrpSpPr>
        <p:grpSpPr bwMode="auto">
          <a:xfrm>
            <a:off x="1776234" y="2851150"/>
            <a:ext cx="1674813" cy="379413"/>
            <a:chOff x="1008" y="1680"/>
            <a:chExt cx="1055" cy="239"/>
          </a:xfrm>
        </p:grpSpPr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ABF36268-B23E-4D4D-BF45-55F2370A2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680"/>
              <a:ext cx="76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DEFBD577-D7CA-4596-BD31-0FF4489CD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680"/>
              <a:ext cx="28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</p:grpSp>
      <p:sp>
        <p:nvSpPr>
          <p:cNvPr id="13" name="Line 9">
            <a:extLst>
              <a:ext uri="{FF2B5EF4-FFF2-40B4-BE49-F238E27FC236}">
                <a16:creationId xmlns:a16="http://schemas.microsoft.com/office/drawing/2014/main" id="{BEA1C4AA-C342-49EA-8BB2-EE68EF538CC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8234" y="2546350"/>
            <a:ext cx="1588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" name="Oval 10">
            <a:extLst>
              <a:ext uri="{FF2B5EF4-FFF2-40B4-BE49-F238E27FC236}">
                <a16:creationId xmlns:a16="http://schemas.microsoft.com/office/drawing/2014/main" id="{DC9D5086-98C2-4CF7-97F9-6FD89BAD2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3034" y="1555750"/>
            <a:ext cx="1143000" cy="990600"/>
          </a:xfrm>
          <a:prstGeom prst="ellipse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P3</a:t>
            </a:r>
          </a:p>
        </p:txBody>
      </p:sp>
      <p:grpSp>
        <p:nvGrpSpPr>
          <p:cNvPr id="15" name="Group 11">
            <a:extLst>
              <a:ext uri="{FF2B5EF4-FFF2-40B4-BE49-F238E27FC236}">
                <a16:creationId xmlns:a16="http://schemas.microsoft.com/office/drawing/2014/main" id="{C74515A2-514D-43F4-8548-72DB44117A0E}"/>
              </a:ext>
            </a:extLst>
          </p:cNvPr>
          <p:cNvGrpSpPr>
            <a:grpSpLocks/>
          </p:cNvGrpSpPr>
          <p:nvPr/>
        </p:nvGrpSpPr>
        <p:grpSpPr bwMode="auto">
          <a:xfrm>
            <a:off x="6424434" y="3613150"/>
            <a:ext cx="1674813" cy="379413"/>
            <a:chOff x="3936" y="2160"/>
            <a:chExt cx="1055" cy="239"/>
          </a:xfrm>
        </p:grpSpPr>
        <p:sp>
          <p:nvSpPr>
            <p:cNvPr id="16" name="Rectangle 12">
              <a:extLst>
                <a:ext uri="{FF2B5EF4-FFF2-40B4-BE49-F238E27FC236}">
                  <a16:creationId xmlns:a16="http://schemas.microsoft.com/office/drawing/2014/main" id="{D36A8061-FF63-4BE7-9700-3DCA66A89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160"/>
              <a:ext cx="76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7" name="Rectangle 13">
              <a:extLst>
                <a:ext uri="{FF2B5EF4-FFF2-40B4-BE49-F238E27FC236}">
                  <a16:creationId xmlns:a16="http://schemas.microsoft.com/office/drawing/2014/main" id="{8621638A-8EE4-4FB8-9E20-8755E7920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160"/>
              <a:ext cx="28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</p:grpSp>
      <p:grpSp>
        <p:nvGrpSpPr>
          <p:cNvPr id="18" name="Group 14">
            <a:extLst>
              <a:ext uri="{FF2B5EF4-FFF2-40B4-BE49-F238E27FC236}">
                <a16:creationId xmlns:a16="http://schemas.microsoft.com/office/drawing/2014/main" id="{4BFD8C36-90BB-4BE1-AB0F-108A389C4B18}"/>
              </a:ext>
            </a:extLst>
          </p:cNvPr>
          <p:cNvGrpSpPr>
            <a:grpSpLocks/>
          </p:cNvGrpSpPr>
          <p:nvPr/>
        </p:nvGrpSpPr>
        <p:grpSpPr bwMode="auto">
          <a:xfrm>
            <a:off x="6424434" y="2851150"/>
            <a:ext cx="1674813" cy="379413"/>
            <a:chOff x="3936" y="1680"/>
            <a:chExt cx="1055" cy="239"/>
          </a:xfrm>
        </p:grpSpPr>
        <p:sp>
          <p:nvSpPr>
            <p:cNvPr id="19" name="Rectangle 15">
              <a:extLst>
                <a:ext uri="{FF2B5EF4-FFF2-40B4-BE49-F238E27FC236}">
                  <a16:creationId xmlns:a16="http://schemas.microsoft.com/office/drawing/2014/main" id="{C7608F7D-4670-47C8-924D-AF39615301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680"/>
              <a:ext cx="76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0" name="Rectangle 16">
              <a:extLst>
                <a:ext uri="{FF2B5EF4-FFF2-40B4-BE49-F238E27FC236}">
                  <a16:creationId xmlns:a16="http://schemas.microsoft.com/office/drawing/2014/main" id="{61EBC6C8-C9F3-425C-BB83-177FE4A50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680"/>
              <a:ext cx="28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</p:grpSp>
      <p:sp>
        <p:nvSpPr>
          <p:cNvPr id="21" name="Line 17">
            <a:extLst>
              <a:ext uri="{FF2B5EF4-FFF2-40B4-BE49-F238E27FC236}">
                <a16:creationId xmlns:a16="http://schemas.microsoft.com/office/drawing/2014/main" id="{A71763A3-04A3-4B7B-BBB9-7E3D3EF9231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62634" y="2546350"/>
            <a:ext cx="1588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22" name="Group 18">
            <a:extLst>
              <a:ext uri="{FF2B5EF4-FFF2-40B4-BE49-F238E27FC236}">
                <a16:creationId xmlns:a16="http://schemas.microsoft.com/office/drawing/2014/main" id="{D81A7795-D4AD-4983-B4A0-9D71015B2B5B}"/>
              </a:ext>
            </a:extLst>
          </p:cNvPr>
          <p:cNvGrpSpPr>
            <a:grpSpLocks/>
          </p:cNvGrpSpPr>
          <p:nvPr/>
        </p:nvGrpSpPr>
        <p:grpSpPr bwMode="auto">
          <a:xfrm>
            <a:off x="4138434" y="1555750"/>
            <a:ext cx="1674813" cy="2435225"/>
            <a:chOff x="2496" y="864"/>
            <a:chExt cx="1055" cy="1534"/>
          </a:xfrm>
        </p:grpSpPr>
        <p:sp>
          <p:nvSpPr>
            <p:cNvPr id="23" name="Oval 19">
              <a:extLst>
                <a:ext uri="{FF2B5EF4-FFF2-40B4-BE49-F238E27FC236}">
                  <a16:creationId xmlns:a16="http://schemas.microsoft.com/office/drawing/2014/main" id="{884B9D38-3297-4B31-BF4A-2DA60D8FF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864"/>
              <a:ext cx="719" cy="623"/>
            </a:xfrm>
            <a:prstGeom prst="ellipse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P2</a:t>
              </a:r>
            </a:p>
          </p:txBody>
        </p:sp>
        <p:grpSp>
          <p:nvGrpSpPr>
            <p:cNvPr id="24" name="Group 20">
              <a:extLst>
                <a:ext uri="{FF2B5EF4-FFF2-40B4-BE49-F238E27FC236}">
                  <a16:creationId xmlns:a16="http://schemas.microsoft.com/office/drawing/2014/main" id="{1B632C56-5D01-4D8F-87A6-2AD53E58FB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1680"/>
              <a:ext cx="1055" cy="719"/>
              <a:chOff x="2496" y="1680"/>
              <a:chExt cx="1055" cy="719"/>
            </a:xfrm>
          </p:grpSpPr>
          <p:grpSp>
            <p:nvGrpSpPr>
              <p:cNvPr id="26" name="Group 21">
                <a:extLst>
                  <a:ext uri="{FF2B5EF4-FFF2-40B4-BE49-F238E27FC236}">
                    <a16:creationId xmlns:a16="http://schemas.microsoft.com/office/drawing/2014/main" id="{6610D65F-153B-4E5F-BE77-0A68DB73F01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1920"/>
                <a:ext cx="1055" cy="239"/>
                <a:chOff x="2496" y="1920"/>
                <a:chExt cx="1055" cy="239"/>
              </a:xfrm>
            </p:grpSpPr>
            <p:sp>
              <p:nvSpPr>
                <p:cNvPr id="33" name="Rectangle 22">
                  <a:extLst>
                    <a:ext uri="{FF2B5EF4-FFF2-40B4-BE49-F238E27FC236}">
                      <a16:creationId xmlns:a16="http://schemas.microsoft.com/office/drawing/2014/main" id="{F461CC7C-E791-4723-AAD8-3C554D140B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1920"/>
                  <a:ext cx="767" cy="239"/>
                </a:xfrm>
                <a:prstGeom prst="rect">
                  <a:avLst/>
                </a:prstGeom>
                <a:solidFill>
                  <a:srgbClr val="4F81BD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34" name="Rectangle 23">
                  <a:extLst>
                    <a:ext uri="{FF2B5EF4-FFF2-40B4-BE49-F238E27FC236}">
                      <a16:creationId xmlns:a16="http://schemas.microsoft.com/office/drawing/2014/main" id="{03AE5757-BC51-432F-A194-0D18A9B22A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1920"/>
                  <a:ext cx="287" cy="239"/>
                </a:xfrm>
                <a:prstGeom prst="rect">
                  <a:avLst/>
                </a:prstGeom>
                <a:solidFill>
                  <a:srgbClr val="4F81BD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</p:grpSp>
          <p:grpSp>
            <p:nvGrpSpPr>
              <p:cNvPr id="27" name="Group 24">
                <a:extLst>
                  <a:ext uri="{FF2B5EF4-FFF2-40B4-BE49-F238E27FC236}">
                    <a16:creationId xmlns:a16="http://schemas.microsoft.com/office/drawing/2014/main" id="{C9C91676-7BCA-461B-AE9E-958C50A0EF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2160"/>
                <a:ext cx="1055" cy="239"/>
                <a:chOff x="2496" y="2160"/>
                <a:chExt cx="1055" cy="239"/>
              </a:xfrm>
            </p:grpSpPr>
            <p:sp>
              <p:nvSpPr>
                <p:cNvPr id="31" name="Rectangle 25">
                  <a:extLst>
                    <a:ext uri="{FF2B5EF4-FFF2-40B4-BE49-F238E27FC236}">
                      <a16:creationId xmlns:a16="http://schemas.microsoft.com/office/drawing/2014/main" id="{2D317D00-C29C-4D6B-90D5-864365FC84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2160"/>
                  <a:ext cx="767" cy="239"/>
                </a:xfrm>
                <a:prstGeom prst="rect">
                  <a:avLst/>
                </a:prstGeom>
                <a:solidFill>
                  <a:srgbClr val="4F81BD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32" name="Rectangle 26">
                  <a:extLst>
                    <a:ext uri="{FF2B5EF4-FFF2-40B4-BE49-F238E27FC236}">
                      <a16:creationId xmlns:a16="http://schemas.microsoft.com/office/drawing/2014/main" id="{10BD1BCC-891A-4ADA-B656-AD028F9568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160"/>
                  <a:ext cx="287" cy="239"/>
                </a:xfrm>
                <a:prstGeom prst="rect">
                  <a:avLst/>
                </a:prstGeom>
                <a:solidFill>
                  <a:srgbClr val="4F81BD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DAD22227-00FA-452C-BB59-F89CE7374DF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1680"/>
                <a:ext cx="1055" cy="239"/>
                <a:chOff x="2496" y="1680"/>
                <a:chExt cx="1055" cy="239"/>
              </a:xfrm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221D6872-AF0B-455B-9EDB-38854E6B48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1680"/>
                  <a:ext cx="767" cy="239"/>
                </a:xfrm>
                <a:prstGeom prst="rect">
                  <a:avLst/>
                </a:prstGeom>
                <a:solidFill>
                  <a:srgbClr val="4F81BD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3FAE94FE-213B-445C-B165-86813F2B78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1680"/>
                  <a:ext cx="287" cy="239"/>
                </a:xfrm>
                <a:prstGeom prst="rect">
                  <a:avLst/>
                </a:prstGeom>
                <a:solidFill>
                  <a:srgbClr val="4F81BD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</p:grpSp>
        </p:grpSp>
        <p:sp>
          <p:nvSpPr>
            <p:cNvPr id="25" name="Line 30">
              <a:extLst>
                <a:ext uri="{FF2B5EF4-FFF2-40B4-BE49-F238E27FC236}">
                  <a16:creationId xmlns:a16="http://schemas.microsoft.com/office/drawing/2014/main" id="{53A96695-3330-4836-90FF-B5C490FBF7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488"/>
              <a:ext cx="0" cy="19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5" name="Line 31">
            <a:extLst>
              <a:ext uri="{FF2B5EF4-FFF2-40B4-BE49-F238E27FC236}">
                <a16:creationId xmlns:a16="http://schemas.microsoft.com/office/drawing/2014/main" id="{1C42DB44-8C47-40DA-ACF3-7A9368910FC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0434" y="4603750"/>
            <a:ext cx="7391400" cy="1588"/>
          </a:xfrm>
          <a:prstGeom prst="line">
            <a:avLst/>
          </a:prstGeom>
          <a:noFill/>
          <a:ln w="41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" name="AutoShape 32">
            <a:extLst>
              <a:ext uri="{FF2B5EF4-FFF2-40B4-BE49-F238E27FC236}">
                <a16:creationId xmlns:a16="http://schemas.microsoft.com/office/drawing/2014/main" id="{9A8E6676-ADB6-4232-8F9A-3A87BAEEF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1034" y="3994150"/>
            <a:ext cx="1066800" cy="3048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Snooper</a:t>
            </a:r>
          </a:p>
        </p:txBody>
      </p:sp>
      <p:sp>
        <p:nvSpPr>
          <p:cNvPr id="37" name="AutoShape 33">
            <a:extLst>
              <a:ext uri="{FF2B5EF4-FFF2-40B4-BE49-F238E27FC236}">
                <a16:creationId xmlns:a16="http://schemas.microsoft.com/office/drawing/2014/main" id="{FE9742DC-0EFE-409B-8CEC-D3C9AD7EB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3234" y="3994150"/>
            <a:ext cx="1066800" cy="3048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Snooper</a:t>
            </a:r>
          </a:p>
        </p:txBody>
      </p:sp>
      <p:sp>
        <p:nvSpPr>
          <p:cNvPr id="38" name="AutoShape 34">
            <a:extLst>
              <a:ext uri="{FF2B5EF4-FFF2-40B4-BE49-F238E27FC236}">
                <a16:creationId xmlns:a16="http://schemas.microsoft.com/office/drawing/2014/main" id="{B58F3CB5-8987-4151-83B0-5A78ABBE8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9234" y="3994150"/>
            <a:ext cx="1066800" cy="3048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Snooper</a:t>
            </a:r>
          </a:p>
        </p:txBody>
      </p:sp>
      <p:sp>
        <p:nvSpPr>
          <p:cNvPr id="39" name="Rectangle 35">
            <a:extLst>
              <a:ext uri="{FF2B5EF4-FFF2-40B4-BE49-F238E27FC236}">
                <a16:creationId xmlns:a16="http://schemas.microsoft.com/office/drawing/2014/main" id="{45040218-E0CB-4B25-B5F4-AA1B83815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034" y="5594350"/>
            <a:ext cx="1219200" cy="38100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X=2</a:t>
            </a:r>
          </a:p>
        </p:txBody>
      </p:sp>
      <p:sp>
        <p:nvSpPr>
          <p:cNvPr id="40" name="Rectangle 36">
            <a:extLst>
              <a:ext uri="{FF2B5EF4-FFF2-40B4-BE49-F238E27FC236}">
                <a16:creationId xmlns:a16="http://schemas.microsoft.com/office/drawing/2014/main" id="{43033F89-2DA4-4999-9B3B-E69E38B91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034" y="5975350"/>
            <a:ext cx="1219200" cy="38100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1" name="Rectangle 37">
            <a:extLst>
              <a:ext uri="{FF2B5EF4-FFF2-40B4-BE49-F238E27FC236}">
                <a16:creationId xmlns:a16="http://schemas.microsoft.com/office/drawing/2014/main" id="{76B3F8D8-AE50-45A3-8A97-75CFDB550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034" y="5213350"/>
            <a:ext cx="1219200" cy="38100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2" name="AutoShape 38">
            <a:extLst>
              <a:ext uri="{FF2B5EF4-FFF2-40B4-BE49-F238E27FC236}">
                <a16:creationId xmlns:a16="http://schemas.microsoft.com/office/drawing/2014/main" id="{0A99189C-E09E-4D10-B647-495AFFD7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3234" y="4908550"/>
            <a:ext cx="1066800" cy="3048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DRAM</a:t>
            </a:r>
          </a:p>
        </p:txBody>
      </p:sp>
      <p:sp>
        <p:nvSpPr>
          <p:cNvPr id="43" name="Line 39">
            <a:extLst>
              <a:ext uri="{FF2B5EF4-FFF2-40B4-BE49-F238E27FC236}">
                <a16:creationId xmlns:a16="http://schemas.microsoft.com/office/drawing/2014/main" id="{56F040CB-FEB4-4FCC-8B02-BDED6269CC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8234" y="4298950"/>
            <a:ext cx="1588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4" name="Line 40">
            <a:extLst>
              <a:ext uri="{FF2B5EF4-FFF2-40B4-BE49-F238E27FC236}">
                <a16:creationId xmlns:a16="http://schemas.microsoft.com/office/drawing/2014/main" id="{F278835E-CF26-4DDB-9E22-56132A5E96B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6634" y="4298950"/>
            <a:ext cx="1588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5" name="Line 41">
            <a:extLst>
              <a:ext uri="{FF2B5EF4-FFF2-40B4-BE49-F238E27FC236}">
                <a16:creationId xmlns:a16="http://schemas.microsoft.com/office/drawing/2014/main" id="{C324BB5E-42A5-406B-AF76-D2AF28AD4071}"/>
              </a:ext>
            </a:extLst>
          </p:cNvPr>
          <p:cNvSpPr>
            <a:spLocks noChangeShapeType="1"/>
          </p:cNvSpPr>
          <p:nvPr/>
        </p:nvSpPr>
        <p:spPr bwMode="auto">
          <a:xfrm>
            <a:off x="7262634" y="4298950"/>
            <a:ext cx="1588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6" name="Line 42">
            <a:extLst>
              <a:ext uri="{FF2B5EF4-FFF2-40B4-BE49-F238E27FC236}">
                <a16:creationId xmlns:a16="http://schemas.microsoft.com/office/drawing/2014/main" id="{152E6ABB-85F5-45FB-A51E-7B91ABCA4DD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6634" y="4603750"/>
            <a:ext cx="1588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7" name="Rectangle 43">
            <a:extLst>
              <a:ext uri="{FF2B5EF4-FFF2-40B4-BE49-F238E27FC236}">
                <a16:creationId xmlns:a16="http://schemas.microsoft.com/office/drawing/2014/main" id="{03C00B1E-F20A-4907-B248-D12AC4B49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234" y="3232150"/>
            <a:ext cx="1219200" cy="38100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X=2</a:t>
            </a:r>
          </a:p>
        </p:txBody>
      </p:sp>
      <p:sp>
        <p:nvSpPr>
          <p:cNvPr id="48" name="Rectangle 44">
            <a:extLst>
              <a:ext uri="{FF2B5EF4-FFF2-40B4-BE49-F238E27FC236}">
                <a16:creationId xmlns:a16="http://schemas.microsoft.com/office/drawing/2014/main" id="{AAA74D50-A9CF-4360-A384-F39975709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5434" y="3232150"/>
            <a:ext cx="457200" cy="38100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49" name="Rectangle 45">
            <a:extLst>
              <a:ext uri="{FF2B5EF4-FFF2-40B4-BE49-F238E27FC236}">
                <a16:creationId xmlns:a16="http://schemas.microsoft.com/office/drawing/2014/main" id="{59552CF9-04E3-428C-B87F-AF37B07B1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4434" y="3232150"/>
            <a:ext cx="1219200" cy="38100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X=3</a:t>
            </a:r>
          </a:p>
        </p:txBody>
      </p:sp>
      <p:sp>
        <p:nvSpPr>
          <p:cNvPr id="50" name="Rectangle 46">
            <a:extLst>
              <a:ext uri="{FF2B5EF4-FFF2-40B4-BE49-F238E27FC236}">
                <a16:creationId xmlns:a16="http://schemas.microsoft.com/office/drawing/2014/main" id="{5F4A4B0C-61B2-4C05-BA9B-7394FB96F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3634" y="3232150"/>
            <a:ext cx="457200" cy="38100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M</a:t>
            </a:r>
          </a:p>
        </p:txBody>
      </p:sp>
      <p:grpSp>
        <p:nvGrpSpPr>
          <p:cNvPr id="51" name="Group 47">
            <a:extLst>
              <a:ext uri="{FF2B5EF4-FFF2-40B4-BE49-F238E27FC236}">
                <a16:creationId xmlns:a16="http://schemas.microsoft.com/office/drawing/2014/main" id="{7519F77E-3173-46BD-BC24-24ADCCB102F4}"/>
              </a:ext>
            </a:extLst>
          </p:cNvPr>
          <p:cNvGrpSpPr>
            <a:grpSpLocks/>
          </p:cNvGrpSpPr>
          <p:nvPr/>
        </p:nvGrpSpPr>
        <p:grpSpPr bwMode="auto">
          <a:xfrm>
            <a:off x="326847" y="2317750"/>
            <a:ext cx="1752600" cy="1141413"/>
            <a:chOff x="95" y="1344"/>
            <a:chExt cx="1104" cy="719"/>
          </a:xfrm>
        </p:grpSpPr>
        <p:sp>
          <p:nvSpPr>
            <p:cNvPr id="52" name="Freeform 48">
              <a:extLst>
                <a:ext uri="{FF2B5EF4-FFF2-40B4-BE49-F238E27FC236}">
                  <a16:creationId xmlns:a16="http://schemas.microsoft.com/office/drawing/2014/main" id="{CD44ECFD-0875-49AE-A542-FBDBF0976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" y="1344"/>
              <a:ext cx="511" cy="719"/>
            </a:xfrm>
            <a:custGeom>
              <a:avLst/>
              <a:gdLst>
                <a:gd name="T0" fmla="*/ 497 w 512"/>
                <a:gd name="T1" fmla="*/ 0 h 720"/>
                <a:gd name="T2" fmla="*/ 32 w 512"/>
                <a:gd name="T3" fmla="*/ 369 h 720"/>
                <a:gd name="T4" fmla="*/ 305 w 512"/>
                <a:gd name="T5" fmla="*/ 705 h 720"/>
                <a:gd name="T6" fmla="*/ 0 60000 65536"/>
                <a:gd name="T7" fmla="*/ 0 60000 65536"/>
                <a:gd name="T8" fmla="*/ 0 60000 65536"/>
                <a:gd name="T9" fmla="*/ 0 w 512"/>
                <a:gd name="T10" fmla="*/ 0 h 720"/>
                <a:gd name="T11" fmla="*/ 512 w 512"/>
                <a:gd name="T12" fmla="*/ 720 h 7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720">
                  <a:moveTo>
                    <a:pt x="512" y="0"/>
                  </a:moveTo>
                  <a:cubicBezTo>
                    <a:pt x="288" y="132"/>
                    <a:pt x="64" y="264"/>
                    <a:pt x="32" y="384"/>
                  </a:cubicBezTo>
                  <a:cubicBezTo>
                    <a:pt x="0" y="504"/>
                    <a:pt x="160" y="612"/>
                    <a:pt x="320" y="720"/>
                  </a:cubicBezTo>
                </a:path>
              </a:pathLst>
            </a:custGeom>
            <a:noFill/>
            <a:ln w="3816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" name="Text Box 49">
              <a:extLst>
                <a:ext uri="{FF2B5EF4-FFF2-40B4-BE49-F238E27FC236}">
                  <a16:creationId xmlns:a16="http://schemas.microsoft.com/office/drawing/2014/main" id="{AB63D379-E08C-403B-A7DB-5F86E6355B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" y="1584"/>
              <a:ext cx="656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rd &amp;X</a:t>
              </a:r>
            </a:p>
          </p:txBody>
        </p:sp>
      </p:grpSp>
      <p:grpSp>
        <p:nvGrpSpPr>
          <p:cNvPr id="54" name="Group 50">
            <a:extLst>
              <a:ext uri="{FF2B5EF4-FFF2-40B4-BE49-F238E27FC236}">
                <a16:creationId xmlns:a16="http://schemas.microsoft.com/office/drawing/2014/main" id="{69DE9826-2C12-415C-A054-89DE9659D796}"/>
              </a:ext>
            </a:extLst>
          </p:cNvPr>
          <p:cNvGrpSpPr>
            <a:grpSpLocks/>
          </p:cNvGrpSpPr>
          <p:nvPr/>
        </p:nvGrpSpPr>
        <p:grpSpPr bwMode="auto">
          <a:xfrm>
            <a:off x="320497" y="3536950"/>
            <a:ext cx="1454150" cy="1068388"/>
            <a:chOff x="91" y="2112"/>
            <a:chExt cx="916" cy="673"/>
          </a:xfrm>
        </p:grpSpPr>
        <p:sp>
          <p:nvSpPr>
            <p:cNvPr id="55" name="Freeform 51">
              <a:extLst>
                <a:ext uri="{FF2B5EF4-FFF2-40B4-BE49-F238E27FC236}">
                  <a16:creationId xmlns:a16="http://schemas.microsoft.com/office/drawing/2014/main" id="{EE54922B-1D41-41BA-84B0-9CE9FE7DA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" y="2112"/>
              <a:ext cx="303" cy="671"/>
            </a:xfrm>
            <a:custGeom>
              <a:avLst/>
              <a:gdLst>
                <a:gd name="T0" fmla="*/ 289 w 304"/>
                <a:gd name="T1" fmla="*/ 0 h 672"/>
                <a:gd name="T2" fmla="*/ 16 w 304"/>
                <a:gd name="T3" fmla="*/ 240 h 672"/>
                <a:gd name="T4" fmla="*/ 193 w 304"/>
                <a:gd name="T5" fmla="*/ 657 h 672"/>
                <a:gd name="T6" fmla="*/ 0 60000 65536"/>
                <a:gd name="T7" fmla="*/ 0 60000 65536"/>
                <a:gd name="T8" fmla="*/ 0 60000 65536"/>
                <a:gd name="T9" fmla="*/ 0 w 304"/>
                <a:gd name="T10" fmla="*/ 0 h 672"/>
                <a:gd name="T11" fmla="*/ 304 w 304"/>
                <a:gd name="T12" fmla="*/ 672 h 6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4" h="672">
                  <a:moveTo>
                    <a:pt x="304" y="0"/>
                  </a:moveTo>
                  <a:cubicBezTo>
                    <a:pt x="168" y="64"/>
                    <a:pt x="32" y="128"/>
                    <a:pt x="16" y="240"/>
                  </a:cubicBezTo>
                  <a:cubicBezTo>
                    <a:pt x="0" y="352"/>
                    <a:pt x="104" y="512"/>
                    <a:pt x="208" y="672"/>
                  </a:cubicBezTo>
                </a:path>
              </a:pathLst>
            </a:custGeom>
            <a:noFill/>
            <a:ln w="3816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" name="Text Box 52">
              <a:extLst>
                <a:ext uri="{FF2B5EF4-FFF2-40B4-BE49-F238E27FC236}">
                  <a16:creationId xmlns:a16="http://schemas.microsoft.com/office/drawing/2014/main" id="{117D7B36-039D-4C1B-B988-19060AA4FD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" y="2496"/>
              <a:ext cx="721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BusRd</a:t>
              </a:r>
            </a:p>
          </p:txBody>
        </p:sp>
      </p:grpSp>
      <p:grpSp>
        <p:nvGrpSpPr>
          <p:cNvPr id="57" name="Group 53">
            <a:extLst>
              <a:ext uri="{FF2B5EF4-FFF2-40B4-BE49-F238E27FC236}">
                <a16:creationId xmlns:a16="http://schemas.microsoft.com/office/drawing/2014/main" id="{16CF177F-203C-4B07-8B68-FE29C4CDBACB}"/>
              </a:ext>
            </a:extLst>
          </p:cNvPr>
          <p:cNvGrpSpPr>
            <a:grpSpLocks/>
          </p:cNvGrpSpPr>
          <p:nvPr/>
        </p:nvGrpSpPr>
        <p:grpSpPr bwMode="auto">
          <a:xfrm>
            <a:off x="7643634" y="3232150"/>
            <a:ext cx="811213" cy="458788"/>
            <a:chOff x="4704" y="1920"/>
            <a:chExt cx="511" cy="289"/>
          </a:xfrm>
        </p:grpSpPr>
        <p:sp>
          <p:nvSpPr>
            <p:cNvPr id="58" name="Line 54">
              <a:extLst>
                <a:ext uri="{FF2B5EF4-FFF2-40B4-BE49-F238E27FC236}">
                  <a16:creationId xmlns:a16="http://schemas.microsoft.com/office/drawing/2014/main" id="{B9052CB5-9CDC-4ACF-B4D6-84D7F5F6A8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4" y="1967"/>
              <a:ext cx="239" cy="145"/>
            </a:xfrm>
            <a:prstGeom prst="line">
              <a:avLst/>
            </a:prstGeom>
            <a:noFill/>
            <a:ln w="3816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9" name="Text Box 55">
              <a:extLst>
                <a:ext uri="{FF2B5EF4-FFF2-40B4-BE49-F238E27FC236}">
                  <a16:creationId xmlns:a16="http://schemas.microsoft.com/office/drawing/2014/main" id="{3E2EBE97-3C2B-4004-B42E-6CA50C4DC4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0" y="1920"/>
              <a:ext cx="235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S</a:t>
              </a:r>
            </a:p>
          </p:txBody>
        </p:sp>
      </p:grpSp>
      <p:grpSp>
        <p:nvGrpSpPr>
          <p:cNvPr id="60" name="Group 56">
            <a:extLst>
              <a:ext uri="{FF2B5EF4-FFF2-40B4-BE49-F238E27FC236}">
                <a16:creationId xmlns:a16="http://schemas.microsoft.com/office/drawing/2014/main" id="{09E3C20E-7818-498D-AD48-B935001E65AA}"/>
              </a:ext>
            </a:extLst>
          </p:cNvPr>
          <p:cNvGrpSpPr>
            <a:grpSpLocks/>
          </p:cNvGrpSpPr>
          <p:nvPr/>
        </p:nvGrpSpPr>
        <p:grpSpPr bwMode="auto">
          <a:xfrm>
            <a:off x="4971872" y="4527550"/>
            <a:ext cx="993775" cy="1525588"/>
            <a:chOff x="3021" y="2736"/>
            <a:chExt cx="626" cy="961"/>
          </a:xfrm>
        </p:grpSpPr>
        <p:sp>
          <p:nvSpPr>
            <p:cNvPr id="61" name="Freeform 57">
              <a:extLst>
                <a:ext uri="{FF2B5EF4-FFF2-40B4-BE49-F238E27FC236}">
                  <a16:creationId xmlns:a16="http://schemas.microsoft.com/office/drawing/2014/main" id="{5CFD7271-C0E3-4B7D-936E-C925EA425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0" y="2736"/>
              <a:ext cx="527" cy="671"/>
            </a:xfrm>
            <a:custGeom>
              <a:avLst/>
              <a:gdLst>
                <a:gd name="T0" fmla="*/ 513 w 528"/>
                <a:gd name="T1" fmla="*/ 0 h 672"/>
                <a:gd name="T2" fmla="*/ 192 w 528"/>
                <a:gd name="T3" fmla="*/ 336 h 672"/>
                <a:gd name="T4" fmla="*/ 0 w 528"/>
                <a:gd name="T5" fmla="*/ 657 h 672"/>
                <a:gd name="T6" fmla="*/ 0 60000 65536"/>
                <a:gd name="T7" fmla="*/ 0 60000 65536"/>
                <a:gd name="T8" fmla="*/ 0 60000 65536"/>
                <a:gd name="T9" fmla="*/ 0 w 528"/>
                <a:gd name="T10" fmla="*/ 0 h 672"/>
                <a:gd name="T11" fmla="*/ 528 w 528"/>
                <a:gd name="T12" fmla="*/ 672 h 6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672">
                  <a:moveTo>
                    <a:pt x="528" y="0"/>
                  </a:moveTo>
                  <a:cubicBezTo>
                    <a:pt x="404" y="112"/>
                    <a:pt x="280" y="224"/>
                    <a:pt x="192" y="336"/>
                  </a:cubicBezTo>
                  <a:cubicBezTo>
                    <a:pt x="104" y="448"/>
                    <a:pt x="32" y="616"/>
                    <a:pt x="0" y="672"/>
                  </a:cubicBezTo>
                </a:path>
              </a:pathLst>
            </a:custGeom>
            <a:noFill/>
            <a:ln w="3816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" name="Line 58">
              <a:extLst>
                <a:ext uri="{FF2B5EF4-FFF2-40B4-BE49-F238E27FC236}">
                  <a16:creationId xmlns:a16="http://schemas.microsoft.com/office/drawing/2014/main" id="{3049D449-D737-4172-98DD-0F86053BF0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21" y="3455"/>
              <a:ext cx="239" cy="145"/>
            </a:xfrm>
            <a:prstGeom prst="line">
              <a:avLst/>
            </a:prstGeom>
            <a:noFill/>
            <a:ln w="3816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3" name="Text Box 59">
              <a:extLst>
                <a:ext uri="{FF2B5EF4-FFF2-40B4-BE49-F238E27FC236}">
                  <a16:creationId xmlns:a16="http://schemas.microsoft.com/office/drawing/2014/main" id="{BAB68531-97D4-4FC9-AA2B-D7F62614E9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5" y="3408"/>
              <a:ext cx="235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3</a:t>
              </a:r>
            </a:p>
          </p:txBody>
        </p:sp>
      </p:grpSp>
      <p:sp>
        <p:nvSpPr>
          <p:cNvPr id="64" name="Text Box 60">
            <a:extLst>
              <a:ext uri="{FF2B5EF4-FFF2-40B4-BE49-F238E27FC236}">
                <a16:creationId xmlns:a16="http://schemas.microsoft.com/office/drawing/2014/main" id="{AD2C338A-A13C-45B8-95A0-347F4ACF6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084" y="5289550"/>
            <a:ext cx="2883523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</a:rPr>
              <a:t>Update DRAM as well</a:t>
            </a:r>
          </a:p>
        </p:txBody>
      </p:sp>
      <p:grpSp>
        <p:nvGrpSpPr>
          <p:cNvPr id="65" name="Group 61">
            <a:extLst>
              <a:ext uri="{FF2B5EF4-FFF2-40B4-BE49-F238E27FC236}">
                <a16:creationId xmlns:a16="http://schemas.microsoft.com/office/drawing/2014/main" id="{D45A9583-076D-4D63-99D2-E5F4E7C6D1E4}"/>
              </a:ext>
            </a:extLst>
          </p:cNvPr>
          <p:cNvGrpSpPr>
            <a:grpSpLocks/>
          </p:cNvGrpSpPr>
          <p:nvPr/>
        </p:nvGrpSpPr>
        <p:grpSpPr bwMode="auto">
          <a:xfrm>
            <a:off x="2381072" y="3232150"/>
            <a:ext cx="4803775" cy="1433513"/>
            <a:chOff x="1389" y="1920"/>
            <a:chExt cx="3026" cy="903"/>
          </a:xfrm>
        </p:grpSpPr>
        <p:grpSp>
          <p:nvGrpSpPr>
            <p:cNvPr id="66" name="Group 62">
              <a:extLst>
                <a:ext uri="{FF2B5EF4-FFF2-40B4-BE49-F238E27FC236}">
                  <a16:creationId xmlns:a16="http://schemas.microsoft.com/office/drawing/2014/main" id="{3F2DCDF4-F025-42D7-AC3E-B70CAC79FF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9" y="1920"/>
              <a:ext cx="3026" cy="903"/>
              <a:chOff x="1389" y="1920"/>
              <a:chExt cx="3026" cy="903"/>
            </a:xfrm>
          </p:grpSpPr>
          <p:sp>
            <p:nvSpPr>
              <p:cNvPr id="68" name="Freeform 63">
                <a:extLst>
                  <a:ext uri="{FF2B5EF4-FFF2-40B4-BE49-F238E27FC236}">
                    <a16:creationId xmlns:a16="http://schemas.microsoft.com/office/drawing/2014/main" id="{87818703-7A28-4A6C-AFC4-4D10C20F14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" y="2160"/>
                <a:ext cx="3023" cy="663"/>
              </a:xfrm>
              <a:custGeom>
                <a:avLst/>
                <a:gdLst>
                  <a:gd name="T0" fmla="*/ 3009 w 3024"/>
                  <a:gd name="T1" fmla="*/ 0 h 664"/>
                  <a:gd name="T2" fmla="*/ 2577 w 3024"/>
                  <a:gd name="T3" fmla="*/ 513 h 664"/>
                  <a:gd name="T4" fmla="*/ 432 w 3024"/>
                  <a:gd name="T5" fmla="*/ 561 h 664"/>
                  <a:gd name="T6" fmla="*/ 0 w 3024"/>
                  <a:gd name="T7" fmla="*/ 0 h 6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024"/>
                  <a:gd name="T13" fmla="*/ 0 h 664"/>
                  <a:gd name="T14" fmla="*/ 3024 w 3024"/>
                  <a:gd name="T15" fmla="*/ 664 h 6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024" h="664">
                    <a:moveTo>
                      <a:pt x="3024" y="0"/>
                    </a:moveTo>
                    <a:cubicBezTo>
                      <a:pt x="3024" y="216"/>
                      <a:pt x="3024" y="432"/>
                      <a:pt x="2592" y="528"/>
                    </a:cubicBezTo>
                    <a:cubicBezTo>
                      <a:pt x="2160" y="624"/>
                      <a:pt x="864" y="664"/>
                      <a:pt x="432" y="576"/>
                    </a:cubicBezTo>
                    <a:cubicBezTo>
                      <a:pt x="0" y="488"/>
                      <a:pt x="0" y="244"/>
                      <a:pt x="0" y="0"/>
                    </a:cubicBezTo>
                  </a:path>
                </a:pathLst>
              </a:custGeom>
              <a:noFill/>
              <a:ln w="3816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9" name="Line 64">
                <a:extLst>
                  <a:ext uri="{FF2B5EF4-FFF2-40B4-BE49-F238E27FC236}">
                    <a16:creationId xmlns:a16="http://schemas.microsoft.com/office/drawing/2014/main" id="{620B5200-7DB0-4375-B23E-EEDA09B2A3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3" y="1967"/>
                <a:ext cx="239" cy="145"/>
              </a:xfrm>
              <a:prstGeom prst="line">
                <a:avLst/>
              </a:prstGeom>
              <a:noFill/>
              <a:ln w="3816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0" name="Text Box 65">
                <a:extLst>
                  <a:ext uri="{FF2B5EF4-FFF2-40B4-BE49-F238E27FC236}">
                    <a16:creationId xmlns:a16="http://schemas.microsoft.com/office/drawing/2014/main" id="{186A55C8-D4AC-4CB6-8668-1A5CDE2249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9" y="1920"/>
                <a:ext cx="235" cy="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solidFill>
                      <a:srgbClr val="000000"/>
                    </a:solidFill>
                  </a:rPr>
                  <a:t>S</a:t>
                </a:r>
              </a:p>
            </p:txBody>
          </p:sp>
          <p:sp>
            <p:nvSpPr>
              <p:cNvPr id="71" name="Line 66">
                <a:extLst>
                  <a:ext uri="{FF2B5EF4-FFF2-40B4-BE49-F238E27FC236}">
                    <a16:creationId xmlns:a16="http://schemas.microsoft.com/office/drawing/2014/main" id="{3F11AEF3-3E52-4ADF-A4E9-C2F996861D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89" y="1967"/>
                <a:ext cx="239" cy="145"/>
              </a:xfrm>
              <a:prstGeom prst="line">
                <a:avLst/>
              </a:prstGeom>
              <a:noFill/>
              <a:ln w="3816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2" name="Text Box 67">
                <a:extLst>
                  <a:ext uri="{FF2B5EF4-FFF2-40B4-BE49-F238E27FC236}">
                    <a16:creationId xmlns:a16="http://schemas.microsoft.com/office/drawing/2014/main" id="{9D87C2A9-8CEB-49A8-9BF2-DD8DFECBA4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73" y="1920"/>
                <a:ext cx="235" cy="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solidFill>
                      <a:srgbClr val="000000"/>
                    </a:solidFill>
                  </a:rPr>
                  <a:t>3</a:t>
                </a:r>
              </a:p>
            </p:txBody>
          </p:sp>
        </p:grpSp>
        <p:sp>
          <p:nvSpPr>
            <p:cNvPr id="67" name="Text Box 68">
              <a:extLst>
                <a:ext uri="{FF2B5EF4-FFF2-40B4-BE49-F238E27FC236}">
                  <a16:creationId xmlns:a16="http://schemas.microsoft.com/office/drawing/2014/main" id="{A2A1453D-300B-445A-A68D-22877E25A6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2" y="2516"/>
              <a:ext cx="621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Flush</a:t>
              </a:r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7D8AA82A-1D5A-509E-951D-575EEAD6D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MSI Protocol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122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AD5C5-8A79-4E06-B010-5AE832766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5CAB5A-9191-4AFD-9300-25C217EAA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31</a:t>
            </a:fld>
            <a:endParaRPr lang="en-IN" dirty="0"/>
          </a:p>
        </p:txBody>
      </p:sp>
      <p:sp>
        <p:nvSpPr>
          <p:cNvPr id="55" name="Oval 2">
            <a:extLst>
              <a:ext uri="{FF2B5EF4-FFF2-40B4-BE49-F238E27FC236}">
                <a16:creationId xmlns:a16="http://schemas.microsoft.com/office/drawing/2014/main" id="{1F1144E8-B5F2-4136-880C-C210CFF4A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4834" y="1555750"/>
            <a:ext cx="1143000" cy="990600"/>
          </a:xfrm>
          <a:prstGeom prst="ellipse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P1</a:t>
            </a:r>
          </a:p>
        </p:txBody>
      </p:sp>
      <p:grpSp>
        <p:nvGrpSpPr>
          <p:cNvPr id="56" name="Group 3">
            <a:extLst>
              <a:ext uri="{FF2B5EF4-FFF2-40B4-BE49-F238E27FC236}">
                <a16:creationId xmlns:a16="http://schemas.microsoft.com/office/drawing/2014/main" id="{95A0372D-FA75-42A1-AD53-5061480070A7}"/>
              </a:ext>
            </a:extLst>
          </p:cNvPr>
          <p:cNvGrpSpPr>
            <a:grpSpLocks/>
          </p:cNvGrpSpPr>
          <p:nvPr/>
        </p:nvGrpSpPr>
        <p:grpSpPr bwMode="auto">
          <a:xfrm>
            <a:off x="1776234" y="3613150"/>
            <a:ext cx="1674813" cy="379413"/>
            <a:chOff x="1008" y="2160"/>
            <a:chExt cx="1055" cy="239"/>
          </a:xfrm>
        </p:grpSpPr>
        <p:sp>
          <p:nvSpPr>
            <p:cNvPr id="57" name="Rectangle 4">
              <a:extLst>
                <a:ext uri="{FF2B5EF4-FFF2-40B4-BE49-F238E27FC236}">
                  <a16:creationId xmlns:a16="http://schemas.microsoft.com/office/drawing/2014/main" id="{386876D2-0B93-4BC1-AAAF-9869C67FA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160"/>
              <a:ext cx="76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8" name="Rectangle 5">
              <a:extLst>
                <a:ext uri="{FF2B5EF4-FFF2-40B4-BE49-F238E27FC236}">
                  <a16:creationId xmlns:a16="http://schemas.microsoft.com/office/drawing/2014/main" id="{CC9AFAB3-870D-4EA2-92F1-69CC4174F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160"/>
              <a:ext cx="28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</p:grpSp>
      <p:grpSp>
        <p:nvGrpSpPr>
          <p:cNvPr id="59" name="Group 6">
            <a:extLst>
              <a:ext uri="{FF2B5EF4-FFF2-40B4-BE49-F238E27FC236}">
                <a16:creationId xmlns:a16="http://schemas.microsoft.com/office/drawing/2014/main" id="{8AC5509B-402B-4B1A-9349-B1A8AB89673A}"/>
              </a:ext>
            </a:extLst>
          </p:cNvPr>
          <p:cNvGrpSpPr>
            <a:grpSpLocks/>
          </p:cNvGrpSpPr>
          <p:nvPr/>
        </p:nvGrpSpPr>
        <p:grpSpPr bwMode="auto">
          <a:xfrm>
            <a:off x="1776234" y="2851150"/>
            <a:ext cx="1674813" cy="379413"/>
            <a:chOff x="1008" y="1680"/>
            <a:chExt cx="1055" cy="239"/>
          </a:xfrm>
        </p:grpSpPr>
        <p:sp>
          <p:nvSpPr>
            <p:cNvPr id="60" name="Rectangle 7">
              <a:extLst>
                <a:ext uri="{FF2B5EF4-FFF2-40B4-BE49-F238E27FC236}">
                  <a16:creationId xmlns:a16="http://schemas.microsoft.com/office/drawing/2014/main" id="{4BD9B762-B0EC-4D1E-BCB7-1399E4566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680"/>
              <a:ext cx="76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61" name="Rectangle 8">
              <a:extLst>
                <a:ext uri="{FF2B5EF4-FFF2-40B4-BE49-F238E27FC236}">
                  <a16:creationId xmlns:a16="http://schemas.microsoft.com/office/drawing/2014/main" id="{DCD1A2CD-7205-4080-B921-6B4D139B8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680"/>
              <a:ext cx="28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</p:grpSp>
      <p:sp>
        <p:nvSpPr>
          <p:cNvPr id="62" name="Line 9">
            <a:extLst>
              <a:ext uri="{FF2B5EF4-FFF2-40B4-BE49-F238E27FC236}">
                <a16:creationId xmlns:a16="http://schemas.microsoft.com/office/drawing/2014/main" id="{46E035BC-E3B1-4958-BC48-DD1ADCB0EB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8234" y="2546350"/>
            <a:ext cx="1588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3" name="Oval 10">
            <a:extLst>
              <a:ext uri="{FF2B5EF4-FFF2-40B4-BE49-F238E27FC236}">
                <a16:creationId xmlns:a16="http://schemas.microsoft.com/office/drawing/2014/main" id="{FB9E72F7-45EA-4AEE-9E97-739195F1A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3034" y="1555750"/>
            <a:ext cx="1143000" cy="990600"/>
          </a:xfrm>
          <a:prstGeom prst="ellipse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P3</a:t>
            </a:r>
          </a:p>
        </p:txBody>
      </p:sp>
      <p:grpSp>
        <p:nvGrpSpPr>
          <p:cNvPr id="64" name="Group 11">
            <a:extLst>
              <a:ext uri="{FF2B5EF4-FFF2-40B4-BE49-F238E27FC236}">
                <a16:creationId xmlns:a16="http://schemas.microsoft.com/office/drawing/2014/main" id="{DAA09258-F423-4A55-8ABA-F927A4305DB1}"/>
              </a:ext>
            </a:extLst>
          </p:cNvPr>
          <p:cNvGrpSpPr>
            <a:grpSpLocks/>
          </p:cNvGrpSpPr>
          <p:nvPr/>
        </p:nvGrpSpPr>
        <p:grpSpPr bwMode="auto">
          <a:xfrm>
            <a:off x="6424434" y="3613150"/>
            <a:ext cx="1674813" cy="379413"/>
            <a:chOff x="3936" y="2160"/>
            <a:chExt cx="1055" cy="239"/>
          </a:xfrm>
        </p:grpSpPr>
        <p:sp>
          <p:nvSpPr>
            <p:cNvPr id="65" name="Rectangle 12">
              <a:extLst>
                <a:ext uri="{FF2B5EF4-FFF2-40B4-BE49-F238E27FC236}">
                  <a16:creationId xmlns:a16="http://schemas.microsoft.com/office/drawing/2014/main" id="{830C5F9A-F984-45D1-AAC7-F2653774D6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160"/>
              <a:ext cx="76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66" name="Rectangle 13">
              <a:extLst>
                <a:ext uri="{FF2B5EF4-FFF2-40B4-BE49-F238E27FC236}">
                  <a16:creationId xmlns:a16="http://schemas.microsoft.com/office/drawing/2014/main" id="{1D3F4F03-558B-4F4A-B41F-5CD2B34C1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160"/>
              <a:ext cx="28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</p:grpSp>
      <p:grpSp>
        <p:nvGrpSpPr>
          <p:cNvPr id="67" name="Group 14">
            <a:extLst>
              <a:ext uri="{FF2B5EF4-FFF2-40B4-BE49-F238E27FC236}">
                <a16:creationId xmlns:a16="http://schemas.microsoft.com/office/drawing/2014/main" id="{C6086569-594D-4151-AEB1-7D4F5EC1466A}"/>
              </a:ext>
            </a:extLst>
          </p:cNvPr>
          <p:cNvGrpSpPr>
            <a:grpSpLocks/>
          </p:cNvGrpSpPr>
          <p:nvPr/>
        </p:nvGrpSpPr>
        <p:grpSpPr bwMode="auto">
          <a:xfrm>
            <a:off x="6424434" y="2851150"/>
            <a:ext cx="1674813" cy="379413"/>
            <a:chOff x="3936" y="1680"/>
            <a:chExt cx="1055" cy="239"/>
          </a:xfrm>
        </p:grpSpPr>
        <p:sp>
          <p:nvSpPr>
            <p:cNvPr id="68" name="Rectangle 15">
              <a:extLst>
                <a:ext uri="{FF2B5EF4-FFF2-40B4-BE49-F238E27FC236}">
                  <a16:creationId xmlns:a16="http://schemas.microsoft.com/office/drawing/2014/main" id="{6825F747-6D45-4DDA-8EA0-F96EF4051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680"/>
              <a:ext cx="76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69" name="Rectangle 16">
              <a:extLst>
                <a:ext uri="{FF2B5EF4-FFF2-40B4-BE49-F238E27FC236}">
                  <a16:creationId xmlns:a16="http://schemas.microsoft.com/office/drawing/2014/main" id="{D3A580ED-0F1A-44AF-84A6-3F32F0981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680"/>
              <a:ext cx="287" cy="239"/>
            </a:xfrm>
            <a:prstGeom prst="rect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</p:grpSp>
      <p:sp>
        <p:nvSpPr>
          <p:cNvPr id="70" name="Line 17">
            <a:extLst>
              <a:ext uri="{FF2B5EF4-FFF2-40B4-BE49-F238E27FC236}">
                <a16:creationId xmlns:a16="http://schemas.microsoft.com/office/drawing/2014/main" id="{58E2D091-FFCB-41E3-B39B-3B3303F9304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62634" y="2546350"/>
            <a:ext cx="1588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71" name="Group 18">
            <a:extLst>
              <a:ext uri="{FF2B5EF4-FFF2-40B4-BE49-F238E27FC236}">
                <a16:creationId xmlns:a16="http://schemas.microsoft.com/office/drawing/2014/main" id="{04B216FE-40EC-4491-B37F-88EC9972F458}"/>
              </a:ext>
            </a:extLst>
          </p:cNvPr>
          <p:cNvGrpSpPr>
            <a:grpSpLocks/>
          </p:cNvGrpSpPr>
          <p:nvPr/>
        </p:nvGrpSpPr>
        <p:grpSpPr bwMode="auto">
          <a:xfrm>
            <a:off x="4138434" y="1555750"/>
            <a:ext cx="1674813" cy="2435225"/>
            <a:chOff x="2496" y="864"/>
            <a:chExt cx="1055" cy="1534"/>
          </a:xfrm>
        </p:grpSpPr>
        <p:sp>
          <p:nvSpPr>
            <p:cNvPr id="72" name="Oval 19">
              <a:extLst>
                <a:ext uri="{FF2B5EF4-FFF2-40B4-BE49-F238E27FC236}">
                  <a16:creationId xmlns:a16="http://schemas.microsoft.com/office/drawing/2014/main" id="{538E311E-BD76-4B81-A0DD-88F9EBBB3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864"/>
              <a:ext cx="719" cy="623"/>
            </a:xfrm>
            <a:prstGeom prst="ellipse">
              <a:avLst/>
            </a:prstGeom>
            <a:solidFill>
              <a:srgbClr val="4F81BD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P2</a:t>
              </a:r>
            </a:p>
          </p:txBody>
        </p:sp>
        <p:grpSp>
          <p:nvGrpSpPr>
            <p:cNvPr id="73" name="Group 20">
              <a:extLst>
                <a:ext uri="{FF2B5EF4-FFF2-40B4-BE49-F238E27FC236}">
                  <a16:creationId xmlns:a16="http://schemas.microsoft.com/office/drawing/2014/main" id="{D19C122B-99B7-40A4-A433-01F214B19E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1680"/>
              <a:ext cx="1055" cy="719"/>
              <a:chOff x="2496" y="1680"/>
              <a:chExt cx="1055" cy="719"/>
            </a:xfrm>
          </p:grpSpPr>
          <p:grpSp>
            <p:nvGrpSpPr>
              <p:cNvPr id="75" name="Group 21">
                <a:extLst>
                  <a:ext uri="{FF2B5EF4-FFF2-40B4-BE49-F238E27FC236}">
                    <a16:creationId xmlns:a16="http://schemas.microsoft.com/office/drawing/2014/main" id="{A5D8938C-81AF-4ADE-942A-B74480EC90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1920"/>
                <a:ext cx="1055" cy="239"/>
                <a:chOff x="2496" y="1920"/>
                <a:chExt cx="1055" cy="239"/>
              </a:xfrm>
            </p:grpSpPr>
            <p:sp>
              <p:nvSpPr>
                <p:cNvPr id="82" name="Rectangle 22">
                  <a:extLst>
                    <a:ext uri="{FF2B5EF4-FFF2-40B4-BE49-F238E27FC236}">
                      <a16:creationId xmlns:a16="http://schemas.microsoft.com/office/drawing/2014/main" id="{393617F8-F8C3-478A-A254-9E863EEB7E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1920"/>
                  <a:ext cx="767" cy="239"/>
                </a:xfrm>
                <a:prstGeom prst="rect">
                  <a:avLst/>
                </a:prstGeom>
                <a:solidFill>
                  <a:srgbClr val="4F81BD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83" name="Rectangle 23">
                  <a:extLst>
                    <a:ext uri="{FF2B5EF4-FFF2-40B4-BE49-F238E27FC236}">
                      <a16:creationId xmlns:a16="http://schemas.microsoft.com/office/drawing/2014/main" id="{7C7A4273-AB9D-4FAC-98F1-B18E9CF489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1920"/>
                  <a:ext cx="287" cy="239"/>
                </a:xfrm>
                <a:prstGeom prst="rect">
                  <a:avLst/>
                </a:prstGeom>
                <a:solidFill>
                  <a:srgbClr val="4F81BD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</p:grpSp>
          <p:grpSp>
            <p:nvGrpSpPr>
              <p:cNvPr id="76" name="Group 24">
                <a:extLst>
                  <a:ext uri="{FF2B5EF4-FFF2-40B4-BE49-F238E27FC236}">
                    <a16:creationId xmlns:a16="http://schemas.microsoft.com/office/drawing/2014/main" id="{5C49C72C-3BAC-4003-913B-B5E4D50353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2160"/>
                <a:ext cx="1055" cy="239"/>
                <a:chOff x="2496" y="2160"/>
                <a:chExt cx="1055" cy="239"/>
              </a:xfrm>
            </p:grpSpPr>
            <p:sp>
              <p:nvSpPr>
                <p:cNvPr id="80" name="Rectangle 25">
                  <a:extLst>
                    <a:ext uri="{FF2B5EF4-FFF2-40B4-BE49-F238E27FC236}">
                      <a16:creationId xmlns:a16="http://schemas.microsoft.com/office/drawing/2014/main" id="{6756171D-AA98-40C4-B683-DFA4985E86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2160"/>
                  <a:ext cx="767" cy="239"/>
                </a:xfrm>
                <a:prstGeom prst="rect">
                  <a:avLst/>
                </a:prstGeom>
                <a:solidFill>
                  <a:srgbClr val="4F81BD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81" name="Rectangle 26">
                  <a:extLst>
                    <a:ext uri="{FF2B5EF4-FFF2-40B4-BE49-F238E27FC236}">
                      <a16:creationId xmlns:a16="http://schemas.microsoft.com/office/drawing/2014/main" id="{94FFA75D-A21F-4D3A-8312-284AA80726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160"/>
                  <a:ext cx="287" cy="239"/>
                </a:xfrm>
                <a:prstGeom prst="rect">
                  <a:avLst/>
                </a:prstGeom>
                <a:solidFill>
                  <a:srgbClr val="4F81BD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</p:grpSp>
          <p:grpSp>
            <p:nvGrpSpPr>
              <p:cNvPr id="77" name="Group 27">
                <a:extLst>
                  <a:ext uri="{FF2B5EF4-FFF2-40B4-BE49-F238E27FC236}">
                    <a16:creationId xmlns:a16="http://schemas.microsoft.com/office/drawing/2014/main" id="{62E6539C-D733-4A5A-A4F5-04BCDD8F17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1680"/>
                <a:ext cx="1055" cy="239"/>
                <a:chOff x="2496" y="1680"/>
                <a:chExt cx="1055" cy="239"/>
              </a:xfrm>
            </p:grpSpPr>
            <p:sp>
              <p:nvSpPr>
                <p:cNvPr id="78" name="Rectangle 28">
                  <a:extLst>
                    <a:ext uri="{FF2B5EF4-FFF2-40B4-BE49-F238E27FC236}">
                      <a16:creationId xmlns:a16="http://schemas.microsoft.com/office/drawing/2014/main" id="{BF2C6F82-F586-4472-820E-F98CE44A56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1680"/>
                  <a:ext cx="767" cy="239"/>
                </a:xfrm>
                <a:prstGeom prst="rect">
                  <a:avLst/>
                </a:prstGeom>
                <a:solidFill>
                  <a:srgbClr val="4F81BD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  <p:sp>
              <p:nvSpPr>
                <p:cNvPr id="79" name="Rectangle 29">
                  <a:extLst>
                    <a:ext uri="{FF2B5EF4-FFF2-40B4-BE49-F238E27FC236}">
                      <a16:creationId xmlns:a16="http://schemas.microsoft.com/office/drawing/2014/main" id="{895FF886-299A-406B-B042-0807586ED2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1680"/>
                  <a:ext cx="287" cy="239"/>
                </a:xfrm>
                <a:prstGeom prst="rect">
                  <a:avLst/>
                </a:prstGeom>
                <a:solidFill>
                  <a:srgbClr val="4F81BD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en-US"/>
                </a:p>
              </p:txBody>
            </p:sp>
          </p:grpSp>
        </p:grpSp>
        <p:sp>
          <p:nvSpPr>
            <p:cNvPr id="74" name="Line 30">
              <a:extLst>
                <a:ext uri="{FF2B5EF4-FFF2-40B4-BE49-F238E27FC236}">
                  <a16:creationId xmlns:a16="http://schemas.microsoft.com/office/drawing/2014/main" id="{0D8E13F5-DA14-4940-AD76-29619F7BF5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488"/>
              <a:ext cx="0" cy="19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84" name="Line 31">
            <a:extLst>
              <a:ext uri="{FF2B5EF4-FFF2-40B4-BE49-F238E27FC236}">
                <a16:creationId xmlns:a16="http://schemas.microsoft.com/office/drawing/2014/main" id="{485FD903-32F6-46C8-AADB-C41DDE762FF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0434" y="4603750"/>
            <a:ext cx="7391400" cy="1588"/>
          </a:xfrm>
          <a:prstGeom prst="line">
            <a:avLst/>
          </a:prstGeom>
          <a:noFill/>
          <a:ln w="41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5" name="AutoShape 32">
            <a:extLst>
              <a:ext uri="{FF2B5EF4-FFF2-40B4-BE49-F238E27FC236}">
                <a16:creationId xmlns:a16="http://schemas.microsoft.com/office/drawing/2014/main" id="{D2F73F67-89D7-4820-BACD-3CC74926A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1034" y="3994150"/>
            <a:ext cx="1066800" cy="3048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Snooper</a:t>
            </a:r>
          </a:p>
        </p:txBody>
      </p:sp>
      <p:sp>
        <p:nvSpPr>
          <p:cNvPr id="86" name="AutoShape 33">
            <a:extLst>
              <a:ext uri="{FF2B5EF4-FFF2-40B4-BE49-F238E27FC236}">
                <a16:creationId xmlns:a16="http://schemas.microsoft.com/office/drawing/2014/main" id="{4DD63062-8F84-41EF-AF62-20FD5C02F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3234" y="3994150"/>
            <a:ext cx="1066800" cy="3048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Snooper</a:t>
            </a:r>
          </a:p>
        </p:txBody>
      </p:sp>
      <p:sp>
        <p:nvSpPr>
          <p:cNvPr id="87" name="AutoShape 34">
            <a:extLst>
              <a:ext uri="{FF2B5EF4-FFF2-40B4-BE49-F238E27FC236}">
                <a16:creationId xmlns:a16="http://schemas.microsoft.com/office/drawing/2014/main" id="{470AA032-565D-4E6F-9AD3-B0C1B04C0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9234" y="3994150"/>
            <a:ext cx="1066800" cy="3048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Snooper</a:t>
            </a:r>
          </a:p>
        </p:txBody>
      </p:sp>
      <p:sp>
        <p:nvSpPr>
          <p:cNvPr id="88" name="Rectangle 35">
            <a:extLst>
              <a:ext uri="{FF2B5EF4-FFF2-40B4-BE49-F238E27FC236}">
                <a16:creationId xmlns:a16="http://schemas.microsoft.com/office/drawing/2014/main" id="{E57471CD-5E0A-4F2A-9D85-230EAC588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034" y="5594350"/>
            <a:ext cx="1219200" cy="38100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X=3</a:t>
            </a:r>
          </a:p>
        </p:txBody>
      </p:sp>
      <p:sp>
        <p:nvSpPr>
          <p:cNvPr id="89" name="Rectangle 36">
            <a:extLst>
              <a:ext uri="{FF2B5EF4-FFF2-40B4-BE49-F238E27FC236}">
                <a16:creationId xmlns:a16="http://schemas.microsoft.com/office/drawing/2014/main" id="{73A70AF5-BBE0-47A5-843F-27AD786C0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034" y="5975350"/>
            <a:ext cx="1219200" cy="38100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90" name="Rectangle 37">
            <a:extLst>
              <a:ext uri="{FF2B5EF4-FFF2-40B4-BE49-F238E27FC236}">
                <a16:creationId xmlns:a16="http://schemas.microsoft.com/office/drawing/2014/main" id="{43ACBCC7-9879-410C-A1DC-42DD7C287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034" y="5213350"/>
            <a:ext cx="1219200" cy="38100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91" name="AutoShape 38">
            <a:extLst>
              <a:ext uri="{FF2B5EF4-FFF2-40B4-BE49-F238E27FC236}">
                <a16:creationId xmlns:a16="http://schemas.microsoft.com/office/drawing/2014/main" id="{EF3092E3-8862-4CF1-BBEE-84A83431F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3234" y="4908550"/>
            <a:ext cx="1066800" cy="3048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DRAM</a:t>
            </a:r>
          </a:p>
        </p:txBody>
      </p:sp>
      <p:sp>
        <p:nvSpPr>
          <p:cNvPr id="92" name="Line 39">
            <a:extLst>
              <a:ext uri="{FF2B5EF4-FFF2-40B4-BE49-F238E27FC236}">
                <a16:creationId xmlns:a16="http://schemas.microsoft.com/office/drawing/2014/main" id="{C8788DEE-FE20-4C8E-BEBF-36A24ED4833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8234" y="4298950"/>
            <a:ext cx="1588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3" name="Line 40">
            <a:extLst>
              <a:ext uri="{FF2B5EF4-FFF2-40B4-BE49-F238E27FC236}">
                <a16:creationId xmlns:a16="http://schemas.microsoft.com/office/drawing/2014/main" id="{FFF5CA46-FE61-42FE-86DA-A3394EBA68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6634" y="4298950"/>
            <a:ext cx="1588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4" name="Line 41">
            <a:extLst>
              <a:ext uri="{FF2B5EF4-FFF2-40B4-BE49-F238E27FC236}">
                <a16:creationId xmlns:a16="http://schemas.microsoft.com/office/drawing/2014/main" id="{3642ECF4-ADFD-4CE4-A3FB-AB6D13A27A8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62634" y="4298950"/>
            <a:ext cx="1588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5" name="Line 42">
            <a:extLst>
              <a:ext uri="{FF2B5EF4-FFF2-40B4-BE49-F238E27FC236}">
                <a16:creationId xmlns:a16="http://schemas.microsoft.com/office/drawing/2014/main" id="{BF959713-1D92-4FA3-8CD1-37D1A83E469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6634" y="4603750"/>
            <a:ext cx="1588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6" name="Rectangle 43">
            <a:extLst>
              <a:ext uri="{FF2B5EF4-FFF2-40B4-BE49-F238E27FC236}">
                <a16:creationId xmlns:a16="http://schemas.microsoft.com/office/drawing/2014/main" id="{AFEBC6FF-9819-4629-861F-034163FB9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234" y="3232150"/>
            <a:ext cx="1219200" cy="38100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X=3</a:t>
            </a:r>
          </a:p>
        </p:txBody>
      </p:sp>
      <p:sp>
        <p:nvSpPr>
          <p:cNvPr id="97" name="Rectangle 44">
            <a:extLst>
              <a:ext uri="{FF2B5EF4-FFF2-40B4-BE49-F238E27FC236}">
                <a16:creationId xmlns:a16="http://schemas.microsoft.com/office/drawing/2014/main" id="{0E7CE3BB-1193-4BCB-AA7D-4B237B8A4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5434" y="3232150"/>
            <a:ext cx="457200" cy="38100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98" name="Rectangle 45">
            <a:extLst>
              <a:ext uri="{FF2B5EF4-FFF2-40B4-BE49-F238E27FC236}">
                <a16:creationId xmlns:a16="http://schemas.microsoft.com/office/drawing/2014/main" id="{30469D2E-9FC0-4F84-8991-06DF4363F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4434" y="3232150"/>
            <a:ext cx="1219200" cy="38100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X=3</a:t>
            </a:r>
          </a:p>
        </p:txBody>
      </p:sp>
      <p:sp>
        <p:nvSpPr>
          <p:cNvPr id="99" name="Rectangle 46">
            <a:extLst>
              <a:ext uri="{FF2B5EF4-FFF2-40B4-BE49-F238E27FC236}">
                <a16:creationId xmlns:a16="http://schemas.microsoft.com/office/drawing/2014/main" id="{B0452B62-62BD-45CF-AFE6-16FD9B926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3634" y="3232150"/>
            <a:ext cx="457200" cy="381000"/>
          </a:xfrm>
          <a:prstGeom prst="rect">
            <a:avLst/>
          </a:prstGeom>
          <a:solidFill>
            <a:srgbClr val="4F81B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S</a:t>
            </a:r>
          </a:p>
        </p:txBody>
      </p:sp>
      <p:grpSp>
        <p:nvGrpSpPr>
          <p:cNvPr id="100" name="Group 47">
            <a:extLst>
              <a:ext uri="{FF2B5EF4-FFF2-40B4-BE49-F238E27FC236}">
                <a16:creationId xmlns:a16="http://schemas.microsoft.com/office/drawing/2014/main" id="{A7170DD1-3CE9-4E87-899C-9BB3E08E627E}"/>
              </a:ext>
            </a:extLst>
          </p:cNvPr>
          <p:cNvGrpSpPr>
            <a:grpSpLocks/>
          </p:cNvGrpSpPr>
          <p:nvPr/>
        </p:nvGrpSpPr>
        <p:grpSpPr bwMode="auto">
          <a:xfrm>
            <a:off x="7796034" y="2241550"/>
            <a:ext cx="1574800" cy="1293813"/>
            <a:chOff x="4800" y="1296"/>
            <a:chExt cx="992" cy="815"/>
          </a:xfrm>
        </p:grpSpPr>
        <p:sp>
          <p:nvSpPr>
            <p:cNvPr id="101" name="Text Box 48">
              <a:extLst>
                <a:ext uri="{FF2B5EF4-FFF2-40B4-BE49-F238E27FC236}">
                  <a16:creationId xmlns:a16="http://schemas.microsoft.com/office/drawing/2014/main" id="{2CE69223-47A4-431E-8FA5-820889176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5" y="1632"/>
              <a:ext cx="656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rd &amp;X</a:t>
              </a:r>
            </a:p>
          </p:txBody>
        </p:sp>
        <p:sp>
          <p:nvSpPr>
            <p:cNvPr id="102" name="Freeform 49">
              <a:extLst>
                <a:ext uri="{FF2B5EF4-FFF2-40B4-BE49-F238E27FC236}">
                  <a16:creationId xmlns:a16="http://schemas.microsoft.com/office/drawing/2014/main" id="{06A60C0C-8BE1-436A-9B66-9F68D280D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0" y="1296"/>
              <a:ext cx="415" cy="815"/>
            </a:xfrm>
            <a:custGeom>
              <a:avLst/>
              <a:gdLst>
                <a:gd name="T0" fmla="*/ 0 w 416"/>
                <a:gd name="T1" fmla="*/ 0 h 1488"/>
                <a:gd name="T2" fmla="*/ 369 w 416"/>
                <a:gd name="T3" fmla="*/ 1 h 1488"/>
                <a:gd name="T4" fmla="*/ 192 w 416"/>
                <a:gd name="T5" fmla="*/ 1 h 1488"/>
                <a:gd name="T6" fmla="*/ 0 60000 65536"/>
                <a:gd name="T7" fmla="*/ 0 60000 65536"/>
                <a:gd name="T8" fmla="*/ 0 60000 65536"/>
                <a:gd name="T9" fmla="*/ 0 w 416"/>
                <a:gd name="T10" fmla="*/ 0 h 1488"/>
                <a:gd name="T11" fmla="*/ 416 w 416"/>
                <a:gd name="T12" fmla="*/ 1488 h 14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6" h="1488">
                  <a:moveTo>
                    <a:pt x="0" y="0"/>
                  </a:moveTo>
                  <a:cubicBezTo>
                    <a:pt x="176" y="116"/>
                    <a:pt x="352" y="232"/>
                    <a:pt x="384" y="480"/>
                  </a:cubicBezTo>
                  <a:cubicBezTo>
                    <a:pt x="416" y="728"/>
                    <a:pt x="304" y="1108"/>
                    <a:pt x="192" y="1488"/>
                  </a:cubicBezTo>
                </a:path>
              </a:pathLst>
            </a:custGeom>
            <a:noFill/>
            <a:ln w="3816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03" name="Freeform 50">
            <a:extLst>
              <a:ext uri="{FF2B5EF4-FFF2-40B4-BE49-F238E27FC236}">
                <a16:creationId xmlns:a16="http://schemas.microsoft.com/office/drawing/2014/main" id="{A355D16D-6216-4751-91D2-DEC3DA75B4C3}"/>
              </a:ext>
            </a:extLst>
          </p:cNvPr>
          <p:cNvSpPr>
            <a:spLocks/>
          </p:cNvSpPr>
          <p:nvPr/>
        </p:nvSpPr>
        <p:spPr bwMode="auto">
          <a:xfrm>
            <a:off x="6157734" y="2165350"/>
            <a:ext cx="495300" cy="1219200"/>
          </a:xfrm>
          <a:custGeom>
            <a:avLst/>
            <a:gdLst>
              <a:gd name="T0" fmla="*/ 2147483647 w 312"/>
              <a:gd name="T1" fmla="*/ 2147483647 h 768"/>
              <a:gd name="T2" fmla="*/ 2147483647 w 312"/>
              <a:gd name="T3" fmla="*/ 2147483647 h 768"/>
              <a:gd name="T4" fmla="*/ 2147483647 w 312"/>
              <a:gd name="T5" fmla="*/ 0 h 768"/>
              <a:gd name="T6" fmla="*/ 0 60000 65536"/>
              <a:gd name="T7" fmla="*/ 0 60000 65536"/>
              <a:gd name="T8" fmla="*/ 0 60000 65536"/>
              <a:gd name="T9" fmla="*/ 0 w 312"/>
              <a:gd name="T10" fmla="*/ 0 h 768"/>
              <a:gd name="T11" fmla="*/ 312 w 312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2" h="768">
                <a:moveTo>
                  <a:pt x="168" y="768"/>
                </a:moveTo>
                <a:cubicBezTo>
                  <a:pt x="84" y="616"/>
                  <a:pt x="0" y="464"/>
                  <a:pt x="24" y="336"/>
                </a:cubicBezTo>
                <a:cubicBezTo>
                  <a:pt x="48" y="208"/>
                  <a:pt x="180" y="104"/>
                  <a:pt x="312" y="0"/>
                </a:cubicBezTo>
              </a:path>
            </a:pathLst>
          </a:custGeom>
          <a:noFill/>
          <a:ln w="3816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29C1F80-DEFC-29A5-8272-EAB6FC9D8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MSI Protocol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718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67480-945D-465C-A506-F75BD8884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For your practice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AD22CE-4972-4922-A2C3-6B4A3C4E5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79481-E3E0-4CCE-A503-84E564945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32</a:t>
            </a:fld>
            <a:endParaRPr lang="en-IN" dirty="0"/>
          </a:p>
        </p:txBody>
      </p:sp>
      <p:graphicFrame>
        <p:nvGraphicFramePr>
          <p:cNvPr id="6" name="Group 69">
            <a:extLst>
              <a:ext uri="{FF2B5EF4-FFF2-40B4-BE49-F238E27FC236}">
                <a16:creationId xmlns:a16="http://schemas.microsoft.com/office/drawing/2014/main" id="{242BEAC3-5034-4856-8ABD-F141E3E3E997}"/>
              </a:ext>
            </a:extLst>
          </p:cNvPr>
          <p:cNvGraphicFramePr>
            <a:graphicFrameLocks/>
          </p:cNvGraphicFramePr>
          <p:nvPr/>
        </p:nvGraphicFramePr>
        <p:xfrm>
          <a:off x="838200" y="1849989"/>
          <a:ext cx="8074025" cy="3700464"/>
        </p:xfrm>
        <a:graphic>
          <a:graphicData uri="http://schemas.openxmlformats.org/drawingml/2006/table">
            <a:tbl>
              <a:tblPr/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705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1" charset="0"/>
                        </a:rPr>
                        <a:t>Proc Action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1" charset="0"/>
                        </a:rPr>
                        <a:t>State P1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1" charset="0"/>
                        </a:rPr>
                        <a:t>State P2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1" charset="0"/>
                        </a:rPr>
                        <a:t>State P3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1" charset="0"/>
                        </a:rPr>
                        <a:t>Bus Action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1" charset="0"/>
                        </a:rPr>
                        <a:t>Data From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9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1" charset="0"/>
                        </a:rPr>
                        <a:t>R1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1" charset="0"/>
                        </a:rPr>
                        <a:t>-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1" charset="0"/>
                        </a:rPr>
                        <a:t>-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1" charset="0"/>
                        </a:rPr>
                        <a:t>-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1" charset="0"/>
                        </a:rPr>
                        <a:t>BusRd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1" charset="0"/>
                        </a:rPr>
                        <a:t>Mem</a:t>
                      </a:r>
                      <a:endParaRPr kumimoji="0" 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111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7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1" charset="0"/>
                        </a:rPr>
                        <a:t>W1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1" charset="0"/>
                        </a:rPr>
                        <a:t>-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1" charset="0"/>
                        </a:rPr>
                        <a:t>-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1" charset="0"/>
                        </a:rPr>
                        <a:t>-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1" charset="0"/>
                        </a:rPr>
                        <a:t>BusRdX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1" charset="0"/>
                        </a:rPr>
                        <a:t>Mem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1" charset="0"/>
                        </a:rPr>
                        <a:t>R3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1" charset="0"/>
                        </a:rPr>
                        <a:t>-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1" charset="0"/>
                        </a:rPr>
                        <a:t>-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1" charset="0"/>
                        </a:rPr>
                        <a:t>-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1" charset="0"/>
                        </a:rPr>
                        <a:t>BusRd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1" charset="0"/>
                        </a:rPr>
                        <a:t>P1 cache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1" charset="0"/>
                        </a:rPr>
                        <a:t>W3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1" charset="0"/>
                        </a:rPr>
                        <a:t>-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1" charset="0"/>
                        </a:rPr>
                        <a:t>-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1" charset="0"/>
                        </a:rPr>
                        <a:t>-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1" charset="0"/>
                        </a:rPr>
                        <a:t>BusRdX</a:t>
                      </a:r>
                      <a:endParaRPr kumimoji="0" 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111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1" charset="0"/>
                        </a:rPr>
                        <a:t>Mem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7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1" charset="0"/>
                        </a:rPr>
                        <a:t>R1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1" charset="0"/>
                        </a:rPr>
                        <a:t>-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1" charset="0"/>
                        </a:rPr>
                        <a:t>-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1" charset="0"/>
                        </a:rPr>
                        <a:t>-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1" charset="0"/>
                        </a:rPr>
                        <a:t>BusRd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1" charset="0"/>
                        </a:rPr>
                        <a:t>P3 cache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4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1" charset="0"/>
                        </a:rPr>
                        <a:t>R3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1" charset="0"/>
                        </a:rPr>
                        <a:t>-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1" charset="0"/>
                        </a:rPr>
                        <a:t>-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1" charset="0"/>
                        </a:rPr>
                        <a:t>-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1" charset="0"/>
                        </a:rPr>
                        <a:t>-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1" charset="0"/>
                        </a:rPr>
                        <a:t>-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4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1" charset="0"/>
                        </a:rPr>
                        <a:t>R2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1" charset="0"/>
                        </a:rPr>
                        <a:t>-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1" charset="0"/>
                        </a:rPr>
                        <a:t>-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1" charset="0"/>
                        </a:rPr>
                        <a:t>-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1" charset="0"/>
                        </a:rPr>
                        <a:t>BusRd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1" charset="0"/>
                        </a:rPr>
                        <a:t>Mem</a:t>
                      </a:r>
                      <a:endParaRPr kumimoji="0" 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111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7409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7198-EBD6-4561-8A65-B4C1ED2F8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For your practice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E44D79-1906-4716-AD45-55FFE08A0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79398D-8534-4B39-B036-7689F8E0E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33</a:t>
            </a:fld>
            <a:endParaRPr lang="en-IN" dirty="0"/>
          </a:p>
        </p:txBody>
      </p:sp>
      <p:graphicFrame>
        <p:nvGraphicFramePr>
          <p:cNvPr id="7" name="Group 69">
            <a:extLst>
              <a:ext uri="{FF2B5EF4-FFF2-40B4-BE49-F238E27FC236}">
                <a16:creationId xmlns:a16="http://schemas.microsoft.com/office/drawing/2014/main" id="{4712168B-E18F-4E8E-8443-9A248AB5DC93}"/>
              </a:ext>
            </a:extLst>
          </p:cNvPr>
          <p:cNvGraphicFramePr>
            <a:graphicFrameLocks/>
          </p:cNvGraphicFramePr>
          <p:nvPr/>
        </p:nvGraphicFramePr>
        <p:xfrm>
          <a:off x="838199" y="1849989"/>
          <a:ext cx="8074025" cy="3700464"/>
        </p:xfrm>
        <a:graphic>
          <a:graphicData uri="http://schemas.openxmlformats.org/drawingml/2006/table">
            <a:tbl>
              <a:tblPr/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705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1" charset="0"/>
                        </a:rPr>
                        <a:t>Proc Action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1" charset="0"/>
                        </a:rPr>
                        <a:t>State P1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1" charset="0"/>
                        </a:rPr>
                        <a:t>State P2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1" charset="0"/>
                        </a:rPr>
                        <a:t>State P3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1" charset="0"/>
                        </a:rPr>
                        <a:t>Bus Action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11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1" charset="0"/>
                        </a:rPr>
                        <a:t>Data From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9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1" charset="0"/>
                        </a:rPr>
                        <a:t>R1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1" charset="0"/>
                        </a:rPr>
                        <a:t>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1" charset="0"/>
                        </a:rPr>
                        <a:t>-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1" charset="0"/>
                        </a:rPr>
                        <a:t>-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1" charset="0"/>
                        </a:rPr>
                        <a:t>BusRd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1" charset="0"/>
                        </a:rPr>
                        <a:t>Mem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7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1" charset="0"/>
                        </a:rPr>
                        <a:t>W1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1" charset="0"/>
                        </a:rPr>
                        <a:t>M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1" charset="0"/>
                        </a:rPr>
                        <a:t>-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1" charset="0"/>
                        </a:rPr>
                        <a:t>-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1" charset="0"/>
                        </a:rPr>
                        <a:t>BusRdX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1" charset="0"/>
                        </a:rPr>
                        <a:t>Mem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1" charset="0"/>
                        </a:rPr>
                        <a:t>R3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1" charset="0"/>
                        </a:rPr>
                        <a:t>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1" charset="0"/>
                        </a:rPr>
                        <a:t>-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1" charset="0"/>
                        </a:rPr>
                        <a:t>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1" charset="0"/>
                        </a:rPr>
                        <a:t>BusRd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1" charset="0"/>
                        </a:rPr>
                        <a:t>P1 cache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1" charset="0"/>
                        </a:rPr>
                        <a:t>W3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1" charset="0"/>
                        </a:rPr>
                        <a:t>I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1" charset="0"/>
                        </a:rPr>
                        <a:t>-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1" charset="0"/>
                        </a:rPr>
                        <a:t>M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1" charset="0"/>
                        </a:rPr>
                        <a:t>BusRdX</a:t>
                      </a:r>
                      <a:endParaRPr kumimoji="0" 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111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1" charset="0"/>
                        </a:rPr>
                        <a:t>Mem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7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1" charset="0"/>
                        </a:rPr>
                        <a:t>R1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1" charset="0"/>
                        </a:rPr>
                        <a:t>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1" charset="0"/>
                        </a:rPr>
                        <a:t>-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1" charset="0"/>
                        </a:rPr>
                        <a:t>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1" charset="0"/>
                        </a:rPr>
                        <a:t>BusRd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1" charset="0"/>
                        </a:rPr>
                        <a:t>P3 cache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4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1" charset="0"/>
                        </a:rPr>
                        <a:t>R3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1" charset="0"/>
                        </a:rPr>
                        <a:t>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1" charset="0"/>
                        </a:rPr>
                        <a:t>-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1" charset="0"/>
                        </a:rPr>
                        <a:t>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1" charset="0"/>
                        </a:rPr>
                        <a:t>-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1" charset="0"/>
                        </a:rPr>
                        <a:t>-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4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1" charset="0"/>
                        </a:rPr>
                        <a:t>R2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1" charset="0"/>
                        </a:rPr>
                        <a:t>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1" charset="0"/>
                        </a:rPr>
                        <a:t>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1" charset="0"/>
                        </a:rPr>
                        <a:t>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1" charset="0"/>
                        </a:rPr>
                        <a:t>BusRd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-111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1" charset="0"/>
                        </a:rPr>
                        <a:t>Mem</a:t>
                      </a:r>
                      <a:endParaRPr kumimoji="0" 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111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0493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41D8E-FD09-4017-BC27-30F3842AB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Rowhammer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B66DD-3B51-452D-99D5-A43900EBC1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40B767D1-2FDD-4CA7-8A89-D6252E94EDEE}"/>
              </a:ext>
            </a:extLst>
          </p:cNvPr>
          <p:cNvSpPr/>
          <p:nvPr/>
        </p:nvSpPr>
        <p:spPr>
          <a:xfrm>
            <a:off x="885825" y="1599111"/>
            <a:ext cx="7315200" cy="3962400"/>
          </a:xfrm>
          <a:prstGeom prst="roundRect">
            <a:avLst>
              <a:gd name="adj" fmla="val 11319"/>
            </a:avLst>
          </a:prstGeom>
          <a:solidFill>
            <a:schemeClr val="bg1">
              <a:lumMod val="85000"/>
            </a:schemeClr>
          </a:solidFill>
          <a:ln w="381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C94761-7FBA-4CF4-9C87-55D8C3E14B94}"/>
              </a:ext>
            </a:extLst>
          </p:cNvPr>
          <p:cNvCxnSpPr/>
          <p:nvPr/>
        </p:nvCxnSpPr>
        <p:spPr>
          <a:xfrm flipH="1" flipV="1">
            <a:off x="1343025" y="2361111"/>
            <a:ext cx="4572000" cy="2"/>
          </a:xfrm>
          <a:prstGeom prst="line">
            <a:avLst/>
          </a:prstGeom>
          <a:ln w="76200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5364580-8AE2-4012-87A9-9FF2A582AAED}"/>
              </a:ext>
            </a:extLst>
          </p:cNvPr>
          <p:cNvCxnSpPr/>
          <p:nvPr/>
        </p:nvCxnSpPr>
        <p:spPr>
          <a:xfrm flipH="1">
            <a:off x="1343025" y="2970712"/>
            <a:ext cx="4572000" cy="0"/>
          </a:xfrm>
          <a:prstGeom prst="line">
            <a:avLst/>
          </a:prstGeom>
          <a:ln w="76200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Wordline">
            <a:extLst>
              <a:ext uri="{FF2B5EF4-FFF2-40B4-BE49-F238E27FC236}">
                <a16:creationId xmlns:a16="http://schemas.microsoft.com/office/drawing/2014/main" id="{17C4F56C-6412-4126-8C19-3348D76C683F}"/>
              </a:ext>
            </a:extLst>
          </p:cNvPr>
          <p:cNvCxnSpPr/>
          <p:nvPr/>
        </p:nvCxnSpPr>
        <p:spPr>
          <a:xfrm flipH="1">
            <a:off x="1343025" y="3580311"/>
            <a:ext cx="4572000" cy="0"/>
          </a:xfrm>
          <a:prstGeom prst="line">
            <a:avLst/>
          </a:prstGeom>
          <a:ln w="76200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95C9F3-311C-4BFB-BAD3-B6989FCFB071}"/>
              </a:ext>
            </a:extLst>
          </p:cNvPr>
          <p:cNvCxnSpPr/>
          <p:nvPr/>
        </p:nvCxnSpPr>
        <p:spPr>
          <a:xfrm flipH="1">
            <a:off x="1343025" y="4189912"/>
            <a:ext cx="4572000" cy="0"/>
          </a:xfrm>
          <a:prstGeom prst="line">
            <a:avLst/>
          </a:prstGeom>
          <a:ln w="76200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059605-6752-4747-941F-9F9A8D2E4FB3}"/>
              </a:ext>
            </a:extLst>
          </p:cNvPr>
          <p:cNvCxnSpPr/>
          <p:nvPr/>
        </p:nvCxnSpPr>
        <p:spPr>
          <a:xfrm flipH="1" flipV="1">
            <a:off x="1343025" y="4800599"/>
            <a:ext cx="4572000" cy="2"/>
          </a:xfrm>
          <a:prstGeom prst="line">
            <a:avLst/>
          </a:prstGeom>
          <a:ln w="76200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394D792-06F7-4650-A860-CF268D180461}"/>
              </a:ext>
            </a:extLst>
          </p:cNvPr>
          <p:cNvSpPr/>
          <p:nvPr/>
        </p:nvSpPr>
        <p:spPr>
          <a:xfrm>
            <a:off x="1800225" y="2067291"/>
            <a:ext cx="3657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>
                <a:solidFill>
                  <a:schemeClr val="tx1"/>
                </a:solidFill>
                <a:latin typeface="+mj-lt"/>
              </a:rPr>
              <a:t> Row of Cells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2ABB44-4993-4BD6-B5E2-FDFD7DA86077}"/>
              </a:ext>
            </a:extLst>
          </p:cNvPr>
          <p:cNvSpPr/>
          <p:nvPr/>
        </p:nvSpPr>
        <p:spPr>
          <a:xfrm>
            <a:off x="1800225" y="2665911"/>
            <a:ext cx="3657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>
                <a:solidFill>
                  <a:schemeClr val="tx1"/>
                </a:solidFill>
                <a:latin typeface="+mj-lt"/>
              </a:rPr>
              <a:t> Row</a:t>
            </a:r>
          </a:p>
        </p:txBody>
      </p:sp>
      <p:sp>
        <p:nvSpPr>
          <p:cNvPr id="13" name="Row">
            <a:extLst>
              <a:ext uri="{FF2B5EF4-FFF2-40B4-BE49-F238E27FC236}">
                <a16:creationId xmlns:a16="http://schemas.microsoft.com/office/drawing/2014/main" id="{F915E778-29FA-49E9-8D09-21C4596AF74F}"/>
              </a:ext>
            </a:extLst>
          </p:cNvPr>
          <p:cNvSpPr/>
          <p:nvPr/>
        </p:nvSpPr>
        <p:spPr>
          <a:xfrm>
            <a:off x="1800225" y="3275511"/>
            <a:ext cx="3657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>
                <a:solidFill>
                  <a:schemeClr val="tx1"/>
                </a:solidFill>
                <a:latin typeface="+mj-lt"/>
              </a:rPr>
              <a:t> Row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4FFB00-C86D-48A4-92DB-F1C2D11BE038}"/>
              </a:ext>
            </a:extLst>
          </p:cNvPr>
          <p:cNvSpPr/>
          <p:nvPr/>
        </p:nvSpPr>
        <p:spPr>
          <a:xfrm>
            <a:off x="1800225" y="3885111"/>
            <a:ext cx="3657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>
                <a:solidFill>
                  <a:schemeClr val="tx1"/>
                </a:solidFill>
                <a:latin typeface="+mj-lt"/>
              </a:rPr>
              <a:t> Row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FE5604-B556-43EC-AFFE-05C65EA42E89}"/>
              </a:ext>
            </a:extLst>
          </p:cNvPr>
          <p:cNvSpPr/>
          <p:nvPr/>
        </p:nvSpPr>
        <p:spPr>
          <a:xfrm>
            <a:off x="1800225" y="4494710"/>
            <a:ext cx="36576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>
                <a:solidFill>
                  <a:schemeClr val="tx1"/>
                </a:solidFill>
                <a:latin typeface="+mj-lt"/>
              </a:rPr>
              <a:t> Row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F13FFD-DA88-45F0-A0FC-1A32A5722B8A}"/>
              </a:ext>
            </a:extLst>
          </p:cNvPr>
          <p:cNvSpPr txBox="1"/>
          <p:nvPr/>
        </p:nvSpPr>
        <p:spPr>
          <a:xfrm>
            <a:off x="5915025" y="2132509"/>
            <a:ext cx="2286000" cy="45720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4000">
                <a:latin typeface="+mj-lt"/>
              </a:rPr>
              <a:t> Wordline</a:t>
            </a:r>
          </a:p>
        </p:txBody>
      </p:sp>
      <p:sp>
        <p:nvSpPr>
          <p:cNvPr id="17" name="Low Volt">
            <a:extLst>
              <a:ext uri="{FF2B5EF4-FFF2-40B4-BE49-F238E27FC236}">
                <a16:creationId xmlns:a16="http://schemas.microsoft.com/office/drawing/2014/main" id="{1B8C0803-29F3-4A68-A9AA-FA6FF67A9F1E}"/>
              </a:ext>
            </a:extLst>
          </p:cNvPr>
          <p:cNvSpPr txBox="1"/>
          <p:nvPr/>
        </p:nvSpPr>
        <p:spPr>
          <a:xfrm>
            <a:off x="5915025" y="3351710"/>
            <a:ext cx="2286000" cy="45720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4400" b="1" i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V</a:t>
            </a:r>
            <a:r>
              <a:rPr lang="en-US" sz="4800" b="1" i="1" baseline="-200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LOW</a:t>
            </a:r>
            <a:endParaRPr lang="en-US" sz="4400" b="1" i="1" baseline="-2000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8" name="High Volt">
            <a:extLst>
              <a:ext uri="{FF2B5EF4-FFF2-40B4-BE49-F238E27FC236}">
                <a16:creationId xmlns:a16="http://schemas.microsoft.com/office/drawing/2014/main" id="{D8FB5B7D-ED69-4002-891F-F87759D542B5}"/>
              </a:ext>
            </a:extLst>
          </p:cNvPr>
          <p:cNvSpPr txBox="1"/>
          <p:nvPr/>
        </p:nvSpPr>
        <p:spPr>
          <a:xfrm>
            <a:off x="5915025" y="3352475"/>
            <a:ext cx="2286000" cy="45720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4400" b="1">
                <a:solidFill>
                  <a:srgbClr val="FF0000"/>
                </a:solidFill>
                <a:latin typeface="+mj-lt"/>
              </a:rPr>
              <a:t> </a:t>
            </a:r>
            <a:r>
              <a:rPr lang="en-US" sz="4400" b="1" i="1">
                <a:solidFill>
                  <a:srgbClr val="FF0000"/>
                </a:solidFill>
                <a:latin typeface="+mj-lt"/>
              </a:rPr>
              <a:t>V</a:t>
            </a:r>
            <a:r>
              <a:rPr lang="en-US" sz="4800" b="1" i="1" baseline="-20000">
                <a:solidFill>
                  <a:srgbClr val="FF0000"/>
                </a:solidFill>
                <a:latin typeface="+mj-lt"/>
              </a:rPr>
              <a:t>HIGH</a:t>
            </a:r>
            <a:endParaRPr lang="en-US" sz="4400" b="1" i="1" baseline="-2000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9" name="Error">
            <a:extLst>
              <a:ext uri="{FF2B5EF4-FFF2-40B4-BE49-F238E27FC236}">
                <a16:creationId xmlns:a16="http://schemas.microsoft.com/office/drawing/2014/main" id="{7D2C775C-81D0-410C-99A8-D7E438B9DEE1}"/>
              </a:ext>
            </a:extLst>
          </p:cNvPr>
          <p:cNvSpPr/>
          <p:nvPr/>
        </p:nvSpPr>
        <p:spPr>
          <a:xfrm>
            <a:off x="4848225" y="2661421"/>
            <a:ext cx="609600" cy="609600"/>
          </a:xfrm>
          <a:prstGeom prst="mathMultiply">
            <a:avLst/>
          </a:prstGeom>
          <a:solidFill>
            <a:srgbClr val="FFFF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rror">
            <a:extLst>
              <a:ext uri="{FF2B5EF4-FFF2-40B4-BE49-F238E27FC236}">
                <a16:creationId xmlns:a16="http://schemas.microsoft.com/office/drawing/2014/main" id="{2C579CF3-8EF4-47EA-ADED-C9F5D189B996}"/>
              </a:ext>
            </a:extLst>
          </p:cNvPr>
          <p:cNvSpPr/>
          <p:nvPr/>
        </p:nvSpPr>
        <p:spPr>
          <a:xfrm>
            <a:off x="4238625" y="3888515"/>
            <a:ext cx="609600" cy="609599"/>
          </a:xfrm>
          <a:prstGeom prst="mathMultiply">
            <a:avLst/>
          </a:prstGeom>
          <a:solidFill>
            <a:srgbClr val="FFFF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rror">
            <a:extLst>
              <a:ext uri="{FF2B5EF4-FFF2-40B4-BE49-F238E27FC236}">
                <a16:creationId xmlns:a16="http://schemas.microsoft.com/office/drawing/2014/main" id="{64EF8FE4-FD4C-4E6F-BA8D-3BA5FAE46A38}"/>
              </a:ext>
            </a:extLst>
          </p:cNvPr>
          <p:cNvSpPr/>
          <p:nvPr/>
        </p:nvSpPr>
        <p:spPr>
          <a:xfrm>
            <a:off x="3629025" y="2661421"/>
            <a:ext cx="609600" cy="609600"/>
          </a:xfrm>
          <a:prstGeom prst="mathMultiply">
            <a:avLst/>
          </a:prstGeom>
          <a:solidFill>
            <a:srgbClr val="FFFF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rror">
            <a:extLst>
              <a:ext uri="{FF2B5EF4-FFF2-40B4-BE49-F238E27FC236}">
                <a16:creationId xmlns:a16="http://schemas.microsoft.com/office/drawing/2014/main" id="{43127398-EF53-4523-BA96-5778958D0270}"/>
              </a:ext>
            </a:extLst>
          </p:cNvPr>
          <p:cNvSpPr/>
          <p:nvPr/>
        </p:nvSpPr>
        <p:spPr>
          <a:xfrm>
            <a:off x="3629025" y="3881708"/>
            <a:ext cx="609600" cy="609600"/>
          </a:xfrm>
          <a:prstGeom prst="mathMultiply">
            <a:avLst/>
          </a:prstGeom>
          <a:solidFill>
            <a:srgbClr val="FFFF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rror">
            <a:extLst>
              <a:ext uri="{FF2B5EF4-FFF2-40B4-BE49-F238E27FC236}">
                <a16:creationId xmlns:a16="http://schemas.microsoft.com/office/drawing/2014/main" id="{A20D60B3-80CD-4B76-96D7-C364E58A3BE6}"/>
              </a:ext>
            </a:extLst>
          </p:cNvPr>
          <p:cNvSpPr/>
          <p:nvPr/>
        </p:nvSpPr>
        <p:spPr>
          <a:xfrm>
            <a:off x="2390775" y="2661421"/>
            <a:ext cx="609600" cy="609600"/>
          </a:xfrm>
          <a:prstGeom prst="mathMultiply">
            <a:avLst/>
          </a:prstGeom>
          <a:solidFill>
            <a:srgbClr val="FFFF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Victim">
            <a:extLst>
              <a:ext uri="{FF2B5EF4-FFF2-40B4-BE49-F238E27FC236}">
                <a16:creationId xmlns:a16="http://schemas.microsoft.com/office/drawing/2014/main" id="{9DE8DE22-AD5C-44D1-B5BF-97861D35CC52}"/>
              </a:ext>
            </a:extLst>
          </p:cNvPr>
          <p:cNvSpPr/>
          <p:nvPr/>
        </p:nvSpPr>
        <p:spPr>
          <a:xfrm>
            <a:off x="1800225" y="3885656"/>
            <a:ext cx="3657600" cy="6096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>
                <a:solidFill>
                  <a:schemeClr val="bg1"/>
                </a:solidFill>
                <a:latin typeface="+mj-lt"/>
              </a:rPr>
              <a:t> </a:t>
            </a:r>
            <a:r>
              <a:rPr lang="en-US" sz="4000" b="1">
                <a:solidFill>
                  <a:schemeClr val="tx1"/>
                </a:solidFill>
                <a:latin typeface="+mj-lt"/>
              </a:rPr>
              <a:t>Victim Row</a:t>
            </a:r>
          </a:p>
        </p:txBody>
      </p:sp>
      <p:sp>
        <p:nvSpPr>
          <p:cNvPr id="25" name="Victim">
            <a:extLst>
              <a:ext uri="{FF2B5EF4-FFF2-40B4-BE49-F238E27FC236}">
                <a16:creationId xmlns:a16="http://schemas.microsoft.com/office/drawing/2014/main" id="{541CBC55-A256-4D70-892B-B6F279533E8F}"/>
              </a:ext>
            </a:extLst>
          </p:cNvPr>
          <p:cNvSpPr/>
          <p:nvPr/>
        </p:nvSpPr>
        <p:spPr>
          <a:xfrm>
            <a:off x="1800225" y="2667909"/>
            <a:ext cx="3657600" cy="6096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>
                <a:solidFill>
                  <a:schemeClr val="bg1"/>
                </a:solidFill>
                <a:latin typeface="+mj-lt"/>
              </a:rPr>
              <a:t> </a:t>
            </a:r>
            <a:r>
              <a:rPr lang="en-US" sz="4000" b="1">
                <a:solidFill>
                  <a:schemeClr val="tx1"/>
                </a:solidFill>
                <a:latin typeface="+mj-lt"/>
              </a:rPr>
              <a:t>Victim Row</a:t>
            </a:r>
          </a:p>
        </p:txBody>
      </p:sp>
      <p:sp>
        <p:nvSpPr>
          <p:cNvPr id="26" name="Aggressor">
            <a:extLst>
              <a:ext uri="{FF2B5EF4-FFF2-40B4-BE49-F238E27FC236}">
                <a16:creationId xmlns:a16="http://schemas.microsoft.com/office/drawing/2014/main" id="{FE85C9BD-B771-4A9F-AF48-A33EA7183C35}"/>
              </a:ext>
            </a:extLst>
          </p:cNvPr>
          <p:cNvSpPr/>
          <p:nvPr/>
        </p:nvSpPr>
        <p:spPr>
          <a:xfrm>
            <a:off x="1800225" y="3275512"/>
            <a:ext cx="3657600" cy="6096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>
                <a:solidFill>
                  <a:schemeClr val="bg1"/>
                </a:solidFill>
                <a:latin typeface="+mj-lt"/>
              </a:rPr>
              <a:t> Aggressor Row</a:t>
            </a:r>
          </a:p>
        </p:txBody>
      </p:sp>
      <p:sp>
        <p:nvSpPr>
          <p:cNvPr id="28" name="Opened">
            <a:extLst>
              <a:ext uri="{FF2B5EF4-FFF2-40B4-BE49-F238E27FC236}">
                <a16:creationId xmlns:a16="http://schemas.microsoft.com/office/drawing/2014/main" id="{D0829B66-C3A8-46AA-A1DF-E5D5F4791CFE}"/>
              </a:ext>
            </a:extLst>
          </p:cNvPr>
          <p:cNvSpPr txBox="1"/>
          <p:nvPr/>
        </p:nvSpPr>
        <p:spPr>
          <a:xfrm>
            <a:off x="3095625" y="3356201"/>
            <a:ext cx="2209800" cy="45720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en-US" sz="4000" b="1" i="1">
                <a:latin typeface="+mj-lt"/>
              </a:rPr>
              <a:t>Opened</a:t>
            </a:r>
          </a:p>
        </p:txBody>
      </p:sp>
      <p:sp>
        <p:nvSpPr>
          <p:cNvPr id="29" name="Closed">
            <a:extLst>
              <a:ext uri="{FF2B5EF4-FFF2-40B4-BE49-F238E27FC236}">
                <a16:creationId xmlns:a16="http://schemas.microsoft.com/office/drawing/2014/main" id="{440AC7A0-4F27-494D-AB66-41CFB86B5801}"/>
              </a:ext>
            </a:extLst>
          </p:cNvPr>
          <p:cNvSpPr txBox="1"/>
          <p:nvPr/>
        </p:nvSpPr>
        <p:spPr>
          <a:xfrm>
            <a:off x="3105150" y="3356200"/>
            <a:ext cx="2200275" cy="45720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en-US" sz="4000" b="1" i="1">
                <a:latin typeface="+mj-lt"/>
              </a:rPr>
              <a:t>Closed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2C591B1-C06F-4BEB-AE4D-097B68764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025" y="2438311"/>
            <a:ext cx="3496394" cy="3496394"/>
          </a:xfrm>
          <a:prstGeom prst="rect">
            <a:avLst/>
          </a:prstGeom>
        </p:spPr>
      </p:pic>
      <p:sp>
        <p:nvSpPr>
          <p:cNvPr id="31" name="Punchline">
            <a:extLst>
              <a:ext uri="{FF2B5EF4-FFF2-40B4-BE49-F238E27FC236}">
                <a16:creationId xmlns:a16="http://schemas.microsoft.com/office/drawing/2014/main" id="{20C09F69-5739-483B-A695-9BF5EEADB46F}"/>
              </a:ext>
            </a:extLst>
          </p:cNvPr>
          <p:cNvSpPr txBox="1"/>
          <p:nvPr/>
        </p:nvSpPr>
        <p:spPr>
          <a:xfrm>
            <a:off x="51089" y="5785621"/>
            <a:ext cx="12191999" cy="114300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endParaRPr lang="en-US" sz="2800" i="1" dirty="0">
              <a:solidFill>
                <a:srgbClr val="C00000"/>
              </a:solidFill>
            </a:endParaRPr>
          </a:p>
          <a:p>
            <a:r>
              <a:rPr lang="en-US" sz="2800" i="1" dirty="0">
                <a:solidFill>
                  <a:srgbClr val="C00000"/>
                </a:solidFill>
              </a:rPr>
              <a:t>“It’s like breaking into an apartment by repeatedly slamming a neighbor’s door until the vibrations open the door you were after” – Motherboard Vice</a:t>
            </a:r>
          </a:p>
          <a:p>
            <a:endParaRPr lang="en-US" sz="28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9213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7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0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set>
                                      <p:cBhvr>
                                        <p:cTn id="58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1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9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7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9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2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4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4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7" presetClass="emph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set>
                                      <p:cBhvr>
                                        <p:cTn id="80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mph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83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5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5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7" presetClass="emph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1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mph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4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6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6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7" presetClass="emph" presetSubtype="2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set>
                                      <p:cBhvr>
                                        <p:cTn id="102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mph" presetSubtype="2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05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7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7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7" presetClass="emph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3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mph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rgb" dir="cw">
                                      <p:cBhvr>
                                        <p:cTn id="115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6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8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8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7" presetClass="emph" presetSubtype="2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set>
                                      <p:cBhvr>
                                        <p:cTn id="124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mph" presetSubtype="2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27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1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9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7" presetClass="emph" presetSubtype="2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5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mph" presetSubtype="2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8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11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1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7" presetClass="emph" presetSubtype="2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Clr clrSpc="rgb" dir="cw">
                                      <p:cBhvr>
                                        <p:cTn id="145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6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mph" presetSubtype="2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Clr clrSpc="rgb" dir="cw">
                                      <p:cBhvr>
                                        <p:cTn id="148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49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12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1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7" presetClass="emph" presetSubtype="2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7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mph" presetSubtype="2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Clr clrSpc="rgb" dir="cw">
                                      <p:cBhvr>
                                        <p:cTn id="159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0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1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3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3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3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3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17" grpId="2"/>
      <p:bldP spid="17" grpId="3"/>
      <p:bldP spid="17" grpId="4"/>
      <p:bldP spid="17" grpId="5"/>
      <p:bldP spid="17" grpId="6"/>
      <p:bldP spid="17" grpId="7"/>
      <p:bldP spid="17" grpId="8"/>
      <p:bldP spid="17" grpId="9"/>
      <p:bldP spid="17" grpId="10"/>
      <p:bldP spid="17" grpId="11"/>
      <p:bldP spid="18" grpId="0"/>
      <p:bldP spid="18" grpId="1"/>
      <p:bldP spid="18" grpId="2"/>
      <p:bldP spid="18" grpId="3"/>
      <p:bldP spid="18" grpId="4"/>
      <p:bldP spid="18" grpId="5"/>
      <p:bldP spid="18" grpId="6"/>
      <p:bldP spid="18" grpId="7"/>
      <p:bldP spid="18" grpId="8"/>
      <p:bldP spid="18" grpId="9"/>
      <p:bldP spid="18" grpId="10"/>
      <p:bldP spid="18" grpId="11"/>
      <p:bldP spid="18" grpId="12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/>
      <p:bldP spid="28" grpId="1"/>
      <p:bldP spid="29" grpId="0"/>
      <p:bldP spid="29" grpId="1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B3AB0-5A86-49AE-B263-E1D20D33F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Please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B4089-B860-4A9D-AC8A-3AE03D9E3E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7D16DC-9363-4357-82B9-1EFFFE7D6A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50" y="1957389"/>
            <a:ext cx="1752600" cy="1752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8290C1-54F9-44F8-A2BF-D675EAF9DF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350" y="1814219"/>
            <a:ext cx="3761672" cy="2542032"/>
          </a:xfrm>
          <a:prstGeom prst="rect">
            <a:avLst/>
          </a:prstGeom>
        </p:spPr>
      </p:pic>
      <p:sp>
        <p:nvSpPr>
          <p:cNvPr id="7" name="Left-Right Arrow 2">
            <a:extLst>
              <a:ext uri="{FF2B5EF4-FFF2-40B4-BE49-F238E27FC236}">
                <a16:creationId xmlns:a16="http://schemas.microsoft.com/office/drawing/2014/main" id="{2D04744C-1757-4776-B55E-4B1B07E97DDA}"/>
              </a:ext>
            </a:extLst>
          </p:cNvPr>
          <p:cNvSpPr/>
          <p:nvPr/>
        </p:nvSpPr>
        <p:spPr>
          <a:xfrm>
            <a:off x="3390900" y="2384575"/>
            <a:ext cx="1695450" cy="895352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latin typeface="+mj-lt"/>
              </a:rPr>
              <a:t>DDR3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66C856-B520-4761-8CBC-BCBD9F7BE190}"/>
              </a:ext>
            </a:extLst>
          </p:cNvPr>
          <p:cNvSpPr txBox="1"/>
          <p:nvPr/>
        </p:nvSpPr>
        <p:spPr>
          <a:xfrm>
            <a:off x="5086350" y="1471614"/>
            <a:ext cx="3761672" cy="63817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36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DRAM Module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84007-DAF7-4CBE-AC4A-42FB75211845}"/>
              </a:ext>
            </a:extLst>
          </p:cNvPr>
          <p:cNvSpPr txBox="1"/>
          <p:nvPr/>
        </p:nvSpPr>
        <p:spPr>
          <a:xfrm>
            <a:off x="800100" y="1471613"/>
            <a:ext cx="3238500" cy="63817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36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x86 CPU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B22BA3-A4E6-417C-B9F2-4C24E12C3166}"/>
              </a:ext>
            </a:extLst>
          </p:cNvPr>
          <p:cNvSpPr/>
          <p:nvPr/>
        </p:nvSpPr>
        <p:spPr>
          <a:xfrm>
            <a:off x="5086350" y="3586164"/>
            <a:ext cx="3761672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RAM">
            <a:extLst>
              <a:ext uri="{FF2B5EF4-FFF2-40B4-BE49-F238E27FC236}">
                <a16:creationId xmlns:a16="http://schemas.microsoft.com/office/drawing/2014/main" id="{41D0F083-2CDC-4C06-9E3B-29C1921BC8B4}"/>
              </a:ext>
            </a:extLst>
          </p:cNvPr>
          <p:cNvSpPr/>
          <p:nvPr/>
        </p:nvSpPr>
        <p:spPr>
          <a:xfrm>
            <a:off x="5262562" y="3810000"/>
            <a:ext cx="3505200" cy="3048000"/>
          </a:xfrm>
          <a:prstGeom prst="roundRect">
            <a:avLst>
              <a:gd name="adj" fmla="val 11319"/>
            </a:avLst>
          </a:prstGeom>
          <a:solidFill>
            <a:schemeClr val="bg1">
              <a:lumMod val="75000"/>
            </a:schemeClr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XArrow">
            <a:extLst>
              <a:ext uri="{FF2B5EF4-FFF2-40B4-BE49-F238E27FC236}">
                <a16:creationId xmlns:a16="http://schemas.microsoft.com/office/drawing/2014/main" id="{FE230F09-FC06-4982-8000-629685B937C2}"/>
              </a:ext>
            </a:extLst>
          </p:cNvPr>
          <p:cNvCxnSpPr>
            <a:stCxn id="13" idx="3"/>
          </p:cNvCxnSpPr>
          <p:nvPr/>
        </p:nvCxnSpPr>
        <p:spPr>
          <a:xfrm>
            <a:off x="5829300" y="4862513"/>
            <a:ext cx="381000" cy="0"/>
          </a:xfrm>
          <a:prstGeom prst="straightConnector1">
            <a:avLst/>
          </a:prstGeom>
          <a:ln w="38100" cap="rnd">
            <a:solidFill>
              <a:srgbClr val="FF0000"/>
            </a:solidFill>
            <a:round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X">
            <a:extLst>
              <a:ext uri="{FF2B5EF4-FFF2-40B4-BE49-F238E27FC236}">
                <a16:creationId xmlns:a16="http://schemas.microsoft.com/office/drawing/2014/main" id="{A5A6B8F1-5D98-43D8-A095-38D1CA7D5735}"/>
              </a:ext>
            </a:extLst>
          </p:cNvPr>
          <p:cNvSpPr/>
          <p:nvPr/>
        </p:nvSpPr>
        <p:spPr>
          <a:xfrm>
            <a:off x="5219701" y="4672013"/>
            <a:ext cx="609599" cy="3810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Ins="91440" rtlCol="0" anchor="ctr"/>
          <a:lstStyle/>
          <a:p>
            <a:pPr algn="r"/>
            <a:r>
              <a:rPr lang="en-US" sz="32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28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ow">
            <a:extLst>
              <a:ext uri="{FF2B5EF4-FFF2-40B4-BE49-F238E27FC236}">
                <a16:creationId xmlns:a16="http://schemas.microsoft.com/office/drawing/2014/main" id="{CCCC6C1C-E7E5-4C0D-83AB-BB32E3B575FB}"/>
              </a:ext>
            </a:extLst>
          </p:cNvPr>
          <p:cNvSpPr/>
          <p:nvPr/>
        </p:nvSpPr>
        <p:spPr>
          <a:xfrm>
            <a:off x="6210300" y="6196013"/>
            <a:ext cx="2133600" cy="381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111111111</a:t>
            </a:r>
            <a:endParaRPr lang="en-US" sz="36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owY">
            <a:extLst>
              <a:ext uri="{FF2B5EF4-FFF2-40B4-BE49-F238E27FC236}">
                <a16:creationId xmlns:a16="http://schemas.microsoft.com/office/drawing/2014/main" id="{4C3FD8C0-65FA-410D-9718-FED340143685}"/>
              </a:ext>
            </a:extLst>
          </p:cNvPr>
          <p:cNvSpPr/>
          <p:nvPr/>
        </p:nvSpPr>
        <p:spPr>
          <a:xfrm>
            <a:off x="6210300" y="5815013"/>
            <a:ext cx="2133600" cy="381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111111111</a:t>
            </a:r>
          </a:p>
        </p:txBody>
      </p:sp>
      <p:sp>
        <p:nvSpPr>
          <p:cNvPr id="16" name="Row">
            <a:extLst>
              <a:ext uri="{FF2B5EF4-FFF2-40B4-BE49-F238E27FC236}">
                <a16:creationId xmlns:a16="http://schemas.microsoft.com/office/drawing/2014/main" id="{F6DE0AD0-DFAF-48B4-B0AC-81DA49260B28}"/>
              </a:ext>
            </a:extLst>
          </p:cNvPr>
          <p:cNvSpPr/>
          <p:nvPr/>
        </p:nvSpPr>
        <p:spPr>
          <a:xfrm>
            <a:off x="6210300" y="5434013"/>
            <a:ext cx="2133600" cy="381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111111111</a:t>
            </a:r>
          </a:p>
        </p:txBody>
      </p:sp>
      <p:sp>
        <p:nvSpPr>
          <p:cNvPr id="17" name="Row">
            <a:extLst>
              <a:ext uri="{FF2B5EF4-FFF2-40B4-BE49-F238E27FC236}">
                <a16:creationId xmlns:a16="http://schemas.microsoft.com/office/drawing/2014/main" id="{8AC1C6D6-FFC3-4A3C-906A-786EA79480AF}"/>
              </a:ext>
            </a:extLst>
          </p:cNvPr>
          <p:cNvSpPr/>
          <p:nvPr/>
        </p:nvSpPr>
        <p:spPr>
          <a:xfrm>
            <a:off x="6210300" y="5053013"/>
            <a:ext cx="2133600" cy="381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111111111</a:t>
            </a:r>
          </a:p>
        </p:txBody>
      </p:sp>
      <p:sp>
        <p:nvSpPr>
          <p:cNvPr id="18" name="RowX">
            <a:extLst>
              <a:ext uri="{FF2B5EF4-FFF2-40B4-BE49-F238E27FC236}">
                <a16:creationId xmlns:a16="http://schemas.microsoft.com/office/drawing/2014/main" id="{D524A6FD-0702-4E9C-B29E-A73FD9955BC9}"/>
              </a:ext>
            </a:extLst>
          </p:cNvPr>
          <p:cNvSpPr/>
          <p:nvPr/>
        </p:nvSpPr>
        <p:spPr>
          <a:xfrm>
            <a:off x="6210300" y="4672013"/>
            <a:ext cx="2133600" cy="381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111111111</a:t>
            </a:r>
          </a:p>
        </p:txBody>
      </p:sp>
      <p:sp>
        <p:nvSpPr>
          <p:cNvPr id="19" name="Row">
            <a:extLst>
              <a:ext uri="{FF2B5EF4-FFF2-40B4-BE49-F238E27FC236}">
                <a16:creationId xmlns:a16="http://schemas.microsoft.com/office/drawing/2014/main" id="{B46267FD-3AE5-4BB4-A946-F58882AC5B5F}"/>
              </a:ext>
            </a:extLst>
          </p:cNvPr>
          <p:cNvSpPr/>
          <p:nvPr/>
        </p:nvSpPr>
        <p:spPr>
          <a:xfrm>
            <a:off x="6210300" y="4291013"/>
            <a:ext cx="2133600" cy="381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111111111</a:t>
            </a:r>
          </a:p>
        </p:txBody>
      </p:sp>
      <p:sp>
        <p:nvSpPr>
          <p:cNvPr id="20" name="CPU">
            <a:extLst>
              <a:ext uri="{FF2B5EF4-FFF2-40B4-BE49-F238E27FC236}">
                <a16:creationId xmlns:a16="http://schemas.microsoft.com/office/drawing/2014/main" id="{043C4571-E1B1-4600-9268-251B337071D6}"/>
              </a:ext>
            </a:extLst>
          </p:cNvPr>
          <p:cNvSpPr/>
          <p:nvPr/>
        </p:nvSpPr>
        <p:spPr>
          <a:xfrm>
            <a:off x="533400" y="3910013"/>
            <a:ext cx="4152900" cy="3048001"/>
          </a:xfrm>
          <a:prstGeom prst="rect">
            <a:avLst/>
          </a:prstGeom>
          <a:noFill/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lnSpc>
                <a:spcPct val="90000"/>
              </a:lnSpc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Avoid </a:t>
            </a:r>
            <a:r>
              <a:rPr lang="en-US" sz="3200" b="1" i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cache hits</a:t>
            </a:r>
          </a:p>
          <a:p>
            <a:pPr marL="742950" lvl="1" indent="-285750">
              <a:lnSpc>
                <a:spcPct val="90000"/>
              </a:lnSpc>
              <a:buFont typeface="Calibri Light" panose="020F0302020204030204" pitchFamily="34" charset="0"/>
              <a:buChar char="–"/>
            </a:pPr>
            <a:r>
              <a:rPr lang="en-US" sz="28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Flush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from cache</a:t>
            </a:r>
          </a:p>
          <a:p>
            <a:pPr marL="400050" indent="-400050">
              <a:lnSpc>
                <a:spcPct val="90000"/>
              </a:lnSpc>
              <a:buFont typeface="+mj-lt"/>
              <a:buAutoNum type="arabicPeriod"/>
            </a:pPr>
            <a:endParaRPr lang="en-US" sz="3200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  <a:p>
            <a:pPr marL="400050" indent="-400050">
              <a:lnSpc>
                <a:spcPct val="90000"/>
              </a:lnSpc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Avoid </a:t>
            </a:r>
            <a:r>
              <a:rPr lang="en-US" sz="3200" b="1" i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row hits</a:t>
            </a:r>
            <a:r>
              <a:rPr lang="en-US" sz="32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to </a:t>
            </a:r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marL="742950" lvl="1" indent="-285750">
              <a:lnSpc>
                <a:spcPct val="90000"/>
              </a:lnSpc>
              <a:buFont typeface="Calibri Light" panose="020F0302020204030204" pitchFamily="34" charset="0"/>
              <a:buChar char="–"/>
            </a:pPr>
            <a:r>
              <a:rPr lang="en-US" sz="28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Read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in another row</a:t>
            </a:r>
          </a:p>
        </p:txBody>
      </p:sp>
      <p:cxnSp>
        <p:nvCxnSpPr>
          <p:cNvPr id="21" name="YArrow">
            <a:extLst>
              <a:ext uri="{FF2B5EF4-FFF2-40B4-BE49-F238E27FC236}">
                <a16:creationId xmlns:a16="http://schemas.microsoft.com/office/drawing/2014/main" id="{B25051E2-8E20-45FA-9A88-2DE01761BA53}"/>
              </a:ext>
            </a:extLst>
          </p:cNvPr>
          <p:cNvCxnSpPr>
            <a:stCxn id="22" idx="3"/>
          </p:cNvCxnSpPr>
          <p:nvPr/>
        </p:nvCxnSpPr>
        <p:spPr>
          <a:xfrm>
            <a:off x="5829300" y="6005513"/>
            <a:ext cx="381000" cy="0"/>
          </a:xfrm>
          <a:prstGeom prst="straightConnector1">
            <a:avLst/>
          </a:prstGeom>
          <a:ln w="38100" cap="rnd">
            <a:solidFill>
              <a:srgbClr val="FF0000"/>
            </a:solidFill>
            <a:round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Y">
            <a:extLst>
              <a:ext uri="{FF2B5EF4-FFF2-40B4-BE49-F238E27FC236}">
                <a16:creationId xmlns:a16="http://schemas.microsoft.com/office/drawing/2014/main" id="{C67882F2-CB41-485C-BA30-52C0AA911900}"/>
              </a:ext>
            </a:extLst>
          </p:cNvPr>
          <p:cNvSpPr/>
          <p:nvPr/>
        </p:nvSpPr>
        <p:spPr>
          <a:xfrm>
            <a:off x="5219701" y="5815013"/>
            <a:ext cx="609599" cy="3810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Ins="91440" rtlCol="0" anchor="ctr"/>
          <a:lstStyle/>
          <a:p>
            <a:pPr algn="r"/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2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DFBE0F56-7F98-8812-CDB6-35C0D5107DC2}"/>
              </a:ext>
            </a:extLst>
          </p:cNvPr>
          <p:cNvSpPr txBox="1">
            <a:spLocks/>
          </p:cNvSpPr>
          <p:nvPr/>
        </p:nvSpPr>
        <p:spPr>
          <a:xfrm>
            <a:off x="2621280" y="6356350"/>
            <a:ext cx="553212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Advanced Computer Architecture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643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8181"/>
                                      </p:to>
                                    </p:animClr>
                                    <p:set>
                                      <p:cBhvr>
                                        <p:cTn id="54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"/>
                            </p:stCondLst>
                            <p:childTnLst>
                              <p:par>
                                <p:cTn id="57" presetID="1" presetClass="emph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9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70"/>
                            </p:stCondLst>
                            <p:childTnLst>
                              <p:par>
                                <p:cTn id="62" presetID="1" presetClass="emph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8181"/>
                                      </p:to>
                                    </p:animClr>
                                    <p:set>
                                      <p:cBhvr>
                                        <p:cTn id="64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30"/>
                            </p:stCondLst>
                            <p:childTnLst>
                              <p:par>
                                <p:cTn id="67" presetID="1" presetClass="emph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9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90"/>
                            </p:stCondLst>
                            <p:childTnLst>
                              <p:par>
                                <p:cTn id="72" presetID="1" presetClass="emph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8181"/>
                                      </p:to>
                                    </p:animClr>
                                    <p:set>
                                      <p:cBhvr>
                                        <p:cTn id="74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50"/>
                            </p:stCondLst>
                            <p:childTnLst>
                              <p:par>
                                <p:cTn id="77" presetID="1" presetClass="emph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79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310"/>
                            </p:stCondLst>
                            <p:childTnLst>
                              <p:par>
                                <p:cTn id="82" presetID="1" presetClass="emph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8181"/>
                                      </p:to>
                                    </p:animClr>
                                    <p:set>
                                      <p:cBhvr>
                                        <p:cTn id="84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70"/>
                            </p:stCondLst>
                            <p:childTnLst>
                              <p:par>
                                <p:cTn id="87" presetID="1" presetClass="emph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89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830"/>
                            </p:stCondLst>
                            <p:childTnLst>
                              <p:par>
                                <p:cTn id="92" presetID="1" presetClass="emph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8181"/>
                                      </p:to>
                                    </p:animClr>
                                    <p:set>
                                      <p:cBhvr>
                                        <p:cTn id="94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90"/>
                            </p:stCondLst>
                            <p:childTnLst>
                              <p:par>
                                <p:cTn id="97" presetID="1" presetClass="emph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99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794EB-AC40-4F3E-BF74-DE8CEF587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please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1E8C5-2614-4D33-A2A6-4B8506C84D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sp>
        <p:nvSpPr>
          <p:cNvPr id="5" name="DRAM">
            <a:extLst>
              <a:ext uri="{FF2B5EF4-FFF2-40B4-BE49-F238E27FC236}">
                <a16:creationId xmlns:a16="http://schemas.microsoft.com/office/drawing/2014/main" id="{838E43C9-13F1-4961-AD11-AECD7A6A93FA}"/>
              </a:ext>
            </a:extLst>
          </p:cNvPr>
          <p:cNvSpPr/>
          <p:nvPr/>
        </p:nvSpPr>
        <p:spPr>
          <a:xfrm>
            <a:off x="6282818" y="2817456"/>
            <a:ext cx="3505200" cy="3048000"/>
          </a:xfrm>
          <a:prstGeom prst="roundRect">
            <a:avLst>
              <a:gd name="adj" fmla="val 11319"/>
            </a:avLst>
          </a:prstGeom>
          <a:solidFill>
            <a:schemeClr val="bg1">
              <a:lumMod val="75000"/>
            </a:schemeClr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YArrow">
            <a:extLst>
              <a:ext uri="{FF2B5EF4-FFF2-40B4-BE49-F238E27FC236}">
                <a16:creationId xmlns:a16="http://schemas.microsoft.com/office/drawing/2014/main" id="{58B49E95-E565-4253-98ED-10C52D0C2211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6892418" y="4912955"/>
            <a:ext cx="381000" cy="0"/>
          </a:xfrm>
          <a:prstGeom prst="straightConnector1">
            <a:avLst/>
          </a:prstGeom>
          <a:ln w="38100" cap="rnd">
            <a:solidFill>
              <a:srgbClr val="FF0000"/>
            </a:solidFill>
            <a:round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Y">
            <a:extLst>
              <a:ext uri="{FF2B5EF4-FFF2-40B4-BE49-F238E27FC236}">
                <a16:creationId xmlns:a16="http://schemas.microsoft.com/office/drawing/2014/main" id="{38174C49-0B7A-4CFD-AE63-D8FED11FC448}"/>
              </a:ext>
            </a:extLst>
          </p:cNvPr>
          <p:cNvSpPr/>
          <p:nvPr/>
        </p:nvSpPr>
        <p:spPr>
          <a:xfrm>
            <a:off x="6282819" y="4722455"/>
            <a:ext cx="609599" cy="3810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Ins="91440" rtlCol="0" anchor="ctr"/>
          <a:lstStyle/>
          <a:p>
            <a:pPr algn="r"/>
            <a:r>
              <a:rPr lang="en-US" sz="32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28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XArrow">
            <a:extLst>
              <a:ext uri="{FF2B5EF4-FFF2-40B4-BE49-F238E27FC236}">
                <a16:creationId xmlns:a16="http://schemas.microsoft.com/office/drawing/2014/main" id="{5F9843AB-7A07-437C-8DE0-6F7B382746B4}"/>
              </a:ext>
            </a:extLst>
          </p:cNvPr>
          <p:cNvCxnSpPr>
            <a:stCxn id="9" idx="3"/>
          </p:cNvCxnSpPr>
          <p:nvPr/>
        </p:nvCxnSpPr>
        <p:spPr>
          <a:xfrm>
            <a:off x="6892418" y="3769955"/>
            <a:ext cx="381000" cy="0"/>
          </a:xfrm>
          <a:prstGeom prst="straightConnector1">
            <a:avLst/>
          </a:prstGeom>
          <a:ln w="38100" cap="rnd">
            <a:solidFill>
              <a:srgbClr val="FF0000"/>
            </a:solidFill>
            <a:round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X">
            <a:extLst>
              <a:ext uri="{FF2B5EF4-FFF2-40B4-BE49-F238E27FC236}">
                <a16:creationId xmlns:a16="http://schemas.microsoft.com/office/drawing/2014/main" id="{50539CB2-C997-4B32-A1A0-C799F1192FED}"/>
              </a:ext>
            </a:extLst>
          </p:cNvPr>
          <p:cNvSpPr/>
          <p:nvPr/>
        </p:nvSpPr>
        <p:spPr>
          <a:xfrm>
            <a:off x="6282819" y="3579455"/>
            <a:ext cx="609599" cy="3810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Ins="91440" rtlCol="0" anchor="ctr"/>
          <a:lstStyle/>
          <a:p>
            <a:pPr algn="r"/>
            <a:r>
              <a:rPr lang="en-US" sz="32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28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ow">
            <a:extLst>
              <a:ext uri="{FF2B5EF4-FFF2-40B4-BE49-F238E27FC236}">
                <a16:creationId xmlns:a16="http://schemas.microsoft.com/office/drawing/2014/main" id="{F6DCF9AA-CB43-4371-913B-4D03C466253C}"/>
              </a:ext>
            </a:extLst>
          </p:cNvPr>
          <p:cNvSpPr/>
          <p:nvPr/>
        </p:nvSpPr>
        <p:spPr>
          <a:xfrm>
            <a:off x="7273418" y="5103455"/>
            <a:ext cx="2133600" cy="381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111111111</a:t>
            </a:r>
            <a:endParaRPr lang="en-US" sz="36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owY">
            <a:extLst>
              <a:ext uri="{FF2B5EF4-FFF2-40B4-BE49-F238E27FC236}">
                <a16:creationId xmlns:a16="http://schemas.microsoft.com/office/drawing/2014/main" id="{4800C5CC-BB63-4EFC-9FC5-04ECFE0A31E8}"/>
              </a:ext>
            </a:extLst>
          </p:cNvPr>
          <p:cNvSpPr/>
          <p:nvPr/>
        </p:nvSpPr>
        <p:spPr>
          <a:xfrm>
            <a:off x="7273418" y="4722455"/>
            <a:ext cx="2133600" cy="381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111111111</a:t>
            </a:r>
          </a:p>
        </p:txBody>
      </p:sp>
      <p:sp>
        <p:nvSpPr>
          <p:cNvPr id="12" name="Row">
            <a:extLst>
              <a:ext uri="{FF2B5EF4-FFF2-40B4-BE49-F238E27FC236}">
                <a16:creationId xmlns:a16="http://schemas.microsoft.com/office/drawing/2014/main" id="{A19DC44F-7B21-4D7D-9025-771A2CEF2C79}"/>
              </a:ext>
            </a:extLst>
          </p:cNvPr>
          <p:cNvSpPr/>
          <p:nvPr/>
        </p:nvSpPr>
        <p:spPr>
          <a:xfrm>
            <a:off x="7273418" y="4341455"/>
            <a:ext cx="2133600" cy="381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111111111</a:t>
            </a:r>
          </a:p>
        </p:txBody>
      </p:sp>
      <p:sp>
        <p:nvSpPr>
          <p:cNvPr id="13" name="Row">
            <a:extLst>
              <a:ext uri="{FF2B5EF4-FFF2-40B4-BE49-F238E27FC236}">
                <a16:creationId xmlns:a16="http://schemas.microsoft.com/office/drawing/2014/main" id="{13E215EE-DB7D-4C95-B4C6-E2F4D56EA614}"/>
              </a:ext>
            </a:extLst>
          </p:cNvPr>
          <p:cNvSpPr/>
          <p:nvPr/>
        </p:nvSpPr>
        <p:spPr>
          <a:xfrm>
            <a:off x="7273418" y="3960455"/>
            <a:ext cx="2133600" cy="381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111111111</a:t>
            </a:r>
          </a:p>
        </p:txBody>
      </p:sp>
      <p:sp>
        <p:nvSpPr>
          <p:cNvPr id="14" name="RowX">
            <a:extLst>
              <a:ext uri="{FF2B5EF4-FFF2-40B4-BE49-F238E27FC236}">
                <a16:creationId xmlns:a16="http://schemas.microsoft.com/office/drawing/2014/main" id="{B880C9FA-964D-4297-927C-110143D90CE4}"/>
              </a:ext>
            </a:extLst>
          </p:cNvPr>
          <p:cNvSpPr/>
          <p:nvPr/>
        </p:nvSpPr>
        <p:spPr>
          <a:xfrm>
            <a:off x="7273418" y="3579455"/>
            <a:ext cx="2133600" cy="381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111111111</a:t>
            </a:r>
          </a:p>
        </p:txBody>
      </p:sp>
      <p:sp>
        <p:nvSpPr>
          <p:cNvPr id="15" name="Row">
            <a:extLst>
              <a:ext uri="{FF2B5EF4-FFF2-40B4-BE49-F238E27FC236}">
                <a16:creationId xmlns:a16="http://schemas.microsoft.com/office/drawing/2014/main" id="{3BC2B9DC-3882-4D52-BBF0-5582B1C0FC5F}"/>
              </a:ext>
            </a:extLst>
          </p:cNvPr>
          <p:cNvSpPr/>
          <p:nvPr/>
        </p:nvSpPr>
        <p:spPr>
          <a:xfrm>
            <a:off x="7273418" y="3198455"/>
            <a:ext cx="2133600" cy="381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111111111</a:t>
            </a:r>
          </a:p>
        </p:txBody>
      </p:sp>
      <p:sp>
        <p:nvSpPr>
          <p:cNvPr id="16" name="CPU">
            <a:extLst>
              <a:ext uri="{FF2B5EF4-FFF2-40B4-BE49-F238E27FC236}">
                <a16:creationId xmlns:a16="http://schemas.microsoft.com/office/drawing/2014/main" id="{6FE628AD-EBC9-4E48-A0C1-B6E9081C2A72}"/>
              </a:ext>
            </a:extLst>
          </p:cNvPr>
          <p:cNvSpPr/>
          <p:nvPr/>
        </p:nvSpPr>
        <p:spPr>
          <a:xfrm>
            <a:off x="1120268" y="2817455"/>
            <a:ext cx="3771900" cy="3048001"/>
          </a:xfrm>
          <a:prstGeom prst="roundRect">
            <a:avLst>
              <a:gd name="adj" fmla="val 11319"/>
            </a:avLst>
          </a:prstGeom>
          <a:solidFill>
            <a:srgbClr val="0D3533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4300">
              <a:lnSpc>
                <a:spcPct val="90000"/>
              </a:lnSpc>
            </a:pPr>
            <a:r>
              <a:rPr lang="en-US" sz="2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14300">
              <a:lnSpc>
                <a:spcPct val="90000"/>
              </a:lnSpc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mov (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>
              <a:lnSpc>
                <a:spcPct val="90000"/>
              </a:lnSpc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mov (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>
              <a:lnSpc>
                <a:spcPct val="90000"/>
              </a:lnSpc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clflush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4300">
              <a:lnSpc>
                <a:spcPct val="90000"/>
              </a:lnSpc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clflush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4300">
              <a:lnSpc>
                <a:spcPct val="90000"/>
              </a:lnSpc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mfence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>
              <a:lnSpc>
                <a:spcPct val="90000"/>
              </a:lnSpc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CachelineY">
            <a:extLst>
              <a:ext uri="{FF2B5EF4-FFF2-40B4-BE49-F238E27FC236}">
                <a16:creationId xmlns:a16="http://schemas.microsoft.com/office/drawing/2014/main" id="{0796281D-253B-4931-9FEB-C06827DBC57A}"/>
              </a:ext>
            </a:extLst>
          </p:cNvPr>
          <p:cNvSpPr/>
          <p:nvPr/>
        </p:nvSpPr>
        <p:spPr>
          <a:xfrm>
            <a:off x="7273418" y="4721017"/>
            <a:ext cx="1066800" cy="381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</a:t>
            </a:r>
          </a:p>
        </p:txBody>
      </p:sp>
      <p:sp>
        <p:nvSpPr>
          <p:cNvPr id="18" name="CachelineX">
            <a:extLst>
              <a:ext uri="{FF2B5EF4-FFF2-40B4-BE49-F238E27FC236}">
                <a16:creationId xmlns:a16="http://schemas.microsoft.com/office/drawing/2014/main" id="{FCA6D73E-DD2E-4DEE-8210-A331D515AB18}"/>
              </a:ext>
            </a:extLst>
          </p:cNvPr>
          <p:cNvSpPr/>
          <p:nvPr/>
        </p:nvSpPr>
        <p:spPr>
          <a:xfrm>
            <a:off x="7273418" y="3579455"/>
            <a:ext cx="1066800" cy="381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</a:t>
            </a:r>
          </a:p>
        </p:txBody>
      </p:sp>
      <p:sp>
        <p:nvSpPr>
          <p:cNvPr id="19" name="Error">
            <a:extLst>
              <a:ext uri="{FF2B5EF4-FFF2-40B4-BE49-F238E27FC236}">
                <a16:creationId xmlns:a16="http://schemas.microsoft.com/office/drawing/2014/main" id="{334A0341-1298-4916-91A7-8F2D2379B4ED}"/>
              </a:ext>
            </a:extLst>
          </p:cNvPr>
          <p:cNvSpPr/>
          <p:nvPr/>
        </p:nvSpPr>
        <p:spPr>
          <a:xfrm>
            <a:off x="7273418" y="5102165"/>
            <a:ext cx="2133600" cy="3810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2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Error">
            <a:extLst>
              <a:ext uri="{FF2B5EF4-FFF2-40B4-BE49-F238E27FC236}">
                <a16:creationId xmlns:a16="http://schemas.microsoft.com/office/drawing/2014/main" id="{9462B78B-6BAB-463E-9082-656A99FC3D88}"/>
              </a:ext>
            </a:extLst>
          </p:cNvPr>
          <p:cNvSpPr/>
          <p:nvPr/>
        </p:nvSpPr>
        <p:spPr>
          <a:xfrm>
            <a:off x="7273418" y="4338579"/>
            <a:ext cx="2133600" cy="3810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21" name="Error">
            <a:extLst>
              <a:ext uri="{FF2B5EF4-FFF2-40B4-BE49-F238E27FC236}">
                <a16:creationId xmlns:a16="http://schemas.microsoft.com/office/drawing/2014/main" id="{2961D904-5836-441A-875B-BFBE08044F90}"/>
              </a:ext>
            </a:extLst>
          </p:cNvPr>
          <p:cNvSpPr/>
          <p:nvPr/>
        </p:nvSpPr>
        <p:spPr>
          <a:xfrm>
            <a:off x="7273418" y="3960950"/>
            <a:ext cx="2133600" cy="3810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11111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2" name="Error">
            <a:extLst>
              <a:ext uri="{FF2B5EF4-FFF2-40B4-BE49-F238E27FC236}">
                <a16:creationId xmlns:a16="http://schemas.microsoft.com/office/drawing/2014/main" id="{EDD197D1-415C-4F8E-A524-E759A50AC34A}"/>
              </a:ext>
            </a:extLst>
          </p:cNvPr>
          <p:cNvSpPr/>
          <p:nvPr/>
        </p:nvSpPr>
        <p:spPr>
          <a:xfrm>
            <a:off x="7273418" y="3198307"/>
            <a:ext cx="2133600" cy="3810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</a:t>
            </a:r>
          </a:p>
        </p:txBody>
      </p:sp>
    </p:spTree>
    <p:extLst>
      <p:ext uri="{BB962C8B-B14F-4D97-AF65-F5344CB8AC3E}">
        <p14:creationId xmlns:p14="http://schemas.microsoft.com/office/powerpoint/2010/main" val="180730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8181"/>
                                      </p:to>
                                    </p:animClr>
                                    <p:set>
                                      <p:cBhvr>
                                        <p:cTn id="14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path" presetSubtype="0" accel="75000" decel="25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0.00208 L -0.26667 -0.03218 " pathEditMode="relative" rAng="0" ptsTypes="AA">
                                      <p:cBhvr>
                                        <p:cTn id="21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33" y="-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6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8181"/>
                                      </p:to>
                                    </p:animClr>
                                    <p:set>
                                      <p:cBhvr>
                                        <p:cTn id="30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path" presetSubtype="0" accel="75000" decel="25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2.96296E-6 L -0.26667 -0.14282 " pathEditMode="relative" rAng="0" ptsTypes="AA">
                                      <p:cBhvr>
                                        <p:cTn id="37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33" y="-7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xit" presetSubtype="4" accel="75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" presetClass="exit" presetSubtype="4" accel="75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8181"/>
                                      </p:to>
                                    </p:animClr>
                                    <p:set>
                                      <p:cBhvr>
                                        <p:cTn id="52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6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0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8181"/>
                                      </p:to>
                                    </p:animClr>
                                    <p:set>
                                      <p:cBhvr>
                                        <p:cTn id="64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8181"/>
                                      </p:to>
                                    </p:animClr>
                                    <p:set>
                                      <p:cBhvr>
                                        <p:cTn id="68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72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mph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76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mph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8181"/>
                                      </p:to>
                                    </p:animClr>
                                    <p:set>
                                      <p:cBhvr>
                                        <p:cTn id="80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mph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8181"/>
                                      </p:to>
                                    </p:animClr>
                                    <p:set>
                                      <p:cBhvr>
                                        <p:cTn id="84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mph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88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mph" presetSubtype="2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92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mph" presetSubtype="2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8181"/>
                                      </p:to>
                                    </p:animClr>
                                    <p:set>
                                      <p:cBhvr>
                                        <p:cTn id="96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mph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00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01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9" grpId="0" animBg="1"/>
      <p:bldP spid="20" grpId="0" animBg="1"/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547AA-61D4-C888-DFD8-87F7FC3D6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5400"/>
              <a:t>Solution: DRAM Refresh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91C10-5230-325A-C532-6C0ACB972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774302"/>
            <a:ext cx="5376672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But intelligently </a:t>
            </a:r>
            <a:r>
              <a:rPr lang="en-US" sz="2200" dirty="0">
                <a:sym typeface="Wingdings" panose="05000000000000000000" pitchFamily="2" charset="2"/>
              </a:rPr>
              <a:t>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ym typeface="Wingdings" panose="05000000000000000000" pitchFamily="2" charset="2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anose="05000000000000000000" pitchFamily="2" charset="2"/>
              </a:rPr>
              <a:t>Baseline: Once in 63ms 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ym typeface="Wingdings" panose="05000000000000000000" pitchFamily="2" charset="2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ym typeface="Wingdings" panose="05000000000000000000" pitchFamily="2" charset="2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anose="05000000000000000000" pitchFamily="2" charset="2"/>
              </a:rPr>
              <a:t>Need for a </a:t>
            </a:r>
            <a:r>
              <a:rPr lang="en-US" sz="2200" dirty="0" err="1">
                <a:sym typeface="Wingdings" panose="05000000000000000000" pitchFamily="2" charset="2"/>
              </a:rPr>
              <a:t>Rowhammer</a:t>
            </a:r>
            <a:r>
              <a:rPr lang="en-US" sz="2200" dirty="0">
                <a:sym typeface="Wingdings" panose="05000000000000000000" pitchFamily="2" charset="2"/>
              </a:rPr>
              <a:t> tracker, and then mitigator  </a:t>
            </a:r>
            <a:endParaRPr lang="en-US" sz="2200" dirty="0"/>
          </a:p>
        </p:txBody>
      </p:sp>
      <p:pic>
        <p:nvPicPr>
          <p:cNvPr id="6" name="Picture 5" descr="Metal tic-tac-toe game pieces">
            <a:extLst>
              <a:ext uri="{FF2B5EF4-FFF2-40B4-BE49-F238E27FC236}">
                <a16:creationId xmlns:a16="http://schemas.microsoft.com/office/drawing/2014/main" id="{31EB41C6-5946-67A4-A10F-8C991833F6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18" r="19155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8ADB7-ADA4-7E7A-5EC9-E318110BC97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439400" y="6356350"/>
            <a:ext cx="914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7</a:t>
            </a:fld>
            <a:endParaRPr lang="en-US" sz="12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A6D7F09-0922-6C8D-79E0-426C726836CF}"/>
              </a:ext>
            </a:extLst>
          </p:cNvPr>
          <p:cNvSpPr txBox="1">
            <a:spLocks/>
          </p:cNvSpPr>
          <p:nvPr/>
        </p:nvSpPr>
        <p:spPr>
          <a:xfrm>
            <a:off x="2621280" y="6356350"/>
            <a:ext cx="553212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Advanced Computer Architecture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8244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EB743-B2A4-4AF2-B06F-17DC812DD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DRAM Controller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174C-FEB8-49DD-8DF3-768AD5D3D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1F140-6224-484E-9A80-98B601AFB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0CD0404A-284B-4A25-B67A-2D320237775E}"/>
              </a:ext>
            </a:extLst>
          </p:cNvPr>
          <p:cNvSpPr txBox="1"/>
          <p:nvPr/>
        </p:nvSpPr>
        <p:spPr>
          <a:xfrm>
            <a:off x="4424171" y="1216026"/>
            <a:ext cx="2505710" cy="533400"/>
          </a:xfrm>
          <a:prstGeom prst="rect">
            <a:avLst/>
          </a:prstGeom>
          <a:solidFill>
            <a:srgbClr val="9DC3E6"/>
          </a:solidFill>
          <a:ln w="12192">
            <a:solidFill>
              <a:srgbClr val="000000"/>
            </a:solidFill>
          </a:ln>
        </p:spPr>
        <p:txBody>
          <a:bodyPr vert="horz" wrap="square" lIns="0" tIns="977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0"/>
              </a:spcBef>
            </a:pPr>
            <a:r>
              <a:rPr sz="2000" spc="-10" dirty="0">
                <a:latin typeface="Calibri Light"/>
                <a:cs typeface="Calibri Light"/>
              </a:rPr>
              <a:t>LLC</a:t>
            </a:r>
            <a:endParaRPr sz="2000">
              <a:latin typeface="Calibri Light"/>
              <a:cs typeface="Calibri Light"/>
            </a:endParaRPr>
          </a:p>
        </p:txBody>
      </p:sp>
      <p:grpSp>
        <p:nvGrpSpPr>
          <p:cNvPr id="8" name="object 5">
            <a:extLst>
              <a:ext uri="{FF2B5EF4-FFF2-40B4-BE49-F238E27FC236}">
                <a16:creationId xmlns:a16="http://schemas.microsoft.com/office/drawing/2014/main" id="{C8C91FB4-B47D-46B9-B7DF-398C03BF9036}"/>
              </a:ext>
            </a:extLst>
          </p:cNvPr>
          <p:cNvGrpSpPr/>
          <p:nvPr/>
        </p:nvGrpSpPr>
        <p:grpSpPr>
          <a:xfrm>
            <a:off x="2163826" y="1749426"/>
            <a:ext cx="7426959" cy="2673350"/>
            <a:chOff x="2163826" y="1621536"/>
            <a:chExt cx="7426959" cy="2673350"/>
          </a:xfrm>
        </p:grpSpPr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6E1DB3C8-4450-4F6D-8FAA-75E83B5F979C}"/>
                </a:ext>
              </a:extLst>
            </p:cNvPr>
            <p:cNvSpPr/>
            <p:nvPr/>
          </p:nvSpPr>
          <p:spPr>
            <a:xfrm>
              <a:off x="2170176" y="2002536"/>
              <a:ext cx="7414259" cy="2286000"/>
            </a:xfrm>
            <a:custGeom>
              <a:avLst/>
              <a:gdLst/>
              <a:ahLst/>
              <a:cxnLst/>
              <a:rect l="l" t="t" r="r" b="b"/>
              <a:pathLst>
                <a:path w="7414259" h="2286000">
                  <a:moveTo>
                    <a:pt x="0" y="2286000"/>
                  </a:moveTo>
                  <a:lnTo>
                    <a:pt x="7414259" y="2286000"/>
                  </a:lnTo>
                  <a:lnTo>
                    <a:pt x="7414259" y="0"/>
                  </a:lnTo>
                  <a:lnTo>
                    <a:pt x="0" y="0"/>
                  </a:lnTo>
                  <a:lnTo>
                    <a:pt x="0" y="228600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7">
              <a:extLst>
                <a:ext uri="{FF2B5EF4-FFF2-40B4-BE49-F238E27FC236}">
                  <a16:creationId xmlns:a16="http://schemas.microsoft.com/office/drawing/2014/main" id="{DCD7DA61-9DA6-4F39-9C2F-81AA9414E139}"/>
                </a:ext>
              </a:extLst>
            </p:cNvPr>
            <p:cNvSpPr/>
            <p:nvPr/>
          </p:nvSpPr>
          <p:spPr>
            <a:xfrm>
              <a:off x="5503291" y="1621536"/>
              <a:ext cx="103505" cy="381000"/>
            </a:xfrm>
            <a:custGeom>
              <a:avLst/>
              <a:gdLst/>
              <a:ahLst/>
              <a:cxnLst/>
              <a:rect l="l" t="t" r="r" b="b"/>
              <a:pathLst>
                <a:path w="103504" h="381000">
                  <a:moveTo>
                    <a:pt x="7112" y="284988"/>
                  </a:moveTo>
                  <a:lnTo>
                    <a:pt x="1016" y="288543"/>
                  </a:lnTo>
                  <a:lnTo>
                    <a:pt x="0" y="292353"/>
                  </a:lnTo>
                  <a:lnTo>
                    <a:pt x="51688" y="381000"/>
                  </a:lnTo>
                  <a:lnTo>
                    <a:pt x="59020" y="368426"/>
                  </a:lnTo>
                  <a:lnTo>
                    <a:pt x="45338" y="368426"/>
                  </a:lnTo>
                  <a:lnTo>
                    <a:pt x="45338" y="345004"/>
                  </a:lnTo>
                  <a:lnTo>
                    <a:pt x="10922" y="286003"/>
                  </a:lnTo>
                  <a:lnTo>
                    <a:pt x="7112" y="284988"/>
                  </a:lnTo>
                  <a:close/>
                </a:path>
                <a:path w="103504" h="381000">
                  <a:moveTo>
                    <a:pt x="45339" y="345004"/>
                  </a:moveTo>
                  <a:lnTo>
                    <a:pt x="45338" y="368426"/>
                  </a:lnTo>
                  <a:lnTo>
                    <a:pt x="58038" y="368426"/>
                  </a:lnTo>
                  <a:lnTo>
                    <a:pt x="58038" y="365251"/>
                  </a:lnTo>
                  <a:lnTo>
                    <a:pt x="46228" y="365251"/>
                  </a:lnTo>
                  <a:lnTo>
                    <a:pt x="51688" y="355890"/>
                  </a:lnTo>
                  <a:lnTo>
                    <a:pt x="45339" y="345004"/>
                  </a:lnTo>
                  <a:close/>
                </a:path>
                <a:path w="103504" h="381000">
                  <a:moveTo>
                    <a:pt x="96266" y="284988"/>
                  </a:moveTo>
                  <a:lnTo>
                    <a:pt x="92456" y="286003"/>
                  </a:lnTo>
                  <a:lnTo>
                    <a:pt x="58038" y="345004"/>
                  </a:lnTo>
                  <a:lnTo>
                    <a:pt x="58038" y="368426"/>
                  </a:lnTo>
                  <a:lnTo>
                    <a:pt x="59020" y="368426"/>
                  </a:lnTo>
                  <a:lnTo>
                    <a:pt x="103378" y="292353"/>
                  </a:lnTo>
                  <a:lnTo>
                    <a:pt x="102362" y="288543"/>
                  </a:lnTo>
                  <a:lnTo>
                    <a:pt x="96266" y="284988"/>
                  </a:lnTo>
                  <a:close/>
                </a:path>
                <a:path w="103504" h="381000">
                  <a:moveTo>
                    <a:pt x="51688" y="355890"/>
                  </a:moveTo>
                  <a:lnTo>
                    <a:pt x="46228" y="365251"/>
                  </a:lnTo>
                  <a:lnTo>
                    <a:pt x="57150" y="365251"/>
                  </a:lnTo>
                  <a:lnTo>
                    <a:pt x="51688" y="355890"/>
                  </a:lnTo>
                  <a:close/>
                </a:path>
                <a:path w="103504" h="381000">
                  <a:moveTo>
                    <a:pt x="58038" y="345004"/>
                  </a:moveTo>
                  <a:lnTo>
                    <a:pt x="51688" y="355890"/>
                  </a:lnTo>
                  <a:lnTo>
                    <a:pt x="57150" y="365251"/>
                  </a:lnTo>
                  <a:lnTo>
                    <a:pt x="58038" y="365251"/>
                  </a:lnTo>
                  <a:lnTo>
                    <a:pt x="58038" y="345004"/>
                  </a:lnTo>
                  <a:close/>
                </a:path>
                <a:path w="103504" h="381000">
                  <a:moveTo>
                    <a:pt x="58038" y="0"/>
                  </a:moveTo>
                  <a:lnTo>
                    <a:pt x="45338" y="0"/>
                  </a:lnTo>
                  <a:lnTo>
                    <a:pt x="45339" y="345004"/>
                  </a:lnTo>
                  <a:lnTo>
                    <a:pt x="51688" y="355890"/>
                  </a:lnTo>
                  <a:lnTo>
                    <a:pt x="58038" y="345004"/>
                  </a:lnTo>
                  <a:lnTo>
                    <a:pt x="580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A921C170-9753-407F-8E71-D93254A9F98B}"/>
              </a:ext>
            </a:extLst>
          </p:cNvPr>
          <p:cNvSpPr txBox="1"/>
          <p:nvPr/>
        </p:nvSpPr>
        <p:spPr>
          <a:xfrm>
            <a:off x="3750564" y="2206625"/>
            <a:ext cx="3237230" cy="304800"/>
          </a:xfrm>
          <a:prstGeom prst="rect">
            <a:avLst/>
          </a:prstGeom>
          <a:solidFill>
            <a:srgbClr val="C00000"/>
          </a:solidFill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9480">
              <a:lnSpc>
                <a:spcPts val="2275"/>
              </a:lnSpc>
            </a:pPr>
            <a:r>
              <a:rPr sz="2000" spc="-45" dirty="0">
                <a:solidFill>
                  <a:srgbClr val="FFFFFF"/>
                </a:solidFill>
                <a:latin typeface="Calibri Light"/>
                <a:cs typeface="Calibri Light"/>
              </a:rPr>
              <a:t>Addr.</a:t>
            </a:r>
            <a:r>
              <a:rPr sz="2000" spc="-6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 Light"/>
                <a:cs typeface="Calibri Light"/>
              </a:rPr>
              <a:t>Mapper</a:t>
            </a:r>
            <a:endParaRPr sz="2000">
              <a:latin typeface="Calibri Light"/>
              <a:cs typeface="Calibri Light"/>
            </a:endParaRPr>
          </a:p>
        </p:txBody>
      </p:sp>
      <p:grpSp>
        <p:nvGrpSpPr>
          <p:cNvPr id="12" name="object 9">
            <a:extLst>
              <a:ext uri="{FF2B5EF4-FFF2-40B4-BE49-F238E27FC236}">
                <a16:creationId xmlns:a16="http://schemas.microsoft.com/office/drawing/2014/main" id="{53773097-7361-4FB3-B0B7-B5470EB5D122}"/>
              </a:ext>
            </a:extLst>
          </p:cNvPr>
          <p:cNvGrpSpPr/>
          <p:nvPr/>
        </p:nvGrpSpPr>
        <p:grpSpPr>
          <a:xfrm>
            <a:off x="4145026" y="2657475"/>
            <a:ext cx="2256155" cy="317500"/>
            <a:chOff x="4145026" y="2529585"/>
            <a:chExt cx="2256155" cy="317500"/>
          </a:xfrm>
        </p:grpSpPr>
        <p:sp>
          <p:nvSpPr>
            <p:cNvPr id="13" name="object 10">
              <a:extLst>
                <a:ext uri="{FF2B5EF4-FFF2-40B4-BE49-F238E27FC236}">
                  <a16:creationId xmlns:a16="http://schemas.microsoft.com/office/drawing/2014/main" id="{86F1D145-0BDD-43EE-91C3-C745B8639641}"/>
                </a:ext>
              </a:extLst>
            </p:cNvPr>
            <p:cNvSpPr/>
            <p:nvPr/>
          </p:nvSpPr>
          <p:spPr>
            <a:xfrm>
              <a:off x="4151376" y="2535935"/>
              <a:ext cx="1252855" cy="304800"/>
            </a:xfrm>
            <a:custGeom>
              <a:avLst/>
              <a:gdLst/>
              <a:ahLst/>
              <a:cxnLst/>
              <a:rect l="l" t="t" r="r" b="b"/>
              <a:pathLst>
                <a:path w="1252854" h="304800">
                  <a:moveTo>
                    <a:pt x="1252727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252727" y="304800"/>
                  </a:lnTo>
                  <a:lnTo>
                    <a:pt x="1252727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A6046229-5B65-4F10-8E59-16B4D171A919}"/>
                </a:ext>
              </a:extLst>
            </p:cNvPr>
            <p:cNvSpPr/>
            <p:nvPr/>
          </p:nvSpPr>
          <p:spPr>
            <a:xfrm>
              <a:off x="4151376" y="2535935"/>
              <a:ext cx="1252855" cy="304800"/>
            </a:xfrm>
            <a:custGeom>
              <a:avLst/>
              <a:gdLst/>
              <a:ahLst/>
              <a:cxnLst/>
              <a:rect l="l" t="t" r="r" b="b"/>
              <a:pathLst>
                <a:path w="1252854" h="304800">
                  <a:moveTo>
                    <a:pt x="0" y="304800"/>
                  </a:moveTo>
                  <a:lnTo>
                    <a:pt x="1252727" y="304800"/>
                  </a:lnTo>
                  <a:lnTo>
                    <a:pt x="1252727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2">
              <a:extLst>
                <a:ext uri="{FF2B5EF4-FFF2-40B4-BE49-F238E27FC236}">
                  <a16:creationId xmlns:a16="http://schemas.microsoft.com/office/drawing/2014/main" id="{E84FC6B8-34EB-47C4-9396-680FE43DFA2E}"/>
                </a:ext>
              </a:extLst>
            </p:cNvPr>
            <p:cNvSpPr/>
            <p:nvPr/>
          </p:nvSpPr>
          <p:spPr>
            <a:xfrm>
              <a:off x="5141976" y="2535935"/>
              <a:ext cx="1252855" cy="304800"/>
            </a:xfrm>
            <a:custGeom>
              <a:avLst/>
              <a:gdLst/>
              <a:ahLst/>
              <a:cxnLst/>
              <a:rect l="l" t="t" r="r" b="b"/>
              <a:pathLst>
                <a:path w="1252854" h="304800">
                  <a:moveTo>
                    <a:pt x="1252727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252727" y="304800"/>
                  </a:lnTo>
                  <a:lnTo>
                    <a:pt x="1252727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3">
              <a:extLst>
                <a:ext uri="{FF2B5EF4-FFF2-40B4-BE49-F238E27FC236}">
                  <a16:creationId xmlns:a16="http://schemas.microsoft.com/office/drawing/2014/main" id="{814FB2AE-9436-4EDE-ACB7-82402D8D566B}"/>
                </a:ext>
              </a:extLst>
            </p:cNvPr>
            <p:cNvSpPr/>
            <p:nvPr/>
          </p:nvSpPr>
          <p:spPr>
            <a:xfrm>
              <a:off x="5141976" y="2535935"/>
              <a:ext cx="1252855" cy="304800"/>
            </a:xfrm>
            <a:custGeom>
              <a:avLst/>
              <a:gdLst/>
              <a:ahLst/>
              <a:cxnLst/>
              <a:rect l="l" t="t" r="r" b="b"/>
              <a:pathLst>
                <a:path w="1252854" h="304800">
                  <a:moveTo>
                    <a:pt x="0" y="304800"/>
                  </a:moveTo>
                  <a:lnTo>
                    <a:pt x="1252727" y="304800"/>
                  </a:lnTo>
                  <a:lnTo>
                    <a:pt x="1252727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4">
            <a:extLst>
              <a:ext uri="{FF2B5EF4-FFF2-40B4-BE49-F238E27FC236}">
                <a16:creationId xmlns:a16="http://schemas.microsoft.com/office/drawing/2014/main" id="{8634535B-CCDD-4F6D-9B87-ED05C6F2F97D}"/>
              </a:ext>
            </a:extLst>
          </p:cNvPr>
          <p:cNvSpPr txBox="1"/>
          <p:nvPr/>
        </p:nvSpPr>
        <p:spPr>
          <a:xfrm>
            <a:off x="4627117" y="2634616"/>
            <a:ext cx="13468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946150" algn="l"/>
              </a:tabLst>
            </a:pPr>
            <a:r>
              <a:rPr sz="2000" spc="-25" dirty="0">
                <a:solidFill>
                  <a:srgbClr val="FFFFFF"/>
                </a:solidFill>
                <a:latin typeface="Calibri Light"/>
                <a:cs typeface="Calibri Light"/>
              </a:rPr>
              <a:t>R</a:t>
            </a:r>
            <a:r>
              <a:rPr sz="2000" dirty="0">
                <a:solidFill>
                  <a:srgbClr val="FFFFFF"/>
                </a:solidFill>
                <a:latin typeface="Calibri Light"/>
                <a:cs typeface="Calibri Light"/>
              </a:rPr>
              <a:t>Q	</a:t>
            </a:r>
            <a:r>
              <a:rPr sz="2000" spc="-30" dirty="0">
                <a:solidFill>
                  <a:srgbClr val="FFFFFF"/>
                </a:solidFill>
                <a:latin typeface="Calibri Light"/>
                <a:cs typeface="Calibri Light"/>
              </a:rPr>
              <a:t>WQ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EEC20F69-E5E9-4191-A2F7-3D781C860235}"/>
              </a:ext>
            </a:extLst>
          </p:cNvPr>
          <p:cNvSpPr txBox="1"/>
          <p:nvPr/>
        </p:nvSpPr>
        <p:spPr>
          <a:xfrm>
            <a:off x="2447798" y="2212214"/>
            <a:ext cx="103759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2540" algn="ctr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 Light"/>
                <a:cs typeface="Calibri Light"/>
              </a:rPr>
              <a:t>DRAM</a:t>
            </a:r>
            <a:endParaRPr sz="2000">
              <a:latin typeface="Calibri Light"/>
              <a:cs typeface="Calibri Light"/>
            </a:endParaRPr>
          </a:p>
          <a:p>
            <a:pPr marR="5080" algn="ctr">
              <a:lnSpc>
                <a:spcPct val="100000"/>
              </a:lnSpc>
            </a:pPr>
            <a:r>
              <a:rPr sz="2000" spc="-5" dirty="0">
                <a:latin typeface="Calibri Light"/>
                <a:cs typeface="Calibri Light"/>
              </a:rPr>
              <a:t>Co</a:t>
            </a:r>
            <a:r>
              <a:rPr sz="2000" spc="-30" dirty="0">
                <a:latin typeface="Calibri Light"/>
                <a:cs typeface="Calibri Light"/>
              </a:rPr>
              <a:t>n</a:t>
            </a:r>
            <a:r>
              <a:rPr sz="2000" dirty="0">
                <a:latin typeface="Calibri Light"/>
                <a:cs typeface="Calibri Light"/>
              </a:rPr>
              <a:t>t</a:t>
            </a:r>
            <a:r>
              <a:rPr sz="2000" spc="-30" dirty="0">
                <a:latin typeface="Calibri Light"/>
                <a:cs typeface="Calibri Light"/>
              </a:rPr>
              <a:t>r</a:t>
            </a:r>
            <a:r>
              <a:rPr sz="2000" spc="-5" dirty="0">
                <a:latin typeface="Calibri Light"/>
                <a:cs typeface="Calibri Light"/>
              </a:rPr>
              <a:t>oll</a:t>
            </a:r>
            <a:r>
              <a:rPr sz="2000" spc="5" dirty="0">
                <a:latin typeface="Calibri Light"/>
                <a:cs typeface="Calibri Light"/>
              </a:rPr>
              <a:t>e</a:t>
            </a:r>
            <a:r>
              <a:rPr sz="2000" dirty="0">
                <a:latin typeface="Calibri Light"/>
                <a:cs typeface="Calibri Light"/>
              </a:rPr>
              <a:t>r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19" name="object 16">
            <a:extLst>
              <a:ext uri="{FF2B5EF4-FFF2-40B4-BE49-F238E27FC236}">
                <a16:creationId xmlns:a16="http://schemas.microsoft.com/office/drawing/2014/main" id="{E48EFF63-3369-4603-8CF2-CAF1696D149A}"/>
              </a:ext>
            </a:extLst>
          </p:cNvPr>
          <p:cNvSpPr txBox="1"/>
          <p:nvPr/>
        </p:nvSpPr>
        <p:spPr>
          <a:xfrm>
            <a:off x="3281171" y="3197225"/>
            <a:ext cx="731520" cy="609600"/>
          </a:xfrm>
          <a:prstGeom prst="rect">
            <a:avLst/>
          </a:prstGeom>
          <a:solidFill>
            <a:srgbClr val="C00000"/>
          </a:solidFill>
          <a:ln w="12192">
            <a:solidFill>
              <a:srgbClr val="000000"/>
            </a:solidFill>
          </a:ln>
        </p:spPr>
        <p:txBody>
          <a:bodyPr vert="horz" wrap="square" lIns="0" tIns="136525" rIns="0" bIns="0" rtlCol="0">
            <a:spAutoFit/>
          </a:bodyPr>
          <a:lstStyle/>
          <a:p>
            <a:pPr marL="213995">
              <a:lnSpc>
                <a:spcPct val="100000"/>
              </a:lnSpc>
              <a:spcBef>
                <a:spcPts val="1075"/>
              </a:spcBef>
            </a:pPr>
            <a:r>
              <a:rPr sz="2000" spc="-30" dirty="0">
                <a:solidFill>
                  <a:srgbClr val="FFFFFF"/>
                </a:solidFill>
                <a:latin typeface="Calibri Light"/>
                <a:cs typeface="Calibri Light"/>
              </a:rPr>
              <a:t>CQ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20" name="object 17">
            <a:extLst>
              <a:ext uri="{FF2B5EF4-FFF2-40B4-BE49-F238E27FC236}">
                <a16:creationId xmlns:a16="http://schemas.microsoft.com/office/drawing/2014/main" id="{348ECF0D-C9FF-47BE-A920-BE472D40D565}"/>
              </a:ext>
            </a:extLst>
          </p:cNvPr>
          <p:cNvSpPr txBox="1"/>
          <p:nvPr/>
        </p:nvSpPr>
        <p:spPr>
          <a:xfrm>
            <a:off x="4119371" y="3197225"/>
            <a:ext cx="731520" cy="609600"/>
          </a:xfrm>
          <a:prstGeom prst="rect">
            <a:avLst/>
          </a:prstGeom>
          <a:solidFill>
            <a:srgbClr val="C00000"/>
          </a:solidFill>
          <a:ln w="12192">
            <a:solidFill>
              <a:srgbClr val="000000"/>
            </a:solidFill>
          </a:ln>
        </p:spPr>
        <p:txBody>
          <a:bodyPr vert="horz" wrap="square" lIns="0" tIns="136525" rIns="0" bIns="0" rtlCol="0">
            <a:spAutoFit/>
          </a:bodyPr>
          <a:lstStyle/>
          <a:p>
            <a:pPr marL="214629">
              <a:lnSpc>
                <a:spcPct val="100000"/>
              </a:lnSpc>
              <a:spcBef>
                <a:spcPts val="1075"/>
              </a:spcBef>
            </a:pPr>
            <a:r>
              <a:rPr sz="2000" spc="-30" dirty="0">
                <a:solidFill>
                  <a:srgbClr val="FFFFFF"/>
                </a:solidFill>
                <a:latin typeface="Calibri Light"/>
                <a:cs typeface="Calibri Light"/>
              </a:rPr>
              <a:t>CQ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21" name="object 18">
            <a:extLst>
              <a:ext uri="{FF2B5EF4-FFF2-40B4-BE49-F238E27FC236}">
                <a16:creationId xmlns:a16="http://schemas.microsoft.com/office/drawing/2014/main" id="{43662285-14FA-4E86-ABA7-B7599FE095C9}"/>
              </a:ext>
            </a:extLst>
          </p:cNvPr>
          <p:cNvSpPr txBox="1"/>
          <p:nvPr/>
        </p:nvSpPr>
        <p:spPr>
          <a:xfrm>
            <a:off x="4957571" y="3197225"/>
            <a:ext cx="731520" cy="609600"/>
          </a:xfrm>
          <a:prstGeom prst="rect">
            <a:avLst/>
          </a:prstGeom>
          <a:solidFill>
            <a:srgbClr val="C00000"/>
          </a:solidFill>
          <a:ln w="12192">
            <a:solidFill>
              <a:srgbClr val="000000"/>
            </a:solidFill>
          </a:ln>
        </p:spPr>
        <p:txBody>
          <a:bodyPr vert="horz" wrap="square" lIns="0" tIns="136525" rIns="0" bIns="0" rtlCol="0">
            <a:spAutoFit/>
          </a:bodyPr>
          <a:lstStyle/>
          <a:p>
            <a:pPr marL="214629">
              <a:lnSpc>
                <a:spcPct val="100000"/>
              </a:lnSpc>
              <a:spcBef>
                <a:spcPts val="1075"/>
              </a:spcBef>
            </a:pPr>
            <a:r>
              <a:rPr sz="2000" spc="-30" dirty="0">
                <a:solidFill>
                  <a:srgbClr val="FFFFFF"/>
                </a:solidFill>
                <a:latin typeface="Calibri Light"/>
                <a:cs typeface="Calibri Light"/>
              </a:rPr>
              <a:t>CQ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22" name="object 19">
            <a:extLst>
              <a:ext uri="{FF2B5EF4-FFF2-40B4-BE49-F238E27FC236}">
                <a16:creationId xmlns:a16="http://schemas.microsoft.com/office/drawing/2014/main" id="{201EFE76-A65A-41B6-8CB2-34C315EC1ACB}"/>
              </a:ext>
            </a:extLst>
          </p:cNvPr>
          <p:cNvSpPr txBox="1"/>
          <p:nvPr/>
        </p:nvSpPr>
        <p:spPr>
          <a:xfrm>
            <a:off x="5795771" y="3197225"/>
            <a:ext cx="731520" cy="609600"/>
          </a:xfrm>
          <a:prstGeom prst="rect">
            <a:avLst/>
          </a:prstGeom>
          <a:solidFill>
            <a:srgbClr val="C00000"/>
          </a:solidFill>
          <a:ln w="12192">
            <a:solidFill>
              <a:srgbClr val="000000"/>
            </a:solidFill>
          </a:ln>
        </p:spPr>
        <p:txBody>
          <a:bodyPr vert="horz" wrap="square" lIns="0" tIns="136525" rIns="0" bIns="0" rtlCol="0">
            <a:spAutoFit/>
          </a:bodyPr>
          <a:lstStyle/>
          <a:p>
            <a:pPr marL="214629">
              <a:lnSpc>
                <a:spcPct val="100000"/>
              </a:lnSpc>
              <a:spcBef>
                <a:spcPts val="1075"/>
              </a:spcBef>
            </a:pPr>
            <a:r>
              <a:rPr sz="2000" spc="-30" dirty="0">
                <a:solidFill>
                  <a:srgbClr val="FFFFFF"/>
                </a:solidFill>
                <a:latin typeface="Calibri Light"/>
                <a:cs typeface="Calibri Light"/>
              </a:rPr>
              <a:t>CQ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23" name="object 20">
            <a:extLst>
              <a:ext uri="{FF2B5EF4-FFF2-40B4-BE49-F238E27FC236}">
                <a16:creationId xmlns:a16="http://schemas.microsoft.com/office/drawing/2014/main" id="{F53AC660-F514-400A-AAAB-F8652D3A86D2}"/>
              </a:ext>
            </a:extLst>
          </p:cNvPr>
          <p:cNvSpPr txBox="1"/>
          <p:nvPr/>
        </p:nvSpPr>
        <p:spPr>
          <a:xfrm>
            <a:off x="2776727" y="3959225"/>
            <a:ext cx="4803775" cy="304800"/>
          </a:xfrm>
          <a:prstGeom prst="rect">
            <a:avLst/>
          </a:prstGeom>
          <a:solidFill>
            <a:srgbClr val="C00000"/>
          </a:solidFill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275"/>
              </a:lnSpc>
            </a:pPr>
            <a:r>
              <a:rPr sz="2000" spc="-5" dirty="0">
                <a:solidFill>
                  <a:srgbClr val="FFFFFF"/>
                </a:solidFill>
                <a:latin typeface="Calibri Light"/>
                <a:cs typeface="Calibri Light"/>
              </a:rPr>
              <a:t>Command</a:t>
            </a:r>
            <a:r>
              <a:rPr sz="2000" spc="-3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 Light"/>
                <a:cs typeface="Calibri Light"/>
              </a:rPr>
              <a:t>Scheduler</a:t>
            </a:r>
            <a:endParaRPr sz="2000">
              <a:latin typeface="Calibri Light"/>
              <a:cs typeface="Calibri Light"/>
            </a:endParaRPr>
          </a:p>
        </p:txBody>
      </p:sp>
      <p:grpSp>
        <p:nvGrpSpPr>
          <p:cNvPr id="24" name="object 21">
            <a:extLst>
              <a:ext uri="{FF2B5EF4-FFF2-40B4-BE49-F238E27FC236}">
                <a16:creationId xmlns:a16="http://schemas.microsoft.com/office/drawing/2014/main" id="{B10D30C3-F9B5-4754-B31C-C084808447F2}"/>
              </a:ext>
            </a:extLst>
          </p:cNvPr>
          <p:cNvGrpSpPr/>
          <p:nvPr/>
        </p:nvGrpSpPr>
        <p:grpSpPr>
          <a:xfrm>
            <a:off x="4745482" y="4562475"/>
            <a:ext cx="949960" cy="927100"/>
            <a:chOff x="4745482" y="4434585"/>
            <a:chExt cx="949960" cy="927100"/>
          </a:xfrm>
        </p:grpSpPr>
        <p:sp>
          <p:nvSpPr>
            <p:cNvPr id="25" name="object 22">
              <a:extLst>
                <a:ext uri="{FF2B5EF4-FFF2-40B4-BE49-F238E27FC236}">
                  <a16:creationId xmlns:a16="http://schemas.microsoft.com/office/drawing/2014/main" id="{57218582-115D-4C43-8E7C-4E4683BABC61}"/>
                </a:ext>
              </a:extLst>
            </p:cNvPr>
            <p:cNvSpPr/>
            <p:nvPr/>
          </p:nvSpPr>
          <p:spPr>
            <a:xfrm>
              <a:off x="4751832" y="4440935"/>
              <a:ext cx="213360" cy="914400"/>
            </a:xfrm>
            <a:custGeom>
              <a:avLst/>
              <a:gdLst/>
              <a:ahLst/>
              <a:cxnLst/>
              <a:rect l="l" t="t" r="r" b="b"/>
              <a:pathLst>
                <a:path w="213360" h="914400">
                  <a:moveTo>
                    <a:pt x="160019" y="0"/>
                  </a:moveTo>
                  <a:lnTo>
                    <a:pt x="53339" y="0"/>
                  </a:lnTo>
                  <a:lnTo>
                    <a:pt x="53339" y="807719"/>
                  </a:lnTo>
                  <a:lnTo>
                    <a:pt x="0" y="807719"/>
                  </a:lnTo>
                  <a:lnTo>
                    <a:pt x="106679" y="914400"/>
                  </a:lnTo>
                  <a:lnTo>
                    <a:pt x="213359" y="807719"/>
                  </a:lnTo>
                  <a:lnTo>
                    <a:pt x="160019" y="807719"/>
                  </a:lnTo>
                  <a:lnTo>
                    <a:pt x="1600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3">
              <a:extLst>
                <a:ext uri="{FF2B5EF4-FFF2-40B4-BE49-F238E27FC236}">
                  <a16:creationId xmlns:a16="http://schemas.microsoft.com/office/drawing/2014/main" id="{B4A71C87-4289-4711-BFE3-B8B19706F36E}"/>
                </a:ext>
              </a:extLst>
            </p:cNvPr>
            <p:cNvSpPr/>
            <p:nvPr/>
          </p:nvSpPr>
          <p:spPr>
            <a:xfrm>
              <a:off x="4751832" y="4440935"/>
              <a:ext cx="213360" cy="914400"/>
            </a:xfrm>
            <a:custGeom>
              <a:avLst/>
              <a:gdLst/>
              <a:ahLst/>
              <a:cxnLst/>
              <a:rect l="l" t="t" r="r" b="b"/>
              <a:pathLst>
                <a:path w="213360" h="914400">
                  <a:moveTo>
                    <a:pt x="0" y="807719"/>
                  </a:moveTo>
                  <a:lnTo>
                    <a:pt x="53339" y="807719"/>
                  </a:lnTo>
                  <a:lnTo>
                    <a:pt x="53339" y="0"/>
                  </a:lnTo>
                  <a:lnTo>
                    <a:pt x="160019" y="0"/>
                  </a:lnTo>
                  <a:lnTo>
                    <a:pt x="160019" y="807719"/>
                  </a:lnTo>
                  <a:lnTo>
                    <a:pt x="213359" y="807719"/>
                  </a:lnTo>
                  <a:lnTo>
                    <a:pt x="106679" y="914400"/>
                  </a:lnTo>
                  <a:lnTo>
                    <a:pt x="0" y="807719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4">
              <a:extLst>
                <a:ext uri="{FF2B5EF4-FFF2-40B4-BE49-F238E27FC236}">
                  <a16:creationId xmlns:a16="http://schemas.microsoft.com/office/drawing/2014/main" id="{F22C2A7D-6FF8-4F80-A4F5-83D6A6C5D797}"/>
                </a:ext>
              </a:extLst>
            </p:cNvPr>
            <p:cNvSpPr/>
            <p:nvPr/>
          </p:nvSpPr>
          <p:spPr>
            <a:xfrm>
              <a:off x="5423916" y="4440935"/>
              <a:ext cx="265430" cy="914400"/>
            </a:xfrm>
            <a:custGeom>
              <a:avLst/>
              <a:gdLst/>
              <a:ahLst/>
              <a:cxnLst/>
              <a:rect l="l" t="t" r="r" b="b"/>
              <a:pathLst>
                <a:path w="265429" h="914400">
                  <a:moveTo>
                    <a:pt x="132587" y="0"/>
                  </a:moveTo>
                  <a:lnTo>
                    <a:pt x="0" y="132587"/>
                  </a:lnTo>
                  <a:lnTo>
                    <a:pt x="66294" y="132587"/>
                  </a:lnTo>
                  <a:lnTo>
                    <a:pt x="66294" y="781812"/>
                  </a:lnTo>
                  <a:lnTo>
                    <a:pt x="0" y="781812"/>
                  </a:lnTo>
                  <a:lnTo>
                    <a:pt x="132587" y="914400"/>
                  </a:lnTo>
                  <a:lnTo>
                    <a:pt x="265175" y="781812"/>
                  </a:lnTo>
                  <a:lnTo>
                    <a:pt x="198882" y="781812"/>
                  </a:lnTo>
                  <a:lnTo>
                    <a:pt x="198882" y="132587"/>
                  </a:lnTo>
                  <a:lnTo>
                    <a:pt x="265175" y="132587"/>
                  </a:lnTo>
                  <a:lnTo>
                    <a:pt x="1325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5">
              <a:extLst>
                <a:ext uri="{FF2B5EF4-FFF2-40B4-BE49-F238E27FC236}">
                  <a16:creationId xmlns:a16="http://schemas.microsoft.com/office/drawing/2014/main" id="{8DA0278A-E3BE-4963-8BE3-D33C21A0FFC4}"/>
                </a:ext>
              </a:extLst>
            </p:cNvPr>
            <p:cNvSpPr/>
            <p:nvPr/>
          </p:nvSpPr>
          <p:spPr>
            <a:xfrm>
              <a:off x="5423916" y="4440935"/>
              <a:ext cx="265430" cy="914400"/>
            </a:xfrm>
            <a:custGeom>
              <a:avLst/>
              <a:gdLst/>
              <a:ahLst/>
              <a:cxnLst/>
              <a:rect l="l" t="t" r="r" b="b"/>
              <a:pathLst>
                <a:path w="265429" h="914400">
                  <a:moveTo>
                    <a:pt x="0" y="132587"/>
                  </a:moveTo>
                  <a:lnTo>
                    <a:pt x="132587" y="0"/>
                  </a:lnTo>
                  <a:lnTo>
                    <a:pt x="265175" y="132587"/>
                  </a:lnTo>
                  <a:lnTo>
                    <a:pt x="198882" y="132587"/>
                  </a:lnTo>
                  <a:lnTo>
                    <a:pt x="198882" y="781812"/>
                  </a:lnTo>
                  <a:lnTo>
                    <a:pt x="265175" y="781812"/>
                  </a:lnTo>
                  <a:lnTo>
                    <a:pt x="132587" y="914400"/>
                  </a:lnTo>
                  <a:lnTo>
                    <a:pt x="0" y="781812"/>
                  </a:lnTo>
                  <a:lnTo>
                    <a:pt x="66294" y="781812"/>
                  </a:lnTo>
                  <a:lnTo>
                    <a:pt x="66294" y="132587"/>
                  </a:lnTo>
                  <a:lnTo>
                    <a:pt x="0" y="132587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6">
            <a:extLst>
              <a:ext uri="{FF2B5EF4-FFF2-40B4-BE49-F238E27FC236}">
                <a16:creationId xmlns:a16="http://schemas.microsoft.com/office/drawing/2014/main" id="{F80126D1-715E-48D9-B692-2622CADED551}"/>
              </a:ext>
            </a:extLst>
          </p:cNvPr>
          <p:cNvSpPr txBox="1"/>
          <p:nvPr/>
        </p:nvSpPr>
        <p:spPr>
          <a:xfrm>
            <a:off x="5689091" y="4925286"/>
            <a:ext cx="6288597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latin typeface="Calibri Light"/>
                <a:cs typeface="Calibri Light"/>
              </a:rPr>
              <a:t>Data</a:t>
            </a:r>
            <a:r>
              <a:rPr sz="2000" spc="-8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bus</a:t>
            </a:r>
            <a:r>
              <a:rPr lang="en-US" sz="2000" dirty="0">
                <a:latin typeface="Calibri Light"/>
                <a:cs typeface="Calibri Light"/>
              </a:rPr>
              <a:t> (burst length= eight beats each of 64-bits)</a:t>
            </a:r>
            <a:endParaRPr sz="2000" dirty="0">
              <a:latin typeface="Calibri Light"/>
              <a:cs typeface="Calibri Light"/>
            </a:endParaRPr>
          </a:p>
        </p:txBody>
      </p:sp>
      <p:sp>
        <p:nvSpPr>
          <p:cNvPr id="30" name="object 27">
            <a:extLst>
              <a:ext uri="{FF2B5EF4-FFF2-40B4-BE49-F238E27FC236}">
                <a16:creationId xmlns:a16="http://schemas.microsoft.com/office/drawing/2014/main" id="{F24706D0-7B05-4BA3-A376-6F56F7E6072C}"/>
              </a:ext>
            </a:extLst>
          </p:cNvPr>
          <p:cNvSpPr txBox="1"/>
          <p:nvPr/>
        </p:nvSpPr>
        <p:spPr>
          <a:xfrm>
            <a:off x="1938908" y="4585970"/>
            <a:ext cx="2813050" cy="1906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03655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 Light"/>
                <a:cs typeface="Calibri Light"/>
              </a:rPr>
              <a:t>Command</a:t>
            </a:r>
            <a:r>
              <a:rPr sz="2000" spc="-8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and </a:t>
            </a:r>
            <a:r>
              <a:rPr sz="2000" spc="-434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Address</a:t>
            </a:r>
            <a:r>
              <a:rPr sz="2000" spc="-5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bus</a:t>
            </a:r>
            <a:endParaRPr sz="2000">
              <a:latin typeface="Calibri Light"/>
              <a:cs typeface="Calibri Light"/>
            </a:endParaRPr>
          </a:p>
          <a:p>
            <a:pPr marL="12700" marR="958850" indent="761365">
              <a:lnSpc>
                <a:spcPct val="102200"/>
              </a:lnSpc>
              <a:spcBef>
                <a:spcPts val="305"/>
              </a:spcBef>
            </a:pPr>
            <a:r>
              <a:rPr sz="2000" dirty="0">
                <a:latin typeface="Calibri Light"/>
                <a:cs typeface="Calibri Light"/>
              </a:rPr>
              <a:t>F</a:t>
            </a:r>
            <a:r>
              <a:rPr sz="2000" spc="-20" dirty="0">
                <a:latin typeface="Calibri Light"/>
                <a:cs typeface="Calibri Light"/>
              </a:rPr>
              <a:t>r</a:t>
            </a:r>
            <a:r>
              <a:rPr sz="2000" spc="-5" dirty="0">
                <a:latin typeface="Calibri Light"/>
                <a:cs typeface="Calibri Light"/>
              </a:rPr>
              <a:t>eq</a:t>
            </a:r>
            <a:r>
              <a:rPr sz="2000" dirty="0">
                <a:latin typeface="Calibri Light"/>
                <a:cs typeface="Calibri Light"/>
              </a:rPr>
              <a:t>u</a:t>
            </a:r>
            <a:r>
              <a:rPr sz="2000" spc="-10" dirty="0">
                <a:latin typeface="Calibri Light"/>
                <a:cs typeface="Calibri Light"/>
              </a:rPr>
              <a:t>e</a:t>
            </a:r>
            <a:r>
              <a:rPr sz="2000" dirty="0">
                <a:latin typeface="Calibri Light"/>
                <a:cs typeface="Calibri Light"/>
              </a:rPr>
              <a:t>ncy  800MHz</a:t>
            </a:r>
            <a:endParaRPr sz="20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 Light"/>
                <a:cs typeface="Calibri Light"/>
              </a:rPr>
              <a:t>1066MHz</a:t>
            </a:r>
            <a:endParaRPr sz="20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 Light"/>
                <a:cs typeface="Calibri Light"/>
              </a:rPr>
              <a:t>1333MHz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31" name="object 28">
            <a:extLst>
              <a:ext uri="{FF2B5EF4-FFF2-40B4-BE49-F238E27FC236}">
                <a16:creationId xmlns:a16="http://schemas.microsoft.com/office/drawing/2014/main" id="{FA4BAC2D-4138-421D-9D79-9C924FCBC98E}"/>
              </a:ext>
            </a:extLst>
          </p:cNvPr>
          <p:cNvSpPr txBox="1"/>
          <p:nvPr/>
        </p:nvSpPr>
        <p:spPr>
          <a:xfrm>
            <a:off x="6535928" y="5237988"/>
            <a:ext cx="1097915" cy="122872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>
              <a:lnSpc>
                <a:spcPts val="2270"/>
              </a:lnSpc>
              <a:spcBef>
                <a:spcPts val="285"/>
              </a:spcBef>
            </a:pPr>
            <a:r>
              <a:rPr sz="2000" dirty="0">
                <a:latin typeface="Calibri Light"/>
                <a:cs typeface="Calibri Light"/>
              </a:rPr>
              <a:t>F</a:t>
            </a:r>
            <a:r>
              <a:rPr sz="2000" spc="-20" dirty="0">
                <a:latin typeface="Calibri Light"/>
                <a:cs typeface="Calibri Light"/>
              </a:rPr>
              <a:t>r</a:t>
            </a:r>
            <a:r>
              <a:rPr sz="2000" dirty="0">
                <a:latin typeface="Calibri Light"/>
                <a:cs typeface="Calibri Light"/>
              </a:rPr>
              <a:t>equency  1600MHz</a:t>
            </a:r>
            <a:endParaRPr sz="2000">
              <a:latin typeface="Calibri Light"/>
              <a:cs typeface="Calibri Light"/>
            </a:endParaRPr>
          </a:p>
          <a:p>
            <a:pPr marL="12700">
              <a:lnSpc>
                <a:spcPts val="2345"/>
              </a:lnSpc>
            </a:pPr>
            <a:r>
              <a:rPr sz="2000" dirty="0">
                <a:latin typeface="Calibri Light"/>
                <a:cs typeface="Calibri Light"/>
              </a:rPr>
              <a:t>2133MHz</a:t>
            </a:r>
            <a:endParaRPr sz="20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 Light"/>
                <a:cs typeface="Calibri Light"/>
              </a:rPr>
              <a:t>2666MHz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32" name="object 29">
            <a:extLst>
              <a:ext uri="{FF2B5EF4-FFF2-40B4-BE49-F238E27FC236}">
                <a16:creationId xmlns:a16="http://schemas.microsoft.com/office/drawing/2014/main" id="{CD500C64-AC16-4AE1-A0F9-E7FBF048380C}"/>
              </a:ext>
            </a:extLst>
          </p:cNvPr>
          <p:cNvSpPr txBox="1"/>
          <p:nvPr/>
        </p:nvSpPr>
        <p:spPr>
          <a:xfrm>
            <a:off x="5730240" y="4690746"/>
            <a:ext cx="24231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libri Light"/>
                <a:cs typeface="Calibri Light"/>
              </a:rPr>
              <a:t>Double</a:t>
            </a:r>
            <a:r>
              <a:rPr sz="2000" spc="-80" dirty="0">
                <a:latin typeface="Calibri Light"/>
                <a:cs typeface="Calibri Light"/>
              </a:rPr>
              <a:t> </a:t>
            </a:r>
            <a:r>
              <a:rPr sz="2000" spc="-15" dirty="0">
                <a:latin typeface="Calibri Light"/>
                <a:cs typeface="Calibri Light"/>
              </a:rPr>
              <a:t>Data</a:t>
            </a:r>
            <a:r>
              <a:rPr sz="2000" spc="-85" dirty="0">
                <a:latin typeface="Calibri Light"/>
                <a:cs typeface="Calibri Light"/>
              </a:rPr>
              <a:t> </a:t>
            </a:r>
            <a:r>
              <a:rPr sz="2000" spc="-20" dirty="0">
                <a:latin typeface="Calibri Light"/>
                <a:cs typeface="Calibri Light"/>
              </a:rPr>
              <a:t>Rate</a:t>
            </a:r>
            <a:r>
              <a:rPr sz="2000" spc="-60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(DDR)</a:t>
            </a:r>
            <a:endParaRPr sz="2000" dirty="0">
              <a:latin typeface="Calibri Light"/>
              <a:cs typeface="Calibri Light"/>
            </a:endParaRPr>
          </a:p>
        </p:txBody>
      </p:sp>
      <p:pic>
        <p:nvPicPr>
          <p:cNvPr id="33" name="object 30">
            <a:extLst>
              <a:ext uri="{FF2B5EF4-FFF2-40B4-BE49-F238E27FC236}">
                <a16:creationId xmlns:a16="http://schemas.microsoft.com/office/drawing/2014/main" id="{02ABA714-7665-4FBD-9CB8-1D37AE67393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51376" y="5525898"/>
            <a:ext cx="2374392" cy="76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93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48318-9783-4999-8B24-8067D82F6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Reads and Writes(Writebacks)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B49441-19FF-4435-93B6-480644E9F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D04483-F42F-40E2-AF08-551F2BCDA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9</a:t>
            </a:fld>
            <a:endParaRPr lang="en-IN" dirty="0"/>
          </a:p>
        </p:txBody>
      </p:sp>
      <p:grpSp>
        <p:nvGrpSpPr>
          <p:cNvPr id="6" name="object 3">
            <a:extLst>
              <a:ext uri="{FF2B5EF4-FFF2-40B4-BE49-F238E27FC236}">
                <a16:creationId xmlns:a16="http://schemas.microsoft.com/office/drawing/2014/main" id="{80077CEB-0F39-48D2-8BF2-1D62B3F82906}"/>
              </a:ext>
            </a:extLst>
          </p:cNvPr>
          <p:cNvGrpSpPr/>
          <p:nvPr/>
        </p:nvGrpSpPr>
        <p:grpSpPr>
          <a:xfrm>
            <a:off x="711135" y="1690688"/>
            <a:ext cx="5140960" cy="757555"/>
            <a:chOff x="458723" y="1097280"/>
            <a:chExt cx="5140960" cy="757555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480A7B6E-C5C8-48EC-AA39-E0C4CD44ABCD}"/>
                </a:ext>
              </a:extLst>
            </p:cNvPr>
            <p:cNvSpPr/>
            <p:nvPr/>
          </p:nvSpPr>
          <p:spPr>
            <a:xfrm>
              <a:off x="461771" y="1100328"/>
              <a:ext cx="5134610" cy="751840"/>
            </a:xfrm>
            <a:custGeom>
              <a:avLst/>
              <a:gdLst/>
              <a:ahLst/>
              <a:cxnLst/>
              <a:rect l="l" t="t" r="r" b="b"/>
              <a:pathLst>
                <a:path w="5134610" h="751839">
                  <a:moveTo>
                    <a:pt x="5009133" y="0"/>
                  </a:moveTo>
                  <a:lnTo>
                    <a:pt x="125222" y="0"/>
                  </a:lnTo>
                  <a:lnTo>
                    <a:pt x="76482" y="9832"/>
                  </a:lnTo>
                  <a:lnTo>
                    <a:pt x="36679" y="36655"/>
                  </a:lnTo>
                  <a:lnTo>
                    <a:pt x="9841" y="76455"/>
                  </a:lnTo>
                  <a:lnTo>
                    <a:pt x="0" y="125222"/>
                  </a:lnTo>
                  <a:lnTo>
                    <a:pt x="0" y="626110"/>
                  </a:lnTo>
                  <a:lnTo>
                    <a:pt x="9841" y="674876"/>
                  </a:lnTo>
                  <a:lnTo>
                    <a:pt x="36679" y="714676"/>
                  </a:lnTo>
                  <a:lnTo>
                    <a:pt x="76482" y="741499"/>
                  </a:lnTo>
                  <a:lnTo>
                    <a:pt x="125222" y="751332"/>
                  </a:lnTo>
                  <a:lnTo>
                    <a:pt x="5009133" y="751332"/>
                  </a:lnTo>
                  <a:lnTo>
                    <a:pt x="5057900" y="741499"/>
                  </a:lnTo>
                  <a:lnTo>
                    <a:pt x="5097700" y="714676"/>
                  </a:lnTo>
                  <a:lnTo>
                    <a:pt x="5124523" y="674876"/>
                  </a:lnTo>
                  <a:lnTo>
                    <a:pt x="5134356" y="626110"/>
                  </a:lnTo>
                  <a:lnTo>
                    <a:pt x="5134356" y="125222"/>
                  </a:lnTo>
                  <a:lnTo>
                    <a:pt x="5124523" y="76455"/>
                  </a:lnTo>
                  <a:lnTo>
                    <a:pt x="5097700" y="36655"/>
                  </a:lnTo>
                  <a:lnTo>
                    <a:pt x="5057900" y="9832"/>
                  </a:lnTo>
                  <a:lnTo>
                    <a:pt x="5009133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2600">
                <a:latin typeface="Calibri body"/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DB20CDC2-55D9-41F5-A832-3B97375A8FD9}"/>
                </a:ext>
              </a:extLst>
            </p:cNvPr>
            <p:cNvSpPr/>
            <p:nvPr/>
          </p:nvSpPr>
          <p:spPr>
            <a:xfrm>
              <a:off x="461771" y="1100328"/>
              <a:ext cx="5134610" cy="751840"/>
            </a:xfrm>
            <a:custGeom>
              <a:avLst/>
              <a:gdLst/>
              <a:ahLst/>
              <a:cxnLst/>
              <a:rect l="l" t="t" r="r" b="b"/>
              <a:pathLst>
                <a:path w="5134610" h="751839">
                  <a:moveTo>
                    <a:pt x="0" y="125222"/>
                  </a:moveTo>
                  <a:lnTo>
                    <a:pt x="9841" y="76455"/>
                  </a:lnTo>
                  <a:lnTo>
                    <a:pt x="36679" y="36655"/>
                  </a:lnTo>
                  <a:lnTo>
                    <a:pt x="76482" y="9832"/>
                  </a:lnTo>
                  <a:lnTo>
                    <a:pt x="125222" y="0"/>
                  </a:lnTo>
                  <a:lnTo>
                    <a:pt x="5009133" y="0"/>
                  </a:lnTo>
                  <a:lnTo>
                    <a:pt x="5057900" y="9832"/>
                  </a:lnTo>
                  <a:lnTo>
                    <a:pt x="5097700" y="36655"/>
                  </a:lnTo>
                  <a:lnTo>
                    <a:pt x="5124523" y="76455"/>
                  </a:lnTo>
                  <a:lnTo>
                    <a:pt x="5134356" y="125222"/>
                  </a:lnTo>
                  <a:lnTo>
                    <a:pt x="5134356" y="626110"/>
                  </a:lnTo>
                  <a:lnTo>
                    <a:pt x="5124523" y="674876"/>
                  </a:lnTo>
                  <a:lnTo>
                    <a:pt x="5097700" y="714676"/>
                  </a:lnTo>
                  <a:lnTo>
                    <a:pt x="5057900" y="741499"/>
                  </a:lnTo>
                  <a:lnTo>
                    <a:pt x="5009133" y="751332"/>
                  </a:lnTo>
                  <a:lnTo>
                    <a:pt x="125222" y="751332"/>
                  </a:lnTo>
                  <a:lnTo>
                    <a:pt x="76482" y="741499"/>
                  </a:lnTo>
                  <a:lnTo>
                    <a:pt x="36679" y="714676"/>
                  </a:lnTo>
                  <a:lnTo>
                    <a:pt x="9841" y="674876"/>
                  </a:lnTo>
                  <a:lnTo>
                    <a:pt x="0" y="626110"/>
                  </a:lnTo>
                  <a:lnTo>
                    <a:pt x="0" y="125222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600">
                <a:latin typeface="Calibri body"/>
              </a:endParaRPr>
            </a:p>
          </p:txBody>
        </p:sp>
      </p:grpSp>
      <p:sp>
        <p:nvSpPr>
          <p:cNvPr id="9" name="object 6">
            <a:extLst>
              <a:ext uri="{FF2B5EF4-FFF2-40B4-BE49-F238E27FC236}">
                <a16:creationId xmlns:a16="http://schemas.microsoft.com/office/drawing/2014/main" id="{8882C3D6-31ED-4BAA-BC8E-74A53C1E3DA1}"/>
              </a:ext>
            </a:extLst>
          </p:cNvPr>
          <p:cNvSpPr txBox="1"/>
          <p:nvPr/>
        </p:nvSpPr>
        <p:spPr>
          <a:xfrm>
            <a:off x="829499" y="1820989"/>
            <a:ext cx="4672330" cy="4122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30" dirty="0">
                <a:latin typeface="Calibri body"/>
                <a:cs typeface="Calibri Light"/>
              </a:rPr>
              <a:t>Reads</a:t>
            </a:r>
            <a:r>
              <a:rPr sz="2600" spc="-60" dirty="0">
                <a:latin typeface="Calibri body"/>
                <a:cs typeface="Calibri Light"/>
              </a:rPr>
              <a:t> </a:t>
            </a:r>
            <a:r>
              <a:rPr sz="2600" spc="-25" dirty="0">
                <a:latin typeface="Calibri body"/>
                <a:cs typeface="Calibri Light"/>
              </a:rPr>
              <a:t>are</a:t>
            </a:r>
            <a:r>
              <a:rPr sz="2600" spc="-75" dirty="0">
                <a:latin typeface="Calibri body"/>
                <a:cs typeface="Calibri Light"/>
              </a:rPr>
              <a:t> </a:t>
            </a:r>
            <a:r>
              <a:rPr sz="2600" spc="-15" dirty="0">
                <a:latin typeface="Calibri body"/>
                <a:cs typeface="Calibri Light"/>
              </a:rPr>
              <a:t>critical</a:t>
            </a:r>
            <a:r>
              <a:rPr sz="2600" spc="-50" dirty="0">
                <a:latin typeface="Calibri body"/>
                <a:cs typeface="Calibri Light"/>
              </a:rPr>
              <a:t> </a:t>
            </a:r>
            <a:r>
              <a:rPr sz="2600" spc="-20" dirty="0">
                <a:latin typeface="Calibri body"/>
                <a:cs typeface="Calibri Light"/>
              </a:rPr>
              <a:t>to</a:t>
            </a:r>
            <a:r>
              <a:rPr sz="2600" spc="-40" dirty="0">
                <a:latin typeface="Calibri body"/>
                <a:cs typeface="Calibri Light"/>
              </a:rPr>
              <a:t> </a:t>
            </a:r>
            <a:r>
              <a:rPr sz="2600" spc="-30" dirty="0">
                <a:latin typeface="Calibri body"/>
                <a:cs typeface="Calibri Light"/>
              </a:rPr>
              <a:t>performance</a:t>
            </a:r>
            <a:endParaRPr sz="2600" dirty="0">
              <a:latin typeface="Calibri body"/>
              <a:cs typeface="Calibri Light"/>
            </a:endParaRPr>
          </a:p>
        </p:txBody>
      </p:sp>
      <p:grpSp>
        <p:nvGrpSpPr>
          <p:cNvPr id="10" name="object 7">
            <a:extLst>
              <a:ext uri="{FF2B5EF4-FFF2-40B4-BE49-F238E27FC236}">
                <a16:creationId xmlns:a16="http://schemas.microsoft.com/office/drawing/2014/main" id="{0D15483C-7A70-4213-82DE-7673B51B94DD}"/>
              </a:ext>
            </a:extLst>
          </p:cNvPr>
          <p:cNvGrpSpPr/>
          <p:nvPr/>
        </p:nvGrpSpPr>
        <p:grpSpPr>
          <a:xfrm>
            <a:off x="711135" y="2909887"/>
            <a:ext cx="8327390" cy="759460"/>
            <a:chOff x="458723" y="2316479"/>
            <a:chExt cx="8327390" cy="759460"/>
          </a:xfrm>
        </p:grpSpPr>
        <p:sp>
          <p:nvSpPr>
            <p:cNvPr id="11" name="object 8">
              <a:extLst>
                <a:ext uri="{FF2B5EF4-FFF2-40B4-BE49-F238E27FC236}">
                  <a16:creationId xmlns:a16="http://schemas.microsoft.com/office/drawing/2014/main" id="{EF8FBF93-68DD-42AA-B091-A60B0B2279DB}"/>
                </a:ext>
              </a:extLst>
            </p:cNvPr>
            <p:cNvSpPr/>
            <p:nvPr/>
          </p:nvSpPr>
          <p:spPr>
            <a:xfrm>
              <a:off x="461771" y="2319527"/>
              <a:ext cx="8321040" cy="753110"/>
            </a:xfrm>
            <a:custGeom>
              <a:avLst/>
              <a:gdLst/>
              <a:ahLst/>
              <a:cxnLst/>
              <a:rect l="l" t="t" r="r" b="b"/>
              <a:pathLst>
                <a:path w="8321040" h="753110">
                  <a:moveTo>
                    <a:pt x="8195563" y="0"/>
                  </a:moveTo>
                  <a:lnTo>
                    <a:pt x="125476" y="0"/>
                  </a:lnTo>
                  <a:lnTo>
                    <a:pt x="76638" y="9854"/>
                  </a:lnTo>
                  <a:lnTo>
                    <a:pt x="36753" y="36734"/>
                  </a:lnTo>
                  <a:lnTo>
                    <a:pt x="9861" y="76616"/>
                  </a:lnTo>
                  <a:lnTo>
                    <a:pt x="0" y="125475"/>
                  </a:lnTo>
                  <a:lnTo>
                    <a:pt x="0" y="627380"/>
                  </a:lnTo>
                  <a:lnTo>
                    <a:pt x="9861" y="676239"/>
                  </a:lnTo>
                  <a:lnTo>
                    <a:pt x="36753" y="716121"/>
                  </a:lnTo>
                  <a:lnTo>
                    <a:pt x="76638" y="743001"/>
                  </a:lnTo>
                  <a:lnTo>
                    <a:pt x="125476" y="752856"/>
                  </a:lnTo>
                  <a:lnTo>
                    <a:pt x="8195563" y="752856"/>
                  </a:lnTo>
                  <a:lnTo>
                    <a:pt x="8244423" y="743001"/>
                  </a:lnTo>
                  <a:lnTo>
                    <a:pt x="8284305" y="716121"/>
                  </a:lnTo>
                  <a:lnTo>
                    <a:pt x="8311185" y="676239"/>
                  </a:lnTo>
                  <a:lnTo>
                    <a:pt x="8321039" y="627380"/>
                  </a:lnTo>
                  <a:lnTo>
                    <a:pt x="8321039" y="125475"/>
                  </a:lnTo>
                  <a:lnTo>
                    <a:pt x="8311185" y="76616"/>
                  </a:lnTo>
                  <a:lnTo>
                    <a:pt x="8284305" y="36734"/>
                  </a:lnTo>
                  <a:lnTo>
                    <a:pt x="8244423" y="9854"/>
                  </a:lnTo>
                  <a:lnTo>
                    <a:pt x="8195563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2600">
                <a:latin typeface="Calibri body"/>
              </a:endParaRPr>
            </a:p>
          </p:txBody>
        </p:sp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26C07F45-28D5-42E7-9001-DF79417E999A}"/>
                </a:ext>
              </a:extLst>
            </p:cNvPr>
            <p:cNvSpPr/>
            <p:nvPr/>
          </p:nvSpPr>
          <p:spPr>
            <a:xfrm>
              <a:off x="461771" y="2319527"/>
              <a:ext cx="8321040" cy="753110"/>
            </a:xfrm>
            <a:custGeom>
              <a:avLst/>
              <a:gdLst/>
              <a:ahLst/>
              <a:cxnLst/>
              <a:rect l="l" t="t" r="r" b="b"/>
              <a:pathLst>
                <a:path w="8321040" h="753110">
                  <a:moveTo>
                    <a:pt x="0" y="125475"/>
                  </a:moveTo>
                  <a:lnTo>
                    <a:pt x="9861" y="76616"/>
                  </a:lnTo>
                  <a:lnTo>
                    <a:pt x="36753" y="36734"/>
                  </a:lnTo>
                  <a:lnTo>
                    <a:pt x="76638" y="9854"/>
                  </a:lnTo>
                  <a:lnTo>
                    <a:pt x="125476" y="0"/>
                  </a:lnTo>
                  <a:lnTo>
                    <a:pt x="8195563" y="0"/>
                  </a:lnTo>
                  <a:lnTo>
                    <a:pt x="8244423" y="9854"/>
                  </a:lnTo>
                  <a:lnTo>
                    <a:pt x="8284305" y="36734"/>
                  </a:lnTo>
                  <a:lnTo>
                    <a:pt x="8311185" y="76616"/>
                  </a:lnTo>
                  <a:lnTo>
                    <a:pt x="8321039" y="125475"/>
                  </a:lnTo>
                  <a:lnTo>
                    <a:pt x="8321039" y="627380"/>
                  </a:lnTo>
                  <a:lnTo>
                    <a:pt x="8311185" y="676239"/>
                  </a:lnTo>
                  <a:lnTo>
                    <a:pt x="8284305" y="716121"/>
                  </a:lnTo>
                  <a:lnTo>
                    <a:pt x="8244423" y="743001"/>
                  </a:lnTo>
                  <a:lnTo>
                    <a:pt x="8195563" y="752856"/>
                  </a:lnTo>
                  <a:lnTo>
                    <a:pt x="125476" y="752856"/>
                  </a:lnTo>
                  <a:lnTo>
                    <a:pt x="76638" y="743001"/>
                  </a:lnTo>
                  <a:lnTo>
                    <a:pt x="36753" y="716121"/>
                  </a:lnTo>
                  <a:lnTo>
                    <a:pt x="9861" y="676239"/>
                  </a:lnTo>
                  <a:lnTo>
                    <a:pt x="0" y="627380"/>
                  </a:lnTo>
                  <a:lnTo>
                    <a:pt x="0" y="125475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600">
                <a:latin typeface="Calibri body"/>
              </a:endParaRPr>
            </a:p>
          </p:txBody>
        </p:sp>
      </p:grpSp>
      <p:sp>
        <p:nvSpPr>
          <p:cNvPr id="13" name="object 10">
            <a:extLst>
              <a:ext uri="{FF2B5EF4-FFF2-40B4-BE49-F238E27FC236}">
                <a16:creationId xmlns:a16="http://schemas.microsoft.com/office/drawing/2014/main" id="{BE55CAB1-DAC1-41F4-BAE0-1C3436ED5295}"/>
              </a:ext>
            </a:extLst>
          </p:cNvPr>
          <p:cNvSpPr txBox="1"/>
          <p:nvPr/>
        </p:nvSpPr>
        <p:spPr>
          <a:xfrm>
            <a:off x="829499" y="2827972"/>
            <a:ext cx="7569834" cy="8124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600" spc="-35" dirty="0">
                <a:latin typeface="Calibri body"/>
                <a:cs typeface="Calibri Light"/>
              </a:rPr>
              <a:t>Write</a:t>
            </a:r>
            <a:r>
              <a:rPr sz="2600" spc="-60" dirty="0">
                <a:latin typeface="Calibri body"/>
                <a:cs typeface="Calibri Light"/>
              </a:rPr>
              <a:t> </a:t>
            </a:r>
            <a:r>
              <a:rPr sz="2600" spc="-20" dirty="0">
                <a:latin typeface="Calibri body"/>
                <a:cs typeface="Calibri Light"/>
              </a:rPr>
              <a:t>Queue</a:t>
            </a:r>
            <a:r>
              <a:rPr sz="2600" spc="-55" dirty="0">
                <a:latin typeface="Calibri body"/>
                <a:cs typeface="Calibri Light"/>
              </a:rPr>
              <a:t> </a:t>
            </a:r>
            <a:r>
              <a:rPr sz="2600" spc="-35" dirty="0">
                <a:latin typeface="Calibri body"/>
                <a:cs typeface="Calibri Light"/>
              </a:rPr>
              <a:t>stores</a:t>
            </a:r>
            <a:r>
              <a:rPr sz="2600" spc="-55" dirty="0">
                <a:latin typeface="Calibri body"/>
                <a:cs typeface="Calibri Light"/>
              </a:rPr>
              <a:t> </a:t>
            </a:r>
            <a:r>
              <a:rPr sz="2600" spc="-20" dirty="0">
                <a:latin typeface="Calibri body"/>
                <a:cs typeface="Calibri Light"/>
              </a:rPr>
              <a:t>writes</a:t>
            </a:r>
            <a:r>
              <a:rPr sz="2600" spc="-55" dirty="0">
                <a:latin typeface="Calibri body"/>
                <a:cs typeface="Calibri Light"/>
              </a:rPr>
              <a:t> </a:t>
            </a:r>
            <a:r>
              <a:rPr sz="2600" spc="-15" dirty="0">
                <a:latin typeface="Calibri body"/>
                <a:cs typeface="Calibri Light"/>
              </a:rPr>
              <a:t>and</a:t>
            </a:r>
            <a:r>
              <a:rPr sz="2600" spc="-60" dirty="0">
                <a:latin typeface="Calibri body"/>
                <a:cs typeface="Calibri Light"/>
              </a:rPr>
              <a:t> </a:t>
            </a:r>
            <a:r>
              <a:rPr sz="2600" spc="-15" dirty="0">
                <a:latin typeface="Calibri body"/>
                <a:cs typeface="Calibri Light"/>
              </a:rPr>
              <a:t>the</a:t>
            </a:r>
            <a:r>
              <a:rPr sz="2600" spc="-60" dirty="0">
                <a:latin typeface="Calibri body"/>
                <a:cs typeface="Calibri Light"/>
              </a:rPr>
              <a:t> </a:t>
            </a:r>
            <a:r>
              <a:rPr sz="2600" spc="-20" dirty="0">
                <a:latin typeface="Calibri body"/>
                <a:cs typeface="Calibri Light"/>
              </a:rPr>
              <a:t>writes</a:t>
            </a:r>
            <a:r>
              <a:rPr sz="2600" spc="-55" dirty="0">
                <a:latin typeface="Calibri body"/>
                <a:cs typeface="Calibri Light"/>
              </a:rPr>
              <a:t> </a:t>
            </a:r>
            <a:r>
              <a:rPr sz="2600" spc="-25" dirty="0">
                <a:latin typeface="Calibri body"/>
                <a:cs typeface="Calibri Light"/>
              </a:rPr>
              <a:t>are</a:t>
            </a:r>
            <a:r>
              <a:rPr sz="2600" spc="-60" dirty="0">
                <a:latin typeface="Calibri body"/>
                <a:cs typeface="Calibri Light"/>
              </a:rPr>
              <a:t> </a:t>
            </a:r>
            <a:r>
              <a:rPr sz="2600" spc="-15" dirty="0">
                <a:latin typeface="Calibri body"/>
                <a:cs typeface="Calibri Light"/>
              </a:rPr>
              <a:t>serviced </a:t>
            </a:r>
            <a:r>
              <a:rPr sz="2600" spc="-615" dirty="0">
                <a:latin typeface="Calibri body"/>
                <a:cs typeface="Calibri Light"/>
              </a:rPr>
              <a:t> </a:t>
            </a:r>
            <a:r>
              <a:rPr sz="2600" spc="-20" dirty="0">
                <a:latin typeface="Calibri body"/>
                <a:cs typeface="Calibri Light"/>
              </a:rPr>
              <a:t>after</a:t>
            </a:r>
            <a:r>
              <a:rPr sz="2600" spc="-70" dirty="0">
                <a:latin typeface="Calibri body"/>
                <a:cs typeface="Calibri Light"/>
              </a:rPr>
              <a:t> </a:t>
            </a:r>
            <a:r>
              <a:rPr sz="2600" spc="-5" dirty="0">
                <a:latin typeface="Calibri body"/>
                <a:cs typeface="Calibri Light"/>
              </a:rPr>
              <a:t>#</a:t>
            </a:r>
            <a:r>
              <a:rPr sz="2600" spc="-35" dirty="0">
                <a:latin typeface="Calibri body"/>
                <a:cs typeface="Calibri Light"/>
              </a:rPr>
              <a:t> </a:t>
            </a:r>
            <a:r>
              <a:rPr sz="2600" spc="-20" dirty="0">
                <a:latin typeface="Calibri body"/>
                <a:cs typeface="Calibri Light"/>
              </a:rPr>
              <a:t>writes</a:t>
            </a:r>
            <a:r>
              <a:rPr sz="2600" spc="-50" dirty="0">
                <a:latin typeface="Calibri body"/>
                <a:cs typeface="Calibri Light"/>
              </a:rPr>
              <a:t> </a:t>
            </a:r>
            <a:r>
              <a:rPr sz="2600" spc="-25" dirty="0">
                <a:latin typeface="Calibri body"/>
                <a:cs typeface="Calibri Light"/>
              </a:rPr>
              <a:t>reach</a:t>
            </a:r>
            <a:r>
              <a:rPr sz="2600" spc="-70" dirty="0">
                <a:latin typeface="Calibri body"/>
                <a:cs typeface="Calibri Light"/>
              </a:rPr>
              <a:t> </a:t>
            </a:r>
            <a:r>
              <a:rPr sz="2600" spc="-5" dirty="0">
                <a:latin typeface="Calibri body"/>
                <a:cs typeface="Calibri Light"/>
              </a:rPr>
              <a:t>a</a:t>
            </a:r>
            <a:r>
              <a:rPr sz="2600" spc="-40" dirty="0">
                <a:latin typeface="Calibri body"/>
                <a:cs typeface="Calibri Light"/>
              </a:rPr>
              <a:t> </a:t>
            </a:r>
            <a:r>
              <a:rPr sz="2600" spc="-25" dirty="0">
                <a:latin typeface="Calibri body"/>
                <a:cs typeface="Calibri Light"/>
              </a:rPr>
              <a:t>threshold</a:t>
            </a:r>
            <a:endParaRPr sz="2600">
              <a:latin typeface="Calibri body"/>
              <a:cs typeface="Calibri Light"/>
            </a:endParaRPr>
          </a:p>
        </p:txBody>
      </p:sp>
      <p:grpSp>
        <p:nvGrpSpPr>
          <p:cNvPr id="14" name="object 11">
            <a:extLst>
              <a:ext uri="{FF2B5EF4-FFF2-40B4-BE49-F238E27FC236}">
                <a16:creationId xmlns:a16="http://schemas.microsoft.com/office/drawing/2014/main" id="{B1ECF427-CB5B-4C8B-8F7E-326490A49247}"/>
              </a:ext>
            </a:extLst>
          </p:cNvPr>
          <p:cNvGrpSpPr/>
          <p:nvPr/>
        </p:nvGrpSpPr>
        <p:grpSpPr>
          <a:xfrm>
            <a:off x="9737788" y="2627947"/>
            <a:ext cx="1129665" cy="757555"/>
            <a:chOff x="9485376" y="2034539"/>
            <a:chExt cx="1129665" cy="757555"/>
          </a:xfrm>
        </p:grpSpPr>
        <p:sp>
          <p:nvSpPr>
            <p:cNvPr id="15" name="object 12">
              <a:extLst>
                <a:ext uri="{FF2B5EF4-FFF2-40B4-BE49-F238E27FC236}">
                  <a16:creationId xmlns:a16="http://schemas.microsoft.com/office/drawing/2014/main" id="{52166FD4-B870-4745-861A-D41F6C012C90}"/>
                </a:ext>
              </a:extLst>
            </p:cNvPr>
            <p:cNvSpPr/>
            <p:nvPr/>
          </p:nvSpPr>
          <p:spPr>
            <a:xfrm>
              <a:off x="9488424" y="2037587"/>
              <a:ext cx="1123315" cy="751840"/>
            </a:xfrm>
            <a:custGeom>
              <a:avLst/>
              <a:gdLst/>
              <a:ahLst/>
              <a:cxnLst/>
              <a:rect l="l" t="t" r="r" b="b"/>
              <a:pathLst>
                <a:path w="1123315" h="751839">
                  <a:moveTo>
                    <a:pt x="997966" y="0"/>
                  </a:moveTo>
                  <a:lnTo>
                    <a:pt x="125222" y="0"/>
                  </a:lnTo>
                  <a:lnTo>
                    <a:pt x="76455" y="9832"/>
                  </a:lnTo>
                  <a:lnTo>
                    <a:pt x="36655" y="36655"/>
                  </a:lnTo>
                  <a:lnTo>
                    <a:pt x="9832" y="76455"/>
                  </a:lnTo>
                  <a:lnTo>
                    <a:pt x="0" y="125222"/>
                  </a:lnTo>
                  <a:lnTo>
                    <a:pt x="0" y="626110"/>
                  </a:lnTo>
                  <a:lnTo>
                    <a:pt x="9832" y="674876"/>
                  </a:lnTo>
                  <a:lnTo>
                    <a:pt x="36655" y="714676"/>
                  </a:lnTo>
                  <a:lnTo>
                    <a:pt x="76455" y="741499"/>
                  </a:lnTo>
                  <a:lnTo>
                    <a:pt x="125222" y="751332"/>
                  </a:lnTo>
                  <a:lnTo>
                    <a:pt x="997966" y="751332"/>
                  </a:lnTo>
                  <a:lnTo>
                    <a:pt x="1046732" y="741499"/>
                  </a:lnTo>
                  <a:lnTo>
                    <a:pt x="1086532" y="714676"/>
                  </a:lnTo>
                  <a:lnTo>
                    <a:pt x="1113355" y="674876"/>
                  </a:lnTo>
                  <a:lnTo>
                    <a:pt x="1123187" y="626110"/>
                  </a:lnTo>
                  <a:lnTo>
                    <a:pt x="1123187" y="125222"/>
                  </a:lnTo>
                  <a:lnTo>
                    <a:pt x="1113355" y="76455"/>
                  </a:lnTo>
                  <a:lnTo>
                    <a:pt x="1086532" y="36655"/>
                  </a:lnTo>
                  <a:lnTo>
                    <a:pt x="1046732" y="9832"/>
                  </a:lnTo>
                  <a:lnTo>
                    <a:pt x="99796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2600">
                <a:latin typeface="Calibri body"/>
              </a:endParaRPr>
            </a:p>
          </p:txBody>
        </p:sp>
        <p:sp>
          <p:nvSpPr>
            <p:cNvPr id="16" name="object 13">
              <a:extLst>
                <a:ext uri="{FF2B5EF4-FFF2-40B4-BE49-F238E27FC236}">
                  <a16:creationId xmlns:a16="http://schemas.microsoft.com/office/drawing/2014/main" id="{5BD3DF3D-E213-4443-B152-2475D65E50E4}"/>
                </a:ext>
              </a:extLst>
            </p:cNvPr>
            <p:cNvSpPr/>
            <p:nvPr/>
          </p:nvSpPr>
          <p:spPr>
            <a:xfrm>
              <a:off x="9488424" y="2037587"/>
              <a:ext cx="1123315" cy="751840"/>
            </a:xfrm>
            <a:custGeom>
              <a:avLst/>
              <a:gdLst/>
              <a:ahLst/>
              <a:cxnLst/>
              <a:rect l="l" t="t" r="r" b="b"/>
              <a:pathLst>
                <a:path w="1123315" h="751839">
                  <a:moveTo>
                    <a:pt x="0" y="125222"/>
                  </a:moveTo>
                  <a:lnTo>
                    <a:pt x="9832" y="76455"/>
                  </a:lnTo>
                  <a:lnTo>
                    <a:pt x="36655" y="36655"/>
                  </a:lnTo>
                  <a:lnTo>
                    <a:pt x="76455" y="9832"/>
                  </a:lnTo>
                  <a:lnTo>
                    <a:pt x="125222" y="0"/>
                  </a:lnTo>
                  <a:lnTo>
                    <a:pt x="997966" y="0"/>
                  </a:lnTo>
                  <a:lnTo>
                    <a:pt x="1046732" y="9832"/>
                  </a:lnTo>
                  <a:lnTo>
                    <a:pt x="1086532" y="36655"/>
                  </a:lnTo>
                  <a:lnTo>
                    <a:pt x="1113355" y="76455"/>
                  </a:lnTo>
                  <a:lnTo>
                    <a:pt x="1123187" y="125222"/>
                  </a:lnTo>
                  <a:lnTo>
                    <a:pt x="1123187" y="626110"/>
                  </a:lnTo>
                  <a:lnTo>
                    <a:pt x="1113355" y="674876"/>
                  </a:lnTo>
                  <a:lnTo>
                    <a:pt x="1086532" y="714676"/>
                  </a:lnTo>
                  <a:lnTo>
                    <a:pt x="1046732" y="741499"/>
                  </a:lnTo>
                  <a:lnTo>
                    <a:pt x="997966" y="751332"/>
                  </a:lnTo>
                  <a:lnTo>
                    <a:pt x="125222" y="751332"/>
                  </a:lnTo>
                  <a:lnTo>
                    <a:pt x="76455" y="741499"/>
                  </a:lnTo>
                  <a:lnTo>
                    <a:pt x="36655" y="714676"/>
                  </a:lnTo>
                  <a:lnTo>
                    <a:pt x="9832" y="674876"/>
                  </a:lnTo>
                  <a:lnTo>
                    <a:pt x="0" y="626110"/>
                  </a:lnTo>
                  <a:lnTo>
                    <a:pt x="0" y="125222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600">
                <a:latin typeface="Calibri body"/>
              </a:endParaRPr>
            </a:p>
          </p:txBody>
        </p:sp>
      </p:grpSp>
      <p:sp>
        <p:nvSpPr>
          <p:cNvPr id="17" name="object 14">
            <a:extLst>
              <a:ext uri="{FF2B5EF4-FFF2-40B4-BE49-F238E27FC236}">
                <a16:creationId xmlns:a16="http://schemas.microsoft.com/office/drawing/2014/main" id="{B12163C0-6829-4C70-BAD8-FC61DBB7111B}"/>
              </a:ext>
            </a:extLst>
          </p:cNvPr>
          <p:cNvSpPr txBox="1"/>
          <p:nvPr/>
        </p:nvSpPr>
        <p:spPr>
          <a:xfrm>
            <a:off x="9857421" y="2758757"/>
            <a:ext cx="975994" cy="4122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i="1" spc="-40" dirty="0">
                <a:solidFill>
                  <a:srgbClr val="C00000"/>
                </a:solidFill>
                <a:latin typeface="Calibri body"/>
                <a:cs typeface="Calibri Light"/>
              </a:rPr>
              <a:t>Why?</a:t>
            </a:r>
            <a:r>
              <a:rPr sz="2600" i="1" spc="-45" dirty="0">
                <a:solidFill>
                  <a:srgbClr val="C00000"/>
                </a:solidFill>
                <a:latin typeface="Calibri body"/>
                <a:cs typeface="Calibri Light"/>
              </a:rPr>
              <a:t> </a:t>
            </a:r>
            <a:r>
              <a:rPr sz="2600" i="1" dirty="0">
                <a:solidFill>
                  <a:srgbClr val="C00000"/>
                </a:solidFill>
                <a:latin typeface="Calibri body"/>
                <a:cs typeface="Calibri Light"/>
              </a:rPr>
              <a:t> </a:t>
            </a:r>
            <a:endParaRPr sz="2600">
              <a:latin typeface="Calibri body"/>
              <a:cs typeface="Calibri Light"/>
            </a:endParaRPr>
          </a:p>
        </p:txBody>
      </p:sp>
      <p:grpSp>
        <p:nvGrpSpPr>
          <p:cNvPr id="18" name="object 15">
            <a:extLst>
              <a:ext uri="{FF2B5EF4-FFF2-40B4-BE49-F238E27FC236}">
                <a16:creationId xmlns:a16="http://schemas.microsoft.com/office/drawing/2014/main" id="{F130DAC4-C7CF-4367-B232-1291FFEAE307}"/>
              </a:ext>
            </a:extLst>
          </p:cNvPr>
          <p:cNvGrpSpPr/>
          <p:nvPr/>
        </p:nvGrpSpPr>
        <p:grpSpPr>
          <a:xfrm>
            <a:off x="714183" y="4081145"/>
            <a:ext cx="9451975" cy="757555"/>
            <a:chOff x="458723" y="3534155"/>
            <a:chExt cx="9451975" cy="757555"/>
          </a:xfrm>
        </p:grpSpPr>
        <p:sp>
          <p:nvSpPr>
            <p:cNvPr id="19" name="object 16">
              <a:extLst>
                <a:ext uri="{FF2B5EF4-FFF2-40B4-BE49-F238E27FC236}">
                  <a16:creationId xmlns:a16="http://schemas.microsoft.com/office/drawing/2014/main" id="{5BC9FCAB-7239-4631-8188-3296793FB8C9}"/>
                </a:ext>
              </a:extLst>
            </p:cNvPr>
            <p:cNvSpPr/>
            <p:nvPr/>
          </p:nvSpPr>
          <p:spPr>
            <a:xfrm>
              <a:off x="461771" y="3537203"/>
              <a:ext cx="9446260" cy="751840"/>
            </a:xfrm>
            <a:custGeom>
              <a:avLst/>
              <a:gdLst/>
              <a:ahLst/>
              <a:cxnLst/>
              <a:rect l="l" t="t" r="r" b="b"/>
              <a:pathLst>
                <a:path w="9446260" h="751839">
                  <a:moveTo>
                    <a:pt x="9320530" y="0"/>
                  </a:moveTo>
                  <a:lnTo>
                    <a:pt x="125222" y="0"/>
                  </a:lnTo>
                  <a:lnTo>
                    <a:pt x="76477" y="9832"/>
                  </a:lnTo>
                  <a:lnTo>
                    <a:pt x="36674" y="36655"/>
                  </a:lnTo>
                  <a:lnTo>
                    <a:pt x="9839" y="76455"/>
                  </a:lnTo>
                  <a:lnTo>
                    <a:pt x="0" y="125222"/>
                  </a:lnTo>
                  <a:lnTo>
                    <a:pt x="0" y="626110"/>
                  </a:lnTo>
                  <a:lnTo>
                    <a:pt x="9839" y="674876"/>
                  </a:lnTo>
                  <a:lnTo>
                    <a:pt x="36674" y="714676"/>
                  </a:lnTo>
                  <a:lnTo>
                    <a:pt x="76477" y="741499"/>
                  </a:lnTo>
                  <a:lnTo>
                    <a:pt x="125222" y="751332"/>
                  </a:lnTo>
                  <a:lnTo>
                    <a:pt x="9320530" y="751332"/>
                  </a:lnTo>
                  <a:lnTo>
                    <a:pt x="9369296" y="741499"/>
                  </a:lnTo>
                  <a:lnTo>
                    <a:pt x="9409096" y="714676"/>
                  </a:lnTo>
                  <a:lnTo>
                    <a:pt x="9435919" y="674876"/>
                  </a:lnTo>
                  <a:lnTo>
                    <a:pt x="9445752" y="626110"/>
                  </a:lnTo>
                  <a:lnTo>
                    <a:pt x="9445752" y="125222"/>
                  </a:lnTo>
                  <a:lnTo>
                    <a:pt x="9435919" y="76455"/>
                  </a:lnTo>
                  <a:lnTo>
                    <a:pt x="9409096" y="36655"/>
                  </a:lnTo>
                  <a:lnTo>
                    <a:pt x="9369296" y="9832"/>
                  </a:lnTo>
                  <a:lnTo>
                    <a:pt x="932053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2600">
                <a:latin typeface="Calibri body"/>
              </a:endParaRPr>
            </a:p>
          </p:txBody>
        </p:sp>
        <p:sp>
          <p:nvSpPr>
            <p:cNvPr id="20" name="object 17">
              <a:extLst>
                <a:ext uri="{FF2B5EF4-FFF2-40B4-BE49-F238E27FC236}">
                  <a16:creationId xmlns:a16="http://schemas.microsoft.com/office/drawing/2014/main" id="{A5F281A8-52ED-4376-B98F-BCFA7ABC786D}"/>
                </a:ext>
              </a:extLst>
            </p:cNvPr>
            <p:cNvSpPr/>
            <p:nvPr/>
          </p:nvSpPr>
          <p:spPr>
            <a:xfrm>
              <a:off x="461771" y="3537203"/>
              <a:ext cx="9446260" cy="751840"/>
            </a:xfrm>
            <a:custGeom>
              <a:avLst/>
              <a:gdLst/>
              <a:ahLst/>
              <a:cxnLst/>
              <a:rect l="l" t="t" r="r" b="b"/>
              <a:pathLst>
                <a:path w="9446260" h="751839">
                  <a:moveTo>
                    <a:pt x="0" y="125222"/>
                  </a:moveTo>
                  <a:lnTo>
                    <a:pt x="9839" y="76455"/>
                  </a:lnTo>
                  <a:lnTo>
                    <a:pt x="36674" y="36655"/>
                  </a:lnTo>
                  <a:lnTo>
                    <a:pt x="76477" y="9832"/>
                  </a:lnTo>
                  <a:lnTo>
                    <a:pt x="125222" y="0"/>
                  </a:lnTo>
                  <a:lnTo>
                    <a:pt x="9320530" y="0"/>
                  </a:lnTo>
                  <a:lnTo>
                    <a:pt x="9369296" y="9832"/>
                  </a:lnTo>
                  <a:lnTo>
                    <a:pt x="9409096" y="36655"/>
                  </a:lnTo>
                  <a:lnTo>
                    <a:pt x="9435919" y="76455"/>
                  </a:lnTo>
                  <a:lnTo>
                    <a:pt x="9445752" y="125222"/>
                  </a:lnTo>
                  <a:lnTo>
                    <a:pt x="9445752" y="626110"/>
                  </a:lnTo>
                  <a:lnTo>
                    <a:pt x="9435919" y="674876"/>
                  </a:lnTo>
                  <a:lnTo>
                    <a:pt x="9409096" y="714676"/>
                  </a:lnTo>
                  <a:lnTo>
                    <a:pt x="9369296" y="741499"/>
                  </a:lnTo>
                  <a:lnTo>
                    <a:pt x="9320530" y="751332"/>
                  </a:lnTo>
                  <a:lnTo>
                    <a:pt x="125222" y="751332"/>
                  </a:lnTo>
                  <a:lnTo>
                    <a:pt x="76477" y="741499"/>
                  </a:lnTo>
                  <a:lnTo>
                    <a:pt x="36674" y="714676"/>
                  </a:lnTo>
                  <a:lnTo>
                    <a:pt x="9839" y="674876"/>
                  </a:lnTo>
                  <a:lnTo>
                    <a:pt x="0" y="626110"/>
                  </a:lnTo>
                  <a:lnTo>
                    <a:pt x="0" y="125222"/>
                  </a:lnTo>
                  <a:close/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600">
                <a:latin typeface="Calibri body"/>
              </a:endParaRPr>
            </a:p>
          </p:txBody>
        </p:sp>
      </p:grpSp>
      <p:grpSp>
        <p:nvGrpSpPr>
          <p:cNvPr id="21" name="object 18">
            <a:extLst>
              <a:ext uri="{FF2B5EF4-FFF2-40B4-BE49-F238E27FC236}">
                <a16:creationId xmlns:a16="http://schemas.microsoft.com/office/drawing/2014/main" id="{F8A6AF3F-0D0B-49CF-9CB5-9AEDFA7804A5}"/>
              </a:ext>
            </a:extLst>
          </p:cNvPr>
          <p:cNvGrpSpPr/>
          <p:nvPr/>
        </p:nvGrpSpPr>
        <p:grpSpPr>
          <a:xfrm>
            <a:off x="711516" y="5113756"/>
            <a:ext cx="9451975" cy="757555"/>
            <a:chOff x="458723" y="4657344"/>
            <a:chExt cx="9451975" cy="757555"/>
          </a:xfrm>
        </p:grpSpPr>
        <p:sp>
          <p:nvSpPr>
            <p:cNvPr id="22" name="object 19">
              <a:extLst>
                <a:ext uri="{FF2B5EF4-FFF2-40B4-BE49-F238E27FC236}">
                  <a16:creationId xmlns:a16="http://schemas.microsoft.com/office/drawing/2014/main" id="{E0E70E1A-FFAF-411C-9706-B266E7E6D4F2}"/>
                </a:ext>
              </a:extLst>
            </p:cNvPr>
            <p:cNvSpPr/>
            <p:nvPr/>
          </p:nvSpPr>
          <p:spPr>
            <a:xfrm>
              <a:off x="461771" y="4660392"/>
              <a:ext cx="9446260" cy="751840"/>
            </a:xfrm>
            <a:custGeom>
              <a:avLst/>
              <a:gdLst/>
              <a:ahLst/>
              <a:cxnLst/>
              <a:rect l="l" t="t" r="r" b="b"/>
              <a:pathLst>
                <a:path w="9446260" h="751839">
                  <a:moveTo>
                    <a:pt x="9320530" y="0"/>
                  </a:moveTo>
                  <a:lnTo>
                    <a:pt x="125222" y="0"/>
                  </a:lnTo>
                  <a:lnTo>
                    <a:pt x="76477" y="9832"/>
                  </a:lnTo>
                  <a:lnTo>
                    <a:pt x="36674" y="36655"/>
                  </a:lnTo>
                  <a:lnTo>
                    <a:pt x="9839" y="76455"/>
                  </a:lnTo>
                  <a:lnTo>
                    <a:pt x="0" y="125221"/>
                  </a:lnTo>
                  <a:lnTo>
                    <a:pt x="0" y="626109"/>
                  </a:lnTo>
                  <a:lnTo>
                    <a:pt x="9839" y="674876"/>
                  </a:lnTo>
                  <a:lnTo>
                    <a:pt x="36674" y="714676"/>
                  </a:lnTo>
                  <a:lnTo>
                    <a:pt x="76477" y="741499"/>
                  </a:lnTo>
                  <a:lnTo>
                    <a:pt x="125222" y="751331"/>
                  </a:lnTo>
                  <a:lnTo>
                    <a:pt x="9320530" y="751331"/>
                  </a:lnTo>
                  <a:lnTo>
                    <a:pt x="9369296" y="741499"/>
                  </a:lnTo>
                  <a:lnTo>
                    <a:pt x="9409096" y="714676"/>
                  </a:lnTo>
                  <a:lnTo>
                    <a:pt x="9435919" y="674876"/>
                  </a:lnTo>
                  <a:lnTo>
                    <a:pt x="9445752" y="626109"/>
                  </a:lnTo>
                  <a:lnTo>
                    <a:pt x="9445752" y="125221"/>
                  </a:lnTo>
                  <a:lnTo>
                    <a:pt x="9435919" y="76455"/>
                  </a:lnTo>
                  <a:lnTo>
                    <a:pt x="9409096" y="36655"/>
                  </a:lnTo>
                  <a:lnTo>
                    <a:pt x="9369296" y="9832"/>
                  </a:lnTo>
                  <a:lnTo>
                    <a:pt x="932053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2600">
                <a:latin typeface="Calibri body"/>
              </a:endParaRPr>
            </a:p>
          </p:txBody>
        </p:sp>
        <p:sp>
          <p:nvSpPr>
            <p:cNvPr id="23" name="object 20">
              <a:extLst>
                <a:ext uri="{FF2B5EF4-FFF2-40B4-BE49-F238E27FC236}">
                  <a16:creationId xmlns:a16="http://schemas.microsoft.com/office/drawing/2014/main" id="{112E1389-2CEE-499A-B4A9-AD0604070F7C}"/>
                </a:ext>
              </a:extLst>
            </p:cNvPr>
            <p:cNvSpPr/>
            <p:nvPr/>
          </p:nvSpPr>
          <p:spPr>
            <a:xfrm>
              <a:off x="461771" y="4660392"/>
              <a:ext cx="9446260" cy="751840"/>
            </a:xfrm>
            <a:custGeom>
              <a:avLst/>
              <a:gdLst/>
              <a:ahLst/>
              <a:cxnLst/>
              <a:rect l="l" t="t" r="r" b="b"/>
              <a:pathLst>
                <a:path w="9446260" h="751839">
                  <a:moveTo>
                    <a:pt x="0" y="125221"/>
                  </a:moveTo>
                  <a:lnTo>
                    <a:pt x="9839" y="76455"/>
                  </a:lnTo>
                  <a:lnTo>
                    <a:pt x="36674" y="36655"/>
                  </a:lnTo>
                  <a:lnTo>
                    <a:pt x="76477" y="9832"/>
                  </a:lnTo>
                  <a:lnTo>
                    <a:pt x="125222" y="0"/>
                  </a:lnTo>
                  <a:lnTo>
                    <a:pt x="9320530" y="0"/>
                  </a:lnTo>
                  <a:lnTo>
                    <a:pt x="9369296" y="9832"/>
                  </a:lnTo>
                  <a:lnTo>
                    <a:pt x="9409096" y="36655"/>
                  </a:lnTo>
                  <a:lnTo>
                    <a:pt x="9435919" y="76455"/>
                  </a:lnTo>
                  <a:lnTo>
                    <a:pt x="9445752" y="125221"/>
                  </a:lnTo>
                  <a:lnTo>
                    <a:pt x="9445752" y="626109"/>
                  </a:lnTo>
                  <a:lnTo>
                    <a:pt x="9435919" y="674876"/>
                  </a:lnTo>
                  <a:lnTo>
                    <a:pt x="9409096" y="714676"/>
                  </a:lnTo>
                  <a:lnTo>
                    <a:pt x="9369296" y="741499"/>
                  </a:lnTo>
                  <a:lnTo>
                    <a:pt x="9320530" y="751331"/>
                  </a:lnTo>
                  <a:lnTo>
                    <a:pt x="125222" y="751331"/>
                  </a:lnTo>
                  <a:lnTo>
                    <a:pt x="76477" y="741499"/>
                  </a:lnTo>
                  <a:lnTo>
                    <a:pt x="36674" y="714676"/>
                  </a:lnTo>
                  <a:lnTo>
                    <a:pt x="9839" y="674876"/>
                  </a:lnTo>
                  <a:lnTo>
                    <a:pt x="0" y="626109"/>
                  </a:lnTo>
                  <a:lnTo>
                    <a:pt x="0" y="125221"/>
                  </a:lnTo>
                  <a:close/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600">
                <a:latin typeface="Calibri body"/>
              </a:endParaRPr>
            </a:p>
          </p:txBody>
        </p:sp>
      </p:grpSp>
      <p:sp>
        <p:nvSpPr>
          <p:cNvPr id="24" name="object 21">
            <a:extLst>
              <a:ext uri="{FF2B5EF4-FFF2-40B4-BE49-F238E27FC236}">
                <a16:creationId xmlns:a16="http://schemas.microsoft.com/office/drawing/2014/main" id="{728BB27B-BF54-4EB3-936D-E489020FED83}"/>
              </a:ext>
            </a:extLst>
          </p:cNvPr>
          <p:cNvSpPr txBox="1"/>
          <p:nvPr/>
        </p:nvSpPr>
        <p:spPr>
          <a:xfrm>
            <a:off x="829499" y="4258119"/>
            <a:ext cx="9117965" cy="16126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15" dirty="0">
                <a:latin typeface="Calibri body"/>
                <a:cs typeface="Calibri Light"/>
              </a:rPr>
              <a:t>The</a:t>
            </a:r>
            <a:r>
              <a:rPr sz="2600" spc="-65" dirty="0">
                <a:latin typeface="Calibri body"/>
                <a:cs typeface="Calibri Light"/>
              </a:rPr>
              <a:t> </a:t>
            </a:r>
            <a:r>
              <a:rPr sz="2600" spc="-20" dirty="0">
                <a:latin typeface="Calibri body"/>
                <a:cs typeface="Calibri Light"/>
              </a:rPr>
              <a:t>direction</a:t>
            </a:r>
            <a:r>
              <a:rPr sz="2600" spc="-65" dirty="0">
                <a:latin typeface="Calibri body"/>
                <a:cs typeface="Calibri Light"/>
              </a:rPr>
              <a:t> </a:t>
            </a:r>
            <a:r>
              <a:rPr sz="2600" spc="-15" dirty="0">
                <a:latin typeface="Calibri body"/>
                <a:cs typeface="Calibri Light"/>
              </a:rPr>
              <a:t>of the</a:t>
            </a:r>
            <a:r>
              <a:rPr sz="2600" spc="-60" dirty="0">
                <a:latin typeface="Calibri body"/>
                <a:cs typeface="Calibri Light"/>
              </a:rPr>
              <a:t> </a:t>
            </a:r>
            <a:r>
              <a:rPr sz="2600" spc="-30" dirty="0">
                <a:latin typeface="Calibri body"/>
                <a:cs typeface="Calibri Light"/>
              </a:rPr>
              <a:t>data</a:t>
            </a:r>
            <a:r>
              <a:rPr sz="2600" spc="-75" dirty="0">
                <a:latin typeface="Calibri body"/>
                <a:cs typeface="Calibri Light"/>
              </a:rPr>
              <a:t> </a:t>
            </a:r>
            <a:r>
              <a:rPr sz="2600" spc="-15" dirty="0">
                <a:latin typeface="Calibri body"/>
                <a:cs typeface="Calibri Light"/>
              </a:rPr>
              <a:t>bus</a:t>
            </a:r>
            <a:r>
              <a:rPr sz="2600" spc="-55" dirty="0">
                <a:latin typeface="Calibri body"/>
                <a:cs typeface="Calibri Light"/>
              </a:rPr>
              <a:t> </a:t>
            </a:r>
            <a:r>
              <a:rPr sz="2600" spc="-25" dirty="0">
                <a:latin typeface="Calibri body"/>
                <a:cs typeface="Calibri Light"/>
              </a:rPr>
              <a:t>changes</a:t>
            </a:r>
            <a:r>
              <a:rPr sz="2600" spc="-55" dirty="0">
                <a:latin typeface="Calibri body"/>
                <a:cs typeface="Calibri Light"/>
              </a:rPr>
              <a:t> </a:t>
            </a:r>
            <a:r>
              <a:rPr sz="2600" spc="-30" dirty="0">
                <a:latin typeface="Calibri body"/>
                <a:cs typeface="Calibri Light"/>
              </a:rPr>
              <a:t>from</a:t>
            </a:r>
            <a:r>
              <a:rPr sz="2600" spc="-55" dirty="0">
                <a:latin typeface="Calibri body"/>
                <a:cs typeface="Calibri Light"/>
              </a:rPr>
              <a:t> </a:t>
            </a:r>
            <a:r>
              <a:rPr sz="2600" spc="-25" dirty="0">
                <a:latin typeface="Calibri body"/>
                <a:cs typeface="Calibri Light"/>
              </a:rPr>
              <a:t>reads</a:t>
            </a:r>
            <a:r>
              <a:rPr sz="2600" spc="-70" dirty="0">
                <a:latin typeface="Calibri body"/>
                <a:cs typeface="Calibri Light"/>
              </a:rPr>
              <a:t> </a:t>
            </a:r>
            <a:r>
              <a:rPr sz="2600" spc="-20" dirty="0">
                <a:latin typeface="Calibri body"/>
                <a:cs typeface="Calibri Light"/>
              </a:rPr>
              <a:t>to</a:t>
            </a:r>
            <a:r>
              <a:rPr sz="2600" spc="-35" dirty="0">
                <a:latin typeface="Calibri body"/>
                <a:cs typeface="Calibri Light"/>
              </a:rPr>
              <a:t> </a:t>
            </a:r>
            <a:r>
              <a:rPr sz="2600" spc="-20" dirty="0">
                <a:latin typeface="Calibri body"/>
                <a:cs typeface="Calibri Light"/>
              </a:rPr>
              <a:t>writes.</a:t>
            </a:r>
            <a:r>
              <a:rPr sz="2600" spc="-40" dirty="0">
                <a:latin typeface="Calibri body"/>
                <a:cs typeface="Calibri Light"/>
              </a:rPr>
              <a:t> </a:t>
            </a:r>
            <a:r>
              <a:rPr sz="2600" spc="-5" dirty="0">
                <a:latin typeface="Calibri body"/>
                <a:cs typeface="Calibri Light"/>
              </a:rPr>
              <a:t>So</a:t>
            </a:r>
            <a:r>
              <a:rPr sz="2600" spc="-45" dirty="0">
                <a:latin typeface="Calibri body"/>
                <a:cs typeface="Calibri Light"/>
              </a:rPr>
              <a:t> </a:t>
            </a:r>
            <a:r>
              <a:rPr sz="2600" spc="-10" dirty="0">
                <a:latin typeface="Calibri body"/>
                <a:cs typeface="Calibri Light"/>
              </a:rPr>
              <a:t>??</a:t>
            </a:r>
            <a:endParaRPr sz="2600" dirty="0">
              <a:latin typeface="Calibri body"/>
              <a:cs typeface="Calibri Ligh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00" dirty="0">
              <a:latin typeface="Calibri body"/>
              <a:cs typeface="Calibri Light"/>
            </a:endParaRPr>
          </a:p>
          <a:p>
            <a:pPr marL="12700" marR="411480">
              <a:lnSpc>
                <a:spcPct val="100000"/>
              </a:lnSpc>
            </a:pPr>
            <a:r>
              <a:rPr sz="2600" spc="-20" dirty="0">
                <a:latin typeface="Calibri body"/>
                <a:cs typeface="Calibri Light"/>
              </a:rPr>
              <a:t>DRAM</a:t>
            </a:r>
            <a:r>
              <a:rPr sz="2600" spc="-90" dirty="0">
                <a:latin typeface="Calibri body"/>
                <a:cs typeface="Calibri Light"/>
              </a:rPr>
              <a:t> </a:t>
            </a:r>
            <a:r>
              <a:rPr sz="2600" spc="-30" dirty="0">
                <a:latin typeface="Calibri body"/>
                <a:cs typeface="Calibri Light"/>
              </a:rPr>
              <a:t>controller</a:t>
            </a:r>
            <a:r>
              <a:rPr sz="2600" spc="-45" dirty="0">
                <a:latin typeface="Calibri body"/>
                <a:cs typeface="Calibri Light"/>
              </a:rPr>
              <a:t> </a:t>
            </a:r>
            <a:r>
              <a:rPr sz="2600" spc="-30" dirty="0">
                <a:latin typeface="Calibri body"/>
                <a:cs typeface="Calibri Light"/>
              </a:rPr>
              <a:t>creates</a:t>
            </a:r>
            <a:r>
              <a:rPr sz="2600" spc="-50" dirty="0">
                <a:latin typeface="Calibri body"/>
                <a:cs typeface="Calibri Light"/>
              </a:rPr>
              <a:t> </a:t>
            </a:r>
            <a:r>
              <a:rPr sz="2600" spc="-20" dirty="0">
                <a:latin typeface="Calibri body"/>
                <a:cs typeface="Calibri Light"/>
              </a:rPr>
              <a:t>DRAM</a:t>
            </a:r>
            <a:r>
              <a:rPr sz="2600" spc="-75" dirty="0">
                <a:latin typeface="Calibri body"/>
                <a:cs typeface="Calibri Light"/>
              </a:rPr>
              <a:t> </a:t>
            </a:r>
            <a:r>
              <a:rPr sz="2600" spc="-30" dirty="0">
                <a:latin typeface="Calibri body"/>
                <a:cs typeface="Calibri Light"/>
              </a:rPr>
              <a:t>commands</a:t>
            </a:r>
            <a:r>
              <a:rPr sz="2600" spc="-70" dirty="0">
                <a:latin typeface="Calibri body"/>
                <a:cs typeface="Calibri Light"/>
              </a:rPr>
              <a:t> </a:t>
            </a:r>
            <a:r>
              <a:rPr sz="2600" spc="-30" dirty="0">
                <a:latin typeface="Calibri body"/>
                <a:cs typeface="Calibri Light"/>
              </a:rPr>
              <a:t>from</a:t>
            </a:r>
            <a:r>
              <a:rPr sz="2600" spc="-40" dirty="0">
                <a:latin typeface="Calibri body"/>
                <a:cs typeface="Calibri Light"/>
              </a:rPr>
              <a:t> </a:t>
            </a:r>
            <a:r>
              <a:rPr sz="2600" spc="-20" dirty="0">
                <a:latin typeface="Calibri body"/>
                <a:cs typeface="Calibri Light"/>
              </a:rPr>
              <a:t>based</a:t>
            </a:r>
            <a:r>
              <a:rPr sz="2600" spc="-65" dirty="0">
                <a:latin typeface="Calibri body"/>
                <a:cs typeface="Calibri Light"/>
              </a:rPr>
              <a:t> </a:t>
            </a:r>
            <a:r>
              <a:rPr sz="2600" spc="-15" dirty="0">
                <a:latin typeface="Calibri body"/>
                <a:cs typeface="Calibri Light"/>
              </a:rPr>
              <a:t>on</a:t>
            </a:r>
            <a:r>
              <a:rPr sz="2600" spc="-25" dirty="0">
                <a:latin typeface="Calibri body"/>
                <a:cs typeface="Calibri Light"/>
              </a:rPr>
              <a:t> </a:t>
            </a:r>
            <a:r>
              <a:rPr sz="2600" spc="-15" dirty="0">
                <a:latin typeface="Calibri body"/>
                <a:cs typeface="Calibri Light"/>
              </a:rPr>
              <a:t>the </a:t>
            </a:r>
            <a:r>
              <a:rPr sz="2600" spc="-620" dirty="0">
                <a:latin typeface="Calibri body"/>
                <a:cs typeface="Calibri Light"/>
              </a:rPr>
              <a:t> </a:t>
            </a:r>
            <a:r>
              <a:rPr sz="2600" spc="-30" dirty="0">
                <a:latin typeface="Calibri body"/>
                <a:cs typeface="Calibri Light"/>
              </a:rPr>
              <a:t>requests</a:t>
            </a:r>
            <a:r>
              <a:rPr sz="2600" spc="-65" dirty="0">
                <a:latin typeface="Calibri body"/>
                <a:cs typeface="Calibri Light"/>
              </a:rPr>
              <a:t> </a:t>
            </a:r>
            <a:r>
              <a:rPr sz="2600" spc="-20" dirty="0">
                <a:latin typeface="Calibri body"/>
                <a:cs typeface="Calibri Light"/>
              </a:rPr>
              <a:t>at</a:t>
            </a:r>
            <a:r>
              <a:rPr sz="2600" spc="-55" dirty="0">
                <a:latin typeface="Calibri body"/>
                <a:cs typeface="Calibri Light"/>
              </a:rPr>
              <a:t> </a:t>
            </a:r>
            <a:r>
              <a:rPr sz="2600" spc="-25" dirty="0">
                <a:latin typeface="Calibri body"/>
                <a:cs typeface="Calibri Light"/>
              </a:rPr>
              <a:t>read</a:t>
            </a:r>
            <a:r>
              <a:rPr sz="2600" spc="-70" dirty="0">
                <a:latin typeface="Calibri body"/>
                <a:cs typeface="Calibri Light"/>
              </a:rPr>
              <a:t> </a:t>
            </a:r>
            <a:r>
              <a:rPr sz="2600" spc="-5" dirty="0">
                <a:latin typeface="Calibri body"/>
                <a:cs typeface="Calibri Light"/>
              </a:rPr>
              <a:t>Q</a:t>
            </a:r>
            <a:r>
              <a:rPr sz="2600" spc="-50" dirty="0">
                <a:latin typeface="Calibri body"/>
                <a:cs typeface="Calibri Light"/>
              </a:rPr>
              <a:t> </a:t>
            </a:r>
            <a:r>
              <a:rPr sz="2600" spc="-15" dirty="0">
                <a:latin typeface="Calibri body"/>
                <a:cs typeface="Calibri Light"/>
              </a:rPr>
              <a:t>and</a:t>
            </a:r>
            <a:r>
              <a:rPr sz="2600" spc="-70" dirty="0">
                <a:latin typeface="Calibri body"/>
                <a:cs typeface="Calibri Light"/>
              </a:rPr>
              <a:t> </a:t>
            </a:r>
            <a:r>
              <a:rPr sz="2600" spc="-15" dirty="0">
                <a:latin typeface="Calibri body"/>
                <a:cs typeface="Calibri Light"/>
              </a:rPr>
              <a:t>write</a:t>
            </a:r>
            <a:r>
              <a:rPr sz="2600" spc="-75" dirty="0">
                <a:latin typeface="Calibri body"/>
                <a:cs typeface="Calibri Light"/>
              </a:rPr>
              <a:t> </a:t>
            </a:r>
            <a:r>
              <a:rPr sz="2600" spc="-5" dirty="0">
                <a:latin typeface="Calibri body"/>
                <a:cs typeface="Calibri Light"/>
              </a:rPr>
              <a:t>Q</a:t>
            </a:r>
            <a:endParaRPr sz="2600" dirty="0">
              <a:latin typeface="Calibri body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639721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30040</TotalTime>
  <Words>1347</Words>
  <Application>Microsoft Office PowerPoint</Application>
  <PresentationFormat>Widescreen</PresentationFormat>
  <Paragraphs>574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Arial</vt:lpstr>
      <vt:lpstr>Calibri</vt:lpstr>
      <vt:lpstr>Calibri body</vt:lpstr>
      <vt:lpstr>Calibri Light</vt:lpstr>
      <vt:lpstr>Cambria</vt:lpstr>
      <vt:lpstr>Courier New</vt:lpstr>
      <vt:lpstr>Tahoma</vt:lpstr>
      <vt:lpstr>Times New Roman</vt:lpstr>
      <vt:lpstr>Verdana</vt:lpstr>
      <vt:lpstr>Wingdings</vt:lpstr>
      <vt:lpstr>Office Theme</vt:lpstr>
      <vt:lpstr>CS230: Digital Logic Design and Computer Architecture</vt:lpstr>
      <vt:lpstr>10K view on the latency </vt:lpstr>
      <vt:lpstr>Rowhammer</vt:lpstr>
      <vt:lpstr>Rowhammer</vt:lpstr>
      <vt:lpstr>The Code Please</vt:lpstr>
      <vt:lpstr>The code please</vt:lpstr>
      <vt:lpstr>Solution: DRAM Refresh</vt:lpstr>
      <vt:lpstr>DRAM Controller</vt:lpstr>
      <vt:lpstr>Reads and Writes(Writebacks)</vt:lpstr>
      <vt:lpstr>DRAM Scheduling</vt:lpstr>
      <vt:lpstr>DRAM Bandwidth</vt:lpstr>
      <vt:lpstr>Cache Coherence</vt:lpstr>
      <vt:lpstr>Cache Coherence</vt:lpstr>
      <vt:lpstr>Cache Coherence</vt:lpstr>
      <vt:lpstr>Cache Coherence</vt:lpstr>
      <vt:lpstr>Cache Coherence</vt:lpstr>
      <vt:lpstr>The Problem</vt:lpstr>
      <vt:lpstr>The Problem</vt:lpstr>
      <vt:lpstr>Invalidate/Update</vt:lpstr>
      <vt:lpstr>A Simple MSI protocol</vt:lpstr>
      <vt:lpstr>State-transitions: Processor side (Master core)</vt:lpstr>
      <vt:lpstr>Bus-side (Rest of the cores)</vt:lpstr>
      <vt:lpstr>MSI Protocol</vt:lpstr>
      <vt:lpstr>MSI Protocol</vt:lpstr>
      <vt:lpstr>MSI Protocol</vt:lpstr>
      <vt:lpstr>MSI Protocol</vt:lpstr>
      <vt:lpstr>MSI Protocol</vt:lpstr>
      <vt:lpstr>MSI Protocol</vt:lpstr>
      <vt:lpstr>MSI Protocol</vt:lpstr>
      <vt:lpstr>MSI Protocol</vt:lpstr>
      <vt:lpstr>MSI Protocol</vt:lpstr>
      <vt:lpstr>Summary: For your practice</vt:lpstr>
      <vt:lpstr>Summary: For your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Biswabandan</dc:creator>
  <cp:lastModifiedBy>Biswabandan</cp:lastModifiedBy>
  <cp:revision>628</cp:revision>
  <dcterms:created xsi:type="dcterms:W3CDTF">2021-05-31T06:57:48Z</dcterms:created>
  <dcterms:modified xsi:type="dcterms:W3CDTF">2023-11-07T08:12:47Z</dcterms:modified>
</cp:coreProperties>
</file>