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1230" r:id="rId3"/>
    <p:sldId id="1240" r:id="rId4"/>
    <p:sldId id="1241" r:id="rId5"/>
    <p:sldId id="1242" r:id="rId6"/>
    <p:sldId id="1232" r:id="rId7"/>
    <p:sldId id="512" r:id="rId8"/>
    <p:sldId id="513" r:id="rId9"/>
    <p:sldId id="514" r:id="rId10"/>
    <p:sldId id="515" r:id="rId11"/>
    <p:sldId id="1204" r:id="rId12"/>
    <p:sldId id="1206" r:id="rId13"/>
    <p:sldId id="1205" r:id="rId14"/>
    <p:sldId id="1217" r:id="rId15"/>
    <p:sldId id="1218" r:id="rId16"/>
    <p:sldId id="1219" r:id="rId17"/>
    <p:sldId id="1220" r:id="rId18"/>
    <p:sldId id="1221" r:id="rId19"/>
    <p:sldId id="1227" r:id="rId20"/>
    <p:sldId id="1244" r:id="rId21"/>
    <p:sldId id="1245" r:id="rId22"/>
    <p:sldId id="12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8FB17-6D8A-4912-BCD9-C5D5DCB8547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2C6635-4AE0-470B-AC1B-D968BE1B2C1E}">
      <dgm:prSet/>
      <dgm:spPr/>
      <dgm:t>
        <a:bodyPr/>
        <a:lstStyle/>
        <a:p>
          <a:r>
            <a:rPr lang="en-US"/>
            <a:t>Remember out-of-order processor</a:t>
          </a:r>
        </a:p>
      </dgm:t>
    </dgm:pt>
    <dgm:pt modelId="{DA6E2F97-E4CF-4A6B-8404-2F971C322B90}" type="parTrans" cxnId="{F8129E06-C888-4773-9885-15F2CB1FBB1D}">
      <dgm:prSet/>
      <dgm:spPr/>
      <dgm:t>
        <a:bodyPr/>
        <a:lstStyle/>
        <a:p>
          <a:endParaRPr lang="en-US"/>
        </a:p>
      </dgm:t>
    </dgm:pt>
    <dgm:pt modelId="{C02C37FB-17A8-4DE9-838C-70C95A704090}" type="sibTrans" cxnId="{F8129E06-C888-4773-9885-15F2CB1FBB1D}">
      <dgm:prSet/>
      <dgm:spPr/>
      <dgm:t>
        <a:bodyPr/>
        <a:lstStyle/>
        <a:p>
          <a:endParaRPr lang="en-US"/>
        </a:p>
      </dgm:t>
    </dgm:pt>
    <dgm:pt modelId="{51EC493F-121C-4D3B-B323-88FCC2D68BF5}">
      <dgm:prSet/>
      <dgm:spPr/>
      <dgm:t>
        <a:bodyPr/>
        <a:lstStyle/>
        <a:p>
          <a:r>
            <a:rPr lang="en-US"/>
            <a:t>Inorder fetch, out-of-order execute, inorder commit </a:t>
          </a:r>
        </a:p>
      </dgm:t>
    </dgm:pt>
    <dgm:pt modelId="{C7E0863C-2ED0-40EB-83FE-C2211AF4ACA8}" type="parTrans" cxnId="{F888BCB6-5F71-4C5C-9D4C-1478ADE8980D}">
      <dgm:prSet/>
      <dgm:spPr/>
      <dgm:t>
        <a:bodyPr/>
        <a:lstStyle/>
        <a:p>
          <a:endParaRPr lang="en-US"/>
        </a:p>
      </dgm:t>
    </dgm:pt>
    <dgm:pt modelId="{93DBE303-EEDF-48E8-BEBA-4C3DB81927F9}" type="sibTrans" cxnId="{F888BCB6-5F71-4C5C-9D4C-1478ADE8980D}">
      <dgm:prSet/>
      <dgm:spPr/>
      <dgm:t>
        <a:bodyPr/>
        <a:lstStyle/>
        <a:p>
          <a:endParaRPr lang="en-US"/>
        </a:p>
      </dgm:t>
    </dgm:pt>
    <dgm:pt modelId="{FA1783A1-84CB-40C3-9C2D-4D3C34FB6F96}">
      <dgm:prSet/>
      <dgm:spPr/>
      <dgm:t>
        <a:bodyPr/>
        <a:lstStyle/>
        <a:p>
          <a:r>
            <a:rPr lang="en-US" dirty="0"/>
            <a:t>Now, we will discuss in details</a:t>
          </a:r>
        </a:p>
      </dgm:t>
    </dgm:pt>
    <dgm:pt modelId="{A7F55BDC-9591-48E9-A1C5-5EA81C639089}" type="parTrans" cxnId="{4DBA23E7-5D6D-4E8B-A69A-8E4ECFEDFBB7}">
      <dgm:prSet/>
      <dgm:spPr/>
      <dgm:t>
        <a:bodyPr/>
        <a:lstStyle/>
        <a:p>
          <a:endParaRPr lang="en-US"/>
        </a:p>
      </dgm:t>
    </dgm:pt>
    <dgm:pt modelId="{D5FB176E-B906-4A16-B337-C00260744EBA}" type="sibTrans" cxnId="{4DBA23E7-5D6D-4E8B-A69A-8E4ECFEDFBB7}">
      <dgm:prSet/>
      <dgm:spPr/>
      <dgm:t>
        <a:bodyPr/>
        <a:lstStyle/>
        <a:p>
          <a:endParaRPr lang="en-US"/>
        </a:p>
      </dgm:t>
    </dgm:pt>
    <dgm:pt modelId="{14013772-F3B4-4081-BF72-5225CDE7A43E}">
      <dgm:prSet/>
      <dgm:spPr/>
      <dgm:t>
        <a:bodyPr/>
        <a:lstStyle/>
        <a:p>
          <a:r>
            <a:rPr lang="en-US" dirty="0"/>
            <a:t>Static scheduling: Compiler can do </a:t>
          </a:r>
        </a:p>
      </dgm:t>
    </dgm:pt>
    <dgm:pt modelId="{AC12BFDD-B797-4FB6-B8BC-1A512591EE4C}" type="parTrans" cxnId="{512BF843-6E7C-43B4-92F2-DEC23AC21919}">
      <dgm:prSet/>
      <dgm:spPr/>
      <dgm:t>
        <a:bodyPr/>
        <a:lstStyle/>
        <a:p>
          <a:endParaRPr lang="en-US"/>
        </a:p>
      </dgm:t>
    </dgm:pt>
    <dgm:pt modelId="{A02DDC8E-5636-4093-9D19-4704678577B7}" type="sibTrans" cxnId="{512BF843-6E7C-43B4-92F2-DEC23AC21919}">
      <dgm:prSet/>
      <dgm:spPr/>
      <dgm:t>
        <a:bodyPr/>
        <a:lstStyle/>
        <a:p>
          <a:endParaRPr lang="en-US"/>
        </a:p>
      </dgm:t>
    </dgm:pt>
    <dgm:pt modelId="{AB575137-F558-4000-8DC9-CDB0E5033DCB}" type="pres">
      <dgm:prSet presAssocID="{3BE8FB17-6D8A-4912-BCD9-C5D5DCB8547A}" presName="vert0" presStyleCnt="0">
        <dgm:presLayoutVars>
          <dgm:dir/>
          <dgm:animOne val="branch"/>
          <dgm:animLvl val="lvl"/>
        </dgm:presLayoutVars>
      </dgm:prSet>
      <dgm:spPr/>
    </dgm:pt>
    <dgm:pt modelId="{79704858-EBB8-4F48-8C02-5AC67D0EAEB5}" type="pres">
      <dgm:prSet presAssocID="{DC2C6635-4AE0-470B-AC1B-D968BE1B2C1E}" presName="thickLine" presStyleLbl="alignNode1" presStyleIdx="0" presStyleCnt="4"/>
      <dgm:spPr/>
    </dgm:pt>
    <dgm:pt modelId="{B96EBE8A-FB29-4D45-9EAA-CE646E49B3E8}" type="pres">
      <dgm:prSet presAssocID="{DC2C6635-4AE0-470B-AC1B-D968BE1B2C1E}" presName="horz1" presStyleCnt="0"/>
      <dgm:spPr/>
    </dgm:pt>
    <dgm:pt modelId="{C170C97B-5804-41AA-A09C-40081A3F080D}" type="pres">
      <dgm:prSet presAssocID="{DC2C6635-4AE0-470B-AC1B-D968BE1B2C1E}" presName="tx1" presStyleLbl="revTx" presStyleIdx="0" presStyleCnt="4"/>
      <dgm:spPr/>
    </dgm:pt>
    <dgm:pt modelId="{DEC75A8A-89D1-41FD-9DF7-94B807BF32E3}" type="pres">
      <dgm:prSet presAssocID="{DC2C6635-4AE0-470B-AC1B-D968BE1B2C1E}" presName="vert1" presStyleCnt="0"/>
      <dgm:spPr/>
    </dgm:pt>
    <dgm:pt modelId="{0D2BF6CA-36C7-4DF2-8518-66AF1076B9E5}" type="pres">
      <dgm:prSet presAssocID="{51EC493F-121C-4D3B-B323-88FCC2D68BF5}" presName="thickLine" presStyleLbl="alignNode1" presStyleIdx="1" presStyleCnt="4"/>
      <dgm:spPr/>
    </dgm:pt>
    <dgm:pt modelId="{4AAF19D9-94C2-475C-967F-16D448B8E672}" type="pres">
      <dgm:prSet presAssocID="{51EC493F-121C-4D3B-B323-88FCC2D68BF5}" presName="horz1" presStyleCnt="0"/>
      <dgm:spPr/>
    </dgm:pt>
    <dgm:pt modelId="{8729C550-00A2-4200-9ABE-8D77C75D284D}" type="pres">
      <dgm:prSet presAssocID="{51EC493F-121C-4D3B-B323-88FCC2D68BF5}" presName="tx1" presStyleLbl="revTx" presStyleIdx="1" presStyleCnt="4"/>
      <dgm:spPr/>
    </dgm:pt>
    <dgm:pt modelId="{3F7202E5-CE64-44E6-9618-BC9103315BA3}" type="pres">
      <dgm:prSet presAssocID="{51EC493F-121C-4D3B-B323-88FCC2D68BF5}" presName="vert1" presStyleCnt="0"/>
      <dgm:spPr/>
    </dgm:pt>
    <dgm:pt modelId="{B8A1A7C7-99D7-494D-8CF2-B0100BB484E4}" type="pres">
      <dgm:prSet presAssocID="{FA1783A1-84CB-40C3-9C2D-4D3C34FB6F96}" presName="thickLine" presStyleLbl="alignNode1" presStyleIdx="2" presStyleCnt="4"/>
      <dgm:spPr/>
    </dgm:pt>
    <dgm:pt modelId="{966325E3-F3AF-41A2-83C0-A1F7C7CC1054}" type="pres">
      <dgm:prSet presAssocID="{FA1783A1-84CB-40C3-9C2D-4D3C34FB6F96}" presName="horz1" presStyleCnt="0"/>
      <dgm:spPr/>
    </dgm:pt>
    <dgm:pt modelId="{7D0A38EF-CC18-4557-893E-65AA2D5FC060}" type="pres">
      <dgm:prSet presAssocID="{FA1783A1-84CB-40C3-9C2D-4D3C34FB6F96}" presName="tx1" presStyleLbl="revTx" presStyleIdx="2" presStyleCnt="4"/>
      <dgm:spPr/>
    </dgm:pt>
    <dgm:pt modelId="{2C6C2FF7-EA40-4751-9579-E7B13C7D583F}" type="pres">
      <dgm:prSet presAssocID="{FA1783A1-84CB-40C3-9C2D-4D3C34FB6F96}" presName="vert1" presStyleCnt="0"/>
      <dgm:spPr/>
    </dgm:pt>
    <dgm:pt modelId="{A3399B78-3288-481E-9A46-475DF07F860C}" type="pres">
      <dgm:prSet presAssocID="{14013772-F3B4-4081-BF72-5225CDE7A43E}" presName="thickLine" presStyleLbl="alignNode1" presStyleIdx="3" presStyleCnt="4"/>
      <dgm:spPr/>
    </dgm:pt>
    <dgm:pt modelId="{77EBE2CC-E5FF-4F4A-A1ED-982FA62C8069}" type="pres">
      <dgm:prSet presAssocID="{14013772-F3B4-4081-BF72-5225CDE7A43E}" presName="horz1" presStyleCnt="0"/>
      <dgm:spPr/>
    </dgm:pt>
    <dgm:pt modelId="{010F4D4B-41A6-4054-8F99-0F5A9E3218A2}" type="pres">
      <dgm:prSet presAssocID="{14013772-F3B4-4081-BF72-5225CDE7A43E}" presName="tx1" presStyleLbl="revTx" presStyleIdx="3" presStyleCnt="4"/>
      <dgm:spPr/>
    </dgm:pt>
    <dgm:pt modelId="{74EF81D7-38AC-4EB8-9929-E568A812AAF8}" type="pres">
      <dgm:prSet presAssocID="{14013772-F3B4-4081-BF72-5225CDE7A43E}" presName="vert1" presStyleCnt="0"/>
      <dgm:spPr/>
    </dgm:pt>
  </dgm:ptLst>
  <dgm:cxnLst>
    <dgm:cxn modelId="{F8129E06-C888-4773-9885-15F2CB1FBB1D}" srcId="{3BE8FB17-6D8A-4912-BCD9-C5D5DCB8547A}" destId="{DC2C6635-4AE0-470B-AC1B-D968BE1B2C1E}" srcOrd="0" destOrd="0" parTransId="{DA6E2F97-E4CF-4A6B-8404-2F971C322B90}" sibTransId="{C02C37FB-17A8-4DE9-838C-70C95A704090}"/>
    <dgm:cxn modelId="{512BF843-6E7C-43B4-92F2-DEC23AC21919}" srcId="{3BE8FB17-6D8A-4912-BCD9-C5D5DCB8547A}" destId="{14013772-F3B4-4081-BF72-5225CDE7A43E}" srcOrd="3" destOrd="0" parTransId="{AC12BFDD-B797-4FB6-B8BC-1A512591EE4C}" sibTransId="{A02DDC8E-5636-4093-9D19-4704678577B7}"/>
    <dgm:cxn modelId="{51DE5867-900E-4604-8CD3-14ED5E718873}" type="presOf" srcId="{3BE8FB17-6D8A-4912-BCD9-C5D5DCB8547A}" destId="{AB575137-F558-4000-8DC9-CDB0E5033DCB}" srcOrd="0" destOrd="0" presId="urn:microsoft.com/office/officeart/2008/layout/LinedList"/>
    <dgm:cxn modelId="{0B2AAA6F-E94C-42E8-ACC7-585F8CA29C32}" type="presOf" srcId="{DC2C6635-4AE0-470B-AC1B-D968BE1B2C1E}" destId="{C170C97B-5804-41AA-A09C-40081A3F080D}" srcOrd="0" destOrd="0" presId="urn:microsoft.com/office/officeart/2008/layout/LinedList"/>
    <dgm:cxn modelId="{F888BCB6-5F71-4C5C-9D4C-1478ADE8980D}" srcId="{3BE8FB17-6D8A-4912-BCD9-C5D5DCB8547A}" destId="{51EC493F-121C-4D3B-B323-88FCC2D68BF5}" srcOrd="1" destOrd="0" parTransId="{C7E0863C-2ED0-40EB-83FE-C2211AF4ACA8}" sibTransId="{93DBE303-EEDF-48E8-BEBA-4C3DB81927F9}"/>
    <dgm:cxn modelId="{9DC335DF-3B56-4C6E-AAE4-E19BEC6B8563}" type="presOf" srcId="{FA1783A1-84CB-40C3-9C2D-4D3C34FB6F96}" destId="{7D0A38EF-CC18-4557-893E-65AA2D5FC060}" srcOrd="0" destOrd="0" presId="urn:microsoft.com/office/officeart/2008/layout/LinedList"/>
    <dgm:cxn modelId="{EC4D72E1-3A80-45D1-BC98-D4D7B714B227}" type="presOf" srcId="{14013772-F3B4-4081-BF72-5225CDE7A43E}" destId="{010F4D4B-41A6-4054-8F99-0F5A9E3218A2}" srcOrd="0" destOrd="0" presId="urn:microsoft.com/office/officeart/2008/layout/LinedList"/>
    <dgm:cxn modelId="{4DBA23E7-5D6D-4E8B-A69A-8E4ECFEDFBB7}" srcId="{3BE8FB17-6D8A-4912-BCD9-C5D5DCB8547A}" destId="{FA1783A1-84CB-40C3-9C2D-4D3C34FB6F96}" srcOrd="2" destOrd="0" parTransId="{A7F55BDC-9591-48E9-A1C5-5EA81C639089}" sibTransId="{D5FB176E-B906-4A16-B337-C00260744EBA}"/>
    <dgm:cxn modelId="{9E15A4F9-E307-4AD9-A9FA-3D80277A2249}" type="presOf" srcId="{51EC493F-121C-4D3B-B323-88FCC2D68BF5}" destId="{8729C550-00A2-4200-9ABE-8D77C75D284D}" srcOrd="0" destOrd="0" presId="urn:microsoft.com/office/officeart/2008/layout/LinedList"/>
    <dgm:cxn modelId="{80DE4925-C3A6-4A75-A2C2-7F96C8104900}" type="presParOf" srcId="{AB575137-F558-4000-8DC9-CDB0E5033DCB}" destId="{79704858-EBB8-4F48-8C02-5AC67D0EAEB5}" srcOrd="0" destOrd="0" presId="urn:microsoft.com/office/officeart/2008/layout/LinedList"/>
    <dgm:cxn modelId="{64B3C89A-4FEC-496F-BD61-B3D98D7A969F}" type="presParOf" srcId="{AB575137-F558-4000-8DC9-CDB0E5033DCB}" destId="{B96EBE8A-FB29-4D45-9EAA-CE646E49B3E8}" srcOrd="1" destOrd="0" presId="urn:microsoft.com/office/officeart/2008/layout/LinedList"/>
    <dgm:cxn modelId="{E46F010D-39D8-4628-B1C8-AA26422CF717}" type="presParOf" srcId="{B96EBE8A-FB29-4D45-9EAA-CE646E49B3E8}" destId="{C170C97B-5804-41AA-A09C-40081A3F080D}" srcOrd="0" destOrd="0" presId="urn:microsoft.com/office/officeart/2008/layout/LinedList"/>
    <dgm:cxn modelId="{0B60AA86-09A3-4FF2-AB93-8D94FE4A5FE0}" type="presParOf" srcId="{B96EBE8A-FB29-4D45-9EAA-CE646E49B3E8}" destId="{DEC75A8A-89D1-41FD-9DF7-94B807BF32E3}" srcOrd="1" destOrd="0" presId="urn:microsoft.com/office/officeart/2008/layout/LinedList"/>
    <dgm:cxn modelId="{37D8555E-93D9-47A5-BCC8-8E1729219D4E}" type="presParOf" srcId="{AB575137-F558-4000-8DC9-CDB0E5033DCB}" destId="{0D2BF6CA-36C7-4DF2-8518-66AF1076B9E5}" srcOrd="2" destOrd="0" presId="urn:microsoft.com/office/officeart/2008/layout/LinedList"/>
    <dgm:cxn modelId="{C86B0F48-4DC6-495C-8579-8A7A619805B1}" type="presParOf" srcId="{AB575137-F558-4000-8DC9-CDB0E5033DCB}" destId="{4AAF19D9-94C2-475C-967F-16D448B8E672}" srcOrd="3" destOrd="0" presId="urn:microsoft.com/office/officeart/2008/layout/LinedList"/>
    <dgm:cxn modelId="{897E3ACF-FE46-40BB-B480-3823497C8A7F}" type="presParOf" srcId="{4AAF19D9-94C2-475C-967F-16D448B8E672}" destId="{8729C550-00A2-4200-9ABE-8D77C75D284D}" srcOrd="0" destOrd="0" presId="urn:microsoft.com/office/officeart/2008/layout/LinedList"/>
    <dgm:cxn modelId="{AEF197AE-86FD-4612-BFE3-F1DEF1FB8AB9}" type="presParOf" srcId="{4AAF19D9-94C2-475C-967F-16D448B8E672}" destId="{3F7202E5-CE64-44E6-9618-BC9103315BA3}" srcOrd="1" destOrd="0" presId="urn:microsoft.com/office/officeart/2008/layout/LinedList"/>
    <dgm:cxn modelId="{37D686F0-DAF1-44DF-8C38-5C86D91AA8B5}" type="presParOf" srcId="{AB575137-F558-4000-8DC9-CDB0E5033DCB}" destId="{B8A1A7C7-99D7-494D-8CF2-B0100BB484E4}" srcOrd="4" destOrd="0" presId="urn:microsoft.com/office/officeart/2008/layout/LinedList"/>
    <dgm:cxn modelId="{473C47FC-6CA0-4818-A2F2-41C758216A59}" type="presParOf" srcId="{AB575137-F558-4000-8DC9-CDB0E5033DCB}" destId="{966325E3-F3AF-41A2-83C0-A1F7C7CC1054}" srcOrd="5" destOrd="0" presId="urn:microsoft.com/office/officeart/2008/layout/LinedList"/>
    <dgm:cxn modelId="{512ABC62-82CE-41DC-A976-30EC862A7216}" type="presParOf" srcId="{966325E3-F3AF-41A2-83C0-A1F7C7CC1054}" destId="{7D0A38EF-CC18-4557-893E-65AA2D5FC060}" srcOrd="0" destOrd="0" presId="urn:microsoft.com/office/officeart/2008/layout/LinedList"/>
    <dgm:cxn modelId="{0091AABF-1A56-45DA-B716-029B513492CA}" type="presParOf" srcId="{966325E3-F3AF-41A2-83C0-A1F7C7CC1054}" destId="{2C6C2FF7-EA40-4751-9579-E7B13C7D583F}" srcOrd="1" destOrd="0" presId="urn:microsoft.com/office/officeart/2008/layout/LinedList"/>
    <dgm:cxn modelId="{C55E82F1-88F0-468A-ACFA-436C942D308F}" type="presParOf" srcId="{AB575137-F558-4000-8DC9-CDB0E5033DCB}" destId="{A3399B78-3288-481E-9A46-475DF07F860C}" srcOrd="6" destOrd="0" presId="urn:microsoft.com/office/officeart/2008/layout/LinedList"/>
    <dgm:cxn modelId="{0B210ED3-A96A-454B-AD51-C20956814E26}" type="presParOf" srcId="{AB575137-F558-4000-8DC9-CDB0E5033DCB}" destId="{77EBE2CC-E5FF-4F4A-A1ED-982FA62C8069}" srcOrd="7" destOrd="0" presId="urn:microsoft.com/office/officeart/2008/layout/LinedList"/>
    <dgm:cxn modelId="{FD3ADFF2-E4A3-4F3C-88A6-44DD27556004}" type="presParOf" srcId="{77EBE2CC-E5FF-4F4A-A1ED-982FA62C8069}" destId="{010F4D4B-41A6-4054-8F99-0F5A9E3218A2}" srcOrd="0" destOrd="0" presId="urn:microsoft.com/office/officeart/2008/layout/LinedList"/>
    <dgm:cxn modelId="{56FAAEB7-73CA-4ACA-8129-6F3982E6DFC4}" type="presParOf" srcId="{77EBE2CC-E5FF-4F4A-A1ED-982FA62C8069}" destId="{74EF81D7-38AC-4EB8-9929-E568A812A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4858-EBB8-4F48-8C02-5AC67D0EAEB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0C97B-5804-41AA-A09C-40081A3F080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Remember out-of-order processor</a:t>
          </a:r>
        </a:p>
      </dsp:txBody>
      <dsp:txXfrm>
        <a:off x="0" y="0"/>
        <a:ext cx="6900512" cy="1384035"/>
      </dsp:txXfrm>
    </dsp:sp>
    <dsp:sp modelId="{0D2BF6CA-36C7-4DF2-8518-66AF1076B9E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9C550-00A2-4200-9ABE-8D77C75D28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Inorder fetch, out-of-order execute, inorder commit </a:t>
          </a:r>
        </a:p>
      </dsp:txBody>
      <dsp:txXfrm>
        <a:off x="0" y="1384035"/>
        <a:ext cx="6900512" cy="1384035"/>
      </dsp:txXfrm>
    </dsp:sp>
    <dsp:sp modelId="{B8A1A7C7-99D7-494D-8CF2-B0100BB484E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A38EF-CC18-4557-893E-65AA2D5FC06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Now, we will discuss in details</a:t>
          </a:r>
        </a:p>
      </dsp:txBody>
      <dsp:txXfrm>
        <a:off x="0" y="2768070"/>
        <a:ext cx="6900512" cy="1384035"/>
      </dsp:txXfrm>
    </dsp:sp>
    <dsp:sp modelId="{A3399B78-3288-481E-9A46-475DF07F860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F4D4B-41A6-4054-8F99-0F5A9E3218A2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Static scheduling: Compiler can do 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s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8"/>
            <a:ext cx="12192000" cy="365125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CS422: Spring 2018                                                                       Biswabandan Panda, CSE@IITK                                                                                                                                  </a:t>
            </a:r>
            <a:fld id="{75AD3244-FE42-4648-8A13-942AAE84A223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4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1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094976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23: Connecting All the Dots (O3 processor)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C5EEFA-D491-4EAC-B73C-AD5BBB7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Cycle 3: Continue </a:t>
            </a:r>
            <a:r>
              <a:rPr lang="en-IN"/>
              <a:t>doing it </a:t>
            </a:r>
            <a:r>
              <a:rPr lang="en-IN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685A4-E7EE-482C-AFB5-415A8BA2927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069"/>
            <a:ext cx="8774113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5F97EF13-700D-406B-AE11-7AE8C211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017169"/>
            <a:ext cx="3962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07B4F6-7014-4B4B-A6D2-900E44D3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5110956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548D6-E706-42F1-AE5D-91CA233B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4" y="5625306"/>
            <a:ext cx="120999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80000"/>
              </a:lnSpc>
              <a:spcBef>
                <a:spcPct val="2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Note: registers names are removed (“renamed”) in Reservation Stations; MULT issued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BC1958-2E6E-48A2-8D55-ACA2D4E4D80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4400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4C24-B79B-452A-865D-F1163780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Renaming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8831B-B3F7-4CE7-B3A9-C6513CEC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F91A7-F40F-4B49-9E44-4A6AD680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315B0-379C-406E-8AFF-BD950EF5FB6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38150" y="1281112"/>
            <a:ext cx="1103947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b="0" dirty="0" err="1"/>
              <a:t>Tomasulo</a:t>
            </a:r>
            <a:r>
              <a:rPr lang="en-US" altLang="en-US" sz="2800" b="0" dirty="0"/>
              <a:t> provides </a:t>
            </a:r>
            <a:r>
              <a:rPr lang="en-US" altLang="en-US" sz="2800" b="0" i="1" dirty="0"/>
              <a:t>Implicit Register Renaming</a:t>
            </a:r>
          </a:p>
          <a:p>
            <a:pPr lvl="1"/>
            <a:r>
              <a:rPr lang="en-US" altLang="en-US" sz="2800" b="0" dirty="0"/>
              <a:t>User registers renamed to reservation station tags</a:t>
            </a:r>
          </a:p>
          <a:p>
            <a:r>
              <a:rPr lang="en-US" altLang="en-US" sz="2800" b="0" dirty="0"/>
              <a:t>Explicit Register Renaming:</a:t>
            </a:r>
          </a:p>
          <a:p>
            <a:pPr lvl="1"/>
            <a:r>
              <a:rPr lang="en-US" altLang="en-US" sz="2800" b="0" dirty="0"/>
              <a:t>Use </a:t>
            </a:r>
            <a:r>
              <a:rPr lang="en-US" altLang="en-US" sz="2800" b="0" i="1" dirty="0"/>
              <a:t>physical </a:t>
            </a:r>
            <a:r>
              <a:rPr lang="en-US" altLang="en-US" sz="2800" b="0" dirty="0"/>
              <a:t>register file that is larger than number of registers specified by ISA</a:t>
            </a:r>
          </a:p>
          <a:p>
            <a:r>
              <a:rPr lang="en-US" altLang="en-US" sz="2800" b="0" dirty="0"/>
              <a:t>Keep a translation table:</a:t>
            </a:r>
          </a:p>
          <a:p>
            <a:pPr lvl="1"/>
            <a:r>
              <a:rPr lang="en-US" altLang="en-US" sz="2800" b="0" dirty="0"/>
              <a:t>ISA register =&gt; physical register mapping</a:t>
            </a:r>
          </a:p>
          <a:p>
            <a:pPr lvl="1"/>
            <a:r>
              <a:rPr lang="en-US" altLang="en-US" sz="2800" b="0" dirty="0"/>
              <a:t>Physical register becomes free when not being used by any instructions in progress. More later after ROB. </a:t>
            </a:r>
          </a:p>
          <a:p>
            <a:pPr marL="0" indent="0">
              <a:buNone/>
            </a:pPr>
            <a:endParaRPr lang="en-US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86267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FE97-4449-4F0A-BA2F-9066FA5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Register Renaming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868A6-88A4-4FE0-96A3-81D35643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A356-227C-4848-BE10-682A478D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1FBAE-08B9-4C07-A4EF-1C1E54A4375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776413"/>
            <a:ext cx="10648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b="0"/>
              <a:t>Rapid access to a table of translations</a:t>
            </a:r>
          </a:p>
          <a:p>
            <a:r>
              <a:rPr lang="en-US" altLang="en-US" sz="2800" b="0"/>
              <a:t>A physical register file that has more registers than specified by the ISA</a:t>
            </a:r>
          </a:p>
          <a:p>
            <a:r>
              <a:rPr lang="en-US" altLang="en-US" sz="2800" b="0"/>
              <a:t>Ability to figure out which physical registers are free.</a:t>
            </a:r>
          </a:p>
          <a:p>
            <a:pPr lvl="1"/>
            <a:r>
              <a:rPr lang="en-US" altLang="en-US" sz="2800" b="0"/>
              <a:t>No free registers </a:t>
            </a:r>
            <a:r>
              <a:rPr lang="en-US" altLang="en-US" sz="2800" b="0">
                <a:sym typeface="Symbol" panose="05050102010706020507" pitchFamily="18" charset="2"/>
              </a:rPr>
              <a:t></a:t>
            </a:r>
            <a:r>
              <a:rPr lang="en-US" altLang="en-US" sz="2800" b="0"/>
              <a:t> stall on issue</a:t>
            </a:r>
          </a:p>
          <a:p>
            <a:r>
              <a:rPr lang="en-US" altLang="en-US" sz="2800" b="0"/>
              <a:t>Thus, register renaming doesn’t require reservation stations.  However:</a:t>
            </a:r>
          </a:p>
          <a:p>
            <a:pPr lvl="1"/>
            <a:r>
              <a:rPr lang="en-US" altLang="en-US" sz="2800" b="0"/>
              <a:t>Many modern architectures use explicit register renaming + Tomasulo-like reservation stations to control execution. </a:t>
            </a:r>
          </a:p>
        </p:txBody>
      </p:sp>
    </p:spTree>
    <p:extLst>
      <p:ext uri="{BB962C8B-B14F-4D97-AF65-F5344CB8AC3E}">
        <p14:creationId xmlns:p14="http://schemas.microsoft.com/office/powerpoint/2010/main" val="88574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E609-8715-493D-8DFF-BEA1E2B7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97632"/>
            <a:ext cx="12106275" cy="1325563"/>
          </a:xfrm>
        </p:spPr>
        <p:txBody>
          <a:bodyPr/>
          <a:lstStyle/>
          <a:p>
            <a:r>
              <a:rPr lang="en-US" dirty="0" err="1"/>
              <a:t>Tomasulo</a:t>
            </a:r>
            <a:r>
              <a:rPr lang="en-US" dirty="0"/>
              <a:t>, O3 completion, we need </a:t>
            </a:r>
            <a:r>
              <a:rPr lang="en-US" dirty="0" err="1"/>
              <a:t>inorder</a:t>
            </a:r>
            <a:r>
              <a:rPr lang="en-US" dirty="0"/>
              <a:t> complete (commit)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DD170-59D1-4682-BB29-356F61E4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AE281-81EB-43F6-8372-3D8C9927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8460F83-440C-445D-A688-7F3E1E43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141788"/>
            <a:ext cx="8305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</a:rPr>
              <a:t> Instructions fetched and decoded into instruction</a:t>
            </a:r>
          </a:p>
          <a:p>
            <a:pPr algn="l">
              <a:spcBef>
                <a:spcPct val="0"/>
              </a:spcBef>
            </a:pP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</a:rPr>
              <a:t>  reorder buffer in-order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</a:rPr>
              <a:t> Execution is out-of-order ( </a:t>
            </a: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</a:rPr>
              <a:t> out-of-order completion)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b="0" i="1">
                <a:solidFill>
                  <a:srgbClr val="56127A"/>
                </a:solidFill>
                <a:latin typeface="Verdana" panose="020B0604030504040204" pitchFamily="34" charset="0"/>
              </a:rPr>
              <a:t>Commit </a:t>
            </a: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</a:rPr>
              <a:t>(write-back to architectural state, i.e., regfile &amp;</a:t>
            </a:r>
          </a:p>
          <a:p>
            <a:pPr algn="l">
              <a:spcBef>
                <a:spcPct val="0"/>
              </a:spcBef>
            </a:pPr>
            <a:r>
              <a:rPr lang="en-US" altLang="en-US" sz="2000" b="0">
                <a:solidFill>
                  <a:srgbClr val="56127A"/>
                </a:solidFill>
                <a:latin typeface="Verdana" panose="020B0604030504040204" pitchFamily="34" charset="0"/>
              </a:rPr>
              <a:t>  memory) is in-order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4B075B9-1D61-4160-BD9F-5991E03E7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5706269"/>
            <a:ext cx="7848600" cy="708025"/>
          </a:xfrm>
          <a:prstGeom prst="rect">
            <a:avLst/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latin typeface="Verdana" panose="020B0604030504040204" pitchFamily="34" charset="0"/>
              </a:rPr>
              <a:t>Temporary storage needed to hold results before commit             (shadow registers and store buffers)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EE49C0-3EB5-4457-8D7C-874D9E20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690688"/>
            <a:ext cx="990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0">
                <a:latin typeface="Verdana" panose="020B0604030504040204" pitchFamily="34" charset="0"/>
              </a:rPr>
              <a:t>Fetch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48BBA7-98B4-4324-AF62-27733FFB9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1690688"/>
            <a:ext cx="12192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0">
                <a:latin typeface="Verdana" panose="020B0604030504040204" pitchFamily="34" charset="0"/>
              </a:rPr>
              <a:t>Decode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0935DA0-743A-44AB-B905-F7BC4D085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909888"/>
            <a:ext cx="1219200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0">
                <a:latin typeface="Verdana" panose="020B0604030504040204" pitchFamily="34" charset="0"/>
              </a:rPr>
              <a:t>Execute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E90D5B5-F03E-4228-98B8-2864634F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1614488"/>
            <a:ext cx="12954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0">
                <a:latin typeface="Verdana" panose="020B0604030504040204" pitchFamily="34" charset="0"/>
              </a:rPr>
              <a:t>Commit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751ED1CE-5F90-48D2-B3F0-DD85248E5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199548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13599C2E-C4F5-4767-8BF9-04F29813B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0716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07234FE-048E-44EA-A3A9-F528E207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690688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0">
                <a:latin typeface="Verdana" panose="020B0604030504040204" pitchFamily="34" charset="0"/>
              </a:rPr>
              <a:t>Reorder Buffer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1A731393-C66A-4BDE-ADD1-F13143C0E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0716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CC933113-7DA3-4FFD-B32F-2C917940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1217613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solidFill>
                  <a:srgbClr val="56127A"/>
                </a:solidFill>
                <a:latin typeface="Verdana" panose="020B0604030504040204" pitchFamily="34" charset="0"/>
              </a:rPr>
              <a:t>In-order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644ADA1-73A2-4299-BB56-499F38F1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1217613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solidFill>
                  <a:srgbClr val="56127A"/>
                </a:solidFill>
                <a:latin typeface="Verdana" panose="020B0604030504040204" pitchFamily="34" charset="0"/>
              </a:rPr>
              <a:t>In-order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D3F57151-9A19-42A7-83D0-1878ED02D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075" y="23764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128A883C-825A-478C-99B5-F68985F42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4075" y="23764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E190458B-2CCC-4B62-A28C-C0A5AB5FA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207168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39DA0FA2-10F1-4BEA-958A-5C8A6DF6DD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8875" y="2452688"/>
            <a:ext cx="609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B2204640-F2FC-4AB5-BD4E-E38C44B07A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8075" y="2376488"/>
            <a:ext cx="3124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DAED6C18-4D26-4A31-AC91-E2C2EC7D21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95475" y="2452688"/>
            <a:ext cx="480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A2D94086-7339-4D81-ABBA-5F06422C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121761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solidFill>
                  <a:srgbClr val="56127A"/>
                </a:solidFill>
                <a:latin typeface="Verdana" panose="020B0604030504040204" pitchFamily="34" charset="0"/>
              </a:rPr>
              <a:t>Out-of-order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C6DF5C1C-FDCF-45C2-9744-E707CE128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757488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solidFill>
                  <a:srgbClr val="FF0000"/>
                </a:solidFill>
                <a:latin typeface="Verdana" panose="020B0604030504040204" pitchFamily="34" charset="0"/>
              </a:rPr>
              <a:t>Kill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C782262-C0CE-4A7C-B3DB-BF620FBE1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2452688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solidFill>
                  <a:srgbClr val="FF0000"/>
                </a:solidFill>
                <a:latin typeface="Verdana" panose="020B0604030504040204" pitchFamily="34" charset="0"/>
              </a:rPr>
              <a:t>Kill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FEBF958E-E17E-4B33-BCC5-87ED7675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2376488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solidFill>
                  <a:srgbClr val="FF0000"/>
                </a:solidFill>
                <a:latin typeface="Verdana" panose="020B0604030504040204" pitchFamily="34" charset="0"/>
              </a:rPr>
              <a:t>Kill</a:t>
            </a: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9A2A761E-4BAB-4693-A17F-2FC0B44F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2833688"/>
            <a:ext cx="2133600" cy="1219200"/>
          </a:xfrm>
          <a:prstGeom prst="irregularSeal1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0">
                <a:latin typeface="Verdana" panose="020B0604030504040204" pitchFamily="34" charset="0"/>
              </a:rPr>
              <a:t>Exception?</a:t>
            </a: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0A6A9C81-AD95-449C-BC05-868CDE14D9D4}"/>
              </a:ext>
            </a:extLst>
          </p:cNvPr>
          <p:cNvSpPr>
            <a:spLocks/>
          </p:cNvSpPr>
          <p:nvPr/>
        </p:nvSpPr>
        <p:spPr bwMode="auto">
          <a:xfrm>
            <a:off x="1057275" y="2528888"/>
            <a:ext cx="5876925" cy="1358900"/>
          </a:xfrm>
          <a:custGeom>
            <a:avLst/>
            <a:gdLst>
              <a:gd name="T0" fmla="*/ 5876925 w 3702"/>
              <a:gd name="T1" fmla="*/ 1246188 h 856"/>
              <a:gd name="T2" fmla="*/ 4090988 w 3702"/>
              <a:gd name="T3" fmla="*/ 1289050 h 856"/>
              <a:gd name="T4" fmla="*/ 1446213 w 3702"/>
              <a:gd name="T5" fmla="*/ 1263650 h 856"/>
              <a:gd name="T6" fmla="*/ 747713 w 3702"/>
              <a:gd name="T7" fmla="*/ 1155700 h 856"/>
              <a:gd name="T8" fmla="*/ 649288 w 3702"/>
              <a:gd name="T9" fmla="*/ 1104900 h 856"/>
              <a:gd name="T10" fmla="*/ 531813 w 3702"/>
              <a:gd name="T11" fmla="*/ 989013 h 856"/>
              <a:gd name="T12" fmla="*/ 474663 w 3702"/>
              <a:gd name="T13" fmla="*/ 889000 h 856"/>
              <a:gd name="T14" fmla="*/ 433388 w 3702"/>
              <a:gd name="T15" fmla="*/ 781050 h 856"/>
              <a:gd name="T16" fmla="*/ 400050 w 3702"/>
              <a:gd name="T17" fmla="*/ 757238 h 856"/>
              <a:gd name="T18" fmla="*/ 349250 w 3702"/>
              <a:gd name="T19" fmla="*/ 698500 h 856"/>
              <a:gd name="T20" fmla="*/ 200025 w 3702"/>
              <a:gd name="T21" fmla="*/ 531813 h 856"/>
              <a:gd name="T22" fmla="*/ 149225 w 3702"/>
              <a:gd name="T23" fmla="*/ 465138 h 856"/>
              <a:gd name="T24" fmla="*/ 117475 w 3702"/>
              <a:gd name="T25" fmla="*/ 398463 h 856"/>
              <a:gd name="T26" fmla="*/ 84138 w 3702"/>
              <a:gd name="T27" fmla="*/ 331788 h 856"/>
              <a:gd name="T28" fmla="*/ 25400 w 3702"/>
              <a:gd name="T29" fmla="*/ 182563 h 856"/>
              <a:gd name="T30" fmla="*/ 0 w 3702"/>
              <a:gd name="T31" fmla="*/ 0 h 8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02" h="856">
                <a:moveTo>
                  <a:pt x="3702" y="785"/>
                </a:moveTo>
                <a:cubicBezTo>
                  <a:pt x="3331" y="824"/>
                  <a:pt x="2947" y="809"/>
                  <a:pt x="2577" y="812"/>
                </a:cubicBezTo>
                <a:cubicBezTo>
                  <a:pt x="2028" y="856"/>
                  <a:pt x="1463" y="840"/>
                  <a:pt x="911" y="796"/>
                </a:cubicBezTo>
                <a:cubicBezTo>
                  <a:pt x="767" y="771"/>
                  <a:pt x="611" y="772"/>
                  <a:pt x="471" y="728"/>
                </a:cubicBezTo>
                <a:cubicBezTo>
                  <a:pt x="445" y="707"/>
                  <a:pt x="444" y="703"/>
                  <a:pt x="409" y="696"/>
                </a:cubicBezTo>
                <a:cubicBezTo>
                  <a:pt x="383" y="673"/>
                  <a:pt x="353" y="654"/>
                  <a:pt x="335" y="623"/>
                </a:cubicBezTo>
                <a:cubicBezTo>
                  <a:pt x="286" y="539"/>
                  <a:pt x="337" y="613"/>
                  <a:pt x="299" y="560"/>
                </a:cubicBezTo>
                <a:cubicBezTo>
                  <a:pt x="295" y="549"/>
                  <a:pt x="278" y="499"/>
                  <a:pt x="273" y="492"/>
                </a:cubicBezTo>
                <a:cubicBezTo>
                  <a:pt x="268" y="485"/>
                  <a:pt x="258" y="483"/>
                  <a:pt x="252" y="477"/>
                </a:cubicBezTo>
                <a:cubicBezTo>
                  <a:pt x="240" y="466"/>
                  <a:pt x="230" y="453"/>
                  <a:pt x="220" y="440"/>
                </a:cubicBezTo>
                <a:cubicBezTo>
                  <a:pt x="191" y="405"/>
                  <a:pt x="152" y="370"/>
                  <a:pt x="126" y="335"/>
                </a:cubicBezTo>
                <a:cubicBezTo>
                  <a:pt x="94" y="292"/>
                  <a:pt x="117" y="316"/>
                  <a:pt x="94" y="293"/>
                </a:cubicBezTo>
                <a:cubicBezTo>
                  <a:pt x="82" y="257"/>
                  <a:pt x="91" y="270"/>
                  <a:pt x="74" y="251"/>
                </a:cubicBezTo>
                <a:cubicBezTo>
                  <a:pt x="67" y="235"/>
                  <a:pt x="65" y="222"/>
                  <a:pt x="53" y="209"/>
                </a:cubicBezTo>
                <a:cubicBezTo>
                  <a:pt x="40" y="178"/>
                  <a:pt x="39" y="141"/>
                  <a:pt x="16" y="115"/>
                </a:cubicBezTo>
                <a:cubicBezTo>
                  <a:pt x="8" y="71"/>
                  <a:pt x="0" y="46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7A74B3BC-7B27-4C3E-8E46-68BEB6EC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90888"/>
            <a:ext cx="2393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0" i="1">
                <a:solidFill>
                  <a:srgbClr val="FF0000"/>
                </a:solidFill>
                <a:latin typeface="Verdana" panose="020B0604030504040204" pitchFamily="34" charset="0"/>
              </a:rPr>
              <a:t>Inject handler PC</a:t>
            </a:r>
          </a:p>
        </p:txBody>
      </p:sp>
    </p:spTree>
    <p:extLst>
      <p:ext uri="{BB962C8B-B14F-4D97-AF65-F5344CB8AC3E}">
        <p14:creationId xmlns:p14="http://schemas.microsoft.com/office/powerpoint/2010/main" val="353162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0291-1AC2-42CE-BCB7-0C40555F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scheduling with speculative execution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DF6DB-D7D5-404D-8040-777ABDC0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89E28-BA59-4A36-A638-FCA5ADDF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5D02F077-375F-45D1-BD99-7F8FC98C4974}"/>
              </a:ext>
            </a:extLst>
          </p:cNvPr>
          <p:cNvGrpSpPr>
            <a:grpSpLocks/>
          </p:cNvGrpSpPr>
          <p:nvPr/>
        </p:nvGrpSpPr>
        <p:grpSpPr bwMode="auto">
          <a:xfrm>
            <a:off x="4691062" y="1737519"/>
            <a:ext cx="4114800" cy="3702050"/>
            <a:chOff x="1488" y="1440"/>
            <a:chExt cx="2592" cy="2332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355FD375-616D-4B2A-9F69-3BFE5E3A9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40"/>
              <a:ext cx="2592" cy="2332"/>
              <a:chOff x="2996" y="1104"/>
              <a:chExt cx="2592" cy="2332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32ECC0D8-DF22-4F36-B3C2-EEBC92BD6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1040" cy="6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Reorder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Buffer</a:t>
                </a:r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D6B46845-29B4-45A1-8CA3-8B1C3B0F5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" y="1568"/>
                <a:ext cx="476" cy="7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FP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Op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Queue</a:t>
                </a:r>
              </a:p>
            </p:txBody>
          </p:sp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6FCF0FDC-0CED-4778-851C-2E200EBE0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3032"/>
                <a:ext cx="656" cy="1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FP Adder</a:t>
                </a:r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6E3C8089-E5DA-4FE8-BC05-23118688E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3032"/>
                <a:ext cx="656" cy="1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FP Adder</a:t>
                </a:r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D4D783B7-385A-40E5-B5AA-E33FF7558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2756"/>
                <a:ext cx="908" cy="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Res Stations</a:t>
                </a:r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69E48223-8E0D-4B42-88EC-CF69912E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756"/>
                <a:ext cx="908" cy="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Res Stations</a:t>
                </a:r>
              </a:p>
            </p:txBody>
          </p:sp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3C4C3E10-9CC1-4CA0-939B-A7F3ECE56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6" y="3408"/>
                <a:ext cx="25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7952ECCE-5F50-4319-9C9A-21E105D9F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112"/>
                <a:ext cx="0" cy="22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045D7524-9FCC-4CFB-BCC0-4B0D91917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0" y="1104"/>
                <a:ext cx="7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D15A999E-ECCA-4410-89FB-579AC4DA2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1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545BB6B0-5DF1-48E4-B5AA-DB4D98BDD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188"/>
                <a:ext cx="0" cy="2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CC70DA46-5377-494D-849E-8DB98BFE4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4" y="3212"/>
                <a:ext cx="0" cy="2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7A730F9B-7038-459F-A3B1-B33358F1C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8" y="2324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0FA2C8A8-A5CE-4030-9ADA-75C13C36D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6" y="2484"/>
                <a:ext cx="12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Line 19">
                <a:extLst>
                  <a:ext uri="{FF2B5EF4-FFF2-40B4-BE49-F238E27FC236}">
                    <a16:creationId xmlns:a16="http://schemas.microsoft.com/office/drawing/2014/main" id="{3CDDFC6D-8E24-40B4-A924-0241C503B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96"/>
                <a:ext cx="0" cy="2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" name="Line 20">
                <a:extLst>
                  <a:ext uri="{FF2B5EF4-FFF2-40B4-BE49-F238E27FC236}">
                    <a16:creationId xmlns:a16="http://schemas.microsoft.com/office/drawing/2014/main" id="{DF087C16-F12A-40B5-B502-B69C67E2B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920"/>
                <a:ext cx="0" cy="5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" name="Line 21">
                <a:extLst>
                  <a:ext uri="{FF2B5EF4-FFF2-40B4-BE49-F238E27FC236}">
                    <a16:creationId xmlns:a16="http://schemas.microsoft.com/office/drawing/2014/main" id="{3C262191-7CDE-4D3D-840C-9CB98A1F9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2" y="2484"/>
                <a:ext cx="8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2EAE84E5-612F-44CD-B17E-B941CEC47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2022"/>
                <a:ext cx="704" cy="3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 b="0"/>
                  <a:t>FP Regs</a:t>
                </a:r>
              </a:p>
            </p:txBody>
          </p:sp>
        </p:grp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52420A53-9552-4235-80BF-6638D9145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84"/>
              <a:ext cx="192" cy="110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Compar network</a:t>
              </a:r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A01BE0A7-F84C-4C56-A737-17D3CEFF1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" name="Rectangle 25">
            <a:extLst>
              <a:ext uri="{FF2B5EF4-FFF2-40B4-BE49-F238E27FC236}">
                <a16:creationId xmlns:a16="http://schemas.microsoft.com/office/drawing/2014/main" id="{8DC97757-6B33-441E-A2C0-932E8A3CC2B8}"/>
              </a:ext>
            </a:extLst>
          </p:cNvPr>
          <p:cNvSpPr txBox="1">
            <a:spLocks noChangeArrowheads="1"/>
          </p:cNvSpPr>
          <p:nvPr/>
        </p:nvSpPr>
        <p:spPr>
          <a:xfrm>
            <a:off x="2305843" y="5784057"/>
            <a:ext cx="11101387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Need as many ports on ROB as register file</a:t>
            </a:r>
          </a:p>
        </p:txBody>
      </p:sp>
      <p:grpSp>
        <p:nvGrpSpPr>
          <p:cNvPr id="29" name="Group 26">
            <a:extLst>
              <a:ext uri="{FF2B5EF4-FFF2-40B4-BE49-F238E27FC236}">
                <a16:creationId xmlns:a16="http://schemas.microsoft.com/office/drawing/2014/main" id="{83C4C5C4-3B1C-41C0-8FBE-050746981271}"/>
              </a:ext>
            </a:extLst>
          </p:cNvPr>
          <p:cNvGrpSpPr>
            <a:grpSpLocks/>
          </p:cNvGrpSpPr>
          <p:nvPr/>
        </p:nvGrpSpPr>
        <p:grpSpPr bwMode="auto">
          <a:xfrm>
            <a:off x="1185862" y="1889919"/>
            <a:ext cx="2819400" cy="3189288"/>
            <a:chOff x="144" y="1207"/>
            <a:chExt cx="1776" cy="2009"/>
          </a:xfrm>
        </p:grpSpPr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7998B2-4194-4FA1-AAC2-F549BF12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96"/>
              <a:ext cx="1776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latin typeface="Comic Sans MS" panose="030F0702030302020204" pitchFamily="66" charset="0"/>
                </a:rPr>
                <a:t>Reorder Table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49D24D52-B042-4363-BEB4-AE5EDD9FA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66" y="1986"/>
              <a:ext cx="7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Dest Reg</a:t>
              </a:r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2618F66F-0D9E-4A10-A7A7-18C758E10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21" y="2091"/>
              <a:ext cx="5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5FE7AD7A-B546-4BB0-BB35-B6AE45E74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09" y="1895"/>
              <a:ext cx="9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Exceptions?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C34A039B-CA70-4ED1-BD8A-C959EDFED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231" y="2133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Valid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E5EA0085-CE12-4CF8-AAF4-81313F198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161" y="1726"/>
              <a:ext cx="1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Program Counter</a:t>
              </a:r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E297370C-563B-4B8A-B959-4F23E51F7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4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D157EFBD-578B-41D3-8A7D-76A12E1A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02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1738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60A7-043D-4761-ABEB-3F44B5BD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O3 with </a:t>
            </a:r>
            <a:r>
              <a:rPr lang="en-US" dirty="0" err="1"/>
              <a:t>Tomasulo</a:t>
            </a:r>
            <a:r>
              <a:rPr lang="en-US" dirty="0"/>
              <a:t> and ROB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49B8-6633-4028-8413-A1FB354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D137B-B769-4E3C-BB44-B47FDDC7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6768A5-B1A9-4483-898D-715CC5810F35}"/>
              </a:ext>
            </a:extLst>
          </p:cNvPr>
          <p:cNvSpPr txBox="1">
            <a:spLocks noChangeArrowheads="1"/>
          </p:cNvSpPr>
          <p:nvPr/>
        </p:nvSpPr>
        <p:spPr>
          <a:xfrm>
            <a:off x="166688" y="1433512"/>
            <a:ext cx="12211050" cy="5105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1.	Issue</a:t>
            </a:r>
            <a:r>
              <a:rPr lang="en-US" altLang="en-US" sz="2400" dirty="0"/>
              <a:t>—get instruction from FP Op Queue</a:t>
            </a:r>
          </a:p>
          <a:p>
            <a:pPr lvl="1">
              <a:buFontTx/>
              <a:buNone/>
            </a:pPr>
            <a:r>
              <a:rPr lang="en-US" altLang="en-US" dirty="0"/>
              <a:t> 	If reservation station </a:t>
            </a:r>
            <a:r>
              <a:rPr lang="en-US" altLang="en-US" dirty="0">
                <a:solidFill>
                  <a:schemeClr val="accent1"/>
                </a:solidFill>
              </a:rPr>
              <a:t>and reorder buffer slot</a:t>
            </a:r>
            <a:r>
              <a:rPr lang="en-US" altLang="en-US" dirty="0"/>
              <a:t> free, issue </a:t>
            </a:r>
            <a:r>
              <a:rPr lang="en-US" altLang="en-US" dirty="0" err="1"/>
              <a:t>instr</a:t>
            </a:r>
            <a:r>
              <a:rPr lang="en-US" altLang="en-US" dirty="0"/>
              <a:t> &amp; send operands </a:t>
            </a:r>
            <a:r>
              <a:rPr lang="en-US" altLang="en-US" dirty="0">
                <a:solidFill>
                  <a:schemeClr val="accent1"/>
                </a:solidFill>
              </a:rPr>
              <a:t>&amp;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reorder buffer no. for destination</a:t>
            </a:r>
            <a:r>
              <a:rPr lang="en-US" altLang="en-US" dirty="0"/>
              <a:t> (this stage sometimes called “dispatch”)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2.	Execution</a:t>
            </a:r>
            <a:r>
              <a:rPr lang="en-US" altLang="en-US" sz="2400" dirty="0"/>
              <a:t>—operate on operands (EX)</a:t>
            </a:r>
          </a:p>
          <a:p>
            <a:pPr lvl="1">
              <a:buFontTx/>
              <a:buNone/>
            </a:pPr>
            <a:r>
              <a:rPr lang="en-US" altLang="en-US" dirty="0"/>
              <a:t> 	When both operands ready then execute; if not ready, watch CDB for result; when both in reservation station, execute; checks RAW (sometimes called “issue”)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3.	Write result</a:t>
            </a:r>
            <a:r>
              <a:rPr lang="en-US" altLang="en-US" sz="2400" dirty="0"/>
              <a:t>—finish execution (WB)</a:t>
            </a:r>
          </a:p>
          <a:p>
            <a:pPr lvl="1">
              <a:buFontTx/>
              <a:buNone/>
            </a:pPr>
            <a:r>
              <a:rPr lang="en-US" altLang="en-US" dirty="0"/>
              <a:t> 	Write on Common Data Bus to all awaiting FUs </a:t>
            </a:r>
            <a:br>
              <a:rPr lang="en-US" altLang="en-US" dirty="0"/>
            </a:br>
            <a:r>
              <a:rPr lang="en-US" altLang="en-US" dirty="0">
                <a:solidFill>
                  <a:schemeClr val="accent1"/>
                </a:solidFill>
              </a:rPr>
              <a:t>&amp; reorder buffer</a:t>
            </a:r>
            <a:r>
              <a:rPr lang="en-US" altLang="en-US" dirty="0"/>
              <a:t>; mark reservation station available.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4.	</a:t>
            </a:r>
            <a:r>
              <a:rPr lang="en-US" altLang="en-US" sz="2400" dirty="0">
                <a:solidFill>
                  <a:srgbClr val="C00000"/>
                </a:solidFill>
              </a:rPr>
              <a:t>Commit—</a:t>
            </a:r>
            <a:r>
              <a:rPr lang="en-US" altLang="en-US" sz="2400" i="1" dirty="0">
                <a:solidFill>
                  <a:srgbClr val="C00000"/>
                </a:solidFill>
              </a:rPr>
              <a:t>When instruction reaches head of the ROB, </a:t>
            </a:r>
            <a:r>
              <a:rPr lang="en-US" altLang="en-US" sz="2400" dirty="0">
                <a:solidFill>
                  <a:srgbClr val="C00000"/>
                </a:solidFill>
              </a:rPr>
              <a:t>update register with reorder result</a:t>
            </a:r>
          </a:p>
          <a:p>
            <a:pPr lvl="1">
              <a:buFontTx/>
              <a:buNone/>
            </a:pP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1"/>
                </a:solidFill>
              </a:rPr>
              <a:t>When instr. at head of reorder buffer &amp; result present, update register with result (or store to memory) and remove </a:t>
            </a:r>
            <a:r>
              <a:rPr lang="en-US" altLang="en-US" dirty="0" err="1">
                <a:solidFill>
                  <a:schemeClr val="accent1"/>
                </a:solidFill>
              </a:rPr>
              <a:t>instr</a:t>
            </a:r>
            <a:r>
              <a:rPr lang="en-US" altLang="en-US" dirty="0">
                <a:solidFill>
                  <a:schemeClr val="accent1"/>
                </a:solidFill>
              </a:rPr>
              <a:t> from reorder buffer. </a:t>
            </a:r>
            <a:r>
              <a:rPr lang="en-US" altLang="en-US" dirty="0" err="1">
                <a:solidFill>
                  <a:schemeClr val="accent1"/>
                </a:solidFill>
              </a:rPr>
              <a:t>Mispredicted</a:t>
            </a:r>
            <a:r>
              <a:rPr lang="en-US" altLang="en-US" dirty="0">
                <a:solidFill>
                  <a:schemeClr val="accent1"/>
                </a:solidFill>
              </a:rPr>
              <a:t> branch flushes reorder buffer (sometimes called “graduation”)</a:t>
            </a:r>
          </a:p>
        </p:txBody>
      </p:sp>
    </p:spTree>
    <p:extLst>
      <p:ext uri="{BB962C8B-B14F-4D97-AF65-F5344CB8AC3E}">
        <p14:creationId xmlns:p14="http://schemas.microsoft.com/office/powerpoint/2010/main" val="81263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15BC-EC42-49B2-9160-4D6FCCB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C6EC4-7B44-480D-979F-A0AC0D8C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grpSp>
        <p:nvGrpSpPr>
          <p:cNvPr id="93" name="Group 2">
            <a:extLst>
              <a:ext uri="{FF2B5EF4-FFF2-40B4-BE49-F238E27FC236}">
                <a16:creationId xmlns:a16="http://schemas.microsoft.com/office/drawing/2014/main" id="{8A7D928B-4FB0-48DA-8187-FFAAFD812D1F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4438650"/>
            <a:ext cx="2514600" cy="406400"/>
            <a:chOff x="2064" y="2928"/>
            <a:chExt cx="1584" cy="256"/>
          </a:xfrm>
        </p:grpSpPr>
        <p:sp>
          <p:nvSpPr>
            <p:cNvPr id="94" name="Rectangle 3">
              <a:extLst>
                <a:ext uri="{FF2B5EF4-FFF2-40B4-BE49-F238E27FC236}">
                  <a16:creationId xmlns:a16="http://schemas.microsoft.com/office/drawing/2014/main" id="{BF4E3F82-04B0-4322-928B-4B589687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95" name="Rectangle 4">
              <a:extLst>
                <a:ext uri="{FF2B5EF4-FFF2-40B4-BE49-F238E27FC236}">
                  <a16:creationId xmlns:a16="http://schemas.microsoft.com/office/drawing/2014/main" id="{98D7E1FB-ACFE-407F-B70C-2750BCA0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7802A3F-5890-488A-872E-0629BE42F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7" name="Rectangle 6">
            <a:extLst>
              <a:ext uri="{FF2B5EF4-FFF2-40B4-BE49-F238E27FC236}">
                <a16:creationId xmlns:a16="http://schemas.microsoft.com/office/drawing/2014/main" id="{A1B3CFEE-4E76-41E6-87D2-7610B457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428625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D9F56F84-C698-41C3-86A4-9754B17E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448945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C27C789F-00D0-4F25-9DC3-20CD1D88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469265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402A13A8-F933-44BA-BAB3-BE51D1F6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428625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" name="Line 11">
            <a:extLst>
              <a:ext uri="{FF2B5EF4-FFF2-40B4-BE49-F238E27FC236}">
                <a16:creationId xmlns:a16="http://schemas.microsoft.com/office/drawing/2014/main" id="{7F11F3B7-7A2A-48F3-8566-11D9172B3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611505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" name="Text Box 12">
            <a:extLst>
              <a:ext uri="{FF2B5EF4-FFF2-40B4-BE49-F238E27FC236}">
                <a16:creationId xmlns:a16="http://schemas.microsoft.com/office/drawing/2014/main" id="{147786C9-CEB8-4BC9-AB3C-9F2A0FE27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727" y="3374448"/>
            <a:ext cx="1058303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To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24BF1C6C-845F-40DC-BC60-59C3C7A0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42925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adders</a:t>
            </a:r>
          </a:p>
        </p:txBody>
      </p:sp>
      <p:sp>
        <p:nvSpPr>
          <p:cNvPr id="104" name="Rectangle 14">
            <a:extLst>
              <a:ext uri="{FF2B5EF4-FFF2-40B4-BE49-F238E27FC236}">
                <a16:creationId xmlns:a16="http://schemas.microsoft.com/office/drawing/2014/main" id="{B4A3EE2F-333E-4743-BF74-52F3A6F0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6" y="542925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multipliers</a:t>
            </a:r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4CD766C4-30BF-4910-A8E7-0B86789BB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6" y="48958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E248F38A-EF57-4754-A91E-148BFF499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6" y="48958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" name="Line 17">
            <a:extLst>
              <a:ext uri="{FF2B5EF4-FFF2-40B4-BE49-F238E27FC236}">
                <a16:creationId xmlns:a16="http://schemas.microsoft.com/office/drawing/2014/main" id="{276D30DE-78DD-4EE9-92C0-D0A57F3C1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8026" y="48196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" name="Line 18">
            <a:extLst>
              <a:ext uri="{FF2B5EF4-FFF2-40B4-BE49-F238E27FC236}">
                <a16:creationId xmlns:a16="http://schemas.microsoft.com/office/drawing/2014/main" id="{405B7DF7-F780-4865-80C2-A2F929D73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426" y="48196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Text Box 19">
            <a:extLst>
              <a:ext uri="{FF2B5EF4-FFF2-40B4-BE49-F238E27FC236}">
                <a16:creationId xmlns:a16="http://schemas.microsoft.com/office/drawing/2014/main" id="{1F0B6653-5DD6-4E66-AAB2-51B9EF468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492283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Reservation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110" name="Line 20">
            <a:extLst>
              <a:ext uri="{FF2B5EF4-FFF2-40B4-BE49-F238E27FC236}">
                <a16:creationId xmlns:a16="http://schemas.microsoft.com/office/drawing/2014/main" id="{E0C119E5-9307-44C9-858D-49446D209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3" y="489585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21">
            <a:extLst>
              <a:ext uri="{FF2B5EF4-FFF2-40B4-BE49-F238E27FC236}">
                <a16:creationId xmlns:a16="http://schemas.microsoft.com/office/drawing/2014/main" id="{660FD83F-7D5E-4372-961B-96A532C0A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3913" y="481965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" name="Text Box 22">
            <a:extLst>
              <a:ext uri="{FF2B5EF4-FFF2-40B4-BE49-F238E27FC236}">
                <a16:creationId xmlns:a16="http://schemas.microsoft.com/office/drawing/2014/main" id="{EB43FBC8-ECB1-4613-BD48-BD1CDE72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4" y="552450"/>
            <a:ext cx="87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Op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113" name="Group 23">
            <a:extLst>
              <a:ext uri="{FF2B5EF4-FFF2-40B4-BE49-F238E27FC236}">
                <a16:creationId xmlns:a16="http://schemas.microsoft.com/office/drawing/2014/main" id="{6C134A39-73BD-4F5E-98B7-BF2D8EAF4A10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3143250"/>
            <a:ext cx="2209800" cy="812800"/>
            <a:chOff x="3456" y="1200"/>
            <a:chExt cx="1392" cy="512"/>
          </a:xfrm>
        </p:grpSpPr>
        <p:sp>
          <p:nvSpPr>
            <p:cNvPr id="114" name="Rectangle 24">
              <a:extLst>
                <a:ext uri="{FF2B5EF4-FFF2-40B4-BE49-F238E27FC236}">
                  <a16:creationId xmlns:a16="http://schemas.microsoft.com/office/drawing/2014/main" id="{8D44536F-60D1-406B-8A9C-ED72F34E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0E35CE1E-3CAB-4E79-B50D-43A83495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" name="Rectangle 26">
              <a:extLst>
                <a:ext uri="{FF2B5EF4-FFF2-40B4-BE49-F238E27FC236}">
                  <a16:creationId xmlns:a16="http://schemas.microsoft.com/office/drawing/2014/main" id="{107695D6-E1B0-44F4-A2E3-B148FCB7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FD3804E9-A572-4FF4-B8EB-857537E0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8" name="Freeform 28">
            <a:extLst>
              <a:ext uri="{FF2B5EF4-FFF2-40B4-BE49-F238E27FC236}">
                <a16:creationId xmlns:a16="http://schemas.microsoft.com/office/drawing/2014/main" id="{8890427D-66C9-4A28-9433-6CAC2F7114D0}"/>
              </a:ext>
            </a:extLst>
          </p:cNvPr>
          <p:cNvSpPr>
            <a:spLocks/>
          </p:cNvSpPr>
          <p:nvPr/>
        </p:nvSpPr>
        <p:spPr bwMode="auto">
          <a:xfrm>
            <a:off x="7529513" y="2914650"/>
            <a:ext cx="2057400" cy="533400"/>
          </a:xfrm>
          <a:custGeom>
            <a:avLst/>
            <a:gdLst>
              <a:gd name="T0" fmla="*/ 0 w 1296"/>
              <a:gd name="T1" fmla="*/ 0 h 480"/>
              <a:gd name="T2" fmla="*/ 2057400 w 1296"/>
              <a:gd name="T3" fmla="*/ 0 h 480"/>
              <a:gd name="T4" fmla="*/ 2057400 w 1296"/>
              <a:gd name="T5" fmla="*/ 53340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" name="Text Box 29">
            <a:extLst>
              <a:ext uri="{FF2B5EF4-FFF2-40B4-BE49-F238E27FC236}">
                <a16:creationId xmlns:a16="http://schemas.microsoft.com/office/drawing/2014/main" id="{A823B117-AAAB-405F-AE18-27DEBAE76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3" y="628650"/>
            <a:ext cx="660400" cy="219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ROB7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ROB6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ROB5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ROB4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ROB3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120" name="Group 30">
            <a:extLst>
              <a:ext uri="{FF2B5EF4-FFF2-40B4-BE49-F238E27FC236}">
                <a16:creationId xmlns:a16="http://schemas.microsoft.com/office/drawing/2014/main" id="{9BBA9086-C3FA-4775-B507-9CD2B84E682B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628650"/>
            <a:ext cx="3886200" cy="1219200"/>
            <a:chOff x="2208" y="576"/>
            <a:chExt cx="2448" cy="768"/>
          </a:xfrm>
        </p:grpSpPr>
        <p:sp>
          <p:nvSpPr>
            <p:cNvPr id="121" name="Rectangle 31">
              <a:extLst>
                <a:ext uri="{FF2B5EF4-FFF2-40B4-BE49-F238E27FC236}">
                  <a16:creationId xmlns:a16="http://schemas.microsoft.com/office/drawing/2014/main" id="{2677B33D-96C3-4FE3-8847-A48B7C553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5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2" name="Rectangle 32">
              <a:extLst>
                <a:ext uri="{FF2B5EF4-FFF2-40B4-BE49-F238E27FC236}">
                  <a16:creationId xmlns:a16="http://schemas.microsoft.com/office/drawing/2014/main" id="{DAE9509A-0F87-4163-8009-FCD40F306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6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58648A6E-1828-4401-AFE0-FA1038C4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5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4" name="Rectangle 34">
              <a:extLst>
                <a:ext uri="{FF2B5EF4-FFF2-40B4-BE49-F238E27FC236}">
                  <a16:creationId xmlns:a16="http://schemas.microsoft.com/office/drawing/2014/main" id="{82839DD2-7308-400C-AAFB-E276F89F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68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5" name="Rectangle 35">
              <a:extLst>
                <a:ext uri="{FF2B5EF4-FFF2-40B4-BE49-F238E27FC236}">
                  <a16:creationId xmlns:a16="http://schemas.microsoft.com/office/drawing/2014/main" id="{6953C362-5A11-4618-9436-CAC3CF02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5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6" name="Rectangle 36">
              <a:extLst>
                <a:ext uri="{FF2B5EF4-FFF2-40B4-BE49-F238E27FC236}">
                  <a16:creationId xmlns:a16="http://schemas.microsoft.com/office/drawing/2014/main" id="{F4526E15-B31F-4329-A3E7-FB3C81CDC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76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7" name="Rectangle 37">
              <a:extLst>
                <a:ext uri="{FF2B5EF4-FFF2-40B4-BE49-F238E27FC236}">
                  <a16:creationId xmlns:a16="http://schemas.microsoft.com/office/drawing/2014/main" id="{6E044063-5337-406A-A850-40C60DB8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8" name="Rectangle 38">
              <a:extLst>
                <a:ext uri="{FF2B5EF4-FFF2-40B4-BE49-F238E27FC236}">
                  <a16:creationId xmlns:a16="http://schemas.microsoft.com/office/drawing/2014/main" id="{91F780B6-6096-4B74-915F-19E0CB05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76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29" name="Rectangle 39">
              <a:extLst>
                <a:ext uri="{FF2B5EF4-FFF2-40B4-BE49-F238E27FC236}">
                  <a16:creationId xmlns:a16="http://schemas.microsoft.com/office/drawing/2014/main" id="{4444BF5D-6648-4512-BDFE-BA6FE2FE7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96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33E5EED7-0775-463F-B33E-81B770BCE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60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1" name="Rectangle 41">
              <a:extLst>
                <a:ext uri="{FF2B5EF4-FFF2-40B4-BE49-F238E27FC236}">
                  <a16:creationId xmlns:a16="http://schemas.microsoft.com/office/drawing/2014/main" id="{88040C9E-CFE1-4D52-A81C-AA612E912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42">
              <a:extLst>
                <a:ext uri="{FF2B5EF4-FFF2-40B4-BE49-F238E27FC236}">
                  <a16:creationId xmlns:a16="http://schemas.microsoft.com/office/drawing/2014/main" id="{6705462C-1944-4EA1-B30C-03EFD116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6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3" name="Rectangle 43">
              <a:extLst>
                <a:ext uri="{FF2B5EF4-FFF2-40B4-BE49-F238E27FC236}">
                  <a16:creationId xmlns:a16="http://schemas.microsoft.com/office/drawing/2014/main" id="{F94694FA-E811-4A38-AFFD-4A4CFBD9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4" name="Rectangle 44">
              <a:extLst>
                <a:ext uri="{FF2B5EF4-FFF2-40B4-BE49-F238E27FC236}">
                  <a16:creationId xmlns:a16="http://schemas.microsoft.com/office/drawing/2014/main" id="{738B9DB0-6CAE-4514-8E28-E13276E9F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15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45">
              <a:extLst>
                <a:ext uri="{FF2B5EF4-FFF2-40B4-BE49-F238E27FC236}">
                  <a16:creationId xmlns:a16="http://schemas.microsoft.com/office/drawing/2014/main" id="{0F123450-330C-4BD8-94FA-197600534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5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6" name="Rectangle 46">
              <a:extLst>
                <a:ext uri="{FF2B5EF4-FFF2-40B4-BE49-F238E27FC236}">
                  <a16:creationId xmlns:a16="http://schemas.microsoft.com/office/drawing/2014/main" id="{FF8ED5AC-D916-4AB5-931A-FE4869ED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5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37" name="Rectangle 47">
            <a:extLst>
              <a:ext uri="{FF2B5EF4-FFF2-40B4-BE49-F238E27FC236}">
                <a16:creationId xmlns:a16="http://schemas.microsoft.com/office/drawing/2014/main" id="{E9981C05-AA98-4A99-A971-B57D9E03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184785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38" name="Rectangle 48">
            <a:extLst>
              <a:ext uri="{FF2B5EF4-FFF2-40B4-BE49-F238E27FC236}">
                <a16:creationId xmlns:a16="http://schemas.microsoft.com/office/drawing/2014/main" id="{8493D508-9758-4685-BF8A-952D890A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15265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39" name="Rectangle 49">
            <a:extLst>
              <a:ext uri="{FF2B5EF4-FFF2-40B4-BE49-F238E27FC236}">
                <a16:creationId xmlns:a16="http://schemas.microsoft.com/office/drawing/2014/main" id="{9BA7E900-7FFD-450E-A41F-9BF84EAC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45745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F0</a:t>
            </a:r>
          </a:p>
        </p:txBody>
      </p:sp>
      <p:sp>
        <p:nvSpPr>
          <p:cNvPr id="140" name="Rectangle 50">
            <a:extLst>
              <a:ext uri="{FF2B5EF4-FFF2-40B4-BE49-F238E27FC236}">
                <a16:creationId xmlns:a16="http://schemas.microsoft.com/office/drawing/2014/main" id="{0094FD51-D6F9-45CE-8B55-C9A0FDEF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84785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1" name="Rectangle 51">
            <a:extLst>
              <a:ext uri="{FF2B5EF4-FFF2-40B4-BE49-F238E27FC236}">
                <a16:creationId xmlns:a16="http://schemas.microsoft.com/office/drawing/2014/main" id="{FD9EDCB6-39BD-4FF6-A36A-33AD83D3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215265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2" name="Rectangle 52">
            <a:extLst>
              <a:ext uri="{FF2B5EF4-FFF2-40B4-BE49-F238E27FC236}">
                <a16:creationId xmlns:a16="http://schemas.microsoft.com/office/drawing/2014/main" id="{07A4F665-E756-41B5-A079-668C15CE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245745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3" name="Rectangle 53">
            <a:extLst>
              <a:ext uri="{FF2B5EF4-FFF2-40B4-BE49-F238E27FC236}">
                <a16:creationId xmlns:a16="http://schemas.microsoft.com/office/drawing/2014/main" id="{815E865F-FB1E-4EE7-AD0F-65754A81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184785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4" name="Rectangle 54">
            <a:extLst>
              <a:ext uri="{FF2B5EF4-FFF2-40B4-BE49-F238E27FC236}">
                <a16:creationId xmlns:a16="http://schemas.microsoft.com/office/drawing/2014/main" id="{623218EF-7F3F-4E10-94F4-6E075A9FE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15265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5" name="Rectangle 55">
            <a:extLst>
              <a:ext uri="{FF2B5EF4-FFF2-40B4-BE49-F238E27FC236}">
                <a16:creationId xmlns:a16="http://schemas.microsoft.com/office/drawing/2014/main" id="{DD40D7A0-011E-4E76-A34F-BA45BB86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45745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LD F0,10(R2)</a:t>
            </a:r>
          </a:p>
        </p:txBody>
      </p:sp>
      <p:sp>
        <p:nvSpPr>
          <p:cNvPr id="146" name="Rectangle 56">
            <a:extLst>
              <a:ext uri="{FF2B5EF4-FFF2-40B4-BE49-F238E27FC236}">
                <a16:creationId xmlns:a16="http://schemas.microsoft.com/office/drawing/2014/main" id="{3DD08B16-26D5-4524-B7B6-6C233D2B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3" y="184785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7" name="Rectangle 57">
            <a:extLst>
              <a:ext uri="{FF2B5EF4-FFF2-40B4-BE49-F238E27FC236}">
                <a16:creationId xmlns:a16="http://schemas.microsoft.com/office/drawing/2014/main" id="{08635209-0676-48B6-91F8-A9DE0FDD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3" y="215265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8" name="Rectangle 58">
            <a:extLst>
              <a:ext uri="{FF2B5EF4-FFF2-40B4-BE49-F238E27FC236}">
                <a16:creationId xmlns:a16="http://schemas.microsoft.com/office/drawing/2014/main" id="{07382F13-B3DA-439B-936C-234D50907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3" y="245745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49" name="Line 59">
            <a:extLst>
              <a:ext uri="{FF2B5EF4-FFF2-40B4-BE49-F238E27FC236}">
                <a16:creationId xmlns:a16="http://schemas.microsoft.com/office/drawing/2014/main" id="{DE82255A-6E9F-417E-B296-A16C9F105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9513" y="276225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E1B679CE-6F58-457B-B3D1-E63C2B33F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513" y="247651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151" name="Freeform 61">
            <a:extLst>
              <a:ext uri="{FF2B5EF4-FFF2-40B4-BE49-F238E27FC236}">
                <a16:creationId xmlns:a16="http://schemas.microsoft.com/office/drawing/2014/main" id="{891587D1-2460-4824-A50E-E4BFC8719A3E}"/>
              </a:ext>
            </a:extLst>
          </p:cNvPr>
          <p:cNvSpPr>
            <a:spLocks/>
          </p:cNvSpPr>
          <p:nvPr/>
        </p:nvSpPr>
        <p:spPr bwMode="auto">
          <a:xfrm>
            <a:off x="10044113" y="1847850"/>
            <a:ext cx="609600" cy="4267200"/>
          </a:xfrm>
          <a:custGeom>
            <a:avLst/>
            <a:gdLst>
              <a:gd name="T0" fmla="*/ 609600 w 576"/>
              <a:gd name="T1" fmla="*/ 4267200 h 2832"/>
              <a:gd name="T2" fmla="*/ 609600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" name="Line 62">
            <a:extLst>
              <a:ext uri="{FF2B5EF4-FFF2-40B4-BE49-F238E27FC236}">
                <a16:creationId xmlns:a16="http://schemas.microsoft.com/office/drawing/2014/main" id="{1E34BEE1-DBEB-4AE9-A70C-72C8508B8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9513" y="573405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" name="Line 63">
            <a:extLst>
              <a:ext uri="{FF2B5EF4-FFF2-40B4-BE49-F238E27FC236}">
                <a16:creationId xmlns:a16="http://schemas.microsoft.com/office/drawing/2014/main" id="{A49C1A95-CF29-4A80-95FE-2EB3D50A1C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2" y="572928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" name="Text Box 64">
            <a:extLst>
              <a:ext uri="{FF2B5EF4-FFF2-40B4-BE49-F238E27FC236}">
                <a16:creationId xmlns:a16="http://schemas.microsoft.com/office/drawing/2014/main" id="{38CB9544-57C9-4A13-9BBC-6714C66A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9" y="3921126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55" name="Text Box 65">
            <a:extLst>
              <a:ext uri="{FF2B5EF4-FFF2-40B4-BE49-F238E27FC236}">
                <a16:creationId xmlns:a16="http://schemas.microsoft.com/office/drawing/2014/main" id="{925D548C-A20C-4BB3-A1A4-14DCE89CD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4057651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56" name="AutoShape 66">
            <a:extLst>
              <a:ext uri="{FF2B5EF4-FFF2-40B4-BE49-F238E27FC236}">
                <a16:creationId xmlns:a16="http://schemas.microsoft.com/office/drawing/2014/main" id="{78950E7A-5366-4B48-B374-9BA8C886C83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002963" y="100965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" name="Text Box 67">
            <a:extLst>
              <a:ext uri="{FF2B5EF4-FFF2-40B4-BE49-F238E27FC236}">
                <a16:creationId xmlns:a16="http://schemas.microsoft.com/office/drawing/2014/main" id="{CDF20D65-61E6-4436-BB0D-F9F8D2DE0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52" y="2228851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158" name="Text Box 68">
            <a:extLst>
              <a:ext uri="{FF2B5EF4-FFF2-40B4-BE49-F238E27FC236}">
                <a16:creationId xmlns:a16="http://schemas.microsoft.com/office/drawing/2014/main" id="{4F252F80-D0E5-482A-ACAC-20F15798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3" y="628651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159" name="Group 69">
            <a:extLst>
              <a:ext uri="{FF2B5EF4-FFF2-40B4-BE49-F238E27FC236}">
                <a16:creationId xmlns:a16="http://schemas.microsoft.com/office/drawing/2014/main" id="{E3B034B4-AE34-4705-BE2F-45DB51BE77B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71913" y="198438"/>
            <a:ext cx="914400" cy="1219200"/>
            <a:chOff x="1872" y="1584"/>
            <a:chExt cx="576" cy="864"/>
          </a:xfrm>
        </p:grpSpPr>
        <p:sp>
          <p:nvSpPr>
            <p:cNvPr id="160" name="Rectangle 70">
              <a:extLst>
                <a:ext uri="{FF2B5EF4-FFF2-40B4-BE49-F238E27FC236}">
                  <a16:creationId xmlns:a16="http://schemas.microsoft.com/office/drawing/2014/main" id="{F85710D6-1FE2-4E60-9773-C4F74B54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1" name="Rectangle 71">
              <a:extLst>
                <a:ext uri="{FF2B5EF4-FFF2-40B4-BE49-F238E27FC236}">
                  <a16:creationId xmlns:a16="http://schemas.microsoft.com/office/drawing/2014/main" id="{2806A92E-A987-4DD7-8562-70FFD59B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2" name="Rectangle 72">
              <a:extLst>
                <a:ext uri="{FF2B5EF4-FFF2-40B4-BE49-F238E27FC236}">
                  <a16:creationId xmlns:a16="http://schemas.microsoft.com/office/drawing/2014/main" id="{BC28F802-72B5-40AC-B48B-24489F8F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" name="Rectangle 73">
              <a:extLst>
                <a:ext uri="{FF2B5EF4-FFF2-40B4-BE49-F238E27FC236}">
                  <a16:creationId xmlns:a16="http://schemas.microsoft.com/office/drawing/2014/main" id="{26D73814-B70F-4938-94D3-37F426AC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" name="Rectangle 74">
              <a:extLst>
                <a:ext uri="{FF2B5EF4-FFF2-40B4-BE49-F238E27FC236}">
                  <a16:creationId xmlns:a16="http://schemas.microsoft.com/office/drawing/2014/main" id="{45E219B6-2047-4112-A520-84061173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" name="Rectangle 75">
              <a:extLst>
                <a:ext uri="{FF2B5EF4-FFF2-40B4-BE49-F238E27FC236}">
                  <a16:creationId xmlns:a16="http://schemas.microsoft.com/office/drawing/2014/main" id="{17043C25-ABB0-43E5-889F-FF41C3AC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6" name="Text Box 76">
            <a:extLst>
              <a:ext uri="{FF2B5EF4-FFF2-40B4-BE49-F238E27FC236}">
                <a16:creationId xmlns:a16="http://schemas.microsoft.com/office/drawing/2014/main" id="{33F11214-9020-46FC-82DC-063A2448B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064" y="4015798"/>
            <a:ext cx="1058303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from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E391FD54-6D4D-4207-8A86-8C6998571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6913" y="459105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68" name="Group 78">
            <a:extLst>
              <a:ext uri="{FF2B5EF4-FFF2-40B4-BE49-F238E27FC236}">
                <a16:creationId xmlns:a16="http://schemas.microsoft.com/office/drawing/2014/main" id="{5B4F3CD3-A6CE-48BE-A208-3212D9C92A87}"/>
              </a:ext>
            </a:extLst>
          </p:cNvPr>
          <p:cNvGrpSpPr>
            <a:grpSpLocks/>
          </p:cNvGrpSpPr>
          <p:nvPr/>
        </p:nvGrpSpPr>
        <p:grpSpPr bwMode="auto">
          <a:xfrm>
            <a:off x="8977313" y="4972050"/>
            <a:ext cx="1066800" cy="762000"/>
            <a:chOff x="4320" y="3360"/>
            <a:chExt cx="576" cy="480"/>
          </a:xfrm>
        </p:grpSpPr>
        <p:sp>
          <p:nvSpPr>
            <p:cNvPr id="169" name="Rectangle 79">
              <a:extLst>
                <a:ext uri="{FF2B5EF4-FFF2-40B4-BE49-F238E27FC236}">
                  <a16:creationId xmlns:a16="http://schemas.microsoft.com/office/drawing/2014/main" id="{E644762B-F924-464C-A53B-B7B090A15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solidFill>
                    <a:schemeClr val="hlink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en-US" sz="1800">
                  <a:latin typeface="Courier New" panose="02070309020205020404" pitchFamily="49" charset="0"/>
                </a:rPr>
                <a:t> 10+R2</a:t>
              </a:r>
            </a:p>
          </p:txBody>
        </p:sp>
        <p:sp>
          <p:nvSpPr>
            <p:cNvPr id="170" name="Rectangle 80">
              <a:extLst>
                <a:ext uri="{FF2B5EF4-FFF2-40B4-BE49-F238E27FC236}">
                  <a16:creationId xmlns:a16="http://schemas.microsoft.com/office/drawing/2014/main" id="{A8B3D00E-5B31-4995-9374-3A787D0AF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1" name="Rectangle 81">
              <a:extLst>
                <a:ext uri="{FF2B5EF4-FFF2-40B4-BE49-F238E27FC236}">
                  <a16:creationId xmlns:a16="http://schemas.microsoft.com/office/drawing/2014/main" id="{BF61603E-E54D-4DA8-946D-017DFC59F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2" name="Line 82">
              <a:extLst>
                <a:ext uri="{FF2B5EF4-FFF2-40B4-BE49-F238E27FC236}">
                  <a16:creationId xmlns:a16="http://schemas.microsoft.com/office/drawing/2014/main" id="{926FCCE4-0D8E-4363-A07B-C57512864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3" name="Text Box 83">
            <a:extLst>
              <a:ext uri="{FF2B5EF4-FFF2-40B4-BE49-F238E27FC236}">
                <a16:creationId xmlns:a16="http://schemas.microsoft.com/office/drawing/2014/main" id="{BDF7C6A7-5CFE-436B-86A4-1974CB1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4914" y="4667251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74" name="Text Box 84">
            <a:extLst>
              <a:ext uri="{FF2B5EF4-FFF2-40B4-BE49-F238E27FC236}">
                <a16:creationId xmlns:a16="http://schemas.microsoft.com/office/drawing/2014/main" id="{48422A93-1366-4F0D-8A5F-9AF4F03F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4" y="1543051"/>
            <a:ext cx="284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Reorder Buffer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75" name="Text Box 85">
            <a:extLst>
              <a:ext uri="{FF2B5EF4-FFF2-40B4-BE49-F238E27FC236}">
                <a16:creationId xmlns:a16="http://schemas.microsoft.com/office/drawing/2014/main" id="{F06E32A6-D996-4201-90B8-C5F81DD7C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4" y="3219451"/>
            <a:ext cx="178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176" name="Line 86">
            <a:extLst>
              <a:ext uri="{FF2B5EF4-FFF2-40B4-BE49-F238E27FC236}">
                <a16:creationId xmlns:a16="http://schemas.microsoft.com/office/drawing/2014/main" id="{42D23FBD-2D94-43B1-9E67-8062702A84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6913" y="573405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" name="Line 87">
            <a:extLst>
              <a:ext uri="{FF2B5EF4-FFF2-40B4-BE49-F238E27FC236}">
                <a16:creationId xmlns:a16="http://schemas.microsoft.com/office/drawing/2014/main" id="{F1D6C2A3-4077-4591-8DF6-1390EEA46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78105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1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44845-1260-4A2C-A69B-2B85C094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08421-1F34-4FBF-83CF-0711ACF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F064AA89-D791-469C-8466-1973AF246E1A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4438650"/>
            <a:ext cx="2514600" cy="406400"/>
            <a:chOff x="2064" y="2928"/>
            <a:chExt cx="1584" cy="25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B3D11D32-0508-4993-8F58-B3A95F8E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CAE1545-1BEF-4CB1-8E54-58B2122A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CBD5EE8-86FC-4802-B143-2B204D86E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Rectangle 6">
            <a:extLst>
              <a:ext uri="{FF2B5EF4-FFF2-40B4-BE49-F238E27FC236}">
                <a16:creationId xmlns:a16="http://schemas.microsoft.com/office/drawing/2014/main" id="{3375FEE6-722F-4079-8D91-3A6FFE01C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428625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>
                <a:latin typeface="Courier New" panose="02070309020205020404" pitchFamily="49" charset="0"/>
              </a:rPr>
              <a:t> ADDD R(F4),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ROB1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E7E0BEA-3355-4FFD-9BF6-0086DA45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448945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F72BE59-0871-40E6-ADD4-2E1691B3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469265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495FA72-B53F-437D-B641-105335AD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428625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7BBF451-A0EC-4D93-ACB4-BD6CDF313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611505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C0777452-7953-4518-87DC-1B8E05ED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727" y="3374448"/>
            <a:ext cx="1058303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To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7E8D0471-D31A-41B7-AE48-2F772CF2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42925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adders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9DF99FB1-F800-45FB-888E-0A85F95DD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6" y="542925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multipliers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A44BA2BC-DD49-4C0A-9736-CE075D1F7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6" y="48958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248D66A1-5164-4C4A-8E28-DF2B7737E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6" y="48958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5298E5BE-1648-4C23-9000-79947D0AF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8026" y="48196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58216692-7825-40C1-B1F9-EFF069898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426" y="48196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1ADC482C-E8BC-426B-AFD4-273D40EF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492283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Reservation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B7B82DF3-5DA2-4FC4-BE0F-F2F3BDE823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3" y="489585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B949343F-EBDA-48FD-BF69-71553FF14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3913" y="481965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C8541854-913C-468A-86A4-F31225BED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4" y="552450"/>
            <a:ext cx="87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Op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27" name="Group 23">
            <a:extLst>
              <a:ext uri="{FF2B5EF4-FFF2-40B4-BE49-F238E27FC236}">
                <a16:creationId xmlns:a16="http://schemas.microsoft.com/office/drawing/2014/main" id="{FEAC23CB-6E4E-4D06-9958-C3299E566F07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3143250"/>
            <a:ext cx="2209800" cy="812800"/>
            <a:chOff x="3456" y="1200"/>
            <a:chExt cx="1392" cy="512"/>
          </a:xfrm>
        </p:grpSpPr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D68B6570-E15E-4E3C-954E-EF2990255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4250BD8F-64AF-4BED-B242-49AAA099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A551301C-F752-4C2A-86A3-6FB87169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265E113C-4D55-4C70-909B-9C4B104D8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" name="Freeform 28">
            <a:extLst>
              <a:ext uri="{FF2B5EF4-FFF2-40B4-BE49-F238E27FC236}">
                <a16:creationId xmlns:a16="http://schemas.microsoft.com/office/drawing/2014/main" id="{D847644E-8FD2-4D7E-B940-5F42E1EB1F4C}"/>
              </a:ext>
            </a:extLst>
          </p:cNvPr>
          <p:cNvSpPr>
            <a:spLocks/>
          </p:cNvSpPr>
          <p:nvPr/>
        </p:nvSpPr>
        <p:spPr bwMode="auto">
          <a:xfrm>
            <a:off x="7529513" y="2914650"/>
            <a:ext cx="2057400" cy="533400"/>
          </a:xfrm>
          <a:custGeom>
            <a:avLst/>
            <a:gdLst>
              <a:gd name="T0" fmla="*/ 0 w 1296"/>
              <a:gd name="T1" fmla="*/ 0 h 480"/>
              <a:gd name="T2" fmla="*/ 2057400 w 1296"/>
              <a:gd name="T3" fmla="*/ 0 h 480"/>
              <a:gd name="T4" fmla="*/ 2057400 w 1296"/>
              <a:gd name="T5" fmla="*/ 53340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05C27982-CA4A-4A8B-A67C-20215A02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3" y="628650"/>
            <a:ext cx="660400" cy="219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ROB7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ROB6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ROB5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ROB4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ROB3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7494F6FA-AFD0-4A16-8806-1ABE447FFED0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628650"/>
            <a:ext cx="3886200" cy="2133600"/>
            <a:chOff x="2208" y="624"/>
            <a:chExt cx="2448" cy="1344"/>
          </a:xfrm>
        </p:grpSpPr>
        <p:grpSp>
          <p:nvGrpSpPr>
            <p:cNvPr id="35" name="Group 31">
              <a:extLst>
                <a:ext uri="{FF2B5EF4-FFF2-40B4-BE49-F238E27FC236}">
                  <a16:creationId xmlns:a16="http://schemas.microsoft.com/office/drawing/2014/main" id="{B3CBF85A-8651-4F9D-962D-856F0D1B9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A3A40956-31FE-4A95-BFEE-3C39A882F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49" name="Rectangle 33">
                <a:extLst>
                  <a:ext uri="{FF2B5EF4-FFF2-40B4-BE49-F238E27FC236}">
                    <a16:creationId xmlns:a16="http://schemas.microsoft.com/office/drawing/2014/main" id="{DA5E5881-808B-427F-B429-9978B37D0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F0C5ACFD-8B42-48F3-9423-4B803699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1" name="Rectangle 35">
                <a:extLst>
                  <a:ext uri="{FF2B5EF4-FFF2-40B4-BE49-F238E27FC236}">
                    <a16:creationId xmlns:a16="http://schemas.microsoft.com/office/drawing/2014/main" id="{47231131-309B-4AE2-AC81-245024060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2" name="Rectangle 36">
                <a:extLst>
                  <a:ext uri="{FF2B5EF4-FFF2-40B4-BE49-F238E27FC236}">
                    <a16:creationId xmlns:a16="http://schemas.microsoft.com/office/drawing/2014/main" id="{160F9F13-229B-4FDB-B21B-1DA2B8E8C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3" name="Rectangle 37">
                <a:extLst>
                  <a:ext uri="{FF2B5EF4-FFF2-40B4-BE49-F238E27FC236}">
                    <a16:creationId xmlns:a16="http://schemas.microsoft.com/office/drawing/2014/main" id="{74B5F580-6515-41F9-B16E-BE75F91EB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4" name="Rectangle 38">
                <a:extLst>
                  <a:ext uri="{FF2B5EF4-FFF2-40B4-BE49-F238E27FC236}">
                    <a16:creationId xmlns:a16="http://schemas.microsoft.com/office/drawing/2014/main" id="{90516C5D-766D-4AB7-99E8-57D411EDD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5" name="Rectangle 39">
                <a:extLst>
                  <a:ext uri="{FF2B5EF4-FFF2-40B4-BE49-F238E27FC236}">
                    <a16:creationId xmlns:a16="http://schemas.microsoft.com/office/drawing/2014/main" id="{C8D40812-A763-4E2A-B85A-88107F48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DBEE8F17-50F9-4D0C-9CF2-42A550253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765FBF6E-613F-49D7-BA11-4F1B769C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8" name="Rectangle 42">
                <a:extLst>
                  <a:ext uri="{FF2B5EF4-FFF2-40B4-BE49-F238E27FC236}">
                    <a16:creationId xmlns:a16="http://schemas.microsoft.com/office/drawing/2014/main" id="{FE58EB37-6129-402F-90CB-BDC9B41E3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7801D3B2-A6A5-4401-98ED-471161DE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0" name="Rectangle 44">
                <a:extLst>
                  <a:ext uri="{FF2B5EF4-FFF2-40B4-BE49-F238E27FC236}">
                    <a16:creationId xmlns:a16="http://schemas.microsoft.com/office/drawing/2014/main" id="{3D053AEE-64C5-41D0-BE94-5D41A72BB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1" name="Rectangle 45">
                <a:extLst>
                  <a:ext uri="{FF2B5EF4-FFF2-40B4-BE49-F238E27FC236}">
                    <a16:creationId xmlns:a16="http://schemas.microsoft.com/office/drawing/2014/main" id="{E23090F1-10C1-43A9-AD1D-BA8FF6212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2" name="Rectangle 46">
                <a:extLst>
                  <a:ext uri="{FF2B5EF4-FFF2-40B4-BE49-F238E27FC236}">
                    <a16:creationId xmlns:a16="http://schemas.microsoft.com/office/drawing/2014/main" id="{9BA28022-0399-41C1-8E34-3C877DF2A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3" name="Rectangle 47">
                <a:extLst>
                  <a:ext uri="{FF2B5EF4-FFF2-40B4-BE49-F238E27FC236}">
                    <a16:creationId xmlns:a16="http://schemas.microsoft.com/office/drawing/2014/main" id="{CE98F9AC-68E5-458F-B781-BA162C15A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4B54209F-F2B0-4F74-8051-88A875C2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913028DC-9F2F-4845-BCD6-FE2F93D4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F10</a:t>
              </a:r>
            </a:p>
          </p:txBody>
        </p:sp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088358AF-7CFD-41A5-BE53-81615270F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F0</a:t>
              </a:r>
            </a:p>
          </p:txBody>
        </p:sp>
        <p:sp>
          <p:nvSpPr>
            <p:cNvPr id="39" name="Rectangle 51">
              <a:extLst>
                <a:ext uri="{FF2B5EF4-FFF2-40B4-BE49-F238E27FC236}">
                  <a16:creationId xmlns:a16="http://schemas.microsoft.com/office/drawing/2014/main" id="{EFA18D3E-BE49-41DC-B256-2AE597D9E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" name="Rectangle 52">
              <a:extLst>
                <a:ext uri="{FF2B5EF4-FFF2-40B4-BE49-F238E27FC236}">
                  <a16:creationId xmlns:a16="http://schemas.microsoft.com/office/drawing/2014/main" id="{682F261D-C9BD-4BED-8FBA-1F5DA7F81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1" name="Rectangle 53">
              <a:extLst>
                <a:ext uri="{FF2B5EF4-FFF2-40B4-BE49-F238E27FC236}">
                  <a16:creationId xmlns:a16="http://schemas.microsoft.com/office/drawing/2014/main" id="{1A4FACD4-62DB-4AAD-8F56-89E442B69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7FFFE722-53EE-4B16-B536-E96FA57AF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F11A3374-DB1F-4574-9410-2FD915987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ADDD F10,F4,F0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92E92C65-4144-43FC-BCD2-F1BCEB0A1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LD F0,10(R2)</a:t>
              </a:r>
            </a:p>
          </p:txBody>
        </p:sp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2F9BF9B8-9766-4B97-AC1F-08601CDD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6" name="Rectangle 58">
              <a:extLst>
                <a:ext uri="{FF2B5EF4-FFF2-40B4-BE49-F238E27FC236}">
                  <a16:creationId xmlns:a16="http://schemas.microsoft.com/office/drawing/2014/main" id="{8CF20D0A-B7EB-40C2-8BFD-BCBC6B0DC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F66ACC1E-8C7E-4C6A-8980-49C8ED62C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64" name="Line 60">
            <a:extLst>
              <a:ext uri="{FF2B5EF4-FFF2-40B4-BE49-F238E27FC236}">
                <a16:creationId xmlns:a16="http://schemas.microsoft.com/office/drawing/2014/main" id="{068BF9FB-DCC7-4CD8-9B1C-E9742D409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9513" y="276225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Text Box 61">
            <a:extLst>
              <a:ext uri="{FF2B5EF4-FFF2-40B4-BE49-F238E27FC236}">
                <a16:creationId xmlns:a16="http://schemas.microsoft.com/office/drawing/2014/main" id="{F3B7BA6E-74BB-4FFD-8A18-BD4178D81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513" y="247651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66" name="Freeform 62">
            <a:extLst>
              <a:ext uri="{FF2B5EF4-FFF2-40B4-BE49-F238E27FC236}">
                <a16:creationId xmlns:a16="http://schemas.microsoft.com/office/drawing/2014/main" id="{ECBBAE45-8920-4EEC-8B56-AD5C8ACBD0D4}"/>
              </a:ext>
            </a:extLst>
          </p:cNvPr>
          <p:cNvSpPr>
            <a:spLocks/>
          </p:cNvSpPr>
          <p:nvPr/>
        </p:nvSpPr>
        <p:spPr bwMode="auto">
          <a:xfrm>
            <a:off x="10044113" y="1847850"/>
            <a:ext cx="609600" cy="4267200"/>
          </a:xfrm>
          <a:custGeom>
            <a:avLst/>
            <a:gdLst>
              <a:gd name="T0" fmla="*/ 609600 w 576"/>
              <a:gd name="T1" fmla="*/ 4267200 h 2832"/>
              <a:gd name="T2" fmla="*/ 609600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Line 63">
            <a:extLst>
              <a:ext uri="{FF2B5EF4-FFF2-40B4-BE49-F238E27FC236}">
                <a16:creationId xmlns:a16="http://schemas.microsoft.com/office/drawing/2014/main" id="{A3CB09FB-E625-499F-BBDA-6B1CA65B4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9513" y="573405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" name="Line 64">
            <a:extLst>
              <a:ext uri="{FF2B5EF4-FFF2-40B4-BE49-F238E27FC236}">
                <a16:creationId xmlns:a16="http://schemas.microsoft.com/office/drawing/2014/main" id="{8AEE312F-DF3F-46D8-8C9C-5FBC61AB8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2" y="572928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" name="Text Box 65">
            <a:extLst>
              <a:ext uri="{FF2B5EF4-FFF2-40B4-BE49-F238E27FC236}">
                <a16:creationId xmlns:a16="http://schemas.microsoft.com/office/drawing/2014/main" id="{200BED59-DAD9-4BB0-A786-C0F250927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9" y="3921126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70" name="Text Box 66">
            <a:extLst>
              <a:ext uri="{FF2B5EF4-FFF2-40B4-BE49-F238E27FC236}">
                <a16:creationId xmlns:a16="http://schemas.microsoft.com/office/drawing/2014/main" id="{85E84F06-4FE3-4E67-A27A-F9F70F24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4057651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71" name="AutoShape 67">
            <a:extLst>
              <a:ext uri="{FF2B5EF4-FFF2-40B4-BE49-F238E27FC236}">
                <a16:creationId xmlns:a16="http://schemas.microsoft.com/office/drawing/2014/main" id="{3F34F895-8D76-407A-9E81-012CFCFCC9E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002963" y="100965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" name="Text Box 68">
            <a:extLst>
              <a:ext uri="{FF2B5EF4-FFF2-40B4-BE49-F238E27FC236}">
                <a16:creationId xmlns:a16="http://schemas.microsoft.com/office/drawing/2014/main" id="{CCE9E518-1863-43B0-B695-743526A9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52" y="2228851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73" name="Text Box 69">
            <a:extLst>
              <a:ext uri="{FF2B5EF4-FFF2-40B4-BE49-F238E27FC236}">
                <a16:creationId xmlns:a16="http://schemas.microsoft.com/office/drawing/2014/main" id="{7BCCBBC5-6920-4A66-96F3-97AFD67A0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3" y="628651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74" name="Group 70">
            <a:extLst>
              <a:ext uri="{FF2B5EF4-FFF2-40B4-BE49-F238E27FC236}">
                <a16:creationId xmlns:a16="http://schemas.microsoft.com/office/drawing/2014/main" id="{D2A8F03F-520D-49FB-85AE-44D5A51BF97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71913" y="198438"/>
            <a:ext cx="914400" cy="1219200"/>
            <a:chOff x="1872" y="1584"/>
            <a:chExt cx="576" cy="864"/>
          </a:xfrm>
        </p:grpSpPr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AF2BE55A-D4DD-4467-9D8A-FFF6B4ACA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B97AD203-22F2-477A-B000-A66D4CB9B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92207580-00BC-46BD-B512-A3094C1BE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74DD754B-376E-4070-88EE-B96289822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Rectangle 75">
              <a:extLst>
                <a:ext uri="{FF2B5EF4-FFF2-40B4-BE49-F238E27FC236}">
                  <a16:creationId xmlns:a16="http://schemas.microsoft.com/office/drawing/2014/main" id="{D04CCA13-28FD-4F5E-AA35-A11C16FDB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0" name="Rectangle 76">
              <a:extLst>
                <a:ext uri="{FF2B5EF4-FFF2-40B4-BE49-F238E27FC236}">
                  <a16:creationId xmlns:a16="http://schemas.microsoft.com/office/drawing/2014/main" id="{A81A8714-71FE-4854-B771-5AFBD2C8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1" name="Text Box 77">
            <a:extLst>
              <a:ext uri="{FF2B5EF4-FFF2-40B4-BE49-F238E27FC236}">
                <a16:creationId xmlns:a16="http://schemas.microsoft.com/office/drawing/2014/main" id="{387692FE-6E4E-4766-94C1-661C426D2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064" y="4015798"/>
            <a:ext cx="1058303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from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5188EC69-4B39-4843-A03B-DE6E86DF2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6913" y="459105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3" name="Group 79">
            <a:extLst>
              <a:ext uri="{FF2B5EF4-FFF2-40B4-BE49-F238E27FC236}">
                <a16:creationId xmlns:a16="http://schemas.microsoft.com/office/drawing/2014/main" id="{AB99F5CF-317C-4F3D-A3C5-D3F7F4FDFB89}"/>
              </a:ext>
            </a:extLst>
          </p:cNvPr>
          <p:cNvGrpSpPr>
            <a:grpSpLocks/>
          </p:cNvGrpSpPr>
          <p:nvPr/>
        </p:nvGrpSpPr>
        <p:grpSpPr bwMode="auto">
          <a:xfrm>
            <a:off x="8977313" y="4972050"/>
            <a:ext cx="1066800" cy="762000"/>
            <a:chOff x="4320" y="3360"/>
            <a:chExt cx="576" cy="480"/>
          </a:xfrm>
        </p:grpSpPr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EE592420-C387-4D72-A2C7-78F15DB4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solidFill>
                    <a:schemeClr val="hlink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en-US" sz="1800">
                  <a:latin typeface="Courier New" panose="02070309020205020404" pitchFamily="49" charset="0"/>
                </a:rPr>
                <a:t> 10+R2</a:t>
              </a: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F7862E4C-81EF-49AF-8406-B00A887AA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808D3F3A-8FD4-4724-975F-DE91A731C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B9FCF877-2AB9-4DEB-9947-0987F8792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" name="Text Box 84">
            <a:extLst>
              <a:ext uri="{FF2B5EF4-FFF2-40B4-BE49-F238E27FC236}">
                <a16:creationId xmlns:a16="http://schemas.microsoft.com/office/drawing/2014/main" id="{A1C87618-D1B7-4955-9658-F1E1082C3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4914" y="4667251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89" name="Text Box 85">
            <a:extLst>
              <a:ext uri="{FF2B5EF4-FFF2-40B4-BE49-F238E27FC236}">
                <a16:creationId xmlns:a16="http://schemas.microsoft.com/office/drawing/2014/main" id="{7245FBA9-7622-4855-95DB-163D44265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4" y="1543051"/>
            <a:ext cx="284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Reorder Buffer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0" name="Text Box 86">
            <a:extLst>
              <a:ext uri="{FF2B5EF4-FFF2-40B4-BE49-F238E27FC236}">
                <a16:creationId xmlns:a16="http://schemas.microsoft.com/office/drawing/2014/main" id="{5B3BC224-7DCA-4A76-8EEC-49798181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4" y="3219451"/>
            <a:ext cx="178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97B0DFE7-58C8-431C-A62E-05CD8FD91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6913" y="573405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0CD7BFA6-56BC-4140-838C-428C2B1C7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78105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6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369BC-C089-41F7-A491-77822185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9227B-C566-4E95-B96C-388B4466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62B06875-A18A-4B66-83AD-A7D6749F76AF}"/>
              </a:ext>
            </a:extLst>
          </p:cNvPr>
          <p:cNvGrpSpPr>
            <a:grpSpLocks/>
          </p:cNvGrpSpPr>
          <p:nvPr/>
        </p:nvGrpSpPr>
        <p:grpSpPr bwMode="auto">
          <a:xfrm>
            <a:off x="6081714" y="4422774"/>
            <a:ext cx="2514600" cy="406400"/>
            <a:chOff x="2064" y="2928"/>
            <a:chExt cx="1584" cy="25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3C0BEF8B-DF31-4581-AC6F-20522CA8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solidFill>
                    <a:schemeClr val="hlink"/>
                  </a:solidFill>
                  <a:latin typeface="Courier New" panose="02070309020205020404" pitchFamily="49" charset="0"/>
                </a:rPr>
                <a:t>3</a:t>
              </a:r>
              <a:r>
                <a:rPr lang="en-US" altLang="en-US" sz="1800">
                  <a:latin typeface="Courier New" panose="02070309020205020404" pitchFamily="49" charset="0"/>
                </a:rPr>
                <a:t> DIVD </a:t>
              </a:r>
              <a:r>
                <a:rPr lang="en-US" altLang="en-US" sz="1800">
                  <a:solidFill>
                    <a:schemeClr val="hlink"/>
                  </a:solidFill>
                  <a:latin typeface="Courier New" panose="02070309020205020404" pitchFamily="49" charset="0"/>
                </a:rPr>
                <a:t>ROB2</a:t>
              </a:r>
              <a:r>
                <a:rPr lang="en-US" altLang="en-US" sz="1800">
                  <a:latin typeface="Courier New" panose="02070309020205020404" pitchFamily="49" charset="0"/>
                </a:rPr>
                <a:t>,R(F6)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4B12DBD-9A4A-4357-BFDA-B7A41DE23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F48C82D-A9F6-4F5C-BC3E-56EC9F12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Rectangle 6">
            <a:extLst>
              <a:ext uri="{FF2B5EF4-FFF2-40B4-BE49-F238E27FC236}">
                <a16:creationId xmlns:a16="http://schemas.microsoft.com/office/drawing/2014/main" id="{3CDE2857-2883-41E2-839F-23394EF7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4" y="4270374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>
                <a:latin typeface="Courier New" panose="02070309020205020404" pitchFamily="49" charset="0"/>
              </a:rPr>
              <a:t> ADDD R(F4),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ROB1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8A62E8F-C822-4560-97A1-E1E06F64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4" y="4473574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AA4574D-3E65-4A62-9AA7-235C5FA4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4" y="4676774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ABBE1C0-7FA8-4647-B0E9-3ED92E08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2" y="4270374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2A3F2C1C-B73E-420B-A573-C14F32582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4" y="6099174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D6F10892-8266-4194-B04E-BAC845B7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728" y="3358572"/>
            <a:ext cx="1058303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To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9479E30-C1BF-4960-85BC-C96475B0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4" y="5413374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adders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8A17166-6741-46FB-ADAD-7D1EC5C2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7" y="5413374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multipliers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34AD073C-4274-47B2-908A-7CA25E27D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7" y="487997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FADA32D2-AFC0-4134-BB04-93711462A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7" y="487997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5EF777A-61A9-4791-A9C3-C4CCF8CDD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8027" y="480377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672523AC-228B-4F1A-956C-13000710F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427" y="480377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262FDE0-4EBC-45D7-A840-B70194EAB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2" y="4906962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Reservation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9883811D-4538-4262-8A82-AD5980CBD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4" y="4879974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C55AB171-3EB9-471B-B92E-4E4A8423B9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3914" y="4803774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08643082-0A31-4549-BCCD-097D218BD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5" y="536574"/>
            <a:ext cx="87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FP Op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27" name="Group 23">
            <a:extLst>
              <a:ext uri="{FF2B5EF4-FFF2-40B4-BE49-F238E27FC236}">
                <a16:creationId xmlns:a16="http://schemas.microsoft.com/office/drawing/2014/main" id="{1D07EFF0-D8B4-4A76-8605-65FE18CAE472}"/>
              </a:ext>
            </a:extLst>
          </p:cNvPr>
          <p:cNvGrpSpPr>
            <a:grpSpLocks/>
          </p:cNvGrpSpPr>
          <p:nvPr/>
        </p:nvGrpSpPr>
        <p:grpSpPr bwMode="auto">
          <a:xfrm>
            <a:off x="6081714" y="3127374"/>
            <a:ext cx="2209800" cy="812800"/>
            <a:chOff x="3456" y="1200"/>
            <a:chExt cx="1392" cy="512"/>
          </a:xfrm>
        </p:grpSpPr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24743FA7-0272-4451-86E0-FDF23E7C3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5C85792B-D02B-4D4D-8DFB-87F8224B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8D31C066-2121-4EC5-8A69-0AD794D3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D03B516A-E885-46A0-8368-B9DF51AB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" name="Freeform 28">
            <a:extLst>
              <a:ext uri="{FF2B5EF4-FFF2-40B4-BE49-F238E27FC236}">
                <a16:creationId xmlns:a16="http://schemas.microsoft.com/office/drawing/2014/main" id="{137EA203-615B-48E8-9D8C-68DB1A709E57}"/>
              </a:ext>
            </a:extLst>
          </p:cNvPr>
          <p:cNvSpPr>
            <a:spLocks/>
          </p:cNvSpPr>
          <p:nvPr/>
        </p:nvSpPr>
        <p:spPr bwMode="auto">
          <a:xfrm>
            <a:off x="7529514" y="2898774"/>
            <a:ext cx="2057400" cy="533400"/>
          </a:xfrm>
          <a:custGeom>
            <a:avLst/>
            <a:gdLst>
              <a:gd name="T0" fmla="*/ 0 w 1296"/>
              <a:gd name="T1" fmla="*/ 0 h 480"/>
              <a:gd name="T2" fmla="*/ 2057400 w 1296"/>
              <a:gd name="T3" fmla="*/ 0 h 480"/>
              <a:gd name="T4" fmla="*/ 2057400 w 1296"/>
              <a:gd name="T5" fmla="*/ 53340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0A5036CB-22FB-4557-919E-700C0E501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4" y="612774"/>
            <a:ext cx="660400" cy="219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ROB7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ROB6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ROB5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ROB4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ROB3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648BF082-EB97-42D4-91FB-58AED1315354}"/>
              </a:ext>
            </a:extLst>
          </p:cNvPr>
          <p:cNvGrpSpPr>
            <a:grpSpLocks/>
          </p:cNvGrpSpPr>
          <p:nvPr/>
        </p:nvGrpSpPr>
        <p:grpSpPr bwMode="auto">
          <a:xfrm>
            <a:off x="6081714" y="612774"/>
            <a:ext cx="3886200" cy="2133600"/>
            <a:chOff x="2208" y="624"/>
            <a:chExt cx="2448" cy="1344"/>
          </a:xfrm>
        </p:grpSpPr>
        <p:grpSp>
          <p:nvGrpSpPr>
            <p:cNvPr id="35" name="Group 31">
              <a:extLst>
                <a:ext uri="{FF2B5EF4-FFF2-40B4-BE49-F238E27FC236}">
                  <a16:creationId xmlns:a16="http://schemas.microsoft.com/office/drawing/2014/main" id="{195E8668-29E8-4C19-A2FE-CF8EC9AA5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57E14F4F-83DD-460D-A911-B4B438868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49" name="Rectangle 33">
                <a:extLst>
                  <a:ext uri="{FF2B5EF4-FFF2-40B4-BE49-F238E27FC236}">
                    <a16:creationId xmlns:a16="http://schemas.microsoft.com/office/drawing/2014/main" id="{14487B45-CD26-42D4-97AE-C9B334734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3C5A772B-6F67-4C8B-9207-F274E7D78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1" name="Rectangle 35">
                <a:extLst>
                  <a:ext uri="{FF2B5EF4-FFF2-40B4-BE49-F238E27FC236}">
                    <a16:creationId xmlns:a16="http://schemas.microsoft.com/office/drawing/2014/main" id="{B7FF9693-86D3-4C63-97D4-C74692B31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2" name="Rectangle 36">
                <a:extLst>
                  <a:ext uri="{FF2B5EF4-FFF2-40B4-BE49-F238E27FC236}">
                    <a16:creationId xmlns:a16="http://schemas.microsoft.com/office/drawing/2014/main" id="{C50028FD-FADD-4B24-B6DF-B8122CD0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3" name="Rectangle 37">
                <a:extLst>
                  <a:ext uri="{FF2B5EF4-FFF2-40B4-BE49-F238E27FC236}">
                    <a16:creationId xmlns:a16="http://schemas.microsoft.com/office/drawing/2014/main" id="{E650911E-819D-4AFB-901A-C53332B07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4" name="Rectangle 38">
                <a:extLst>
                  <a:ext uri="{FF2B5EF4-FFF2-40B4-BE49-F238E27FC236}">
                    <a16:creationId xmlns:a16="http://schemas.microsoft.com/office/drawing/2014/main" id="{62FAA39F-5B31-486A-AE4A-45D4A10F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5" name="Rectangle 39">
                <a:extLst>
                  <a:ext uri="{FF2B5EF4-FFF2-40B4-BE49-F238E27FC236}">
                    <a16:creationId xmlns:a16="http://schemas.microsoft.com/office/drawing/2014/main" id="{55C42C60-99AA-4F99-BBA1-51D4389D1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4F0D827-03F1-480B-AA12-7478A571C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9271C633-943E-4A3D-A0E3-8D4BAA880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8" name="Rectangle 42">
                <a:extLst>
                  <a:ext uri="{FF2B5EF4-FFF2-40B4-BE49-F238E27FC236}">
                    <a16:creationId xmlns:a16="http://schemas.microsoft.com/office/drawing/2014/main" id="{935491DE-FC52-4795-8D68-9220AA64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C3713551-D2F7-4D3B-ABB8-5F0A750E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0" name="Rectangle 44">
                <a:extLst>
                  <a:ext uri="{FF2B5EF4-FFF2-40B4-BE49-F238E27FC236}">
                    <a16:creationId xmlns:a16="http://schemas.microsoft.com/office/drawing/2014/main" id="{9E6BC304-117E-4D37-B903-0E6F2E82B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1" name="Rectangle 45">
                <a:extLst>
                  <a:ext uri="{FF2B5EF4-FFF2-40B4-BE49-F238E27FC236}">
                    <a16:creationId xmlns:a16="http://schemas.microsoft.com/office/drawing/2014/main" id="{1CC46F60-1438-4E8D-A874-1B66058B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2" name="Rectangle 46">
                <a:extLst>
                  <a:ext uri="{FF2B5EF4-FFF2-40B4-BE49-F238E27FC236}">
                    <a16:creationId xmlns:a16="http://schemas.microsoft.com/office/drawing/2014/main" id="{13DE6096-BD2A-4C48-A043-53428989C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63" name="Rectangle 47">
                <a:extLst>
                  <a:ext uri="{FF2B5EF4-FFF2-40B4-BE49-F238E27FC236}">
                    <a16:creationId xmlns:a16="http://schemas.microsoft.com/office/drawing/2014/main" id="{1A2DE8CB-3308-41A9-8897-C0F974870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19E804FC-FF96-4D02-B2FD-41D5C07D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F2</a:t>
              </a:r>
            </a:p>
          </p:txBody>
        </p:sp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55D55F9D-3B59-45E1-B1F3-57163623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F10</a:t>
              </a:r>
            </a:p>
          </p:txBody>
        </p:sp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3EF61F65-FAB9-4869-B2A8-0E9A48BE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F0</a:t>
              </a:r>
            </a:p>
          </p:txBody>
        </p:sp>
        <p:sp>
          <p:nvSpPr>
            <p:cNvPr id="39" name="Rectangle 51">
              <a:extLst>
                <a:ext uri="{FF2B5EF4-FFF2-40B4-BE49-F238E27FC236}">
                  <a16:creationId xmlns:a16="http://schemas.microsoft.com/office/drawing/2014/main" id="{4D6042BD-A01C-400F-B500-287C3ABEB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0" name="Rectangle 52">
              <a:extLst>
                <a:ext uri="{FF2B5EF4-FFF2-40B4-BE49-F238E27FC236}">
                  <a16:creationId xmlns:a16="http://schemas.microsoft.com/office/drawing/2014/main" id="{C422CF5D-D668-4570-9081-CF90212F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1" name="Rectangle 53">
              <a:extLst>
                <a:ext uri="{FF2B5EF4-FFF2-40B4-BE49-F238E27FC236}">
                  <a16:creationId xmlns:a16="http://schemas.microsoft.com/office/drawing/2014/main" id="{3A2878F8-B3F8-4E5F-8F03-82EDCDF86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4C32F676-7E92-469D-B813-6597A2A94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DIVD F2,F10,F6</a:t>
              </a:r>
            </a:p>
          </p:txBody>
        </p: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D8692AAB-F8EC-48AE-81A1-EE5B50C8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ADDD F10,F4,F0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33CE1A85-7F23-46E5-8C1E-216FE378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LD F0,10(R2)</a:t>
              </a:r>
            </a:p>
          </p:txBody>
        </p:sp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8A4EF59A-2667-47E4-8631-21E84D76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46" name="Rectangle 58">
              <a:extLst>
                <a:ext uri="{FF2B5EF4-FFF2-40B4-BE49-F238E27FC236}">
                  <a16:creationId xmlns:a16="http://schemas.microsoft.com/office/drawing/2014/main" id="{C8825BDA-CEC0-44C3-AA71-D1C4B023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3D2F33FA-CF13-4952-985E-50659B16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64" name="Line 60">
            <a:extLst>
              <a:ext uri="{FF2B5EF4-FFF2-40B4-BE49-F238E27FC236}">
                <a16:creationId xmlns:a16="http://schemas.microsoft.com/office/drawing/2014/main" id="{262A9D2D-E457-4C29-9A5E-DE63ACE11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9514" y="2746374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Text Box 61">
            <a:extLst>
              <a:ext uri="{FF2B5EF4-FFF2-40B4-BE49-F238E27FC236}">
                <a16:creationId xmlns:a16="http://schemas.microsoft.com/office/drawing/2014/main" id="{A69619C7-ADAA-4548-9C36-CB641D407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514" y="231775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66" name="Freeform 62">
            <a:extLst>
              <a:ext uri="{FF2B5EF4-FFF2-40B4-BE49-F238E27FC236}">
                <a16:creationId xmlns:a16="http://schemas.microsoft.com/office/drawing/2014/main" id="{7882706C-76EC-4543-9DEE-12820CEB2F01}"/>
              </a:ext>
            </a:extLst>
          </p:cNvPr>
          <p:cNvSpPr>
            <a:spLocks/>
          </p:cNvSpPr>
          <p:nvPr/>
        </p:nvSpPr>
        <p:spPr bwMode="auto">
          <a:xfrm>
            <a:off x="10044114" y="1831974"/>
            <a:ext cx="609600" cy="4267200"/>
          </a:xfrm>
          <a:custGeom>
            <a:avLst/>
            <a:gdLst>
              <a:gd name="T0" fmla="*/ 609600 w 576"/>
              <a:gd name="T1" fmla="*/ 4267200 h 2832"/>
              <a:gd name="T2" fmla="*/ 609600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Line 63">
            <a:extLst>
              <a:ext uri="{FF2B5EF4-FFF2-40B4-BE49-F238E27FC236}">
                <a16:creationId xmlns:a16="http://schemas.microsoft.com/office/drawing/2014/main" id="{B6ACA45E-2C77-436B-8B18-80DA9D569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9514" y="5718174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" name="Line 64">
            <a:extLst>
              <a:ext uri="{FF2B5EF4-FFF2-40B4-BE49-F238E27FC236}">
                <a16:creationId xmlns:a16="http://schemas.microsoft.com/office/drawing/2014/main" id="{17361660-70F7-4109-8292-C4F7B46E4F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3" y="5713413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" name="Text Box 65">
            <a:extLst>
              <a:ext uri="{FF2B5EF4-FFF2-40B4-BE49-F238E27FC236}">
                <a16:creationId xmlns:a16="http://schemas.microsoft.com/office/drawing/2014/main" id="{F6E1149E-78A1-4854-BFD7-8BEF2793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90" y="3905250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70" name="Text Box 66">
            <a:extLst>
              <a:ext uri="{FF2B5EF4-FFF2-40B4-BE49-F238E27FC236}">
                <a16:creationId xmlns:a16="http://schemas.microsoft.com/office/drawing/2014/main" id="{B4B74A73-6BDC-4CFE-99F4-7ACBB9FDD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5" y="4041775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71" name="AutoShape 67">
            <a:extLst>
              <a:ext uri="{FF2B5EF4-FFF2-40B4-BE49-F238E27FC236}">
                <a16:creationId xmlns:a16="http://schemas.microsoft.com/office/drawing/2014/main" id="{3660CBDF-1583-42E6-A570-9594ECC0CC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002964" y="993774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" name="Text Box 68">
            <a:extLst>
              <a:ext uri="{FF2B5EF4-FFF2-40B4-BE49-F238E27FC236}">
                <a16:creationId xmlns:a16="http://schemas.microsoft.com/office/drawing/2014/main" id="{5553086E-ACEA-45EF-9BB0-28BB20C52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53" y="2212975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73" name="Text Box 69">
            <a:extLst>
              <a:ext uri="{FF2B5EF4-FFF2-40B4-BE49-F238E27FC236}">
                <a16:creationId xmlns:a16="http://schemas.microsoft.com/office/drawing/2014/main" id="{D9FE8C19-CECC-4F8A-A34D-70946E86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6127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74" name="Group 70">
            <a:extLst>
              <a:ext uri="{FF2B5EF4-FFF2-40B4-BE49-F238E27FC236}">
                <a16:creationId xmlns:a16="http://schemas.microsoft.com/office/drawing/2014/main" id="{797DC4C3-6BEC-464A-93A5-4EA5E07D660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71914" y="182562"/>
            <a:ext cx="914400" cy="1219200"/>
            <a:chOff x="1872" y="1584"/>
            <a:chExt cx="576" cy="864"/>
          </a:xfrm>
        </p:grpSpPr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A9BEB6E0-D2A7-48B3-9399-B06DF631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6E7EC35A-CEFA-4F96-86E3-E8AB41EFA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62FE95C4-8755-4C7E-993A-C0C757D7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23F3A9EE-631B-48D1-ABBE-433F2D051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Rectangle 75">
              <a:extLst>
                <a:ext uri="{FF2B5EF4-FFF2-40B4-BE49-F238E27FC236}">
                  <a16:creationId xmlns:a16="http://schemas.microsoft.com/office/drawing/2014/main" id="{2987D0ED-CA10-4023-AD3E-7BA7D261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0" name="Rectangle 76">
              <a:extLst>
                <a:ext uri="{FF2B5EF4-FFF2-40B4-BE49-F238E27FC236}">
                  <a16:creationId xmlns:a16="http://schemas.microsoft.com/office/drawing/2014/main" id="{C650B8CA-16AE-4CA6-816C-BCD8E750A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1" name="Text Box 77">
            <a:extLst>
              <a:ext uri="{FF2B5EF4-FFF2-40B4-BE49-F238E27FC236}">
                <a16:creationId xmlns:a16="http://schemas.microsoft.com/office/drawing/2014/main" id="{4C2A9BBB-BE8B-4922-8006-E8871F1DA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065" y="3999922"/>
            <a:ext cx="1058303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from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C675A381-07E3-4444-B8B9-41B570A05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6914" y="4575174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3" name="Group 79">
            <a:extLst>
              <a:ext uri="{FF2B5EF4-FFF2-40B4-BE49-F238E27FC236}">
                <a16:creationId xmlns:a16="http://schemas.microsoft.com/office/drawing/2014/main" id="{C8ECDC1C-D69B-4A08-AC8E-3B8DF5407E42}"/>
              </a:ext>
            </a:extLst>
          </p:cNvPr>
          <p:cNvGrpSpPr>
            <a:grpSpLocks/>
          </p:cNvGrpSpPr>
          <p:nvPr/>
        </p:nvGrpSpPr>
        <p:grpSpPr bwMode="auto">
          <a:xfrm>
            <a:off x="8977314" y="4956174"/>
            <a:ext cx="1066800" cy="762000"/>
            <a:chOff x="4320" y="3360"/>
            <a:chExt cx="576" cy="480"/>
          </a:xfrm>
        </p:grpSpPr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F3CEAFBF-2B0F-4A07-88A7-7607E7876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1800">
                  <a:solidFill>
                    <a:schemeClr val="hlink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en-US" sz="1800">
                  <a:latin typeface="Courier New" panose="02070309020205020404" pitchFamily="49" charset="0"/>
                </a:rPr>
                <a:t> 10+R2</a:t>
              </a: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7B1099F7-E393-4B14-A672-F6B34708D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219A36E9-2B63-427C-A97F-682EBA7F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2FB1CEB9-3CB6-4E73-820F-C0C558FB9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" name="Text Box 84">
            <a:extLst>
              <a:ext uri="{FF2B5EF4-FFF2-40B4-BE49-F238E27FC236}">
                <a16:creationId xmlns:a16="http://schemas.microsoft.com/office/drawing/2014/main" id="{12CB422D-E409-4AE4-AC92-E2AA641D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4915" y="4651375"/>
            <a:ext cx="69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89" name="Text Box 85">
            <a:extLst>
              <a:ext uri="{FF2B5EF4-FFF2-40B4-BE49-F238E27FC236}">
                <a16:creationId xmlns:a16="http://schemas.microsoft.com/office/drawing/2014/main" id="{42721A32-4122-4C09-9703-7479A1ECD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5" y="1527175"/>
            <a:ext cx="284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Reorder Buffer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0" name="Text Box 86">
            <a:extLst>
              <a:ext uri="{FF2B5EF4-FFF2-40B4-BE49-F238E27FC236}">
                <a16:creationId xmlns:a16="http://schemas.microsoft.com/office/drawing/2014/main" id="{28FD6FC8-E395-4638-B3B4-1C73F20D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5" y="3203575"/>
            <a:ext cx="178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C732DB07-CF24-42FF-A718-65AEDE0B2D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6914" y="5718174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95454775-644E-49A3-82F2-39FAC3F9B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4" y="765174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68AAD-8F95-48D5-AC8C-94FB5D54B338}"/>
              </a:ext>
            </a:extLst>
          </p:cNvPr>
          <p:cNvSpPr txBox="1"/>
          <p:nvPr/>
        </p:nvSpPr>
        <p:spPr>
          <a:xfrm>
            <a:off x="273510" y="2078039"/>
            <a:ext cx="5015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predicted taken path is wrong, </a:t>
            </a:r>
          </a:p>
          <a:p>
            <a:r>
              <a:rPr lang="en-US" sz="2400" dirty="0"/>
              <a:t>flush out all instructions from the ROB </a:t>
            </a:r>
          </a:p>
          <a:p>
            <a:r>
              <a:rPr lang="en-US" sz="2400" dirty="0"/>
              <a:t>and reissue in the correct order</a:t>
            </a:r>
            <a:endParaRPr lang="en-IN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FDE5ED-74E7-4EDF-8782-9B39DB8DF35C}"/>
              </a:ext>
            </a:extLst>
          </p:cNvPr>
          <p:cNvSpPr txBox="1"/>
          <p:nvPr/>
        </p:nvSpPr>
        <p:spPr>
          <a:xfrm>
            <a:off x="-15297" y="4979806"/>
            <a:ext cx="3752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 exception/page </a:t>
            </a:r>
          </a:p>
          <a:p>
            <a:r>
              <a:rPr lang="en-US" sz="2400" dirty="0"/>
              <a:t>fault handling gets resolved </a:t>
            </a:r>
          </a:p>
          <a:p>
            <a:r>
              <a:rPr lang="en-US" sz="2400" dirty="0"/>
              <a:t>when the instruction </a:t>
            </a:r>
          </a:p>
          <a:p>
            <a:r>
              <a:rPr lang="en-US" sz="2400" dirty="0"/>
              <a:t>reaches the head of the ROB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272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47EC-CF82-4A08-97F9-803685ED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Disambiguation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B83B-8FF2-475B-87BA-AF596E30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5ED9-7677-472C-891A-9912A1DF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23FC2D-994B-4A20-8686-8CD3E51C679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300162"/>
            <a:ext cx="11958638" cy="523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Question: Given a load that follows a store in program order, are the two related?</a:t>
            </a:r>
          </a:p>
          <a:p>
            <a:pPr lvl="1"/>
            <a:r>
              <a:rPr lang="en-US" altLang="en-US" dirty="0"/>
              <a:t>(Alternatively: is there a RAW hazard between the store and the load)?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 err="1"/>
              <a:t>Eg</a:t>
            </a:r>
            <a:r>
              <a:rPr lang="en-US" altLang="en-US" dirty="0"/>
              <a:t>:	</a:t>
            </a:r>
            <a:r>
              <a:rPr lang="en-US" altLang="en-US" dirty="0" err="1">
                <a:latin typeface="Courier New" panose="02070309020205020404" pitchFamily="49" charset="0"/>
              </a:rPr>
              <a:t>st</a:t>
            </a:r>
            <a:r>
              <a:rPr lang="en-US" altLang="en-US" dirty="0">
                <a:latin typeface="Courier New" panose="02070309020205020404" pitchFamily="49" charset="0"/>
              </a:rPr>
              <a:t>	0(R2),R5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 	</a:t>
            </a:r>
            <a:r>
              <a:rPr lang="en-US" altLang="en-US" dirty="0" err="1">
                <a:latin typeface="Courier New" panose="02070309020205020404" pitchFamily="49" charset="0"/>
              </a:rPr>
              <a:t>ld</a:t>
            </a:r>
            <a:r>
              <a:rPr lang="en-US" altLang="en-US" dirty="0">
                <a:latin typeface="Courier New" panose="02070309020205020404" pitchFamily="49" charset="0"/>
              </a:rPr>
              <a:t>	R6,0(R3)</a:t>
            </a:r>
          </a:p>
          <a:p>
            <a:r>
              <a:rPr lang="en-US" altLang="en-US" dirty="0"/>
              <a:t>Can we go ahead and start the load early?  </a:t>
            </a:r>
          </a:p>
          <a:p>
            <a:pPr lvl="1"/>
            <a:r>
              <a:rPr lang="en-US" altLang="en-US" dirty="0"/>
              <a:t>Answer is that we are not allowed to start load until we know that address 0(R2) </a:t>
            </a:r>
            <a:r>
              <a:rPr lang="en-US" altLang="en-US" dirty="0">
                <a:sym typeface="Symbol" panose="05050102010706020507" pitchFamily="18" charset="2"/>
              </a:rPr>
              <a:t> 0(R3)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27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7A9B-7479-47A9-AAFD-65F4D40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Recap</a:t>
            </a:r>
            <a:endParaRPr lang="en-IN" sz="5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CB7F-74C3-4317-879F-562B0B3F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FD606-14AA-42AF-8D55-FB733D59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IN" sz="1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9D3321-2A0B-4EA1-ABE4-5ED77E25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4039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18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CB32-BB25-5852-4D4B-25BAC07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PAUSE: The out-of-order Madness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3FF2-2D23-0F36-8083-DF482018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order </a:t>
            </a:r>
          </a:p>
          <a:p>
            <a:endParaRPr lang="en-US" dirty="0"/>
          </a:p>
          <a:p>
            <a:r>
              <a:rPr lang="en-US" dirty="0"/>
              <a:t>Processor order </a:t>
            </a:r>
          </a:p>
          <a:p>
            <a:endParaRPr lang="en-US" dirty="0"/>
          </a:p>
          <a:p>
            <a:r>
              <a:rPr lang="en-US" dirty="0"/>
              <a:t>Cache hierarchy order: MSHR </a:t>
            </a:r>
          </a:p>
          <a:p>
            <a:endParaRPr lang="en-US" dirty="0"/>
          </a:p>
          <a:p>
            <a:r>
              <a:rPr lang="en-US" dirty="0"/>
              <a:t>DRAM order: Remember FR-FCFS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9149-2004-A2F4-31E6-B61A1E3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CAC8E-1405-FF61-D183-2B9B654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03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FA3F9-DEAF-DF97-3E6D-B8B382A2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Summary of CS230 </a:t>
            </a:r>
            <a:r>
              <a:rPr lang="en-US" sz="4000">
                <a:sym typeface="Wingdings" panose="05000000000000000000" pitchFamily="2" charset="2"/>
              </a:rPr>
              <a:t>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E2FD-BB60-D9DF-572D-B46E5BBA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Out-of-order course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teaching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how to ………….</a:t>
            </a:r>
            <a:endParaRPr lang="en-US" sz="2000" dirty="0"/>
          </a:p>
        </p:txBody>
      </p:sp>
      <p:pic>
        <p:nvPicPr>
          <p:cNvPr id="7" name="Picture 6" descr="A calculus formula">
            <a:extLst>
              <a:ext uri="{FF2B5EF4-FFF2-40B4-BE49-F238E27FC236}">
                <a16:creationId xmlns:a16="http://schemas.microsoft.com/office/drawing/2014/main" id="{DDCAE8C3-402C-AD33-F33D-FFF54DE29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8" r="2332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647D0-FFC4-43AD-C6AA-91B82AB2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8073" y="6356350"/>
            <a:ext cx="3303431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1800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F8C3A-510E-B37A-065D-76CFF380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I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1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A7DF-8294-EFF3-DC29-709A9290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F9AF-199E-656E-03BD-0B4D5E5B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say branch resolution takes two/three cycles then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 Friday, we will connect all the dots on the chalk-board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B9AAB-1671-C5CE-B087-CF3C9329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907E-4436-236C-EFAB-E4A0C43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55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2FD2-B59D-4FE2-9EAB-1F728009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Tomasulo’s</a:t>
            </a:r>
            <a:r>
              <a:rPr lang="en-IN" dirty="0"/>
              <a:t> Organization for dynamic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D86B7-71DF-42BD-97F6-BBA4BBAB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2B652-F811-45BD-9A33-2B4AB2E7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010441-7425-4A97-84CF-10167A4BF1EF}"/>
              </a:ext>
            </a:extLst>
          </p:cNvPr>
          <p:cNvGrpSpPr>
            <a:grpSpLocks/>
          </p:cNvGrpSpPr>
          <p:nvPr/>
        </p:nvGrpSpPr>
        <p:grpSpPr bwMode="auto">
          <a:xfrm>
            <a:off x="2339181" y="2522537"/>
            <a:ext cx="914400" cy="1219200"/>
            <a:chOff x="1872" y="1584"/>
            <a:chExt cx="576" cy="8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862515-B878-4B59-A96A-1A06614C1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FD678C-1BB3-4698-86BE-214E9677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A1C73F-D26E-452B-8A18-3E374236E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7B8C20-747B-4F8E-BAAA-6973C4637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27A282-E391-4454-9297-348212E95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5EFE05-7EE0-4E85-B51E-DEEF9E65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Line 26">
            <a:extLst>
              <a:ext uri="{FF2B5EF4-FFF2-40B4-BE49-F238E27FC236}">
                <a16:creationId xmlns:a16="http://schemas.microsoft.com/office/drawing/2014/main" id="{558BF49F-584D-42BE-8FD3-CCC729327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181" y="1912937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412395-5B27-44B8-8F5A-1BE1AA2F10AE}"/>
              </a:ext>
            </a:extLst>
          </p:cNvPr>
          <p:cNvGrpSpPr>
            <a:grpSpLocks/>
          </p:cNvGrpSpPr>
          <p:nvPr/>
        </p:nvGrpSpPr>
        <p:grpSpPr bwMode="auto">
          <a:xfrm>
            <a:off x="4953793" y="1543050"/>
            <a:ext cx="914400" cy="1219200"/>
            <a:chOff x="1872" y="1584"/>
            <a:chExt cx="576" cy="8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B5B0B0-B82B-4C09-A112-38F2F47B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C0B6A9-0CF8-44D0-9A6A-246713361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B20679-48F9-460E-8942-93BF20C83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D45F1B-50F3-45E8-B0AC-D098FACE2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F92D1A-1181-469F-953C-7C8B789CB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75B40-5281-4F67-B20B-D1A8A456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F01AD5-F0A8-4A39-8548-7CC657FDBF50}"/>
              </a:ext>
            </a:extLst>
          </p:cNvPr>
          <p:cNvGrpSpPr>
            <a:grpSpLocks/>
          </p:cNvGrpSpPr>
          <p:nvPr/>
        </p:nvGrpSpPr>
        <p:grpSpPr bwMode="auto">
          <a:xfrm>
            <a:off x="6782593" y="1771650"/>
            <a:ext cx="2209800" cy="812800"/>
            <a:chOff x="3456" y="1200"/>
            <a:chExt cx="1392" cy="5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BB415C-CDF4-4589-981D-7F28485A7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7C0E36-BA27-4170-86F5-4E96E213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96B6AF-CED6-4586-BA85-BDEA32611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29064F-6582-47B4-99FC-91F54DB70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30F80E-6F6E-4148-B7BA-2C1990CE9A86}"/>
              </a:ext>
            </a:extLst>
          </p:cNvPr>
          <p:cNvGrpSpPr>
            <a:grpSpLocks/>
          </p:cNvGrpSpPr>
          <p:nvPr/>
        </p:nvGrpSpPr>
        <p:grpSpPr bwMode="auto">
          <a:xfrm>
            <a:off x="9197181" y="3665537"/>
            <a:ext cx="914400" cy="609600"/>
            <a:chOff x="3888" y="2064"/>
            <a:chExt cx="576" cy="3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74950B-EBCE-439F-BA26-8D7610D11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64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2FD81-D366-4F4A-9B08-AA3B14762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92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A39ED8-5B5F-4B02-B9D4-FAB0C68F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20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7BCEB7-CBCE-41C1-9CE3-0A8B5FCFE1C2}"/>
              </a:ext>
            </a:extLst>
          </p:cNvPr>
          <p:cNvGrpSpPr>
            <a:grpSpLocks/>
          </p:cNvGrpSpPr>
          <p:nvPr/>
        </p:nvGrpSpPr>
        <p:grpSpPr bwMode="auto">
          <a:xfrm>
            <a:off x="3291681" y="4210050"/>
            <a:ext cx="2209800" cy="609600"/>
            <a:chOff x="1536" y="2736"/>
            <a:chExt cx="1392" cy="3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BB7715-5ABD-4F94-B2D1-226072FFF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384A2C-71E8-488C-9D86-E5D88273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64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1A3F37-D986-47EE-912A-0FE38057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92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ACCC302-D1A4-4DF0-A379-9F87C56C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81" y="4210050"/>
            <a:ext cx="762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19A63A-B716-4E07-A23D-7AF49CF8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181" y="535305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FP adders</a:t>
            </a:r>
          </a:p>
        </p:txBody>
      </p:sp>
      <p:sp>
        <p:nvSpPr>
          <p:cNvPr id="36" name="Text Box 71">
            <a:extLst>
              <a:ext uri="{FF2B5EF4-FFF2-40B4-BE49-F238E27FC236}">
                <a16:creationId xmlns:a16="http://schemas.microsoft.com/office/drawing/2014/main" id="{C97AE4FA-6CA8-404D-9340-1794AAD3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068" y="4138612"/>
            <a:ext cx="63182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Add1</a:t>
            </a:r>
          </a:p>
          <a:p>
            <a:pPr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Add2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Add3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6AF5CA-92A0-4ED0-BFBC-E02805BB1BDC}"/>
              </a:ext>
            </a:extLst>
          </p:cNvPr>
          <p:cNvGrpSpPr>
            <a:grpSpLocks/>
          </p:cNvGrpSpPr>
          <p:nvPr/>
        </p:nvGrpSpPr>
        <p:grpSpPr bwMode="auto">
          <a:xfrm>
            <a:off x="6477793" y="4362450"/>
            <a:ext cx="2209800" cy="381000"/>
            <a:chOff x="3312" y="2688"/>
            <a:chExt cx="1392" cy="2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D4A321-1917-4BA9-92A0-57B9D5CD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88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1C6CBA-A178-4BA9-A16E-AC1457A02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1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FB8C6-67E1-46E6-9F57-61B804FD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93" y="4362450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24D6E4-792D-4EEC-B5E1-288D82621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93" y="535305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FP multipliers</a:t>
            </a:r>
          </a:p>
        </p:txBody>
      </p:sp>
      <p:sp>
        <p:nvSpPr>
          <p:cNvPr id="42" name="Text Box 74">
            <a:extLst>
              <a:ext uri="{FF2B5EF4-FFF2-40B4-BE49-F238E27FC236}">
                <a16:creationId xmlns:a16="http://schemas.microsoft.com/office/drawing/2014/main" id="{0FA56B23-8920-4F86-AD02-16B25172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4381" y="4351337"/>
            <a:ext cx="6746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Mult1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Mult2</a:t>
            </a:r>
          </a:p>
        </p:txBody>
      </p:sp>
      <p:sp>
        <p:nvSpPr>
          <p:cNvPr id="43" name="Line 79">
            <a:extLst>
              <a:ext uri="{FF2B5EF4-FFF2-40B4-BE49-F238E27FC236}">
                <a16:creationId xmlns:a16="http://schemas.microsoft.com/office/drawing/2014/main" id="{A059414A-33EA-4812-AD0F-0BF891BB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393" y="48196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Line 80">
            <a:extLst>
              <a:ext uri="{FF2B5EF4-FFF2-40B4-BE49-F238E27FC236}">
                <a16:creationId xmlns:a16="http://schemas.microsoft.com/office/drawing/2014/main" id="{195CAE1E-BD51-49F6-A119-576AE8FDF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193" y="48196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Line 81">
            <a:extLst>
              <a:ext uri="{FF2B5EF4-FFF2-40B4-BE49-F238E27FC236}">
                <a16:creationId xmlns:a16="http://schemas.microsoft.com/office/drawing/2014/main" id="{BABB3EA8-ED51-4353-BDAF-0DF65D54E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3593" y="47434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Line 82">
            <a:extLst>
              <a:ext uri="{FF2B5EF4-FFF2-40B4-BE49-F238E27FC236}">
                <a16:creationId xmlns:a16="http://schemas.microsoft.com/office/drawing/2014/main" id="{B661B03E-AF1B-446F-8779-1282C9E3B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993" y="47434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Freeform 83">
            <a:extLst>
              <a:ext uri="{FF2B5EF4-FFF2-40B4-BE49-F238E27FC236}">
                <a16:creationId xmlns:a16="http://schemas.microsoft.com/office/drawing/2014/main" id="{3319BDE9-BF61-4DC7-B677-E6019386B1E8}"/>
              </a:ext>
            </a:extLst>
          </p:cNvPr>
          <p:cNvSpPr>
            <a:spLocks/>
          </p:cNvSpPr>
          <p:nvPr/>
        </p:nvSpPr>
        <p:spPr bwMode="auto">
          <a:xfrm>
            <a:off x="3429793" y="2762250"/>
            <a:ext cx="1981200" cy="1447800"/>
          </a:xfrm>
          <a:custGeom>
            <a:avLst/>
            <a:gdLst>
              <a:gd name="T0" fmla="*/ 1981200 w 1248"/>
              <a:gd name="T1" fmla="*/ 0 h 912"/>
              <a:gd name="T2" fmla="*/ 1981200 w 1248"/>
              <a:gd name="T3" fmla="*/ 1066800 h 912"/>
              <a:gd name="T4" fmla="*/ 0 w 1248"/>
              <a:gd name="T5" fmla="*/ 1066800 h 912"/>
              <a:gd name="T6" fmla="*/ 0 w 1248"/>
              <a:gd name="T7" fmla="*/ 1447800 h 9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912">
                <a:moveTo>
                  <a:pt x="1248" y="0"/>
                </a:moveTo>
                <a:lnTo>
                  <a:pt x="1248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Freeform 84">
            <a:extLst>
              <a:ext uri="{FF2B5EF4-FFF2-40B4-BE49-F238E27FC236}">
                <a16:creationId xmlns:a16="http://schemas.microsoft.com/office/drawing/2014/main" id="{3E068EB6-5C2D-42F6-8EFD-FF066BE78850}"/>
              </a:ext>
            </a:extLst>
          </p:cNvPr>
          <p:cNvSpPr>
            <a:spLocks/>
          </p:cNvSpPr>
          <p:nvPr/>
        </p:nvSpPr>
        <p:spPr bwMode="auto">
          <a:xfrm>
            <a:off x="5410993" y="3829050"/>
            <a:ext cx="1219200" cy="533400"/>
          </a:xfrm>
          <a:custGeom>
            <a:avLst/>
            <a:gdLst>
              <a:gd name="T0" fmla="*/ 0 w 768"/>
              <a:gd name="T1" fmla="*/ 0 h 336"/>
              <a:gd name="T2" fmla="*/ 1219200 w 768"/>
              <a:gd name="T3" fmla="*/ 0 h 336"/>
              <a:gd name="T4" fmla="*/ 1219200 w 768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768" y="0"/>
                </a:lnTo>
                <a:lnTo>
                  <a:pt x="768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Freeform 85">
            <a:extLst>
              <a:ext uri="{FF2B5EF4-FFF2-40B4-BE49-F238E27FC236}">
                <a16:creationId xmlns:a16="http://schemas.microsoft.com/office/drawing/2014/main" id="{1CE669DE-BE33-4381-B0C2-E13916635237}"/>
              </a:ext>
            </a:extLst>
          </p:cNvPr>
          <p:cNvSpPr>
            <a:spLocks/>
          </p:cNvSpPr>
          <p:nvPr/>
        </p:nvSpPr>
        <p:spPr bwMode="auto">
          <a:xfrm>
            <a:off x="3963193" y="2609850"/>
            <a:ext cx="3124200" cy="1600200"/>
          </a:xfrm>
          <a:custGeom>
            <a:avLst/>
            <a:gdLst>
              <a:gd name="T0" fmla="*/ 3124200 w 1968"/>
              <a:gd name="T1" fmla="*/ 0 h 1008"/>
              <a:gd name="T2" fmla="*/ 3124200 w 1968"/>
              <a:gd name="T3" fmla="*/ 838200 h 1008"/>
              <a:gd name="T4" fmla="*/ 0 w 1968"/>
              <a:gd name="T5" fmla="*/ 838200 h 1008"/>
              <a:gd name="T6" fmla="*/ 0 w 1968"/>
              <a:gd name="T7" fmla="*/ 160020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8" h="1008">
                <a:moveTo>
                  <a:pt x="1968" y="0"/>
                </a:moveTo>
                <a:lnTo>
                  <a:pt x="1968" y="528"/>
                </a:lnTo>
                <a:lnTo>
                  <a:pt x="0" y="528"/>
                </a:lnTo>
                <a:lnTo>
                  <a:pt x="0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Line 86">
            <a:extLst>
              <a:ext uri="{FF2B5EF4-FFF2-40B4-BE49-F238E27FC236}">
                <a16:creationId xmlns:a16="http://schemas.microsoft.com/office/drawing/2014/main" id="{79DB1FB0-1951-4E5E-9827-0FF224CCF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7393" y="3448050"/>
            <a:ext cx="1588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Line 88">
            <a:extLst>
              <a:ext uri="{FF2B5EF4-FFF2-40B4-BE49-F238E27FC236}">
                <a16:creationId xmlns:a16="http://schemas.microsoft.com/office/drawing/2014/main" id="{01A6F754-0722-4479-9A66-FFFEA7C94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5593" y="260985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Freeform 89">
            <a:extLst>
              <a:ext uri="{FF2B5EF4-FFF2-40B4-BE49-F238E27FC236}">
                <a16:creationId xmlns:a16="http://schemas.microsoft.com/office/drawing/2014/main" id="{1887E263-372E-4681-9EB8-D6074CE9158A}"/>
              </a:ext>
            </a:extLst>
          </p:cNvPr>
          <p:cNvSpPr>
            <a:spLocks/>
          </p:cNvSpPr>
          <p:nvPr/>
        </p:nvSpPr>
        <p:spPr bwMode="auto">
          <a:xfrm>
            <a:off x="4877593" y="3600450"/>
            <a:ext cx="3048000" cy="609600"/>
          </a:xfrm>
          <a:custGeom>
            <a:avLst/>
            <a:gdLst>
              <a:gd name="T0" fmla="*/ 3048000 w 1920"/>
              <a:gd name="T1" fmla="*/ 0 h 384"/>
              <a:gd name="T2" fmla="*/ 0 w 1920"/>
              <a:gd name="T3" fmla="*/ 0 h 384"/>
              <a:gd name="T4" fmla="*/ 0 w 1920"/>
              <a:gd name="T5" fmla="*/ 60960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0" h="384">
                <a:moveTo>
                  <a:pt x="1920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Freeform 90">
            <a:extLst>
              <a:ext uri="{FF2B5EF4-FFF2-40B4-BE49-F238E27FC236}">
                <a16:creationId xmlns:a16="http://schemas.microsoft.com/office/drawing/2014/main" id="{D8A67D33-A527-4CC3-93D1-F2511448102E}"/>
              </a:ext>
            </a:extLst>
          </p:cNvPr>
          <p:cNvSpPr>
            <a:spLocks/>
          </p:cNvSpPr>
          <p:nvPr/>
        </p:nvSpPr>
        <p:spPr bwMode="auto">
          <a:xfrm>
            <a:off x="7901781" y="3132137"/>
            <a:ext cx="1752600" cy="533400"/>
          </a:xfrm>
          <a:custGeom>
            <a:avLst/>
            <a:gdLst>
              <a:gd name="T0" fmla="*/ 0 w 1008"/>
              <a:gd name="T1" fmla="*/ 0 h 144"/>
              <a:gd name="T2" fmla="*/ 1752600 w 1008"/>
              <a:gd name="T3" fmla="*/ 0 h 144"/>
              <a:gd name="T4" fmla="*/ 1752600 w 1008"/>
              <a:gd name="T5" fmla="*/ 5334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Line 96">
            <a:extLst>
              <a:ext uri="{FF2B5EF4-FFF2-40B4-BE49-F238E27FC236}">
                <a16:creationId xmlns:a16="http://schemas.microsoft.com/office/drawing/2014/main" id="{A60166A0-665A-41F6-A9E7-E71CF3218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831" y="6332537"/>
            <a:ext cx="8310562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92">
            <a:extLst>
              <a:ext uri="{FF2B5EF4-FFF2-40B4-BE49-F238E27FC236}">
                <a16:creationId xmlns:a16="http://schemas.microsoft.com/office/drawing/2014/main" id="{A50166A0-C096-4D05-92D6-AF9861DB1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11581" y="3970337"/>
            <a:ext cx="381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Freeform 98">
            <a:extLst>
              <a:ext uri="{FF2B5EF4-FFF2-40B4-BE49-F238E27FC236}">
                <a16:creationId xmlns:a16="http://schemas.microsoft.com/office/drawing/2014/main" id="{3A2FFACF-4998-4A7A-B21E-70F983B5ACD6}"/>
              </a:ext>
            </a:extLst>
          </p:cNvPr>
          <p:cNvSpPr>
            <a:spLocks/>
          </p:cNvSpPr>
          <p:nvPr/>
        </p:nvSpPr>
        <p:spPr bwMode="auto">
          <a:xfrm>
            <a:off x="8968581" y="2141537"/>
            <a:ext cx="1524000" cy="4191000"/>
          </a:xfrm>
          <a:custGeom>
            <a:avLst/>
            <a:gdLst>
              <a:gd name="T0" fmla="*/ 1524000 w 960"/>
              <a:gd name="T1" fmla="*/ 4191000 h 2448"/>
              <a:gd name="T2" fmla="*/ 1524000 w 960"/>
              <a:gd name="T3" fmla="*/ 0 h 2448"/>
              <a:gd name="T4" fmla="*/ 0 w 960"/>
              <a:gd name="T5" fmla="*/ 0 h 2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2448">
                <a:moveTo>
                  <a:pt x="960" y="2448"/>
                </a:moveTo>
                <a:lnTo>
                  <a:pt x="96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Line 99">
            <a:extLst>
              <a:ext uri="{FF2B5EF4-FFF2-40B4-BE49-F238E27FC236}">
                <a16:creationId xmlns:a16="http://schemas.microsoft.com/office/drawing/2014/main" id="{02277344-90F0-4D86-8A87-33B8DD7FB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181" y="3741737"/>
            <a:ext cx="0" cy="2590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8" name="Line 101">
            <a:extLst>
              <a:ext uri="{FF2B5EF4-FFF2-40B4-BE49-F238E27FC236}">
                <a16:creationId xmlns:a16="http://schemas.microsoft.com/office/drawing/2014/main" id="{86D70A4F-40D6-4108-B8B9-862B6B7A5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3181" y="5646737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Line 102">
            <a:extLst>
              <a:ext uri="{FF2B5EF4-FFF2-40B4-BE49-F238E27FC236}">
                <a16:creationId xmlns:a16="http://schemas.microsoft.com/office/drawing/2014/main" id="{F1FB4C17-6AB3-4A1F-9D5F-61D69E819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6581" y="5646737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Line 103">
            <a:extLst>
              <a:ext uri="{FF2B5EF4-FFF2-40B4-BE49-F238E27FC236}">
                <a16:creationId xmlns:a16="http://schemas.microsoft.com/office/drawing/2014/main" id="{D66042FA-0094-47A8-A4E4-A762848EE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381" y="4275137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Text Box 104">
            <a:extLst>
              <a:ext uri="{FF2B5EF4-FFF2-40B4-BE49-F238E27FC236}">
                <a16:creationId xmlns:a16="http://schemas.microsoft.com/office/drawing/2014/main" id="{C3C0DA8C-B113-4001-8886-554C51A7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356" y="1531937"/>
            <a:ext cx="1336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From Mem</a:t>
            </a:r>
          </a:p>
        </p:txBody>
      </p:sp>
      <p:sp>
        <p:nvSpPr>
          <p:cNvPr id="62" name="Text Box 105">
            <a:extLst>
              <a:ext uri="{FF2B5EF4-FFF2-40B4-BE49-F238E27FC236}">
                <a16:creationId xmlns:a16="http://schemas.microsoft.com/office/drawing/2014/main" id="{527DC693-46EE-4AED-A94A-3AF83563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943" y="1455737"/>
            <a:ext cx="1570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FP Registers</a:t>
            </a:r>
          </a:p>
        </p:txBody>
      </p:sp>
      <p:sp>
        <p:nvSpPr>
          <p:cNvPr id="63" name="Text Box 106">
            <a:extLst>
              <a:ext uri="{FF2B5EF4-FFF2-40B4-BE49-F238E27FC236}">
                <a16:creationId xmlns:a16="http://schemas.microsoft.com/office/drawing/2014/main" id="{0774D408-1E8B-4E96-9DA0-F2985AA61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968" y="4846637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Reservation </a:t>
            </a:r>
          </a:p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Stations</a:t>
            </a:r>
          </a:p>
        </p:txBody>
      </p:sp>
      <p:sp>
        <p:nvSpPr>
          <p:cNvPr id="64" name="Line 107">
            <a:extLst>
              <a:ext uri="{FF2B5EF4-FFF2-40B4-BE49-F238E27FC236}">
                <a16:creationId xmlns:a16="http://schemas.microsoft.com/office/drawing/2014/main" id="{692CF7A9-1D25-4F7B-AAD8-38FA889AC4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8581" y="4808537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Line 108">
            <a:extLst>
              <a:ext uri="{FF2B5EF4-FFF2-40B4-BE49-F238E27FC236}">
                <a16:creationId xmlns:a16="http://schemas.microsoft.com/office/drawing/2014/main" id="{E257194B-229D-4E9F-9141-16C8CFD59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8581" y="4808537"/>
            <a:ext cx="0" cy="1524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Line 109">
            <a:extLst>
              <a:ext uri="{FF2B5EF4-FFF2-40B4-BE49-F238E27FC236}">
                <a16:creationId xmlns:a16="http://schemas.microsoft.com/office/drawing/2014/main" id="{27463182-AA77-4DDF-98EF-F40FD650CD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1381" y="4732337"/>
            <a:ext cx="0" cy="1600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Text Box 111">
            <a:extLst>
              <a:ext uri="{FF2B5EF4-FFF2-40B4-BE49-F238E27FC236}">
                <a16:creationId xmlns:a16="http://schemas.microsoft.com/office/drawing/2014/main" id="{AE9D086D-E6B9-4F8D-8472-F4F6E46A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4468" y="4884737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To Mem</a:t>
            </a:r>
          </a:p>
        </p:txBody>
      </p:sp>
      <p:sp>
        <p:nvSpPr>
          <p:cNvPr id="68" name="Text Box 112">
            <a:extLst>
              <a:ext uri="{FF2B5EF4-FFF2-40B4-BE49-F238E27FC236}">
                <a16:creationId xmlns:a16="http://schemas.microsoft.com/office/drawing/2014/main" id="{ABAA5AE8-0F38-4BC0-84A7-6F248953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5581" y="1531937"/>
            <a:ext cx="87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FP Op</a:t>
            </a:r>
          </a:p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Queue</a:t>
            </a:r>
          </a:p>
        </p:txBody>
      </p:sp>
      <p:sp>
        <p:nvSpPr>
          <p:cNvPr id="69" name="Text Box 113">
            <a:extLst>
              <a:ext uri="{FF2B5EF4-FFF2-40B4-BE49-F238E27FC236}">
                <a16:creationId xmlns:a16="http://schemas.microsoft.com/office/drawing/2014/main" id="{3D4D4842-C43E-4297-AD52-198C71891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781" y="2065337"/>
            <a:ext cx="163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Load Buffers</a:t>
            </a:r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8B69B068-76D5-434A-A8EC-C7821A5A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81" y="3284537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Store </a:t>
            </a:r>
          </a:p>
          <a:p>
            <a:pPr>
              <a:spcBef>
                <a:spcPct val="0"/>
              </a:spcBef>
            </a:pPr>
            <a:r>
              <a:rPr lang="en-US" sz="1800">
                <a:latin typeface="Comic Sans MS" pitchFamily="66" charset="0"/>
              </a:rPr>
              <a:t>Buffers</a:t>
            </a:r>
          </a:p>
        </p:txBody>
      </p:sp>
      <p:sp>
        <p:nvSpPr>
          <p:cNvPr id="71" name="Text Box 116">
            <a:extLst>
              <a:ext uri="{FF2B5EF4-FFF2-40B4-BE49-F238E27FC236}">
                <a16:creationId xmlns:a16="http://schemas.microsoft.com/office/drawing/2014/main" id="{E4B89D0C-E0EC-4BA7-832B-B06648D44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8" y="2506662"/>
            <a:ext cx="68738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Load1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Load2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Load3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Load4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Load5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>
                <a:solidFill>
                  <a:schemeClr val="hlink"/>
                </a:solidFill>
                <a:latin typeface="Comic Sans MS" pitchFamily="66" charset="0"/>
              </a:rPr>
              <a:t>Load6</a:t>
            </a:r>
          </a:p>
        </p:txBody>
      </p:sp>
    </p:spTree>
    <p:extLst>
      <p:ext uri="{BB962C8B-B14F-4D97-AF65-F5344CB8AC3E}">
        <p14:creationId xmlns:p14="http://schemas.microsoft.com/office/powerpoint/2010/main" val="14613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4E6-F864-497C-9006-C994CCC6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2C7D6-7269-4BB3-9270-56887A1B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EE929-31FC-4E18-933F-9A1D6F90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F0479-15EB-4216-B720-3CFC0D2689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38150" y="1352550"/>
            <a:ext cx="12192000" cy="55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>
                <a:latin typeface="Calibri body"/>
              </a:rPr>
              <a:t>Control &amp; buffers </a:t>
            </a:r>
            <a:r>
              <a:rPr lang="en-US" b="0" u="sng" dirty="0">
                <a:solidFill>
                  <a:schemeClr val="hlink"/>
                </a:solidFill>
                <a:latin typeface="Calibri body"/>
              </a:rPr>
              <a:t>distributed</a:t>
            </a:r>
            <a:r>
              <a:rPr lang="en-US" b="0" dirty="0">
                <a:latin typeface="Calibri body"/>
              </a:rPr>
              <a:t> with Function Units (FU) </a:t>
            </a:r>
          </a:p>
          <a:p>
            <a:pPr lvl="1"/>
            <a:r>
              <a:rPr lang="en-US" sz="2400" b="0" dirty="0">
                <a:latin typeface="Calibri body"/>
              </a:rPr>
              <a:t>FU buffers called “</a:t>
            </a:r>
            <a:r>
              <a:rPr lang="en-US" sz="2400" b="0" u="sng" dirty="0">
                <a:solidFill>
                  <a:schemeClr val="hlink"/>
                </a:solidFill>
                <a:latin typeface="Calibri body"/>
              </a:rPr>
              <a:t>reservation stations</a:t>
            </a:r>
            <a:r>
              <a:rPr lang="en-US" sz="2400" b="0" dirty="0">
                <a:latin typeface="Calibri body"/>
              </a:rPr>
              <a:t>”; have pending operands</a:t>
            </a:r>
          </a:p>
          <a:p>
            <a:r>
              <a:rPr lang="en-US" b="0" dirty="0">
                <a:latin typeface="Calibri body"/>
              </a:rPr>
              <a:t>Registers in instructions replaced by values or pointers to reservation stations(RS); called  </a:t>
            </a:r>
            <a:r>
              <a:rPr lang="en-US" b="0" u="sng" dirty="0">
                <a:solidFill>
                  <a:schemeClr val="hlink"/>
                </a:solidFill>
                <a:latin typeface="Calibri body"/>
              </a:rPr>
              <a:t>register</a:t>
            </a:r>
            <a:r>
              <a:rPr lang="en-US" b="0" dirty="0">
                <a:solidFill>
                  <a:schemeClr val="hlink"/>
                </a:solidFill>
                <a:latin typeface="Calibri body"/>
              </a:rPr>
              <a:t> </a:t>
            </a:r>
            <a:r>
              <a:rPr lang="en-US" b="0" u="sng" dirty="0">
                <a:solidFill>
                  <a:schemeClr val="hlink"/>
                </a:solidFill>
                <a:latin typeface="Calibri body"/>
              </a:rPr>
              <a:t>renaming</a:t>
            </a:r>
            <a:r>
              <a:rPr lang="en-US" b="0" dirty="0">
                <a:solidFill>
                  <a:schemeClr val="hlink"/>
                </a:solidFill>
                <a:latin typeface="Calibri body"/>
              </a:rPr>
              <a:t> </a:t>
            </a:r>
            <a:r>
              <a:rPr lang="en-US" b="0" dirty="0">
                <a:latin typeface="Calibri body"/>
              </a:rPr>
              <a:t>; </a:t>
            </a:r>
          </a:p>
          <a:p>
            <a:pPr lvl="1"/>
            <a:r>
              <a:rPr lang="en-US" sz="2400" b="0" dirty="0">
                <a:latin typeface="Calibri body"/>
              </a:rPr>
              <a:t>avoids WAR, WAW hazards</a:t>
            </a:r>
          </a:p>
          <a:p>
            <a:pPr lvl="1"/>
            <a:r>
              <a:rPr lang="en-US" sz="2400" b="0" dirty="0">
                <a:latin typeface="Calibri body"/>
              </a:rPr>
              <a:t>More reservation stations than registers, so can do optimizations compilers can’t</a:t>
            </a:r>
          </a:p>
          <a:p>
            <a:r>
              <a:rPr lang="en-US" b="0" dirty="0">
                <a:latin typeface="Calibri body"/>
              </a:rPr>
              <a:t>Results to FU from RS over </a:t>
            </a:r>
            <a:r>
              <a:rPr lang="en-US" b="0" u="sng" dirty="0">
                <a:solidFill>
                  <a:schemeClr val="hlink"/>
                </a:solidFill>
                <a:latin typeface="Calibri body"/>
              </a:rPr>
              <a:t>Common Data Bus </a:t>
            </a:r>
            <a:r>
              <a:rPr lang="en-US" b="0" dirty="0">
                <a:latin typeface="Calibri body"/>
              </a:rPr>
              <a:t>that broadcasts results to all FUs</a:t>
            </a:r>
          </a:p>
          <a:p>
            <a:r>
              <a:rPr lang="en-US" b="0" dirty="0">
                <a:latin typeface="Calibri body"/>
              </a:rPr>
              <a:t>Load and Stores treated as FUs with RSs as wells</a:t>
            </a:r>
          </a:p>
          <a:p>
            <a:r>
              <a:rPr lang="en-US" b="0" dirty="0">
                <a:latin typeface="Calibri body"/>
              </a:rPr>
              <a:t>Decode stage of the pipeline: becomes two stages: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00000"/>
                </a:solidFill>
                <a:latin typeface="Calibri body"/>
              </a:rPr>
              <a:t>Issue: </a:t>
            </a:r>
            <a:r>
              <a:rPr lang="en-US" b="0" dirty="0">
                <a:latin typeface="Calibri body"/>
              </a:rPr>
              <a:t>Decode instructions, check structural hazards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00000"/>
                </a:solidFill>
                <a:latin typeface="Calibri body"/>
              </a:rPr>
              <a:t>Read operands: </a:t>
            </a:r>
            <a:r>
              <a:rPr lang="en-US" b="0" dirty="0">
                <a:latin typeface="Calibri body"/>
              </a:rPr>
              <a:t>Wait until no data hazards, then read operands. </a:t>
            </a:r>
          </a:p>
          <a:p>
            <a:pPr marL="0" indent="0">
              <a:buNone/>
            </a:pPr>
            <a:r>
              <a:rPr lang="en-US" b="0" dirty="0">
                <a:latin typeface="Calibri body"/>
              </a:rPr>
              <a:t>Some processors use the term </a:t>
            </a:r>
            <a:r>
              <a:rPr lang="en-US" b="0" dirty="0">
                <a:solidFill>
                  <a:srgbClr val="C00000"/>
                </a:solidFill>
                <a:latin typeface="Calibri body"/>
              </a:rPr>
              <a:t>dispatch</a:t>
            </a:r>
            <a:r>
              <a:rPr lang="en-US" b="0" dirty="0">
                <a:latin typeface="Calibri body"/>
              </a:rPr>
              <a:t> and </a:t>
            </a:r>
            <a:r>
              <a:rPr lang="en-US" b="0" dirty="0">
                <a:solidFill>
                  <a:srgbClr val="C00000"/>
                </a:solidFill>
                <a:latin typeface="Calibri body"/>
              </a:rPr>
              <a:t>issue.</a:t>
            </a:r>
            <a:r>
              <a:rPr lang="en-US" b="0" dirty="0">
                <a:latin typeface="Calibri body"/>
              </a:rPr>
              <a:t> </a:t>
            </a:r>
          </a:p>
          <a:p>
            <a:pPr marL="0" indent="0">
              <a:buNone/>
            </a:pPr>
            <a:endParaRPr lang="en-US" b="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49756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36EA-2D2C-4ED3-86D8-A1007754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 Station Components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98780-4A8A-484F-BE68-C026EB71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F249F-3A51-4AEB-A231-41F341BC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A2F6F-EAA5-4D05-8A14-B20B5586C53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8588" y="1266825"/>
            <a:ext cx="1219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b="0" dirty="0">
                <a:latin typeface="Calibri body"/>
              </a:rPr>
              <a:t>	</a:t>
            </a:r>
            <a:r>
              <a:rPr lang="en-US" b="0" dirty="0">
                <a:solidFill>
                  <a:schemeClr val="accent1"/>
                </a:solidFill>
                <a:latin typeface="Calibri body"/>
              </a:rPr>
              <a:t>Op:	</a:t>
            </a:r>
            <a:r>
              <a:rPr lang="en-US" b="0" dirty="0">
                <a:latin typeface="Calibri body"/>
              </a:rPr>
              <a:t>Operation to perform in the unit (e.g., + or –)</a:t>
            </a:r>
          </a:p>
          <a:p>
            <a:pPr>
              <a:buFontTx/>
              <a:buNone/>
            </a:pPr>
            <a:endParaRPr lang="en-US" b="0" dirty="0">
              <a:latin typeface="Calibri body"/>
            </a:endParaRPr>
          </a:p>
          <a:p>
            <a:pPr>
              <a:buFontTx/>
              <a:buNone/>
            </a:pPr>
            <a:r>
              <a:rPr lang="en-US" b="0" dirty="0">
                <a:latin typeface="Calibri body"/>
              </a:rPr>
              <a:t>	</a:t>
            </a:r>
            <a:r>
              <a:rPr lang="en-US" b="0" dirty="0" err="1">
                <a:solidFill>
                  <a:schemeClr val="accent1"/>
                </a:solidFill>
                <a:latin typeface="Calibri body"/>
              </a:rPr>
              <a:t>Vj</a:t>
            </a:r>
            <a:r>
              <a:rPr lang="en-US" b="0" dirty="0">
                <a:solidFill>
                  <a:schemeClr val="accent1"/>
                </a:solidFill>
                <a:latin typeface="Calibri body"/>
              </a:rPr>
              <a:t>, </a:t>
            </a:r>
            <a:r>
              <a:rPr lang="en-US" b="0" dirty="0" err="1">
                <a:solidFill>
                  <a:schemeClr val="accent1"/>
                </a:solidFill>
                <a:latin typeface="Calibri body"/>
              </a:rPr>
              <a:t>Vk</a:t>
            </a:r>
            <a:r>
              <a:rPr lang="en-US" b="0" dirty="0">
                <a:solidFill>
                  <a:schemeClr val="accent1"/>
                </a:solidFill>
                <a:latin typeface="Calibri body"/>
              </a:rPr>
              <a:t>: </a:t>
            </a:r>
            <a:r>
              <a:rPr lang="en-US" b="0" dirty="0">
                <a:solidFill>
                  <a:schemeClr val="hlink"/>
                </a:solidFill>
                <a:latin typeface="Calibri body"/>
              </a:rPr>
              <a:t>Value</a:t>
            </a:r>
            <a:r>
              <a:rPr lang="en-US" b="0" dirty="0">
                <a:latin typeface="Calibri body"/>
              </a:rPr>
              <a:t> of Source operands</a:t>
            </a:r>
          </a:p>
          <a:p>
            <a:pPr lvl="1"/>
            <a:r>
              <a:rPr lang="en-US" sz="2400" b="0" dirty="0">
                <a:latin typeface="Calibri body"/>
              </a:rPr>
              <a:t>Store buffers has V field, result to be stored</a:t>
            </a:r>
          </a:p>
          <a:p>
            <a:pPr marL="457200" lvl="1" indent="0">
              <a:buNone/>
            </a:pPr>
            <a:endParaRPr lang="en-US" sz="2400" b="0" dirty="0">
              <a:latin typeface="Calibri body"/>
            </a:endParaRPr>
          </a:p>
          <a:p>
            <a:pPr>
              <a:buFontTx/>
              <a:buNone/>
            </a:pPr>
            <a:r>
              <a:rPr lang="en-US" b="0" dirty="0">
                <a:solidFill>
                  <a:schemeClr val="accent1"/>
                </a:solidFill>
                <a:latin typeface="Calibri body"/>
              </a:rPr>
              <a:t>	</a:t>
            </a:r>
            <a:r>
              <a:rPr lang="en-US" b="0" dirty="0" err="1">
                <a:solidFill>
                  <a:schemeClr val="accent1"/>
                </a:solidFill>
                <a:latin typeface="Calibri body"/>
              </a:rPr>
              <a:t>Qj</a:t>
            </a:r>
            <a:r>
              <a:rPr lang="en-US" b="0" dirty="0">
                <a:solidFill>
                  <a:schemeClr val="accent1"/>
                </a:solidFill>
                <a:latin typeface="Calibri body"/>
              </a:rPr>
              <a:t>, </a:t>
            </a:r>
            <a:r>
              <a:rPr lang="en-US" b="0" dirty="0" err="1">
                <a:solidFill>
                  <a:schemeClr val="accent1"/>
                </a:solidFill>
                <a:latin typeface="Calibri body"/>
              </a:rPr>
              <a:t>Qk</a:t>
            </a:r>
            <a:r>
              <a:rPr lang="en-US" b="0" dirty="0">
                <a:solidFill>
                  <a:schemeClr val="accent1"/>
                </a:solidFill>
                <a:latin typeface="Calibri body"/>
              </a:rPr>
              <a:t>: </a:t>
            </a:r>
            <a:r>
              <a:rPr lang="en-US" b="0" dirty="0">
                <a:latin typeface="Calibri body"/>
              </a:rPr>
              <a:t>Reservation stations producing source registers (value to be written)</a:t>
            </a:r>
          </a:p>
          <a:p>
            <a:pPr lvl="1"/>
            <a:r>
              <a:rPr lang="en-US" sz="2400" b="0" dirty="0" err="1">
                <a:latin typeface="Calibri body"/>
              </a:rPr>
              <a:t>Qj,Qk</a:t>
            </a:r>
            <a:r>
              <a:rPr lang="en-US" sz="2400" b="0" dirty="0">
                <a:latin typeface="Calibri body"/>
              </a:rPr>
              <a:t>=0 =&gt; ready</a:t>
            </a:r>
            <a:endParaRPr lang="en-US" sz="2400" b="0" dirty="0">
              <a:solidFill>
                <a:schemeClr val="accent1"/>
              </a:solidFill>
              <a:latin typeface="Calibri body"/>
            </a:endParaRPr>
          </a:p>
          <a:p>
            <a:pPr lvl="1"/>
            <a:r>
              <a:rPr lang="en-US" sz="2400" b="0" dirty="0">
                <a:latin typeface="Calibri body"/>
              </a:rPr>
              <a:t>Store buffers only have Qi for RS producing result</a:t>
            </a:r>
          </a:p>
          <a:p>
            <a:pPr>
              <a:buFontTx/>
              <a:buNone/>
            </a:pPr>
            <a:r>
              <a:rPr lang="en-US" b="0" dirty="0">
                <a:solidFill>
                  <a:schemeClr val="accent1"/>
                </a:solidFill>
                <a:latin typeface="Calibri body"/>
              </a:rPr>
              <a:t> 	Busy: </a:t>
            </a:r>
            <a:r>
              <a:rPr lang="en-US" b="0" dirty="0">
                <a:latin typeface="Calibri body"/>
              </a:rPr>
              <a:t>Indicates reservation station or FU is busy</a:t>
            </a:r>
          </a:p>
          <a:p>
            <a:pPr>
              <a:buFontTx/>
              <a:buNone/>
            </a:pPr>
            <a:r>
              <a:rPr lang="en-US" b="0" dirty="0">
                <a:latin typeface="Calibri body"/>
              </a:rPr>
              <a:t>		</a:t>
            </a:r>
          </a:p>
          <a:p>
            <a:pPr>
              <a:buFontTx/>
              <a:buNone/>
            </a:pPr>
            <a:r>
              <a:rPr lang="en-US" b="0" dirty="0">
                <a:solidFill>
                  <a:schemeClr val="hlink"/>
                </a:solidFill>
                <a:latin typeface="Calibri body"/>
              </a:rPr>
              <a:t>	Register result status</a:t>
            </a:r>
            <a:r>
              <a:rPr lang="en-US" b="0" dirty="0">
                <a:latin typeface="Calibri body"/>
              </a:rPr>
              <a:t>—Indicates which functional unit will write each register, if one exists. Blank when no pending instructions that will write that register. </a:t>
            </a:r>
          </a:p>
        </p:txBody>
      </p:sp>
    </p:spTree>
    <p:extLst>
      <p:ext uri="{BB962C8B-B14F-4D97-AF65-F5344CB8AC3E}">
        <p14:creationId xmlns:p14="http://schemas.microsoft.com/office/powerpoint/2010/main" val="13658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7A9B-7479-47A9-AAFD-65F4D408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6A2B-537F-472E-A71E-10A30893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Inorder</a:t>
            </a:r>
            <a:r>
              <a:rPr lang="en-US" dirty="0"/>
              <a:t> Instruction fetch </a:t>
            </a:r>
          </a:p>
          <a:p>
            <a:pPr marL="0" indent="0">
              <a:buNone/>
            </a:pPr>
            <a:r>
              <a:rPr lang="en-US" dirty="0"/>
              <a:t>Fetched instructions enqueued into a Q called </a:t>
            </a:r>
            <a:r>
              <a:rPr lang="en-US" dirty="0">
                <a:solidFill>
                  <a:srgbClr val="C00000"/>
                </a:solidFill>
              </a:rPr>
              <a:t>Instruction Q (IQ)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Inorder</a:t>
            </a:r>
            <a:r>
              <a:rPr lang="en-US" dirty="0"/>
              <a:t> instruction issue from the IQ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Outoforder</a:t>
            </a:r>
            <a:r>
              <a:rPr lang="en-US" dirty="0"/>
              <a:t> execution</a:t>
            </a:r>
          </a:p>
          <a:p>
            <a:pPr marL="0" indent="0">
              <a:buNone/>
            </a:pPr>
            <a:r>
              <a:rPr lang="en-US" dirty="0"/>
              <a:t>New concept of </a:t>
            </a:r>
            <a:r>
              <a:rPr lang="en-US" dirty="0">
                <a:solidFill>
                  <a:srgbClr val="C00000"/>
                </a:solidFill>
              </a:rPr>
              <a:t>register renaming</a:t>
            </a:r>
            <a:r>
              <a:rPr lang="en-US" dirty="0"/>
              <a:t> through reservation stations that eliminates WAR and WAW hazards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FD606-14AA-42AF-8D55-FB733D59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610E573-0007-4070-A04D-1FE1A11C592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886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F1DCF-F667-4B10-A306-50EAA0B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4A759-A927-4F98-9AC2-C72CC49D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544"/>
            <a:ext cx="8534400" cy="5020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5660DE-E4D3-4A2C-B180-FE329489AB14}"/>
              </a:ext>
            </a:extLst>
          </p:cNvPr>
          <p:cNvSpPr txBox="1"/>
          <p:nvPr/>
        </p:nvSpPr>
        <p:spPr>
          <a:xfrm>
            <a:off x="7577138" y="1585913"/>
            <a:ext cx="337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about memory hierarchy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4844BEE-F7B8-47D9-BC21-697B68C7ACC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0616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F8F68-C689-44E7-ADD8-B109D6C998F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Cycle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90279-207E-4858-BDFB-E76F7F599B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774113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9DBBDBDD-58A3-4AE1-9F9C-C44EDCA6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333500"/>
            <a:ext cx="533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E9F943A-E42F-4513-84AD-B214A0DB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333500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CA4315D-55AB-40B4-A71F-EFA0E680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5143500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4FC8C-0750-4903-8193-F545AFD38AA4}"/>
              </a:ext>
            </a:extLst>
          </p:cNvPr>
          <p:cNvSpPr txBox="1"/>
          <p:nvPr/>
        </p:nvSpPr>
        <p:spPr>
          <a:xfrm>
            <a:off x="9081370" y="923544"/>
            <a:ext cx="3107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</a:rPr>
              <a:t>Load: 2 cycle </a:t>
            </a:r>
          </a:p>
          <a:p>
            <a:r>
              <a:rPr lang="en-IN" sz="2400" dirty="0">
                <a:latin typeface="Cambria" panose="02040503050406030204" pitchFamily="18" charset="0"/>
              </a:rPr>
              <a:t>FP add: 2 cycles </a:t>
            </a:r>
          </a:p>
          <a:p>
            <a:r>
              <a:rPr lang="en-IN" sz="2400" dirty="0">
                <a:latin typeface="Cambria" panose="02040503050406030204" pitchFamily="18" charset="0"/>
              </a:rPr>
              <a:t>FP multiply: 10 cycles </a:t>
            </a:r>
          </a:p>
          <a:p>
            <a:r>
              <a:rPr lang="en-IN" sz="2400" dirty="0">
                <a:latin typeface="Cambria" panose="02040503050406030204" pitchFamily="18" charset="0"/>
              </a:rPr>
              <a:t>FP divide: 40 cycles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FE72B9B-2337-418A-AF08-FF7114A7A0E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4773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88389-F9E9-4D3C-BBC6-579097B07E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Cycle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19095-AECD-4606-9F2E-BA8D31FC06E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0404"/>
            <a:ext cx="8774113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9355099-88AE-4F95-9DAD-36BB7960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664304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C5F50CE-E85A-4ED6-8EC6-2F2C9B89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588104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164949A-6417-44D9-8594-8274B5F9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5120291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76791-2350-464B-B380-1E2C9549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5853716"/>
            <a:ext cx="54486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u="sng" dirty="0">
                <a:solidFill>
                  <a:schemeClr val="hlink"/>
                </a:solidFill>
                <a:latin typeface="Comic Sans MS" pitchFamily="66" charset="0"/>
              </a:rPr>
              <a:t>can have multiple loads outstanding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2667F26-2A94-4F25-BE02-F9D5DBD2FB5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102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30172</TotalTime>
  <Words>1289</Words>
  <Application>Microsoft Office PowerPoint</Application>
  <PresentationFormat>Widescreen</PresentationFormat>
  <Paragraphs>305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body</vt:lpstr>
      <vt:lpstr>Calibri Light</vt:lpstr>
      <vt:lpstr>Cambria</vt:lpstr>
      <vt:lpstr>Comic Sans MS</vt:lpstr>
      <vt:lpstr>Courier New</vt:lpstr>
      <vt:lpstr>Verdana</vt:lpstr>
      <vt:lpstr>Office Theme</vt:lpstr>
      <vt:lpstr>CS230: Digital Logic Design and Computer Architecture</vt:lpstr>
      <vt:lpstr>Recap</vt:lpstr>
      <vt:lpstr>Tomasulo’s Organization for dynamic scheduling</vt:lpstr>
      <vt:lpstr>Points to remember</vt:lpstr>
      <vt:lpstr>Reservation Station Components</vt:lpstr>
      <vt:lpstr>The New Pipeline</vt:lpstr>
      <vt:lpstr>An Example</vt:lpstr>
      <vt:lpstr>Cycle 1</vt:lpstr>
      <vt:lpstr>Cycle 2</vt:lpstr>
      <vt:lpstr>Cycle 3: Continue doing it  </vt:lpstr>
      <vt:lpstr>Register Renaming</vt:lpstr>
      <vt:lpstr>Explicit Register Renaming</vt:lpstr>
      <vt:lpstr>Tomasulo, O3 completion, we need inorder complete (commit) </vt:lpstr>
      <vt:lpstr>Dynamic scheduling with speculative execution</vt:lpstr>
      <vt:lpstr>Speculative O3 with Tomasulo and ROB</vt:lpstr>
      <vt:lpstr>PowerPoint Presentation</vt:lpstr>
      <vt:lpstr>PowerPoint Presentation</vt:lpstr>
      <vt:lpstr>PowerPoint Presentation</vt:lpstr>
      <vt:lpstr>Memory Disambiguation</vt:lpstr>
      <vt:lpstr>PAUSE: The out-of-order Madness</vt:lpstr>
      <vt:lpstr>Summary of CS230 </vt:lpstr>
      <vt:lpstr>After this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635</cp:revision>
  <dcterms:created xsi:type="dcterms:W3CDTF">2021-05-31T06:57:48Z</dcterms:created>
  <dcterms:modified xsi:type="dcterms:W3CDTF">2023-11-08T05:30:15Z</dcterms:modified>
</cp:coreProperties>
</file>