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9" r:id="rId6"/>
    <p:sldId id="260" r:id="rId7"/>
    <p:sldId id="262" r:id="rId8"/>
    <p:sldId id="264" r:id="rId9"/>
    <p:sldId id="263" r:id="rId10"/>
    <p:sldId id="266" r:id="rId11"/>
    <p:sldId id="267" r:id="rId12"/>
    <p:sldId id="268" r:id="rId13"/>
    <p:sldId id="265" r:id="rId14"/>
    <p:sldId id="270" r:id="rId15"/>
    <p:sldId id="273" r:id="rId16"/>
    <p:sldId id="271" r:id="rId17"/>
    <p:sldId id="272" r:id="rId18"/>
    <p:sldId id="275" r:id="rId19"/>
    <p:sldId id="276" r:id="rId20"/>
    <p:sldId id="277" r:id="rId21"/>
    <p:sldId id="278" r:id="rId22"/>
    <p:sldId id="279" r:id="rId23"/>
    <p:sldId id="280" r:id="rId24"/>
    <p:sldId id="281" r:id="rId25"/>
    <p:sldId id="282" r:id="rId26"/>
    <p:sldId id="258" r:id="rId27"/>
    <p:sldId id="259" r:id="rId28"/>
    <p:sldId id="261"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6" d="100"/>
          <a:sy n="86"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800" dirty="0"/>
            <a:t>Problem</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pPr algn="just"/>
          <a:r>
            <a:rPr lang="en-US" sz="1700" kern="1200" dirty="0">
              <a:solidFill>
                <a:schemeClr val="tx1">
                  <a:lumMod val="75000"/>
                  <a:lumOff val="25000"/>
                </a:schemeClr>
              </a:solidFill>
              <a:latin typeface="+mn-lt"/>
              <a:ea typeface="+mn-ea"/>
              <a:cs typeface="+mn-cs"/>
            </a:rPr>
            <a:t>It is quite challenging to properly determine an appropriate architecture of a neural network so that the resulting learner model can achieve sound performance for both learning and generalization. The process of iterative searching for an appropriate set of weights and biases is time consuming and computationally intensive and difficult to apply with large scale data analytics. </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800" dirty="0"/>
            <a:t>Solution</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pPr algn="just"/>
          <a:r>
            <a:rPr lang="en-US" sz="1700" kern="1200" dirty="0">
              <a:solidFill>
                <a:prstClr val="black">
                  <a:lumMod val="75000"/>
                  <a:lumOff val="25000"/>
                </a:prstClr>
              </a:solidFill>
              <a:latin typeface="Franklin Gothic Book" panose="020B0502020104020203"/>
              <a:ea typeface="+mn-ea"/>
              <a:cs typeface="+mn-cs"/>
            </a:rPr>
            <a:t>Randomized approaches for large scale computing are highly desirable due to their effectiveness and efficiency. To resolve this problem, one turn to develop a constructive approaches for building a neural networks, starting with a small sized network, followed inclemently generating hidden nodes and output weights until a predefined termination criterion is 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800" dirty="0"/>
            <a:t>What is SCN?</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pPr marL="0" lvl="0" indent="0" algn="just"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Stochastic configuration networks (SCNs) as a class of randomized learner model have been successfully employed in data analytics due to its universal approximation capability and fast modeling property. SCNs in terms of less human intervention on the network size setting, the scope adaptation of random parameters, fast learning and sound generalization.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800" dirty="0"/>
            <a:t>1st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700" kern="1200" dirty="0">
              <a:solidFill>
                <a:prstClr val="black">
                  <a:lumMod val="75000"/>
                  <a:lumOff val="25000"/>
                </a:prstClr>
              </a:solidFill>
              <a:latin typeface="Franklin Gothic Book" panose="020B0502020104020203"/>
              <a:ea typeface="+mn-ea"/>
              <a:cs typeface="+mn-cs"/>
            </a:rPr>
            <a:t>Randomly assigning the input weights</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800" dirty="0"/>
            <a:t>2nd</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pPr marL="0" lvl="0" indent="0" algn="ctr"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Randomly assigning the biases of neural networks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800" dirty="0"/>
            <a:t>Evaluating</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pPr marL="0" lvl="0" indent="0" algn="ctr"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Evaluating the output weights by solving a linear equation system using well known lest square method  and its regularized</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800"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Problem</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marL="0" lvl="0" indent="0" algn="just" defTabSz="755650">
            <a:lnSpc>
              <a:spcPct val="90000"/>
            </a:lnSpc>
            <a:spcBef>
              <a:spcPct val="0"/>
            </a:spcBef>
            <a:spcAft>
              <a:spcPct val="35000"/>
            </a:spcAft>
            <a:buNone/>
          </a:pPr>
          <a:r>
            <a:rPr lang="en-US" sz="1700" kern="1200" dirty="0">
              <a:solidFill>
                <a:schemeClr val="tx1">
                  <a:lumMod val="75000"/>
                  <a:lumOff val="25000"/>
                </a:schemeClr>
              </a:solidFill>
              <a:latin typeface="+mn-lt"/>
              <a:ea typeface="+mn-ea"/>
              <a:cs typeface="+mn-cs"/>
            </a:rPr>
            <a:t>It is quite challenging to properly determine an appropriate architecture of a neural network so that the resulting learner model can achieve sound performance for both learning and generalization. The process of iterative searching for an appropriate set of weights and biases is time consuming and computationally intensive and difficult to apply with large scale data analytics. </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Solution</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9540" rIns="0" bIns="0" numCol="1" spcCol="1270" anchor="t" anchorCtr="1">
          <a:noAutofit/>
        </a:bodyPr>
        <a:lstStyle/>
        <a:p>
          <a:pPr marL="0" lvl="0" indent="0" algn="just"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Randomized approaches for large scale computing are highly desirable due to their effectiveness and efficiency. To resolve this problem, one turn to develop a constructive approaches for building a neural networks, starting with a small sized network, followed inclemently generating hidden nodes and output weights until a predefined termination criterion is 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What is SCN?</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marL="0" lvl="0" indent="0" algn="just"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Stochastic configuration networks (SCNs) as a class of randomized learner model have been successfully employed in data analytics due to its universal approximation capability and fast modeling property. SCNs in terms of less human intervention on the network size setting, the scope adaptation of random parameters, fast learning and sound generalization.</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1st</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marL="0" lvl="0" indent="0" algn="ctr"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Randomly assigning the input weights</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2nd</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9540" rIns="0" bIns="0" numCol="1" spcCol="1270" anchor="t" anchorCtr="1">
          <a:noAutofit/>
        </a:bodyPr>
        <a:lstStyle/>
        <a:p>
          <a:pPr marL="0" lvl="0" indent="0" algn="ctr"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Randomly assigning the biases of neural networks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Evaluating</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marL="0" lvl="0" indent="0" algn="ctr" defTabSz="755650">
            <a:lnSpc>
              <a:spcPct val="90000"/>
            </a:lnSpc>
            <a:spcBef>
              <a:spcPct val="0"/>
            </a:spcBef>
            <a:spcAft>
              <a:spcPct val="35000"/>
            </a:spcAft>
            <a:buNone/>
          </a:pPr>
          <a:r>
            <a:rPr lang="en-US" sz="1700" kern="1200" dirty="0">
              <a:solidFill>
                <a:prstClr val="black">
                  <a:lumMod val="75000"/>
                  <a:lumOff val="25000"/>
                </a:prstClr>
              </a:solidFill>
              <a:latin typeface="Franklin Gothic Book" panose="020B0502020104020203"/>
              <a:ea typeface="+mn-ea"/>
              <a:cs typeface="+mn-cs"/>
            </a:rPr>
            <a:t>Evaluating the output weights by solving a linear equation system using well known lest square method  and its regularized</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Stochastic Configuration Networks</a:t>
            </a:r>
            <a:br>
              <a:rPr lang="en-US" b="1" i="0" dirty="0">
                <a:solidFill>
                  <a:srgbClr val="3B6EA5"/>
                </a:solidFill>
                <a:effectLst/>
                <a:latin typeface="Helvetica Neue"/>
              </a:rPr>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lnSpcReduction="10000"/>
          </a:bodyPr>
          <a:lstStyle/>
          <a:p>
            <a:r>
              <a:rPr lang="en-US" sz="1200" dirty="0"/>
              <a:t>Waseem abbas (Research associate) Sino-Pak Center for Artificial Intelligence, Pak-Austria </a:t>
            </a:r>
            <a:r>
              <a:rPr lang="en-US" sz="1200" dirty="0" err="1"/>
              <a:t>Fachhochschule</a:t>
            </a:r>
            <a:r>
              <a:rPr lang="en-US" sz="1200" dirty="0"/>
              <a:t>: Institute of Applied Sciences and Technology, Pakistan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br>
              <a:rPr lang="en-US" sz="2500" dirty="0"/>
            </a:br>
            <a:br>
              <a:rPr lang="en-US" sz="2500" dirty="0"/>
            </a:br>
            <a:br>
              <a:rPr lang="en-US" sz="2500" dirty="0"/>
            </a:br>
            <a:br>
              <a:rPr lang="en-US" sz="2500" dirty="0"/>
            </a:br>
            <a:br>
              <a:rPr lang="en-US" sz="2500" dirty="0"/>
            </a:br>
            <a:br>
              <a:rPr lang="en-US" sz="2500" dirty="0"/>
            </a:br>
            <a:br>
              <a:rPr lang="en-US" sz="2500" dirty="0"/>
            </a:br>
            <a:r>
              <a:rPr lang="en-US" sz="2500" dirty="0"/>
              <a:t>The boom</a:t>
            </a:r>
            <a:br>
              <a:rPr lang="en-US" b="1" i="0" dirty="0">
                <a:solidFill>
                  <a:srgbClr val="292929"/>
                </a:solidFill>
                <a:effectLst/>
                <a:latin typeface="sohne"/>
              </a:rPr>
            </a:br>
            <a:endParaRPr lang="en-US" dirty="0"/>
          </a:p>
        </p:txBody>
      </p:sp>
      <p:pic>
        <p:nvPicPr>
          <p:cNvPr id="1026" name="Picture 2">
            <a:extLst>
              <a:ext uri="{FF2B5EF4-FFF2-40B4-BE49-F238E27FC236}">
                <a16:creationId xmlns:a16="http://schemas.microsoft.com/office/drawing/2014/main" id="{E6784EE4-76AE-4B7E-8F38-C68D9ED8DE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605" y="2341563"/>
            <a:ext cx="5446789"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34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br>
              <a:rPr lang="en-US" sz="2500" dirty="0"/>
            </a:br>
            <a:br>
              <a:rPr lang="en-US" sz="2500" dirty="0"/>
            </a:br>
            <a:br>
              <a:rPr lang="en-US" sz="2500" dirty="0"/>
            </a:br>
            <a:br>
              <a:rPr lang="en-US" sz="2500" dirty="0"/>
            </a:br>
            <a:br>
              <a:rPr lang="en-US" sz="2500" dirty="0"/>
            </a:br>
            <a:br>
              <a:rPr lang="en-US" sz="2500" dirty="0"/>
            </a:br>
            <a:br>
              <a:rPr lang="en-US" sz="2500" dirty="0"/>
            </a:br>
            <a:r>
              <a:rPr lang="en-US" sz="2500" dirty="0"/>
              <a:t>The boom</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3909257C-59E5-40D9-A551-74B26300C227}"/>
              </a:ext>
            </a:extLst>
          </p:cNvPr>
          <p:cNvSpPr>
            <a:spLocks noGrp="1"/>
          </p:cNvSpPr>
          <p:nvPr>
            <p:ph idx="1"/>
          </p:nvPr>
        </p:nvSpPr>
        <p:spPr/>
        <p:txBody>
          <a:bodyPr/>
          <a:lstStyle/>
          <a:p>
            <a:r>
              <a:rPr lang="en-US" b="0" i="0" dirty="0">
                <a:solidFill>
                  <a:srgbClr val="292929"/>
                </a:solidFill>
                <a:effectLst/>
                <a:latin typeface="charter"/>
              </a:rPr>
              <a:t>A recent explosion for interest in deep learning models is credited to the high computational resources and the enriching data that the world has to offer nowadays. </a:t>
            </a:r>
          </a:p>
          <a:p>
            <a:r>
              <a:rPr lang="en-US" b="0" i="0" dirty="0">
                <a:solidFill>
                  <a:srgbClr val="292929"/>
                </a:solidFill>
                <a:effectLst/>
                <a:latin typeface="charter"/>
              </a:rPr>
              <a:t>Deep neural networks are data-hungry models. </a:t>
            </a:r>
          </a:p>
          <a:p>
            <a:r>
              <a:rPr lang="en-US" b="0" i="0" dirty="0">
                <a:solidFill>
                  <a:srgbClr val="292929"/>
                </a:solidFill>
                <a:effectLst/>
                <a:latin typeface="charter"/>
              </a:rPr>
              <a:t>This boom is also majorly credited to the inexpensive high-speed computing that has arrived in the hands of the common folks.</a:t>
            </a:r>
          </a:p>
          <a:p>
            <a:r>
              <a:rPr lang="en-US" b="0" i="0" dirty="0">
                <a:solidFill>
                  <a:srgbClr val="292929"/>
                </a:solidFill>
                <a:effectLst/>
                <a:latin typeface="charter"/>
              </a:rPr>
              <a:t> This unprecedented increase in data along with computational power has created wonders in almost all domains of life.</a:t>
            </a:r>
            <a:endParaRPr lang="en-US" dirty="0"/>
          </a:p>
        </p:txBody>
      </p:sp>
    </p:spTree>
    <p:extLst>
      <p:ext uri="{BB962C8B-B14F-4D97-AF65-F5344CB8AC3E}">
        <p14:creationId xmlns:p14="http://schemas.microsoft.com/office/powerpoint/2010/main" val="102516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architecture of a Deep neural network</a:t>
            </a:r>
          </a:p>
        </p:txBody>
      </p:sp>
      <p:pic>
        <p:nvPicPr>
          <p:cNvPr id="3074" name="Picture 2" descr="Want to know how Deep Learning works? Here’s a quick guide for everyone.">
            <a:extLst>
              <a:ext uri="{FF2B5EF4-FFF2-40B4-BE49-F238E27FC236}">
                <a16:creationId xmlns:a16="http://schemas.microsoft.com/office/drawing/2014/main" id="{6FEAAC7F-3080-4033-8FD2-330EB938F7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8955" y="2341563"/>
            <a:ext cx="5454089"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3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Deep Neural network </a:t>
            </a:r>
          </a:p>
        </p:txBody>
      </p:sp>
      <p:sp>
        <p:nvSpPr>
          <p:cNvPr id="3" name="Content Placeholder 2">
            <a:extLst>
              <a:ext uri="{FF2B5EF4-FFF2-40B4-BE49-F238E27FC236}">
                <a16:creationId xmlns:a16="http://schemas.microsoft.com/office/drawing/2014/main" id="{1230EB0B-00A9-4973-B001-AE99B8EC0D35}"/>
              </a:ext>
            </a:extLst>
          </p:cNvPr>
          <p:cNvSpPr>
            <a:spLocks noGrp="1"/>
          </p:cNvSpPr>
          <p:nvPr>
            <p:ph idx="1"/>
          </p:nvPr>
        </p:nvSpPr>
        <p:spPr/>
        <p:txBody>
          <a:bodyPr/>
          <a:lstStyle/>
          <a:p>
            <a:pPr algn="l"/>
            <a:r>
              <a:rPr lang="en-US" b="0" i="0" dirty="0">
                <a:solidFill>
                  <a:srgbClr val="292929"/>
                </a:solidFill>
                <a:effectLst/>
                <a:latin typeface="charter"/>
              </a:rPr>
              <a:t>Deep learning models are firmly believed to extract features from raw data automatically, a concept also known as feature learning.</a:t>
            </a:r>
          </a:p>
          <a:p>
            <a:pPr algn="l"/>
            <a:r>
              <a:rPr lang="en-US" b="0" i="0" dirty="0">
                <a:solidFill>
                  <a:srgbClr val="292929"/>
                </a:solidFill>
                <a:effectLst/>
                <a:latin typeface="charter"/>
              </a:rPr>
              <a:t> No matter what you feed into a sufficiently large and deep Neural Network, it can learn hidden features and relations between attributes and later leverages those same relations to predict results. </a:t>
            </a:r>
          </a:p>
          <a:p>
            <a:pPr algn="l"/>
            <a:r>
              <a:rPr lang="en-US" b="0" i="0" dirty="0">
                <a:solidFill>
                  <a:srgbClr val="292929"/>
                </a:solidFill>
                <a:effectLst/>
                <a:latin typeface="charter"/>
              </a:rPr>
              <a:t>This comes real handy and requires minimal preprocessing of data.</a:t>
            </a:r>
          </a:p>
          <a:p>
            <a:pPr algn="l"/>
            <a:r>
              <a:rPr lang="en-US" b="0" i="0" dirty="0">
                <a:solidFill>
                  <a:srgbClr val="292929"/>
                </a:solidFill>
                <a:effectLst/>
                <a:latin typeface="charter"/>
              </a:rPr>
              <a:t> Along with this, the tools and frameworks(</a:t>
            </a:r>
            <a:r>
              <a:rPr lang="en-US" b="0" i="0" dirty="0" err="1">
                <a:solidFill>
                  <a:srgbClr val="292929"/>
                </a:solidFill>
                <a:effectLst/>
                <a:latin typeface="charter"/>
              </a:rPr>
              <a:t>PyTorch</a:t>
            </a:r>
            <a:r>
              <a:rPr lang="en-US" b="0" i="0" dirty="0">
                <a:solidFill>
                  <a:srgbClr val="292929"/>
                </a:solidFill>
                <a:effectLst/>
                <a:latin typeface="charter"/>
              </a:rPr>
              <a:t>, </a:t>
            </a:r>
            <a:r>
              <a:rPr lang="en-US" b="0" i="0" dirty="0" err="1">
                <a:solidFill>
                  <a:srgbClr val="292929"/>
                </a:solidFill>
                <a:effectLst/>
                <a:latin typeface="charter"/>
              </a:rPr>
              <a:t>Tensorflow</a:t>
            </a:r>
            <a:r>
              <a:rPr lang="en-US" b="0" i="0" dirty="0">
                <a:solidFill>
                  <a:srgbClr val="292929"/>
                </a:solidFill>
                <a:effectLst/>
                <a:latin typeface="charter"/>
              </a:rPr>
              <a:t>, Theano) used to design and build these data-driven models are increasing by the day, are pretty high level, and are easily available. </a:t>
            </a:r>
          </a:p>
          <a:p>
            <a:pPr algn="l"/>
            <a:r>
              <a:rPr lang="en-US" b="0" i="0" dirty="0">
                <a:solidFill>
                  <a:srgbClr val="292929"/>
                </a:solidFill>
                <a:effectLst/>
                <a:latin typeface="charter"/>
              </a:rPr>
              <a:t>They require an inconsiderable low-level understanding of programming languages.</a:t>
            </a:r>
          </a:p>
          <a:p>
            <a:pPr algn="l"/>
            <a:r>
              <a:rPr lang="en-US" b="0" i="0" dirty="0">
                <a:solidFill>
                  <a:srgbClr val="292929"/>
                </a:solidFill>
                <a:effectLst/>
                <a:latin typeface="charter"/>
              </a:rPr>
              <a:t> On top of it, research by top companies has proved that this domain is indeed worth spending valuable time and money on.</a:t>
            </a:r>
            <a:endParaRPr lang="en-US" dirty="0"/>
          </a:p>
        </p:txBody>
      </p:sp>
    </p:spTree>
    <p:extLst>
      <p:ext uri="{BB962C8B-B14F-4D97-AF65-F5344CB8AC3E}">
        <p14:creationId xmlns:p14="http://schemas.microsoft.com/office/powerpoint/2010/main" val="3857459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Deep Neural network cont. </a:t>
            </a:r>
          </a:p>
        </p:txBody>
      </p:sp>
      <p:sp>
        <p:nvSpPr>
          <p:cNvPr id="3" name="Content Placeholder 2">
            <a:extLst>
              <a:ext uri="{FF2B5EF4-FFF2-40B4-BE49-F238E27FC236}">
                <a16:creationId xmlns:a16="http://schemas.microsoft.com/office/drawing/2014/main" id="{1230EB0B-00A9-4973-B001-AE99B8EC0D35}"/>
              </a:ext>
            </a:extLst>
          </p:cNvPr>
          <p:cNvSpPr>
            <a:spLocks noGrp="1"/>
          </p:cNvSpPr>
          <p:nvPr>
            <p:ph idx="1"/>
          </p:nvPr>
        </p:nvSpPr>
        <p:spPr/>
        <p:txBody>
          <a:bodyPr/>
          <a:lstStyle/>
          <a:p>
            <a:pPr algn="l"/>
            <a:r>
              <a:rPr lang="en-US" b="0" i="0" dirty="0">
                <a:solidFill>
                  <a:srgbClr val="292929"/>
                </a:solidFill>
                <a:effectLst/>
                <a:latin typeface="charter"/>
              </a:rPr>
              <a:t>It is highly acclaimed that deep learning models are indeed scalable with data. </a:t>
            </a:r>
          </a:p>
          <a:p>
            <a:pPr algn="l"/>
            <a:r>
              <a:rPr lang="en-US" b="0" i="0" dirty="0">
                <a:solidFill>
                  <a:srgbClr val="292929"/>
                </a:solidFill>
                <a:effectLst/>
                <a:latin typeface="charter"/>
              </a:rPr>
              <a:t>This indicates that the results almost always get better with the increase in data and by employing larger models. </a:t>
            </a:r>
          </a:p>
          <a:p>
            <a:pPr algn="l"/>
            <a:r>
              <a:rPr lang="en-US" b="0" i="0" dirty="0">
                <a:solidFill>
                  <a:srgbClr val="292929"/>
                </a:solidFill>
                <a:effectLst/>
                <a:latin typeface="charter"/>
              </a:rPr>
              <a:t>These larger models require more computation to train. </a:t>
            </a:r>
          </a:p>
          <a:p>
            <a:pPr algn="l"/>
            <a:r>
              <a:rPr lang="en-US" b="0" i="0" dirty="0">
                <a:solidFill>
                  <a:srgbClr val="292929"/>
                </a:solidFill>
                <a:effectLst/>
                <a:latin typeface="charter"/>
              </a:rPr>
              <a:t>With the advent of conducive computational environments that are easily accessible nowadays, it has, therefore, become easier to experiment and improve the algorithms and architectures in real-time, thus giving rise to better and better practices in short spans. </a:t>
            </a:r>
          </a:p>
          <a:p>
            <a:pPr algn="l"/>
            <a:r>
              <a:rPr lang="en-US" b="0" i="0" dirty="0">
                <a:solidFill>
                  <a:srgbClr val="292929"/>
                </a:solidFill>
                <a:effectLst/>
                <a:latin typeface="charter"/>
              </a:rPr>
              <a:t>That being said, Deep Neural Networks have wide found applications in many domains like Computer Vision, Natural Language Processing, Recommender Systems, and much more. </a:t>
            </a:r>
          </a:p>
          <a:p>
            <a:pPr algn="l"/>
            <a:r>
              <a:rPr lang="en-US" b="0" i="0" dirty="0">
                <a:solidFill>
                  <a:srgbClr val="292929"/>
                </a:solidFill>
                <a:effectLst/>
                <a:latin typeface="charter"/>
              </a:rPr>
              <a:t>Various cross-domain applications have also picked up pace recently.</a:t>
            </a:r>
            <a:endParaRPr lang="en-US" dirty="0"/>
          </a:p>
        </p:txBody>
      </p:sp>
    </p:spTree>
    <p:extLst>
      <p:ext uri="{BB962C8B-B14F-4D97-AF65-F5344CB8AC3E}">
        <p14:creationId xmlns:p14="http://schemas.microsoft.com/office/powerpoint/2010/main" val="210047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architecture of a Deep neural network cont.</a:t>
            </a:r>
          </a:p>
        </p:txBody>
      </p:sp>
      <p:sp>
        <p:nvSpPr>
          <p:cNvPr id="3" name="Content Placeholder 2">
            <a:extLst>
              <a:ext uri="{FF2B5EF4-FFF2-40B4-BE49-F238E27FC236}">
                <a16:creationId xmlns:a16="http://schemas.microsoft.com/office/drawing/2014/main" id="{EA72567E-63D4-41FB-880D-3D3A760F365F}"/>
              </a:ext>
            </a:extLst>
          </p:cNvPr>
          <p:cNvSpPr>
            <a:spLocks noGrp="1"/>
          </p:cNvSpPr>
          <p:nvPr>
            <p:ph idx="1"/>
          </p:nvPr>
        </p:nvSpPr>
        <p:spPr/>
        <p:txBody>
          <a:bodyPr/>
          <a:lstStyle/>
          <a:p>
            <a:pPr algn="l" fontAlgn="base"/>
            <a:r>
              <a:rPr lang="en-US" b="0" i="0" dirty="0">
                <a:solidFill>
                  <a:srgbClr val="0A0A23"/>
                </a:solidFill>
                <a:effectLst/>
                <a:latin typeface="Lato" panose="020B0604020202020204" pitchFamily="34" charset="0"/>
              </a:rPr>
              <a:t>The “</a:t>
            </a:r>
            <a:r>
              <a:rPr lang="en-US" b="1" i="0" dirty="0">
                <a:solidFill>
                  <a:srgbClr val="0A0A23"/>
                </a:solidFill>
                <a:effectLst/>
                <a:latin typeface="inherit"/>
              </a:rPr>
              <a:t>Deep</a:t>
            </a:r>
            <a:r>
              <a:rPr lang="en-US" b="0" i="0" dirty="0">
                <a:solidFill>
                  <a:srgbClr val="0A0A23"/>
                </a:solidFill>
                <a:effectLst/>
                <a:latin typeface="Lato" panose="020B0604020202020204" pitchFamily="34" charset="0"/>
              </a:rPr>
              <a:t>” in Deep Learning refers to having </a:t>
            </a:r>
            <a:r>
              <a:rPr lang="en-US" b="1" i="0" dirty="0">
                <a:solidFill>
                  <a:srgbClr val="0A0A23"/>
                </a:solidFill>
                <a:effectLst/>
                <a:latin typeface="inherit"/>
              </a:rPr>
              <a:t>more than one</a:t>
            </a:r>
            <a:r>
              <a:rPr lang="en-US" b="0" i="0" dirty="0">
                <a:solidFill>
                  <a:srgbClr val="0A0A23"/>
                </a:solidFill>
                <a:effectLst/>
                <a:latin typeface="Lato" panose="020B0604020202020204" pitchFamily="34" charset="0"/>
              </a:rPr>
              <a:t> hidden layer.</a:t>
            </a:r>
          </a:p>
          <a:p>
            <a:pPr algn="l" fontAlgn="base"/>
            <a:r>
              <a:rPr lang="en-US" b="0" i="0" dirty="0">
                <a:solidFill>
                  <a:srgbClr val="0A0A23"/>
                </a:solidFill>
                <a:effectLst/>
                <a:latin typeface="Lato" panose="020B0604020202020204" pitchFamily="34" charset="0"/>
              </a:rPr>
              <a:t>The </a:t>
            </a:r>
            <a:r>
              <a:rPr lang="en-US" b="1" i="0" dirty="0">
                <a:solidFill>
                  <a:srgbClr val="0A0A23"/>
                </a:solidFill>
                <a:effectLst/>
                <a:latin typeface="inherit"/>
              </a:rPr>
              <a:t>output layer</a:t>
            </a:r>
            <a:r>
              <a:rPr lang="en-US" b="0" i="0" dirty="0">
                <a:solidFill>
                  <a:srgbClr val="0A0A23"/>
                </a:solidFill>
                <a:effectLst/>
                <a:latin typeface="Lato" panose="020B0604020202020204" pitchFamily="34" charset="0"/>
              </a:rPr>
              <a:t> returns the output data. In our case, it gives us the price prediction.</a:t>
            </a:r>
          </a:p>
          <a:p>
            <a:pPr algn="l" fontAlgn="base"/>
            <a:r>
              <a:rPr lang="en-US" b="0" i="0" dirty="0">
                <a:solidFill>
                  <a:srgbClr val="0A0A23"/>
                </a:solidFill>
                <a:effectLst/>
                <a:latin typeface="Lato" panose="020F0502020204030203" pitchFamily="34" charset="0"/>
              </a:rPr>
              <a:t>Each connection between neurons is associated with a </a:t>
            </a:r>
            <a:r>
              <a:rPr lang="en-US" b="1" i="0" dirty="0">
                <a:effectLst/>
                <a:latin typeface="Lato" panose="020F0502020204030203" pitchFamily="34" charset="0"/>
              </a:rPr>
              <a:t>weight</a:t>
            </a:r>
            <a:r>
              <a:rPr lang="en-US" b="0" i="0" dirty="0">
                <a:solidFill>
                  <a:srgbClr val="0A0A23"/>
                </a:solidFill>
                <a:effectLst/>
                <a:latin typeface="Lato" panose="020F0502020204030203" pitchFamily="34" charset="0"/>
              </a:rPr>
              <a:t>. This weight dictates the importance of the input value. The initial weights are set randomly.</a:t>
            </a:r>
            <a:endParaRPr lang="en-US" b="0" i="0" dirty="0">
              <a:solidFill>
                <a:srgbClr val="0A0A23"/>
              </a:solidFill>
              <a:effectLst/>
              <a:latin typeface="Lato" panose="020B0604020202020204" pitchFamily="34" charset="0"/>
            </a:endParaRPr>
          </a:p>
          <a:p>
            <a:endParaRPr lang="en-US" dirty="0"/>
          </a:p>
        </p:txBody>
      </p:sp>
    </p:spTree>
    <p:extLst>
      <p:ext uri="{BB962C8B-B14F-4D97-AF65-F5344CB8AC3E}">
        <p14:creationId xmlns:p14="http://schemas.microsoft.com/office/powerpoint/2010/main" val="169098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Training the Neural Network</a:t>
            </a:r>
          </a:p>
        </p:txBody>
      </p:sp>
      <p:sp>
        <p:nvSpPr>
          <p:cNvPr id="3" name="Content Placeholder 2">
            <a:extLst>
              <a:ext uri="{FF2B5EF4-FFF2-40B4-BE49-F238E27FC236}">
                <a16:creationId xmlns:a16="http://schemas.microsoft.com/office/drawing/2014/main" id="{EA72567E-63D4-41FB-880D-3D3A760F365F}"/>
              </a:ext>
            </a:extLst>
          </p:cNvPr>
          <p:cNvSpPr>
            <a:spLocks noGrp="1"/>
          </p:cNvSpPr>
          <p:nvPr>
            <p:ph idx="1"/>
          </p:nvPr>
        </p:nvSpPr>
        <p:spPr/>
        <p:txBody>
          <a:bodyPr>
            <a:normAutofit fontScale="92500" lnSpcReduction="20000"/>
          </a:bodyPr>
          <a:lstStyle/>
          <a:p>
            <a:pPr algn="l" fontAlgn="base"/>
            <a:r>
              <a:rPr lang="en-US" b="0" i="0" dirty="0">
                <a:solidFill>
                  <a:srgbClr val="0A0A23"/>
                </a:solidFill>
                <a:effectLst/>
                <a:latin typeface="Lato" panose="020F0502020204030203" pitchFamily="34" charset="0"/>
              </a:rPr>
              <a:t>Training the AI is the hardest part of Deep Learning. Why?</a:t>
            </a:r>
          </a:p>
          <a:p>
            <a:pPr algn="l" fontAlgn="base">
              <a:buFont typeface="+mj-lt"/>
              <a:buAutoNum type="arabicPeriod"/>
            </a:pPr>
            <a:r>
              <a:rPr lang="en-US" b="0" i="0" dirty="0">
                <a:solidFill>
                  <a:srgbClr val="0A0A23"/>
                </a:solidFill>
                <a:effectLst/>
                <a:latin typeface="inherit"/>
              </a:rPr>
              <a:t>You need a </a:t>
            </a:r>
            <a:r>
              <a:rPr lang="en-US" b="1" i="0" dirty="0">
                <a:solidFill>
                  <a:srgbClr val="0A0A23"/>
                </a:solidFill>
                <a:effectLst/>
                <a:latin typeface="inherit"/>
              </a:rPr>
              <a:t>large data set</a:t>
            </a:r>
            <a:r>
              <a:rPr lang="en-US" b="0" i="0" dirty="0">
                <a:solidFill>
                  <a:srgbClr val="0A0A23"/>
                </a:solidFill>
                <a:effectLst/>
                <a:latin typeface="inherit"/>
              </a:rPr>
              <a:t>.</a:t>
            </a:r>
          </a:p>
          <a:p>
            <a:pPr algn="l" fontAlgn="base">
              <a:buFont typeface="+mj-lt"/>
              <a:buAutoNum type="arabicPeriod"/>
            </a:pPr>
            <a:r>
              <a:rPr lang="en-US" b="0" i="0" dirty="0">
                <a:solidFill>
                  <a:srgbClr val="0A0A23"/>
                </a:solidFill>
                <a:effectLst/>
                <a:latin typeface="inherit"/>
              </a:rPr>
              <a:t>You need a </a:t>
            </a:r>
            <a:r>
              <a:rPr lang="en-US" b="1" i="0" dirty="0">
                <a:solidFill>
                  <a:srgbClr val="0A0A23"/>
                </a:solidFill>
                <a:effectLst/>
                <a:latin typeface="inherit"/>
              </a:rPr>
              <a:t>large</a:t>
            </a:r>
            <a:r>
              <a:rPr lang="en-US" b="0" i="0" dirty="0">
                <a:solidFill>
                  <a:srgbClr val="0A0A23"/>
                </a:solidFill>
                <a:effectLst/>
                <a:latin typeface="inherit"/>
              </a:rPr>
              <a:t> amount of </a:t>
            </a:r>
            <a:r>
              <a:rPr lang="en-US" b="1" i="0" dirty="0">
                <a:solidFill>
                  <a:srgbClr val="0A0A23"/>
                </a:solidFill>
                <a:effectLst/>
                <a:latin typeface="inherit"/>
              </a:rPr>
              <a:t>computational power</a:t>
            </a:r>
            <a:r>
              <a:rPr lang="en-US" b="0" i="0" dirty="0">
                <a:solidFill>
                  <a:srgbClr val="0A0A23"/>
                </a:solidFill>
                <a:effectLst/>
                <a:latin typeface="inherit"/>
              </a:rPr>
              <a:t>.</a:t>
            </a:r>
          </a:p>
          <a:p>
            <a:pPr algn="l" fontAlgn="base"/>
            <a:r>
              <a:rPr lang="en-US" b="0" i="0" dirty="0">
                <a:solidFill>
                  <a:srgbClr val="0A0A23"/>
                </a:solidFill>
                <a:effectLst/>
                <a:latin typeface="Lato" panose="020F0502020204030203" pitchFamily="34" charset="0"/>
              </a:rPr>
              <a:t>I</a:t>
            </a:r>
            <a:r>
              <a:rPr lang="en-US" dirty="0">
                <a:solidFill>
                  <a:srgbClr val="0A0A23"/>
                </a:solidFill>
                <a:latin typeface="Lato" panose="020F0502020204030203" pitchFamily="34" charset="0"/>
              </a:rPr>
              <a:t>n </a:t>
            </a:r>
            <a:r>
              <a:rPr lang="en-US" b="0" i="0" dirty="0">
                <a:solidFill>
                  <a:srgbClr val="0A0A23"/>
                </a:solidFill>
                <a:effectLst/>
                <a:latin typeface="Lato" panose="020F0502020204030203" pitchFamily="34" charset="0"/>
              </a:rPr>
              <a:t>classification estimator, we need to find historical data of classes. And due to the large amount of possible date, we need a very large dataset.</a:t>
            </a:r>
          </a:p>
          <a:p>
            <a:pPr algn="l" fontAlgn="base"/>
            <a:r>
              <a:rPr lang="en-US" b="0" i="0" dirty="0">
                <a:solidFill>
                  <a:srgbClr val="0A0A23"/>
                </a:solidFill>
                <a:effectLst/>
                <a:latin typeface="Lato" panose="020F0502020204030203" pitchFamily="34" charset="0"/>
              </a:rPr>
              <a:t>To train the AI, we need to give it the inputs from our data set and compare its outputs with the outputs from the data set. </a:t>
            </a:r>
          </a:p>
          <a:p>
            <a:pPr algn="l" fontAlgn="base"/>
            <a:r>
              <a:rPr lang="en-US" b="0" i="0" dirty="0">
                <a:solidFill>
                  <a:srgbClr val="0A0A23"/>
                </a:solidFill>
                <a:effectLst/>
                <a:latin typeface="Lato" panose="020F0502020204030203" pitchFamily="34" charset="0"/>
              </a:rPr>
              <a:t>Since the AI is still untrained, its outputs will be wrong.</a:t>
            </a:r>
          </a:p>
          <a:p>
            <a:pPr algn="l" fontAlgn="base"/>
            <a:r>
              <a:rPr lang="en-US" b="0" i="0" dirty="0">
                <a:solidFill>
                  <a:srgbClr val="0A0A23"/>
                </a:solidFill>
                <a:effectLst/>
                <a:latin typeface="Lato" panose="020F0502020204030203" pitchFamily="34" charset="0"/>
              </a:rPr>
              <a:t>Once we go through the whole data set, we can create a function that shows us how wrong the AI’s outputs were from the real outputs. This function is called the </a:t>
            </a:r>
            <a:r>
              <a:rPr lang="en-US" b="0" i="0" dirty="0">
                <a:solidFill>
                  <a:srgbClr val="0A0A23"/>
                </a:solidFill>
                <a:effectLst/>
                <a:latin typeface="inherit"/>
              </a:rPr>
              <a:t>Cost Function</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Ideally, we want our cost function to be zero. That’s when our AI’s outputs are the same as the data set outputs.</a:t>
            </a:r>
          </a:p>
          <a:p>
            <a:pPr algn="l" fontAlgn="base">
              <a:buFont typeface="+mj-lt"/>
              <a:buAutoNum type="arabicPeriod"/>
            </a:pPr>
            <a:endParaRPr lang="en-US" b="0" i="0" dirty="0">
              <a:solidFill>
                <a:srgbClr val="0A0A23"/>
              </a:solidFill>
              <a:effectLst/>
              <a:latin typeface="inherit"/>
            </a:endParaRPr>
          </a:p>
        </p:txBody>
      </p:sp>
    </p:spTree>
    <p:extLst>
      <p:ext uri="{BB962C8B-B14F-4D97-AF65-F5344CB8AC3E}">
        <p14:creationId xmlns:p14="http://schemas.microsoft.com/office/powerpoint/2010/main" val="44181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How can we reduce the cost function</a:t>
            </a:r>
          </a:p>
        </p:txBody>
      </p:sp>
      <p:sp>
        <p:nvSpPr>
          <p:cNvPr id="3" name="Content Placeholder 2">
            <a:extLst>
              <a:ext uri="{FF2B5EF4-FFF2-40B4-BE49-F238E27FC236}">
                <a16:creationId xmlns:a16="http://schemas.microsoft.com/office/drawing/2014/main" id="{EA72567E-63D4-41FB-880D-3D3A760F365F}"/>
              </a:ext>
            </a:extLst>
          </p:cNvPr>
          <p:cNvSpPr>
            <a:spLocks noGrp="1"/>
          </p:cNvSpPr>
          <p:nvPr>
            <p:ph idx="1"/>
          </p:nvPr>
        </p:nvSpPr>
        <p:spPr/>
        <p:txBody>
          <a:bodyPr>
            <a:normAutofit/>
          </a:bodyPr>
          <a:lstStyle/>
          <a:p>
            <a:pPr algn="l" fontAlgn="base"/>
            <a:r>
              <a:rPr lang="en-US" b="0" i="0" dirty="0">
                <a:solidFill>
                  <a:srgbClr val="0A0A23"/>
                </a:solidFill>
                <a:effectLst/>
                <a:latin typeface="Lato" panose="020F0502020204030203" pitchFamily="34" charset="0"/>
              </a:rPr>
              <a:t>We change the weights between neurons. We could </a:t>
            </a:r>
            <a:r>
              <a:rPr lang="en-US" b="1" i="0" dirty="0">
                <a:solidFill>
                  <a:srgbClr val="0A0A23"/>
                </a:solidFill>
                <a:effectLst/>
                <a:latin typeface="Lato" panose="020F0502020204030203" pitchFamily="34" charset="0"/>
              </a:rPr>
              <a:t>randomly change </a:t>
            </a:r>
            <a:r>
              <a:rPr lang="en-US" b="0" i="0" dirty="0">
                <a:solidFill>
                  <a:srgbClr val="0A0A23"/>
                </a:solidFill>
                <a:effectLst/>
                <a:latin typeface="Lato" panose="020F0502020204030203" pitchFamily="34" charset="0"/>
              </a:rPr>
              <a:t>them until our cost function is low, but that’s not very efficient.</a:t>
            </a:r>
          </a:p>
          <a:p>
            <a:pPr algn="l" fontAlgn="base"/>
            <a:r>
              <a:rPr lang="en-US" b="0" i="0" dirty="0">
                <a:solidFill>
                  <a:srgbClr val="0A0A23"/>
                </a:solidFill>
                <a:effectLst/>
                <a:latin typeface="Lato" panose="020F0502020204030203" pitchFamily="34" charset="0"/>
              </a:rPr>
              <a:t>Instead, we will use a technique called </a:t>
            </a:r>
            <a:r>
              <a:rPr lang="en-US" b="0" i="0" u="sng" dirty="0">
                <a:solidFill>
                  <a:srgbClr val="0A0A23"/>
                </a:solidFill>
                <a:effectLst/>
                <a:latin typeface="inherit"/>
              </a:rPr>
              <a:t>Gradient Descent</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Gradient Descent is a technique that allows us to find the minimum of a function. In our case, we are looking for the minimum of the cost function.</a:t>
            </a:r>
          </a:p>
          <a:p>
            <a:pPr algn="l" fontAlgn="base"/>
            <a:r>
              <a:rPr lang="en-US" b="0" i="0" dirty="0">
                <a:solidFill>
                  <a:srgbClr val="0A0A23"/>
                </a:solidFill>
                <a:effectLst/>
                <a:latin typeface="Lato" panose="020F0502020204030203" pitchFamily="34" charset="0"/>
              </a:rPr>
              <a:t>It works by </a:t>
            </a:r>
            <a:r>
              <a:rPr lang="en-US" b="1" i="0" dirty="0">
                <a:solidFill>
                  <a:srgbClr val="0A0A23"/>
                </a:solidFill>
                <a:effectLst/>
                <a:latin typeface="inherit"/>
              </a:rPr>
              <a:t>changing the weights</a:t>
            </a:r>
            <a:r>
              <a:rPr lang="en-US" b="0" i="0" dirty="0">
                <a:solidFill>
                  <a:srgbClr val="0A0A23"/>
                </a:solidFill>
                <a:effectLst/>
                <a:latin typeface="Lato" panose="020F0502020204030203" pitchFamily="34" charset="0"/>
              </a:rPr>
              <a:t> in small increments </a:t>
            </a:r>
            <a:r>
              <a:rPr lang="en-US" b="1" i="0" dirty="0">
                <a:solidFill>
                  <a:srgbClr val="0A0A23"/>
                </a:solidFill>
                <a:effectLst/>
                <a:latin typeface="inherit"/>
              </a:rPr>
              <a:t>after each data set iteration</a:t>
            </a:r>
            <a:r>
              <a:rPr lang="en-US" b="0" i="0" dirty="0">
                <a:solidFill>
                  <a:srgbClr val="0A0A23"/>
                </a:solidFill>
                <a:effectLst/>
                <a:latin typeface="Lato" panose="020F0502020204030203" pitchFamily="34" charset="0"/>
              </a:rPr>
              <a:t>. By computing the derivative (or gradient) of the cost function at a certain set of weight, we’re able to see in which direction the minimum is.</a:t>
            </a:r>
          </a:p>
          <a:p>
            <a:br>
              <a:rPr lang="en-US" dirty="0"/>
            </a:br>
            <a:endParaRPr lang="en-US" b="1" i="0" dirty="0">
              <a:effectLst/>
              <a:latin typeface="-apple-system"/>
            </a:endParaRPr>
          </a:p>
        </p:txBody>
      </p:sp>
    </p:spTree>
    <p:extLst>
      <p:ext uri="{BB962C8B-B14F-4D97-AF65-F5344CB8AC3E}">
        <p14:creationId xmlns:p14="http://schemas.microsoft.com/office/powerpoint/2010/main" val="241520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Gradient Descent</a:t>
            </a:r>
          </a:p>
        </p:txBody>
      </p:sp>
      <p:pic>
        <p:nvPicPr>
          <p:cNvPr id="4098" name="Picture 2" descr="d58SH7gTWXH9ZnoEd91iL-X3OUQcPCJj4J-j">
            <a:extLst>
              <a:ext uri="{FF2B5EF4-FFF2-40B4-BE49-F238E27FC236}">
                <a16:creationId xmlns:a16="http://schemas.microsoft.com/office/drawing/2014/main" id="{ED8BCBA0-9144-458E-AD87-0710320F2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9153" y="2341563"/>
            <a:ext cx="6713694"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45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Gradient Descent cont.</a:t>
            </a:r>
          </a:p>
        </p:txBody>
      </p:sp>
      <p:sp>
        <p:nvSpPr>
          <p:cNvPr id="3" name="Content Placeholder 2">
            <a:extLst>
              <a:ext uri="{FF2B5EF4-FFF2-40B4-BE49-F238E27FC236}">
                <a16:creationId xmlns:a16="http://schemas.microsoft.com/office/drawing/2014/main" id="{180454B7-B0FE-4A41-BD90-0382B7DB8C55}"/>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To minimize the cost function, you need to iterate through your data set many times. This is why you need a large amount of computational power.</a:t>
            </a:r>
          </a:p>
          <a:p>
            <a:pPr algn="l" fontAlgn="base"/>
            <a:r>
              <a:rPr lang="en-US" b="0" i="0" dirty="0">
                <a:solidFill>
                  <a:srgbClr val="0A0A23"/>
                </a:solidFill>
                <a:effectLst/>
                <a:latin typeface="Lato" panose="020F0502020204030203" pitchFamily="34" charset="0"/>
              </a:rPr>
              <a:t>Updating the weights using gradient descent is done</a:t>
            </a:r>
            <a:r>
              <a:rPr lang="en-US" b="1" i="0" dirty="0">
                <a:solidFill>
                  <a:srgbClr val="0A0A23"/>
                </a:solidFill>
                <a:effectLst/>
                <a:latin typeface="inherit"/>
              </a:rPr>
              <a:t> automatically</a:t>
            </a:r>
            <a:r>
              <a:rPr lang="en-US" b="0" i="0" dirty="0">
                <a:solidFill>
                  <a:srgbClr val="0A0A23"/>
                </a:solidFill>
                <a:effectLst/>
                <a:latin typeface="Lato" panose="020F0502020204030203" pitchFamily="34" charset="0"/>
              </a:rPr>
              <a:t>. That’s the magic of Deep Learning!</a:t>
            </a:r>
          </a:p>
          <a:p>
            <a:pPr algn="l" fontAlgn="base"/>
            <a:r>
              <a:rPr lang="en-US" b="0" i="0" dirty="0">
                <a:solidFill>
                  <a:srgbClr val="0A0A23"/>
                </a:solidFill>
                <a:effectLst/>
                <a:latin typeface="Lato" panose="020F0502020204030203" pitchFamily="34" charset="0"/>
              </a:rPr>
              <a:t>Once we’ve trained our airplane ticket price estimator AI, we can use it to predict future prices.</a:t>
            </a:r>
          </a:p>
          <a:p>
            <a:endParaRPr lang="en-US" dirty="0"/>
          </a:p>
        </p:txBody>
      </p:sp>
    </p:spTree>
    <p:extLst>
      <p:ext uri="{BB962C8B-B14F-4D97-AF65-F5344CB8AC3E}">
        <p14:creationId xmlns:p14="http://schemas.microsoft.com/office/powerpoint/2010/main" val="81656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Overview of AI</a:t>
            </a:r>
          </a:p>
        </p:txBody>
      </p:sp>
      <p:pic>
        <p:nvPicPr>
          <p:cNvPr id="2052" name="Picture 4">
            <a:extLst>
              <a:ext uri="{FF2B5EF4-FFF2-40B4-BE49-F238E27FC236}">
                <a16:creationId xmlns:a16="http://schemas.microsoft.com/office/drawing/2014/main" id="{D043355C-2CEB-438D-89E9-D206A798D3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2157" y="2003787"/>
            <a:ext cx="4187686" cy="462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17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stochastic</a:t>
            </a:r>
          </a:p>
        </p:txBody>
      </p:sp>
      <p:sp>
        <p:nvSpPr>
          <p:cNvPr id="3" name="Content Placeholder 2">
            <a:extLst>
              <a:ext uri="{FF2B5EF4-FFF2-40B4-BE49-F238E27FC236}">
                <a16:creationId xmlns:a16="http://schemas.microsoft.com/office/drawing/2014/main" id="{180454B7-B0FE-4A41-BD90-0382B7DB8C55}"/>
              </a:ext>
            </a:extLst>
          </p:cNvPr>
          <p:cNvSpPr>
            <a:spLocks noGrp="1"/>
          </p:cNvSpPr>
          <p:nvPr>
            <p:ph idx="1"/>
          </p:nvPr>
        </p:nvSpPr>
        <p:spPr>
          <a:xfrm>
            <a:off x="581193" y="2352015"/>
            <a:ext cx="11029615" cy="3634486"/>
          </a:xfrm>
        </p:spPr>
        <p:txBody>
          <a:bodyPr/>
          <a:lstStyle/>
          <a:p>
            <a:r>
              <a:rPr lang="en-US" dirty="0">
                <a:solidFill>
                  <a:srgbClr val="0A0A23"/>
                </a:solidFill>
                <a:latin typeface="Lato" panose="020F0502020204030203" pitchFamily="34" charset="0"/>
              </a:rPr>
              <a:t>A random probability distribution or pattern that may be </a:t>
            </a:r>
            <a:r>
              <a:rPr lang="en-US" dirty="0" err="1">
                <a:solidFill>
                  <a:srgbClr val="0A0A23"/>
                </a:solidFill>
                <a:latin typeface="Lato" panose="020F0502020204030203" pitchFamily="34" charset="0"/>
              </a:rPr>
              <a:t>analysed</a:t>
            </a:r>
            <a:r>
              <a:rPr lang="en-US" dirty="0">
                <a:solidFill>
                  <a:srgbClr val="0A0A23"/>
                </a:solidFill>
                <a:latin typeface="Lato" panose="020F0502020204030203" pitchFamily="34" charset="0"/>
              </a:rPr>
              <a:t> statistically but may not be predicted precisely.</a:t>
            </a:r>
          </a:p>
          <a:p>
            <a:r>
              <a:rPr lang="en-US" b="0" i="0" dirty="0">
                <a:solidFill>
                  <a:srgbClr val="030303"/>
                </a:solidFill>
                <a:effectLst/>
                <a:latin typeface="Roboto" panose="020B0604020202020204" pitchFamily="2" charset="0"/>
              </a:rPr>
              <a:t>Stochastic" means being or having a random variable.</a:t>
            </a:r>
          </a:p>
          <a:p>
            <a:r>
              <a:rPr lang="en-US" b="0" i="0" dirty="0">
                <a:solidFill>
                  <a:srgbClr val="030303"/>
                </a:solidFill>
                <a:effectLst/>
                <a:latin typeface="Roboto" panose="020B0604020202020204" pitchFamily="2" charset="0"/>
              </a:rPr>
              <a:t> A stochastic model is a tool for estimating probability distributions of potential outcomes by allowing for random variation in one or more inputs over time. </a:t>
            </a:r>
          </a:p>
          <a:p>
            <a:r>
              <a:rPr lang="en-US" b="0" i="0" dirty="0">
                <a:solidFill>
                  <a:srgbClr val="030303"/>
                </a:solidFill>
                <a:effectLst/>
                <a:latin typeface="Roboto" panose="020B0604020202020204" pitchFamily="2" charset="0"/>
              </a:rPr>
              <a:t>The random variation is usually based on fluctuations observed in historical data for a selected period using standard time-series techniques.</a:t>
            </a:r>
          </a:p>
          <a:p>
            <a:r>
              <a:rPr lang="en-US" b="0" i="0" dirty="0">
                <a:solidFill>
                  <a:srgbClr val="030303"/>
                </a:solidFill>
                <a:effectLst/>
                <a:latin typeface="Roboto" panose="020B0604020202020204" pitchFamily="2" charset="0"/>
              </a:rPr>
              <a:t>Distributions of potential outcomes are derived from a large number of simulations (stochastic projections) which reflect the random variation in the input(s).</a:t>
            </a:r>
            <a:endParaRPr lang="en-US" dirty="0">
              <a:solidFill>
                <a:srgbClr val="0A0A23"/>
              </a:solidFill>
              <a:latin typeface="Lato" panose="020F0502020204030203" pitchFamily="34" charset="0"/>
            </a:endParaRPr>
          </a:p>
          <a:p>
            <a:endParaRPr lang="en-US" dirty="0">
              <a:solidFill>
                <a:srgbClr val="0A0A23"/>
              </a:solidFill>
              <a:latin typeface="Lato" panose="020F0502020204030203" pitchFamily="34" charset="0"/>
            </a:endParaRPr>
          </a:p>
          <a:p>
            <a:endParaRPr lang="en-US" dirty="0"/>
          </a:p>
        </p:txBody>
      </p:sp>
    </p:spTree>
    <p:extLst>
      <p:ext uri="{BB962C8B-B14F-4D97-AF65-F5344CB8AC3E}">
        <p14:creationId xmlns:p14="http://schemas.microsoft.com/office/powerpoint/2010/main" val="2506152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Deterministic vs stochastic model</a:t>
            </a:r>
          </a:p>
        </p:txBody>
      </p:sp>
      <p:pic>
        <p:nvPicPr>
          <p:cNvPr id="9" name="Content Placeholder 8">
            <a:extLst>
              <a:ext uri="{FF2B5EF4-FFF2-40B4-BE49-F238E27FC236}">
                <a16:creationId xmlns:a16="http://schemas.microsoft.com/office/drawing/2014/main" id="{90C5CF31-BBC1-457D-A360-9AED89801AA3}"/>
              </a:ext>
            </a:extLst>
          </p:cNvPr>
          <p:cNvPicPr>
            <a:picLocks noGrp="1" noChangeAspect="1"/>
          </p:cNvPicPr>
          <p:nvPr>
            <p:ph idx="1"/>
          </p:nvPr>
        </p:nvPicPr>
        <p:blipFill>
          <a:blip r:embed="rId2"/>
          <a:stretch>
            <a:fillRect/>
          </a:stretch>
        </p:blipFill>
        <p:spPr>
          <a:xfrm>
            <a:off x="3314384" y="2341563"/>
            <a:ext cx="5563231" cy="3633787"/>
          </a:xfrm>
        </p:spPr>
      </p:pic>
    </p:spTree>
    <p:extLst>
      <p:ext uri="{BB962C8B-B14F-4D97-AF65-F5344CB8AC3E}">
        <p14:creationId xmlns:p14="http://schemas.microsoft.com/office/powerpoint/2010/main" val="4192320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Deterministic vs stochastic model</a:t>
            </a:r>
          </a:p>
        </p:txBody>
      </p:sp>
      <p:sp>
        <p:nvSpPr>
          <p:cNvPr id="4" name="Content Placeholder 3">
            <a:extLst>
              <a:ext uri="{FF2B5EF4-FFF2-40B4-BE49-F238E27FC236}">
                <a16:creationId xmlns:a16="http://schemas.microsoft.com/office/drawing/2014/main" id="{900B690F-F40B-421B-81CE-60D51C027E77}"/>
              </a:ext>
            </a:extLst>
          </p:cNvPr>
          <p:cNvSpPr>
            <a:spLocks noGrp="1"/>
          </p:cNvSpPr>
          <p:nvPr>
            <p:ph idx="1"/>
          </p:nvPr>
        </p:nvSpPr>
        <p:spPr/>
        <p:txBody>
          <a:bodyPr/>
          <a:lstStyle/>
          <a:p>
            <a:r>
              <a:rPr lang="en-US" dirty="0"/>
              <a:t>Deterministic model every time will be same results. N(t+1) = N(t),  b where the is growth rate. Nothing change each time to run the model.</a:t>
            </a:r>
          </a:p>
          <a:p>
            <a:r>
              <a:rPr lang="en-US" dirty="0"/>
              <a:t>Stochastic model which have some randomness, every time we run the model the output will be change.           N(t+1) = N(t)*b(t), where b(t) is generated from some probability distribution. Let say b is normal distributed with n=(1,0,5)</a:t>
            </a:r>
          </a:p>
          <a:p>
            <a:endParaRPr lang="en-US" dirty="0"/>
          </a:p>
          <a:p>
            <a:endParaRPr lang="en-US" dirty="0"/>
          </a:p>
        </p:txBody>
      </p:sp>
    </p:spTree>
    <p:extLst>
      <p:ext uri="{BB962C8B-B14F-4D97-AF65-F5344CB8AC3E}">
        <p14:creationId xmlns:p14="http://schemas.microsoft.com/office/powerpoint/2010/main" val="2827467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br>
              <a:rPr lang="en-US" dirty="0"/>
            </a:br>
            <a:r>
              <a:rPr lang="en-US" dirty="0"/>
              <a:t>Some Basics of Stochastic Configuration Networks</a:t>
            </a:r>
            <a:br>
              <a:rPr lang="en-US" dirty="0"/>
            </a:br>
            <a:endParaRPr lang="en-US" dirty="0"/>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63744919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sz="2500" dirty="0"/>
              <a:t>Two step training paradigm and evaluating</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6664005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458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Two step training paradigm</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36532243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63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architecture of a Neural Network cont.</a:t>
            </a:r>
          </a:p>
        </p:txBody>
      </p:sp>
      <p:sp>
        <p:nvSpPr>
          <p:cNvPr id="3" name="Content Placeholder 2">
            <a:extLst>
              <a:ext uri="{FF2B5EF4-FFF2-40B4-BE49-F238E27FC236}">
                <a16:creationId xmlns:a16="http://schemas.microsoft.com/office/drawing/2014/main" id="{1230EB0B-00A9-4973-B001-AE99B8EC0D35}"/>
              </a:ext>
            </a:extLst>
          </p:cNvPr>
          <p:cNvSpPr>
            <a:spLocks noGrp="1"/>
          </p:cNvSpPr>
          <p:nvPr>
            <p:ph idx="1"/>
          </p:nvPr>
        </p:nvSpPr>
        <p:spPr/>
        <p:txBody>
          <a:bodyPr/>
          <a:lstStyle/>
          <a:p>
            <a:pPr algn="l"/>
            <a:endParaRPr lang="en-US" dirty="0"/>
          </a:p>
        </p:txBody>
      </p:sp>
    </p:spTree>
    <p:extLst>
      <p:ext uri="{BB962C8B-B14F-4D97-AF65-F5344CB8AC3E}">
        <p14:creationId xmlns:p14="http://schemas.microsoft.com/office/powerpoint/2010/main" val="356289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sz="2500" dirty="0"/>
              <a:t>The architecture of a Neural Network</a:t>
            </a:r>
          </a:p>
        </p:txBody>
      </p:sp>
      <p:pic>
        <p:nvPicPr>
          <p:cNvPr id="1026" name="Picture 2">
            <a:extLst>
              <a:ext uri="{FF2B5EF4-FFF2-40B4-BE49-F238E27FC236}">
                <a16:creationId xmlns:a16="http://schemas.microsoft.com/office/drawing/2014/main" id="{1373B0DF-F8CB-4026-9CDB-8A37E5356F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561" y="2341563"/>
            <a:ext cx="7944877"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78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sz="2500" dirty="0"/>
              <a:t>The architecture of a Neural Network cont.</a:t>
            </a:r>
          </a:p>
        </p:txBody>
      </p:sp>
      <p:sp>
        <p:nvSpPr>
          <p:cNvPr id="3" name="Content Placeholder 2">
            <a:extLst>
              <a:ext uri="{FF2B5EF4-FFF2-40B4-BE49-F238E27FC236}">
                <a16:creationId xmlns:a16="http://schemas.microsoft.com/office/drawing/2014/main" id="{1230EB0B-00A9-4973-B001-AE99B8EC0D35}"/>
              </a:ext>
            </a:extLst>
          </p:cNvPr>
          <p:cNvSpPr>
            <a:spLocks noGrp="1"/>
          </p:cNvSpPr>
          <p:nvPr>
            <p:ph idx="1"/>
          </p:nvPr>
        </p:nvSpPr>
        <p:spPr/>
        <p:txBody>
          <a:bodyPr/>
          <a:lstStyle/>
          <a:p>
            <a:pPr algn="l"/>
            <a:r>
              <a:rPr lang="en-US" dirty="0">
                <a:solidFill>
                  <a:srgbClr val="292929"/>
                </a:solidFill>
                <a:latin typeface="charter"/>
              </a:rPr>
              <a:t>A</a:t>
            </a:r>
            <a:r>
              <a:rPr lang="en-US" b="0" i="0" dirty="0">
                <a:solidFill>
                  <a:srgbClr val="292929"/>
                </a:solidFill>
                <a:effectLst/>
                <a:latin typeface="charter"/>
              </a:rPr>
              <a:t> neural network is simply a collection of Neurons(also known as activations), that are connected through various layers. </a:t>
            </a:r>
          </a:p>
          <a:p>
            <a:pPr algn="l"/>
            <a:r>
              <a:rPr lang="en-US" b="0" i="0" dirty="0">
                <a:solidFill>
                  <a:srgbClr val="292929"/>
                </a:solidFill>
                <a:effectLst/>
                <a:latin typeface="charter"/>
              </a:rPr>
              <a:t>It attempts to learn the mapping of input data to output data, on being provided a training set.</a:t>
            </a:r>
          </a:p>
          <a:p>
            <a:pPr algn="l"/>
            <a:r>
              <a:rPr lang="en-US" b="0" i="0" dirty="0">
                <a:solidFill>
                  <a:srgbClr val="292929"/>
                </a:solidFill>
                <a:effectLst/>
                <a:latin typeface="charter"/>
              </a:rPr>
              <a:t>The </a:t>
            </a:r>
            <a:r>
              <a:rPr lang="en-US" b="1" i="1" dirty="0">
                <a:solidFill>
                  <a:srgbClr val="292929"/>
                </a:solidFill>
                <a:effectLst/>
                <a:latin typeface="charter"/>
              </a:rPr>
              <a:t>training</a:t>
            </a:r>
            <a:r>
              <a:rPr lang="en-US" b="0" i="0" dirty="0">
                <a:solidFill>
                  <a:srgbClr val="292929"/>
                </a:solidFill>
                <a:effectLst/>
                <a:latin typeface="charter"/>
              </a:rPr>
              <a:t> of the neural network later facilitates the predictions made by it on a testing data of the same distribution.</a:t>
            </a:r>
          </a:p>
          <a:p>
            <a:pPr algn="l"/>
            <a:r>
              <a:rPr lang="en-US" b="0" i="0" dirty="0">
                <a:solidFill>
                  <a:srgbClr val="292929"/>
                </a:solidFill>
                <a:effectLst/>
                <a:latin typeface="charter"/>
              </a:rPr>
              <a:t>This mapping is attained by a set of trainable parameters called </a:t>
            </a:r>
            <a:r>
              <a:rPr lang="en-US" b="1" i="1" dirty="0">
                <a:solidFill>
                  <a:srgbClr val="292929"/>
                </a:solidFill>
                <a:effectLst/>
                <a:latin typeface="charter"/>
              </a:rPr>
              <a:t>weights</a:t>
            </a:r>
            <a:r>
              <a:rPr lang="en-US" b="0" i="0" dirty="0">
                <a:solidFill>
                  <a:srgbClr val="292929"/>
                </a:solidFill>
                <a:effectLst/>
                <a:latin typeface="charter"/>
              </a:rPr>
              <a:t>, distributed over different layers. The weights </a:t>
            </a:r>
            <a:r>
              <a:rPr lang="en-US" dirty="0">
                <a:solidFill>
                  <a:srgbClr val="292929"/>
                </a:solidFill>
                <a:latin typeface="charter"/>
              </a:rPr>
              <a:t>are learned by the backpropagation algorithm whose aim is to minimize a loss function.</a:t>
            </a:r>
          </a:p>
          <a:p>
            <a:r>
              <a:rPr lang="en-US" b="0" i="0" dirty="0">
                <a:solidFill>
                  <a:srgbClr val="292929"/>
                </a:solidFill>
                <a:effectLst/>
                <a:latin typeface="charter"/>
              </a:rPr>
              <a:t>A loss function measures how </a:t>
            </a:r>
            <a:r>
              <a:rPr lang="en-US" b="1" i="1" dirty="0">
                <a:solidFill>
                  <a:srgbClr val="292929"/>
                </a:solidFill>
                <a:effectLst/>
                <a:latin typeface="charter"/>
              </a:rPr>
              <a:t>distant </a:t>
            </a:r>
            <a:r>
              <a:rPr lang="en-US" b="0" i="0" dirty="0">
                <a:solidFill>
                  <a:srgbClr val="292929"/>
                </a:solidFill>
                <a:effectLst/>
                <a:latin typeface="charter"/>
              </a:rPr>
              <a:t>the predictions made by the network are from the actual values. Every layer in a neural network is followed by an activation layer that performs some additional operations on the neurons.</a:t>
            </a:r>
            <a:endParaRPr lang="en-US" dirty="0"/>
          </a:p>
          <a:p>
            <a:pPr algn="l"/>
            <a:endParaRPr lang="en-US" dirty="0">
              <a:solidFill>
                <a:srgbClr val="292929"/>
              </a:solidFill>
              <a:latin typeface="charter"/>
            </a:endParaRPr>
          </a:p>
          <a:p>
            <a:endParaRPr lang="en-US" dirty="0"/>
          </a:p>
        </p:txBody>
      </p:sp>
    </p:spTree>
    <p:extLst>
      <p:ext uri="{BB962C8B-B14F-4D97-AF65-F5344CB8AC3E}">
        <p14:creationId xmlns:p14="http://schemas.microsoft.com/office/powerpoint/2010/main" val="262150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2500" dirty="0"/>
              <a:t>The Universal Approximation Theorem</a:t>
            </a:r>
          </a:p>
        </p:txBody>
      </p:sp>
      <p:sp>
        <p:nvSpPr>
          <p:cNvPr id="3" name="Content Placeholder 2">
            <a:extLst>
              <a:ext uri="{FF2B5EF4-FFF2-40B4-BE49-F238E27FC236}">
                <a16:creationId xmlns:a16="http://schemas.microsoft.com/office/drawing/2014/main" id="{1230EB0B-00A9-4973-B001-AE99B8EC0D35}"/>
              </a:ext>
            </a:extLst>
          </p:cNvPr>
          <p:cNvSpPr>
            <a:spLocks noGrp="1"/>
          </p:cNvSpPr>
          <p:nvPr>
            <p:ph idx="1"/>
          </p:nvPr>
        </p:nvSpPr>
        <p:spPr/>
        <p:txBody>
          <a:bodyPr/>
          <a:lstStyle/>
          <a:p>
            <a:pPr algn="l"/>
            <a:r>
              <a:rPr lang="en-US" b="0" i="0" dirty="0">
                <a:solidFill>
                  <a:srgbClr val="292929"/>
                </a:solidFill>
                <a:effectLst/>
                <a:latin typeface="charter"/>
              </a:rPr>
              <a:t>Mathematically speaking, any neural network architecture aims at finding any mathematical function y= f(x) that can map attributes(x) to output(y). </a:t>
            </a:r>
          </a:p>
          <a:p>
            <a:pPr algn="l"/>
            <a:r>
              <a:rPr lang="en-US" b="0" i="0" dirty="0">
                <a:solidFill>
                  <a:srgbClr val="292929"/>
                </a:solidFill>
                <a:effectLst/>
                <a:latin typeface="charter"/>
              </a:rPr>
              <a:t>The accuracy of this function i.e. mapping differs depending on the distribution of the dataset and the architecture of the network employed. </a:t>
            </a:r>
          </a:p>
          <a:p>
            <a:pPr algn="l"/>
            <a:r>
              <a:rPr lang="en-US" b="0" i="0" dirty="0">
                <a:solidFill>
                  <a:srgbClr val="292929"/>
                </a:solidFill>
                <a:effectLst/>
                <a:latin typeface="charter"/>
              </a:rPr>
              <a:t>The function f(x) can be arbitrarily complex.</a:t>
            </a:r>
            <a:r>
              <a:rPr lang="en-US" dirty="0"/>
              <a:t> The Universal Approximation Theorem tells us that Neural Networks has a kind of </a:t>
            </a:r>
            <a:r>
              <a:rPr lang="en-US" b="1" i="1" dirty="0">
                <a:effectLst/>
                <a:latin typeface="charter"/>
              </a:rPr>
              <a:t>universality </a:t>
            </a:r>
            <a:r>
              <a:rPr lang="en-US" dirty="0"/>
              <a:t>i.e.</a:t>
            </a:r>
            <a:r>
              <a:rPr lang="en-US" b="1" i="1" dirty="0">
                <a:effectLst/>
                <a:latin typeface="charter"/>
              </a:rPr>
              <a:t> </a:t>
            </a:r>
            <a:r>
              <a:rPr lang="en-US" dirty="0"/>
              <a:t>no matter what f(x) is, there is a network that can approximately approach the result and do the job! This result holds for any number of inputs and outputs.</a:t>
            </a:r>
          </a:p>
        </p:txBody>
      </p:sp>
    </p:spTree>
    <p:extLst>
      <p:ext uri="{BB962C8B-B14F-4D97-AF65-F5344CB8AC3E}">
        <p14:creationId xmlns:p14="http://schemas.microsoft.com/office/powerpoint/2010/main" val="417587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2500" dirty="0"/>
              <a:t>The architecture of a Neural Network cont.</a:t>
            </a:r>
          </a:p>
        </p:txBody>
      </p:sp>
      <p:pic>
        <p:nvPicPr>
          <p:cNvPr id="2050" name="Picture 2">
            <a:extLst>
              <a:ext uri="{FF2B5EF4-FFF2-40B4-BE49-F238E27FC236}">
                <a16:creationId xmlns:a16="http://schemas.microsoft.com/office/drawing/2014/main" id="{D5C1DFE9-EE59-412C-AE0F-E9B3606BE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0" y="2510631"/>
            <a:ext cx="6667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44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2500" dirty="0"/>
              <a:t>The architecture of a Neural Network cont.</a:t>
            </a:r>
          </a:p>
        </p:txBody>
      </p:sp>
      <p:sp>
        <p:nvSpPr>
          <p:cNvPr id="3" name="Content Placeholder 2">
            <a:extLst>
              <a:ext uri="{FF2B5EF4-FFF2-40B4-BE49-F238E27FC236}">
                <a16:creationId xmlns:a16="http://schemas.microsoft.com/office/drawing/2014/main" id="{B65BE340-FDD0-4C44-B0CB-0B1DEB163087}"/>
              </a:ext>
            </a:extLst>
          </p:cNvPr>
          <p:cNvSpPr>
            <a:spLocks noGrp="1"/>
          </p:cNvSpPr>
          <p:nvPr>
            <p:ph idx="1"/>
          </p:nvPr>
        </p:nvSpPr>
        <p:spPr/>
        <p:txBody>
          <a:bodyPr/>
          <a:lstStyle/>
          <a:p>
            <a:r>
              <a:rPr lang="en-US" b="0" i="0" dirty="0">
                <a:solidFill>
                  <a:srgbClr val="292929"/>
                </a:solidFill>
                <a:effectLst/>
                <a:latin typeface="charter"/>
              </a:rPr>
              <a:t>If we observe the neural network on previous slide, considering the input attributes provided as height and width, our job is to predict the gender of the person. </a:t>
            </a:r>
          </a:p>
          <a:p>
            <a:r>
              <a:rPr lang="en-US" b="0" i="0" dirty="0">
                <a:solidFill>
                  <a:srgbClr val="292929"/>
                </a:solidFill>
                <a:effectLst/>
                <a:latin typeface="charter"/>
              </a:rPr>
              <a:t>If we exclude all the activation layers from the above network, we realize that h₁ is a linear function of both weight and height with parameters w₁, w₂, and the bias term b₁. </a:t>
            </a:r>
          </a:p>
          <a:p>
            <a:r>
              <a:rPr lang="en-US" b="0" i="0" dirty="0">
                <a:solidFill>
                  <a:srgbClr val="292929"/>
                </a:solidFill>
                <a:effectLst/>
                <a:latin typeface="charter"/>
              </a:rPr>
              <a:t>Therefore mathematically,</a:t>
            </a:r>
          </a:p>
          <a:p>
            <a:pPr algn="l"/>
            <a:r>
              <a:rPr lang="en-US" b="0" i="0" dirty="0">
                <a:solidFill>
                  <a:srgbClr val="292929"/>
                </a:solidFill>
                <a:effectLst/>
                <a:latin typeface="charter"/>
              </a:rPr>
              <a:t>h₁ = w₁*weight + w₂*height + b₁</a:t>
            </a:r>
          </a:p>
          <a:p>
            <a:pPr algn="l"/>
            <a:r>
              <a:rPr lang="en-US" b="0" i="0" dirty="0">
                <a:solidFill>
                  <a:srgbClr val="292929"/>
                </a:solidFill>
                <a:effectLst/>
                <a:latin typeface="charter"/>
              </a:rPr>
              <a:t>Similarly,</a:t>
            </a:r>
          </a:p>
          <a:p>
            <a:pPr algn="l"/>
            <a:r>
              <a:rPr lang="en-US" b="0" i="0" dirty="0">
                <a:solidFill>
                  <a:srgbClr val="292929"/>
                </a:solidFill>
                <a:effectLst/>
                <a:latin typeface="charter"/>
              </a:rPr>
              <a:t>h2 = w₃*weight + w₄*height + b₂</a:t>
            </a:r>
          </a:p>
          <a:p>
            <a:endParaRPr lang="en-US" dirty="0"/>
          </a:p>
        </p:txBody>
      </p:sp>
    </p:spTree>
    <p:extLst>
      <p:ext uri="{BB962C8B-B14F-4D97-AF65-F5344CB8AC3E}">
        <p14:creationId xmlns:p14="http://schemas.microsoft.com/office/powerpoint/2010/main" val="32530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2500" dirty="0"/>
              <a:t>The architecture of a Neural Network cont.</a:t>
            </a:r>
          </a:p>
        </p:txBody>
      </p:sp>
      <p:sp>
        <p:nvSpPr>
          <p:cNvPr id="3" name="Content Placeholder 2">
            <a:extLst>
              <a:ext uri="{FF2B5EF4-FFF2-40B4-BE49-F238E27FC236}">
                <a16:creationId xmlns:a16="http://schemas.microsoft.com/office/drawing/2014/main" id="{B65BE340-FDD0-4C44-B0CB-0B1DEB163087}"/>
              </a:ext>
            </a:extLst>
          </p:cNvPr>
          <p:cNvSpPr>
            <a:spLocks noGrp="1"/>
          </p:cNvSpPr>
          <p:nvPr>
            <p:ph idx="1"/>
          </p:nvPr>
        </p:nvSpPr>
        <p:spPr/>
        <p:txBody>
          <a:bodyPr/>
          <a:lstStyle/>
          <a:p>
            <a:r>
              <a:rPr lang="en-US" b="0" i="0" dirty="0">
                <a:solidFill>
                  <a:srgbClr val="292929"/>
                </a:solidFill>
                <a:effectLst/>
                <a:latin typeface="charter"/>
              </a:rPr>
              <a:t>Going along these lines we realize that o1 is also a linear function of h₁ and h2, and therefore depends linearly on input attributes weight and height as well. </a:t>
            </a:r>
          </a:p>
          <a:p>
            <a:r>
              <a:rPr lang="en-US" b="0" i="0" dirty="0">
                <a:solidFill>
                  <a:srgbClr val="292929"/>
                </a:solidFill>
                <a:effectLst/>
                <a:latin typeface="charter"/>
              </a:rPr>
              <a:t>This essentially boils down to a </a:t>
            </a:r>
            <a:r>
              <a:rPr lang="en-US" b="0" i="0" u="sng" dirty="0">
                <a:effectLst/>
                <a:latin typeface="charter"/>
              </a:rPr>
              <a:t>linear regression</a:t>
            </a:r>
            <a:r>
              <a:rPr lang="en-US" b="0" i="0" dirty="0">
                <a:solidFill>
                  <a:srgbClr val="292929"/>
                </a:solidFill>
                <a:effectLst/>
                <a:latin typeface="charter"/>
              </a:rPr>
              <a:t> model. Does a linear function suffice at approaching the Universal Approximation Theorem? The answer is NO. </a:t>
            </a:r>
          </a:p>
          <a:p>
            <a:r>
              <a:rPr lang="en-US" b="0" i="0" dirty="0">
                <a:solidFill>
                  <a:srgbClr val="292929"/>
                </a:solidFill>
                <a:effectLst/>
                <a:latin typeface="charter"/>
              </a:rPr>
              <a:t>This is where activation layers come into play.</a:t>
            </a:r>
            <a:endParaRPr lang="en-US" dirty="0"/>
          </a:p>
        </p:txBody>
      </p:sp>
    </p:spTree>
    <p:extLst>
      <p:ext uri="{BB962C8B-B14F-4D97-AF65-F5344CB8AC3E}">
        <p14:creationId xmlns:p14="http://schemas.microsoft.com/office/powerpoint/2010/main" val="106674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2500" dirty="0"/>
              <a:t>The architecture of a Neural Network cont.</a:t>
            </a:r>
          </a:p>
        </p:txBody>
      </p:sp>
      <p:sp>
        <p:nvSpPr>
          <p:cNvPr id="3" name="Content Placeholder 2">
            <a:extLst>
              <a:ext uri="{FF2B5EF4-FFF2-40B4-BE49-F238E27FC236}">
                <a16:creationId xmlns:a16="http://schemas.microsoft.com/office/drawing/2014/main" id="{B65BE340-FDD0-4C44-B0CB-0B1DEB163087}"/>
              </a:ext>
            </a:extLst>
          </p:cNvPr>
          <p:cNvSpPr>
            <a:spLocks noGrp="1"/>
          </p:cNvSpPr>
          <p:nvPr>
            <p:ph idx="1"/>
          </p:nvPr>
        </p:nvSpPr>
        <p:spPr/>
        <p:txBody>
          <a:bodyPr/>
          <a:lstStyle/>
          <a:p>
            <a:r>
              <a:rPr lang="en-US" b="0" i="0" dirty="0">
                <a:solidFill>
                  <a:srgbClr val="292929"/>
                </a:solidFill>
                <a:effectLst/>
                <a:latin typeface="charter"/>
              </a:rPr>
              <a:t>An activation layer is applied right after a linear layer in the Neural Network to provide non-linearities.</a:t>
            </a:r>
          </a:p>
          <a:p>
            <a:r>
              <a:rPr lang="en-US" b="0" i="0" dirty="0">
                <a:solidFill>
                  <a:srgbClr val="292929"/>
                </a:solidFill>
                <a:effectLst/>
                <a:latin typeface="charter"/>
              </a:rPr>
              <a:t> Non-linearities help Neural Networks perform more complex tasks.</a:t>
            </a:r>
          </a:p>
          <a:p>
            <a:r>
              <a:rPr lang="en-US" b="0" i="0" dirty="0">
                <a:solidFill>
                  <a:srgbClr val="292929"/>
                </a:solidFill>
                <a:effectLst/>
                <a:latin typeface="charter"/>
              </a:rPr>
              <a:t> An activation layer operates on activations (h₁, h2 in this case) and modifies them according to the </a:t>
            </a:r>
            <a:r>
              <a:rPr lang="en-US" b="0" i="0" u="sng" dirty="0">
                <a:effectLst/>
                <a:latin typeface="charter"/>
              </a:rPr>
              <a:t>activation </a:t>
            </a:r>
            <a:r>
              <a:rPr lang="en-US" b="0" i="0" dirty="0">
                <a:effectLst/>
                <a:latin typeface="charter"/>
              </a:rPr>
              <a:t>function</a:t>
            </a:r>
            <a:r>
              <a:rPr lang="en-US" b="0" i="0" dirty="0">
                <a:solidFill>
                  <a:srgbClr val="292929"/>
                </a:solidFill>
                <a:effectLst/>
                <a:latin typeface="charter"/>
              </a:rPr>
              <a:t> provided for that activation layer. </a:t>
            </a:r>
          </a:p>
          <a:p>
            <a:r>
              <a:rPr lang="en-US" b="0" i="0" dirty="0">
                <a:solidFill>
                  <a:srgbClr val="292929"/>
                </a:solidFill>
                <a:effectLst/>
                <a:latin typeface="charter"/>
              </a:rPr>
              <a:t>Activation functions are generally non-linear except for the </a:t>
            </a:r>
            <a:r>
              <a:rPr lang="en-US" b="0" i="0" u="sng" dirty="0">
                <a:effectLst/>
                <a:latin typeface="charter"/>
              </a:rPr>
              <a:t>identity function</a:t>
            </a:r>
            <a:r>
              <a:rPr lang="en-US" b="0" i="0" dirty="0">
                <a:solidFill>
                  <a:srgbClr val="292929"/>
                </a:solidFill>
                <a:effectLst/>
                <a:latin typeface="charter"/>
              </a:rPr>
              <a:t>.</a:t>
            </a:r>
          </a:p>
          <a:p>
            <a:r>
              <a:rPr lang="en-US" b="0" i="0" dirty="0">
                <a:solidFill>
                  <a:srgbClr val="292929"/>
                </a:solidFill>
                <a:effectLst/>
                <a:latin typeface="charter"/>
              </a:rPr>
              <a:t> Some commonly used activation functions </a:t>
            </a:r>
            <a:r>
              <a:rPr lang="en-US" dirty="0"/>
              <a:t>are </a:t>
            </a:r>
            <a:r>
              <a:rPr lang="en-US" dirty="0" err="1"/>
              <a:t>RElu</a:t>
            </a:r>
            <a:r>
              <a:rPr lang="en-US" dirty="0"/>
              <a:t>, sigmoid, SoftMax, </a:t>
            </a:r>
            <a:r>
              <a:rPr lang="en-US" b="0" i="0" dirty="0">
                <a:solidFill>
                  <a:srgbClr val="292929"/>
                </a:solidFill>
                <a:effectLst/>
                <a:latin typeface="charter"/>
              </a:rPr>
              <a:t>etc. </a:t>
            </a:r>
          </a:p>
          <a:p>
            <a:r>
              <a:rPr lang="en-US" b="0" i="0" dirty="0">
                <a:solidFill>
                  <a:srgbClr val="292929"/>
                </a:solidFill>
                <a:effectLst/>
                <a:latin typeface="charter"/>
              </a:rPr>
              <a:t>With the introduction of non-linearities along with linear terms, it becomes possible for a neural network to model any given function approximately on having appropriate parameters(w₁, w₂, b₁, </a:t>
            </a:r>
            <a:r>
              <a:rPr lang="en-US" b="0" i="0" dirty="0" err="1">
                <a:solidFill>
                  <a:srgbClr val="292929"/>
                </a:solidFill>
                <a:effectLst/>
                <a:latin typeface="charter"/>
              </a:rPr>
              <a:t>etc</a:t>
            </a:r>
            <a:r>
              <a:rPr lang="en-US" b="0" i="0" dirty="0">
                <a:solidFill>
                  <a:srgbClr val="292929"/>
                </a:solidFill>
                <a:effectLst/>
                <a:latin typeface="charter"/>
              </a:rPr>
              <a:t> in this case). </a:t>
            </a:r>
          </a:p>
          <a:p>
            <a:r>
              <a:rPr lang="en-US" b="0" i="0" dirty="0">
                <a:solidFill>
                  <a:srgbClr val="292929"/>
                </a:solidFill>
                <a:effectLst/>
                <a:latin typeface="charter"/>
              </a:rPr>
              <a:t>The parameters converge to </a:t>
            </a:r>
            <a:r>
              <a:rPr lang="en-US" b="0" i="1" dirty="0">
                <a:solidFill>
                  <a:srgbClr val="292929"/>
                </a:solidFill>
                <a:effectLst/>
                <a:latin typeface="charter"/>
              </a:rPr>
              <a:t>appropriateness </a:t>
            </a:r>
            <a:r>
              <a:rPr lang="en-US" b="0" i="0" dirty="0">
                <a:solidFill>
                  <a:srgbClr val="292929"/>
                </a:solidFill>
                <a:effectLst/>
                <a:latin typeface="charter"/>
              </a:rPr>
              <a:t>on training suitably</a:t>
            </a:r>
            <a:endParaRPr lang="en-US" dirty="0"/>
          </a:p>
        </p:txBody>
      </p:sp>
    </p:spTree>
    <p:extLst>
      <p:ext uri="{BB962C8B-B14F-4D97-AF65-F5344CB8AC3E}">
        <p14:creationId xmlns:p14="http://schemas.microsoft.com/office/powerpoint/2010/main" val="19514305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{1331BB96-D6D9-4F17-B559-3C057A0AB12D}tf33552983_win32</Template>
  <TotalTime>261</TotalTime>
  <Words>1915</Words>
  <Application>Microsoft Office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Arial</vt:lpstr>
      <vt:lpstr>charter</vt:lpstr>
      <vt:lpstr>Franklin Gothic Book</vt:lpstr>
      <vt:lpstr>Franklin Gothic Demi</vt:lpstr>
      <vt:lpstr>Helvetica Neue</vt:lpstr>
      <vt:lpstr>inherit</vt:lpstr>
      <vt:lpstr>Lato</vt:lpstr>
      <vt:lpstr>Roboto</vt:lpstr>
      <vt:lpstr>sohne</vt:lpstr>
      <vt:lpstr>Wingdings 2</vt:lpstr>
      <vt:lpstr>DividendVTI</vt:lpstr>
      <vt:lpstr>Stochastic Configuration Networks </vt:lpstr>
      <vt:lpstr>Overview of AI</vt:lpstr>
      <vt:lpstr>The architecture of a Neural Network</vt:lpstr>
      <vt:lpstr>The architecture of a Neural Network cont.</vt:lpstr>
      <vt:lpstr>The Universal Approximation Theorem</vt:lpstr>
      <vt:lpstr>The architecture of a Neural Network cont.</vt:lpstr>
      <vt:lpstr>The architecture of a Neural Network cont.</vt:lpstr>
      <vt:lpstr>The architecture of a Neural Network cont.</vt:lpstr>
      <vt:lpstr>The architecture of a Neural Network cont.</vt:lpstr>
      <vt:lpstr>       The boom </vt:lpstr>
      <vt:lpstr>       The boom </vt:lpstr>
      <vt:lpstr>The architecture of a Deep neural network</vt:lpstr>
      <vt:lpstr>Deep Neural network </vt:lpstr>
      <vt:lpstr>Deep Neural network cont. </vt:lpstr>
      <vt:lpstr>The architecture of a Deep neural network cont.</vt:lpstr>
      <vt:lpstr>Training the Neural Network</vt:lpstr>
      <vt:lpstr>How can we reduce the cost function</vt:lpstr>
      <vt:lpstr>Gradient Descent</vt:lpstr>
      <vt:lpstr>Gradient Descent cont.</vt:lpstr>
      <vt:lpstr>stochastic</vt:lpstr>
      <vt:lpstr>Deterministic vs stochastic model</vt:lpstr>
      <vt:lpstr>Deterministic vs stochastic model</vt:lpstr>
      <vt:lpstr> Some Basics of Stochastic Configuration Networks </vt:lpstr>
      <vt:lpstr>Two step training paradigm and evaluating</vt:lpstr>
      <vt:lpstr>Two step training paradigm</vt:lpstr>
      <vt:lpstr>The architecture of a Neural Network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Configuration Networks </dc:title>
  <dc:creator>Waseem Abbas | Research Associate| SPCAI</dc:creator>
  <cp:lastModifiedBy>Waseem Abbas</cp:lastModifiedBy>
  <cp:revision>45</cp:revision>
  <dcterms:created xsi:type="dcterms:W3CDTF">2022-03-03T09:50:14Z</dcterms:created>
  <dcterms:modified xsi:type="dcterms:W3CDTF">2022-03-04T12:16:58Z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