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62E"/>
    <a:srgbClr val="D26E2A"/>
    <a:srgbClr val="FFCC66"/>
    <a:srgbClr val="70AD47"/>
    <a:srgbClr val="FFDB93"/>
    <a:srgbClr val="00CC66"/>
    <a:srgbClr val="ABC166"/>
    <a:srgbClr val="FFCC99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125" d="100"/>
          <a:sy n="12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367399387576554"/>
          <c:y val="7.9810075823855353E-2"/>
          <c:w val="0.67076539260717405"/>
          <c:h val="0.8203710994459024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'EX - Resp. Category (Plot)'!$Y$3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2">
                <a:tint val="42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(Plot)'!$Z$3:$AZ$3</c:f>
              <c:numCache>
                <c:formatCode>General</c:formatCode>
                <c:ptCount val="2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A-46F3-B04E-730A06DAEADB}"/>
            </c:ext>
          </c:extLst>
        </c:ser>
        <c:ser>
          <c:idx val="1"/>
          <c:order val="1"/>
          <c:tx>
            <c:strRef>
              <c:f>'EX - Resp. Category (Plot)'!$Y$4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(Plot)'!$Z$4:$AZ$4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BA-46F3-B04E-730A06DAEADB}"/>
            </c:ext>
          </c:extLst>
        </c:ser>
        <c:ser>
          <c:idx val="2"/>
          <c:order val="2"/>
          <c:tx>
            <c:strRef>
              <c:f>'EX - Resp. Category (Plot)'!$Y$5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(Plot)'!$Z$5:$AZ$5</c:f>
              <c:numCache>
                <c:formatCode>General</c:formatCode>
                <c:ptCount val="20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BA-46F3-B04E-730A06DAEADB}"/>
            </c:ext>
          </c:extLst>
        </c:ser>
        <c:ser>
          <c:idx val="3"/>
          <c:order val="3"/>
          <c:tx>
            <c:strRef>
              <c:f>'EX - Resp. Category (Plot)'!$Y$6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(Plot)'!$Z$6:$AZ$6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BA-46F3-B04E-730A06DAEADB}"/>
            </c:ext>
          </c:extLst>
        </c:ser>
        <c:ser>
          <c:idx val="4"/>
          <c:order val="4"/>
          <c:tx>
            <c:strRef>
              <c:f>'EX - Resp. Category (Plot)'!$Y$7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>
                <a:tint val="89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(Plot)'!$Z$7:$AZ$7</c:f>
              <c:numCache>
                <c:formatCode>General</c:formatCode>
                <c:ptCount val="20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BA-46F3-B04E-730A06DAEADB}"/>
            </c:ext>
          </c:extLst>
        </c:ser>
        <c:ser>
          <c:idx val="5"/>
          <c:order val="5"/>
          <c:tx>
            <c:strRef>
              <c:f>'EX - Resp. Category (Plot)'!$Y$8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(Plot)'!$Z$8:$AZ$8</c:f>
              <c:numCache>
                <c:formatCode>General</c:formatCode>
                <c:ptCount val="20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BA-46F3-B04E-730A06DAEADB}"/>
            </c:ext>
          </c:extLst>
        </c:ser>
        <c:ser>
          <c:idx val="6"/>
          <c:order val="6"/>
          <c:tx>
            <c:strRef>
              <c:f>'EX - Resp. Category (Plot)'!$Y$9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>
                <a:shade val="88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(Plot)'!$Z$9:$AZ$9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BA-46F3-B04E-730A06DAEADB}"/>
            </c:ext>
          </c:extLst>
        </c:ser>
        <c:ser>
          <c:idx val="7"/>
          <c:order val="7"/>
          <c:tx>
            <c:strRef>
              <c:f>'EX - Resp. Category (Plot)'!$Y$10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(Plot)'!$Z$10:$AZ$10</c:f>
              <c:numCache>
                <c:formatCode>General</c:formatCode>
                <c:ptCount val="20"/>
                <c:pt idx="0">
                  <c:v>4</c:v>
                </c:pt>
                <c:pt idx="1">
                  <c:v>3</c:v>
                </c:pt>
                <c:pt idx="2">
                  <c:v>7</c:v>
                </c:pt>
                <c:pt idx="3">
                  <c:v>2</c:v>
                </c:pt>
                <c:pt idx="4">
                  <c:v>0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6</c:v>
                </c:pt>
                <c:pt idx="10">
                  <c:v>2</c:v>
                </c:pt>
                <c:pt idx="12">
                  <c:v>0</c:v>
                </c:pt>
                <c:pt idx="13">
                  <c:v>6</c:v>
                </c:pt>
                <c:pt idx="14">
                  <c:v>6</c:v>
                </c:pt>
                <c:pt idx="15">
                  <c:v>12</c:v>
                </c:pt>
                <c:pt idx="16">
                  <c:v>7</c:v>
                </c:pt>
                <c:pt idx="17">
                  <c:v>10</c:v>
                </c:pt>
                <c:pt idx="1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BA-46F3-B04E-730A06DAEADB}"/>
            </c:ext>
          </c:extLst>
        </c:ser>
        <c:ser>
          <c:idx val="8"/>
          <c:order val="8"/>
          <c:tx>
            <c:strRef>
              <c:f>'EX - Resp. Category (Plot)'!$Y$11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FFDB93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(Plot)'!$Z$11:$AZ$11</c:f>
              <c:numCache>
                <c:formatCode>General</c:formatCode>
                <c:ptCount val="20"/>
                <c:pt idx="0">
                  <c:v>3</c:v>
                </c:pt>
                <c:pt idx="1">
                  <c:v>4</c:v>
                </c:pt>
                <c:pt idx="2">
                  <c:v>16</c:v>
                </c:pt>
                <c:pt idx="3">
                  <c:v>3</c:v>
                </c:pt>
                <c:pt idx="4">
                  <c:v>2</c:v>
                </c:pt>
                <c:pt idx="6">
                  <c:v>5</c:v>
                </c:pt>
                <c:pt idx="7">
                  <c:v>6</c:v>
                </c:pt>
                <c:pt idx="8">
                  <c:v>4</c:v>
                </c:pt>
                <c:pt idx="9">
                  <c:v>9</c:v>
                </c:pt>
                <c:pt idx="10">
                  <c:v>4</c:v>
                </c:pt>
                <c:pt idx="12">
                  <c:v>2</c:v>
                </c:pt>
                <c:pt idx="13">
                  <c:v>10</c:v>
                </c:pt>
                <c:pt idx="14">
                  <c:v>10</c:v>
                </c:pt>
                <c:pt idx="15">
                  <c:v>22</c:v>
                </c:pt>
                <c:pt idx="16">
                  <c:v>9</c:v>
                </c:pt>
                <c:pt idx="17">
                  <c:v>14</c:v>
                </c:pt>
                <c:pt idx="1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BA-46F3-B04E-730A06DAEADB}"/>
            </c:ext>
          </c:extLst>
        </c:ser>
        <c:ser>
          <c:idx val="9"/>
          <c:order val="9"/>
          <c:tx>
            <c:strRef>
              <c:f>'EX - Resp. Category (Plot)'!$Y$12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FCC66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(Plot)'!$Z$12:$AZ$12</c:f>
              <c:numCache>
                <c:formatCode>General</c:formatCode>
                <c:ptCount val="20"/>
                <c:pt idx="0">
                  <c:v>7</c:v>
                </c:pt>
                <c:pt idx="1">
                  <c:v>6</c:v>
                </c:pt>
                <c:pt idx="2">
                  <c:v>37</c:v>
                </c:pt>
                <c:pt idx="3">
                  <c:v>4</c:v>
                </c:pt>
                <c:pt idx="4">
                  <c:v>5</c:v>
                </c:pt>
                <c:pt idx="6">
                  <c:v>8</c:v>
                </c:pt>
                <c:pt idx="7">
                  <c:v>15</c:v>
                </c:pt>
                <c:pt idx="8">
                  <c:v>6</c:v>
                </c:pt>
                <c:pt idx="9">
                  <c:v>25</c:v>
                </c:pt>
                <c:pt idx="10">
                  <c:v>5</c:v>
                </c:pt>
                <c:pt idx="12">
                  <c:v>6</c:v>
                </c:pt>
                <c:pt idx="13">
                  <c:v>23</c:v>
                </c:pt>
                <c:pt idx="14">
                  <c:v>23</c:v>
                </c:pt>
                <c:pt idx="15">
                  <c:v>42</c:v>
                </c:pt>
                <c:pt idx="16">
                  <c:v>26</c:v>
                </c:pt>
                <c:pt idx="17">
                  <c:v>32</c:v>
                </c:pt>
                <c:pt idx="1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0BA-46F3-B04E-730A06DAEADB}"/>
            </c:ext>
          </c:extLst>
        </c:ser>
        <c:ser>
          <c:idx val="10"/>
          <c:order val="10"/>
          <c:tx>
            <c:strRef>
              <c:f>'EX - Resp. Category (Plot)'!$Y$13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'EX - Resp. Category (Plot)'!$Z$2:$AZ$2</c:f>
              <c:strCache>
                <c:ptCount val="19"/>
                <c:pt idx="0">
                  <c:v>No Experience</c:v>
                </c:pt>
                <c:pt idx="1">
                  <c:v>3-5 Years</c:v>
                </c:pt>
                <c:pt idx="2">
                  <c:v>5+ Years</c:v>
                </c:pt>
                <c:pt idx="3">
                  <c:v>1-2 Years</c:v>
                </c:pt>
                <c:pt idx="4">
                  <c:v>&lt; 1 Year</c:v>
                </c:pt>
                <c:pt idx="6">
                  <c:v>3-5 years</c:v>
                </c:pt>
                <c:pt idx="7">
                  <c:v>No Experience</c:v>
                </c:pt>
                <c:pt idx="8">
                  <c:v>&lt; 1 Year</c:v>
                </c:pt>
                <c:pt idx="9">
                  <c:v>5+ Years</c:v>
                </c:pt>
                <c:pt idx="10">
                  <c:v>1-2 Years</c:v>
                </c:pt>
                <c:pt idx="12">
                  <c:v>Instruction list (IL)</c:v>
                </c:pt>
                <c:pt idx="13">
                  <c:v>No experience</c:v>
                </c:pt>
                <c:pt idx="14">
                  <c:v>Sequential function chart (SFC)</c:v>
                </c:pt>
                <c:pt idx="15">
                  <c:v>Function block diagram (FBD)</c:v>
                </c:pt>
                <c:pt idx="16">
                  <c:v>Other</c:v>
                </c:pt>
                <c:pt idx="17">
                  <c:v>Structured text (ST)</c:v>
                </c:pt>
                <c:pt idx="18">
                  <c:v>Ladder diagram (LD)</c:v>
                </c:pt>
              </c:strCache>
            </c:strRef>
          </c:cat>
          <c:val>
            <c:numRef>
              <c:f>'EX - Resp. Category (Plot)'!$Z$13:$AZ$13</c:f>
              <c:numCache>
                <c:formatCode>General</c:formatCode>
                <c:ptCount val="20"/>
                <c:pt idx="0">
                  <c:v>2</c:v>
                </c:pt>
                <c:pt idx="1">
                  <c:v>7</c:v>
                </c:pt>
                <c:pt idx="2">
                  <c:v>33</c:v>
                </c:pt>
                <c:pt idx="3">
                  <c:v>5</c:v>
                </c:pt>
                <c:pt idx="4">
                  <c:v>6</c:v>
                </c:pt>
                <c:pt idx="6">
                  <c:v>4</c:v>
                </c:pt>
                <c:pt idx="7">
                  <c:v>8</c:v>
                </c:pt>
                <c:pt idx="8">
                  <c:v>6</c:v>
                </c:pt>
                <c:pt idx="9">
                  <c:v>25</c:v>
                </c:pt>
                <c:pt idx="10">
                  <c:v>11</c:v>
                </c:pt>
                <c:pt idx="12">
                  <c:v>2</c:v>
                </c:pt>
                <c:pt idx="13">
                  <c:v>18</c:v>
                </c:pt>
                <c:pt idx="14">
                  <c:v>18</c:v>
                </c:pt>
                <c:pt idx="15">
                  <c:v>40</c:v>
                </c:pt>
                <c:pt idx="16">
                  <c:v>21</c:v>
                </c:pt>
                <c:pt idx="17">
                  <c:v>33</c:v>
                </c:pt>
                <c:pt idx="1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BA-46F3-B04E-730A06DAE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14160671"/>
        <c:axId val="1229585087"/>
      </c:barChart>
      <c:catAx>
        <c:axId val="1514160671"/>
        <c:scaling>
          <c:orientation val="minMax"/>
        </c:scaling>
        <c:delete val="0"/>
        <c:axPos val="l"/>
        <c:majorGridlines>
          <c:spPr>
            <a:ln w="0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85087"/>
        <c:crosses val="autoZero"/>
        <c:auto val="1"/>
        <c:lblAlgn val="ctr"/>
        <c:lblOffset val="100"/>
        <c:noMultiLvlLbl val="0"/>
      </c:catAx>
      <c:valAx>
        <c:axId val="1229585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Percentage</a:t>
                </a:r>
              </a:p>
            </c:rich>
          </c:tx>
          <c:layout>
            <c:manualLayout>
              <c:xMode val="edge"/>
              <c:yMode val="edge"/>
              <c:x val="0.61323449803149599"/>
              <c:y val="0.955584961602021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160671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2">
              <a:lumMod val="95000"/>
            </a:schemeClr>
          </a:solidFill>
        </a:ln>
        <a:effectLst/>
      </c:spPr>
    </c:plotArea>
    <c:legend>
      <c:legendPos val="t"/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5932004593175852"/>
          <c:y val="1.5432098765432098E-2"/>
          <c:w val="0.68135990813648295"/>
          <c:h val="4.283209390492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7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1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595D-B51F-4DCF-8836-C91CC0ABE09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C3C55-2199-41C1-B392-44CB069A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BE2762-1305-4E7F-8921-8396D784F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065467"/>
              </p:ext>
            </p:extLst>
          </p:nvPr>
        </p:nvGraphicFramePr>
        <p:xfrm>
          <a:off x="0" y="0"/>
          <a:ext cx="73152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26B697-B6CB-4213-A2A0-A450E21F117F}"/>
              </a:ext>
            </a:extLst>
          </p:cNvPr>
          <p:cNvSpPr txBox="1"/>
          <p:nvPr/>
        </p:nvSpPr>
        <p:spPr>
          <a:xfrm>
            <a:off x="1102155" y="559401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Known Languages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24283-B161-4CA7-B024-99B6F310553F}"/>
              </a:ext>
            </a:extLst>
          </p:cNvPr>
          <p:cNvSpPr txBox="1"/>
          <p:nvPr/>
        </p:nvSpPr>
        <p:spPr>
          <a:xfrm>
            <a:off x="1376845" y="3315150"/>
            <a:ext cx="162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PLC Experience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A411C-B9DD-49FB-9A7F-049BB77DED5C}"/>
              </a:ext>
            </a:extLst>
          </p:cNvPr>
          <p:cNvSpPr txBox="1"/>
          <p:nvPr/>
        </p:nvSpPr>
        <p:spPr>
          <a:xfrm>
            <a:off x="428124" y="5333118"/>
            <a:ext cx="25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Programming Experience</a:t>
            </a:r>
          </a:p>
        </p:txBody>
      </p:sp>
    </p:spTree>
    <p:extLst>
      <p:ext uri="{BB962C8B-B14F-4D97-AF65-F5344CB8AC3E}">
        <p14:creationId xmlns:p14="http://schemas.microsoft.com/office/powerpoint/2010/main" val="387210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18</cp:revision>
  <dcterms:created xsi:type="dcterms:W3CDTF">2020-09-24T04:08:28Z</dcterms:created>
  <dcterms:modified xsi:type="dcterms:W3CDTF">2020-10-02T07:13:07Z</dcterms:modified>
</cp:coreProperties>
</file>