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4747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9"/>
    <a:srgbClr val="FFF9E7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7" autoAdjust="0"/>
    <p:restoredTop sz="94660"/>
  </p:normalViewPr>
  <p:slideViewPr>
    <p:cSldViewPr snapToGrid="0">
      <p:cViewPr varScale="1">
        <p:scale>
          <a:sx n="30" d="100"/>
          <a:sy n="30" d="100"/>
        </p:scale>
        <p:origin x="19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ladder\data\survey\Survey%20-%20Can%20you%20understand%20Ladder%20Logic%20(Complete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(Complete).xlsx]PP1 - Count Plot!PivotTable24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Occupancy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6942147856517937"/>
          <c:y val="0.17260717410323709"/>
          <c:w val="0.43751430810731989"/>
          <c:h val="0.654116624150504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'PP1 -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5D9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'PP1 - Count Plot'!$A$4:$A$9</c:f>
              <c:strCache>
                <c:ptCount val="6"/>
                <c:pt idx="0">
                  <c:v>Other</c:v>
                </c:pt>
                <c:pt idx="1">
                  <c:v>Engineer</c:v>
                </c:pt>
                <c:pt idx="2">
                  <c:v>Researcher</c:v>
                </c:pt>
                <c:pt idx="3">
                  <c:v>Software Developer</c:v>
                </c:pt>
                <c:pt idx="4">
                  <c:v>Technician</c:v>
                </c:pt>
                <c:pt idx="5">
                  <c:v>Engineering Student</c:v>
                </c:pt>
              </c:strCache>
            </c:strRef>
          </c:cat>
          <c:val>
            <c:numRef>
              <c:f>'PP1 - Count Plot'!$B$4:$B$9</c:f>
              <c:numCache>
                <c:formatCode>General</c:formatCode>
                <c:ptCount val="6"/>
                <c:pt idx="0">
                  <c:v>25</c:v>
                </c:pt>
                <c:pt idx="1">
                  <c:v>123</c:v>
                </c:pt>
                <c:pt idx="2">
                  <c:v>9</c:v>
                </c:pt>
                <c:pt idx="3">
                  <c:v>9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8-4EAC-BAC1-C70B04A06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(Complete).xlsx]PP2 - Count Plot!PivotTable29</c:name>
    <c:fmtId val="10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Programming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8818660688247303"/>
          <c:y val="0.17762510936132983"/>
          <c:w val="0.43870115193934089"/>
          <c:h val="0.649698818897637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'PP2 -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'PP2 - Count Plot'!$A$4:$A$8</c:f>
              <c:strCache>
                <c:ptCount val="5"/>
                <c:pt idx="0">
                  <c:v>No experience</c:v>
                </c:pt>
                <c:pt idx="1">
                  <c:v>5+ Years</c:v>
                </c:pt>
                <c:pt idx="2">
                  <c:v>3-5 Years</c:v>
                </c:pt>
                <c:pt idx="3">
                  <c:v>1-2 Years</c:v>
                </c:pt>
                <c:pt idx="4">
                  <c:v>&lt; 1 Year</c:v>
                </c:pt>
              </c:strCache>
            </c:strRef>
          </c:cat>
          <c:val>
            <c:numRef>
              <c:f>'PP2 - Count Plot'!$B$4:$B$8</c:f>
              <c:numCache>
                <c:formatCode>General</c:formatCode>
                <c:ptCount val="5"/>
                <c:pt idx="0">
                  <c:v>22</c:v>
                </c:pt>
                <c:pt idx="1">
                  <c:v>100</c:v>
                </c:pt>
                <c:pt idx="2">
                  <c:v>22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0-4B06-8C67-603F5CA2D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(Complete).xlsx]PP3 - Count Plot!PivotTable38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 dirty="0"/>
              <a:t>PLC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8408606736657924"/>
          <c:y val="0.17762510936132983"/>
          <c:w val="0.43817202537182859"/>
          <c:h val="0.649698818897637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'PP3 -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'PP3 - Count Plot'!$A$4:$A$8</c:f>
              <c:strCache>
                <c:ptCount val="5"/>
                <c:pt idx="0">
                  <c:v>No experience</c:v>
                </c:pt>
                <c:pt idx="1">
                  <c:v>5+ Years</c:v>
                </c:pt>
                <c:pt idx="2">
                  <c:v>3-5 Years</c:v>
                </c:pt>
                <c:pt idx="3">
                  <c:v>1-2 Years</c:v>
                </c:pt>
                <c:pt idx="4">
                  <c:v>&lt; 1 Year</c:v>
                </c:pt>
              </c:strCache>
            </c:strRef>
          </c:cat>
          <c:val>
            <c:numRef>
              <c:f>'PP3 - Count Plot'!$B$4:$B$8</c:f>
              <c:numCache>
                <c:formatCode>General</c:formatCode>
                <c:ptCount val="5"/>
                <c:pt idx="0">
                  <c:v>42</c:v>
                </c:pt>
                <c:pt idx="1">
                  <c:v>67</c:v>
                </c:pt>
                <c:pt idx="2">
                  <c:v>22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D-4D1E-B433-FAF097B63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- Can you understand Ladder Logic (Complete).xlsx]PP4 - Count Plot!PivotTable43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7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700"/>
              <a:t>Known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7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3005340478273552"/>
          <c:y val="0.16497685185185185"/>
          <c:w val="0.4361387248468942"/>
          <c:h val="0.66964876786235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'PP4 - Count Plot'!$B$3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3D3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'PP4 - Count Plot'!$A$4:$A$10</c:f>
              <c:strCache>
                <c:ptCount val="7"/>
                <c:pt idx="0">
                  <c:v>No experience</c:v>
                </c:pt>
                <c:pt idx="1">
                  <c:v>Other</c:v>
                </c:pt>
                <c:pt idx="2">
                  <c:v>SFC</c:v>
                </c:pt>
                <c:pt idx="3">
                  <c:v>FBD</c:v>
                </c:pt>
                <c:pt idx="4">
                  <c:v>ST</c:v>
                </c:pt>
                <c:pt idx="5">
                  <c:v>LD</c:v>
                </c:pt>
                <c:pt idx="6">
                  <c:v>IL</c:v>
                </c:pt>
              </c:strCache>
            </c:strRef>
          </c:cat>
          <c:val>
            <c:numRef>
              <c:f>'PP4 - Count Plot'!$B$4:$B$10</c:f>
              <c:numCache>
                <c:formatCode>General</c:formatCode>
                <c:ptCount val="7"/>
                <c:pt idx="0">
                  <c:v>12</c:v>
                </c:pt>
                <c:pt idx="1">
                  <c:v>6</c:v>
                </c:pt>
                <c:pt idx="2">
                  <c:v>60</c:v>
                </c:pt>
                <c:pt idx="3">
                  <c:v>124</c:v>
                </c:pt>
                <c:pt idx="4">
                  <c:v>92</c:v>
                </c:pt>
                <c:pt idx="5">
                  <c:v>66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E-428F-822E-CAA675721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36756687"/>
        <c:axId val="784577599"/>
      </c:barChart>
      <c:catAx>
        <c:axId val="836756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577599"/>
        <c:crosses val="autoZero"/>
        <c:auto val="1"/>
        <c:lblAlgn val="ctr"/>
        <c:lblOffset val="100"/>
        <c:noMultiLvlLbl val="0"/>
      </c:catAx>
      <c:valAx>
        <c:axId val="784577599"/>
        <c:scaling>
          <c:orientation val="minMax"/>
          <c:max val="1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5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756687"/>
        <c:crosses val="autoZero"/>
        <c:crossBetween val="between"/>
        <c:majorUnit val="3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5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897890"/>
            <a:ext cx="260604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881630"/>
            <a:ext cx="26060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5" y="292100"/>
            <a:ext cx="749236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0" y="292100"/>
            <a:ext cx="2204275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3" y="1367791"/>
            <a:ext cx="299694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3" y="3671571"/>
            <a:ext cx="299694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1460500"/>
            <a:ext cx="147675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1460500"/>
            <a:ext cx="147675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292101"/>
            <a:ext cx="299694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397" y="1344930"/>
            <a:ext cx="1469969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397" y="2004060"/>
            <a:ext cx="1469969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0" y="1344930"/>
            <a:ext cx="1477208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0" y="2004060"/>
            <a:ext cx="1477208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65760"/>
            <a:ext cx="1120687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789940"/>
            <a:ext cx="1759077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645920"/>
            <a:ext cx="1120687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65760"/>
            <a:ext cx="11206875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789940"/>
            <a:ext cx="1759077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645920"/>
            <a:ext cx="11206875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292101"/>
            <a:ext cx="299694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1460500"/>
            <a:ext cx="299694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5085080"/>
            <a:ext cx="7818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7ED-B07F-4FDA-BEAF-E8878F2D93C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5085080"/>
            <a:ext cx="11727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5085080"/>
            <a:ext cx="7818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BCFE-A6FA-4DE7-83CD-4F0A5648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4FBF763-3539-4983-B89B-D3CE64658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398031"/>
              </p:ext>
            </p:extLst>
          </p:nvPr>
        </p:nvGraphicFramePr>
        <p:xfrm>
          <a:off x="0" y="-5"/>
          <a:ext cx="11207900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B1CD455-2FA6-4E13-BBCC-9C52C5849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86568"/>
              </p:ext>
            </p:extLst>
          </p:nvPr>
        </p:nvGraphicFramePr>
        <p:xfrm>
          <a:off x="8175542" y="4"/>
          <a:ext cx="11207900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74A6C07-F46F-4494-BC5C-C5D8CC265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478113"/>
              </p:ext>
            </p:extLst>
          </p:nvPr>
        </p:nvGraphicFramePr>
        <p:xfrm>
          <a:off x="16735359" y="2"/>
          <a:ext cx="11207900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E6FAAED-05B1-4D56-8A2B-657874CB3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411096"/>
              </p:ext>
            </p:extLst>
          </p:nvPr>
        </p:nvGraphicFramePr>
        <p:xfrm>
          <a:off x="24484179" y="-6"/>
          <a:ext cx="11207900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4554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11</cp:revision>
  <dcterms:created xsi:type="dcterms:W3CDTF">2020-08-24T02:21:25Z</dcterms:created>
  <dcterms:modified xsi:type="dcterms:W3CDTF">2020-08-24T06:16:39Z</dcterms:modified>
</cp:coreProperties>
</file>