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490"/>
    <a:srgbClr val="264653"/>
    <a:srgbClr val="FF5050"/>
    <a:srgbClr val="66CCFF"/>
    <a:srgbClr val="6EE891"/>
    <a:srgbClr val="FFCD2D"/>
    <a:srgbClr val="17AD69"/>
    <a:srgbClr val="C8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8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wnloads\predicted_documentation_analysis%20(1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73436132983376"/>
          <c:y val="0.17603771029210571"/>
          <c:w val="0.79730861767279082"/>
          <c:h val="0.661806596332739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'Meet the categories - New'!$B$23</c:f>
              <c:strCache>
                <c:ptCount val="1"/>
                <c:pt idx="0">
                  <c:v>Choose a Task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0F-4A6B-A8EF-726A1B013D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F-4A6B-A8EF-726A1B013D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0F-4A6B-A8EF-726A1B013D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63CCD0E-90DE-407F-BCD1-D7566C00E25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D0F-4A6B-A8EF-726A1B013D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08B63E1-7153-4958-897A-552105AD51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F-4A6B-A8EF-726A1B013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New'!$C$23:$H$23</c:f>
              <c:numCache>
                <c:formatCode>0</c:formatCode>
                <c:ptCount val="6"/>
                <c:pt idx="0">
                  <c:v>0</c:v>
                </c:pt>
                <c:pt idx="1">
                  <c:v>3.5</c:v>
                </c:pt>
                <c:pt idx="2">
                  <c:v>9.3333333333333339</c:v>
                </c:pt>
                <c:pt idx="3">
                  <c:v>24.25</c:v>
                </c:pt>
                <c:pt idx="4">
                  <c:v>27.2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New'!$C$34:$H$34</c15:f>
                <c15:dlblRangeCache>
                  <c:ptCount val="6"/>
                  <c:pt idx="0">
                    <c:v>0%</c:v>
                  </c:pt>
                  <c:pt idx="1">
                    <c:v>1%</c:v>
                  </c:pt>
                  <c:pt idx="2">
                    <c:v>2%</c:v>
                  </c:pt>
                  <c:pt idx="3">
                    <c:v>3%</c:v>
                  </c:pt>
                  <c:pt idx="4">
                    <c:v>9%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D0F-4A6B-A8EF-726A1B013D78}"/>
            </c:ext>
          </c:extLst>
        </c:ser>
        <c:ser>
          <c:idx val="1"/>
          <c:order val="1"/>
          <c:tx>
            <c:strRef>
              <c:f>'Meet the categories - New'!$B$24</c:f>
              <c:strCache>
                <c:ptCount val="1"/>
                <c:pt idx="0">
                  <c:v>Talk to the Community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0F-4A6B-A8EF-726A1B013D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83E343-F7C6-4C1F-AA57-F93863A075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D0F-4A6B-A8EF-726A1B013D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4B52E88-6D59-4E35-B789-BDEF7E553D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D0F-4A6B-A8EF-726A1B013D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5850447-1496-4F18-8175-213F3926C8A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D0F-4A6B-A8EF-726A1B013D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7C11CF0-E945-471D-BEDE-E9A7132E19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D0F-4A6B-A8EF-726A1B013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New'!$C$24:$H$24</c:f>
              <c:numCache>
                <c:formatCode>0</c:formatCode>
                <c:ptCount val="6"/>
                <c:pt idx="0">
                  <c:v>3</c:v>
                </c:pt>
                <c:pt idx="1">
                  <c:v>21.5</c:v>
                </c:pt>
                <c:pt idx="2">
                  <c:v>23</c:v>
                </c:pt>
                <c:pt idx="3">
                  <c:v>40.75</c:v>
                </c:pt>
                <c:pt idx="4">
                  <c:v>37.799999999999997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New'!$C$35:$H$35</c15:f>
                <c15:dlblRangeCache>
                  <c:ptCount val="6"/>
                  <c:pt idx="0">
                    <c:v>2%</c:v>
                  </c:pt>
                  <c:pt idx="1">
                    <c:v>5%</c:v>
                  </c:pt>
                  <c:pt idx="2">
                    <c:v>4%</c:v>
                  </c:pt>
                  <c:pt idx="3">
                    <c:v>6%</c:v>
                  </c:pt>
                  <c:pt idx="4">
                    <c:v>13%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1D0F-4A6B-A8EF-726A1B013D78}"/>
            </c:ext>
          </c:extLst>
        </c:ser>
        <c:ser>
          <c:idx val="2"/>
          <c:order val="2"/>
          <c:tx>
            <c:strRef>
              <c:f>'Meet the categories - New'!$B$25</c:f>
              <c:strCache>
                <c:ptCount val="1"/>
                <c:pt idx="0">
                  <c:v>Contribution Flow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D0F-4A6B-A8EF-726A1B013D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7BD1C2-242A-4C8B-A0DA-3723DC472C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1D0F-4A6B-A8EF-726A1B013D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D37649F-8458-428B-BC4D-20560C80F6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1D0F-4A6B-A8EF-726A1B013D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D65B1B7-45A3-4D2D-A626-F837017B96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1D0F-4A6B-A8EF-726A1B013D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1B4AFB6-1663-49F8-828A-0E8D1EA25C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D0F-4A6B-A8EF-726A1B013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New'!$C$25:$H$25</c:f>
              <c:numCache>
                <c:formatCode>0</c:formatCode>
                <c:ptCount val="6"/>
                <c:pt idx="0">
                  <c:v>11</c:v>
                </c:pt>
                <c:pt idx="1">
                  <c:v>77.5</c:v>
                </c:pt>
                <c:pt idx="2">
                  <c:v>147.66666666666666</c:v>
                </c:pt>
                <c:pt idx="3">
                  <c:v>174</c:v>
                </c:pt>
                <c:pt idx="4">
                  <c:v>56.2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New'!$C$36:$H$36</c15:f>
                <c15:dlblRangeCache>
                  <c:ptCount val="6"/>
                  <c:pt idx="0">
                    <c:v>7%</c:v>
                  </c:pt>
                  <c:pt idx="1">
                    <c:v>19%</c:v>
                  </c:pt>
                  <c:pt idx="2">
                    <c:v>24%</c:v>
                  </c:pt>
                  <c:pt idx="3">
                    <c:v>24%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1D0F-4A6B-A8EF-726A1B013D78}"/>
            </c:ext>
          </c:extLst>
        </c:ser>
        <c:ser>
          <c:idx val="3"/>
          <c:order val="3"/>
          <c:tx>
            <c:strRef>
              <c:f>'Meet the categories - New'!$B$26</c:f>
              <c:strCache>
                <c:ptCount val="1"/>
                <c:pt idx="0">
                  <c:v>Build the Workspace</c:v>
                </c:pt>
              </c:strCache>
            </c:strRef>
          </c:tx>
          <c:spPr>
            <a:solidFill>
              <a:srgbClr val="40B49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D0F-4A6B-A8EF-726A1B013D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4FADE27-2CED-41B3-B0D6-5699D2389B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D0F-4A6B-A8EF-726A1B013D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62910AD-BC9E-49B9-B625-3CDDC53126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D0F-4A6B-A8EF-726A1B013D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90D79C-E5DA-40E1-84D3-462DA117C4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D0F-4A6B-A8EF-726A1B013D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66DE92C-47F8-4607-98AD-E17813A061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1D0F-4A6B-A8EF-726A1B013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New'!$C$26:$H$26</c:f>
              <c:numCache>
                <c:formatCode>0</c:formatCode>
                <c:ptCount val="6"/>
                <c:pt idx="0">
                  <c:v>5</c:v>
                </c:pt>
                <c:pt idx="1">
                  <c:v>23</c:v>
                </c:pt>
                <c:pt idx="2">
                  <c:v>76</c:v>
                </c:pt>
                <c:pt idx="3">
                  <c:v>140</c:v>
                </c:pt>
                <c:pt idx="4">
                  <c:v>52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New'!$C$37:$H$37</c15:f>
                <c15:dlblRangeCache>
                  <c:ptCount val="6"/>
                  <c:pt idx="0">
                    <c:v>3%</c:v>
                  </c:pt>
                  <c:pt idx="1">
                    <c:v>6%</c:v>
                  </c:pt>
                  <c:pt idx="2">
                    <c:v>13%</c:v>
                  </c:pt>
                  <c:pt idx="3">
                    <c:v>19%</c:v>
                  </c:pt>
                  <c:pt idx="4">
                    <c:v>18%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1D0F-4A6B-A8EF-726A1B013D78}"/>
            </c:ext>
          </c:extLst>
        </c:ser>
        <c:ser>
          <c:idx val="4"/>
          <c:order val="4"/>
          <c:tx>
            <c:strRef>
              <c:f>'Meet the categories - New'!$B$27</c:f>
              <c:strCache>
                <c:ptCount val="1"/>
                <c:pt idx="0">
                  <c:v>Deal with the Code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1D0F-4A6B-A8EF-726A1B013D78}"/>
                </c:ext>
              </c:extLst>
            </c:dLbl>
            <c:dLbl>
              <c:idx val="1"/>
              <c:tx>
                <c:strRef>
                  <c:f>'Meet the categories - New'!$D$38</c:f>
                  <c:strCache>
                    <c:ptCount val="1"/>
                    <c:pt idx="0">
                      <c:v>23%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{DC1417FD-9EEA-4215-AB88-01466D8CCAB3}</c15:txfldGUID>
                      <c15:f>'Meet the categories - New'!$D$38</c15:f>
                      <c15:dlblFieldTableCache>
                        <c:ptCount val="1"/>
                        <c:pt idx="0">
                          <c:v>23%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1D-1D0F-4A6B-A8EF-726A1B013D78}"/>
                </c:ext>
              </c:extLst>
            </c:dLbl>
            <c:dLbl>
              <c:idx val="2"/>
              <c:tx>
                <c:strRef>
                  <c:f>'Meet the categories - New'!$E$38</c:f>
                  <c:strCache>
                    <c:ptCount val="1"/>
                    <c:pt idx="0">
                      <c:v>25%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{936866BC-A7CE-4BDA-B2F5-FD4C032FFEC4}</c15:txfldGUID>
                      <c15:f>'Meet the categories - New'!$E$38</c15:f>
                      <c15:dlblFieldTableCache>
                        <c:ptCount val="1"/>
                        <c:pt idx="0">
                          <c:v>25%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1E-1D0F-4A6B-A8EF-726A1B013D78}"/>
                </c:ext>
              </c:extLst>
            </c:dLbl>
            <c:dLbl>
              <c:idx val="3"/>
              <c:tx>
                <c:strRef>
                  <c:f>'Meet the categories - New'!$F$38</c:f>
                  <c:strCache>
                    <c:ptCount val="1"/>
                    <c:pt idx="0">
                      <c:v>23%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{75B337B3-0FE0-4B93-8AD0-E0152D22E328}</c15:txfldGUID>
                      <c15:f>'Meet the categories - New'!$F$38</c15:f>
                      <c15:dlblFieldTableCache>
                        <c:ptCount val="1"/>
                        <c:pt idx="0">
                          <c:v>23%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1F-1D0F-4A6B-A8EF-726A1B013D78}"/>
                </c:ext>
              </c:extLst>
            </c:dLbl>
            <c:dLbl>
              <c:idx val="4"/>
              <c:tx>
                <c:strRef>
                  <c:f>'Meet the categories - New'!$G$38</c:f>
                  <c:strCache>
                    <c:ptCount val="1"/>
                    <c:pt idx="0">
                      <c:v>20%</c:v>
                    </c:pt>
                  </c:strCache>
                </c:strRef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{F3417D4E-941E-4FD4-970F-B5B44DEED2BD}</c15:txfldGUID>
                      <c15:f>'Meet the categories - New'!$G$38</c15:f>
                      <c15:dlblFieldTableCache>
                        <c:ptCount val="1"/>
                        <c:pt idx="0">
                          <c:v>20%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20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1D0F-4A6B-A8EF-726A1B013D78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New'!$C$27:$H$27</c:f>
              <c:numCache>
                <c:formatCode>0</c:formatCode>
                <c:ptCount val="6"/>
                <c:pt idx="0">
                  <c:v>9</c:v>
                </c:pt>
                <c:pt idx="1">
                  <c:v>95</c:v>
                </c:pt>
                <c:pt idx="2">
                  <c:v>148</c:v>
                </c:pt>
                <c:pt idx="3">
                  <c:v>168</c:v>
                </c:pt>
                <c:pt idx="4">
                  <c:v>56.4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New'!$C$38:$H$38</c15:f>
                <c15:dlblRangeCache>
                  <c:ptCount val="6"/>
                  <c:pt idx="0">
                    <c:v>5%</c:v>
                  </c:pt>
                  <c:pt idx="1">
                    <c:v>23%</c:v>
                  </c:pt>
                  <c:pt idx="2">
                    <c:v>25%</c:v>
                  </c:pt>
                  <c:pt idx="3">
                    <c:v>23%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2-1D0F-4A6B-A8EF-726A1B013D78}"/>
            </c:ext>
          </c:extLst>
        </c:ser>
        <c:ser>
          <c:idx val="5"/>
          <c:order val="5"/>
          <c:tx>
            <c:strRef>
              <c:f>'Meet the categories - New'!$B$28</c:f>
              <c:strCache>
                <c:ptCount val="1"/>
                <c:pt idx="0">
                  <c:v>Submit the Changes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strRef>
                  <c:f>'Meet the categories - New'!$C$39</c:f>
                  <c:strCache>
                    <c:ptCount val="1"/>
                    <c:pt idx="0">
                      <c:v>83%</c:v>
                    </c:pt>
                  </c:strCache>
                </c:strRef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{AD698CE1-FDC3-4CB9-967F-BBC9C5C4A4AD}</c15:txfldGUID>
                      <c15:f>'Meet the categories - New'!$C$39</c15:f>
                      <c15:dlblFieldTableCache>
                        <c:ptCount val="1"/>
                        <c:pt idx="0">
                          <c:v>83%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23-1D0F-4A6B-A8EF-726A1B013D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7D58329-8D61-4561-8394-0B7E0EF436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D0F-4A6B-A8EF-726A1B013D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384822-B28D-4D45-913E-D565E169DE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D0F-4A6B-A8EF-726A1B013D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94B551B-E48A-4B94-882F-A5EB22B03A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D0F-4A6B-A8EF-726A1B013D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F47F32F-D230-49D7-8E1B-050C62C308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D0F-4A6B-A8EF-726A1B013D7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1D0F-4A6B-A8EF-726A1B013D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'Meet the categories - New'!$C$22:$H$22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'Meet the categories - New'!$C$28:$H$28</c:f>
              <c:numCache>
                <c:formatCode>0</c:formatCode>
                <c:ptCount val="6"/>
                <c:pt idx="0">
                  <c:v>137</c:v>
                </c:pt>
                <c:pt idx="1">
                  <c:v>190.5</c:v>
                </c:pt>
                <c:pt idx="2">
                  <c:v>199</c:v>
                </c:pt>
                <c:pt idx="3">
                  <c:v>182</c:v>
                </c:pt>
                <c:pt idx="4">
                  <c:v>57.4</c:v>
                </c:pt>
                <c:pt idx="5">
                  <c:v>10.833333333333334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'Meet the categories - New'!$C$39:$H$39</c15:f>
                <c15:dlblRangeCache>
                  <c:ptCount val="6"/>
                  <c:pt idx="0">
                    <c:v>83%</c:v>
                  </c:pt>
                  <c:pt idx="1">
                    <c:v>46%</c:v>
                  </c:pt>
                  <c:pt idx="2">
                    <c:v>33%</c:v>
                  </c:pt>
                  <c:pt idx="3">
                    <c:v>25%</c:v>
                  </c:pt>
                  <c:pt idx="4">
                    <c:v>20%</c:v>
                  </c:pt>
                  <c:pt idx="5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9-1D0F-4A6B-A8EF-726A1B013D7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565554592"/>
        <c:axId val="290083840"/>
      </c:barChart>
      <c:catAx>
        <c:axId val="565554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Categories </a:t>
                </a:r>
              </a:p>
            </c:rich>
          </c:tx>
          <c:layout>
            <c:manualLayout>
              <c:xMode val="edge"/>
              <c:yMode val="edge"/>
              <c:x val="0.43570636482939629"/>
              <c:y val="0.923571416630954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083840"/>
        <c:crosses val="autoZero"/>
        <c:auto val="1"/>
        <c:lblAlgn val="ctr"/>
        <c:lblOffset val="100"/>
        <c:noMultiLvlLbl val="0"/>
      </c:catAx>
      <c:valAx>
        <c:axId val="2900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Projects</a:t>
                </a:r>
              </a:p>
            </c:rich>
          </c:tx>
          <c:layout>
            <c:manualLayout>
              <c:xMode val="edge"/>
              <c:yMode val="edge"/>
              <c:x val="8.3141951006124228E-3"/>
              <c:y val="0.34815637860210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5545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251968503937006E-3"/>
          <c:y val="1.1904763764648756E-2"/>
          <c:w val="0.98288495188101488"/>
          <c:h val="0.11735003708130812"/>
        </c:manualLayout>
      </c:layout>
      <c:overlay val="0"/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8E90-7EDD-4CDC-BF79-D3D421C9948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B5A4-9C0B-49B9-8BE5-C73D7815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5A591D-8846-4E38-87DB-255A0DEBC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474192"/>
              </p:ext>
            </p:extLst>
          </p:nvPr>
        </p:nvGraphicFramePr>
        <p:xfrm>
          <a:off x="0" y="0"/>
          <a:ext cx="9144000" cy="640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19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Fronchetti</dc:creator>
  <cp:lastModifiedBy>Luiz Felipe Fronchetti Dias</cp:lastModifiedBy>
  <cp:revision>29</cp:revision>
  <dcterms:created xsi:type="dcterms:W3CDTF">2021-04-19T15:45:58Z</dcterms:created>
  <dcterms:modified xsi:type="dcterms:W3CDTF">2023-02-03T02:43:52Z</dcterms:modified>
</cp:coreProperties>
</file>