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400800" cy="2514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9" autoAdjust="0"/>
    <p:restoredTop sz="94660"/>
  </p:normalViewPr>
  <p:slideViewPr>
    <p:cSldViewPr snapToGrid="0">
      <p:cViewPr>
        <p:scale>
          <a:sx n="200" d="100"/>
          <a:sy n="200" d="100"/>
        </p:scale>
        <p:origin x="3084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fronchettl\Documents\GitHub\two-armed-robots\quantitative_analysi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'Program Analysis'!$B$81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</a:extLst>
          </c:spPr>
          <c:invertIfNegative val="0"/>
          <c:cat>
            <c:strRef>
              <c:f>'Program Analysis'!$C$80:$D$80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 Analysis'!$C$81:$D$81</c:f>
              <c:numCache>
                <c:formatCode>General</c:formatCode>
                <c:ptCount val="2"/>
                <c:pt idx="0">
                  <c:v>9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35-4ABF-9641-3BED5688FD6F}"/>
            </c:ext>
          </c:extLst>
        </c:ser>
        <c:ser>
          <c:idx val="1"/>
          <c:order val="1"/>
          <c:tx>
            <c:strRef>
              <c:f>'Program Analysis'!$B$82</c:f>
              <c:strCache>
                <c:ptCount val="1"/>
                <c:pt idx="0">
                  <c:v>Q1-Min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D7D31"/>
                  </a:solidFill>
                </a14:hiddenFill>
              </a:ext>
            </a:extLst>
          </c:spPr>
          <c:invertIfNegative val="0"/>
          <c:errBars>
            <c:errBarType val="minus"/>
            <c:errValType val="percentage"/>
            <c:noEndCap val="0"/>
            <c:val val="100"/>
            <c:spPr>
              <a:ln w="28575"/>
            </c:spPr>
          </c:errBars>
          <c:cat>
            <c:strRef>
              <c:f>'Program Analysis'!$C$80:$D$80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 Analysis'!$C$82:$D$82</c:f>
              <c:numCache>
                <c:formatCode>General</c:formatCode>
                <c:ptCount val="2"/>
                <c:pt idx="0">
                  <c:v>14.25</c:v>
                </c:pt>
                <c:pt idx="1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35-4ABF-9641-3BED5688FD6F}"/>
            </c:ext>
          </c:extLst>
        </c:ser>
        <c:ser>
          <c:idx val="2"/>
          <c:order val="2"/>
          <c:tx>
            <c:strRef>
              <c:f>'Program Analysis'!$B$83</c:f>
              <c:strCache>
                <c:ptCount val="1"/>
                <c:pt idx="0">
                  <c:v>Med-Q1</c:v>
                </c:pt>
              </c:strCache>
            </c:strRef>
          </c:tx>
          <c:spPr>
            <a:ln w="28575">
              <a:solidFill>
                <a:schemeClr val="tx1"/>
              </a:solidFill>
            </a:ln>
          </c:spPr>
          <c:invertIfNegative val="0"/>
          <c:cat>
            <c:strRef>
              <c:f>'Program Analysis'!$C$80:$D$80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 Analysis'!$C$83:$D$83</c:f>
              <c:numCache>
                <c:formatCode>General</c:formatCode>
                <c:ptCount val="2"/>
                <c:pt idx="0">
                  <c:v>11.25</c:v>
                </c:pt>
                <c:pt idx="1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35-4ABF-9641-3BED5688FD6F}"/>
            </c:ext>
          </c:extLst>
        </c:ser>
        <c:ser>
          <c:idx val="3"/>
          <c:order val="3"/>
          <c:tx>
            <c:strRef>
              <c:f>'Program Analysis'!$B$84</c:f>
              <c:strCache>
                <c:ptCount val="1"/>
                <c:pt idx="0">
                  <c:v>Q3-Med</c:v>
                </c:pt>
              </c:strCache>
            </c:strRef>
          </c:tx>
          <c:spPr>
            <a:solidFill>
              <a:srgbClr val="F19E65"/>
            </a:solidFill>
            <a:ln w="28575">
              <a:solidFill>
                <a:schemeClr val="tx1"/>
              </a:solidFill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'Program Analysis'!$C$85:$D$85</c:f>
                <c:numCache>
                  <c:formatCode>General</c:formatCode>
                  <c:ptCount val="2"/>
                  <c:pt idx="0">
                    <c:v>39</c:v>
                  </c:pt>
                  <c:pt idx="1">
                    <c:v>17.25</c:v>
                  </c:pt>
                </c:numCache>
              </c:numRef>
            </c:plus>
            <c:spPr>
              <a:ln w="28575"/>
            </c:spPr>
          </c:errBars>
          <c:cat>
            <c:strRef>
              <c:f>'Program Analysis'!$C$80:$D$80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 Analysis'!$C$84:$D$84</c:f>
              <c:numCache>
                <c:formatCode>General</c:formatCode>
                <c:ptCount val="2"/>
                <c:pt idx="0">
                  <c:v>11.5</c:v>
                </c:pt>
                <c:pt idx="1">
                  <c:v>12.75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35-4ABF-9641-3BED5688F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98167040"/>
        <c:axId val="1176041392"/>
      </c:barChart>
      <c:catAx>
        <c:axId val="1198167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76041392"/>
        <c:crosses val="autoZero"/>
        <c:auto val="1"/>
        <c:lblAlgn val="ctr"/>
        <c:lblOffset val="100"/>
        <c:noMultiLvlLbl val="0"/>
      </c:catAx>
      <c:valAx>
        <c:axId val="1176041392"/>
        <c:scaling>
          <c:orientation val="minMax"/>
          <c:max val="9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b="0"/>
                  <a:t># Executions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98167040"/>
        <c:crosses val="autoZero"/>
        <c:crossBetween val="between"/>
        <c:majorUnit val="10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11533"/>
            <a:ext cx="4800600" cy="875453"/>
          </a:xfrm>
        </p:spPr>
        <p:txBody>
          <a:bodyPr anchor="b"/>
          <a:lstStyle>
            <a:lvl1pPr algn="ctr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320747"/>
            <a:ext cx="4800600" cy="607113"/>
          </a:xfrm>
        </p:spPr>
        <p:txBody>
          <a:bodyPr/>
          <a:lstStyle>
            <a:lvl1pPr marL="0" indent="0" algn="ctr">
              <a:buNone/>
              <a:defRPr sz="880"/>
            </a:lvl1pPr>
            <a:lvl2pPr marL="167655" indent="0" algn="ctr">
              <a:buNone/>
              <a:defRPr sz="733"/>
            </a:lvl2pPr>
            <a:lvl3pPr marL="335310" indent="0" algn="ctr">
              <a:buNone/>
              <a:defRPr sz="660"/>
            </a:lvl3pPr>
            <a:lvl4pPr marL="502966" indent="0" algn="ctr">
              <a:buNone/>
              <a:defRPr sz="587"/>
            </a:lvl4pPr>
            <a:lvl5pPr marL="670621" indent="0" algn="ctr">
              <a:buNone/>
              <a:defRPr sz="587"/>
            </a:lvl5pPr>
            <a:lvl6pPr marL="838276" indent="0" algn="ctr">
              <a:buNone/>
              <a:defRPr sz="587"/>
            </a:lvl6pPr>
            <a:lvl7pPr marL="1005931" indent="0" algn="ctr">
              <a:buNone/>
              <a:defRPr sz="587"/>
            </a:lvl7pPr>
            <a:lvl8pPr marL="1173587" indent="0" algn="ctr">
              <a:buNone/>
              <a:defRPr sz="587"/>
            </a:lvl8pPr>
            <a:lvl9pPr marL="1341242" indent="0" algn="ctr">
              <a:buNone/>
              <a:defRPr sz="5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33879"/>
            <a:ext cx="1380173" cy="21310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33879"/>
            <a:ext cx="4060508" cy="21310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0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626904"/>
            <a:ext cx="5520690" cy="1046004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682803"/>
            <a:ext cx="5520690" cy="550069"/>
          </a:xfrm>
        </p:spPr>
        <p:txBody>
          <a:bodyPr/>
          <a:lstStyle>
            <a:lvl1pPr marL="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1pPr>
            <a:lvl2pPr marL="167655" indent="0">
              <a:buNone/>
              <a:defRPr sz="733">
                <a:solidFill>
                  <a:schemeClr val="tx1">
                    <a:tint val="75000"/>
                  </a:schemeClr>
                </a:solidFill>
              </a:defRPr>
            </a:lvl2pPr>
            <a:lvl3pPr marL="33531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3pPr>
            <a:lvl4pPr marL="50296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4pPr>
            <a:lvl5pPr marL="67062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5pPr>
            <a:lvl6pPr marL="83827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6pPr>
            <a:lvl7pPr marL="100593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7pPr>
            <a:lvl8pPr marL="117358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8pPr>
            <a:lvl9pPr marL="1341242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669396"/>
            <a:ext cx="2720340" cy="15954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669396"/>
            <a:ext cx="2720340" cy="15954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3879"/>
            <a:ext cx="5520690" cy="486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616426"/>
            <a:ext cx="2707838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918527"/>
            <a:ext cx="2707838" cy="1351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616426"/>
            <a:ext cx="2721174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918527"/>
            <a:ext cx="2721174" cy="1351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9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2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7640"/>
            <a:ext cx="20644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62056"/>
            <a:ext cx="3240405" cy="1786996"/>
          </a:xfrm>
        </p:spPr>
        <p:txBody>
          <a:bodyPr/>
          <a:lstStyle>
            <a:lvl1pPr>
              <a:defRPr sz="1173"/>
            </a:lvl1pPr>
            <a:lvl2pPr>
              <a:defRPr sz="1027"/>
            </a:lvl2pPr>
            <a:lvl3pPr>
              <a:defRPr sz="880"/>
            </a:lvl3pPr>
            <a:lvl4pPr>
              <a:defRPr sz="733"/>
            </a:lvl4pPr>
            <a:lvl5pPr>
              <a:defRPr sz="733"/>
            </a:lvl5pPr>
            <a:lvl6pPr>
              <a:defRPr sz="733"/>
            </a:lvl6pPr>
            <a:lvl7pPr>
              <a:defRPr sz="733"/>
            </a:lvl7pPr>
            <a:lvl8pPr>
              <a:defRPr sz="733"/>
            </a:lvl8pPr>
            <a:lvl9pPr>
              <a:defRPr sz="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54380"/>
            <a:ext cx="20644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6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7640"/>
            <a:ext cx="20644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62056"/>
            <a:ext cx="3240405" cy="1786996"/>
          </a:xfrm>
        </p:spPr>
        <p:txBody>
          <a:bodyPr anchor="t"/>
          <a:lstStyle>
            <a:lvl1pPr marL="0" indent="0">
              <a:buNone/>
              <a:defRPr sz="1173"/>
            </a:lvl1pPr>
            <a:lvl2pPr marL="167655" indent="0">
              <a:buNone/>
              <a:defRPr sz="1027"/>
            </a:lvl2pPr>
            <a:lvl3pPr marL="335310" indent="0">
              <a:buNone/>
              <a:defRPr sz="880"/>
            </a:lvl3pPr>
            <a:lvl4pPr marL="502966" indent="0">
              <a:buNone/>
              <a:defRPr sz="733"/>
            </a:lvl4pPr>
            <a:lvl5pPr marL="670621" indent="0">
              <a:buNone/>
              <a:defRPr sz="733"/>
            </a:lvl5pPr>
            <a:lvl6pPr marL="838276" indent="0">
              <a:buNone/>
              <a:defRPr sz="733"/>
            </a:lvl6pPr>
            <a:lvl7pPr marL="1005931" indent="0">
              <a:buNone/>
              <a:defRPr sz="733"/>
            </a:lvl7pPr>
            <a:lvl8pPr marL="1173587" indent="0">
              <a:buNone/>
              <a:defRPr sz="733"/>
            </a:lvl8pPr>
            <a:lvl9pPr marL="1341242" indent="0">
              <a:buNone/>
              <a:defRPr sz="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54380"/>
            <a:ext cx="20644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33879"/>
            <a:ext cx="5520690" cy="4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669396"/>
            <a:ext cx="5520690" cy="159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330662"/>
            <a:ext cx="144018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330662"/>
            <a:ext cx="216027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330662"/>
            <a:ext cx="144018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5310" rtl="0" eaLnBrk="1" latinLnBrk="0" hangingPunct="1">
        <a:lnSpc>
          <a:spcPct val="90000"/>
        </a:lnSpc>
        <a:spcBef>
          <a:spcPct val="0"/>
        </a:spcBef>
        <a:buNone/>
        <a:defRPr sz="1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828" indent="-83828" algn="l" defTabSz="33531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5148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2pPr>
      <a:lvl3pPr marL="419138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733" kern="1200">
          <a:solidFill>
            <a:schemeClr val="tx1"/>
          </a:solidFill>
          <a:latin typeface="+mn-lt"/>
          <a:ea typeface="+mn-ea"/>
          <a:cs typeface="+mn-cs"/>
        </a:defRPr>
      </a:lvl3pPr>
      <a:lvl4pPr marL="58679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75444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92210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8975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5741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5070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7655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531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296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7062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3827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593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3587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41242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952E906-C5E3-45F9-8F6F-404FA4096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102029"/>
              </p:ext>
            </p:extLst>
          </p:nvPr>
        </p:nvGraphicFramePr>
        <p:xfrm>
          <a:off x="0" y="1"/>
          <a:ext cx="6400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907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17</cp:revision>
  <dcterms:created xsi:type="dcterms:W3CDTF">2023-02-08T22:34:57Z</dcterms:created>
  <dcterms:modified xsi:type="dcterms:W3CDTF">2023-02-23T15:13:23Z</dcterms:modified>
</cp:coreProperties>
</file>