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9728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44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onchettl\Documents\GitHub\USP-2020\results\survey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866442475940505"/>
          <c:y val="0.1"/>
          <c:w val="0.70276210265383499"/>
          <c:h val="0.7172342519685039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Categories!$H$5</c:f>
              <c:strCache>
                <c:ptCount val="1"/>
                <c:pt idx="0">
                  <c:v>Extremely adequate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Categories!$I$4:$N$4</c:f>
              <c:strCache>
                <c:ptCount val="6"/>
                <c:pt idx="0">
                  <c:v>Contribution flow</c:v>
                </c:pt>
                <c:pt idx="1">
                  <c:v>Choose a task</c:v>
                </c:pt>
                <c:pt idx="2">
                  <c:v>Talk to the community</c:v>
                </c:pt>
                <c:pt idx="3">
                  <c:v>Build local workspace</c:v>
                </c:pt>
                <c:pt idx="4">
                  <c:v>Deal with the code</c:v>
                </c:pt>
                <c:pt idx="5">
                  <c:v>Submit the changes</c:v>
                </c:pt>
              </c:strCache>
            </c:strRef>
          </c:cat>
          <c:val>
            <c:numRef>
              <c:f>Categories!$I$5:$N$5</c:f>
              <c:numCache>
                <c:formatCode>0</c:formatCode>
                <c:ptCount val="6"/>
                <c:pt idx="0">
                  <c:v>31.372549019607842</c:v>
                </c:pt>
                <c:pt idx="1">
                  <c:v>35.294117647058826</c:v>
                </c:pt>
                <c:pt idx="2">
                  <c:v>33.333333333333329</c:v>
                </c:pt>
                <c:pt idx="3">
                  <c:v>47.058823529411761</c:v>
                </c:pt>
                <c:pt idx="4">
                  <c:v>39.215686274509807</c:v>
                </c:pt>
                <c:pt idx="5">
                  <c:v>35.294117647058826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28-4F45-863D-1B535F1EFB12}"/>
            </c:ext>
          </c:extLst>
        </c:ser>
        <c:ser>
          <c:idx val="1"/>
          <c:order val="1"/>
          <c:tx>
            <c:strRef>
              <c:f>Categories!$H$6</c:f>
              <c:strCache>
                <c:ptCount val="1"/>
                <c:pt idx="0">
                  <c:v>Somewhat adequate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Categories!$I$4:$N$4</c:f>
              <c:strCache>
                <c:ptCount val="6"/>
                <c:pt idx="0">
                  <c:v>Contribution flow</c:v>
                </c:pt>
                <c:pt idx="1">
                  <c:v>Choose a task</c:v>
                </c:pt>
                <c:pt idx="2">
                  <c:v>Talk to the community</c:v>
                </c:pt>
                <c:pt idx="3">
                  <c:v>Build local workspace</c:v>
                </c:pt>
                <c:pt idx="4">
                  <c:v>Deal with the code</c:v>
                </c:pt>
                <c:pt idx="5">
                  <c:v>Submit the changes</c:v>
                </c:pt>
              </c:strCache>
            </c:strRef>
          </c:cat>
          <c:val>
            <c:numRef>
              <c:f>Categories!$I$6:$N$6</c:f>
              <c:numCache>
                <c:formatCode>0</c:formatCode>
                <c:ptCount val="6"/>
                <c:pt idx="0">
                  <c:v>37.254901960784316</c:v>
                </c:pt>
                <c:pt idx="1">
                  <c:v>35.294117647058826</c:v>
                </c:pt>
                <c:pt idx="2">
                  <c:v>37.254901960784316</c:v>
                </c:pt>
                <c:pt idx="3">
                  <c:v>29.411764705882355</c:v>
                </c:pt>
                <c:pt idx="4">
                  <c:v>43.137254901960787</c:v>
                </c:pt>
                <c:pt idx="5">
                  <c:v>37.254901960784316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28-4F45-863D-1B535F1EFB12}"/>
            </c:ext>
          </c:extLst>
        </c:ser>
        <c:ser>
          <c:idx val="2"/>
          <c:order val="2"/>
          <c:tx>
            <c:strRef>
              <c:f>Categories!$H$7</c:f>
              <c:strCache>
                <c:ptCount val="1"/>
                <c:pt idx="0">
                  <c:v>Somewhat inadequate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Categories!$I$4:$N$4</c:f>
              <c:strCache>
                <c:ptCount val="6"/>
                <c:pt idx="0">
                  <c:v>Contribution flow</c:v>
                </c:pt>
                <c:pt idx="1">
                  <c:v>Choose a task</c:v>
                </c:pt>
                <c:pt idx="2">
                  <c:v>Talk to the community</c:v>
                </c:pt>
                <c:pt idx="3">
                  <c:v>Build local workspace</c:v>
                </c:pt>
                <c:pt idx="4">
                  <c:v>Deal with the code</c:v>
                </c:pt>
                <c:pt idx="5">
                  <c:v>Submit the changes</c:v>
                </c:pt>
              </c:strCache>
            </c:strRef>
          </c:cat>
          <c:val>
            <c:numRef>
              <c:f>Categories!$I$7:$N$7</c:f>
              <c:numCache>
                <c:formatCode>0</c:formatCode>
                <c:ptCount val="6"/>
                <c:pt idx="0">
                  <c:v>15.686274509803921</c:v>
                </c:pt>
                <c:pt idx="1">
                  <c:v>21.568627450980394</c:v>
                </c:pt>
                <c:pt idx="2">
                  <c:v>21.568627450980394</c:v>
                </c:pt>
                <c:pt idx="3">
                  <c:v>15.686274509803921</c:v>
                </c:pt>
                <c:pt idx="4">
                  <c:v>11.76470588235294</c:v>
                </c:pt>
                <c:pt idx="5">
                  <c:v>19.607843137254903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28-4F45-863D-1B535F1EFB12}"/>
            </c:ext>
          </c:extLst>
        </c:ser>
        <c:ser>
          <c:idx val="3"/>
          <c:order val="3"/>
          <c:tx>
            <c:strRef>
              <c:f>Categories!$H$8</c:f>
              <c:strCache>
                <c:ptCount val="1"/>
                <c:pt idx="0">
                  <c:v>Extremely inadequate</c:v>
                </c:pt>
              </c:strCache>
            </c:strRef>
          </c:tx>
          <c:spPr>
            <a:solidFill>
              <a:srgbClr val="FF2121"/>
            </a:solidFill>
            <a:ln>
              <a:noFill/>
            </a:ln>
            <a:effectLst/>
          </c:spPr>
          <c:invertIfNegative val="0"/>
          <c:cat>
            <c:strRef>
              <c:f>Categories!$I$4:$N$4</c:f>
              <c:strCache>
                <c:ptCount val="6"/>
                <c:pt idx="0">
                  <c:v>Contribution flow</c:v>
                </c:pt>
                <c:pt idx="1">
                  <c:v>Choose a task</c:v>
                </c:pt>
                <c:pt idx="2">
                  <c:v>Talk to the community</c:v>
                </c:pt>
                <c:pt idx="3">
                  <c:v>Build local workspace</c:v>
                </c:pt>
                <c:pt idx="4">
                  <c:v>Deal with the code</c:v>
                </c:pt>
                <c:pt idx="5">
                  <c:v>Submit the changes</c:v>
                </c:pt>
              </c:strCache>
            </c:strRef>
          </c:cat>
          <c:val>
            <c:numRef>
              <c:f>Categories!$I$8:$N$8</c:f>
              <c:numCache>
                <c:formatCode>0</c:formatCode>
                <c:ptCount val="6"/>
                <c:pt idx="0">
                  <c:v>15.686274509803921</c:v>
                </c:pt>
                <c:pt idx="1">
                  <c:v>7.8431372549019605</c:v>
                </c:pt>
                <c:pt idx="2">
                  <c:v>7.8431372549019605</c:v>
                </c:pt>
                <c:pt idx="3">
                  <c:v>7.8431372549019605</c:v>
                </c:pt>
                <c:pt idx="4">
                  <c:v>5.8823529411764701</c:v>
                </c:pt>
                <c:pt idx="5">
                  <c:v>7.8431372549019605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228-4F45-863D-1B535F1EFB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334517200"/>
        <c:axId val="376753840"/>
      </c:barChart>
      <c:catAx>
        <c:axId val="3345172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dirty="0"/>
                  <a:t>Categories</a:t>
                </a:r>
              </a:p>
            </c:rich>
          </c:tx>
          <c:layout>
            <c:manualLayout>
              <c:xMode val="edge"/>
              <c:yMode val="edge"/>
              <c:x val="8.5359730774064897E-3"/>
              <c:y val="0.29740309269821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753840"/>
        <c:crosses val="autoZero"/>
        <c:auto val="1"/>
        <c:lblAlgn val="ctr"/>
        <c:lblOffset val="100"/>
        <c:noMultiLvlLbl val="0"/>
      </c:catAx>
      <c:valAx>
        <c:axId val="376753840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dirty="0"/>
                  <a:t>Percentage</a:t>
                </a:r>
              </a:p>
            </c:rich>
          </c:tx>
          <c:layout>
            <c:manualLayout>
              <c:xMode val="edge"/>
              <c:yMode val="edge"/>
              <c:x val="0.56858131014873137"/>
              <c:y val="0.916961067366579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51720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702364027413239"/>
          <c:y val="2.8032370953630797E-2"/>
          <c:w val="0.68668946062732006"/>
          <c:h val="5.7603727413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748242"/>
            <a:ext cx="82296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01359"/>
            <a:ext cx="82296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CE97-FEA9-4E58-89EF-8FF93754DC2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6BA-0C3D-46CA-B633-A380DAEE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9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CE97-FEA9-4E58-89EF-8FF93754DC2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6BA-0C3D-46CA-B633-A380DAEE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5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243417"/>
            <a:ext cx="236601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243417"/>
            <a:ext cx="6960870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CE97-FEA9-4E58-89EF-8FF93754DC2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6BA-0C3D-46CA-B633-A380DAEE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9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CE97-FEA9-4E58-89EF-8FF93754DC2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6BA-0C3D-46CA-B633-A380DAEE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2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139826"/>
            <a:ext cx="946404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3059642"/>
            <a:ext cx="946404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CE97-FEA9-4E58-89EF-8FF93754DC2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6BA-0C3D-46CA-B633-A380DAEE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7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217083"/>
            <a:ext cx="466344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217083"/>
            <a:ext cx="466344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CE97-FEA9-4E58-89EF-8FF93754DC2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6BA-0C3D-46CA-B633-A380DAEE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5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243417"/>
            <a:ext cx="946404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120775"/>
            <a:ext cx="464200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670050"/>
            <a:ext cx="4642008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120775"/>
            <a:ext cx="4664869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670050"/>
            <a:ext cx="4664869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CE97-FEA9-4E58-89EF-8FF93754DC2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6BA-0C3D-46CA-B633-A380DAEE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0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CE97-FEA9-4E58-89EF-8FF93754DC2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6BA-0C3D-46CA-B633-A380DAEE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0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CE97-FEA9-4E58-89EF-8FF93754DC2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6BA-0C3D-46CA-B633-A380DAEE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04800"/>
            <a:ext cx="353901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658284"/>
            <a:ext cx="555498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371600"/>
            <a:ext cx="353901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CE97-FEA9-4E58-89EF-8FF93754DC2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6BA-0C3D-46CA-B633-A380DAEE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9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04800"/>
            <a:ext cx="353901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658284"/>
            <a:ext cx="555498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371600"/>
            <a:ext cx="353901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CE97-FEA9-4E58-89EF-8FF93754DC2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6BA-0C3D-46CA-B633-A380DAEE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9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243417"/>
            <a:ext cx="946404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217083"/>
            <a:ext cx="946404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4CE97-FEA9-4E58-89EF-8FF93754DC2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4237567"/>
            <a:ext cx="37033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686BA-0C3D-46CA-B633-A380DAEE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1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AC70C89-6E82-4E58-91A1-CB48BC2531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006721"/>
              </p:ext>
            </p:extLst>
          </p:nvPr>
        </p:nvGraphicFramePr>
        <p:xfrm>
          <a:off x="0" y="0"/>
          <a:ext cx="109728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640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Felipe Fronchetti Dias</dc:creator>
  <cp:lastModifiedBy>Luiz Felipe Fronchetti Dias</cp:lastModifiedBy>
  <cp:revision>3</cp:revision>
  <dcterms:created xsi:type="dcterms:W3CDTF">2022-04-14T14:18:16Z</dcterms:created>
  <dcterms:modified xsi:type="dcterms:W3CDTF">2022-04-14T14:27:49Z</dcterms:modified>
</cp:coreProperties>
</file>