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114800" cy="329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7" autoAdjust="0"/>
    <p:restoredTop sz="94660"/>
  </p:normalViewPr>
  <p:slideViewPr>
    <p:cSldViewPr snapToGrid="0">
      <p:cViewPr varScale="1">
        <p:scale>
          <a:sx n="317" d="100"/>
          <a:sy n="317" d="100"/>
        </p:scale>
        <p:origin x="12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ICSE-2023\results\survey\survey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2727714591231"/>
          <c:y val="0.21615357976086327"/>
          <c:w val="0.80606056187421016"/>
          <c:h val="0.6120932928596488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Categories!$H$5</c:f>
              <c:strCache>
                <c:ptCount val="1"/>
                <c:pt idx="0">
                  <c:v>Extremely adequate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Categories!$I$4:$N$4</c:f>
              <c:strCache>
                <c:ptCount val="6"/>
                <c:pt idx="0">
                  <c:v>CF</c:v>
                </c:pt>
                <c:pt idx="1">
                  <c:v>CT</c:v>
                </c:pt>
                <c:pt idx="2">
                  <c:v>TC</c:v>
                </c:pt>
                <c:pt idx="3">
                  <c:v>BW</c:v>
                </c:pt>
                <c:pt idx="4">
                  <c:v>DC</c:v>
                </c:pt>
                <c:pt idx="5">
                  <c:v>SC</c:v>
                </c:pt>
              </c:strCache>
            </c:strRef>
          </c:cat>
          <c:val>
            <c:numRef>
              <c:f>Categories!$I$5:$N$5</c:f>
              <c:numCache>
                <c:formatCode>0</c:formatCode>
                <c:ptCount val="6"/>
                <c:pt idx="0">
                  <c:v>31.372549019607842</c:v>
                </c:pt>
                <c:pt idx="1">
                  <c:v>35.294117647058826</c:v>
                </c:pt>
                <c:pt idx="2">
                  <c:v>33.333333333333329</c:v>
                </c:pt>
                <c:pt idx="3">
                  <c:v>47.058823529411761</c:v>
                </c:pt>
                <c:pt idx="4">
                  <c:v>39.215686274509807</c:v>
                </c:pt>
                <c:pt idx="5">
                  <c:v>35.294117647058826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35-4DD9-B17B-6FD745B7D5CE}"/>
            </c:ext>
          </c:extLst>
        </c:ser>
        <c:ser>
          <c:idx val="1"/>
          <c:order val="1"/>
          <c:tx>
            <c:strRef>
              <c:f>Categories!$H$6</c:f>
              <c:strCache>
                <c:ptCount val="1"/>
                <c:pt idx="0">
                  <c:v>Somewhat adequate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Categories!$I$4:$N$4</c:f>
              <c:strCache>
                <c:ptCount val="6"/>
                <c:pt idx="0">
                  <c:v>CF</c:v>
                </c:pt>
                <c:pt idx="1">
                  <c:v>CT</c:v>
                </c:pt>
                <c:pt idx="2">
                  <c:v>TC</c:v>
                </c:pt>
                <c:pt idx="3">
                  <c:v>BW</c:v>
                </c:pt>
                <c:pt idx="4">
                  <c:v>DC</c:v>
                </c:pt>
                <c:pt idx="5">
                  <c:v>SC</c:v>
                </c:pt>
              </c:strCache>
            </c:strRef>
          </c:cat>
          <c:val>
            <c:numRef>
              <c:f>Categories!$I$6:$N$6</c:f>
              <c:numCache>
                <c:formatCode>0</c:formatCode>
                <c:ptCount val="6"/>
                <c:pt idx="0">
                  <c:v>37.254901960784316</c:v>
                </c:pt>
                <c:pt idx="1">
                  <c:v>35.294117647058826</c:v>
                </c:pt>
                <c:pt idx="2">
                  <c:v>37.254901960784316</c:v>
                </c:pt>
                <c:pt idx="3">
                  <c:v>29.411764705882355</c:v>
                </c:pt>
                <c:pt idx="4">
                  <c:v>43.137254901960787</c:v>
                </c:pt>
                <c:pt idx="5">
                  <c:v>37.254901960784316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35-4DD9-B17B-6FD745B7D5CE}"/>
            </c:ext>
          </c:extLst>
        </c:ser>
        <c:ser>
          <c:idx val="2"/>
          <c:order val="2"/>
          <c:tx>
            <c:strRef>
              <c:f>Categories!$H$7</c:f>
              <c:strCache>
                <c:ptCount val="1"/>
                <c:pt idx="0">
                  <c:v>Somewhat inadequate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Categories!$I$4:$N$4</c:f>
              <c:strCache>
                <c:ptCount val="6"/>
                <c:pt idx="0">
                  <c:v>CF</c:v>
                </c:pt>
                <c:pt idx="1">
                  <c:v>CT</c:v>
                </c:pt>
                <c:pt idx="2">
                  <c:v>TC</c:v>
                </c:pt>
                <c:pt idx="3">
                  <c:v>BW</c:v>
                </c:pt>
                <c:pt idx="4">
                  <c:v>DC</c:v>
                </c:pt>
                <c:pt idx="5">
                  <c:v>SC</c:v>
                </c:pt>
              </c:strCache>
            </c:strRef>
          </c:cat>
          <c:val>
            <c:numRef>
              <c:f>Categories!$I$7:$N$7</c:f>
              <c:numCache>
                <c:formatCode>0</c:formatCode>
                <c:ptCount val="6"/>
                <c:pt idx="0">
                  <c:v>15.686274509803921</c:v>
                </c:pt>
                <c:pt idx="1">
                  <c:v>21.568627450980394</c:v>
                </c:pt>
                <c:pt idx="2">
                  <c:v>21.568627450980394</c:v>
                </c:pt>
                <c:pt idx="3">
                  <c:v>15.686274509803921</c:v>
                </c:pt>
                <c:pt idx="4">
                  <c:v>11.76470588235294</c:v>
                </c:pt>
                <c:pt idx="5">
                  <c:v>19.607843137254903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35-4DD9-B17B-6FD745B7D5CE}"/>
            </c:ext>
          </c:extLst>
        </c:ser>
        <c:ser>
          <c:idx val="3"/>
          <c:order val="3"/>
          <c:tx>
            <c:strRef>
              <c:f>Categories!$H$8</c:f>
              <c:strCache>
                <c:ptCount val="1"/>
                <c:pt idx="0">
                  <c:v>Extremely inadequate</c:v>
                </c:pt>
              </c:strCache>
            </c:strRef>
          </c:tx>
          <c:spPr>
            <a:solidFill>
              <a:srgbClr val="FF2121"/>
            </a:solidFill>
            <a:ln>
              <a:noFill/>
            </a:ln>
            <a:effectLst/>
          </c:spPr>
          <c:invertIfNegative val="0"/>
          <c:cat>
            <c:strRef>
              <c:f>Categories!$I$4:$N$4</c:f>
              <c:strCache>
                <c:ptCount val="6"/>
                <c:pt idx="0">
                  <c:v>CF</c:v>
                </c:pt>
                <c:pt idx="1">
                  <c:v>CT</c:v>
                </c:pt>
                <c:pt idx="2">
                  <c:v>TC</c:v>
                </c:pt>
                <c:pt idx="3">
                  <c:v>BW</c:v>
                </c:pt>
                <c:pt idx="4">
                  <c:v>DC</c:v>
                </c:pt>
                <c:pt idx="5">
                  <c:v>SC</c:v>
                </c:pt>
              </c:strCache>
            </c:strRef>
          </c:cat>
          <c:val>
            <c:numRef>
              <c:f>Categories!$I$8:$N$8</c:f>
              <c:numCache>
                <c:formatCode>0</c:formatCode>
                <c:ptCount val="6"/>
                <c:pt idx="0">
                  <c:v>15.686274509803921</c:v>
                </c:pt>
                <c:pt idx="1">
                  <c:v>7.8431372549019605</c:v>
                </c:pt>
                <c:pt idx="2">
                  <c:v>7.8431372549019605</c:v>
                </c:pt>
                <c:pt idx="3">
                  <c:v>7.8431372549019605</c:v>
                </c:pt>
                <c:pt idx="4">
                  <c:v>5.8823529411764701</c:v>
                </c:pt>
                <c:pt idx="5">
                  <c:v>7.8431372549019605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835-4DD9-B17B-6FD745B7D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4517200"/>
        <c:axId val="376753840"/>
      </c:barChart>
      <c:catAx>
        <c:axId val="3345172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Categories</a:t>
                </a:r>
              </a:p>
            </c:rich>
          </c:tx>
          <c:layout>
            <c:manualLayout>
              <c:xMode val="edge"/>
              <c:yMode val="edge"/>
              <c:x val="3.1595703314863423E-3"/>
              <c:y val="0.420796271993778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53840"/>
        <c:crosses val="autoZero"/>
        <c:auto val="1"/>
        <c:lblAlgn val="ctr"/>
        <c:lblOffset val="0"/>
        <c:noMultiLvlLbl val="0"/>
      </c:catAx>
      <c:valAx>
        <c:axId val="37675384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517200"/>
        <c:crosses val="autoZero"/>
        <c:crossBetween val="between"/>
        <c:majorUnit val="10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3486439195100614E-2"/>
          <c:y val="2.7006172839506171E-2"/>
          <c:w val="0.94685428210362588"/>
          <c:h val="0.14084524156702635"/>
        </c:manualLayout>
      </c:layout>
      <c:overlay val="0"/>
      <c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538838"/>
            <a:ext cx="3497580" cy="1146269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1729312"/>
            <a:ext cx="3086100" cy="794919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9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1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175294"/>
            <a:ext cx="887254" cy="2790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175294"/>
            <a:ext cx="2610326" cy="27902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8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3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820833"/>
            <a:ext cx="3549015" cy="1369578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2203368"/>
            <a:ext cx="3549015" cy="720229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/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876469"/>
            <a:ext cx="1748790" cy="20890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876469"/>
            <a:ext cx="1748790" cy="20890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8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175295"/>
            <a:ext cx="3549015" cy="6363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807114"/>
            <a:ext cx="1740753" cy="395554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1202668"/>
            <a:ext cx="1740753" cy="1768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807114"/>
            <a:ext cx="1749326" cy="395554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1202668"/>
            <a:ext cx="1749326" cy="1768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3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2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219498"/>
            <a:ext cx="1327130" cy="768244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474056"/>
            <a:ext cx="2083118" cy="2339791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987743"/>
            <a:ext cx="1327130" cy="1829915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219498"/>
            <a:ext cx="1327130" cy="768244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474056"/>
            <a:ext cx="2083118" cy="2339791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987743"/>
            <a:ext cx="1327130" cy="1829915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175295"/>
            <a:ext cx="3549015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876469"/>
            <a:ext cx="3549015" cy="20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3051637"/>
            <a:ext cx="92583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80D3-45DF-4A57-A9C0-1288ACF8837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3051637"/>
            <a:ext cx="1388745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3051637"/>
            <a:ext cx="92583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7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AC70C89-6E82-4E58-91A1-CB48BC253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415247"/>
              </p:ext>
            </p:extLst>
          </p:nvPr>
        </p:nvGraphicFramePr>
        <p:xfrm>
          <a:off x="0" y="635"/>
          <a:ext cx="4114800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415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3</cp:revision>
  <dcterms:created xsi:type="dcterms:W3CDTF">2022-08-29T16:27:01Z</dcterms:created>
  <dcterms:modified xsi:type="dcterms:W3CDTF">2022-08-29T19:10:19Z</dcterms:modified>
</cp:coreProperties>
</file>