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828800" cy="2606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66" autoAdjust="0"/>
    <p:restoredTop sz="94660"/>
  </p:normalViewPr>
  <p:slideViewPr>
    <p:cSldViewPr snapToGrid="0">
      <p:cViewPr>
        <p:scale>
          <a:sx n="200" d="100"/>
          <a:sy n="200" d="100"/>
        </p:scale>
        <p:origin x="5224" y="1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fronchettl\Documents\GitHub\two-armed-robots\quantitative_analysis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'Programming Issues'!$I$56</c:f>
              <c:strCache>
                <c:ptCount val="1"/>
                <c:pt idx="0">
                  <c:v>Min</c:v>
                </c:pt>
              </c:strCache>
            </c:strRef>
          </c:tx>
          <c:spPr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4472C4"/>
                  </a:solidFill>
                </a14:hiddenFill>
              </a:ext>
            </a:extLst>
          </c:spPr>
          <c:invertIfNegative val="0"/>
          <c:cat>
            <c:strRef>
              <c:f>'Programming Issues'!$J$55:$K$55</c:f>
              <c:strCache>
                <c:ptCount val="2"/>
                <c:pt idx="0">
                  <c:v>Duplo</c:v>
                </c:pt>
                <c:pt idx="1">
                  <c:v>RSOY</c:v>
                </c:pt>
              </c:strCache>
            </c:strRef>
          </c:cat>
          <c:val>
            <c:numRef>
              <c:f>'Programming Issues'!$J$56:$K$56</c:f>
              <c:numCache>
                <c:formatCode>General</c:formatCode>
                <c:ptCount val="2"/>
                <c:pt idx="0">
                  <c:v>9</c:v>
                </c:pt>
                <c:pt idx="1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DD-4EAE-93E4-10E3C957BD8F}"/>
            </c:ext>
          </c:extLst>
        </c:ser>
        <c:ser>
          <c:idx val="1"/>
          <c:order val="1"/>
          <c:tx>
            <c:strRef>
              <c:f>'Programming Issues'!$I$57</c:f>
              <c:strCache>
                <c:ptCount val="1"/>
                <c:pt idx="0">
                  <c:v>Q1-Min</c:v>
                </c:pt>
              </c:strCache>
            </c:strRef>
          </c:tx>
          <c:spPr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ED7D31"/>
                  </a:solidFill>
                </a14:hiddenFill>
              </a:ext>
            </a:extLst>
          </c:spPr>
          <c:invertIfNegative val="0"/>
          <c:errBars>
            <c:errBarType val="minus"/>
            <c:errValType val="percentage"/>
            <c:noEndCap val="0"/>
            <c:val val="100"/>
            <c:spPr>
              <a:ln w="19050"/>
            </c:spPr>
          </c:errBars>
          <c:cat>
            <c:strRef>
              <c:f>'Programming Issues'!$J$55:$K$55</c:f>
              <c:strCache>
                <c:ptCount val="2"/>
                <c:pt idx="0">
                  <c:v>Duplo</c:v>
                </c:pt>
                <c:pt idx="1">
                  <c:v>RSOY</c:v>
                </c:pt>
              </c:strCache>
            </c:strRef>
          </c:cat>
          <c:val>
            <c:numRef>
              <c:f>'Programming Issues'!$J$57:$K$57</c:f>
              <c:numCache>
                <c:formatCode>General</c:formatCode>
                <c:ptCount val="2"/>
                <c:pt idx="0">
                  <c:v>15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DD-4EAE-93E4-10E3C957BD8F}"/>
            </c:ext>
          </c:extLst>
        </c:ser>
        <c:ser>
          <c:idx val="2"/>
          <c:order val="2"/>
          <c:tx>
            <c:strRef>
              <c:f>'Programming Issues'!$I$58</c:f>
              <c:strCache>
                <c:ptCount val="1"/>
                <c:pt idx="0">
                  <c:v>Med-Q1</c:v>
                </c:pt>
              </c:strCache>
            </c:strRef>
          </c:tx>
          <c:spPr>
            <a:ln w="19050">
              <a:solidFill>
                <a:schemeClr val="tx1"/>
              </a:solidFill>
            </a:ln>
          </c:spPr>
          <c:invertIfNegative val="0"/>
          <c:cat>
            <c:strRef>
              <c:f>'Programming Issues'!$J$55:$K$55</c:f>
              <c:strCache>
                <c:ptCount val="2"/>
                <c:pt idx="0">
                  <c:v>Duplo</c:v>
                </c:pt>
                <c:pt idx="1">
                  <c:v>RSOY</c:v>
                </c:pt>
              </c:strCache>
            </c:strRef>
          </c:cat>
          <c:val>
            <c:numRef>
              <c:f>'Programming Issues'!$J$58:$K$58</c:f>
              <c:numCache>
                <c:formatCode>General</c:formatCode>
                <c:ptCount val="2"/>
                <c:pt idx="0">
                  <c:v>11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DD-4EAE-93E4-10E3C957BD8F}"/>
            </c:ext>
          </c:extLst>
        </c:ser>
        <c:ser>
          <c:idx val="3"/>
          <c:order val="3"/>
          <c:tx>
            <c:strRef>
              <c:f>'Programming Issues'!$I$59</c:f>
              <c:strCache>
                <c:ptCount val="1"/>
                <c:pt idx="0">
                  <c:v>Q3-Med</c:v>
                </c:pt>
              </c:strCache>
            </c:strRef>
          </c:tx>
          <c:spPr>
            <a:ln w="19050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6CDD-4EAE-93E4-10E3C957BD8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6CDD-4EAE-93E4-10E3C957BD8F}"/>
              </c:ext>
            </c:extLst>
          </c:dPt>
          <c:errBars>
            <c:errBarType val="plus"/>
            <c:errValType val="cust"/>
            <c:noEndCap val="0"/>
            <c:plus>
              <c:numRef>
                <c:f>'Programming Issues'!$J$60:$K$60</c:f>
                <c:numCache>
                  <c:formatCode>General</c:formatCode>
                  <c:ptCount val="2"/>
                  <c:pt idx="0">
                    <c:v>39</c:v>
                  </c:pt>
                  <c:pt idx="1">
                    <c:v>17</c:v>
                  </c:pt>
                </c:numCache>
              </c:numRef>
            </c:plus>
            <c:spPr>
              <a:ln w="19050"/>
            </c:spPr>
          </c:errBars>
          <c:cat>
            <c:strRef>
              <c:f>'Programming Issues'!$J$55:$K$55</c:f>
              <c:strCache>
                <c:ptCount val="2"/>
                <c:pt idx="0">
                  <c:v>Duplo</c:v>
                </c:pt>
                <c:pt idx="1">
                  <c:v>RSOY</c:v>
                </c:pt>
              </c:strCache>
            </c:strRef>
          </c:cat>
          <c:val>
            <c:numRef>
              <c:f>'Programming Issues'!$J$59:$K$59</c:f>
              <c:numCache>
                <c:formatCode>General</c:formatCode>
                <c:ptCount val="2"/>
                <c:pt idx="0">
                  <c:v>11</c:v>
                </c:pt>
                <c:pt idx="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CDD-4EAE-93E4-10E3C957BD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98167040"/>
        <c:axId val="1176041392"/>
      </c:barChart>
      <c:scatterChart>
        <c:scatterStyle val="lineMarker"/>
        <c:varyColors val="0"/>
        <c:ser>
          <c:idx val="4"/>
          <c:order val="4"/>
          <c:tx>
            <c:v>m</c:v>
          </c:tx>
          <c:spPr>
            <a:ln w="19050">
              <a:noFill/>
            </a:ln>
          </c:spPr>
          <c:marker>
            <c:symbol val="x"/>
            <c:size val="5"/>
            <c:spPr>
              <a:ln w="19050">
                <a:solidFill>
                  <a:srgbClr val="000000"/>
                </a:solidFill>
                <a:prstDash val="solid"/>
              </a:ln>
            </c:spPr>
          </c:marker>
          <c:yVal>
            <c:numRef>
              <c:f>'Programming Issues'!$J$61:$K$61</c:f>
              <c:numCache>
                <c:formatCode>General</c:formatCode>
                <c:ptCount val="2"/>
                <c:pt idx="0">
                  <c:v>37.4</c:v>
                </c:pt>
                <c:pt idx="1">
                  <c:v>37.119999999999997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CDD-4EAE-93E4-10E3C957BD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8167040"/>
        <c:axId val="1176041392"/>
      </c:scatterChart>
      <c:catAx>
        <c:axId val="1198167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76041392"/>
        <c:crosses val="autoZero"/>
        <c:auto val="1"/>
        <c:lblAlgn val="ctr"/>
        <c:lblOffset val="100"/>
        <c:noMultiLvlLbl val="0"/>
      </c:catAx>
      <c:valAx>
        <c:axId val="1176041392"/>
        <c:scaling>
          <c:orientation val="minMax"/>
          <c:max val="9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 dirty="0"/>
                  <a:t># Attempts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198167040"/>
        <c:crosses val="autoZero"/>
        <c:crossBetween val="between"/>
      </c:valAx>
      <c:spPr>
        <a:solidFill>
          <a:schemeClr val="bg1">
            <a:lumMod val="95000"/>
          </a:schemeClr>
        </a:solidFill>
      </c:spPr>
    </c:plotArea>
    <c:plotVisOnly val="1"/>
    <c:dispBlanksAs val="gap"/>
    <c:showDLblsOverMax val="0"/>
    <c:extLst/>
  </c:chart>
  <c:txPr>
    <a:bodyPr/>
    <a:lstStyle/>
    <a:p>
      <a:pPr>
        <a:defRPr sz="1200"/>
      </a:pPr>
      <a:endParaRPr lang="en-US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" y="426602"/>
            <a:ext cx="1554480" cy="907509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369108"/>
            <a:ext cx="1371600" cy="629343"/>
          </a:xfrm>
        </p:spPr>
        <p:txBody>
          <a:bodyPr/>
          <a:lstStyle>
            <a:lvl1pPr marL="0" indent="0" algn="ctr">
              <a:buNone/>
              <a:defRPr sz="480"/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320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1520" indent="0" algn="ctr">
              <a:buNone/>
              <a:defRPr sz="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5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23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" y="138781"/>
            <a:ext cx="394335" cy="22090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" y="138781"/>
            <a:ext cx="1160145" cy="22090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1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1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8" y="649859"/>
            <a:ext cx="1577340" cy="1084304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8" y="1744421"/>
            <a:ext cx="1577340" cy="570210"/>
          </a:xfrm>
        </p:spPr>
        <p:txBody>
          <a:bodyPr/>
          <a:lstStyle>
            <a:lvl1pPr marL="0" indent="0">
              <a:buNone/>
              <a:defRPr sz="480">
                <a:solidFill>
                  <a:schemeClr val="tx1"/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3pPr>
            <a:lvl4pPr marL="2743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8pPr>
            <a:lvl9pPr marL="7315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9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" y="693907"/>
            <a:ext cx="777240" cy="16539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" y="693907"/>
            <a:ext cx="777240" cy="16539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6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38782"/>
            <a:ext cx="1577340" cy="503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" y="638998"/>
            <a:ext cx="773668" cy="313163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" y="952160"/>
            <a:ext cx="773668" cy="14004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" y="638998"/>
            <a:ext cx="777478" cy="313163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" y="952160"/>
            <a:ext cx="777478" cy="14004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7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73778"/>
            <a:ext cx="589836" cy="608224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" y="375313"/>
            <a:ext cx="925830" cy="1852429"/>
          </a:xfrm>
        </p:spPr>
        <p:txBody>
          <a:bodyPr/>
          <a:lstStyle>
            <a:lvl1pPr>
              <a:defRPr sz="640"/>
            </a:lvl1pPr>
            <a:lvl2pPr>
              <a:defRPr sz="560"/>
            </a:lvl2pPr>
            <a:lvl3pPr>
              <a:defRPr sz="48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782003"/>
            <a:ext cx="589836" cy="1448756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2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73778"/>
            <a:ext cx="589836" cy="608224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" y="375313"/>
            <a:ext cx="925830" cy="1852429"/>
          </a:xfrm>
        </p:spPr>
        <p:txBody>
          <a:bodyPr anchor="t"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782003"/>
            <a:ext cx="589836" cy="1448756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1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" y="138782"/>
            <a:ext cx="1577340" cy="503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" y="693907"/>
            <a:ext cx="1577340" cy="1653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" y="2416002"/>
            <a:ext cx="411480" cy="1387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C105D-F84F-4B0D-B186-F026FCD6564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" y="2416002"/>
            <a:ext cx="617220" cy="1387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" y="2416002"/>
            <a:ext cx="411480" cy="1387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8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C7B9A49-1DCA-429F-A06E-A86660C560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7429848"/>
              </p:ext>
            </p:extLst>
          </p:nvPr>
        </p:nvGraphicFramePr>
        <p:xfrm>
          <a:off x="1" y="0"/>
          <a:ext cx="1828800" cy="2606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907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837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Felipe Fronchetti Dias</dc:creator>
  <cp:lastModifiedBy>Luiz Felipe Fronchetti Dias</cp:lastModifiedBy>
  <cp:revision>19</cp:revision>
  <dcterms:created xsi:type="dcterms:W3CDTF">2023-02-08T22:34:57Z</dcterms:created>
  <dcterms:modified xsi:type="dcterms:W3CDTF">2023-02-09T12:34:02Z</dcterms:modified>
</cp:coreProperties>
</file>