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2" r:id="rId5"/>
    <p:sldId id="267" r:id="rId6"/>
    <p:sldId id="268" r:id="rId7"/>
    <p:sldId id="269" r:id="rId8"/>
    <p:sldId id="270" r:id="rId9"/>
    <p:sldId id="265" r:id="rId10"/>
    <p:sldId id="260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7D3E-CFD8-4A13-B4F4-3E39AA28A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6CB48-DF7F-45C4-9219-3B043AAED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F652-2F69-4139-BC7F-99B228D9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01/07/65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8CB4-C6EC-4DD1-8D2C-4AD14E39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75A8-47CF-4D84-8B96-B419E2D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10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C5FA-6746-4290-B31B-AFD4C3B3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8CA35-F836-465D-BC2F-2F3C06AAD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4A78-9607-466E-B629-2546D237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01/07/65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5558-25B5-4BC8-A1AF-02C51BFD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7F7C-BA90-4421-8607-9C65C62D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602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19A1B-74A0-413B-997C-1898BFCBE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FC61D-F0C6-44F3-80BA-CF4B18006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77A0-A611-47FE-B2B5-75727695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01/07/65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F9F4-2DA8-476F-B00B-22C75100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A520A-42ED-4BC9-9D7C-354A7185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63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4579-4D6A-4EBB-944F-97CD8940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495F-2FEA-4B8B-AA52-A9CDF7A1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9DE8-7F7E-42CC-9551-CF411D4A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01/07/65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79F6-7299-474A-81EE-86E10B9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2E4E-EBF6-49E7-9CB5-92717BFB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620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8E2D-8764-457C-8B45-78B5D546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62C7B-8233-4B3B-BE9D-52E7B5EA0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58B5-88B6-40E4-BD12-91863A6B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01/07/65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1E14-204C-42FC-B887-218B883A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AD69-E6C2-4341-AE67-51D5DC1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76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CBAE-0B3D-4AD3-A2D3-05499B4D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70C7-B9E2-40D4-AEA1-9C209940C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B78E9-876D-491D-B2E8-4A6A0EB40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297E7-7E98-4A0A-9BCE-7469B4A6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01/07/65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62498-202C-4577-993B-E7016F03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23443-4003-4B2A-9047-B15ABCC3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414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FF80-B849-4559-92F1-01F84FA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666B4-7122-4C45-A827-F34D79601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4B185-7504-4DD6-839A-8D1C6714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7A3A9-350A-4EB4-ABF6-A6F0788F2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25ECE-9B72-4E9E-AFCF-7F9B7A16C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DA715-A98C-4217-9E7D-E7913F00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01/07/65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7BD55-16F5-4A76-8D69-FBDA2D8C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47E6B-455A-4167-B38A-89CB8B40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791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CC31-C229-46CD-B843-FB411119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2194E-B39F-404C-A3A6-6E6E27AC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01/07/65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D39E1-1610-4685-BE8F-F2F4ED11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0F895-3876-41F5-8523-32908B35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282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FB7E0-7A14-476F-8426-CE2D5FE1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01/07/65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E9FCE-ABDC-4433-9B3D-59918A5E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70839-0A70-41FE-9B84-BD044CD6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120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7D91-8091-4711-983E-7CE85DFB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8C77-A6DA-4F29-8409-581DB819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66C67-3554-44EB-BD0B-CA01AE464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88FD0-AA6C-4924-A2C7-1E108478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01/07/65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0E1EB-7210-42AD-9B91-BAEFB765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1F3E9-5933-4A47-AD53-56412606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511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8DD-214B-442C-9627-3CA53607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C4676-BB13-44F6-BF89-1B75844A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15568-2CED-411E-8881-C692FD88C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FC4B3-8E70-4D5E-8828-335A360D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F8B-93A5-4232-8075-F5F6FB5D52BA}" type="datetimeFigureOut">
              <a:rPr lang="th-TH" smtClean="0"/>
              <a:t>01/07/65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F1C43-DC45-4A69-8EBB-414A0923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A65C-A0D0-426A-979E-4A9EFACF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5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C8AAA-3B62-436A-91F1-64024FF8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DF8E1-9C84-44BB-B5F1-7CAC8279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5BB3-D985-405C-B609-9EA5BC170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7F8B-93A5-4232-8075-F5F6FB5D52BA}" type="datetimeFigureOut">
              <a:rPr lang="th-TH" smtClean="0"/>
              <a:t>01/07/65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7800-4EB2-4E96-B4C0-D9233375D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4D37-010E-4C0A-95BF-77773BCF5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941B-FC7A-4A53-AEBC-F03D1E77DFF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255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i.or.th/greenlabel/download/2020-FM-201-03-04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ei.or.th/greenlabel/index.html" TargetMode="External"/><Relationship Id="rId4" Type="http://schemas.openxmlformats.org/officeDocument/2006/relationships/hyperlink" Target="http://www.tei.or.th/greenlabel/download/2020-FM-201-03-04.doc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environman.th/posts/2111378148990621/" TargetMode="External"/><Relationship Id="rId2" Type="http://schemas.openxmlformats.org/officeDocument/2006/relationships/hyperlink" Target="https://www.tasme.or.th/article/4409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0416E3-DB25-4818-BC7F-2850EB620F6D}"/>
              </a:ext>
            </a:extLst>
          </p:cNvPr>
          <p:cNvSpPr txBox="1"/>
          <p:nvPr/>
        </p:nvSpPr>
        <p:spPr>
          <a:xfrm>
            <a:off x="2742354" y="465992"/>
            <a:ext cx="67072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แบบบันทึกการทำงาน </a:t>
            </a:r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#9-11</a:t>
            </a:r>
            <a:endParaRPr lang="th-TH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(โจทย์แบบฝึกหัดกระตุ้นการมีส่วนร่วม)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97919-3DA9-4B82-A3A5-24DDCCFBE283}"/>
              </a:ext>
            </a:extLst>
          </p:cNvPr>
          <p:cNvSpPr txBox="1"/>
          <p:nvPr/>
        </p:nvSpPr>
        <p:spPr>
          <a:xfrm>
            <a:off x="2613144" y="2684198"/>
            <a:ext cx="69657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วิชาสิ่งแวดล้อมศึกษา </a:t>
            </a:r>
          </a:p>
          <a:p>
            <a:pPr algn="ctr"/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Environmental study)</a:t>
            </a:r>
            <a:endParaRPr lang="th-TH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1AA4-A8B0-4157-AC54-D2E2CD8A1EE8}"/>
              </a:ext>
            </a:extLst>
          </p:cNvPr>
          <p:cNvSpPr txBox="1"/>
          <p:nvPr/>
        </p:nvSpPr>
        <p:spPr>
          <a:xfrm>
            <a:off x="742398" y="5043081"/>
            <a:ext cx="1070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ชื่อ-สกุล ศุภกร ทองบ่อ </a:t>
            </a:r>
          </a:p>
          <a:p>
            <a:pPr algn="ctr"/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รหัสนักศึกษา 63010921 ภาควิชา วิศวกรรมคอมพิวเตอร์ เลขที่ 56</a:t>
            </a:r>
          </a:p>
        </p:txBody>
      </p:sp>
    </p:spTree>
    <p:extLst>
      <p:ext uri="{BB962C8B-B14F-4D97-AF65-F5344CB8AC3E}">
        <p14:creationId xmlns:p14="http://schemas.microsoft.com/office/powerpoint/2010/main" val="351966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0416E3-DB25-4818-BC7F-2850EB620F6D}"/>
              </a:ext>
            </a:extLst>
          </p:cNvPr>
          <p:cNvSpPr txBox="1"/>
          <p:nvPr/>
        </p:nvSpPr>
        <p:spPr>
          <a:xfrm>
            <a:off x="4162618" y="657747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เกณฑ์การพิจารณาคะแนน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F3408-2717-41EB-A816-7C885224C915}"/>
              </a:ext>
            </a:extLst>
          </p:cNvPr>
          <p:cNvSpPr txBox="1"/>
          <p:nvPr/>
        </p:nvSpPr>
        <p:spPr>
          <a:xfrm>
            <a:off x="2312125" y="1763788"/>
            <a:ext cx="77375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188" indent="-357188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การตอบคำถามมีความตรงประเด็นในสิ่งที่โจทย์ถาม</a:t>
            </a:r>
          </a:p>
          <a:p>
            <a:pPr marL="357188" indent="-357188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การอธิบายคำตอบอยู่บนพื้นฐานของหลักวิชาการ</a:t>
            </a:r>
          </a:p>
          <a:p>
            <a:pPr marL="357188" indent="-357188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การวิเคราะห์มีความละเอียดถี่ถ้วนและครอบคลุมทุกประเด็น</a:t>
            </a:r>
          </a:p>
          <a:p>
            <a:pPr marL="357188" indent="-357188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การแสดงความคิดเห็นมีความสมเหตุสมผล และมีตัวอย่างประกอบในกรณีที่การอธิบายไม่ชัดเจน</a:t>
            </a:r>
          </a:p>
          <a:p>
            <a:pPr marL="357188" indent="-357188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ภาษาที่ใช้ในการสื่อสารมีความเหมาะสม อ่านแล้วเข้าใจ</a:t>
            </a:r>
          </a:p>
          <a:p>
            <a:pPr marL="357188" indent="-357188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การส่งงานภายในเวลาที่กำหนด</a:t>
            </a:r>
          </a:p>
        </p:txBody>
      </p:sp>
    </p:spTree>
    <p:extLst>
      <p:ext uri="{BB962C8B-B14F-4D97-AF65-F5344CB8AC3E}">
        <p14:creationId xmlns:p14="http://schemas.microsoft.com/office/powerpoint/2010/main" val="395673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F08F49-8018-4436-A38E-CE22B0E592DB}"/>
              </a:ext>
            </a:extLst>
          </p:cNvPr>
          <p:cNvGrpSpPr/>
          <p:nvPr/>
        </p:nvGrpSpPr>
        <p:grpSpPr>
          <a:xfrm>
            <a:off x="0" y="-91179"/>
            <a:ext cx="12192000" cy="646331"/>
            <a:chOff x="0" y="-91179"/>
            <a:chExt cx="1219200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B9C54-D89C-41B5-9E84-8ADBDAB3AE42}"/>
                </a:ext>
              </a:extLst>
            </p:cNvPr>
            <p:cNvSpPr/>
            <p:nvPr/>
          </p:nvSpPr>
          <p:spPr>
            <a:xfrm>
              <a:off x="0" y="0"/>
              <a:ext cx="12192000" cy="5551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78171A-C857-4375-AC34-554EF8BB7D1C}"/>
                </a:ext>
              </a:extLst>
            </p:cNvPr>
            <p:cNvSpPr txBox="1"/>
            <p:nvPr/>
          </p:nvSpPr>
          <p:spPr>
            <a:xfrm>
              <a:off x="4910419" y="-91179"/>
              <a:ext cx="2371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Assignment #</a:t>
              </a:r>
              <a:r>
                <a:rPr lang="en-US" sz="3600" b="1" dirty="0">
                  <a:solidFill>
                    <a:prstClr val="white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9</a:t>
              </a:r>
              <a:endPara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C261C8-89B4-4D2D-9520-82719FB4FA59}"/>
              </a:ext>
            </a:extLst>
          </p:cNvPr>
          <p:cNvSpPr txBox="1"/>
          <p:nvPr/>
        </p:nvSpPr>
        <p:spPr>
          <a:xfrm>
            <a:off x="346165" y="810903"/>
            <a:ext cx="11499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marR="0" lvl="0" indent="-357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.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	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จากประสบการณ์ที่ผ่านมา (หรือจากการสืบค้นข้อมูล) มีนโยบายหรือมาตรการอะไรของประเทศที่เกี่ยวข้องกับสิ่งแวดล้อมหรือการเปลี่ยนแปลงสภาพภูมิอากาศที่นักศึกษามองว่าควรผลักดันให้เกิดขึ้นเร็วกว่าที่เป็นอยู่ เพราะอะไร (หรือควรปรับปรุงและพัฒนาอย่างไรให้เหมาะสมมากขึ้น) (หรือถ้าหากไม่มีเลย จงอธิบายว่าเพราะเหตุใด)</a:t>
            </a:r>
            <a:endParaRPr kumimoji="0" lang="th-T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5DF6F00-F51D-3733-4CFC-5F565CB6972A}"/>
              </a:ext>
            </a:extLst>
          </p:cNvPr>
          <p:cNvSpPr txBox="1"/>
          <p:nvPr/>
        </p:nvSpPr>
        <p:spPr>
          <a:xfrm>
            <a:off x="1062182" y="2687782"/>
            <a:ext cx="72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8A6C6A0C-EAE2-EDD2-03F3-0725259A5B8D}"/>
              </a:ext>
            </a:extLst>
          </p:cNvPr>
          <p:cNvSpPr txBox="1"/>
          <p:nvPr/>
        </p:nvSpPr>
        <p:spPr>
          <a:xfrm>
            <a:off x="671332" y="2025908"/>
            <a:ext cx="109496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ในข้อที่ 5 ของนโยบายด้านสิ่งแวดล้อมของรัฐบาล 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แก้ไขปัญหาก๊าซเรือนกระจกและผลกระทบจากการเปลี่ยนแปลงสภาพภูมิอากาศ โดยมุ่งเน้นการลดการปล่อยก๊าซเรือนกระจก สร้างสังคมคาร์บอนต่ำและปลอดฝุ่นละอองขนาดไม่เกิน 2.5 ไมครอน กำหนดมาตรการควบคุมการเผาพื้นที่เพื่อทำการเพาะปลูก ปรับปรุงการบริหารจัดการภัยพิบัติทั้งระบบ และการสร้างความรู้ความเข้าใจของประชาชนในการรับมือและปรับตัวเพื่อลดความเสียหายจากภัยธรรมชาติและผลกระทบที่เกี่ยวข้องกับการเปลี่ยนแปลงสภาพภูมิอากาศ สนับสนุนการลงทุนในโครงสร้างพื้นฐานของภาครัฐ และภาคเอกชนที่เป็นมิตรต่อสภาพภูมิอากาศ ส่งเสริมให้ทุกภาคส่วนมีส่วนร่วมในการพัฒนา ปรับปรุงระบบบริหารจัดการต่างๆ ให้มีประสิทธิภาพ พร้อมทั้งปรับปรุงกฎหมายที่เกี่ยวข้อง เพื่อมุ่งสู่เป้าหมายตามพันธกรณีระหว่างประเทศที่ไทยเข้าร่วมและให้สัตยาบันไว้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”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050505"/>
                </a:solidFill>
                <a:effectLst/>
                <a:latin typeface="inherit"/>
              </a:rPr>
              <a:t>คิด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ว่าควรผลักดันให้เกิดขึ้นเร็วกว่าที่เป็นอยู่ เพราะว่าประเทศไทยเป็นประเทศที่ลำดับขั้นตอนกว่าจะดำเนินเอกสารอะไรเสร็จนั้นนานมาก ทำให้นโนบายไม่ดำเนินไปตามอย่างที่ควรจะเป็น ซึ่งควรปรับปรุงในการดำเนินขั้นตอนให้เร็วขึ้น และพัฒนาด้วยการออกโครงการเพิ่มเติมเพื่อให้ครอบคลุมกับทุกปัญหาที่ประชาชนได้พบเจอหรือสนับสนุนเอกชนในโครงการต่างๆที่ช่วยในการลดการปล่อยก๊าซเรือนกระจก</a:t>
            </a:r>
            <a:endParaRPr lang="th-TH" b="0" i="0" dirty="0">
              <a:solidFill>
                <a:srgbClr val="050505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38519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F08F49-8018-4436-A38E-CE22B0E592DB}"/>
              </a:ext>
            </a:extLst>
          </p:cNvPr>
          <p:cNvGrpSpPr/>
          <p:nvPr/>
        </p:nvGrpSpPr>
        <p:grpSpPr>
          <a:xfrm>
            <a:off x="0" y="-91179"/>
            <a:ext cx="12192000" cy="646331"/>
            <a:chOff x="0" y="-91179"/>
            <a:chExt cx="1219200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B9C54-D89C-41B5-9E84-8ADBDAB3AE42}"/>
                </a:ext>
              </a:extLst>
            </p:cNvPr>
            <p:cNvSpPr/>
            <p:nvPr/>
          </p:nvSpPr>
          <p:spPr>
            <a:xfrm>
              <a:off x="0" y="0"/>
              <a:ext cx="12192000" cy="5551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78171A-C857-4375-AC34-554EF8BB7D1C}"/>
                </a:ext>
              </a:extLst>
            </p:cNvPr>
            <p:cNvSpPr txBox="1"/>
            <p:nvPr/>
          </p:nvSpPr>
          <p:spPr>
            <a:xfrm>
              <a:off x="4823055" y="-91179"/>
              <a:ext cx="25458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Assignment #10</a:t>
              </a:r>
              <a:endPara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C261C8-89B4-4D2D-9520-82719FB4FA59}"/>
              </a:ext>
            </a:extLst>
          </p:cNvPr>
          <p:cNvSpPr txBox="1"/>
          <p:nvPr/>
        </p:nvSpPr>
        <p:spPr>
          <a:xfrm>
            <a:off x="346165" y="810903"/>
            <a:ext cx="11499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lvl="0" indent="-357188">
              <a:defRPr/>
            </a:pP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.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	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ศึกษาลองสำรวจที่บ้านหรือหอพักของนักศึกษาว่ามีสินค้าหรือผลิตภัณฑ์อะไรบ้างที่มีฉลากสิ่งแวดล้อมหรือฉลากรักษ์โลก (เช่น ลดการปล่อย 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</a:t>
            </a:r>
            <a:r>
              <a:rPr lang="en-US" baseline="-250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แล้วทำการเลือกมา 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 (หากไม่มีเลยให้ทำการเลือกจากการสืบค้นข้อมูล) แล้วให้นักศึกษาสืบค้นข้อมูลเพิ่มเติมเพื่ออธิบายว่าเขาดำเนินการอย่างไรจึงได้รับฉลากนั้นมา</a:t>
            </a:r>
            <a:endParaRPr kumimoji="0" lang="th-T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0C26D36-A766-20AE-8E5E-4A02B98A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822" y="3897672"/>
            <a:ext cx="2813538" cy="2813538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D11D090A-91CF-946F-46DA-128E8F603F3B}"/>
              </a:ext>
            </a:extLst>
          </p:cNvPr>
          <p:cNvSpPr txBox="1"/>
          <p:nvPr/>
        </p:nvSpPr>
        <p:spPr>
          <a:xfrm>
            <a:off x="692331" y="2195898"/>
            <a:ext cx="114996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จากการค้นหาในห้องตอนนี้ยังไม่พบฉลากสิ่งแวดล้อมหรือฉลากรักษ์โลก  จึงเลือกฉลากเขียวมาเสนอ</a:t>
            </a:r>
            <a:b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วิธีการได้รับฉลากเขียว</a:t>
            </a:r>
          </a:p>
          <a:p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ดาวน์โหลดใบสมัครขอใช้ฉลากเขียว</a:t>
            </a:r>
          </a:p>
          <a:p>
            <a:pPr algn="l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โดยผู้ประกอบการสามารถดาวน์โหลดใบสมัคร (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/ 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และเอกสารที่เกี่ยวข้องต่างๆ ได้ที่เว็บไซต์ 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มูลนิธิสถาบันสิ่งแวดล้อมไทย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โดยไม่เสียค่าใช้จ่าย</a:t>
            </a:r>
          </a:p>
          <a:p>
            <a:br>
              <a:rPr lang="th-TH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7967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F08F49-8018-4436-A38E-CE22B0E592DB}"/>
              </a:ext>
            </a:extLst>
          </p:cNvPr>
          <p:cNvGrpSpPr/>
          <p:nvPr/>
        </p:nvGrpSpPr>
        <p:grpSpPr>
          <a:xfrm>
            <a:off x="0" y="-91179"/>
            <a:ext cx="12192000" cy="646331"/>
            <a:chOff x="0" y="-91179"/>
            <a:chExt cx="1219200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B9C54-D89C-41B5-9E84-8ADBDAB3AE42}"/>
                </a:ext>
              </a:extLst>
            </p:cNvPr>
            <p:cNvSpPr/>
            <p:nvPr/>
          </p:nvSpPr>
          <p:spPr>
            <a:xfrm>
              <a:off x="0" y="0"/>
              <a:ext cx="12192000" cy="5551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78171A-C857-4375-AC34-554EF8BB7D1C}"/>
                </a:ext>
              </a:extLst>
            </p:cNvPr>
            <p:cNvSpPr txBox="1"/>
            <p:nvPr/>
          </p:nvSpPr>
          <p:spPr>
            <a:xfrm>
              <a:off x="4823055" y="-91179"/>
              <a:ext cx="25458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Assignment #10</a:t>
              </a:r>
              <a:endPara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endParaRPr>
            </a:p>
          </p:txBody>
        </p:sp>
      </p:grp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F4596AB0-8A63-3DD5-B8C6-B171D6D926E4}"/>
              </a:ext>
            </a:extLst>
          </p:cNvPr>
          <p:cNvSpPr txBox="1"/>
          <p:nvPr/>
        </p:nvSpPr>
        <p:spPr>
          <a:xfrm>
            <a:off x="332509" y="797510"/>
            <a:ext cx="1165629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ยื่นเอกสารสมัคร</a:t>
            </a:r>
          </a:p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เมื่อผู้ประกอบการเตรียมเอกสารครบถ้วนตามข้อกำหนดแล้ว สามารถส่งเอกสารมาที่ มูลนิธิสถาบันสิ่งแวดล้อมไทย 16/151 เมืองทองธานี ถนนบอนด์สตรีท ตำบลบางพูด อำเภอปากเกร็ด จังหวัดนนทบุรี 11120 โดยเจ้าหน้าที่จะทำการตรวจสอบ จากนั้นจะทำการยืนยันกลับต่อผู้ประกอบการ เพื่อดำเนินการสมัครในขั้นตอนต่อไป โดยในขั้นตอนนี้จะมีค่าธรรมเนียมการตรวจสอบและรับคำขอ หากเป็นกรณียื่น</a:t>
            </a:r>
            <a:r>
              <a:rPr lang="th-TH" dirty="0" err="1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คํ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าขอรับการรับรองผลิตภัณฑ์ใหม่อยู่ที่ 5,000 บาท ต่อครั้งของการยื่นเอกสารสมัคร แต่ถ้าเป็นกรณียื่นขอขยายขอบข่ายจะอยู่ที่ 3,000 บาท ต่อครั้งของการยื่นเอกสารสมัคร</a:t>
            </a:r>
          </a:p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เจ้าหน้าที่ตรวจประเมินสถานประกอบการ</a:t>
            </a:r>
          </a:p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ผู้ประกอบการจะได้รับการติดต่อจากเจ้าหน้าที่เพื่อนัดเข้าตรวจประเมิน ณ สถานประกอบการภายใน 30 วันหลังจากวันที่รับสมัคร หากไม่สามารถดำเนินการได้ภายในระยะเวลาที่กำาหนด จะแจ้งขยายเวลาตามความเหมาะสม ในกรณีที่สถานประกอบการได้รับการรับรอง 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ISO 9001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ISO 14001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จะได้รับการยกเว้นการตรวจประเมินสถานประกอบการในขั้นตอนการสมัคร แต่หากไม่ได้รับการรับรองตามมาตรฐานดังกล่าว สถานประกอบการนั้นๆ จะต้องได้รับการตรวจประเมิน โดยเจ้าหน้าที่โครงการฉลากเขียว และจะคิดค่าธรรมเนียมการตรวจประเมินโรงงานในอัตรา 15,000 บาท ต่อครั้ง/วัน</a:t>
            </a:r>
          </a:p>
        </p:txBody>
      </p:sp>
    </p:spTree>
    <p:extLst>
      <p:ext uri="{BB962C8B-B14F-4D97-AF65-F5344CB8AC3E}">
        <p14:creationId xmlns:p14="http://schemas.microsoft.com/office/powerpoint/2010/main" val="295538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F08F49-8018-4436-A38E-CE22B0E592DB}"/>
              </a:ext>
            </a:extLst>
          </p:cNvPr>
          <p:cNvGrpSpPr/>
          <p:nvPr/>
        </p:nvGrpSpPr>
        <p:grpSpPr>
          <a:xfrm>
            <a:off x="0" y="-91179"/>
            <a:ext cx="12192000" cy="646331"/>
            <a:chOff x="0" y="-91179"/>
            <a:chExt cx="1219200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B9C54-D89C-41B5-9E84-8ADBDAB3AE42}"/>
                </a:ext>
              </a:extLst>
            </p:cNvPr>
            <p:cNvSpPr/>
            <p:nvPr/>
          </p:nvSpPr>
          <p:spPr>
            <a:xfrm>
              <a:off x="0" y="0"/>
              <a:ext cx="12192000" cy="5551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78171A-C857-4375-AC34-554EF8BB7D1C}"/>
                </a:ext>
              </a:extLst>
            </p:cNvPr>
            <p:cNvSpPr txBox="1"/>
            <p:nvPr/>
          </p:nvSpPr>
          <p:spPr>
            <a:xfrm>
              <a:off x="4823055" y="-91179"/>
              <a:ext cx="25458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Assignment #10</a:t>
              </a:r>
              <a:endPara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endParaRPr>
            </a:p>
          </p:txBody>
        </p:sp>
      </p:grp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E68B4F5-0193-1BC1-4D7D-2A3DF6EE39EC}"/>
              </a:ext>
            </a:extLst>
          </p:cNvPr>
          <p:cNvSpPr txBox="1"/>
          <p:nvPr/>
        </p:nvSpPr>
        <p:spPr>
          <a:xfrm>
            <a:off x="240145" y="840294"/>
            <a:ext cx="1171170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 ชำระค่าธรรมเนียม</a:t>
            </a:r>
          </a:p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กรณีที่ผลการพิจารณาเป็นไปตามเกณฑ์ของข้อกำหนดฉลากเขียว เจ้าหน้าที่จะแจ้งผลการพิจารณาให้การรับรองฉลากเขียวกับผู้ประกอบการ พร้อมทั้งส่งเอกสารยืนยันข้อมูล โดยผู้ประกอบการจะต้องตอบกลับเอกสารการยืนยันข้อมูลมายังเจ้าหน้าที่ จากนั้นเจ้าหน้าที่จะจัดทำรายงานสรุปผลด้านเทคนิคในการให้การรับรองฉลากเขียว เพื่อให้ประธานคณะอนุกรรมการรับรองฉลากเขียวลงนาม และจะออกจดหมายแจ้งผลการรับรองฉลากเขียว พร้อมทั้งรายละเอียดการชำระค่าธรรมเนียมไปยังผู้ได้รับการรับรอง</a:t>
            </a:r>
          </a:p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 ตรวจติดตามผล</a:t>
            </a:r>
          </a:p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หลังจากที่ผลิตภัณฑ์ได้รับการรับรองเป็นระยะเวลา 1 ปี เจ้าหน้าที่โครงการฉลากเขียวจะดําเนินการตรวจติดตามผล (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Surveillance)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ณ สถานประกอบการของผู้ที่ได้รับการรับรอง เพื่อให้มั่นใจว่าผลิตภัณฑ์ที่ได้รับการรับรองให้ใช้เครื่องหมายฉลากเขียวยังมีความสอดคล้องเป็นไปตามข้อกําหนดฉลากเขียว โดยไม่มีการเรียกเก็บค่าธรรมเนียมสําหรับการตรวจติดตามผล ในขณะที่สถานประกอบการจะเป็นผู้รับผิดชอบในการจัดเตรียมสิ่งอํานวยความสะดวกที่จำเป็นสําหรับการตรวจประเมิน เช่น รถรับ-ส่ง อาหาร และที่พักสําหรับคณะผู้ประเมิน ทั้งนี้ รวมถึงการรับผิดชอบค่าใช้จ่ายที่เกิดขึ้นทั้งหมดจากกระบวนการตรวจติดตามผล เช่น การส่งตัวอย่างเพื่อทดสอบ เป็นต้น</a:t>
            </a:r>
          </a:p>
        </p:txBody>
      </p:sp>
    </p:spTree>
    <p:extLst>
      <p:ext uri="{BB962C8B-B14F-4D97-AF65-F5344CB8AC3E}">
        <p14:creationId xmlns:p14="http://schemas.microsoft.com/office/powerpoint/2010/main" val="299177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F08F49-8018-4436-A38E-CE22B0E592DB}"/>
              </a:ext>
            </a:extLst>
          </p:cNvPr>
          <p:cNvGrpSpPr/>
          <p:nvPr/>
        </p:nvGrpSpPr>
        <p:grpSpPr>
          <a:xfrm>
            <a:off x="0" y="-91179"/>
            <a:ext cx="12192000" cy="646331"/>
            <a:chOff x="0" y="-91179"/>
            <a:chExt cx="1219200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B9C54-D89C-41B5-9E84-8ADBDAB3AE42}"/>
                </a:ext>
              </a:extLst>
            </p:cNvPr>
            <p:cNvSpPr/>
            <p:nvPr/>
          </p:nvSpPr>
          <p:spPr>
            <a:xfrm>
              <a:off x="0" y="0"/>
              <a:ext cx="12192000" cy="5551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78171A-C857-4375-AC34-554EF8BB7D1C}"/>
                </a:ext>
              </a:extLst>
            </p:cNvPr>
            <p:cNvSpPr txBox="1"/>
            <p:nvPr/>
          </p:nvSpPr>
          <p:spPr>
            <a:xfrm>
              <a:off x="4823055" y="-91179"/>
              <a:ext cx="25458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Assignment #11</a:t>
              </a:r>
              <a:endPara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C261C8-89B4-4D2D-9520-82719FB4FA59}"/>
              </a:ext>
            </a:extLst>
          </p:cNvPr>
          <p:cNvSpPr txBox="1"/>
          <p:nvPr/>
        </p:nvSpPr>
        <p:spPr>
          <a:xfrm>
            <a:off x="346165" y="810903"/>
            <a:ext cx="114996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marR="0" lvl="0" indent="-357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7.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	ให้นักศึกษาวิเคราะห์ว่า พฤติกรรมรักษ์โลกอะไรที่ดูเหมือนว่าจะเป็นพฤติกรรมง่าย ๆ ที่เราก็สามารถช่วยโลกได้ แต่ปรากฏว่าเรากลับทำไม่ได้ นักศึกษาคิดว่าอะไรคือสาเหตุที่ทำให้เราทำไม่ได้ และควรแก้ไขอย่างไร เพื่อให้เราสามารถทำพฤติกรรมนั้นได้อย่างยั่งยืน (หากนักศึกษาสามารถทำได้ ให้วิเคราะห์ว่าอะไรคือปัจจัยสนับสนุน และมีแนวทางอย่างไรที่ทำให้เกิดความยั่งยืน)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072A854-F041-496F-7688-637F36F50074}"/>
              </a:ext>
            </a:extLst>
          </p:cNvPr>
          <p:cNvSpPr txBox="1"/>
          <p:nvPr/>
        </p:nvSpPr>
        <p:spPr>
          <a:xfrm>
            <a:off x="711200" y="2507667"/>
            <a:ext cx="111346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พฤติกรรมรักษ์โลกที่ดูเหมือนว่าจะเป็นพฤติกรรมง่าย ๆ ที่เราก็สามารถช่วยโลกได้ แต่ปรากฏว่าเรากลับทำไม่ได้สำหรับผมคือ การปลูกต้นไม้ เพราะ 1.เรื่องของเวลา เราไม่สามารถดูแลต้นไม้ได้ตลอดเวลา ไหนจะต้องตัด แต่งกิ่ง การรดน้ำ การพรวนดิน การใส่ปุ๋ย 2. เรื่องของความขี้เกียจ เรื่องนี้จะคล้ายๆกับเรื่องของเวลาแต่เกิดที่ตัวของเราเอง 3. เรื่องของพื้นที่ บางที่พักอาจจะไม่สะดวกต่อการปลูกต้นไม้ต้นใหญ่ๆ 4. เรื่องของการที่ต้นไม้ส่วนใหญ่ใช้ออกซิเจนในยามกลางคืน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(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พืช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4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)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ทำให้ไม่สะดวกต่อการปลูกในห้องหรือหอพัก</a:t>
            </a:r>
          </a:p>
          <a:p>
            <a:pPr algn="thaiDist"/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และวิธีการแก้ไขเพื่อให้เราสามารถทำพฤติกรรมนั้นได้อย่างยั่งยืน </a:t>
            </a:r>
          </a:p>
          <a:p>
            <a:pPr algn="thaiDist"/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จะเรียกได้ว่าง่ายก็ง่าย จะยากก็ไม่เชิง ก็คือการหาต้นไม้ที่มีขนาดเล็ก </a:t>
            </a:r>
          </a:p>
          <a:p>
            <a:pPr algn="thaiDist"/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ไม่ต้องดูแลเยอะ และเป็นพืช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CAM 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มาปลูกนั่นเอง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(</a:t>
            </a:r>
            <a:r>
              <a:rPr kumimoji="0" lang="th-T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พืช 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AM)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</a:p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พืชที่จะผลิตออกซิเจนในเวลากลางคืน ปากใบจะปิดในเวลากลางวัน </a:t>
            </a:r>
          </a:p>
          <a:p>
            <a:pPr algn="thaiDist"/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และเปิดในเวลากลางคืนเพื่อลดการคายน้ำ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เช่นต้นกระบองเพชร</a:t>
            </a:r>
          </a:p>
        </p:txBody>
      </p:sp>
      <p:pic>
        <p:nvPicPr>
          <p:cNvPr id="1026" name="Picture 2" descr="ดูแลกระบองเพชรน้อยง่ายๆ ด้วย 3 วิธี">
            <a:extLst>
              <a:ext uri="{FF2B5EF4-FFF2-40B4-BE49-F238E27FC236}">
                <a16:creationId xmlns:a16="http://schemas.microsoft.com/office/drawing/2014/main" id="{907E7B59-A907-9E6E-AB3E-B8DA8C68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06" y="4231216"/>
            <a:ext cx="3571028" cy="24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98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1701F-A52E-41DB-BCE8-67E481A02609}"/>
              </a:ext>
            </a:extLst>
          </p:cNvPr>
          <p:cNvSpPr txBox="1"/>
          <p:nvPr/>
        </p:nvSpPr>
        <p:spPr>
          <a:xfrm>
            <a:off x="5221401" y="296092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เอกสารอ้างอิง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AF693AB-BE72-7B62-3AAB-9C1614983E54}"/>
              </a:ext>
            </a:extLst>
          </p:cNvPr>
          <p:cNvSpPr txBox="1"/>
          <p:nvPr/>
        </p:nvSpPr>
        <p:spPr>
          <a:xfrm>
            <a:off x="1025235" y="2592007"/>
            <a:ext cx="9467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hlinkClick r:id="rId2"/>
              </a:rPr>
              <a:t>5 ขั้นตอน ขอ “ฉลากเขียว” ไม่ตก เทรนด์รักษ์โลก – </a:t>
            </a:r>
            <a:r>
              <a:rPr lang="en-US" dirty="0">
                <a:hlinkClick r:id="rId2"/>
              </a:rPr>
              <a:t>TA SME</a:t>
            </a:r>
            <a:r>
              <a:rPr lang="th-TH" dirty="0"/>
              <a:t>  </a:t>
            </a:r>
            <a:r>
              <a:rPr lang="en-GB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,web 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วิธีการขอฉลากเขียว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82E7BBE5-E616-9553-91F6-83298913B49A}"/>
              </a:ext>
            </a:extLst>
          </p:cNvPr>
          <p:cNvSpPr txBox="1"/>
          <p:nvPr/>
        </p:nvSpPr>
        <p:spPr>
          <a:xfrm>
            <a:off x="923635" y="1736437"/>
            <a:ext cx="967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(1) </a:t>
            </a:r>
            <a:r>
              <a:rPr lang="en-US" dirty="0" err="1">
                <a:hlinkClick r:id="rId3"/>
              </a:rPr>
              <a:t>Environman</a:t>
            </a:r>
            <a:r>
              <a:rPr lang="en-US" dirty="0">
                <a:hlinkClick r:id="rId3"/>
              </a:rPr>
              <a:t> - </a:t>
            </a:r>
            <a:r>
              <a:rPr lang="th-TH" dirty="0">
                <a:hlinkClick r:id="rId3"/>
              </a:rPr>
              <a:t>โพสต์ | </a:t>
            </a:r>
            <a:r>
              <a:rPr lang="en-US" dirty="0">
                <a:hlinkClick r:id="rId3"/>
              </a:rPr>
              <a:t>Facebook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นโยบายด้านสิ่งแวดล้อมของรัฐบาล</a:t>
            </a:r>
          </a:p>
        </p:txBody>
      </p:sp>
    </p:spTree>
    <p:extLst>
      <p:ext uri="{BB962C8B-B14F-4D97-AF65-F5344CB8AC3E}">
        <p14:creationId xmlns:p14="http://schemas.microsoft.com/office/powerpoint/2010/main" val="268658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7E2C8708D5D4296B8C3F73C294903" ma:contentTypeVersion="3" ma:contentTypeDescription="Create a new document." ma:contentTypeScope="" ma:versionID="2b495119db1894541c5e09a00d31515b">
  <xsd:schema xmlns:xsd="http://www.w3.org/2001/XMLSchema" xmlns:xs="http://www.w3.org/2001/XMLSchema" xmlns:p="http://schemas.microsoft.com/office/2006/metadata/properties" xmlns:ns2="2ca4027a-ba8a-4cfc-a587-79596c23c5d7" targetNamespace="http://schemas.microsoft.com/office/2006/metadata/properties" ma:root="true" ma:fieldsID="f5e1d13aad48efdb1e59862869746ba3" ns2:_="">
    <xsd:import namespace="2ca4027a-ba8a-4cfc-a587-79596c23c5d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4027a-ba8a-4cfc-a587-79596c23c5d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A05C51-0910-4C88-AB10-23CE693557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002C16-1C33-4372-B425-84613CE94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a4027a-ba8a-4cfc-a587-79596c23c5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1340</Words>
  <Application>Microsoft Office PowerPoint</Application>
  <PresentationFormat>แบบจอกว้าง</PresentationFormat>
  <Paragraphs>43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TH SarabunPSK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patikorn sriphirom</dc:creator>
  <cp:lastModifiedBy>SUPAKORN THONGBOR</cp:lastModifiedBy>
  <cp:revision>17</cp:revision>
  <dcterms:created xsi:type="dcterms:W3CDTF">2022-05-20T13:45:02Z</dcterms:created>
  <dcterms:modified xsi:type="dcterms:W3CDTF">2022-07-01T12:00:45Z</dcterms:modified>
</cp:coreProperties>
</file>