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6" r:id="rId58"/>
    <p:sldId id="317" r:id="rId59"/>
    <p:sldId id="319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</p:sldIdLst>
  <p:sldSz cx="13004800" cy="13004800"/>
  <p:notesSz cx="13004800" cy="130048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3"/>
    <p:restoredTop sz="94643"/>
  </p:normalViewPr>
  <p:slideViewPr>
    <p:cSldViewPr>
      <p:cViewPr varScale="1">
        <p:scale>
          <a:sx n="63" d="100"/>
          <a:sy n="63" d="100"/>
        </p:scale>
        <p:origin x="10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6414" y="418922"/>
            <a:ext cx="8511971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7200" y="5868923"/>
            <a:ext cx="9550400" cy="182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D61E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DF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838200"/>
            <a:ext cx="11811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27200" y="711200"/>
            <a:ext cx="2540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46300" y="838200"/>
            <a:ext cx="9664700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48" y="427075"/>
            <a:ext cx="11583103" cy="8150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9070" y="3559327"/>
            <a:ext cx="7566659" cy="483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boleandahalf.blogspot.com/" TargetMode="External"/><Relationship Id="rId4" Type="http://schemas.openxmlformats.org/officeDocument/2006/relationships/hyperlink" Target="http://www.hackerschool.com/manual#sub-sec-social-rules" TargetMode="External"/><Relationship Id="rId5" Type="http://schemas.openxmlformats.org/officeDocument/2006/relationships/hyperlink" Target="http://www.confreak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nounproject.com/noun/road-" TargetMode="External"/><Relationship Id="rId3" Type="http://schemas.openxmlformats.org/officeDocument/2006/relationships/hyperlink" Target="http://thenounproject.com/noun/bed/#icon-No12395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rogues.com/107-rr-impostor-syndrome-" TargetMode="External"/><Relationship Id="rId3" Type="http://schemas.openxmlformats.org/officeDocument/2006/relationships/hyperlink" Target="http://adainitiativ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0"/>
            <a:ext cx="13004800" cy="9702800"/>
          </a:xfrm>
          <a:prstGeom prst="rect">
            <a:avLst/>
          </a:prstGeom>
          <a:solidFill>
            <a:srgbClr val="EEF4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30200"/>
            <a:ext cx="12039600" cy="4103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85"/>
              </a:lnSpc>
            </a:pPr>
            <a:r>
              <a:rPr sz="9800" dirty="0" smtClean="0">
                <a:latin typeface="Bookman Old Style" charset="0"/>
                <a:ea typeface="Bookman Old Style" charset="0"/>
                <a:cs typeface="Bookman Old Style" charset="0"/>
              </a:rPr>
              <a:t>It’</a:t>
            </a:r>
            <a:r>
              <a:rPr lang="es-ES" sz="9800" dirty="0"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sz="9800" dirty="0" smtClean="0">
                <a:latin typeface="Bookman Old Style" charset="0"/>
                <a:ea typeface="Bookman Old Style" charset="0"/>
                <a:cs typeface="Bookman Old Style" charset="0"/>
              </a:rPr>
              <a:t> Dangerou</a:t>
            </a:r>
            <a:r>
              <a:rPr lang="es-ES" sz="9800" dirty="0" smtClean="0">
                <a:latin typeface="Bookman Old Style" charset="0"/>
                <a:ea typeface="Bookman Old Style" charset="0"/>
                <a:cs typeface="Bookman Old Style" charset="0"/>
              </a:rPr>
              <a:t>s To</a:t>
            </a:r>
            <a:r>
              <a:rPr sz="9800" dirty="0" smtClean="0">
                <a:latin typeface="Bookman Old Style" charset="0"/>
                <a:ea typeface="Bookman Old Style" charset="0"/>
                <a:cs typeface="Bookman Old Style" charset="0"/>
              </a:rPr>
              <a:t>  </a:t>
            </a:r>
            <a:r>
              <a:rPr lang="es-ES" sz="9800" dirty="0" err="1" smtClean="0">
                <a:latin typeface="Bookman Old Style" charset="0"/>
                <a:ea typeface="Bookman Old Style" charset="0"/>
                <a:cs typeface="Bookman Old Style" charset="0"/>
              </a:rPr>
              <a:t>Go</a:t>
            </a:r>
            <a:r>
              <a:rPr lang="es-ES" sz="9800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s-ES" sz="9800" dirty="0" err="1" smtClean="0">
                <a:latin typeface="Bookman Old Style" charset="0"/>
                <a:ea typeface="Bookman Old Style" charset="0"/>
                <a:cs typeface="Bookman Old Style" charset="0"/>
              </a:rPr>
              <a:t>Alone</a:t>
            </a:r>
            <a:endParaRPr sz="9800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6300" y="2710179"/>
            <a:ext cx="5308600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00"/>
              </a:lnSpc>
            </a:pPr>
            <a:r>
              <a:rPr sz="3600" b="1" spc="-50" dirty="0">
                <a:latin typeface="Bookman Old Style"/>
                <a:cs typeface="Bookman Old Style"/>
              </a:rPr>
              <a:t>BATTLING </a:t>
            </a:r>
            <a:r>
              <a:rPr sz="3600" b="1" spc="-45" dirty="0">
                <a:latin typeface="Bookman Old Style"/>
                <a:cs typeface="Bookman Old Style"/>
              </a:rPr>
              <a:t>THE  </a:t>
            </a:r>
            <a:r>
              <a:rPr sz="3600" b="1" dirty="0">
                <a:latin typeface="Bookman Old Style"/>
                <a:cs typeface="Bookman Old Style"/>
              </a:rPr>
              <a:t>INVISIBLE</a:t>
            </a:r>
            <a:r>
              <a:rPr sz="3600" b="1" spc="-330" dirty="0">
                <a:latin typeface="Bookman Old Style"/>
                <a:cs typeface="Bookman Old Style"/>
              </a:rPr>
              <a:t> </a:t>
            </a:r>
            <a:r>
              <a:rPr sz="3600" b="1" spc="-55" dirty="0">
                <a:latin typeface="Bookman Old Style"/>
                <a:cs typeface="Bookman Old Style"/>
              </a:rPr>
              <a:t>MONSTERS  </a:t>
            </a:r>
            <a:r>
              <a:rPr sz="3600" b="1" spc="110" dirty="0">
                <a:latin typeface="Bookman Old Style"/>
                <a:cs typeface="Bookman Old Style"/>
              </a:rPr>
              <a:t>IN</a:t>
            </a:r>
            <a:r>
              <a:rPr sz="3600" b="1" spc="-380" dirty="0">
                <a:latin typeface="Bookman Old Style"/>
                <a:cs typeface="Bookman Old Style"/>
              </a:rPr>
              <a:t> </a:t>
            </a:r>
            <a:r>
              <a:rPr sz="3600" b="1" spc="-50" dirty="0">
                <a:latin typeface="Bookman Old Style"/>
                <a:cs typeface="Bookman Old Style"/>
              </a:rPr>
              <a:t>TECH</a:t>
            </a:r>
            <a:endParaRPr sz="3600" dirty="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5200" y="8369300"/>
            <a:ext cx="3644900" cy="1016000"/>
          </a:xfrm>
          <a:custGeom>
            <a:avLst/>
            <a:gdLst/>
            <a:ahLst/>
            <a:cxnLst/>
            <a:rect l="l" t="t" r="r" b="b"/>
            <a:pathLst>
              <a:path w="3644900" h="1016000">
                <a:moveTo>
                  <a:pt x="0" y="508000"/>
                </a:moveTo>
                <a:lnTo>
                  <a:pt x="2325" y="459076"/>
                </a:lnTo>
                <a:lnTo>
                  <a:pt x="9159" y="411468"/>
                </a:lnTo>
                <a:lnTo>
                  <a:pt x="20290" y="365388"/>
                </a:lnTo>
                <a:lnTo>
                  <a:pt x="35504" y="321050"/>
                </a:lnTo>
                <a:lnTo>
                  <a:pt x="54588" y="278667"/>
                </a:lnTo>
                <a:lnTo>
                  <a:pt x="77330" y="238451"/>
                </a:lnTo>
                <a:lnTo>
                  <a:pt x="103517" y="200615"/>
                </a:lnTo>
                <a:lnTo>
                  <a:pt x="132935" y="165372"/>
                </a:lnTo>
                <a:lnTo>
                  <a:pt x="165372" y="132935"/>
                </a:lnTo>
                <a:lnTo>
                  <a:pt x="200615" y="103517"/>
                </a:lnTo>
                <a:lnTo>
                  <a:pt x="238451" y="77330"/>
                </a:lnTo>
                <a:lnTo>
                  <a:pt x="278667" y="54588"/>
                </a:lnTo>
                <a:lnTo>
                  <a:pt x="321050" y="35504"/>
                </a:lnTo>
                <a:lnTo>
                  <a:pt x="365388" y="20290"/>
                </a:lnTo>
                <a:lnTo>
                  <a:pt x="411468" y="9159"/>
                </a:lnTo>
                <a:lnTo>
                  <a:pt x="459076" y="2325"/>
                </a:lnTo>
                <a:lnTo>
                  <a:pt x="508000" y="0"/>
                </a:lnTo>
                <a:lnTo>
                  <a:pt x="3136900" y="0"/>
                </a:lnTo>
                <a:lnTo>
                  <a:pt x="3185823" y="2325"/>
                </a:lnTo>
                <a:lnTo>
                  <a:pt x="3233430" y="9159"/>
                </a:lnTo>
                <a:lnTo>
                  <a:pt x="3279509" y="20290"/>
                </a:lnTo>
                <a:lnTo>
                  <a:pt x="3323847" y="35504"/>
                </a:lnTo>
                <a:lnTo>
                  <a:pt x="3366230" y="54588"/>
                </a:lnTo>
                <a:lnTo>
                  <a:pt x="3406446" y="77330"/>
                </a:lnTo>
                <a:lnTo>
                  <a:pt x="3444282" y="103517"/>
                </a:lnTo>
                <a:lnTo>
                  <a:pt x="3479525" y="132935"/>
                </a:lnTo>
                <a:lnTo>
                  <a:pt x="3511962" y="165372"/>
                </a:lnTo>
                <a:lnTo>
                  <a:pt x="3541381" y="200615"/>
                </a:lnTo>
                <a:lnTo>
                  <a:pt x="3567568" y="238451"/>
                </a:lnTo>
                <a:lnTo>
                  <a:pt x="3590310" y="278667"/>
                </a:lnTo>
                <a:lnTo>
                  <a:pt x="3609394" y="321050"/>
                </a:lnTo>
                <a:lnTo>
                  <a:pt x="3624608" y="365388"/>
                </a:lnTo>
                <a:lnTo>
                  <a:pt x="3635739" y="411468"/>
                </a:lnTo>
                <a:lnTo>
                  <a:pt x="3642574" y="459076"/>
                </a:lnTo>
                <a:lnTo>
                  <a:pt x="3644900" y="508000"/>
                </a:lnTo>
                <a:lnTo>
                  <a:pt x="3642574" y="556923"/>
                </a:lnTo>
                <a:lnTo>
                  <a:pt x="3635739" y="604531"/>
                </a:lnTo>
                <a:lnTo>
                  <a:pt x="3624608" y="650611"/>
                </a:lnTo>
                <a:lnTo>
                  <a:pt x="3609394" y="694949"/>
                </a:lnTo>
                <a:lnTo>
                  <a:pt x="3590310" y="737332"/>
                </a:lnTo>
                <a:lnTo>
                  <a:pt x="3567568" y="777548"/>
                </a:lnTo>
                <a:lnTo>
                  <a:pt x="3541381" y="815384"/>
                </a:lnTo>
                <a:lnTo>
                  <a:pt x="3511962" y="850627"/>
                </a:lnTo>
                <a:lnTo>
                  <a:pt x="3479525" y="883064"/>
                </a:lnTo>
                <a:lnTo>
                  <a:pt x="3444282" y="912482"/>
                </a:lnTo>
                <a:lnTo>
                  <a:pt x="3406446" y="938669"/>
                </a:lnTo>
                <a:lnTo>
                  <a:pt x="3366230" y="961411"/>
                </a:lnTo>
                <a:lnTo>
                  <a:pt x="3323847" y="980495"/>
                </a:lnTo>
                <a:lnTo>
                  <a:pt x="3279509" y="995709"/>
                </a:lnTo>
                <a:lnTo>
                  <a:pt x="3233430" y="1006840"/>
                </a:lnTo>
                <a:lnTo>
                  <a:pt x="3185823" y="1013674"/>
                </a:lnTo>
                <a:lnTo>
                  <a:pt x="3136900" y="1016000"/>
                </a:lnTo>
                <a:lnTo>
                  <a:pt x="508000" y="1016000"/>
                </a:lnTo>
                <a:lnTo>
                  <a:pt x="459076" y="1013674"/>
                </a:lnTo>
                <a:lnTo>
                  <a:pt x="411468" y="1006840"/>
                </a:lnTo>
                <a:lnTo>
                  <a:pt x="365388" y="995709"/>
                </a:lnTo>
                <a:lnTo>
                  <a:pt x="321050" y="980495"/>
                </a:lnTo>
                <a:lnTo>
                  <a:pt x="278667" y="961411"/>
                </a:lnTo>
                <a:lnTo>
                  <a:pt x="238451" y="938669"/>
                </a:lnTo>
                <a:lnTo>
                  <a:pt x="200615" y="912482"/>
                </a:lnTo>
                <a:lnTo>
                  <a:pt x="165372" y="883064"/>
                </a:lnTo>
                <a:lnTo>
                  <a:pt x="132935" y="850627"/>
                </a:lnTo>
                <a:lnTo>
                  <a:pt x="103517" y="815384"/>
                </a:lnTo>
                <a:lnTo>
                  <a:pt x="77330" y="777548"/>
                </a:lnTo>
                <a:lnTo>
                  <a:pt x="54588" y="737332"/>
                </a:lnTo>
                <a:lnTo>
                  <a:pt x="35504" y="694949"/>
                </a:lnTo>
                <a:lnTo>
                  <a:pt x="20290" y="650611"/>
                </a:lnTo>
                <a:lnTo>
                  <a:pt x="9159" y="604531"/>
                </a:lnTo>
                <a:lnTo>
                  <a:pt x="2325" y="556923"/>
                </a:lnTo>
                <a:lnTo>
                  <a:pt x="0" y="508000"/>
                </a:lnTo>
                <a:close/>
              </a:path>
            </a:pathLst>
          </a:custGeom>
          <a:ln w="76200">
            <a:solidFill>
              <a:srgbClr val="D61E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10890" y="8629395"/>
            <a:ext cx="199390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5" dirty="0">
                <a:solidFill>
                  <a:srgbClr val="D61E0A"/>
                </a:solidFill>
                <a:latin typeface="Arial Narrow"/>
                <a:cs typeface="Arial Narrow"/>
              </a:rPr>
              <a:t>PyCon2014</a:t>
            </a:r>
            <a:endParaRPr sz="35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8570869"/>
            <a:ext cx="597725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spc="-60" dirty="0">
                <a:latin typeface="Arial Narrow"/>
                <a:cs typeface="Arial Narrow"/>
              </a:rPr>
              <a:t>Julie</a:t>
            </a:r>
            <a:r>
              <a:rPr sz="4500" b="1" spc="-459" dirty="0">
                <a:latin typeface="Arial Narrow"/>
                <a:cs typeface="Arial Narrow"/>
              </a:rPr>
              <a:t> </a:t>
            </a:r>
            <a:r>
              <a:rPr sz="4500" b="1" spc="-60" dirty="0">
                <a:latin typeface="Arial Narrow"/>
                <a:cs typeface="Arial Narrow"/>
              </a:rPr>
              <a:t>Pagano</a:t>
            </a:r>
            <a:r>
              <a:rPr sz="4500" b="1" spc="-459" dirty="0">
                <a:latin typeface="Arial Narrow"/>
                <a:cs typeface="Arial Narrow"/>
              </a:rPr>
              <a:t> </a:t>
            </a:r>
            <a:r>
              <a:rPr sz="4500" b="1" spc="35" dirty="0">
                <a:latin typeface="Arial Narrow"/>
                <a:cs typeface="Arial Narrow"/>
              </a:rPr>
              <a:t>@juliepagano</a:t>
            </a:r>
            <a:endParaRPr sz="450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9280" y="5715000"/>
            <a:ext cx="1324432" cy="1324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1100" y="5715000"/>
            <a:ext cx="1324432" cy="1324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3100" y="5715000"/>
            <a:ext cx="14859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9364" y="1139228"/>
            <a:ext cx="9553575" cy="179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35"/>
              </a:lnSpc>
            </a:pPr>
            <a:r>
              <a:rPr sz="12000" spc="-245" dirty="0">
                <a:latin typeface="Lucida Sans"/>
                <a:cs typeface="Lucida Sans"/>
              </a:rPr>
              <a:t>What </a:t>
            </a:r>
            <a:r>
              <a:rPr sz="12000" spc="-345" dirty="0">
                <a:latin typeface="Lucida Sans"/>
                <a:cs typeface="Lucida Sans"/>
              </a:rPr>
              <a:t>we </a:t>
            </a:r>
            <a:r>
              <a:rPr sz="12000" spc="-665" dirty="0">
                <a:latin typeface="Lucida Sans"/>
                <a:cs typeface="Lucida Sans"/>
              </a:rPr>
              <a:t>do</a:t>
            </a:r>
            <a:r>
              <a:rPr sz="12000" spc="-1925" dirty="0">
                <a:latin typeface="Lucida Sans"/>
                <a:cs typeface="Lucida Sans"/>
              </a:rPr>
              <a:t> </a:t>
            </a:r>
            <a:r>
              <a:rPr sz="12000" spc="-120" dirty="0">
                <a:latin typeface="Lucida Sans"/>
                <a:cs typeface="Lucida Sans"/>
              </a:rPr>
              <a:t>is</a:t>
            </a:r>
            <a:endParaRPr sz="12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7145" rIns="0" bIns="0" rtlCol="0">
            <a:spAutoFit/>
          </a:bodyPr>
          <a:lstStyle/>
          <a:p>
            <a:pPr marL="1284605">
              <a:lnSpc>
                <a:spcPts val="17610"/>
              </a:lnSpc>
            </a:pPr>
            <a:r>
              <a:rPr sz="15000" b="1" spc="-5" dirty="0">
                <a:latin typeface="Trebuchet MS"/>
                <a:cs typeface="Trebuchet MS"/>
              </a:rPr>
              <a:t>c</a:t>
            </a:r>
            <a:r>
              <a:rPr sz="15000" b="1" spc="-20" dirty="0">
                <a:latin typeface="Trebuchet MS"/>
                <a:cs typeface="Trebuchet MS"/>
              </a:rPr>
              <a:t>om</a:t>
            </a:r>
            <a:r>
              <a:rPr sz="15000" b="1" spc="20" dirty="0">
                <a:latin typeface="Trebuchet MS"/>
                <a:cs typeface="Trebuchet MS"/>
              </a:rPr>
              <a:t>m</a:t>
            </a:r>
            <a:r>
              <a:rPr sz="15000" b="1" spc="-315" dirty="0">
                <a:latin typeface="Trebuchet MS"/>
                <a:cs typeface="Trebuchet MS"/>
              </a:rPr>
              <a:t>un</a:t>
            </a:r>
            <a:r>
              <a:rPr sz="15000" b="1" spc="-280" dirty="0">
                <a:latin typeface="Trebuchet MS"/>
                <a:cs typeface="Trebuchet MS"/>
              </a:rPr>
              <a:t>a</a:t>
            </a:r>
            <a:r>
              <a:rPr sz="15000" b="1" spc="-315" dirty="0">
                <a:latin typeface="Trebuchet MS"/>
                <a:cs typeface="Trebuchet MS"/>
              </a:rPr>
              <a:t>l</a:t>
            </a:r>
            <a:endParaRPr sz="15000">
              <a:latin typeface="Trebuchet MS"/>
              <a:cs typeface="Trebuchet M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5" y="6807200"/>
            <a:ext cx="12127992" cy="2039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855" y="1266228"/>
            <a:ext cx="9870440" cy="445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4000"/>
              </a:lnSpc>
            </a:pPr>
            <a:r>
              <a:rPr sz="12000" b="1" spc="-425" dirty="0">
                <a:latin typeface="Trebuchet MS"/>
                <a:cs typeface="Trebuchet MS"/>
              </a:rPr>
              <a:t>We </a:t>
            </a:r>
            <a:r>
              <a:rPr sz="12000" b="1" spc="-440" dirty="0">
                <a:latin typeface="Trebuchet MS"/>
                <a:cs typeface="Trebuchet MS"/>
              </a:rPr>
              <a:t>need </a:t>
            </a:r>
            <a:r>
              <a:rPr sz="12000" b="1" spc="-305" dirty="0">
                <a:latin typeface="Trebuchet MS"/>
                <a:cs typeface="Trebuchet MS"/>
              </a:rPr>
              <a:t>to  </a:t>
            </a:r>
            <a:r>
              <a:rPr sz="12000" b="1" spc="-254" dirty="0">
                <a:latin typeface="Trebuchet MS"/>
                <a:cs typeface="Trebuchet MS"/>
              </a:rPr>
              <a:t>talk </a:t>
            </a:r>
            <a:r>
              <a:rPr sz="12000" b="1" spc="-215" dirty="0">
                <a:latin typeface="Trebuchet MS"/>
                <a:cs typeface="Trebuchet MS"/>
              </a:rPr>
              <a:t>about</a:t>
            </a:r>
            <a:r>
              <a:rPr sz="12000" b="1" spc="-1080" dirty="0">
                <a:latin typeface="Trebuchet MS"/>
                <a:cs typeface="Trebuchet MS"/>
              </a:rPr>
              <a:t> </a:t>
            </a:r>
            <a:r>
              <a:rPr sz="12000" b="1" spc="-75" dirty="0">
                <a:latin typeface="Trebuchet MS"/>
                <a:cs typeface="Trebuchet MS"/>
              </a:rPr>
              <a:t>this</a:t>
            </a:r>
            <a:endParaRPr sz="12000">
              <a:latin typeface="Trebuchet MS"/>
              <a:cs typeface="Trebuchet MS"/>
            </a:endParaRPr>
          </a:p>
          <a:p>
            <a:pPr marL="1270" algn="ctr">
              <a:lnSpc>
                <a:spcPts val="6965"/>
              </a:lnSpc>
            </a:pPr>
            <a:r>
              <a:rPr sz="6000" spc="-355" dirty="0">
                <a:latin typeface="Lucida Sans"/>
                <a:cs typeface="Lucida Sans"/>
              </a:rPr>
              <a:t>Ignoring </a:t>
            </a:r>
            <a:r>
              <a:rPr sz="6000" spc="-345" dirty="0">
                <a:latin typeface="Lucida Sans"/>
                <a:cs typeface="Lucida Sans"/>
              </a:rPr>
              <a:t>it </a:t>
            </a:r>
            <a:r>
              <a:rPr sz="6000" spc="-254" dirty="0">
                <a:latin typeface="Lucida Sans"/>
                <a:cs typeface="Lucida Sans"/>
              </a:rPr>
              <a:t>makes </a:t>
            </a:r>
            <a:r>
              <a:rPr sz="6000" spc="-345" dirty="0">
                <a:latin typeface="Lucida Sans"/>
                <a:cs typeface="Lucida Sans"/>
              </a:rPr>
              <a:t>it</a:t>
            </a:r>
            <a:r>
              <a:rPr sz="6000" spc="-830" dirty="0">
                <a:latin typeface="Lucida Sans"/>
                <a:cs typeface="Lucida Sans"/>
              </a:rPr>
              <a:t> </a:t>
            </a:r>
            <a:r>
              <a:rPr sz="6000" spc="-225" dirty="0">
                <a:latin typeface="Lucida Sans"/>
                <a:cs typeface="Lucida Sans"/>
              </a:rPr>
              <a:t>worse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6032500"/>
            <a:ext cx="3810000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252" rIns="0" bIns="0" rtlCol="0">
            <a:spAutoFit/>
          </a:bodyPr>
          <a:lstStyle/>
          <a:p>
            <a:pPr marL="2588260">
              <a:lnSpc>
                <a:spcPct val="100000"/>
              </a:lnSpc>
            </a:pPr>
            <a:r>
              <a:rPr sz="6000" spc="-320" dirty="0">
                <a:latin typeface="Lucida Sans"/>
                <a:cs typeface="Lucida Sans"/>
              </a:rPr>
              <a:t>adult </a:t>
            </a:r>
            <a:r>
              <a:rPr sz="6000" spc="-285" dirty="0">
                <a:latin typeface="Lucida Sans"/>
                <a:cs typeface="Lucida Sans"/>
              </a:rPr>
              <a:t>version </a:t>
            </a:r>
            <a:r>
              <a:rPr sz="6000" spc="-315" dirty="0">
                <a:latin typeface="Lucida Sans"/>
                <a:cs typeface="Lucida Sans"/>
              </a:rPr>
              <a:t>of</a:t>
            </a:r>
            <a:r>
              <a:rPr sz="6000" spc="-785" dirty="0">
                <a:latin typeface="Lucida Sans"/>
                <a:cs typeface="Lucida Sans"/>
              </a:rPr>
              <a:t> </a:t>
            </a:r>
            <a:r>
              <a:rPr sz="6000" spc="-325" dirty="0">
                <a:latin typeface="Lucida Sans"/>
                <a:cs typeface="Lucida Sans"/>
              </a:rPr>
              <a:t>the</a:t>
            </a:r>
            <a:endParaRPr sz="6000">
              <a:latin typeface="Lucida Sans"/>
              <a:cs typeface="Lucida Sans"/>
            </a:endParaRPr>
          </a:p>
          <a:p>
            <a:pPr marL="1095375" marR="5080" indent="1451610">
              <a:lnSpc>
                <a:spcPts val="14000"/>
              </a:lnSpc>
              <a:spcBef>
                <a:spcPts val="1600"/>
              </a:spcBef>
            </a:pPr>
            <a:r>
              <a:rPr sz="12000" b="1" spc="-45" dirty="0">
                <a:latin typeface="Trebuchet MS"/>
                <a:cs typeface="Trebuchet MS"/>
              </a:rPr>
              <a:t>monsters  </a:t>
            </a:r>
            <a:r>
              <a:rPr sz="12000" b="1" spc="-470" dirty="0">
                <a:latin typeface="Trebuchet MS"/>
                <a:cs typeface="Trebuchet MS"/>
              </a:rPr>
              <a:t>under </a:t>
            </a:r>
            <a:r>
              <a:rPr sz="12000" b="1" spc="-520" dirty="0">
                <a:latin typeface="Trebuchet MS"/>
                <a:cs typeface="Trebuchet MS"/>
              </a:rPr>
              <a:t>the</a:t>
            </a:r>
            <a:r>
              <a:rPr sz="12000" b="1" spc="-865" dirty="0">
                <a:latin typeface="Trebuchet MS"/>
                <a:cs typeface="Trebuchet MS"/>
              </a:rPr>
              <a:t> </a:t>
            </a:r>
            <a:r>
              <a:rPr sz="12000" b="1" spc="-345" dirty="0">
                <a:latin typeface="Trebuchet MS"/>
                <a:cs typeface="Trebuchet MS"/>
              </a:rPr>
              <a:t>bed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3500" y="5943600"/>
            <a:ext cx="50800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679" y="143192"/>
            <a:ext cx="10533380" cy="269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0" b="1" spc="3160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r>
              <a:rPr sz="17500" b="1" spc="4400" dirty="0">
                <a:solidFill>
                  <a:srgbClr val="D61E0A"/>
                </a:solidFill>
                <a:latin typeface="Trebuchet MS"/>
                <a:cs typeface="Trebuchet MS"/>
              </a:rPr>
              <a:t>S</a:t>
            </a:r>
            <a:r>
              <a:rPr sz="17500" b="1" spc="-40" dirty="0">
                <a:solidFill>
                  <a:srgbClr val="D61E0A"/>
                </a:solidFill>
                <a:latin typeface="Trebuchet MS"/>
                <a:cs typeface="Trebuchet MS"/>
              </a:rPr>
              <a:t>E</a:t>
            </a:r>
            <a:r>
              <a:rPr sz="17500" b="1" spc="-50" dirty="0">
                <a:solidFill>
                  <a:srgbClr val="D61E0A"/>
                </a:solidFill>
                <a:latin typeface="Trebuchet MS"/>
                <a:cs typeface="Trebuchet MS"/>
              </a:rPr>
              <a:t>L</a:t>
            </a:r>
            <a:r>
              <a:rPr sz="17500" b="1" spc="-185" dirty="0">
                <a:solidFill>
                  <a:srgbClr val="D61E0A"/>
                </a:solidFill>
                <a:latin typeface="Trebuchet MS"/>
                <a:cs typeface="Trebuchet MS"/>
              </a:rPr>
              <a:t>E</a:t>
            </a:r>
            <a:r>
              <a:rPr sz="17500" b="1" spc="200" dirty="0">
                <a:solidFill>
                  <a:srgbClr val="D61E0A"/>
                </a:solidFill>
                <a:latin typeface="Trebuchet MS"/>
                <a:cs typeface="Trebuchet MS"/>
              </a:rPr>
              <a:t>C</a:t>
            </a:r>
            <a:r>
              <a:rPr sz="17500" b="1" spc="-3215" dirty="0">
                <a:solidFill>
                  <a:srgbClr val="D61E0A"/>
                </a:solidFill>
                <a:latin typeface="Trebuchet MS"/>
                <a:cs typeface="Trebuchet MS"/>
              </a:rPr>
              <a:t>T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4530" indent="-1778000">
              <a:lnSpc>
                <a:spcPct val="100000"/>
              </a:lnSpc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15" dirty="0"/>
              <a:t>ISSUES</a:t>
            </a:r>
          </a:p>
          <a:p>
            <a:pPr marL="1954530" indent="-1778000">
              <a:lnSpc>
                <a:spcPct val="100000"/>
              </a:lnSpc>
              <a:spcBef>
                <a:spcPts val="6690"/>
              </a:spcBef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0" dirty="0"/>
              <a:t>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4530" indent="-1778000">
              <a:lnSpc>
                <a:spcPct val="100000"/>
              </a:lnSpc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15" dirty="0">
                <a:solidFill>
                  <a:srgbClr val="D61E0A"/>
                </a:solidFill>
              </a:rPr>
              <a:t>ISSUES</a:t>
            </a:r>
          </a:p>
          <a:p>
            <a:pPr marL="1954530" indent="-1778000">
              <a:lnSpc>
                <a:spcPct val="100000"/>
              </a:lnSpc>
              <a:spcBef>
                <a:spcPts val="6690"/>
              </a:spcBef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0" dirty="0"/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1003300" y="3962400"/>
            <a:ext cx="14859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5679" y="143192"/>
            <a:ext cx="10533380" cy="269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0" b="1" spc="3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7500" b="1" spc="4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0" b="1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0" b="1" spc="-3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0" b="1" spc="563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200" y="1778000"/>
            <a:ext cx="8798560" cy="563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40"/>
              </a:lnSpc>
            </a:pPr>
            <a:r>
              <a:rPr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Impo</a:t>
            </a:r>
            <a:r>
              <a:rPr lang="es-ES"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tor</a:t>
            </a:r>
            <a:endParaRPr sz="13900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>
              <a:lnSpc>
                <a:spcPts val="23135"/>
              </a:lnSpc>
            </a:pPr>
            <a:r>
              <a:rPr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</a:t>
            </a:r>
            <a:r>
              <a:rPr lang="es-ES"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sz="139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yndrome</a:t>
            </a:r>
            <a:endParaRPr sz="13900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EF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1800" y="3671125"/>
            <a:ext cx="12028170" cy="401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700"/>
              </a:lnSpc>
              <a:tabLst>
                <a:tab pos="1332865" algn="l"/>
                <a:tab pos="3797300" algn="l"/>
                <a:tab pos="4822190" algn="l"/>
                <a:tab pos="5667375" algn="l"/>
                <a:tab pos="6079490" algn="l"/>
                <a:tab pos="6101080" algn="l"/>
                <a:tab pos="8597265" algn="l"/>
              </a:tabLst>
            </a:pPr>
            <a:r>
              <a:rPr sz="7000" spc="240" dirty="0">
                <a:latin typeface="Times New Roman"/>
                <a:cs typeface="Times New Roman"/>
              </a:rPr>
              <a:t>“A	</a:t>
            </a:r>
            <a:r>
              <a:rPr sz="7000" spc="-254" dirty="0">
                <a:latin typeface="Times New Roman"/>
                <a:cs typeface="Times New Roman"/>
              </a:rPr>
              <a:t>psychological	</a:t>
            </a:r>
            <a:r>
              <a:rPr sz="7000" spc="-140" dirty="0">
                <a:latin typeface="Times New Roman"/>
                <a:cs typeface="Times New Roman"/>
              </a:rPr>
              <a:t>phenomenon</a:t>
            </a:r>
            <a:r>
              <a:rPr sz="7000" spc="-55" dirty="0">
                <a:latin typeface="Times New Roman"/>
                <a:cs typeface="Times New Roman"/>
              </a:rPr>
              <a:t> </a:t>
            </a:r>
            <a:r>
              <a:rPr sz="7000" spc="-135" dirty="0">
                <a:latin typeface="Times New Roman"/>
                <a:cs typeface="Times New Roman"/>
              </a:rPr>
              <a:t>in </a:t>
            </a:r>
            <a:r>
              <a:rPr sz="7000" spc="-10" dirty="0">
                <a:latin typeface="Times New Roman"/>
                <a:cs typeface="Times New Roman"/>
              </a:rPr>
              <a:t> </a:t>
            </a:r>
            <a:r>
              <a:rPr sz="7000" spc="-60" dirty="0">
                <a:latin typeface="Times New Roman"/>
                <a:cs typeface="Times New Roman"/>
              </a:rPr>
              <a:t>which</a:t>
            </a:r>
            <a:r>
              <a:rPr sz="7000" spc="5" dirty="0">
                <a:latin typeface="Times New Roman"/>
                <a:cs typeface="Times New Roman"/>
              </a:rPr>
              <a:t> </a:t>
            </a:r>
            <a:r>
              <a:rPr sz="7000" spc="-185" dirty="0">
                <a:latin typeface="Times New Roman"/>
                <a:cs typeface="Times New Roman"/>
              </a:rPr>
              <a:t>people	</a:t>
            </a:r>
            <a:r>
              <a:rPr sz="7000" spc="-80" dirty="0">
                <a:latin typeface="Times New Roman"/>
                <a:cs typeface="Times New Roman"/>
              </a:rPr>
              <a:t>are		</a:t>
            </a:r>
            <a:r>
              <a:rPr sz="7000" spc="-130" dirty="0">
                <a:latin typeface="Times New Roman"/>
                <a:cs typeface="Times New Roman"/>
              </a:rPr>
              <a:t>unable	</a:t>
            </a:r>
            <a:r>
              <a:rPr sz="7000" spc="65" dirty="0">
                <a:latin typeface="Times New Roman"/>
                <a:cs typeface="Times New Roman"/>
              </a:rPr>
              <a:t>to  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30" dirty="0">
                <a:latin typeface="Times New Roman"/>
                <a:cs typeface="Times New Roman"/>
              </a:rPr>
              <a:t>nt</a:t>
            </a:r>
            <a:r>
              <a:rPr sz="7000" spc="40" dirty="0">
                <a:latin typeface="Times New Roman"/>
                <a:cs typeface="Times New Roman"/>
              </a:rPr>
              <a:t>e</a:t>
            </a:r>
            <a:r>
              <a:rPr sz="7000" spc="165" dirty="0">
                <a:latin typeface="Times New Roman"/>
                <a:cs typeface="Times New Roman"/>
              </a:rPr>
              <a:t>r</a:t>
            </a:r>
            <a:r>
              <a:rPr sz="7000" spc="-95" dirty="0">
                <a:latin typeface="Times New Roman"/>
                <a:cs typeface="Times New Roman"/>
              </a:rPr>
              <a:t>n</a:t>
            </a:r>
            <a:r>
              <a:rPr sz="7000" spc="-80" dirty="0">
                <a:latin typeface="Times New Roman"/>
                <a:cs typeface="Times New Roman"/>
              </a:rPr>
              <a:t>a</a:t>
            </a:r>
            <a:r>
              <a:rPr sz="7000" spc="-280" dirty="0">
                <a:latin typeface="Times New Roman"/>
                <a:cs typeface="Times New Roman"/>
              </a:rPr>
              <a:t>l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585" dirty="0">
                <a:latin typeface="Times New Roman"/>
                <a:cs typeface="Times New Roman"/>
              </a:rPr>
              <a:t>z</a:t>
            </a:r>
            <a:r>
              <a:rPr sz="7000" spc="-250" dirty="0">
                <a:latin typeface="Times New Roman"/>
                <a:cs typeface="Times New Roman"/>
              </a:rPr>
              <a:t>e</a:t>
            </a:r>
            <a:r>
              <a:rPr sz="7000" dirty="0">
                <a:latin typeface="Times New Roman"/>
                <a:cs typeface="Times New Roman"/>
              </a:rPr>
              <a:t>	</a:t>
            </a:r>
            <a:r>
              <a:rPr sz="7000" spc="160" dirty="0" smtClean="0">
                <a:latin typeface="Times New Roman"/>
                <a:cs typeface="Times New Roman"/>
              </a:rPr>
              <a:t>t</a:t>
            </a:r>
            <a:r>
              <a:rPr sz="7000" spc="305" dirty="0" smtClean="0">
                <a:latin typeface="Times New Roman"/>
                <a:cs typeface="Times New Roman"/>
              </a:rPr>
              <a:t>h</a:t>
            </a:r>
            <a:r>
              <a:rPr sz="7000" spc="-250" dirty="0" smtClean="0">
                <a:latin typeface="Times New Roman"/>
                <a:cs typeface="Times New Roman"/>
              </a:rPr>
              <a:t>ei</a:t>
            </a:r>
            <a:r>
              <a:rPr sz="7000" spc="170" dirty="0" smtClean="0">
                <a:latin typeface="Times New Roman"/>
                <a:cs typeface="Times New Roman"/>
              </a:rPr>
              <a:t>r</a:t>
            </a:r>
            <a:r>
              <a:rPr sz="7000" dirty="0">
                <a:latin typeface="Times New Roman"/>
                <a:cs typeface="Times New Roman"/>
              </a:rPr>
              <a:t>	</a:t>
            </a:r>
            <a:r>
              <a:rPr sz="7000" spc="-150" dirty="0">
                <a:latin typeface="Times New Roman"/>
                <a:cs typeface="Times New Roman"/>
              </a:rPr>
              <a:t>a</a:t>
            </a:r>
            <a:r>
              <a:rPr sz="7000" spc="-445" dirty="0">
                <a:latin typeface="Times New Roman"/>
                <a:cs typeface="Times New Roman"/>
              </a:rPr>
              <a:t>cc</a:t>
            </a:r>
            <a:r>
              <a:rPr sz="7000" spc="-235" dirty="0">
                <a:latin typeface="Times New Roman"/>
                <a:cs typeface="Times New Roman"/>
              </a:rPr>
              <a:t>o</a:t>
            </a:r>
            <a:r>
              <a:rPr sz="7000" spc="-390" dirty="0">
                <a:latin typeface="Times New Roman"/>
                <a:cs typeface="Times New Roman"/>
              </a:rPr>
              <a:t>m</a:t>
            </a:r>
            <a:r>
              <a:rPr sz="7000" spc="-50" dirty="0">
                <a:latin typeface="Times New Roman"/>
                <a:cs typeface="Times New Roman"/>
              </a:rPr>
              <a:t>p</a:t>
            </a:r>
            <a:r>
              <a:rPr sz="7000" spc="-280" dirty="0">
                <a:latin typeface="Times New Roman"/>
                <a:cs typeface="Times New Roman"/>
              </a:rPr>
              <a:t>l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360" dirty="0">
                <a:latin typeface="Times New Roman"/>
                <a:cs typeface="Times New Roman"/>
              </a:rPr>
              <a:t>s</a:t>
            </a:r>
            <a:r>
              <a:rPr sz="7000" spc="95" dirty="0">
                <a:latin typeface="Times New Roman"/>
                <a:cs typeface="Times New Roman"/>
              </a:rPr>
              <a:t>h</a:t>
            </a:r>
            <a:r>
              <a:rPr sz="7000" spc="-390" dirty="0">
                <a:latin typeface="Times New Roman"/>
                <a:cs typeface="Times New Roman"/>
              </a:rPr>
              <a:t>m</a:t>
            </a:r>
            <a:r>
              <a:rPr sz="7000" spc="-250" dirty="0">
                <a:latin typeface="Times New Roman"/>
                <a:cs typeface="Times New Roman"/>
              </a:rPr>
              <a:t>e</a:t>
            </a:r>
            <a:r>
              <a:rPr sz="7000" spc="-5" dirty="0">
                <a:latin typeface="Times New Roman"/>
                <a:cs typeface="Times New Roman"/>
              </a:rPr>
              <a:t>nt</a:t>
            </a:r>
            <a:r>
              <a:rPr sz="7000" dirty="0">
                <a:latin typeface="Times New Roman"/>
                <a:cs typeface="Times New Roman"/>
              </a:rPr>
              <a:t>s</a:t>
            </a:r>
            <a:r>
              <a:rPr sz="7000" spc="-170" dirty="0">
                <a:latin typeface="Times New Roman"/>
                <a:cs typeface="Times New Roman"/>
              </a:rPr>
              <a:t>.</a:t>
            </a:r>
            <a:r>
              <a:rPr sz="7000" spc="-204" dirty="0">
                <a:latin typeface="Times New Roman"/>
                <a:cs typeface="Times New Roman"/>
              </a:rPr>
              <a:t>”</a:t>
            </a:r>
            <a:endParaRPr sz="70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0" y="0"/>
            <a:ext cx="1300480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40"/>
              </a:lnSpc>
            </a:pPr>
            <a:r>
              <a:rPr lang="es-ES" sz="600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I</a:t>
            </a:r>
            <a:r>
              <a:rPr sz="60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mpo</a:t>
            </a:r>
            <a:r>
              <a:rPr lang="es-ES" sz="60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sz="60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tor</a:t>
            </a:r>
            <a:r>
              <a:rPr lang="es-ES" sz="60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 S</a:t>
            </a:r>
            <a:r>
              <a:rPr sz="6000" dirty="0" smtClean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yndrome</a:t>
            </a:r>
            <a:endParaRPr sz="6000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5252" rIns="0" bIns="0" rtlCol="0">
            <a:spAutoFit/>
          </a:bodyPr>
          <a:lstStyle/>
          <a:p>
            <a:pPr marL="1021715" marR="5080" indent="-570865">
              <a:lnSpc>
                <a:spcPts val="14000"/>
              </a:lnSpc>
            </a:pPr>
            <a:r>
              <a:rPr sz="12000" b="1" spc="-20" dirty="0">
                <a:latin typeface="Trebuchet MS"/>
                <a:cs typeface="Trebuchet MS"/>
              </a:rPr>
              <a:t>coding</a:t>
            </a:r>
            <a:r>
              <a:rPr sz="12000" b="1" spc="-690" dirty="0">
                <a:latin typeface="Trebuchet MS"/>
                <a:cs typeface="Trebuchet MS"/>
              </a:rPr>
              <a:t> </a:t>
            </a:r>
            <a:r>
              <a:rPr sz="12000" b="1" spc="-155" dirty="0">
                <a:latin typeface="Trebuchet MS"/>
                <a:cs typeface="Trebuchet MS"/>
              </a:rPr>
              <a:t>involves  </a:t>
            </a:r>
            <a:r>
              <a:rPr sz="12000" b="1" spc="-345" dirty="0">
                <a:latin typeface="Trebuchet MS"/>
                <a:cs typeface="Trebuchet MS"/>
              </a:rPr>
              <a:t>regular</a:t>
            </a:r>
            <a:r>
              <a:rPr sz="12000" b="1" spc="-705" dirty="0">
                <a:latin typeface="Trebuchet MS"/>
                <a:cs typeface="Trebuchet MS"/>
              </a:rPr>
              <a:t> </a:t>
            </a:r>
            <a:r>
              <a:rPr sz="12000" b="1" spc="-409" dirty="0">
                <a:solidFill>
                  <a:srgbClr val="D61E16"/>
                </a:solidFill>
                <a:latin typeface="Trebuchet MS"/>
                <a:cs typeface="Trebuchet MS"/>
              </a:rPr>
              <a:t>failure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4681042"/>
            <a:ext cx="3647440" cy="154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b="1" spc="-75" dirty="0">
                <a:solidFill>
                  <a:srgbClr val="D61E16"/>
                </a:solidFill>
                <a:latin typeface="Trebuchet MS"/>
                <a:cs typeface="Trebuchet MS"/>
              </a:rPr>
              <a:t>f</a:t>
            </a:r>
            <a:r>
              <a:rPr sz="10000" b="1" spc="-95" dirty="0">
                <a:solidFill>
                  <a:srgbClr val="D61E16"/>
                </a:solidFill>
                <a:latin typeface="Trebuchet MS"/>
                <a:cs typeface="Trebuchet MS"/>
              </a:rPr>
              <a:t>a</a:t>
            </a:r>
            <a:r>
              <a:rPr sz="10000" b="1" spc="-310" dirty="0">
                <a:solidFill>
                  <a:srgbClr val="D61E16"/>
                </a:solidFill>
                <a:latin typeface="Trebuchet MS"/>
                <a:cs typeface="Trebuchet MS"/>
              </a:rPr>
              <a:t>i</a:t>
            </a:r>
            <a:r>
              <a:rPr sz="10000" b="1" spc="-275" dirty="0">
                <a:solidFill>
                  <a:srgbClr val="D61E16"/>
                </a:solidFill>
                <a:latin typeface="Trebuchet MS"/>
                <a:cs typeface="Trebuchet MS"/>
              </a:rPr>
              <a:t>l</a:t>
            </a:r>
            <a:r>
              <a:rPr sz="10000" b="1" spc="-265" dirty="0">
                <a:solidFill>
                  <a:srgbClr val="D61E16"/>
                </a:solidFill>
                <a:latin typeface="Trebuchet MS"/>
                <a:cs typeface="Trebuchet MS"/>
              </a:rPr>
              <a:t>u</a:t>
            </a:r>
            <a:r>
              <a:rPr sz="10000" b="1" spc="-850" dirty="0">
                <a:solidFill>
                  <a:srgbClr val="D61E16"/>
                </a:solidFill>
                <a:latin typeface="Trebuchet MS"/>
                <a:cs typeface="Trebuchet MS"/>
              </a:rPr>
              <a:t>r</a:t>
            </a:r>
            <a:r>
              <a:rPr sz="10000" b="1" spc="-520" dirty="0">
                <a:solidFill>
                  <a:srgbClr val="D61E16"/>
                </a:solidFill>
                <a:latin typeface="Trebuchet MS"/>
                <a:cs typeface="Trebuchet MS"/>
              </a:rPr>
              <a:t>e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1270000" y="0"/>
                </a:moveTo>
                <a:lnTo>
                  <a:pt x="0" y="1968500"/>
                </a:lnTo>
                <a:lnTo>
                  <a:pt x="2540000" y="1968500"/>
                </a:lnTo>
                <a:lnTo>
                  <a:pt x="1270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0" y="1968500"/>
                </a:moveTo>
                <a:lnTo>
                  <a:pt x="2540000" y="1968500"/>
                </a:lnTo>
                <a:lnTo>
                  <a:pt x="1270000" y="0"/>
                </a:lnTo>
                <a:lnTo>
                  <a:pt x="0" y="196850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" y="6019800"/>
            <a:ext cx="12458700" cy="190500"/>
          </a:xfrm>
          <a:custGeom>
            <a:avLst/>
            <a:gdLst/>
            <a:ahLst/>
            <a:cxnLst/>
            <a:rect l="l" t="t" r="r" b="b"/>
            <a:pathLst>
              <a:path w="12458700" h="190500">
                <a:moveTo>
                  <a:pt x="0" y="0"/>
                </a:moveTo>
                <a:lnTo>
                  <a:pt x="12458700" y="0"/>
                </a:lnTo>
                <a:lnTo>
                  <a:pt x="124587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" y="6019800"/>
            <a:ext cx="12458700" cy="190500"/>
          </a:xfrm>
          <a:custGeom>
            <a:avLst/>
            <a:gdLst/>
            <a:ahLst/>
            <a:cxnLst/>
            <a:rect l="l" t="t" r="r" b="b"/>
            <a:pathLst>
              <a:path w="12458700" h="190500">
                <a:moveTo>
                  <a:pt x="0" y="0"/>
                </a:moveTo>
                <a:lnTo>
                  <a:pt x="12458700" y="0"/>
                </a:lnTo>
                <a:lnTo>
                  <a:pt x="124587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19377" y="4681042"/>
            <a:ext cx="4681220" cy="154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b="1" spc="254" dirty="0">
                <a:solidFill>
                  <a:srgbClr val="092CD3"/>
                </a:solidFill>
                <a:latin typeface="Trebuchet MS"/>
                <a:cs typeface="Trebuchet MS"/>
              </a:rPr>
              <a:t>success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71278" y="265556"/>
            <a:ext cx="6250940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165" dirty="0">
                <a:latin typeface="Trebuchet MS"/>
                <a:cs typeface="Trebuchet MS"/>
              </a:rPr>
              <a:t>Average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45" dirty="0">
                <a:latin typeface="Trebuchet MS"/>
                <a:cs typeface="Trebuchet MS"/>
              </a:rPr>
              <a:t>Person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1270000" y="0"/>
                </a:moveTo>
                <a:lnTo>
                  <a:pt x="0" y="1968500"/>
                </a:lnTo>
                <a:lnTo>
                  <a:pt x="2540000" y="1968500"/>
                </a:lnTo>
                <a:lnTo>
                  <a:pt x="1270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0" y="1968500"/>
                </a:moveTo>
                <a:lnTo>
                  <a:pt x="2540000" y="1968500"/>
                </a:lnTo>
                <a:lnTo>
                  <a:pt x="1270000" y="0"/>
                </a:lnTo>
                <a:lnTo>
                  <a:pt x="0" y="196850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5435" y="265556"/>
            <a:ext cx="790257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45" dirty="0">
                <a:latin typeface="Trebuchet MS"/>
                <a:cs typeface="Trebuchet MS"/>
              </a:rPr>
              <a:t>Impostor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85" dirty="0">
                <a:latin typeface="Trebuchet MS"/>
                <a:cs typeface="Trebuchet MS"/>
              </a:rPr>
              <a:t>Syndrome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" y="6019800"/>
            <a:ext cx="12458700" cy="190500"/>
          </a:xfrm>
          <a:custGeom>
            <a:avLst/>
            <a:gdLst/>
            <a:ahLst/>
            <a:cxnLst/>
            <a:rect l="l" t="t" r="r" b="b"/>
            <a:pathLst>
              <a:path w="12458700" h="190500">
                <a:moveTo>
                  <a:pt x="0" y="0"/>
                </a:moveTo>
                <a:lnTo>
                  <a:pt x="12458700" y="0"/>
                </a:lnTo>
                <a:lnTo>
                  <a:pt x="124587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" y="6019800"/>
            <a:ext cx="12458700" cy="190500"/>
          </a:xfrm>
          <a:custGeom>
            <a:avLst/>
            <a:gdLst/>
            <a:ahLst/>
            <a:cxnLst/>
            <a:rect l="l" t="t" r="r" b="b"/>
            <a:pathLst>
              <a:path w="12458700" h="190500">
                <a:moveTo>
                  <a:pt x="0" y="0"/>
                </a:moveTo>
                <a:lnTo>
                  <a:pt x="12458700" y="0"/>
                </a:lnTo>
                <a:lnTo>
                  <a:pt x="124587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1782" y="4974463"/>
            <a:ext cx="3419475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235" dirty="0">
                <a:solidFill>
                  <a:srgbClr val="092CD3"/>
                </a:solidFill>
                <a:latin typeface="Cambria"/>
                <a:cs typeface="Cambria"/>
              </a:rPr>
              <a:t>su</a:t>
            </a:r>
            <a:r>
              <a:rPr sz="7500" spc="495" dirty="0">
                <a:solidFill>
                  <a:srgbClr val="092CD3"/>
                </a:solidFill>
                <a:latin typeface="Cambria"/>
                <a:cs typeface="Cambria"/>
              </a:rPr>
              <a:t>cc</a:t>
            </a:r>
            <a:r>
              <a:rPr sz="7500" spc="145" dirty="0">
                <a:solidFill>
                  <a:srgbClr val="092CD3"/>
                </a:solidFill>
                <a:latin typeface="Cambria"/>
                <a:cs typeface="Cambria"/>
              </a:rPr>
              <a:t>e</a:t>
            </a:r>
            <a:r>
              <a:rPr sz="7500" spc="505" dirty="0">
                <a:solidFill>
                  <a:srgbClr val="092CD3"/>
                </a:solidFill>
                <a:latin typeface="Cambria"/>
                <a:cs typeface="Cambria"/>
              </a:rPr>
              <a:t>ss</a:t>
            </a:r>
            <a:endParaRPr sz="75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00" y="4422178"/>
            <a:ext cx="4391025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b="1" spc="-390" dirty="0">
                <a:solidFill>
                  <a:srgbClr val="D61E16"/>
                </a:solidFill>
                <a:latin typeface="Trebuchet MS"/>
                <a:cs typeface="Trebuchet MS"/>
              </a:rPr>
              <a:t>failure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1270000" y="0"/>
                </a:moveTo>
                <a:lnTo>
                  <a:pt x="0" y="1968500"/>
                </a:lnTo>
                <a:lnTo>
                  <a:pt x="2540000" y="1968500"/>
                </a:lnTo>
                <a:lnTo>
                  <a:pt x="1270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32400" y="6210300"/>
            <a:ext cx="2540000" cy="1968500"/>
          </a:xfrm>
          <a:custGeom>
            <a:avLst/>
            <a:gdLst/>
            <a:ahLst/>
            <a:cxnLst/>
            <a:rect l="l" t="t" r="r" b="b"/>
            <a:pathLst>
              <a:path w="2540000" h="1968500">
                <a:moveTo>
                  <a:pt x="0" y="1968500"/>
                </a:moveTo>
                <a:lnTo>
                  <a:pt x="2540000" y="1968500"/>
                </a:lnTo>
                <a:lnTo>
                  <a:pt x="1270000" y="0"/>
                </a:lnTo>
                <a:lnTo>
                  <a:pt x="0" y="196850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435" y="265556"/>
            <a:ext cx="790257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45" dirty="0">
                <a:latin typeface="Trebuchet MS"/>
                <a:cs typeface="Trebuchet MS"/>
              </a:rPr>
              <a:t>Impostor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85" dirty="0">
                <a:latin typeface="Trebuchet MS"/>
                <a:cs typeface="Trebuchet MS"/>
              </a:rPr>
              <a:t>Syndrome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90" y="4382795"/>
            <a:ext cx="12084050" cy="3408679"/>
          </a:xfrm>
          <a:custGeom>
            <a:avLst/>
            <a:gdLst/>
            <a:ahLst/>
            <a:cxnLst/>
            <a:rect l="l" t="t" r="r" b="b"/>
            <a:pathLst>
              <a:path w="12084050" h="3408679">
                <a:moveTo>
                  <a:pt x="12034174" y="0"/>
                </a:moveTo>
                <a:lnTo>
                  <a:pt x="0" y="3224555"/>
                </a:lnTo>
                <a:lnTo>
                  <a:pt x="49305" y="3408553"/>
                </a:lnTo>
                <a:lnTo>
                  <a:pt x="12083501" y="184010"/>
                </a:lnTo>
                <a:lnTo>
                  <a:pt x="12034174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690" y="4382802"/>
            <a:ext cx="12084050" cy="3408679"/>
          </a:xfrm>
          <a:custGeom>
            <a:avLst/>
            <a:gdLst/>
            <a:ahLst/>
            <a:cxnLst/>
            <a:rect l="l" t="t" r="r" b="b"/>
            <a:pathLst>
              <a:path w="12084050" h="3408679">
                <a:moveTo>
                  <a:pt x="0" y="3224548"/>
                </a:moveTo>
                <a:lnTo>
                  <a:pt x="12034182" y="0"/>
                </a:lnTo>
                <a:lnTo>
                  <a:pt x="12083487" y="184008"/>
                </a:lnTo>
                <a:lnTo>
                  <a:pt x="49305" y="3408557"/>
                </a:lnTo>
                <a:lnTo>
                  <a:pt x="0" y="3224548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0760000">
            <a:off x="9121801" y="3997299"/>
            <a:ext cx="3541093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0"/>
              </a:lnSpc>
            </a:pPr>
            <a:r>
              <a:rPr sz="11250" spc="450" baseline="-1851" dirty="0">
                <a:solidFill>
                  <a:srgbClr val="092CD3"/>
                </a:solidFill>
                <a:latin typeface="Cambria"/>
                <a:cs typeface="Cambria"/>
              </a:rPr>
              <a:t>su</a:t>
            </a:r>
            <a:r>
              <a:rPr sz="11250" spc="450" baseline="-1111" dirty="0">
                <a:solidFill>
                  <a:srgbClr val="092CD3"/>
                </a:solidFill>
                <a:latin typeface="Cambria"/>
                <a:cs typeface="Cambria"/>
              </a:rPr>
              <a:t>c</a:t>
            </a:r>
            <a:r>
              <a:rPr sz="7500" spc="300" dirty="0">
                <a:solidFill>
                  <a:srgbClr val="092CD3"/>
                </a:solidFill>
                <a:latin typeface="Cambria"/>
                <a:cs typeface="Cambria"/>
              </a:rPr>
              <a:t>cess</a:t>
            </a:r>
            <a:endParaRPr sz="75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 rot="20760000">
            <a:off x="278798" y="5779986"/>
            <a:ext cx="4648575" cy="15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0"/>
              </a:lnSpc>
            </a:pPr>
            <a:r>
              <a:rPr sz="18000" b="1" spc="-810" baseline="-1388" dirty="0">
                <a:solidFill>
                  <a:srgbClr val="D61E16"/>
                </a:solidFill>
                <a:latin typeface="Trebuchet MS"/>
                <a:cs typeface="Trebuchet MS"/>
              </a:rPr>
              <a:t>f</a:t>
            </a:r>
            <a:r>
              <a:rPr sz="18000" b="1" spc="-810" baseline="-1157" dirty="0">
                <a:solidFill>
                  <a:srgbClr val="D61E16"/>
                </a:solidFill>
                <a:latin typeface="Trebuchet MS"/>
                <a:cs typeface="Trebuchet MS"/>
              </a:rPr>
              <a:t>a</a:t>
            </a:r>
            <a:r>
              <a:rPr sz="12000" b="1" spc="-540" dirty="0">
                <a:solidFill>
                  <a:srgbClr val="D61E16"/>
                </a:solidFill>
                <a:latin typeface="Trebuchet MS"/>
                <a:cs typeface="Trebuchet MS"/>
              </a:rPr>
              <a:t>ilure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" y="304800"/>
            <a:ext cx="12319000" cy="9144000"/>
          </a:xfrm>
          <a:custGeom>
            <a:avLst/>
            <a:gdLst/>
            <a:ahLst/>
            <a:cxnLst/>
            <a:rect l="l" t="t" r="r" b="b"/>
            <a:pathLst>
              <a:path w="12319000" h="9144000">
                <a:moveTo>
                  <a:pt x="0" y="0"/>
                </a:moveTo>
                <a:lnTo>
                  <a:pt x="12319000" y="0"/>
                </a:lnTo>
                <a:lnTo>
                  <a:pt x="12319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" y="304800"/>
            <a:ext cx="12319000" cy="9144000"/>
          </a:xfrm>
          <a:custGeom>
            <a:avLst/>
            <a:gdLst/>
            <a:ahLst/>
            <a:cxnLst/>
            <a:rect l="l" t="t" r="r" b="b"/>
            <a:pathLst>
              <a:path w="12319000" h="9144000">
                <a:moveTo>
                  <a:pt x="0" y="0"/>
                </a:moveTo>
                <a:lnTo>
                  <a:pt x="12319000" y="0"/>
                </a:lnTo>
                <a:lnTo>
                  <a:pt x="12319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1200" y="753008"/>
            <a:ext cx="8784590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sz="8500" b="1" spc="-135" dirty="0">
                <a:solidFill>
                  <a:srgbClr val="FFFFFF"/>
                </a:solidFill>
                <a:latin typeface="Trebuchet MS"/>
                <a:cs typeface="Trebuchet MS"/>
              </a:rPr>
              <a:t>Victories</a:t>
            </a:r>
            <a:r>
              <a:rPr sz="8500" b="1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0" b="1" spc="-80" dirty="0">
                <a:solidFill>
                  <a:srgbClr val="FFFFFF"/>
                </a:solidFill>
                <a:latin typeface="Trebuchet MS"/>
                <a:cs typeface="Trebuchet MS"/>
              </a:rPr>
              <a:t>diminish  </a:t>
            </a:r>
            <a:r>
              <a:rPr sz="8500" b="1" spc="-2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0" b="1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0" b="1" spc="-240" dirty="0">
                <a:solidFill>
                  <a:srgbClr val="FFFFFF"/>
                </a:solidFill>
                <a:latin typeface="Trebuchet MS"/>
                <a:cs typeface="Trebuchet MS"/>
              </a:rPr>
              <a:t>importance.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3637000"/>
            <a:ext cx="10271760" cy="522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570"/>
              </a:lnSpc>
            </a:pPr>
            <a:r>
              <a:rPr sz="16000" b="1" spc="-355" dirty="0">
                <a:solidFill>
                  <a:srgbClr val="FFFFFF"/>
                </a:solidFill>
                <a:latin typeface="Trebuchet MS"/>
                <a:cs typeface="Trebuchet MS"/>
              </a:rPr>
              <a:t>Failures  </a:t>
            </a:r>
            <a:r>
              <a:rPr sz="16000" b="1" spc="-114" dirty="0">
                <a:solidFill>
                  <a:srgbClr val="FFFFFF"/>
                </a:solidFill>
                <a:latin typeface="Trebuchet MS"/>
                <a:cs typeface="Trebuchet MS"/>
              </a:rPr>
              <a:t>loom</a:t>
            </a:r>
            <a:r>
              <a:rPr sz="16000" b="1" spc="-9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0" b="1" spc="-445" dirty="0">
                <a:solidFill>
                  <a:srgbClr val="FFFFFF"/>
                </a:solidFill>
                <a:latin typeface="Trebuchet MS"/>
                <a:cs typeface="Trebuchet MS"/>
              </a:rPr>
              <a:t>large.</a:t>
            </a:r>
            <a:endParaRPr sz="1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0946" rIns="0" bIns="0" rtlCol="0">
            <a:spAutoFit/>
          </a:bodyPr>
          <a:lstStyle/>
          <a:p>
            <a:pPr marL="412115" marR="5080" indent="-254000">
              <a:lnSpc>
                <a:spcPts val="11700"/>
              </a:lnSpc>
            </a:pPr>
            <a:r>
              <a:rPr sz="10000" b="1" spc="-55" dirty="0">
                <a:latin typeface="Trebuchet MS"/>
                <a:cs typeface="Trebuchet MS"/>
              </a:rPr>
              <a:t>Impostor</a:t>
            </a:r>
            <a:r>
              <a:rPr sz="10000" b="1" spc="-585" dirty="0">
                <a:latin typeface="Trebuchet MS"/>
                <a:cs typeface="Trebuchet MS"/>
              </a:rPr>
              <a:t> </a:t>
            </a:r>
            <a:r>
              <a:rPr sz="10000" b="1" spc="-114" dirty="0">
                <a:latin typeface="Trebuchet MS"/>
                <a:cs typeface="Trebuchet MS"/>
              </a:rPr>
              <a:t>Syndrome  </a:t>
            </a:r>
            <a:r>
              <a:rPr sz="10000" b="1" spc="-65" dirty="0">
                <a:latin typeface="Trebuchet MS"/>
                <a:cs typeface="Trebuchet MS"/>
              </a:rPr>
              <a:t>can </a:t>
            </a:r>
            <a:r>
              <a:rPr sz="10000" b="1" spc="-145" dirty="0">
                <a:latin typeface="Trebuchet MS"/>
                <a:cs typeface="Trebuchet MS"/>
              </a:rPr>
              <a:t>impact</a:t>
            </a:r>
            <a:r>
              <a:rPr sz="10000" b="1" spc="-1040" dirty="0">
                <a:latin typeface="Trebuchet MS"/>
                <a:cs typeface="Trebuchet MS"/>
              </a:rPr>
              <a:t> </a:t>
            </a:r>
            <a:r>
              <a:rPr sz="10000" b="1" spc="-220" dirty="0">
                <a:latin typeface="Trebuchet MS"/>
                <a:cs typeface="Trebuchet MS"/>
              </a:rPr>
              <a:t>anyone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A6E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1066803"/>
            <a:ext cx="12065000" cy="80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046" y="2128774"/>
            <a:ext cx="7734934" cy="413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81810">
              <a:lnSpc>
                <a:spcPts val="16400"/>
              </a:lnSpc>
            </a:pPr>
            <a:r>
              <a:rPr sz="14000" b="1" spc="210" dirty="0">
                <a:latin typeface="Trebuchet MS"/>
                <a:cs typeface="Trebuchet MS"/>
              </a:rPr>
              <a:t>I </a:t>
            </a:r>
            <a:r>
              <a:rPr sz="14000" b="1" spc="190" dirty="0">
                <a:latin typeface="Trebuchet MS"/>
                <a:cs typeface="Trebuchet MS"/>
              </a:rPr>
              <a:t>was  </a:t>
            </a:r>
            <a:r>
              <a:rPr sz="14000" b="1" spc="-325" dirty="0">
                <a:latin typeface="Trebuchet MS"/>
                <a:cs typeface="Trebuchet MS"/>
              </a:rPr>
              <a:t>just</a:t>
            </a:r>
            <a:r>
              <a:rPr sz="14000" b="1" spc="-805" dirty="0">
                <a:latin typeface="Trebuchet MS"/>
                <a:cs typeface="Trebuchet MS"/>
              </a:rPr>
              <a:t> </a:t>
            </a:r>
            <a:r>
              <a:rPr sz="14000" b="1" spc="-245" dirty="0">
                <a:latin typeface="Trebuchet MS"/>
                <a:cs typeface="Trebuchet MS"/>
              </a:rPr>
              <a:t>lucky</a:t>
            </a:r>
            <a:endParaRPr sz="1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A6E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1066803"/>
            <a:ext cx="12065000" cy="80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1698" rIns="0" bIns="0" rtlCol="0">
            <a:spAutoFit/>
          </a:bodyPr>
          <a:lstStyle/>
          <a:p>
            <a:pPr marL="1636395" marR="5080" indent="1356360">
              <a:lnSpc>
                <a:spcPts val="16400"/>
              </a:lnSpc>
            </a:pPr>
            <a:r>
              <a:rPr sz="14000" b="1" spc="-395" dirty="0">
                <a:latin typeface="Trebuchet MS"/>
                <a:cs typeface="Trebuchet MS"/>
              </a:rPr>
              <a:t>I’m </a:t>
            </a:r>
            <a:r>
              <a:rPr sz="14000" b="1" spc="-355" dirty="0">
                <a:latin typeface="Trebuchet MS"/>
                <a:cs typeface="Trebuchet MS"/>
              </a:rPr>
              <a:t>not  </a:t>
            </a:r>
            <a:r>
              <a:rPr sz="14000" b="1" spc="-425" dirty="0">
                <a:latin typeface="Trebuchet MS"/>
                <a:cs typeface="Trebuchet MS"/>
              </a:rPr>
              <a:t>that</a:t>
            </a:r>
            <a:r>
              <a:rPr sz="14000" b="1" spc="-835" dirty="0">
                <a:latin typeface="Trebuchet MS"/>
                <a:cs typeface="Trebuchet MS"/>
              </a:rPr>
              <a:t> </a:t>
            </a:r>
            <a:r>
              <a:rPr sz="14000" b="1" spc="-60" dirty="0">
                <a:latin typeface="Trebuchet MS"/>
                <a:cs typeface="Trebuchet MS"/>
              </a:rPr>
              <a:t>smart</a:t>
            </a:r>
            <a:endParaRPr sz="1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A6E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1066803"/>
            <a:ext cx="12065000" cy="80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0925" rIns="0" bIns="0" rtlCol="0">
            <a:spAutoFit/>
          </a:bodyPr>
          <a:lstStyle/>
          <a:p>
            <a:pPr marL="1401445" marR="5080" indent="-722630">
              <a:lnSpc>
                <a:spcPts val="14700"/>
              </a:lnSpc>
            </a:pPr>
            <a:r>
              <a:rPr sz="12500" b="1" spc="-355" dirty="0">
                <a:latin typeface="Trebuchet MS"/>
                <a:cs typeface="Trebuchet MS"/>
              </a:rPr>
              <a:t>I’m </a:t>
            </a:r>
            <a:r>
              <a:rPr sz="12500" b="1" spc="-320" dirty="0">
                <a:latin typeface="Trebuchet MS"/>
                <a:cs typeface="Trebuchet MS"/>
              </a:rPr>
              <a:t>not </a:t>
            </a:r>
            <a:r>
              <a:rPr sz="12500" b="1" spc="50" dirty="0">
                <a:latin typeface="Trebuchet MS"/>
                <a:cs typeface="Trebuchet MS"/>
              </a:rPr>
              <a:t>a</a:t>
            </a:r>
            <a:r>
              <a:rPr sz="12500" b="1" spc="-1360" dirty="0">
                <a:latin typeface="Trebuchet MS"/>
                <a:cs typeface="Trebuchet MS"/>
              </a:rPr>
              <a:t> </a:t>
            </a:r>
            <a:r>
              <a:rPr sz="12500" b="1" spc="135" dirty="0">
                <a:latin typeface="Trebuchet MS"/>
                <a:cs typeface="Trebuchet MS"/>
              </a:rPr>
              <a:t>good  </a:t>
            </a:r>
            <a:r>
              <a:rPr sz="12500" b="1" spc="-285" dirty="0">
                <a:latin typeface="Trebuchet MS"/>
                <a:cs typeface="Trebuchet MS"/>
              </a:rPr>
              <a:t>programmer</a:t>
            </a:r>
            <a:endParaRPr sz="1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A6E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1066803"/>
            <a:ext cx="12065000" cy="833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65283" y="1696974"/>
            <a:ext cx="5661660" cy="413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55980">
              <a:lnSpc>
                <a:spcPts val="16400"/>
              </a:lnSpc>
            </a:pPr>
            <a:r>
              <a:rPr sz="14000" b="1" spc="-395" dirty="0">
                <a:latin typeface="Trebuchet MS"/>
                <a:cs typeface="Trebuchet MS"/>
              </a:rPr>
              <a:t>I’m </a:t>
            </a:r>
            <a:r>
              <a:rPr sz="14000" b="1" spc="60" dirty="0">
                <a:latin typeface="Trebuchet MS"/>
                <a:cs typeface="Trebuchet MS"/>
              </a:rPr>
              <a:t>a  </a:t>
            </a:r>
            <a:r>
              <a:rPr sz="14000" b="1" spc="-385" dirty="0">
                <a:latin typeface="Trebuchet MS"/>
                <a:cs typeface="Trebuchet MS"/>
              </a:rPr>
              <a:t>F</a:t>
            </a:r>
            <a:r>
              <a:rPr sz="14000" b="1" spc="365" dirty="0">
                <a:latin typeface="Trebuchet MS"/>
                <a:cs typeface="Trebuchet MS"/>
              </a:rPr>
              <a:t>R</a:t>
            </a:r>
            <a:r>
              <a:rPr sz="14000" b="1" spc="-80" dirty="0">
                <a:latin typeface="Trebuchet MS"/>
                <a:cs typeface="Trebuchet MS"/>
              </a:rPr>
              <a:t>A</a:t>
            </a:r>
            <a:r>
              <a:rPr sz="14000" b="1" spc="190" dirty="0">
                <a:latin typeface="Trebuchet MS"/>
                <a:cs typeface="Trebuchet MS"/>
              </a:rPr>
              <a:t>UD</a:t>
            </a:r>
            <a:endParaRPr sz="1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1651000"/>
            <a:ext cx="11430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5993" y="3186363"/>
            <a:ext cx="660400" cy="3583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060"/>
              </a:lnSpc>
            </a:pPr>
            <a:r>
              <a:rPr sz="5000" dirty="0">
                <a:latin typeface="Lucida Sans"/>
                <a:cs typeface="Lucida Sans"/>
              </a:rPr>
              <a:t>INS</a:t>
            </a:r>
            <a:r>
              <a:rPr sz="5000" spc="-5" dirty="0">
                <a:latin typeface="Lucida Sans"/>
                <a:cs typeface="Lucida Sans"/>
              </a:rPr>
              <a:t>E</a:t>
            </a:r>
            <a:r>
              <a:rPr sz="5000" dirty="0">
                <a:latin typeface="Lucida Sans"/>
                <a:cs typeface="Lucida Sans"/>
              </a:rPr>
              <a:t>C</a:t>
            </a:r>
            <a:r>
              <a:rPr sz="5000" spc="-5" dirty="0">
                <a:latin typeface="Lucida Sans"/>
                <a:cs typeface="Lucida Sans"/>
              </a:rPr>
              <a:t>U</a:t>
            </a:r>
            <a:r>
              <a:rPr sz="5000" dirty="0">
                <a:latin typeface="Lucida Sans"/>
                <a:cs typeface="Lucida Sans"/>
              </a:rPr>
              <a:t>R</a:t>
            </a:r>
            <a:r>
              <a:rPr sz="5000" spc="-70" dirty="0">
                <a:latin typeface="Lucida Sans"/>
                <a:cs typeface="Lucida Sans"/>
              </a:rPr>
              <a:t>I</a:t>
            </a:r>
            <a:r>
              <a:rPr sz="5000" spc="35" dirty="0">
                <a:latin typeface="Lucida Sans"/>
                <a:cs typeface="Lucida Sans"/>
              </a:rPr>
              <a:t>T</a:t>
            </a:r>
            <a:r>
              <a:rPr sz="5000" dirty="0">
                <a:latin typeface="Lucida Sans"/>
                <a:cs typeface="Lucida Sans"/>
              </a:rPr>
              <a:t>Y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422" y="8455570"/>
            <a:ext cx="233743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35" dirty="0">
                <a:latin typeface="Lucida Sans"/>
                <a:cs typeface="Lucida Sans"/>
              </a:rPr>
              <a:t>CAR</a:t>
            </a:r>
            <a:r>
              <a:rPr sz="5000" spc="-114" dirty="0">
                <a:latin typeface="Lucida Sans"/>
                <a:cs typeface="Lucida Sans"/>
              </a:rPr>
              <a:t>E</a:t>
            </a:r>
            <a:r>
              <a:rPr sz="5000" spc="40" dirty="0">
                <a:latin typeface="Lucida Sans"/>
                <a:cs typeface="Lucida Sans"/>
              </a:rPr>
              <a:t>E</a:t>
            </a:r>
            <a:r>
              <a:rPr sz="5000" spc="15" dirty="0">
                <a:latin typeface="Lucida Sans"/>
                <a:cs typeface="Lucida Sans"/>
              </a:rPr>
              <a:t>R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1278" y="265556"/>
            <a:ext cx="6250940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165" dirty="0">
                <a:latin typeface="Trebuchet MS"/>
                <a:cs typeface="Trebuchet MS"/>
              </a:rPr>
              <a:t>Average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45" dirty="0">
                <a:latin typeface="Trebuchet MS"/>
                <a:cs typeface="Trebuchet MS"/>
              </a:rPr>
              <a:t>Person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15700" y="8312149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482600" y="0"/>
                </a:moveTo>
                <a:lnTo>
                  <a:pt x="429480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1150" y="809116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59" h="441959">
                <a:moveTo>
                  <a:pt x="0" y="0"/>
                </a:moveTo>
                <a:lnTo>
                  <a:pt x="0" y="441959"/>
                </a:lnTo>
                <a:lnTo>
                  <a:pt x="441959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050" y="184149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-57150" y="273050"/>
                </a:moveTo>
                <a:lnTo>
                  <a:pt x="57150" y="273050"/>
                </a:lnTo>
              </a:path>
            </a:pathLst>
          </a:custGeom>
          <a:ln w="54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3070" y="145668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220980" y="0"/>
                </a:moveTo>
                <a:lnTo>
                  <a:pt x="0" y="441959"/>
                </a:lnTo>
                <a:lnTo>
                  <a:pt x="441960" y="441959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1651000"/>
            <a:ext cx="11430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9259" y="4285107"/>
            <a:ext cx="312991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235" dirty="0">
                <a:latin typeface="Lucida Sans"/>
                <a:cs typeface="Lucida Sans"/>
              </a:rPr>
              <a:t>new</a:t>
            </a:r>
            <a:r>
              <a:rPr sz="7000" spc="-565" dirty="0">
                <a:latin typeface="Lucida Sans"/>
                <a:cs typeface="Lucida Sans"/>
              </a:rPr>
              <a:t> </a:t>
            </a:r>
            <a:r>
              <a:rPr sz="7000" spc="-360" dirty="0">
                <a:latin typeface="Lucida Sans"/>
                <a:cs typeface="Lucida Sans"/>
              </a:rPr>
              <a:t>job</a:t>
            </a:r>
            <a:endParaRPr sz="70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9700" y="5588005"/>
            <a:ext cx="12700" cy="1054100"/>
          </a:xfrm>
          <a:custGeom>
            <a:avLst/>
            <a:gdLst/>
            <a:ahLst/>
            <a:cxnLst/>
            <a:rect l="l" t="t" r="r" b="b"/>
            <a:pathLst>
              <a:path w="12700" h="1054100">
                <a:moveTo>
                  <a:pt x="0" y="1054099"/>
                </a:moveTo>
                <a:lnTo>
                  <a:pt x="0" y="1014924"/>
                </a:lnTo>
                <a:lnTo>
                  <a:pt x="127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7477" y="660327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0" y="0"/>
                </a:moveTo>
                <a:lnTo>
                  <a:pt x="150964" y="305523"/>
                </a:lnTo>
                <a:lnTo>
                  <a:pt x="304800" y="1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2358" y="5297322"/>
            <a:ext cx="1384300" cy="542290"/>
          </a:xfrm>
          <a:custGeom>
            <a:avLst/>
            <a:gdLst/>
            <a:ahLst/>
            <a:cxnLst/>
            <a:rect l="l" t="t" r="r" b="b"/>
            <a:pathLst>
              <a:path w="1384300" h="542289">
                <a:moveTo>
                  <a:pt x="0" y="541667"/>
                </a:moveTo>
                <a:lnTo>
                  <a:pt x="35479" y="527782"/>
                </a:lnTo>
                <a:lnTo>
                  <a:pt x="1384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4000" y="5683186"/>
            <a:ext cx="339725" cy="283845"/>
          </a:xfrm>
          <a:custGeom>
            <a:avLst/>
            <a:gdLst/>
            <a:ahLst/>
            <a:cxnLst/>
            <a:rect l="l" t="t" r="r" b="b"/>
            <a:pathLst>
              <a:path w="339725" h="283845">
                <a:moveTo>
                  <a:pt x="228295" y="0"/>
                </a:moveTo>
                <a:lnTo>
                  <a:pt x="0" y="252996"/>
                </a:lnTo>
                <a:lnTo>
                  <a:pt x="339382" y="283832"/>
                </a:lnTo>
                <a:lnTo>
                  <a:pt x="228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5993" y="3186363"/>
            <a:ext cx="660400" cy="3583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060"/>
              </a:lnSpc>
            </a:pPr>
            <a:r>
              <a:rPr sz="5000" dirty="0">
                <a:latin typeface="Lucida Sans"/>
                <a:cs typeface="Lucida Sans"/>
              </a:rPr>
              <a:t>INS</a:t>
            </a:r>
            <a:r>
              <a:rPr sz="5000" spc="-5" dirty="0">
                <a:latin typeface="Lucida Sans"/>
                <a:cs typeface="Lucida Sans"/>
              </a:rPr>
              <a:t>E</a:t>
            </a:r>
            <a:r>
              <a:rPr sz="5000" dirty="0">
                <a:latin typeface="Lucida Sans"/>
                <a:cs typeface="Lucida Sans"/>
              </a:rPr>
              <a:t>C</a:t>
            </a:r>
            <a:r>
              <a:rPr sz="5000" spc="-5" dirty="0">
                <a:latin typeface="Lucida Sans"/>
                <a:cs typeface="Lucida Sans"/>
              </a:rPr>
              <a:t>U</a:t>
            </a:r>
            <a:r>
              <a:rPr sz="5000" dirty="0">
                <a:latin typeface="Lucida Sans"/>
                <a:cs typeface="Lucida Sans"/>
              </a:rPr>
              <a:t>R</a:t>
            </a:r>
            <a:r>
              <a:rPr sz="5000" spc="-70" dirty="0">
                <a:latin typeface="Lucida Sans"/>
                <a:cs typeface="Lucida Sans"/>
              </a:rPr>
              <a:t>I</a:t>
            </a:r>
            <a:r>
              <a:rPr sz="5000" spc="35" dirty="0">
                <a:latin typeface="Lucida Sans"/>
                <a:cs typeface="Lucida Sans"/>
              </a:rPr>
              <a:t>T</a:t>
            </a:r>
            <a:r>
              <a:rPr sz="5000" dirty="0">
                <a:latin typeface="Lucida Sans"/>
                <a:cs typeface="Lucida Sans"/>
              </a:rPr>
              <a:t>Y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5422" y="8455570"/>
            <a:ext cx="233743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35" dirty="0">
                <a:latin typeface="Lucida Sans"/>
                <a:cs typeface="Lucida Sans"/>
              </a:rPr>
              <a:t>CAR</a:t>
            </a:r>
            <a:r>
              <a:rPr sz="5000" spc="-114" dirty="0">
                <a:latin typeface="Lucida Sans"/>
                <a:cs typeface="Lucida Sans"/>
              </a:rPr>
              <a:t>E</a:t>
            </a:r>
            <a:r>
              <a:rPr sz="5000" spc="40" dirty="0">
                <a:latin typeface="Lucida Sans"/>
                <a:cs typeface="Lucida Sans"/>
              </a:rPr>
              <a:t>E</a:t>
            </a:r>
            <a:r>
              <a:rPr sz="5000" spc="15" dirty="0">
                <a:latin typeface="Lucida Sans"/>
                <a:cs typeface="Lucida Sans"/>
              </a:rPr>
              <a:t>R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71278" y="265556"/>
            <a:ext cx="6250940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165" dirty="0">
                <a:latin typeface="Trebuchet MS"/>
                <a:cs typeface="Trebuchet MS"/>
              </a:rPr>
              <a:t>Average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45" dirty="0">
                <a:latin typeface="Trebuchet MS"/>
                <a:cs typeface="Trebuchet MS"/>
              </a:rPr>
              <a:t>Person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15700" y="8312149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482600" y="0"/>
                </a:moveTo>
                <a:lnTo>
                  <a:pt x="429480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41150" y="809116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59" h="441959">
                <a:moveTo>
                  <a:pt x="0" y="0"/>
                </a:moveTo>
                <a:lnTo>
                  <a:pt x="0" y="441959"/>
                </a:lnTo>
                <a:lnTo>
                  <a:pt x="441959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4050" y="184149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-57150" y="273050"/>
                </a:moveTo>
                <a:lnTo>
                  <a:pt x="57150" y="273050"/>
                </a:lnTo>
              </a:path>
            </a:pathLst>
          </a:custGeom>
          <a:ln w="54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3070" y="145668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220980" y="0"/>
                </a:moveTo>
                <a:lnTo>
                  <a:pt x="0" y="441959"/>
                </a:lnTo>
                <a:lnTo>
                  <a:pt x="441960" y="441959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00" y="1651000"/>
            <a:ext cx="11430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5993" y="3186363"/>
            <a:ext cx="660400" cy="3583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060"/>
              </a:lnSpc>
            </a:pPr>
            <a:r>
              <a:rPr sz="5000" dirty="0">
                <a:latin typeface="Lucida Sans"/>
                <a:cs typeface="Lucida Sans"/>
              </a:rPr>
              <a:t>INS</a:t>
            </a:r>
            <a:r>
              <a:rPr sz="5000" spc="-5" dirty="0">
                <a:latin typeface="Lucida Sans"/>
                <a:cs typeface="Lucida Sans"/>
              </a:rPr>
              <a:t>E</a:t>
            </a:r>
            <a:r>
              <a:rPr sz="5000" dirty="0">
                <a:latin typeface="Lucida Sans"/>
                <a:cs typeface="Lucida Sans"/>
              </a:rPr>
              <a:t>C</a:t>
            </a:r>
            <a:r>
              <a:rPr sz="5000" spc="-5" dirty="0">
                <a:latin typeface="Lucida Sans"/>
                <a:cs typeface="Lucida Sans"/>
              </a:rPr>
              <a:t>U</a:t>
            </a:r>
            <a:r>
              <a:rPr sz="5000" dirty="0">
                <a:latin typeface="Lucida Sans"/>
                <a:cs typeface="Lucida Sans"/>
              </a:rPr>
              <a:t>R</a:t>
            </a:r>
            <a:r>
              <a:rPr sz="5000" spc="-70" dirty="0">
                <a:latin typeface="Lucida Sans"/>
                <a:cs typeface="Lucida Sans"/>
              </a:rPr>
              <a:t>I</a:t>
            </a:r>
            <a:r>
              <a:rPr sz="5000" spc="35" dirty="0">
                <a:latin typeface="Lucida Sans"/>
                <a:cs typeface="Lucida Sans"/>
              </a:rPr>
              <a:t>T</a:t>
            </a:r>
            <a:r>
              <a:rPr sz="5000" dirty="0">
                <a:latin typeface="Lucida Sans"/>
                <a:cs typeface="Lucida Sans"/>
              </a:rPr>
              <a:t>Y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422" y="8455570"/>
            <a:ext cx="233743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35" dirty="0">
                <a:latin typeface="Lucida Sans"/>
                <a:cs typeface="Lucida Sans"/>
              </a:rPr>
              <a:t>CAR</a:t>
            </a:r>
            <a:r>
              <a:rPr sz="5000" spc="-114" dirty="0">
                <a:latin typeface="Lucida Sans"/>
                <a:cs typeface="Lucida Sans"/>
              </a:rPr>
              <a:t>E</a:t>
            </a:r>
            <a:r>
              <a:rPr sz="5000" spc="40" dirty="0">
                <a:latin typeface="Lucida Sans"/>
                <a:cs typeface="Lucida Sans"/>
              </a:rPr>
              <a:t>E</a:t>
            </a:r>
            <a:r>
              <a:rPr sz="5000" spc="15" dirty="0">
                <a:latin typeface="Lucida Sans"/>
                <a:cs typeface="Lucida Sans"/>
              </a:rPr>
              <a:t>R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5435" y="265556"/>
            <a:ext cx="790257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spc="-45" dirty="0">
                <a:latin typeface="Trebuchet MS"/>
                <a:cs typeface="Trebuchet MS"/>
              </a:rPr>
              <a:t>Impostor</a:t>
            </a:r>
            <a:r>
              <a:rPr sz="7000" b="1" spc="-430" dirty="0">
                <a:latin typeface="Trebuchet MS"/>
                <a:cs typeface="Trebuchet MS"/>
              </a:rPr>
              <a:t> </a:t>
            </a:r>
            <a:r>
              <a:rPr sz="7000" b="1" spc="-85" dirty="0">
                <a:latin typeface="Trebuchet MS"/>
                <a:cs typeface="Trebuchet MS"/>
              </a:rPr>
              <a:t>Syndrome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15700" y="8312149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482600" y="0"/>
                </a:moveTo>
                <a:lnTo>
                  <a:pt x="429480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1150" y="809116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59" h="441959">
                <a:moveTo>
                  <a:pt x="0" y="0"/>
                </a:moveTo>
                <a:lnTo>
                  <a:pt x="0" y="441959"/>
                </a:lnTo>
                <a:lnTo>
                  <a:pt x="441959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050" y="184149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-57150" y="273050"/>
                </a:moveTo>
                <a:lnTo>
                  <a:pt x="57150" y="273050"/>
                </a:lnTo>
              </a:path>
            </a:pathLst>
          </a:custGeom>
          <a:ln w="54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3070" y="145668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220980" y="0"/>
                </a:moveTo>
                <a:lnTo>
                  <a:pt x="0" y="441959"/>
                </a:lnTo>
                <a:lnTo>
                  <a:pt x="441960" y="441959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366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10000" b="1" spc="95" dirty="0">
                <a:solidFill>
                  <a:srgbClr val="FFFFFF"/>
                </a:solidFill>
                <a:latin typeface="Trebuchet MS"/>
                <a:cs typeface="Trebuchet MS"/>
              </a:rPr>
              <a:t>Ways </a:t>
            </a:r>
            <a:r>
              <a:rPr sz="10000" b="1" spc="-254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0000" b="1" spc="-1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0" b="1" spc="-24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8300" y="3426218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0" y="0"/>
                </a:moveTo>
                <a:lnTo>
                  <a:pt x="357187" y="0"/>
                </a:lnTo>
                <a:lnTo>
                  <a:pt x="357187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094" y="3455263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649" y="297662"/>
                </a:moveTo>
                <a:lnTo>
                  <a:pt x="0" y="297662"/>
                </a:lnTo>
                <a:lnTo>
                  <a:pt x="0" y="0"/>
                </a:lnTo>
                <a:lnTo>
                  <a:pt x="297649" y="0"/>
                </a:lnTo>
                <a:lnTo>
                  <a:pt x="297649" y="297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8300" y="4632718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0" y="0"/>
                </a:moveTo>
                <a:lnTo>
                  <a:pt x="357187" y="0"/>
                </a:lnTo>
                <a:lnTo>
                  <a:pt x="357187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8094" y="4661763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649" y="297662"/>
                </a:moveTo>
                <a:lnTo>
                  <a:pt x="0" y="297662"/>
                </a:lnTo>
                <a:lnTo>
                  <a:pt x="0" y="0"/>
                </a:lnTo>
                <a:lnTo>
                  <a:pt x="297649" y="0"/>
                </a:lnTo>
                <a:lnTo>
                  <a:pt x="297649" y="297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00" y="5839218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0" y="0"/>
                </a:moveTo>
                <a:lnTo>
                  <a:pt x="357187" y="0"/>
                </a:lnTo>
                <a:lnTo>
                  <a:pt x="357187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094" y="5868263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649" y="297662"/>
                </a:moveTo>
                <a:lnTo>
                  <a:pt x="0" y="297662"/>
                </a:lnTo>
                <a:lnTo>
                  <a:pt x="0" y="0"/>
                </a:lnTo>
                <a:lnTo>
                  <a:pt x="297649" y="0"/>
                </a:lnTo>
                <a:lnTo>
                  <a:pt x="297649" y="297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8300" y="7045718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0" y="0"/>
                </a:moveTo>
                <a:lnTo>
                  <a:pt x="357187" y="0"/>
                </a:lnTo>
                <a:lnTo>
                  <a:pt x="357187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8094" y="7074763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5">
                <a:moveTo>
                  <a:pt x="297649" y="297662"/>
                </a:moveTo>
                <a:lnTo>
                  <a:pt x="0" y="297662"/>
                </a:lnTo>
                <a:lnTo>
                  <a:pt x="0" y="0"/>
                </a:lnTo>
                <a:lnTo>
                  <a:pt x="297649" y="0"/>
                </a:lnTo>
                <a:lnTo>
                  <a:pt x="297649" y="297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8300" y="8252218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0" y="0"/>
                </a:moveTo>
                <a:lnTo>
                  <a:pt x="357187" y="0"/>
                </a:lnTo>
                <a:lnTo>
                  <a:pt x="357187" y="357190"/>
                </a:lnTo>
                <a:lnTo>
                  <a:pt x="0" y="3571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8094" y="8281263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5">
                <a:moveTo>
                  <a:pt x="297649" y="297660"/>
                </a:moveTo>
                <a:lnTo>
                  <a:pt x="0" y="297660"/>
                </a:lnTo>
                <a:lnTo>
                  <a:pt x="0" y="0"/>
                </a:lnTo>
                <a:lnTo>
                  <a:pt x="297649" y="0"/>
                </a:lnTo>
                <a:lnTo>
                  <a:pt x="297649" y="29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0600" y="3103270"/>
            <a:ext cx="8074659" cy="575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325" dirty="0">
                <a:solidFill>
                  <a:srgbClr val="FFFFFF"/>
                </a:solidFill>
                <a:latin typeface="Lucida Sans"/>
                <a:cs typeface="Lucida Sans"/>
              </a:rPr>
              <a:t>Testing</a:t>
            </a:r>
            <a:endParaRPr sz="6000">
              <a:latin typeface="Lucida Sans"/>
              <a:cs typeface="Lucida Sans"/>
            </a:endParaRPr>
          </a:p>
          <a:p>
            <a:pPr marL="12700" marR="5080">
              <a:lnSpc>
                <a:spcPct val="131900"/>
              </a:lnSpc>
            </a:pPr>
            <a:r>
              <a:rPr sz="6000" spc="-315" dirty="0">
                <a:solidFill>
                  <a:srgbClr val="FFFFFF"/>
                </a:solidFill>
                <a:latin typeface="Lucida Sans"/>
                <a:cs typeface="Lucida Sans"/>
              </a:rPr>
              <a:t>Design </a:t>
            </a:r>
            <a:r>
              <a:rPr sz="6000" spc="-275" dirty="0">
                <a:solidFill>
                  <a:srgbClr val="FFFFFF"/>
                </a:solidFill>
                <a:latin typeface="Lucida Sans"/>
                <a:cs typeface="Lucida Sans"/>
              </a:rPr>
              <a:t>patterns  </a:t>
            </a:r>
            <a:r>
              <a:rPr sz="6000" spc="-185" dirty="0">
                <a:solidFill>
                  <a:srgbClr val="FFFFFF"/>
                </a:solidFill>
                <a:latin typeface="Lucida Sans"/>
                <a:cs typeface="Lucida Sans"/>
              </a:rPr>
              <a:t>Software</a:t>
            </a:r>
            <a:r>
              <a:rPr sz="6000" spc="-4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0" spc="-240" dirty="0">
                <a:solidFill>
                  <a:srgbClr val="FFFFFF"/>
                </a:solidFill>
                <a:latin typeface="Lucida Sans"/>
                <a:cs typeface="Lucida Sans"/>
              </a:rPr>
              <a:t>craftsmanship  </a:t>
            </a:r>
            <a:r>
              <a:rPr sz="6000" spc="-320" dirty="0">
                <a:solidFill>
                  <a:srgbClr val="FFFFFF"/>
                </a:solidFill>
                <a:latin typeface="Lucida Sans"/>
                <a:cs typeface="Lucida Sans"/>
              </a:rPr>
              <a:t>Tools</a:t>
            </a:r>
            <a:endParaRPr sz="6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6000" spc="-395" dirty="0">
                <a:solidFill>
                  <a:srgbClr val="FFFFFF"/>
                </a:solidFill>
                <a:latin typeface="Lucida Sans"/>
                <a:cs typeface="Lucida Sans"/>
              </a:rPr>
              <a:t>more...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78" y="3755428"/>
            <a:ext cx="12421870" cy="258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6000" spc="-355" dirty="0">
                <a:latin typeface="Lucida Sans"/>
                <a:cs typeface="Lucida Sans"/>
              </a:rPr>
              <a:t>people </a:t>
            </a:r>
            <a:r>
              <a:rPr sz="6000" spc="-290" dirty="0">
                <a:latin typeface="Lucida Sans"/>
                <a:cs typeface="Lucida Sans"/>
              </a:rPr>
              <a:t>with </a:t>
            </a:r>
            <a:r>
              <a:rPr sz="6000" spc="-320" dirty="0">
                <a:latin typeface="Lucida Sans"/>
                <a:cs typeface="Lucida Sans"/>
              </a:rPr>
              <a:t>impostor</a:t>
            </a:r>
            <a:r>
              <a:rPr sz="6000" spc="-715" dirty="0">
                <a:latin typeface="Lucida Sans"/>
                <a:cs typeface="Lucida Sans"/>
              </a:rPr>
              <a:t> </a:t>
            </a:r>
            <a:r>
              <a:rPr sz="6000" spc="-300" dirty="0">
                <a:latin typeface="Lucida Sans"/>
                <a:cs typeface="Lucida Sans"/>
              </a:rPr>
              <a:t>syndrome</a:t>
            </a:r>
            <a:endParaRPr sz="60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0000" b="1" spc="-185" dirty="0">
                <a:latin typeface="Trebuchet MS"/>
                <a:cs typeface="Trebuchet MS"/>
              </a:rPr>
              <a:t>hold </a:t>
            </a:r>
            <a:r>
              <a:rPr sz="10000" b="1" spc="-114" dirty="0">
                <a:latin typeface="Trebuchet MS"/>
                <a:cs typeface="Trebuchet MS"/>
              </a:rPr>
              <a:t>themselves</a:t>
            </a:r>
            <a:r>
              <a:rPr sz="10000" b="1" spc="-910" dirty="0">
                <a:latin typeface="Trebuchet MS"/>
                <a:cs typeface="Trebuchet MS"/>
              </a:rPr>
              <a:t> </a:t>
            </a:r>
            <a:r>
              <a:rPr sz="10000" b="1" spc="-55" dirty="0">
                <a:latin typeface="Trebuchet MS"/>
                <a:cs typeface="Trebuchet MS"/>
              </a:rPr>
              <a:t>back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270500"/>
            <a:ext cx="8255000" cy="13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918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8000" spc="-540" dirty="0">
                <a:latin typeface="Lucida Sans"/>
                <a:cs typeface="Lucida Sans"/>
              </a:rPr>
              <a:t>Do </a:t>
            </a:r>
            <a:r>
              <a:rPr sz="8000" spc="-465" dirty="0">
                <a:latin typeface="Lucida Sans"/>
                <a:cs typeface="Lucida Sans"/>
              </a:rPr>
              <a:t>not </a:t>
            </a:r>
            <a:r>
              <a:rPr sz="8000" b="1" spc="-125" dirty="0">
                <a:latin typeface="Trebuchet MS"/>
                <a:cs typeface="Trebuchet MS"/>
              </a:rPr>
              <a:t>share</a:t>
            </a:r>
            <a:r>
              <a:rPr sz="8000" b="1" spc="-665" dirty="0">
                <a:latin typeface="Trebuchet MS"/>
                <a:cs typeface="Trebuchet MS"/>
              </a:rPr>
              <a:t> </a:t>
            </a:r>
            <a:r>
              <a:rPr sz="8000" b="1" spc="-155" dirty="0">
                <a:latin typeface="Trebuchet MS"/>
                <a:cs typeface="Trebuchet MS"/>
              </a:rPr>
              <a:t>knowledge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270500"/>
            <a:ext cx="8255000" cy="13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918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8000" spc="-540" dirty="0">
                <a:latin typeface="Lucida Sans"/>
                <a:cs typeface="Lucida Sans"/>
              </a:rPr>
              <a:t>Do </a:t>
            </a:r>
            <a:r>
              <a:rPr sz="8000" spc="-465" dirty="0">
                <a:latin typeface="Lucida Sans"/>
                <a:cs typeface="Lucida Sans"/>
              </a:rPr>
              <a:t>not</a:t>
            </a:r>
            <a:r>
              <a:rPr sz="8000" spc="-715" dirty="0">
                <a:latin typeface="Lucida Sans"/>
                <a:cs typeface="Lucida Sans"/>
              </a:rPr>
              <a:t> </a:t>
            </a:r>
            <a:r>
              <a:rPr sz="8000" b="1" spc="-175" dirty="0">
                <a:latin typeface="Trebuchet MS"/>
                <a:cs typeface="Trebuchet MS"/>
              </a:rPr>
              <a:t>collaborate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270500"/>
            <a:ext cx="8255000" cy="13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918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8000" spc="-540" dirty="0">
                <a:latin typeface="Lucida Sans"/>
                <a:cs typeface="Lucida Sans"/>
              </a:rPr>
              <a:t>Do </a:t>
            </a:r>
            <a:r>
              <a:rPr sz="8000" spc="-465" dirty="0">
                <a:latin typeface="Lucida Sans"/>
                <a:cs typeface="Lucida Sans"/>
              </a:rPr>
              <a:t>not </a:t>
            </a:r>
            <a:r>
              <a:rPr sz="8000" b="1" spc="-254" dirty="0">
                <a:latin typeface="Trebuchet MS"/>
                <a:cs typeface="Trebuchet MS"/>
              </a:rPr>
              <a:t>help </a:t>
            </a:r>
            <a:r>
              <a:rPr sz="8000" b="1" spc="-315" dirty="0">
                <a:latin typeface="Trebuchet MS"/>
                <a:cs typeface="Trebuchet MS"/>
              </a:rPr>
              <a:t>with</a:t>
            </a:r>
            <a:r>
              <a:rPr sz="8000" b="1" spc="-840" dirty="0">
                <a:latin typeface="Trebuchet MS"/>
                <a:cs typeface="Trebuchet MS"/>
              </a:rPr>
              <a:t> </a:t>
            </a:r>
            <a:r>
              <a:rPr sz="8000" b="1" spc="530" dirty="0">
                <a:latin typeface="Trebuchet MS"/>
                <a:cs typeface="Trebuchet MS"/>
              </a:rPr>
              <a:t>OSS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270500"/>
            <a:ext cx="8255000" cy="13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918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8000" spc="-540" dirty="0">
                <a:latin typeface="Lucida Sans"/>
                <a:cs typeface="Lucida Sans"/>
              </a:rPr>
              <a:t>Do </a:t>
            </a:r>
            <a:r>
              <a:rPr sz="8000" spc="-465" dirty="0">
                <a:latin typeface="Lucida Sans"/>
                <a:cs typeface="Lucida Sans"/>
              </a:rPr>
              <a:t>not </a:t>
            </a:r>
            <a:r>
              <a:rPr sz="8000" b="1" spc="-135" dirty="0">
                <a:latin typeface="Trebuchet MS"/>
                <a:cs typeface="Trebuchet MS"/>
              </a:rPr>
              <a:t>apply </a:t>
            </a:r>
            <a:r>
              <a:rPr sz="8000" b="1" spc="-265" dirty="0">
                <a:latin typeface="Trebuchet MS"/>
                <a:cs typeface="Trebuchet MS"/>
              </a:rPr>
              <a:t>for</a:t>
            </a:r>
            <a:r>
              <a:rPr sz="8000" b="1" spc="-930" dirty="0">
                <a:latin typeface="Trebuchet MS"/>
                <a:cs typeface="Trebuchet MS"/>
              </a:rPr>
              <a:t> </a:t>
            </a:r>
            <a:r>
              <a:rPr sz="8000" b="1" spc="-75" dirty="0">
                <a:latin typeface="Trebuchet MS"/>
                <a:cs typeface="Trebuchet MS"/>
              </a:rPr>
              <a:t>jobs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38500"/>
            <a:ext cx="13004800" cy="651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" y="279400"/>
            <a:ext cx="12357100" cy="2692400"/>
          </a:xfrm>
          <a:custGeom>
            <a:avLst/>
            <a:gdLst/>
            <a:ahLst/>
            <a:cxnLst/>
            <a:rect l="l" t="t" r="r" b="b"/>
            <a:pathLst>
              <a:path w="12357100" h="2692400">
                <a:moveTo>
                  <a:pt x="0" y="0"/>
                </a:moveTo>
                <a:lnTo>
                  <a:pt x="12357100" y="0"/>
                </a:lnTo>
                <a:lnTo>
                  <a:pt x="12357100" y="2692400"/>
                </a:lnTo>
                <a:lnTo>
                  <a:pt x="0" y="269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200" y="279400"/>
            <a:ext cx="12357100" cy="2692400"/>
          </a:xfrm>
          <a:custGeom>
            <a:avLst/>
            <a:gdLst/>
            <a:ahLst/>
            <a:cxnLst/>
            <a:rect l="l" t="t" r="r" b="b"/>
            <a:pathLst>
              <a:path w="12357100" h="2692400">
                <a:moveTo>
                  <a:pt x="0" y="0"/>
                </a:moveTo>
                <a:lnTo>
                  <a:pt x="12357100" y="0"/>
                </a:lnTo>
                <a:lnTo>
                  <a:pt x="12357100" y="2692400"/>
                </a:lnTo>
                <a:lnTo>
                  <a:pt x="0" y="2692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8500" y="718210"/>
            <a:ext cx="10833100" cy="179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00"/>
              </a:lnSpc>
            </a:pPr>
            <a:r>
              <a:rPr sz="6000" b="1" spc="-7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6000" b="1" spc="-130" dirty="0">
                <a:solidFill>
                  <a:srgbClr val="FFFFFF"/>
                </a:solidFill>
                <a:latin typeface="Trebuchet MS"/>
                <a:cs typeface="Trebuchet MS"/>
              </a:rPr>
              <a:t>shouldn’t </a:t>
            </a:r>
            <a:r>
              <a:rPr sz="6000" b="1" spc="-250" dirty="0">
                <a:solidFill>
                  <a:srgbClr val="FFFFFF"/>
                </a:solidFill>
                <a:latin typeface="Trebuchet MS"/>
                <a:cs typeface="Trebuchet MS"/>
              </a:rPr>
              <a:t>feel </a:t>
            </a:r>
            <a:r>
              <a:rPr sz="6000" b="1" spc="-2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6000" b="1" spc="-12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600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160" dirty="0">
                <a:solidFill>
                  <a:srgbClr val="FFFFFF"/>
                </a:solidFill>
                <a:latin typeface="Trebuchet MS"/>
                <a:cs typeface="Trebuchet MS"/>
              </a:rPr>
              <a:t>have  </a:t>
            </a:r>
            <a:r>
              <a:rPr sz="6000" b="1" spc="-1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5" dirty="0">
                <a:solidFill>
                  <a:srgbClr val="FFFFFF"/>
                </a:solidFill>
                <a:latin typeface="Trebuchet MS"/>
                <a:cs typeface="Trebuchet MS"/>
              </a:rPr>
              <a:t>slay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55" dirty="0">
                <a:solidFill>
                  <a:srgbClr val="FFFFFF"/>
                </a:solidFill>
                <a:latin typeface="Trebuchet MS"/>
                <a:cs typeface="Trebuchet MS"/>
              </a:rPr>
              <a:t>dragon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1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8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300" dirty="0">
                <a:solidFill>
                  <a:srgbClr val="FFFFFF"/>
                </a:solidFill>
                <a:latin typeface="Trebuchet MS"/>
                <a:cs typeface="Trebuchet MS"/>
              </a:rPr>
              <a:t>job.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" y="304800"/>
            <a:ext cx="12319000" cy="9144000"/>
          </a:xfrm>
          <a:custGeom>
            <a:avLst/>
            <a:gdLst/>
            <a:ahLst/>
            <a:cxnLst/>
            <a:rect l="l" t="t" r="r" b="b"/>
            <a:pathLst>
              <a:path w="12319000" h="9144000">
                <a:moveTo>
                  <a:pt x="0" y="0"/>
                </a:moveTo>
                <a:lnTo>
                  <a:pt x="12319000" y="0"/>
                </a:lnTo>
                <a:lnTo>
                  <a:pt x="12319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" y="304800"/>
            <a:ext cx="12319000" cy="9144000"/>
          </a:xfrm>
          <a:custGeom>
            <a:avLst/>
            <a:gdLst/>
            <a:ahLst/>
            <a:cxnLst/>
            <a:rect l="l" t="t" r="r" b="b"/>
            <a:pathLst>
              <a:path w="12319000" h="9144000">
                <a:moveTo>
                  <a:pt x="0" y="0"/>
                </a:moveTo>
                <a:lnTo>
                  <a:pt x="12319000" y="0"/>
                </a:lnTo>
                <a:lnTo>
                  <a:pt x="12319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2101215" algn="r">
              <a:lnSpc>
                <a:spcPct val="126899"/>
              </a:lnSpc>
            </a:pPr>
            <a:r>
              <a:rPr sz="14000" b="1" spc="-15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4000" b="1" spc="-8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0" b="1" spc="-90" dirty="0">
                <a:solidFill>
                  <a:srgbClr val="FFFFFF"/>
                </a:solidFill>
                <a:latin typeface="Trebuchet MS"/>
                <a:cs typeface="Trebuchet MS"/>
              </a:rPr>
              <a:t>small. </a:t>
            </a:r>
            <a:r>
              <a:rPr sz="14000" b="1" spc="-8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0" b="1" spc="-175" dirty="0">
                <a:solidFill>
                  <a:srgbClr val="FFFFFF"/>
                </a:solidFill>
                <a:latin typeface="Trebuchet MS"/>
                <a:cs typeface="Trebuchet MS"/>
              </a:rPr>
              <a:t>Remain</a:t>
            </a:r>
            <a:r>
              <a:rPr sz="14000" b="1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0" b="1" spc="-90" dirty="0">
                <a:solidFill>
                  <a:srgbClr val="FFFFFF"/>
                </a:solidFill>
                <a:latin typeface="Trebuchet MS"/>
                <a:cs typeface="Trebuchet MS"/>
              </a:rPr>
              <a:t>small. </a:t>
            </a:r>
            <a:r>
              <a:rPr sz="14000" b="1" spc="-8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End </a:t>
            </a:r>
            <a:r>
              <a:rPr sz="14000" b="1" spc="-31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14000" b="1" spc="-1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0" b="1" spc="-90" dirty="0">
                <a:solidFill>
                  <a:srgbClr val="FFFFFF"/>
                </a:solidFill>
                <a:latin typeface="Trebuchet MS"/>
                <a:cs typeface="Trebuchet MS"/>
              </a:rPr>
              <a:t>small.</a:t>
            </a:r>
            <a:endParaRPr sz="1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875" rIns="0" bIns="0" rtlCol="0">
            <a:spAutoFit/>
          </a:bodyPr>
          <a:lstStyle/>
          <a:p>
            <a:pPr marL="1228725">
              <a:lnSpc>
                <a:spcPct val="100000"/>
              </a:lnSpc>
            </a:pPr>
            <a:r>
              <a:rPr sz="6000" b="1" spc="-180" dirty="0">
                <a:latin typeface="Trebuchet MS"/>
                <a:cs typeface="Trebuchet MS"/>
              </a:rPr>
              <a:t>Perceived</a:t>
            </a:r>
            <a:r>
              <a:rPr sz="6000" b="1" spc="-360" dirty="0">
                <a:latin typeface="Trebuchet MS"/>
                <a:cs typeface="Trebuchet MS"/>
              </a:rPr>
              <a:t> </a:t>
            </a:r>
            <a:r>
              <a:rPr sz="6000" spc="-250" dirty="0">
                <a:latin typeface="Lucida Sans"/>
                <a:cs typeface="Lucida Sans"/>
              </a:rPr>
              <a:t>Ability</a:t>
            </a:r>
            <a:endParaRPr sz="6000">
              <a:latin typeface="Lucida Sans"/>
              <a:cs typeface="Lucida Sans"/>
            </a:endParaRPr>
          </a:p>
        </p:txBody>
      </p:sp>
      <p:grpSp>
        <p:nvGrpSpPr>
          <p:cNvPr id="9" name="Agrupar 8"/>
          <p:cNvGrpSpPr/>
          <p:nvPr/>
        </p:nvGrpSpPr>
        <p:grpSpPr>
          <a:xfrm rot="16200000">
            <a:off x="1741806" y="503555"/>
            <a:ext cx="7966709" cy="11430000"/>
            <a:chOff x="330200" y="787400"/>
            <a:chExt cx="7966709" cy="11430000"/>
          </a:xfrm>
        </p:grpSpPr>
        <p:sp>
          <p:nvSpPr>
            <p:cNvPr id="2" name="object 2"/>
            <p:cNvSpPr/>
            <p:nvPr/>
          </p:nvSpPr>
          <p:spPr>
            <a:xfrm>
              <a:off x="330200" y="787400"/>
              <a:ext cx="7772400" cy="1143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440034" y="4238371"/>
              <a:ext cx="787400" cy="4531995"/>
            </a:xfrm>
            <a:prstGeom prst="rect">
              <a:avLst/>
            </a:prstGeom>
          </p:spPr>
          <p:txBody>
            <a:bodyPr vert="vert" wrap="square" lIns="0" tIns="0" rIns="0" bIns="0" rtlCol="0">
              <a:spAutoFit/>
            </a:bodyPr>
            <a:lstStyle/>
            <a:p>
              <a:pPr marL="12700">
                <a:lnSpc>
                  <a:spcPts val="6050"/>
                </a:lnSpc>
              </a:pPr>
              <a:r>
                <a:rPr sz="6000" b="1" dirty="0">
                  <a:latin typeface="Trebuchet MS"/>
                  <a:cs typeface="Trebuchet MS"/>
                </a:rPr>
                <a:t>A</a:t>
              </a:r>
              <a:r>
                <a:rPr sz="6000" b="1" spc="-5" dirty="0">
                  <a:latin typeface="Trebuchet MS"/>
                  <a:cs typeface="Trebuchet MS"/>
                </a:rPr>
                <a:t>ctu</a:t>
              </a:r>
              <a:r>
                <a:rPr sz="6000" b="1" dirty="0">
                  <a:latin typeface="Trebuchet MS"/>
                  <a:cs typeface="Trebuchet MS"/>
                </a:rPr>
                <a:t>al</a:t>
              </a:r>
              <a:r>
                <a:rPr sz="6000" b="1" spc="-320" dirty="0">
                  <a:latin typeface="Trebuchet MS"/>
                  <a:cs typeface="Trebuchet MS"/>
                </a:rPr>
                <a:t> </a:t>
              </a:r>
              <a:r>
                <a:rPr sz="6000" spc="-5" dirty="0">
                  <a:latin typeface="Lucida Sans"/>
                  <a:cs typeface="Lucida Sans"/>
                </a:rPr>
                <a:t>A</a:t>
              </a:r>
              <a:r>
                <a:rPr sz="6000" dirty="0">
                  <a:latin typeface="Lucida Sans"/>
                  <a:cs typeface="Lucida Sans"/>
                </a:rPr>
                <a:t>bility</a:t>
              </a:r>
              <a:endParaRPr sz="6000">
                <a:latin typeface="Lucida Sans"/>
                <a:cs typeface="Lucida San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54150" y="1131570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-57150" y="241300"/>
                  </a:moveTo>
                  <a:lnTo>
                    <a:pt x="57150" y="241300"/>
                  </a:lnTo>
                </a:path>
              </a:pathLst>
            </a:custGeom>
            <a:ln w="48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3169" y="11741150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59">
                  <a:moveTo>
                    <a:pt x="441960" y="0"/>
                  </a:moveTo>
                  <a:lnTo>
                    <a:pt x="0" y="0"/>
                  </a:lnTo>
                  <a:lnTo>
                    <a:pt x="220980" y="4419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6003" y="1924050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546100" y="0"/>
                  </a:moveTo>
                  <a:lnTo>
                    <a:pt x="483586" y="0"/>
                  </a:lnTo>
                  <a:lnTo>
                    <a:pt x="0" y="0"/>
                  </a:lnTo>
                </a:path>
              </a:pathLst>
            </a:custGeom>
            <a:ln w="11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4950" y="1703070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441959" y="22098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441959" y="220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129" y="2598700"/>
            <a:ext cx="11430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8371" y="8380115"/>
            <a:ext cx="453199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95" dirty="0">
                <a:latin typeface="Trebuchet MS"/>
                <a:cs typeface="Trebuchet MS"/>
              </a:rPr>
              <a:t>Actual</a:t>
            </a:r>
            <a:r>
              <a:rPr sz="6000" b="1" spc="-385" dirty="0">
                <a:latin typeface="Trebuchet MS"/>
                <a:cs typeface="Trebuchet MS"/>
              </a:rPr>
              <a:t> </a:t>
            </a:r>
            <a:r>
              <a:rPr sz="6000" spc="-250" dirty="0">
                <a:latin typeface="Lucida Sans"/>
                <a:cs typeface="Lucida Sans"/>
              </a:rPr>
              <a:t>Ability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000" y="2130072"/>
            <a:ext cx="787400" cy="5696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050"/>
              </a:lnSpc>
            </a:pPr>
            <a:r>
              <a:rPr sz="6000" b="1" spc="-40" dirty="0">
                <a:latin typeface="Trebuchet MS"/>
                <a:cs typeface="Trebuchet MS"/>
              </a:rPr>
              <a:t>P</a:t>
            </a:r>
            <a:r>
              <a:rPr sz="6000" b="1" spc="-5" dirty="0">
                <a:latin typeface="Trebuchet MS"/>
                <a:cs typeface="Trebuchet MS"/>
              </a:rPr>
              <a:t>e</a:t>
            </a:r>
            <a:r>
              <a:rPr sz="6000" b="1" spc="-60" dirty="0">
                <a:latin typeface="Trebuchet MS"/>
                <a:cs typeface="Trebuchet MS"/>
              </a:rPr>
              <a:t>r</a:t>
            </a:r>
            <a:r>
              <a:rPr sz="6000" b="1" spc="-5" dirty="0">
                <a:latin typeface="Trebuchet MS"/>
                <a:cs typeface="Trebuchet MS"/>
              </a:rPr>
              <a:t>ce</a:t>
            </a:r>
            <a:r>
              <a:rPr sz="6000" b="1" dirty="0">
                <a:latin typeface="Trebuchet MS"/>
                <a:cs typeface="Trebuchet MS"/>
              </a:rPr>
              <a:t>i</a:t>
            </a:r>
            <a:r>
              <a:rPr sz="6000" b="1" spc="-40" dirty="0">
                <a:latin typeface="Trebuchet MS"/>
                <a:cs typeface="Trebuchet MS"/>
              </a:rPr>
              <a:t>v</a:t>
            </a:r>
            <a:r>
              <a:rPr sz="6000" b="1" spc="-5" dirty="0">
                <a:latin typeface="Trebuchet MS"/>
                <a:cs typeface="Trebuchet MS"/>
              </a:rPr>
              <a:t>e</a:t>
            </a:r>
            <a:r>
              <a:rPr sz="6000" b="1" dirty="0">
                <a:latin typeface="Trebuchet MS"/>
                <a:cs typeface="Trebuchet MS"/>
              </a:rPr>
              <a:t>d</a:t>
            </a:r>
            <a:r>
              <a:rPr sz="6000" b="1" spc="-320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Lucida Sans"/>
                <a:cs typeface="Lucida Sans"/>
              </a:rPr>
              <a:t>A</a:t>
            </a:r>
            <a:r>
              <a:rPr sz="6000" dirty="0">
                <a:latin typeface="Lucida Sans"/>
                <a:cs typeface="Lucida Sans"/>
              </a:rPr>
              <a:t>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11315700" y="8299449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482600" y="0"/>
                </a:moveTo>
                <a:lnTo>
                  <a:pt x="429480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1150" y="807846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59" h="441959">
                <a:moveTo>
                  <a:pt x="0" y="0"/>
                </a:moveTo>
                <a:lnTo>
                  <a:pt x="0" y="441959"/>
                </a:lnTo>
                <a:lnTo>
                  <a:pt x="441959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4050" y="184149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-57150" y="273050"/>
                </a:moveTo>
                <a:lnTo>
                  <a:pt x="57150" y="273050"/>
                </a:lnTo>
              </a:path>
            </a:pathLst>
          </a:custGeom>
          <a:ln w="54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3070" y="145668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220980" y="0"/>
                </a:moveTo>
                <a:lnTo>
                  <a:pt x="0" y="441959"/>
                </a:lnTo>
                <a:lnTo>
                  <a:pt x="441960" y="441959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23495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75931" y="5044409"/>
            <a:ext cx="4456023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0690">
              <a:lnSpc>
                <a:spcPts val="8200"/>
              </a:lnSpc>
            </a:pPr>
            <a:r>
              <a:rPr sz="7000" spc="-229" dirty="0" smtClean="0">
                <a:latin typeface="Lucida Sans"/>
                <a:cs typeface="Lucida Sans"/>
              </a:rPr>
              <a:t>Im</a:t>
            </a:r>
            <a:r>
              <a:rPr sz="7000" spc="-330" dirty="0" smtClean="0">
                <a:latin typeface="Lucida Sans"/>
                <a:cs typeface="Lucida Sans"/>
              </a:rPr>
              <a:t>po</a:t>
            </a:r>
            <a:r>
              <a:rPr sz="7000" spc="-270" dirty="0" smtClean="0">
                <a:latin typeface="Lucida Sans"/>
                <a:cs typeface="Lucida Sans"/>
              </a:rPr>
              <a:t>s</a:t>
            </a:r>
            <a:r>
              <a:rPr sz="7000" spc="-370" dirty="0" smtClean="0">
                <a:latin typeface="Lucida Sans"/>
                <a:cs typeface="Lucida Sans"/>
              </a:rPr>
              <a:t>to</a:t>
            </a:r>
            <a:r>
              <a:rPr lang="es-ES" sz="7000" spc="-370" dirty="0" smtClean="0">
                <a:latin typeface="Lucida Sans"/>
                <a:cs typeface="Lucida Sans"/>
              </a:rPr>
              <a:t>r</a:t>
            </a:r>
            <a:r>
              <a:rPr sz="7000" spc="-370" dirty="0" smtClean="0">
                <a:latin typeface="Lucida Sans"/>
                <a:cs typeface="Lucida Sans"/>
              </a:rPr>
              <a:t>  </a:t>
            </a:r>
            <a:r>
              <a:rPr sz="7000" spc="105" dirty="0">
                <a:latin typeface="Lucida Sans"/>
                <a:cs typeface="Lucida Sans"/>
              </a:rPr>
              <a:t>Sy</a:t>
            </a:r>
            <a:r>
              <a:rPr sz="7000" spc="-545" dirty="0">
                <a:latin typeface="Lucida Sans"/>
                <a:cs typeface="Lucida Sans"/>
              </a:rPr>
              <a:t>nd</a:t>
            </a:r>
            <a:r>
              <a:rPr sz="7000" spc="-425" dirty="0">
                <a:latin typeface="Lucida Sans"/>
                <a:cs typeface="Lucida Sans"/>
              </a:rPr>
              <a:t>r</a:t>
            </a:r>
            <a:r>
              <a:rPr sz="7000" spc="-300" dirty="0">
                <a:latin typeface="Lucida Sans"/>
                <a:cs typeface="Lucida Sans"/>
              </a:rPr>
              <a:t>o</a:t>
            </a:r>
            <a:r>
              <a:rPr sz="7000" spc="-445" dirty="0">
                <a:latin typeface="Lucida Sans"/>
                <a:cs typeface="Lucida Sans"/>
              </a:rPr>
              <a:t>m</a:t>
            </a:r>
            <a:r>
              <a:rPr sz="7000" spc="-300" dirty="0">
                <a:latin typeface="Lucida Sans"/>
                <a:cs typeface="Lucida Sans"/>
              </a:rPr>
              <a:t>e</a:t>
            </a:r>
            <a:endParaRPr sz="7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000" y="2616200"/>
            <a:ext cx="11751945" cy="719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3110" marR="5080" indent="-3281045">
              <a:lnSpc>
                <a:spcPts val="18740"/>
              </a:lnSpc>
            </a:pPr>
            <a:r>
              <a:rPr sz="16500" dirty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Dunning-Kruger  Effect</a:t>
            </a:r>
            <a:endParaRPr sz="16500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5252" rIns="0" bIns="0" rtlCol="0">
            <a:spAutoFit/>
          </a:bodyPr>
          <a:lstStyle/>
          <a:p>
            <a:pPr marL="2150745" marR="5080" indent="-1182370">
              <a:lnSpc>
                <a:spcPts val="14000"/>
              </a:lnSpc>
            </a:pPr>
            <a:r>
              <a:rPr sz="12000" b="1" spc="-745" dirty="0">
                <a:solidFill>
                  <a:srgbClr val="FFFFFF"/>
                </a:solidFill>
                <a:latin typeface="Trebuchet MS"/>
                <a:cs typeface="Trebuchet MS"/>
              </a:rPr>
              <a:t>We’re </a:t>
            </a:r>
            <a:r>
              <a:rPr sz="12000" b="1" spc="250" dirty="0">
                <a:solidFill>
                  <a:srgbClr val="FFFFFF"/>
                </a:solidFill>
                <a:latin typeface="Trebuchet MS"/>
                <a:cs typeface="Trebuchet MS"/>
              </a:rPr>
              <a:t>missing  </a:t>
            </a:r>
            <a:r>
              <a:rPr sz="12000" b="1" spc="-45" dirty="0">
                <a:solidFill>
                  <a:srgbClr val="FFFFFF"/>
                </a:solidFill>
                <a:latin typeface="Trebuchet MS"/>
                <a:cs typeface="Trebuchet MS"/>
              </a:rPr>
              <a:t>something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255" y="254000"/>
            <a:ext cx="117062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D61E0A"/>
                </a:solidFill>
                <a:latin typeface="Bookman Old Style" charset="0"/>
                <a:ea typeface="Bookman Old Style" charset="0"/>
                <a:cs typeface="Bookman Old Style" charset="0"/>
              </a:rPr>
              <a:t>Dunning-Kruger Effect</a:t>
            </a:r>
            <a:endParaRPr sz="800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2477325"/>
            <a:ext cx="11049000" cy="659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700"/>
              </a:lnSpc>
              <a:tabLst>
                <a:tab pos="1332865" algn="l"/>
                <a:tab pos="4142104" algn="l"/>
                <a:tab pos="4665980" algn="l"/>
                <a:tab pos="6210935" algn="l"/>
                <a:tab pos="7229475" algn="l"/>
                <a:tab pos="9401175" algn="l"/>
              </a:tabLst>
            </a:pPr>
            <a:r>
              <a:rPr sz="7000" spc="240" dirty="0">
                <a:latin typeface="Times New Roman"/>
                <a:cs typeface="Times New Roman"/>
              </a:rPr>
              <a:t>“A	</a:t>
            </a:r>
            <a:r>
              <a:rPr sz="7000" spc="-175" dirty="0">
                <a:latin typeface="Times New Roman"/>
                <a:cs typeface="Times New Roman"/>
              </a:rPr>
              <a:t>cognitive	</a:t>
            </a:r>
            <a:r>
              <a:rPr sz="7000" spc="-215" dirty="0">
                <a:latin typeface="Times New Roman"/>
                <a:cs typeface="Times New Roman"/>
              </a:rPr>
              <a:t>bias	</a:t>
            </a:r>
            <a:r>
              <a:rPr sz="7000" spc="-135" dirty="0">
                <a:latin typeface="Times New Roman"/>
                <a:cs typeface="Times New Roman"/>
              </a:rPr>
              <a:t>in</a:t>
            </a:r>
            <a:r>
              <a:rPr sz="7000" spc="-90" dirty="0">
                <a:latin typeface="Times New Roman"/>
                <a:cs typeface="Times New Roman"/>
              </a:rPr>
              <a:t> </a:t>
            </a:r>
            <a:r>
              <a:rPr sz="7000" spc="-60" dirty="0">
                <a:latin typeface="Times New Roman"/>
                <a:cs typeface="Times New Roman"/>
              </a:rPr>
              <a:t>which </a:t>
            </a:r>
            <a:r>
              <a:rPr sz="7000" spc="45" dirty="0">
                <a:latin typeface="Times New Roman"/>
                <a:cs typeface="Times New Roman"/>
              </a:rPr>
              <a:t> </a:t>
            </a:r>
            <a:r>
              <a:rPr sz="7000" spc="30" dirty="0">
                <a:latin typeface="Times New Roman"/>
                <a:cs typeface="Times New Roman"/>
              </a:rPr>
              <a:t>u</a:t>
            </a:r>
            <a:r>
              <a:rPr sz="7000" spc="-215" dirty="0">
                <a:latin typeface="Times New Roman"/>
                <a:cs typeface="Times New Roman"/>
              </a:rPr>
              <a:t>n</a:t>
            </a:r>
            <a:r>
              <a:rPr sz="7000" spc="-165" dirty="0">
                <a:latin typeface="Times New Roman"/>
                <a:cs typeface="Times New Roman"/>
              </a:rPr>
              <a:t>s</a:t>
            </a:r>
            <a:r>
              <a:rPr sz="7000" spc="-335" dirty="0">
                <a:latin typeface="Times New Roman"/>
                <a:cs typeface="Times New Roman"/>
              </a:rPr>
              <a:t>k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280" dirty="0">
                <a:latin typeface="Times New Roman"/>
                <a:cs typeface="Times New Roman"/>
              </a:rPr>
              <a:t>ll</a:t>
            </a:r>
            <a:r>
              <a:rPr sz="7000" spc="-250" dirty="0">
                <a:latin typeface="Times New Roman"/>
                <a:cs typeface="Times New Roman"/>
              </a:rPr>
              <a:t>e</a:t>
            </a:r>
            <a:r>
              <a:rPr sz="7000" spc="-50" dirty="0">
                <a:latin typeface="Times New Roman"/>
                <a:cs typeface="Times New Roman"/>
              </a:rPr>
              <a:t>d</a:t>
            </a:r>
            <a:r>
              <a:rPr sz="7000" dirty="0">
                <a:latin typeface="Times New Roman"/>
                <a:cs typeface="Times New Roman"/>
              </a:rPr>
              <a:t> 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40" dirty="0">
                <a:latin typeface="Times New Roman"/>
                <a:cs typeface="Times New Roman"/>
              </a:rPr>
              <a:t>n</a:t>
            </a:r>
            <a:r>
              <a:rPr sz="7000" spc="-35" dirty="0">
                <a:latin typeface="Times New Roman"/>
                <a:cs typeface="Times New Roman"/>
              </a:rPr>
              <a:t>d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80" dirty="0">
                <a:latin typeface="Times New Roman"/>
                <a:cs typeface="Times New Roman"/>
              </a:rPr>
              <a:t>v</a:t>
            </a:r>
            <a:r>
              <a:rPr sz="7000" spc="-250" dirty="0">
                <a:latin typeface="Times New Roman"/>
                <a:cs typeface="Times New Roman"/>
              </a:rPr>
              <a:t>i</a:t>
            </a:r>
            <a:r>
              <a:rPr sz="7000" spc="-50" dirty="0">
                <a:latin typeface="Times New Roman"/>
                <a:cs typeface="Times New Roman"/>
              </a:rPr>
              <a:t>d</a:t>
            </a:r>
            <a:r>
              <a:rPr sz="7000" spc="30" dirty="0">
                <a:latin typeface="Times New Roman"/>
                <a:cs typeface="Times New Roman"/>
              </a:rPr>
              <a:t>u</a:t>
            </a:r>
            <a:r>
              <a:rPr sz="7000" spc="-150" dirty="0">
                <a:latin typeface="Times New Roman"/>
                <a:cs typeface="Times New Roman"/>
              </a:rPr>
              <a:t>a</a:t>
            </a:r>
            <a:r>
              <a:rPr sz="7000" spc="-280" dirty="0">
                <a:latin typeface="Times New Roman"/>
                <a:cs typeface="Times New Roman"/>
              </a:rPr>
              <a:t>l</a:t>
            </a:r>
            <a:r>
              <a:rPr sz="7000" spc="-360" dirty="0">
                <a:latin typeface="Times New Roman"/>
                <a:cs typeface="Times New Roman"/>
              </a:rPr>
              <a:t>s</a:t>
            </a:r>
            <a:r>
              <a:rPr sz="7000" dirty="0">
                <a:latin typeface="Times New Roman"/>
                <a:cs typeface="Times New Roman"/>
              </a:rPr>
              <a:t>	</a:t>
            </a:r>
            <a:r>
              <a:rPr sz="7000" spc="-360" dirty="0">
                <a:latin typeface="Times New Roman"/>
                <a:cs typeface="Times New Roman"/>
              </a:rPr>
              <a:t>s</a:t>
            </a:r>
            <a:r>
              <a:rPr sz="7000" spc="30" dirty="0">
                <a:latin typeface="Times New Roman"/>
                <a:cs typeface="Times New Roman"/>
              </a:rPr>
              <a:t>u</a:t>
            </a:r>
            <a:r>
              <a:rPr sz="7000" spc="-275" dirty="0">
                <a:latin typeface="Times New Roman"/>
                <a:cs typeface="Times New Roman"/>
              </a:rPr>
              <a:t>ffe</a:t>
            </a:r>
            <a:r>
              <a:rPr sz="7000" spc="170" dirty="0">
                <a:latin typeface="Times New Roman"/>
                <a:cs typeface="Times New Roman"/>
              </a:rPr>
              <a:t>r</a:t>
            </a:r>
            <a:r>
              <a:rPr sz="7000" dirty="0">
                <a:latin typeface="Times New Roman"/>
                <a:cs typeface="Times New Roman"/>
              </a:rPr>
              <a:t>	</a:t>
            </a:r>
            <a:r>
              <a:rPr sz="7000" spc="-60" dirty="0">
                <a:latin typeface="Times New Roman"/>
                <a:cs typeface="Times New Roman"/>
              </a:rPr>
              <a:t>f</a:t>
            </a:r>
            <a:r>
              <a:rPr sz="7000" spc="-65" dirty="0">
                <a:latin typeface="Times New Roman"/>
                <a:cs typeface="Times New Roman"/>
              </a:rPr>
              <a:t>r</a:t>
            </a:r>
            <a:r>
              <a:rPr sz="7000" spc="-235" dirty="0">
                <a:latin typeface="Times New Roman"/>
                <a:cs typeface="Times New Roman"/>
              </a:rPr>
              <a:t>o</a:t>
            </a:r>
            <a:r>
              <a:rPr sz="7000" spc="-215" dirty="0">
                <a:latin typeface="Times New Roman"/>
                <a:cs typeface="Times New Roman"/>
              </a:rPr>
              <a:t>m  </a:t>
            </a:r>
            <a:r>
              <a:rPr sz="7000" spc="-180" dirty="0">
                <a:latin typeface="Times New Roman"/>
                <a:cs typeface="Times New Roman"/>
              </a:rPr>
              <a:t>illusory </a:t>
            </a:r>
            <a:r>
              <a:rPr sz="7000" spc="-90" dirty="0">
                <a:latin typeface="Times New Roman"/>
                <a:cs typeface="Times New Roman"/>
              </a:rPr>
              <a:t>superiority, </a:t>
            </a:r>
            <a:r>
              <a:rPr sz="7000" spc="-190" dirty="0">
                <a:latin typeface="Times New Roman"/>
                <a:cs typeface="Times New Roman"/>
              </a:rPr>
              <a:t>mistakenly  </a:t>
            </a:r>
            <a:r>
              <a:rPr sz="7000" spc="-50" dirty="0">
                <a:latin typeface="Times New Roman"/>
                <a:cs typeface="Times New Roman"/>
              </a:rPr>
              <a:t>rating</a:t>
            </a:r>
            <a:r>
              <a:rPr sz="7000" spc="75" dirty="0">
                <a:latin typeface="Times New Roman"/>
                <a:cs typeface="Times New Roman"/>
              </a:rPr>
              <a:t> </a:t>
            </a:r>
            <a:r>
              <a:rPr sz="7000" spc="25" dirty="0">
                <a:latin typeface="Times New Roman"/>
                <a:cs typeface="Times New Roman"/>
              </a:rPr>
              <a:t>their	</a:t>
            </a:r>
            <a:r>
              <a:rPr sz="7000" spc="-130" dirty="0">
                <a:latin typeface="Times New Roman"/>
                <a:cs typeface="Times New Roman"/>
              </a:rPr>
              <a:t>ability</a:t>
            </a:r>
            <a:r>
              <a:rPr sz="7000" spc="-30" dirty="0">
                <a:latin typeface="Times New Roman"/>
                <a:cs typeface="Times New Roman"/>
              </a:rPr>
              <a:t> </a:t>
            </a:r>
            <a:r>
              <a:rPr sz="7000" spc="-175" dirty="0">
                <a:latin typeface="Times New Roman"/>
                <a:cs typeface="Times New Roman"/>
              </a:rPr>
              <a:t>much</a:t>
            </a:r>
            <a:r>
              <a:rPr sz="7000" spc="-30" dirty="0">
                <a:latin typeface="Times New Roman"/>
                <a:cs typeface="Times New Roman"/>
              </a:rPr>
              <a:t> </a:t>
            </a:r>
            <a:r>
              <a:rPr sz="7000" spc="-95" dirty="0">
                <a:latin typeface="Times New Roman"/>
                <a:cs typeface="Times New Roman"/>
              </a:rPr>
              <a:t>higher </a:t>
            </a:r>
            <a:r>
              <a:rPr sz="7000" spc="125" dirty="0">
                <a:latin typeface="Times New Roman"/>
                <a:cs typeface="Times New Roman"/>
              </a:rPr>
              <a:t> </a:t>
            </a:r>
            <a:r>
              <a:rPr sz="7000" spc="75" dirty="0">
                <a:latin typeface="Times New Roman"/>
                <a:cs typeface="Times New Roman"/>
              </a:rPr>
              <a:t>than</a:t>
            </a:r>
            <a:r>
              <a:rPr sz="7000" spc="-65" dirty="0">
                <a:latin typeface="Times New Roman"/>
                <a:cs typeface="Times New Roman"/>
              </a:rPr>
              <a:t> </a:t>
            </a:r>
            <a:r>
              <a:rPr sz="7000" spc="-170" dirty="0">
                <a:latin typeface="Times New Roman"/>
                <a:cs typeface="Times New Roman"/>
              </a:rPr>
              <a:t>average.”</a:t>
            </a:r>
            <a:endParaRPr sz="7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2387600"/>
            <a:ext cx="114300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7000" y="2130072"/>
            <a:ext cx="787400" cy="5696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050"/>
              </a:lnSpc>
            </a:pPr>
            <a:r>
              <a:rPr sz="6000" b="1" spc="-40" dirty="0">
                <a:latin typeface="Trebuchet MS"/>
                <a:cs typeface="Trebuchet MS"/>
              </a:rPr>
              <a:t>P</a:t>
            </a:r>
            <a:r>
              <a:rPr sz="6000" b="1" spc="-5" dirty="0">
                <a:latin typeface="Trebuchet MS"/>
                <a:cs typeface="Trebuchet MS"/>
              </a:rPr>
              <a:t>e</a:t>
            </a:r>
            <a:r>
              <a:rPr sz="6000" b="1" spc="-60" dirty="0">
                <a:latin typeface="Trebuchet MS"/>
                <a:cs typeface="Trebuchet MS"/>
              </a:rPr>
              <a:t>r</a:t>
            </a:r>
            <a:r>
              <a:rPr sz="6000" b="1" spc="-5" dirty="0">
                <a:latin typeface="Trebuchet MS"/>
                <a:cs typeface="Trebuchet MS"/>
              </a:rPr>
              <a:t>ce</a:t>
            </a:r>
            <a:r>
              <a:rPr sz="6000" b="1" dirty="0">
                <a:latin typeface="Trebuchet MS"/>
                <a:cs typeface="Trebuchet MS"/>
              </a:rPr>
              <a:t>i</a:t>
            </a:r>
            <a:r>
              <a:rPr sz="6000" b="1" spc="-40" dirty="0">
                <a:latin typeface="Trebuchet MS"/>
                <a:cs typeface="Trebuchet MS"/>
              </a:rPr>
              <a:t>v</a:t>
            </a:r>
            <a:r>
              <a:rPr sz="6000" b="1" spc="-5" dirty="0">
                <a:latin typeface="Trebuchet MS"/>
                <a:cs typeface="Trebuchet MS"/>
              </a:rPr>
              <a:t>e</a:t>
            </a:r>
            <a:r>
              <a:rPr sz="6000" b="1" dirty="0">
                <a:latin typeface="Trebuchet MS"/>
                <a:cs typeface="Trebuchet MS"/>
              </a:rPr>
              <a:t>d</a:t>
            </a:r>
            <a:r>
              <a:rPr sz="6000" b="1" spc="-320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Lucida Sans"/>
                <a:cs typeface="Lucida Sans"/>
              </a:rPr>
              <a:t>A</a:t>
            </a:r>
            <a:r>
              <a:rPr sz="6000" dirty="0">
                <a:latin typeface="Lucida Sans"/>
                <a:cs typeface="Lucida Sans"/>
              </a:rPr>
              <a:t>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8371" y="4480686"/>
            <a:ext cx="7944738" cy="6642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4579" marR="5080" indent="440690">
              <a:lnSpc>
                <a:spcPts val="8200"/>
              </a:lnSpc>
            </a:pPr>
            <a:r>
              <a:rPr sz="7000" spc="-229" dirty="0" smtClean="0">
                <a:latin typeface="Lucida Sans"/>
                <a:cs typeface="Lucida Sans"/>
              </a:rPr>
              <a:t>Im</a:t>
            </a:r>
            <a:r>
              <a:rPr sz="7000" spc="-330" dirty="0" smtClean="0">
                <a:latin typeface="Lucida Sans"/>
                <a:cs typeface="Lucida Sans"/>
              </a:rPr>
              <a:t>po</a:t>
            </a:r>
            <a:r>
              <a:rPr sz="7000" spc="-270" dirty="0" smtClean="0">
                <a:latin typeface="Lucida Sans"/>
                <a:cs typeface="Lucida Sans"/>
              </a:rPr>
              <a:t>s</a:t>
            </a:r>
            <a:r>
              <a:rPr sz="7000" spc="-370" dirty="0" smtClean="0">
                <a:latin typeface="Lucida Sans"/>
                <a:cs typeface="Lucida Sans"/>
              </a:rPr>
              <a:t>to</a:t>
            </a:r>
            <a:r>
              <a:rPr lang="es-ES" sz="7000" spc="-370" dirty="0" smtClean="0">
                <a:latin typeface="Lucida Sans"/>
                <a:cs typeface="Lucida Sans"/>
              </a:rPr>
              <a:t>r</a:t>
            </a:r>
            <a:r>
              <a:rPr sz="7000" spc="-370" dirty="0" smtClean="0">
                <a:latin typeface="Lucida Sans"/>
                <a:cs typeface="Lucida Sans"/>
              </a:rPr>
              <a:t>  </a:t>
            </a:r>
            <a:r>
              <a:rPr sz="7000" spc="105" dirty="0">
                <a:latin typeface="Lucida Sans"/>
                <a:cs typeface="Lucida Sans"/>
              </a:rPr>
              <a:t>Sy</a:t>
            </a:r>
            <a:r>
              <a:rPr sz="7000" spc="-545" dirty="0">
                <a:latin typeface="Lucida Sans"/>
                <a:cs typeface="Lucida Sans"/>
              </a:rPr>
              <a:t>nd</a:t>
            </a:r>
            <a:r>
              <a:rPr sz="7000" spc="-425" dirty="0">
                <a:latin typeface="Lucida Sans"/>
                <a:cs typeface="Lucida Sans"/>
              </a:rPr>
              <a:t>r</a:t>
            </a:r>
            <a:r>
              <a:rPr sz="7000" spc="-300" dirty="0">
                <a:latin typeface="Lucida Sans"/>
                <a:cs typeface="Lucida Sans"/>
              </a:rPr>
              <a:t>o</a:t>
            </a:r>
            <a:r>
              <a:rPr sz="7000" spc="-445" dirty="0">
                <a:latin typeface="Lucida Sans"/>
                <a:cs typeface="Lucida Sans"/>
              </a:rPr>
              <a:t>m</a:t>
            </a:r>
            <a:r>
              <a:rPr sz="7000" spc="-300" dirty="0">
                <a:latin typeface="Lucida Sans"/>
                <a:cs typeface="Lucida Sans"/>
              </a:rPr>
              <a:t>e</a:t>
            </a:r>
            <a:endParaRPr sz="7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7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5"/>
              </a:spcBef>
            </a:pPr>
            <a:endParaRPr lang="es-ES" sz="6000" b="1" spc="-9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5"/>
              </a:spcBef>
            </a:pPr>
            <a:r>
              <a:rPr sz="6000" b="1" spc="-95" dirty="0" smtClean="0">
                <a:latin typeface="Trebuchet MS"/>
                <a:cs typeface="Trebuchet MS"/>
              </a:rPr>
              <a:t>Actual</a:t>
            </a:r>
            <a:r>
              <a:rPr sz="6000" b="1" spc="-385" dirty="0" smtClean="0">
                <a:latin typeface="Trebuchet MS"/>
                <a:cs typeface="Trebuchet MS"/>
              </a:rPr>
              <a:t> </a:t>
            </a:r>
            <a:r>
              <a:rPr sz="6000" spc="-250" dirty="0">
                <a:latin typeface="Lucida Sans"/>
                <a:cs typeface="Lucida Sans"/>
              </a:rPr>
              <a:t>Ability</a:t>
            </a:r>
            <a:endParaRPr sz="60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7743" y="397636"/>
            <a:ext cx="6276975" cy="207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200"/>
              </a:lnSpc>
            </a:pPr>
            <a:r>
              <a:rPr sz="7000" spc="-340" dirty="0">
                <a:latin typeface="Lucida Sans"/>
                <a:cs typeface="Lucida Sans"/>
              </a:rPr>
              <a:t>Dunning-Kruger  </a:t>
            </a:r>
            <a:r>
              <a:rPr sz="7000" spc="-235" dirty="0">
                <a:latin typeface="Lucida Sans"/>
                <a:cs typeface="Lucida Sans"/>
              </a:rPr>
              <a:t>Effect</a:t>
            </a:r>
            <a:endParaRPr sz="70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15700" y="8299449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482600" y="0"/>
                </a:moveTo>
                <a:lnTo>
                  <a:pt x="429480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41150" y="807846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59" h="441959">
                <a:moveTo>
                  <a:pt x="0" y="0"/>
                </a:moveTo>
                <a:lnTo>
                  <a:pt x="0" y="441959"/>
                </a:lnTo>
                <a:lnTo>
                  <a:pt x="441959" y="220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050" y="1841496"/>
            <a:ext cx="0" cy="546100"/>
          </a:xfrm>
          <a:custGeom>
            <a:avLst/>
            <a:gdLst/>
            <a:ahLst/>
            <a:cxnLst/>
            <a:rect l="l" t="t" r="r" b="b"/>
            <a:pathLst>
              <a:path h="546100">
                <a:moveTo>
                  <a:pt x="-57150" y="273050"/>
                </a:moveTo>
                <a:lnTo>
                  <a:pt x="57150" y="273050"/>
                </a:lnTo>
              </a:path>
            </a:pathLst>
          </a:custGeom>
          <a:ln w="54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3070" y="1456689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220980" y="0"/>
                </a:moveTo>
                <a:lnTo>
                  <a:pt x="0" y="441959"/>
                </a:lnTo>
                <a:lnTo>
                  <a:pt x="441960" y="441959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7161" y="3234728"/>
            <a:ext cx="10601325" cy="407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355" dirty="0">
                <a:latin typeface="Lucida Sans"/>
                <a:cs typeface="Lucida Sans"/>
              </a:rPr>
              <a:t>people </a:t>
            </a:r>
            <a:r>
              <a:rPr sz="6000" spc="-290" dirty="0">
                <a:latin typeface="Lucida Sans"/>
                <a:cs typeface="Lucida Sans"/>
              </a:rPr>
              <a:t>with </a:t>
            </a:r>
            <a:r>
              <a:rPr sz="6000" spc="-320" dirty="0">
                <a:latin typeface="Lucida Sans"/>
                <a:cs typeface="Lucida Sans"/>
              </a:rPr>
              <a:t>impostor</a:t>
            </a:r>
            <a:r>
              <a:rPr sz="6000" spc="-715" dirty="0">
                <a:latin typeface="Lucida Sans"/>
                <a:cs typeface="Lucida Sans"/>
              </a:rPr>
              <a:t> </a:t>
            </a:r>
            <a:r>
              <a:rPr sz="6000" spc="-300" dirty="0">
                <a:latin typeface="Lucida Sans"/>
                <a:cs typeface="Lucida Sans"/>
              </a:rPr>
              <a:t>syndrome</a:t>
            </a:r>
            <a:endParaRPr sz="6000">
              <a:latin typeface="Lucida Sans"/>
              <a:cs typeface="Lucida Sans"/>
            </a:endParaRPr>
          </a:p>
          <a:p>
            <a:pPr marL="467995" marR="463550" algn="ctr">
              <a:lnSpc>
                <a:spcPts val="11700"/>
              </a:lnSpc>
              <a:spcBef>
                <a:spcPts val="1625"/>
              </a:spcBef>
            </a:pPr>
            <a:r>
              <a:rPr sz="10000" b="1" spc="25" dirty="0">
                <a:latin typeface="Trebuchet MS"/>
                <a:cs typeface="Trebuchet MS"/>
              </a:rPr>
              <a:t>push</a:t>
            </a:r>
            <a:r>
              <a:rPr sz="10000" b="1" spc="-560" dirty="0">
                <a:latin typeface="Trebuchet MS"/>
                <a:cs typeface="Trebuchet MS"/>
              </a:rPr>
              <a:t> </a:t>
            </a:r>
            <a:r>
              <a:rPr sz="10000" b="1" spc="-114" dirty="0">
                <a:latin typeface="Trebuchet MS"/>
                <a:cs typeface="Trebuchet MS"/>
              </a:rPr>
              <a:t>themselves  </a:t>
            </a:r>
            <a:r>
              <a:rPr sz="10000" b="1" spc="-175" dirty="0">
                <a:latin typeface="Trebuchet MS"/>
                <a:cs typeface="Trebuchet MS"/>
              </a:rPr>
              <a:t>too</a:t>
            </a:r>
            <a:r>
              <a:rPr sz="10000" b="1" spc="-610" dirty="0">
                <a:latin typeface="Trebuchet MS"/>
                <a:cs typeface="Trebuchet MS"/>
              </a:rPr>
              <a:t> </a:t>
            </a:r>
            <a:r>
              <a:rPr sz="10000" b="1" spc="-315" dirty="0">
                <a:latin typeface="Trebuchet MS"/>
                <a:cs typeface="Trebuchet MS"/>
              </a:rPr>
              <a:t>hard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756475"/>
            <a:ext cx="11976100" cy="899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6337" rIns="0" bIns="0" rtlCol="0">
            <a:spAutoFit/>
          </a:bodyPr>
          <a:lstStyle/>
          <a:p>
            <a:pPr marL="1995170">
              <a:lnSpc>
                <a:spcPts val="23795"/>
              </a:lnSpc>
            </a:pPr>
            <a:r>
              <a:rPr sz="20000" spc="-154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0" spc="-1130" dirty="0">
                <a:solidFill>
                  <a:srgbClr val="FFFFFF"/>
                </a:solidFill>
                <a:latin typeface="Arial"/>
                <a:cs typeface="Arial"/>
              </a:rPr>
              <a:t>urn</a:t>
            </a:r>
            <a:r>
              <a:rPr sz="20000" spc="-32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0" spc="-78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endParaRPr sz="20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03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8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86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9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96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60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03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8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86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9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996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60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98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03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98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03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8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86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8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786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9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39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996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996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60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60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1000" y="850900"/>
            <a:ext cx="4622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2625">
              <a:lnSpc>
                <a:spcPts val="14315"/>
              </a:lnSpc>
            </a:pPr>
            <a:r>
              <a:rPr sz="12000" b="0" spc="-9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0" b="0" spc="-680" dirty="0">
                <a:solidFill>
                  <a:srgbClr val="FFFFFF"/>
                </a:solidFill>
                <a:latin typeface="Arial"/>
                <a:cs typeface="Arial"/>
              </a:rPr>
              <a:t>urn</a:t>
            </a:r>
            <a:r>
              <a:rPr sz="12000" b="0" spc="-19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0" b="0" spc="-47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endParaRPr sz="1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3753624"/>
            <a:ext cx="11476355" cy="334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800"/>
              </a:lnSpc>
            </a:pPr>
            <a:r>
              <a:rPr sz="8000" spc="-240" dirty="0">
                <a:solidFill>
                  <a:srgbClr val="FFFFFF"/>
                </a:solidFill>
                <a:latin typeface="Times New Roman"/>
                <a:cs typeface="Times New Roman"/>
              </a:rPr>
              <a:t>“Long-term </a:t>
            </a:r>
            <a:r>
              <a:rPr sz="8000" spc="-135" dirty="0">
                <a:solidFill>
                  <a:srgbClr val="FFFFFF"/>
                </a:solidFill>
                <a:latin typeface="Times New Roman"/>
                <a:cs typeface="Times New Roman"/>
              </a:rPr>
              <a:t>exhaustion </a:t>
            </a:r>
            <a:r>
              <a:rPr sz="8000" spc="-8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8000" spc="-204" dirty="0">
                <a:solidFill>
                  <a:srgbClr val="FFFFFF"/>
                </a:solidFill>
                <a:latin typeface="Times New Roman"/>
                <a:cs typeface="Times New Roman"/>
              </a:rPr>
              <a:t>diminished </a:t>
            </a:r>
            <a:r>
              <a:rPr sz="8000" spc="-30" dirty="0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sz="8000" spc="-15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80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spc="-110" dirty="0">
                <a:solidFill>
                  <a:srgbClr val="FFFFFF"/>
                </a:solidFill>
                <a:latin typeface="Times New Roman"/>
                <a:cs typeface="Times New Roman"/>
              </a:rPr>
              <a:t>work.”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7300" y="838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7500" y="838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0300" y="469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8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86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39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996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60100" y="457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0300" y="19812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8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86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9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996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60100" y="19685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8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0300" y="6515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0300" y="80264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8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86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8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86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39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9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996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996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60100" y="6502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60100" y="80137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06450" y="4241800"/>
            <a:ext cx="1145540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0"/>
              </a:lnSpc>
              <a:tabLst>
                <a:tab pos="6362065" algn="l"/>
              </a:tabLst>
            </a:pPr>
            <a:r>
              <a:rPr sz="10000" spc="3885" dirty="0">
                <a:solidFill>
                  <a:srgbClr val="FFFFFF"/>
                </a:solidFill>
                <a:latin typeface="Arial"/>
                <a:cs typeface="Arial"/>
              </a:rPr>
              <a:t>GAME	</a:t>
            </a:r>
            <a:r>
              <a:rPr sz="10000" spc="291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endParaRPr sz="10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6450" y="4241800"/>
            <a:ext cx="1145540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0"/>
              </a:lnSpc>
              <a:tabLst>
                <a:tab pos="6362065" algn="l"/>
              </a:tabLst>
            </a:pPr>
            <a:r>
              <a:rPr sz="10000" spc="3885" dirty="0">
                <a:solidFill>
                  <a:srgbClr val="FFFFFF"/>
                </a:solidFill>
                <a:latin typeface="Arial"/>
                <a:cs typeface="Arial"/>
              </a:rPr>
              <a:t>GAME	</a:t>
            </a:r>
            <a:r>
              <a:rPr sz="10000" spc="291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endParaRPr sz="10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4530" indent="-1778000">
              <a:lnSpc>
                <a:spcPct val="100000"/>
              </a:lnSpc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15" dirty="0"/>
              <a:t>ISSUES</a:t>
            </a:r>
          </a:p>
          <a:p>
            <a:pPr marL="1954530" indent="-1778000">
              <a:lnSpc>
                <a:spcPct val="100000"/>
              </a:lnSpc>
              <a:spcBef>
                <a:spcPts val="6690"/>
              </a:spcBef>
              <a:buSzPct val="53846"/>
              <a:buAutoNum type="arabicPeriod"/>
              <a:tabLst>
                <a:tab pos="1953895" algn="l"/>
                <a:tab pos="1954530" algn="l"/>
              </a:tabLst>
            </a:pPr>
            <a:r>
              <a:rPr spc="70" dirty="0">
                <a:solidFill>
                  <a:srgbClr val="D61E0A"/>
                </a:solidFill>
              </a:rPr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1003300" y="6781800"/>
            <a:ext cx="14859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5679" y="143192"/>
            <a:ext cx="10533380" cy="269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0" b="1" spc="3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7500" b="1" spc="4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0" b="1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0" b="1" spc="-3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0" b="1" spc="563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0" y="1016000"/>
            <a:ext cx="11455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ts val="4500"/>
              </a:lnSpc>
              <a:tabLst>
                <a:tab pos="2869565" algn="l"/>
                <a:tab pos="4584065" algn="l"/>
                <a:tab pos="7441565" algn="l"/>
                <a:tab pos="8584565" algn="l"/>
                <a:tab pos="10299065" algn="l"/>
              </a:tabLst>
            </a:pPr>
            <a:r>
              <a:rPr sz="4500" spc="2500" dirty="0">
                <a:solidFill>
                  <a:srgbClr val="FFFFFF"/>
                </a:solidFill>
                <a:latin typeface="Arial"/>
                <a:cs typeface="Arial"/>
              </a:rPr>
              <a:t>IT’S	</a:t>
            </a:r>
            <a:r>
              <a:rPr sz="4500" spc="1275" dirty="0">
                <a:solidFill>
                  <a:srgbClr val="FFFFFF"/>
                </a:solidFill>
                <a:latin typeface="Arial"/>
                <a:cs typeface="Arial"/>
              </a:rPr>
              <a:t>DANGEROUS	</a:t>
            </a:r>
            <a:r>
              <a:rPr sz="4500" spc="1375" dirty="0">
                <a:solidFill>
                  <a:srgbClr val="FFFFFF"/>
                </a:solidFill>
                <a:latin typeface="Arial"/>
                <a:cs typeface="Arial"/>
              </a:rPr>
              <a:t>TO	</a:t>
            </a:r>
            <a:r>
              <a:rPr sz="4500" spc="675" dirty="0">
                <a:solidFill>
                  <a:srgbClr val="FFFFFF"/>
                </a:solidFill>
                <a:latin typeface="Arial"/>
                <a:cs typeface="Arial"/>
              </a:rPr>
              <a:t>GO  </a:t>
            </a:r>
            <a:r>
              <a:rPr sz="4500" spc="1745" dirty="0">
                <a:solidFill>
                  <a:srgbClr val="FFFFFF"/>
                </a:solidFill>
                <a:latin typeface="Arial"/>
                <a:cs typeface="Arial"/>
              </a:rPr>
              <a:t>ALONE!	</a:t>
            </a:r>
            <a:r>
              <a:rPr sz="4500" spc="1560" dirty="0">
                <a:solidFill>
                  <a:srgbClr val="FFFFFF"/>
                </a:solidFill>
                <a:latin typeface="Arial"/>
                <a:cs typeface="Arial"/>
              </a:rPr>
              <a:t>TAKE	</a:t>
            </a:r>
            <a:r>
              <a:rPr sz="4500" spc="1789" dirty="0">
                <a:solidFill>
                  <a:srgbClr val="FFFFFF"/>
                </a:solidFill>
                <a:latin typeface="Arial"/>
                <a:cs typeface="Arial"/>
              </a:rPr>
              <a:t>THESE.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6300" y="3810000"/>
            <a:ext cx="1759699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9200" y="6235700"/>
            <a:ext cx="1106534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500" y="3924300"/>
            <a:ext cx="1894700" cy="116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00" y="61595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1550" y="4877815"/>
            <a:ext cx="104140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95"/>
              </a:lnSpc>
            </a:pPr>
            <a:r>
              <a:rPr sz="8000" spc="3325" dirty="0">
                <a:solidFill>
                  <a:srgbClr val="D61E0A"/>
                </a:solidFill>
                <a:latin typeface="Arial"/>
                <a:cs typeface="Arial"/>
              </a:rPr>
              <a:t>+</a:t>
            </a:r>
            <a:endParaRPr sz="8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9000" y="49911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3100" y="49911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1251" rIns="0" bIns="0" rtlCol="0">
            <a:spAutoFit/>
          </a:bodyPr>
          <a:lstStyle/>
          <a:p>
            <a:pPr marL="1243965">
              <a:lnSpc>
                <a:spcPct val="100000"/>
              </a:lnSpc>
            </a:pPr>
            <a:r>
              <a:rPr sz="13000" b="1" spc="-155" dirty="0">
                <a:latin typeface="Trebuchet MS"/>
                <a:cs typeface="Trebuchet MS"/>
              </a:rPr>
              <a:t>Build </a:t>
            </a:r>
            <a:r>
              <a:rPr sz="13000" b="1" spc="55" dirty="0">
                <a:latin typeface="Trebuchet MS"/>
                <a:cs typeface="Trebuchet MS"/>
              </a:rPr>
              <a:t>a</a:t>
            </a:r>
            <a:r>
              <a:rPr sz="13000" b="1" spc="-1305" dirty="0">
                <a:latin typeface="Trebuchet MS"/>
                <a:cs typeface="Trebuchet MS"/>
              </a:rPr>
              <a:t> </a:t>
            </a:r>
            <a:r>
              <a:rPr sz="13000" b="1" spc="-235" dirty="0">
                <a:latin typeface="Trebuchet MS"/>
                <a:cs typeface="Trebuchet MS"/>
              </a:rPr>
              <a:t>Party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127500"/>
            <a:ext cx="3810000" cy="299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46" y="2193328"/>
            <a:ext cx="8032750" cy="530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23385" algn="r">
              <a:lnSpc>
                <a:spcPts val="14000"/>
              </a:lnSpc>
            </a:pPr>
            <a:r>
              <a:rPr sz="12000" b="1" spc="-1190" dirty="0">
                <a:latin typeface="Trebuchet MS"/>
                <a:cs typeface="Trebuchet MS"/>
              </a:rPr>
              <a:t>T</a:t>
            </a:r>
            <a:r>
              <a:rPr sz="12000" b="1" spc="-565" dirty="0">
                <a:latin typeface="Trebuchet MS"/>
                <a:cs typeface="Trebuchet MS"/>
              </a:rPr>
              <a:t>r</a:t>
            </a:r>
            <a:r>
              <a:rPr sz="12000" b="1" spc="45" dirty="0">
                <a:latin typeface="Trebuchet MS"/>
                <a:cs typeface="Trebuchet MS"/>
              </a:rPr>
              <a:t>ac</a:t>
            </a:r>
            <a:r>
              <a:rPr sz="12000" b="1" spc="-105" dirty="0">
                <a:latin typeface="Trebuchet MS"/>
                <a:cs typeface="Trebuchet MS"/>
              </a:rPr>
              <a:t>k  </a:t>
            </a:r>
            <a:r>
              <a:rPr sz="12000" b="1" spc="480" dirty="0">
                <a:latin typeface="Trebuchet MS"/>
                <a:cs typeface="Trebuchet MS"/>
              </a:rPr>
              <a:t>Meas</a:t>
            </a:r>
            <a:r>
              <a:rPr sz="12000" b="1" spc="-360" dirty="0">
                <a:latin typeface="Trebuchet MS"/>
                <a:cs typeface="Trebuchet MS"/>
              </a:rPr>
              <a:t>urable  </a:t>
            </a:r>
            <a:r>
              <a:rPr sz="12000" b="1" spc="595" dirty="0">
                <a:latin typeface="Trebuchet MS"/>
                <a:cs typeface="Trebuchet MS"/>
              </a:rPr>
              <a:t>P</a:t>
            </a:r>
            <a:r>
              <a:rPr sz="12000" b="1" spc="-1025" dirty="0">
                <a:latin typeface="Trebuchet MS"/>
                <a:cs typeface="Trebuchet MS"/>
              </a:rPr>
              <a:t>r</a:t>
            </a:r>
            <a:r>
              <a:rPr sz="12000" b="1" spc="380" dirty="0">
                <a:latin typeface="Trebuchet MS"/>
                <a:cs typeface="Trebuchet MS"/>
              </a:rPr>
              <a:t>o</a:t>
            </a:r>
            <a:r>
              <a:rPr sz="12000" b="1" spc="325" dirty="0">
                <a:latin typeface="Trebuchet MS"/>
                <a:cs typeface="Trebuchet MS"/>
              </a:rPr>
              <a:t>g</a:t>
            </a:r>
            <a:r>
              <a:rPr sz="12000" b="1" spc="-1005" dirty="0">
                <a:latin typeface="Trebuchet MS"/>
                <a:cs typeface="Trebuchet MS"/>
              </a:rPr>
              <a:t>r</a:t>
            </a:r>
            <a:r>
              <a:rPr sz="12000" b="1" spc="225" dirty="0">
                <a:latin typeface="Trebuchet MS"/>
                <a:cs typeface="Trebuchet MS"/>
              </a:rPr>
              <a:t>e</a:t>
            </a:r>
            <a:r>
              <a:rPr sz="12000" b="1" spc="160" dirty="0">
                <a:latin typeface="Trebuchet MS"/>
                <a:cs typeface="Trebuchet MS"/>
              </a:rPr>
              <a:t>s</a:t>
            </a:r>
            <a:r>
              <a:rPr sz="12000" b="1" spc="1015" dirty="0">
                <a:latin typeface="Trebuchet MS"/>
                <a:cs typeface="Trebuchet MS"/>
              </a:rPr>
              <a:t>s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3162300"/>
            <a:ext cx="3390900" cy="342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0941" y="849147"/>
            <a:ext cx="6854190" cy="385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1470">
              <a:lnSpc>
                <a:spcPts val="15300"/>
              </a:lnSpc>
            </a:pPr>
            <a:r>
              <a:rPr sz="13000" b="1" spc="-40" dirty="0">
                <a:latin typeface="Trebuchet MS"/>
                <a:cs typeface="Trebuchet MS"/>
              </a:rPr>
              <a:t>Look </a:t>
            </a:r>
            <a:r>
              <a:rPr sz="13000" b="1" spc="-425" dirty="0">
                <a:latin typeface="Trebuchet MS"/>
                <a:cs typeface="Trebuchet MS"/>
              </a:rPr>
              <a:t>for  </a:t>
            </a:r>
            <a:r>
              <a:rPr sz="13000" b="1" spc="235" dirty="0">
                <a:latin typeface="Trebuchet MS"/>
                <a:cs typeface="Trebuchet MS"/>
              </a:rPr>
              <a:t>P</a:t>
            </a:r>
            <a:r>
              <a:rPr sz="13000" b="1" spc="315" dirty="0">
                <a:latin typeface="Trebuchet MS"/>
                <a:cs typeface="Trebuchet MS"/>
              </a:rPr>
              <a:t>o</a:t>
            </a:r>
            <a:r>
              <a:rPr sz="13000" b="1" spc="1100" dirty="0">
                <a:latin typeface="Trebuchet MS"/>
                <a:cs typeface="Trebuchet MS"/>
              </a:rPr>
              <a:t>s</a:t>
            </a:r>
            <a:r>
              <a:rPr sz="13000" b="1" spc="-415" dirty="0">
                <a:latin typeface="Trebuchet MS"/>
                <a:cs typeface="Trebuchet MS"/>
              </a:rPr>
              <a:t>i</a:t>
            </a:r>
            <a:r>
              <a:rPr sz="13000" b="1" spc="-635" dirty="0">
                <a:latin typeface="Trebuchet MS"/>
                <a:cs typeface="Trebuchet MS"/>
              </a:rPr>
              <a:t>t</a:t>
            </a:r>
            <a:r>
              <a:rPr sz="13000" b="1" spc="-415" dirty="0">
                <a:latin typeface="Trebuchet MS"/>
                <a:cs typeface="Trebuchet MS"/>
              </a:rPr>
              <a:t>i</a:t>
            </a:r>
            <a:r>
              <a:rPr sz="13000" b="1" spc="-310" dirty="0">
                <a:latin typeface="Trebuchet MS"/>
                <a:cs typeface="Trebuchet MS"/>
              </a:rPr>
              <a:t>v</a:t>
            </a:r>
            <a:r>
              <a:rPr sz="13000" b="1" spc="-680" dirty="0">
                <a:latin typeface="Trebuchet MS"/>
                <a:cs typeface="Trebuchet MS"/>
              </a:rPr>
              <a:t>e</a:t>
            </a:r>
            <a:r>
              <a:rPr sz="13000" b="1" spc="1100" dirty="0">
                <a:latin typeface="Trebuchet MS"/>
                <a:cs typeface="Trebuchet MS"/>
              </a:rPr>
              <a:t>s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44"/>
              </a:lnSpc>
              <a:tabLst>
                <a:tab pos="2679065" algn="l"/>
                <a:tab pos="5346065" algn="l"/>
                <a:tab pos="8013065" algn="l"/>
              </a:tabLst>
            </a:pPr>
            <a:r>
              <a:rPr spc="4990" dirty="0"/>
              <a:t>+	+	+	+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941" y="849147"/>
            <a:ext cx="685419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1470">
              <a:lnSpc>
                <a:spcPts val="15300"/>
              </a:lnSpc>
            </a:pPr>
            <a:r>
              <a:rPr sz="13000" b="1" spc="-40" dirty="0">
                <a:latin typeface="Trebuchet MS"/>
                <a:cs typeface="Trebuchet MS"/>
              </a:rPr>
              <a:t>Look </a:t>
            </a:r>
            <a:r>
              <a:rPr sz="13000" b="1" spc="-425" dirty="0">
                <a:latin typeface="Trebuchet MS"/>
                <a:cs typeface="Trebuchet MS"/>
              </a:rPr>
              <a:t>for  </a:t>
            </a:r>
            <a:r>
              <a:rPr sz="13000" b="1" spc="235" dirty="0">
                <a:latin typeface="Trebuchet MS"/>
                <a:cs typeface="Trebuchet MS"/>
              </a:rPr>
              <a:t>P</a:t>
            </a:r>
            <a:r>
              <a:rPr sz="13000" b="1" spc="315" dirty="0">
                <a:latin typeface="Trebuchet MS"/>
                <a:cs typeface="Trebuchet MS"/>
              </a:rPr>
              <a:t>o</a:t>
            </a:r>
            <a:r>
              <a:rPr sz="13000" b="1" spc="1100" dirty="0">
                <a:latin typeface="Trebuchet MS"/>
                <a:cs typeface="Trebuchet MS"/>
              </a:rPr>
              <a:t>s</a:t>
            </a:r>
            <a:r>
              <a:rPr sz="13000" b="1" spc="-415" dirty="0">
                <a:latin typeface="Trebuchet MS"/>
                <a:cs typeface="Trebuchet MS"/>
              </a:rPr>
              <a:t>i</a:t>
            </a:r>
            <a:r>
              <a:rPr sz="13000" b="1" spc="-635" dirty="0">
                <a:latin typeface="Trebuchet MS"/>
                <a:cs typeface="Trebuchet MS"/>
              </a:rPr>
              <a:t>t</a:t>
            </a:r>
            <a:r>
              <a:rPr sz="13000" b="1" spc="-415" dirty="0">
                <a:latin typeface="Trebuchet MS"/>
                <a:cs typeface="Trebuchet MS"/>
              </a:rPr>
              <a:t>i</a:t>
            </a:r>
            <a:r>
              <a:rPr sz="13000" b="1" spc="-310" dirty="0">
                <a:latin typeface="Trebuchet MS"/>
                <a:cs typeface="Trebuchet MS"/>
              </a:rPr>
              <a:t>v</a:t>
            </a:r>
            <a:r>
              <a:rPr sz="13000" b="1" spc="-680" dirty="0">
                <a:latin typeface="Trebuchet MS"/>
                <a:cs typeface="Trebuchet MS"/>
              </a:rPr>
              <a:t>e</a:t>
            </a:r>
            <a:r>
              <a:rPr sz="13000" b="1" spc="1100" dirty="0">
                <a:latin typeface="Trebuchet MS"/>
                <a:cs typeface="Trebuchet MS"/>
              </a:rPr>
              <a:t>s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7200" y="4735347"/>
            <a:ext cx="9550400" cy="295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125">
              <a:lnSpc>
                <a:spcPts val="6950"/>
              </a:lnSpc>
            </a:pPr>
            <a:r>
              <a:rPr sz="6000" spc="-365" dirty="0">
                <a:latin typeface="Lucida Sans"/>
                <a:cs typeface="Lucida Sans"/>
              </a:rPr>
              <a:t>help </a:t>
            </a:r>
            <a:r>
              <a:rPr sz="6000" spc="-290" dirty="0">
                <a:latin typeface="Lucida Sans"/>
                <a:cs typeface="Lucida Sans"/>
              </a:rPr>
              <a:t>others </a:t>
            </a:r>
            <a:r>
              <a:rPr sz="6000" spc="-385" dirty="0">
                <a:latin typeface="Lucida Sans"/>
                <a:cs typeface="Lucida Sans"/>
              </a:rPr>
              <a:t>find</a:t>
            </a:r>
            <a:r>
              <a:rPr sz="6000" spc="-740" dirty="0">
                <a:latin typeface="Lucida Sans"/>
                <a:cs typeface="Lucida Sans"/>
              </a:rPr>
              <a:t> </a:t>
            </a:r>
            <a:r>
              <a:rPr sz="6000" spc="-260" dirty="0">
                <a:latin typeface="Lucida Sans"/>
                <a:cs typeface="Lucida Sans"/>
              </a:rPr>
              <a:t>positives</a:t>
            </a:r>
            <a:endParaRPr sz="6000">
              <a:latin typeface="Lucida Sans"/>
              <a:cs typeface="Lucida Sans"/>
            </a:endParaRPr>
          </a:p>
          <a:p>
            <a:pPr marL="12700">
              <a:lnSpc>
                <a:spcPts val="14344"/>
              </a:lnSpc>
              <a:spcBef>
                <a:spcPts val="1975"/>
              </a:spcBef>
              <a:tabLst>
                <a:tab pos="2679065" algn="l"/>
                <a:tab pos="5346065" algn="l"/>
                <a:tab pos="8013065" algn="l"/>
              </a:tabLst>
            </a:pPr>
            <a:r>
              <a:rPr sz="12000" spc="4990" dirty="0">
                <a:solidFill>
                  <a:srgbClr val="D61E0A"/>
                </a:solidFill>
                <a:latin typeface="Arial"/>
                <a:cs typeface="Arial"/>
              </a:rPr>
              <a:t>+	+	+	+</a:t>
            </a:r>
            <a:endParaRPr sz="1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7700" y="5538723"/>
            <a:ext cx="1549400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44"/>
              </a:lnSpc>
            </a:pPr>
            <a:r>
              <a:rPr sz="12000" spc="8000" dirty="0">
                <a:solidFill>
                  <a:srgbClr val="D61E0A"/>
                </a:solidFill>
                <a:latin typeface="Arial"/>
                <a:cs typeface="Arial"/>
              </a:rPr>
              <a:t>-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4627" y="798347"/>
            <a:ext cx="743712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31950">
              <a:lnSpc>
                <a:spcPts val="15300"/>
              </a:lnSpc>
            </a:pPr>
            <a:r>
              <a:rPr sz="13000" b="1" spc="-250" dirty="0">
                <a:latin typeface="Trebuchet MS"/>
                <a:cs typeface="Trebuchet MS"/>
              </a:rPr>
              <a:t>Avoid  </a:t>
            </a:r>
            <a:r>
              <a:rPr sz="13000" b="1" spc="225" dirty="0">
                <a:latin typeface="Trebuchet MS"/>
                <a:cs typeface="Trebuchet MS"/>
              </a:rPr>
              <a:t>Ne</a:t>
            </a:r>
            <a:r>
              <a:rPr sz="13000" b="1" spc="175" dirty="0">
                <a:latin typeface="Trebuchet MS"/>
                <a:cs typeface="Trebuchet MS"/>
              </a:rPr>
              <a:t>g</a:t>
            </a:r>
            <a:r>
              <a:rPr sz="13000" b="1" spc="60" dirty="0">
                <a:latin typeface="Trebuchet MS"/>
                <a:cs typeface="Trebuchet MS"/>
              </a:rPr>
              <a:t>a</a:t>
            </a:r>
            <a:r>
              <a:rPr sz="13000" b="1" spc="-625" dirty="0">
                <a:latin typeface="Trebuchet MS"/>
                <a:cs typeface="Trebuchet MS"/>
              </a:rPr>
              <a:t>t</a:t>
            </a:r>
            <a:r>
              <a:rPr sz="13000" b="1" spc="-405" dirty="0">
                <a:latin typeface="Trebuchet MS"/>
                <a:cs typeface="Trebuchet MS"/>
              </a:rPr>
              <a:t>i</a:t>
            </a:r>
            <a:r>
              <a:rPr sz="13000" b="1" spc="-300" dirty="0">
                <a:latin typeface="Trebuchet MS"/>
                <a:cs typeface="Trebuchet MS"/>
              </a:rPr>
              <a:t>v</a:t>
            </a:r>
            <a:r>
              <a:rPr sz="13000" b="1" spc="210" dirty="0">
                <a:latin typeface="Trebuchet MS"/>
                <a:cs typeface="Trebuchet MS"/>
              </a:rPr>
              <a:t>es</a:t>
            </a:r>
            <a:endParaRPr sz="1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627" y="798347"/>
            <a:ext cx="743712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31950">
              <a:lnSpc>
                <a:spcPts val="15300"/>
              </a:lnSpc>
            </a:pPr>
            <a:r>
              <a:rPr sz="13000" b="1" spc="-250" dirty="0">
                <a:latin typeface="Trebuchet MS"/>
                <a:cs typeface="Trebuchet MS"/>
              </a:rPr>
              <a:t>Avoid  </a:t>
            </a:r>
            <a:r>
              <a:rPr sz="13000" b="1" spc="225" dirty="0">
                <a:latin typeface="Trebuchet MS"/>
                <a:cs typeface="Trebuchet MS"/>
              </a:rPr>
              <a:t>Ne</a:t>
            </a:r>
            <a:r>
              <a:rPr sz="13000" b="1" spc="175" dirty="0">
                <a:latin typeface="Trebuchet MS"/>
                <a:cs typeface="Trebuchet MS"/>
              </a:rPr>
              <a:t>g</a:t>
            </a:r>
            <a:r>
              <a:rPr sz="13000" b="1" spc="60" dirty="0">
                <a:latin typeface="Trebuchet MS"/>
                <a:cs typeface="Trebuchet MS"/>
              </a:rPr>
              <a:t>a</a:t>
            </a:r>
            <a:r>
              <a:rPr sz="13000" b="1" spc="-625" dirty="0">
                <a:latin typeface="Trebuchet MS"/>
                <a:cs typeface="Trebuchet MS"/>
              </a:rPr>
              <a:t>t</a:t>
            </a:r>
            <a:r>
              <a:rPr sz="13000" b="1" spc="-405" dirty="0">
                <a:latin typeface="Trebuchet MS"/>
                <a:cs typeface="Trebuchet MS"/>
              </a:rPr>
              <a:t>i</a:t>
            </a:r>
            <a:r>
              <a:rPr sz="13000" b="1" spc="-300" dirty="0">
                <a:latin typeface="Trebuchet MS"/>
                <a:cs typeface="Trebuchet MS"/>
              </a:rPr>
              <a:t>v</a:t>
            </a:r>
            <a:r>
              <a:rPr sz="13000" b="1" spc="210" dirty="0">
                <a:latin typeface="Trebuchet MS"/>
                <a:cs typeface="Trebuchet MS"/>
              </a:rPr>
              <a:t>es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7317" y="4684547"/>
            <a:ext cx="10308590" cy="267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34"/>
              </a:lnSpc>
            </a:pPr>
            <a:r>
              <a:rPr sz="6000" spc="-305" dirty="0">
                <a:latin typeface="Lucida Sans"/>
                <a:cs typeface="Lucida Sans"/>
              </a:rPr>
              <a:t>avoid </a:t>
            </a:r>
            <a:r>
              <a:rPr sz="6000" spc="-290" dirty="0">
                <a:latin typeface="Lucida Sans"/>
                <a:cs typeface="Lucida Sans"/>
              </a:rPr>
              <a:t>creating negative</a:t>
            </a:r>
            <a:r>
              <a:rPr sz="6000" spc="-745" dirty="0">
                <a:latin typeface="Lucida Sans"/>
                <a:cs typeface="Lucida Sans"/>
              </a:rPr>
              <a:t> </a:t>
            </a:r>
            <a:r>
              <a:rPr sz="6000" spc="-135" dirty="0">
                <a:latin typeface="Lucida Sans"/>
                <a:cs typeface="Lucida Sans"/>
              </a:rPr>
              <a:t>spaces</a:t>
            </a:r>
            <a:endParaRPr sz="6000">
              <a:latin typeface="Lucida Sans"/>
              <a:cs typeface="Lucida Sans"/>
            </a:endParaRPr>
          </a:p>
          <a:p>
            <a:pPr marL="1270" algn="ctr">
              <a:lnSpc>
                <a:spcPts val="14235"/>
              </a:lnSpc>
            </a:pPr>
            <a:r>
              <a:rPr sz="12000" spc="8000" dirty="0">
                <a:solidFill>
                  <a:srgbClr val="D61E0A"/>
                </a:solidFill>
                <a:latin typeface="Arial"/>
                <a:cs typeface="Arial"/>
              </a:rPr>
              <a:t>-</a:t>
            </a:r>
            <a:endParaRPr sz="1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0600" y="2275509"/>
            <a:ext cx="7651115" cy="622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200"/>
              </a:lnSpc>
            </a:pPr>
            <a:r>
              <a:rPr sz="6500" spc="290" dirty="0">
                <a:latin typeface="Arial"/>
                <a:cs typeface="Arial"/>
              </a:rPr>
              <a:t>No </a:t>
            </a:r>
            <a:r>
              <a:rPr sz="6500" spc="155" dirty="0">
                <a:latin typeface="Arial"/>
                <a:cs typeface="Arial"/>
              </a:rPr>
              <a:t>feigning</a:t>
            </a:r>
            <a:r>
              <a:rPr sz="6500" spc="-555" dirty="0">
                <a:latin typeface="Arial"/>
                <a:cs typeface="Arial"/>
              </a:rPr>
              <a:t> </a:t>
            </a:r>
            <a:r>
              <a:rPr sz="6500" spc="55" dirty="0">
                <a:latin typeface="Arial"/>
                <a:cs typeface="Arial"/>
              </a:rPr>
              <a:t>surprise  </a:t>
            </a:r>
            <a:r>
              <a:rPr sz="6500" spc="290" dirty="0">
                <a:latin typeface="Arial"/>
                <a:cs typeface="Arial"/>
              </a:rPr>
              <a:t>No </a:t>
            </a:r>
            <a:r>
              <a:rPr sz="6500" spc="145" dirty="0">
                <a:latin typeface="Arial"/>
                <a:cs typeface="Arial"/>
              </a:rPr>
              <a:t>well-actually’s  </a:t>
            </a:r>
            <a:r>
              <a:rPr sz="6500" spc="290" dirty="0">
                <a:latin typeface="Arial"/>
                <a:cs typeface="Arial"/>
              </a:rPr>
              <a:t>No</a:t>
            </a:r>
            <a:r>
              <a:rPr sz="6500" spc="-175" dirty="0">
                <a:latin typeface="Arial"/>
                <a:cs typeface="Arial"/>
              </a:rPr>
              <a:t> </a:t>
            </a:r>
            <a:r>
              <a:rPr sz="6500" spc="130" dirty="0">
                <a:latin typeface="Arial"/>
                <a:cs typeface="Arial"/>
              </a:rPr>
              <a:t>backseat-driving  </a:t>
            </a:r>
            <a:r>
              <a:rPr sz="6500" spc="290" dirty="0">
                <a:latin typeface="Arial"/>
                <a:cs typeface="Arial"/>
              </a:rPr>
              <a:t>No </a:t>
            </a:r>
            <a:r>
              <a:rPr sz="6500" spc="165" dirty="0">
                <a:latin typeface="Arial"/>
                <a:cs typeface="Arial"/>
              </a:rPr>
              <a:t>subtle</a:t>
            </a:r>
            <a:r>
              <a:rPr sz="6500" spc="-595" dirty="0">
                <a:latin typeface="Arial"/>
                <a:cs typeface="Arial"/>
              </a:rPr>
              <a:t> </a:t>
            </a:r>
            <a:r>
              <a:rPr sz="6500" spc="25" dirty="0">
                <a:latin typeface="Arial"/>
                <a:cs typeface="Arial"/>
              </a:rPr>
              <a:t>sexism</a:t>
            </a:r>
            <a:endParaRPr sz="6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0600" y="8512813"/>
            <a:ext cx="829246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" dirty="0">
                <a:latin typeface="Arial"/>
                <a:cs typeface="Arial"/>
              </a:rPr>
              <a:t>(or </a:t>
            </a:r>
            <a:r>
              <a:rPr sz="5000" spc="-10" dirty="0">
                <a:latin typeface="Arial"/>
                <a:cs typeface="Arial"/>
              </a:rPr>
              <a:t>racism, </a:t>
            </a:r>
            <a:r>
              <a:rPr sz="5000" spc="95" dirty="0">
                <a:latin typeface="Arial"/>
                <a:cs typeface="Arial"/>
              </a:rPr>
              <a:t>homophobia,</a:t>
            </a:r>
            <a:r>
              <a:rPr sz="5000" spc="-335" dirty="0">
                <a:latin typeface="Arial"/>
                <a:cs typeface="Arial"/>
              </a:rPr>
              <a:t> </a:t>
            </a:r>
            <a:r>
              <a:rPr sz="5000" spc="-65" dirty="0">
                <a:latin typeface="Arial"/>
                <a:cs typeface="Arial"/>
              </a:rPr>
              <a:t>etc.)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8200" y="0"/>
            <a:ext cx="6235700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1251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z="13000" b="1" spc="-250" dirty="0">
                <a:latin typeface="Trebuchet MS"/>
                <a:cs typeface="Trebuchet MS"/>
              </a:rPr>
              <a:t>Help</a:t>
            </a:r>
            <a:r>
              <a:rPr sz="13000" b="1" spc="-750" dirty="0">
                <a:latin typeface="Trebuchet MS"/>
                <a:cs typeface="Trebuchet MS"/>
              </a:rPr>
              <a:t> </a:t>
            </a:r>
            <a:r>
              <a:rPr sz="13000" b="1" spc="-295" dirty="0">
                <a:latin typeface="Trebuchet MS"/>
                <a:cs typeface="Trebuchet MS"/>
              </a:rPr>
              <a:t>Others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445000"/>
            <a:ext cx="38100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8452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2000" b="1" spc="-204" dirty="0">
                <a:latin typeface="Trebuchet MS"/>
                <a:cs typeface="Trebuchet MS"/>
              </a:rPr>
              <a:t>Kill </a:t>
            </a:r>
            <a:r>
              <a:rPr sz="12000" b="1" spc="-340" dirty="0">
                <a:latin typeface="Trebuchet MS"/>
                <a:cs typeface="Trebuchet MS"/>
              </a:rPr>
              <a:t>Your</a:t>
            </a:r>
            <a:r>
              <a:rPr sz="12000" b="1" spc="-1115" dirty="0">
                <a:latin typeface="Trebuchet MS"/>
                <a:cs typeface="Trebuchet MS"/>
              </a:rPr>
              <a:t> </a:t>
            </a:r>
            <a:r>
              <a:rPr sz="12000" b="1" spc="-170" dirty="0">
                <a:latin typeface="Trebuchet MS"/>
                <a:cs typeface="Trebuchet MS"/>
              </a:rPr>
              <a:t>Heroes</a:t>
            </a:r>
            <a:endParaRPr sz="120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165"/>
              </a:spcBef>
            </a:pPr>
            <a:r>
              <a:rPr sz="6000" spc="-350" dirty="0">
                <a:latin typeface="Lucida Sans"/>
                <a:cs typeface="Lucida Sans"/>
              </a:rPr>
              <a:t>not</a:t>
            </a:r>
            <a:r>
              <a:rPr sz="6000" spc="-509" dirty="0">
                <a:latin typeface="Lucida Sans"/>
                <a:cs typeface="Lucida Sans"/>
              </a:rPr>
              <a:t> </a:t>
            </a:r>
            <a:r>
              <a:rPr sz="6000" spc="-310" dirty="0">
                <a:latin typeface="Lucida Sans"/>
                <a:cs typeface="Lucida Sans"/>
              </a:rPr>
              <a:t>literally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4900" y="5067300"/>
            <a:ext cx="31750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238500"/>
            <a:ext cx="3263900" cy="32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8844" y="1397660"/>
            <a:ext cx="3368675" cy="179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0400">
              <a:lnSpc>
                <a:spcPts val="7100"/>
              </a:lnSpc>
            </a:pPr>
            <a:r>
              <a:rPr sz="6000" spc="45" dirty="0">
                <a:latin typeface="Cambria"/>
                <a:cs typeface="Cambria"/>
              </a:rPr>
              <a:t>Aaron  </a:t>
            </a:r>
            <a:r>
              <a:rPr sz="6000" spc="375" dirty="0">
                <a:latin typeface="Cambria"/>
                <a:cs typeface="Cambria"/>
              </a:rPr>
              <a:t>P</a:t>
            </a:r>
            <a:r>
              <a:rPr sz="6000" spc="325" dirty="0">
                <a:latin typeface="Cambria"/>
                <a:cs typeface="Cambria"/>
              </a:rPr>
              <a:t>a</a:t>
            </a:r>
            <a:r>
              <a:rPr sz="6000" spc="20" dirty="0">
                <a:latin typeface="Cambria"/>
                <a:cs typeface="Cambria"/>
              </a:rPr>
              <a:t>tt</a:t>
            </a:r>
            <a:r>
              <a:rPr sz="6000" spc="204" dirty="0">
                <a:latin typeface="Cambria"/>
                <a:cs typeface="Cambria"/>
              </a:rPr>
              <a:t>e</a:t>
            </a:r>
            <a:r>
              <a:rPr sz="6000" spc="-375" dirty="0">
                <a:latin typeface="Cambria"/>
                <a:cs typeface="Cambria"/>
              </a:rPr>
              <a:t>r</a:t>
            </a:r>
            <a:r>
              <a:rPr sz="6000" spc="330" dirty="0">
                <a:latin typeface="Cambria"/>
                <a:cs typeface="Cambria"/>
              </a:rPr>
              <a:t>s</a:t>
            </a:r>
            <a:r>
              <a:rPr sz="6000" spc="415" dirty="0">
                <a:latin typeface="Cambria"/>
                <a:cs typeface="Cambria"/>
              </a:rPr>
              <a:t>o</a:t>
            </a:r>
            <a:r>
              <a:rPr sz="6000" spc="45" dirty="0">
                <a:latin typeface="Cambria"/>
                <a:cs typeface="Cambria"/>
              </a:rPr>
              <a:t>n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0841" y="6689673"/>
            <a:ext cx="626300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325" dirty="0">
                <a:latin typeface="Lucida Sans"/>
                <a:cs typeface="Lucida Sans"/>
              </a:rPr>
              <a:t>A </a:t>
            </a:r>
            <a:r>
              <a:rPr sz="4200" spc="-225" dirty="0">
                <a:latin typeface="Lucida Sans"/>
                <a:cs typeface="Lucida Sans"/>
              </a:rPr>
              <a:t>wild </a:t>
            </a:r>
            <a:r>
              <a:rPr sz="4200" spc="-245" dirty="0">
                <a:latin typeface="Lucida Sans"/>
                <a:cs typeface="Lucida Sans"/>
              </a:rPr>
              <a:t>Tenderlove</a:t>
            </a:r>
            <a:r>
              <a:rPr sz="4200" spc="-425" dirty="0">
                <a:latin typeface="Lucida Sans"/>
                <a:cs typeface="Lucida Sans"/>
              </a:rPr>
              <a:t> </a:t>
            </a:r>
            <a:r>
              <a:rPr sz="4200" spc="-204" dirty="0">
                <a:latin typeface="Lucida Sans"/>
                <a:cs typeface="Lucida Sans"/>
              </a:rPr>
              <a:t>appears!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38500"/>
            <a:ext cx="3263900" cy="326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9600" y="3556000"/>
            <a:ext cx="3505200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A6E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02400"/>
            <a:ext cx="326390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65100"/>
            <a:ext cx="12325350" cy="821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8100" y="927100"/>
            <a:ext cx="10680700" cy="456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0" b="1" spc="-560" dirty="0">
                <a:latin typeface="Gill Sans MT"/>
                <a:cs typeface="Gill Sans MT"/>
              </a:rPr>
              <a:t>I </a:t>
            </a:r>
            <a:r>
              <a:rPr sz="10000" b="1" spc="-65" dirty="0">
                <a:latin typeface="Gill Sans MT"/>
                <a:cs typeface="Gill Sans MT"/>
              </a:rPr>
              <a:t>get </a:t>
            </a:r>
            <a:r>
              <a:rPr sz="10000" b="1" dirty="0">
                <a:latin typeface="Gill Sans MT"/>
                <a:cs typeface="Gill Sans MT"/>
              </a:rPr>
              <a:t>insanely  </a:t>
            </a:r>
            <a:r>
              <a:rPr sz="10000" b="1" spc="-40" dirty="0">
                <a:latin typeface="Gill Sans MT"/>
                <a:cs typeface="Gill Sans MT"/>
              </a:rPr>
              <a:t>nervous </a:t>
            </a:r>
            <a:r>
              <a:rPr sz="10000" b="1" spc="-110" dirty="0">
                <a:latin typeface="Gill Sans MT"/>
                <a:cs typeface="Gill Sans MT"/>
              </a:rPr>
              <a:t>when </a:t>
            </a:r>
            <a:r>
              <a:rPr sz="10000" b="1" spc="-560" dirty="0">
                <a:latin typeface="Gill Sans MT"/>
                <a:cs typeface="Gill Sans MT"/>
              </a:rPr>
              <a:t>I  </a:t>
            </a:r>
            <a:r>
              <a:rPr sz="10000" b="1" spc="50" dirty="0">
                <a:latin typeface="Gill Sans MT"/>
                <a:cs typeface="Gill Sans MT"/>
              </a:rPr>
              <a:t>give</a:t>
            </a:r>
            <a:r>
              <a:rPr sz="10000" b="1" spc="-635" dirty="0">
                <a:latin typeface="Gill Sans MT"/>
                <a:cs typeface="Gill Sans MT"/>
              </a:rPr>
              <a:t> </a:t>
            </a:r>
            <a:r>
              <a:rPr sz="10000" b="1" spc="-70" dirty="0">
                <a:latin typeface="Gill Sans MT"/>
                <a:cs typeface="Gill Sans MT"/>
              </a:rPr>
              <a:t>presentations</a:t>
            </a:r>
            <a:endParaRPr sz="10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5252" rIns="0" bIns="0" rtlCol="0">
            <a:spAutoFit/>
          </a:bodyPr>
          <a:lstStyle/>
          <a:p>
            <a:pPr marL="1724025" marR="5080" indent="692150">
              <a:lnSpc>
                <a:spcPts val="14000"/>
              </a:lnSpc>
            </a:pPr>
            <a:r>
              <a:rPr sz="12000" b="1" spc="-345" dirty="0">
                <a:latin typeface="Trebuchet MS"/>
                <a:cs typeface="Trebuchet MS"/>
              </a:rPr>
              <a:t>Fake </a:t>
            </a:r>
            <a:r>
              <a:rPr sz="12000" b="1" spc="-200" dirty="0">
                <a:latin typeface="Trebuchet MS"/>
                <a:cs typeface="Trebuchet MS"/>
              </a:rPr>
              <a:t>It </a:t>
            </a:r>
            <a:r>
              <a:rPr sz="12000" b="1" spc="-610" dirty="0">
                <a:latin typeface="Trebuchet MS"/>
                <a:cs typeface="Trebuchet MS"/>
              </a:rPr>
              <a:t>‘til  </a:t>
            </a:r>
            <a:r>
              <a:rPr sz="12000" b="1" spc="-150" dirty="0">
                <a:latin typeface="Trebuchet MS"/>
                <a:cs typeface="Trebuchet MS"/>
              </a:rPr>
              <a:t>You </a:t>
            </a:r>
            <a:r>
              <a:rPr sz="12000" b="1" spc="160" dirty="0">
                <a:latin typeface="Trebuchet MS"/>
                <a:cs typeface="Trebuchet MS"/>
              </a:rPr>
              <a:t>Make</a:t>
            </a:r>
            <a:r>
              <a:rPr sz="12000" b="1" spc="-1190" dirty="0">
                <a:latin typeface="Trebuchet MS"/>
                <a:cs typeface="Trebuchet MS"/>
              </a:rPr>
              <a:t> </a:t>
            </a:r>
            <a:r>
              <a:rPr sz="12000" b="1" spc="-200" dirty="0">
                <a:latin typeface="Trebuchet MS"/>
                <a:cs typeface="Trebuchet MS"/>
              </a:rPr>
              <a:t>It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200" y="279400"/>
            <a:ext cx="12357100" cy="2692400"/>
          </a:xfrm>
          <a:custGeom>
            <a:avLst/>
            <a:gdLst/>
            <a:ahLst/>
            <a:cxnLst/>
            <a:rect l="l" t="t" r="r" b="b"/>
            <a:pathLst>
              <a:path w="12357100" h="2692400">
                <a:moveTo>
                  <a:pt x="0" y="0"/>
                </a:moveTo>
                <a:lnTo>
                  <a:pt x="12357100" y="0"/>
                </a:lnTo>
                <a:lnTo>
                  <a:pt x="12357100" y="2692400"/>
                </a:lnTo>
                <a:lnTo>
                  <a:pt x="0" y="269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" y="279400"/>
            <a:ext cx="12357100" cy="2692400"/>
          </a:xfrm>
          <a:custGeom>
            <a:avLst/>
            <a:gdLst/>
            <a:ahLst/>
            <a:cxnLst/>
            <a:rect l="l" t="t" r="r" b="b"/>
            <a:pathLst>
              <a:path w="12357100" h="2692400">
                <a:moveTo>
                  <a:pt x="0" y="0"/>
                </a:moveTo>
                <a:lnTo>
                  <a:pt x="12357100" y="0"/>
                </a:lnTo>
                <a:lnTo>
                  <a:pt x="12357100" y="2692400"/>
                </a:lnTo>
                <a:lnTo>
                  <a:pt x="0" y="2692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827" rIns="0" bIns="0" rtlCol="0">
            <a:spAutoFit/>
          </a:bodyPr>
          <a:lstStyle/>
          <a:p>
            <a:pPr marL="0" marR="5080">
              <a:lnSpc>
                <a:spcPts val="7600"/>
              </a:lnSpc>
            </a:pPr>
            <a:r>
              <a:rPr sz="6500" b="1" spc="-2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6500" b="1" spc="-165" dirty="0">
                <a:solidFill>
                  <a:srgbClr val="FFFFFF"/>
                </a:solidFill>
                <a:latin typeface="Trebuchet MS"/>
                <a:cs typeface="Trebuchet MS"/>
              </a:rPr>
              <a:t>secret to </a:t>
            </a:r>
            <a:r>
              <a:rPr sz="6500" b="1" spc="-235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6500" b="1" spc="1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6500" b="1" spc="-9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0" b="1" spc="-195" dirty="0">
                <a:solidFill>
                  <a:srgbClr val="FFFFFF"/>
                </a:solidFill>
                <a:latin typeface="Trebuchet MS"/>
                <a:cs typeface="Trebuchet MS"/>
              </a:rPr>
              <a:t>pretending  </a:t>
            </a:r>
            <a:r>
              <a:rPr sz="6500" b="1" spc="-13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6500" b="1" spc="-145" dirty="0">
                <a:solidFill>
                  <a:srgbClr val="FFFFFF"/>
                </a:solidFill>
                <a:latin typeface="Trebuchet MS"/>
                <a:cs typeface="Trebuchet MS"/>
              </a:rPr>
              <a:t>know </a:t>
            </a:r>
            <a:r>
              <a:rPr sz="6500" b="1" spc="-20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6500" b="1" spc="-315" dirty="0">
                <a:solidFill>
                  <a:srgbClr val="FFFFFF"/>
                </a:solidFill>
                <a:latin typeface="Trebuchet MS"/>
                <a:cs typeface="Trebuchet MS"/>
              </a:rPr>
              <a:t>you’re</a:t>
            </a:r>
            <a:r>
              <a:rPr sz="6500" b="1" spc="-9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0" b="1" spc="-100" dirty="0">
                <a:solidFill>
                  <a:srgbClr val="FFFFFF"/>
                </a:solidFill>
                <a:latin typeface="Trebuchet MS"/>
                <a:cs typeface="Trebuchet MS"/>
              </a:rPr>
              <a:t>doing.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50" y="3199888"/>
            <a:ext cx="8178800" cy="654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3652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2000" b="1" spc="-345" dirty="0">
                <a:latin typeface="Trebuchet MS"/>
                <a:cs typeface="Trebuchet MS"/>
              </a:rPr>
              <a:t>Talk </a:t>
            </a:r>
            <a:r>
              <a:rPr sz="12000" b="1" spc="-215" dirty="0">
                <a:latin typeface="Trebuchet MS"/>
                <a:cs typeface="Trebuchet MS"/>
              </a:rPr>
              <a:t>about</a:t>
            </a:r>
            <a:r>
              <a:rPr sz="12000" b="1" spc="-1010" dirty="0">
                <a:latin typeface="Trebuchet MS"/>
                <a:cs typeface="Trebuchet MS"/>
              </a:rPr>
              <a:t> </a:t>
            </a:r>
            <a:r>
              <a:rPr sz="12000" b="1" spc="-480" dirty="0">
                <a:latin typeface="Trebuchet MS"/>
                <a:cs typeface="Trebuchet MS"/>
              </a:rPr>
              <a:t>it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4900" y="52070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52070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3652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2000" b="1" spc="-229" dirty="0">
                <a:latin typeface="Trebuchet MS"/>
                <a:cs typeface="Trebuchet MS"/>
              </a:rPr>
              <a:t>Help</a:t>
            </a:r>
            <a:r>
              <a:rPr sz="12000" b="1" spc="-725" dirty="0">
                <a:latin typeface="Trebuchet MS"/>
                <a:cs typeface="Trebuchet MS"/>
              </a:rPr>
              <a:t> </a:t>
            </a:r>
            <a:r>
              <a:rPr sz="12000" b="1" spc="-225" dirty="0">
                <a:latin typeface="Trebuchet MS"/>
                <a:cs typeface="Trebuchet MS"/>
              </a:rPr>
              <a:t>yourself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52070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3652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2000" b="1" spc="-229" dirty="0">
                <a:latin typeface="Trebuchet MS"/>
                <a:cs typeface="Trebuchet MS"/>
              </a:rPr>
              <a:t>Help</a:t>
            </a:r>
            <a:r>
              <a:rPr sz="12000" b="1" spc="-705" dirty="0">
                <a:latin typeface="Trebuchet MS"/>
                <a:cs typeface="Trebuchet MS"/>
              </a:rPr>
              <a:t> </a:t>
            </a:r>
            <a:r>
              <a:rPr sz="12000" b="1" spc="-245" dirty="0">
                <a:latin typeface="Trebuchet MS"/>
                <a:cs typeface="Trebuchet MS"/>
              </a:rPr>
              <a:t>others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3652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2000" b="1" spc="-415" dirty="0">
                <a:latin typeface="Trebuchet MS"/>
                <a:cs typeface="Trebuchet MS"/>
              </a:rPr>
              <a:t>Enjoy</a:t>
            </a:r>
            <a:r>
              <a:rPr sz="12000" b="1" spc="-710" dirty="0">
                <a:latin typeface="Trebuchet MS"/>
                <a:cs typeface="Trebuchet MS"/>
              </a:rPr>
              <a:t> </a:t>
            </a:r>
            <a:r>
              <a:rPr sz="12000" b="1" spc="-20" dirty="0">
                <a:latin typeface="Trebuchet MS"/>
                <a:cs typeface="Trebuchet MS"/>
              </a:rPr>
              <a:t>coding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4900" y="52070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58" y="4980368"/>
            <a:ext cx="1196721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5"/>
              </a:lnSpc>
            </a:pPr>
            <a:r>
              <a:rPr sz="6500" spc="-65" dirty="0">
                <a:latin typeface="Tahoma"/>
                <a:cs typeface="Tahoma"/>
              </a:rPr>
              <a:t>bit.ly/impostor-syndrome-support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>
              <a:lnSpc>
                <a:spcPts val="11700"/>
              </a:lnSpc>
            </a:pPr>
            <a:r>
              <a:rPr spc="-95" dirty="0"/>
              <a:t>Join </a:t>
            </a:r>
            <a:r>
              <a:rPr spc="-345" dirty="0"/>
              <a:t>our</a:t>
            </a:r>
            <a:r>
              <a:rPr spc="-1025" dirty="0"/>
              <a:t> </a:t>
            </a:r>
            <a:r>
              <a:rPr spc="-275" dirty="0"/>
              <a:t>online  </a:t>
            </a:r>
            <a:r>
              <a:rPr spc="-140" dirty="0"/>
              <a:t>support</a:t>
            </a:r>
            <a:r>
              <a:rPr spc="-585" dirty="0"/>
              <a:t> </a:t>
            </a:r>
            <a:r>
              <a:rPr spc="-140" dirty="0"/>
              <a:t>group</a:t>
            </a:r>
          </a:p>
        </p:txBody>
      </p:sp>
      <p:sp>
        <p:nvSpPr>
          <p:cNvPr id="4" name="object 4"/>
          <p:cNvSpPr/>
          <p:nvPr/>
        </p:nvSpPr>
        <p:spPr>
          <a:xfrm>
            <a:off x="5753100" y="7404100"/>
            <a:ext cx="14859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522" y="3806190"/>
            <a:ext cx="710755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0" b="1" spc="-515" dirty="0">
                <a:latin typeface="Tahoma"/>
                <a:cs typeface="Tahoma"/>
              </a:rPr>
              <a:t>Julie</a:t>
            </a:r>
            <a:r>
              <a:rPr sz="10000" b="1" spc="-1075" dirty="0">
                <a:latin typeface="Tahoma"/>
                <a:cs typeface="Tahoma"/>
              </a:rPr>
              <a:t> </a:t>
            </a:r>
            <a:r>
              <a:rPr sz="10000" b="1" spc="-735" dirty="0">
                <a:latin typeface="Tahoma"/>
                <a:cs typeface="Tahoma"/>
              </a:rPr>
              <a:t>Pagano</a:t>
            </a:r>
            <a:endParaRPr sz="10000">
              <a:latin typeface="Tahoma"/>
              <a:cs typeface="Tahoma"/>
            </a:endParaRPr>
          </a:p>
          <a:p>
            <a:pPr algn="ctr">
              <a:lnSpc>
                <a:spcPts val="8930"/>
              </a:lnSpc>
              <a:spcBef>
                <a:spcPts val="30"/>
              </a:spcBef>
            </a:pPr>
            <a:r>
              <a:rPr sz="7500" spc="-195" dirty="0">
                <a:latin typeface="Tahoma"/>
                <a:cs typeface="Tahoma"/>
              </a:rPr>
              <a:t>@juliepagano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3500" y="3721100"/>
            <a:ext cx="30861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933" y="910628"/>
            <a:ext cx="12244705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b="1" spc="-390" dirty="0">
                <a:latin typeface="Trebuchet MS"/>
                <a:cs typeface="Trebuchet MS"/>
              </a:rPr>
              <a:t>Feedback,</a:t>
            </a:r>
            <a:r>
              <a:rPr sz="12000" b="1" spc="-695" dirty="0">
                <a:latin typeface="Trebuchet MS"/>
                <a:cs typeface="Trebuchet MS"/>
              </a:rPr>
              <a:t> </a:t>
            </a:r>
            <a:r>
              <a:rPr sz="12000" b="1" spc="-270" dirty="0">
                <a:latin typeface="Trebuchet MS"/>
                <a:cs typeface="Trebuchet MS"/>
              </a:rPr>
              <a:t>please!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3100" y="7404100"/>
            <a:ext cx="14859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064" rIns="0" bIns="0" rtlCol="0">
            <a:spAutoFit/>
          </a:bodyPr>
          <a:lstStyle/>
          <a:p>
            <a:pPr marL="3413125">
              <a:lnSpc>
                <a:spcPct val="100000"/>
              </a:lnSpc>
            </a:pPr>
            <a:r>
              <a:rPr spc="-3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80906"/>
            <a:ext cx="9901555" cy="550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marR="1264920" indent="-434340">
              <a:lnSpc>
                <a:spcPts val="3600"/>
              </a:lnSpc>
              <a:buSzPct val="170312"/>
              <a:buChar char="•"/>
              <a:tabLst>
                <a:tab pos="447040" algn="l"/>
              </a:tabLst>
            </a:pPr>
            <a:r>
              <a:rPr sz="3200" spc="-5" dirty="0">
                <a:latin typeface="Gill Sans MT"/>
                <a:cs typeface="Gill Sans MT"/>
              </a:rPr>
              <a:t>Impostor </a:t>
            </a:r>
            <a:r>
              <a:rPr sz="3200" spc="-15" dirty="0">
                <a:latin typeface="Gill Sans MT"/>
                <a:cs typeface="Gill Sans MT"/>
              </a:rPr>
              <a:t>Syndrome </a:t>
            </a:r>
            <a:r>
              <a:rPr sz="3200" spc="-5" dirty="0">
                <a:latin typeface="Gill Sans MT"/>
                <a:cs typeface="Gill Sans MT"/>
              </a:rPr>
              <a:t>-</a:t>
            </a:r>
            <a:r>
              <a:rPr sz="3200" spc="-70" dirty="0">
                <a:latin typeface="Gill Sans MT"/>
                <a:cs typeface="Gill Sans MT"/>
              </a:rPr>
              <a:t> </a:t>
            </a:r>
            <a:r>
              <a:rPr sz="3200" u="heavy" spc="-5" dirty="0">
                <a:latin typeface="Gill Sans MT"/>
                <a:cs typeface="Gill Sans MT"/>
                <a:hlinkClick r:id="rId2"/>
              </a:rPr>
              <a:t>http://en.wikipedia.org/wiki/  </a:t>
            </a:r>
            <a:r>
              <a:rPr sz="3200" u="heavy" spc="-10" dirty="0">
                <a:latin typeface="Gill Sans MT"/>
                <a:cs typeface="Gill Sans MT"/>
              </a:rPr>
              <a:t>Impostor_syndrome</a:t>
            </a:r>
            <a:endParaRPr sz="3200">
              <a:latin typeface="Gill Sans MT"/>
              <a:cs typeface="Gill Sans MT"/>
            </a:endParaRPr>
          </a:p>
          <a:p>
            <a:pPr marL="447040" marR="869950" indent="-434340">
              <a:lnSpc>
                <a:spcPts val="3600"/>
              </a:lnSpc>
              <a:spcBef>
                <a:spcPts val="1820"/>
              </a:spcBef>
              <a:buSzPct val="170312"/>
              <a:buChar char="•"/>
              <a:tabLst>
                <a:tab pos="447040" algn="l"/>
              </a:tabLst>
            </a:pPr>
            <a:r>
              <a:rPr sz="3200" spc="-5" dirty="0">
                <a:latin typeface="Gill Sans MT"/>
                <a:cs typeface="Gill Sans MT"/>
              </a:rPr>
              <a:t>Dunning-Kruger </a:t>
            </a:r>
            <a:r>
              <a:rPr sz="3200" spc="-10" dirty="0">
                <a:latin typeface="Gill Sans MT"/>
                <a:cs typeface="Gill Sans MT"/>
              </a:rPr>
              <a:t>effect </a:t>
            </a:r>
            <a:r>
              <a:rPr sz="3200" spc="-5" dirty="0">
                <a:latin typeface="Gill Sans MT"/>
                <a:cs typeface="Gill Sans MT"/>
              </a:rPr>
              <a:t>- </a:t>
            </a:r>
            <a:r>
              <a:rPr sz="3200" u="heavy" spc="-5" dirty="0">
                <a:latin typeface="Gill Sans MT"/>
                <a:cs typeface="Gill Sans MT"/>
                <a:hlinkClick r:id="rId2"/>
              </a:rPr>
              <a:t>http://en.wikipedia.org/wiki/  </a:t>
            </a:r>
            <a:r>
              <a:rPr sz="3200" u="heavy" spc="-10" dirty="0">
                <a:latin typeface="Gill Sans MT"/>
                <a:cs typeface="Gill Sans MT"/>
              </a:rPr>
              <a:t>Dunning%E2%80%93Kruger_effect</a:t>
            </a:r>
            <a:endParaRPr sz="3200">
              <a:latin typeface="Gill Sans MT"/>
              <a:cs typeface="Gill Sans MT"/>
            </a:endParaRPr>
          </a:p>
          <a:p>
            <a:pPr marL="447040" marR="341630" indent="-434340">
              <a:lnSpc>
                <a:spcPts val="3600"/>
              </a:lnSpc>
              <a:spcBef>
                <a:spcPts val="1820"/>
              </a:spcBef>
              <a:buSzPct val="170312"/>
              <a:buChar char="•"/>
              <a:tabLst>
                <a:tab pos="447040" algn="l"/>
              </a:tabLst>
            </a:pPr>
            <a:r>
              <a:rPr sz="3200" spc="-5" dirty="0">
                <a:latin typeface="Gill Sans MT"/>
                <a:cs typeface="Gill Sans MT"/>
              </a:rPr>
              <a:t>All</a:t>
            </a:r>
            <a:r>
              <a:rPr sz="3200" spc="-40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The</a:t>
            </a:r>
            <a:r>
              <a:rPr sz="3200" spc="-40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Things!</a:t>
            </a:r>
            <a:r>
              <a:rPr sz="320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-</a:t>
            </a:r>
            <a:r>
              <a:rPr sz="3200" dirty="0">
                <a:latin typeface="Gill Sans MT"/>
                <a:cs typeface="Gill Sans MT"/>
              </a:rPr>
              <a:t> </a:t>
            </a:r>
            <a:r>
              <a:rPr sz="3200" u="heavy" spc="-10" dirty="0">
                <a:latin typeface="Gill Sans MT"/>
                <a:cs typeface="Gill Sans MT"/>
                <a:hlinkClick r:id="rId3"/>
              </a:rPr>
              <a:t>http://hyperboleandahalf.blogspot.com/  </a:t>
            </a:r>
            <a:r>
              <a:rPr sz="3200" u="heavy" spc="-20" dirty="0">
                <a:latin typeface="Gill Sans MT"/>
                <a:cs typeface="Gill Sans MT"/>
              </a:rPr>
              <a:t>2010/06/this-is-why-ill-never-be-adult.html</a:t>
            </a:r>
            <a:endParaRPr sz="3200">
              <a:latin typeface="Gill Sans MT"/>
              <a:cs typeface="Gill Sans MT"/>
            </a:endParaRPr>
          </a:p>
          <a:p>
            <a:pPr marL="447040" marR="850265" indent="-434340">
              <a:lnSpc>
                <a:spcPts val="3600"/>
              </a:lnSpc>
              <a:spcBef>
                <a:spcPts val="1825"/>
              </a:spcBef>
              <a:buSzPct val="170312"/>
              <a:buChar char="•"/>
              <a:tabLst>
                <a:tab pos="447040" algn="l"/>
              </a:tabLst>
            </a:pPr>
            <a:r>
              <a:rPr sz="3200" spc="-25" dirty="0">
                <a:latin typeface="Gill Sans MT"/>
                <a:cs typeface="Gill Sans MT"/>
              </a:rPr>
              <a:t>Hacker </a:t>
            </a:r>
            <a:r>
              <a:rPr sz="3200" spc="-5" dirty="0">
                <a:latin typeface="Gill Sans MT"/>
                <a:cs typeface="Gill Sans MT"/>
              </a:rPr>
              <a:t>School Social Rules - </a:t>
            </a:r>
            <a:r>
              <a:rPr sz="3200" u="heavy" spc="-5" dirty="0">
                <a:latin typeface="Gill Sans MT"/>
                <a:cs typeface="Gill Sans MT"/>
              </a:rPr>
              <a:t>https://  </a:t>
            </a:r>
            <a:r>
              <a:rPr sz="3200" u="heavy" spc="-15" dirty="0">
                <a:latin typeface="Gill Sans MT"/>
                <a:cs typeface="Gill Sans MT"/>
                <a:hlinkClick r:id="rId4"/>
              </a:rPr>
              <a:t>www.hackerschool.com/manual#sub-sec-social-rules</a:t>
            </a:r>
            <a:endParaRPr sz="3200">
              <a:latin typeface="Gill Sans MT"/>
              <a:cs typeface="Gill Sans MT"/>
            </a:endParaRPr>
          </a:p>
          <a:p>
            <a:pPr marL="447040" marR="5080" indent="-434340">
              <a:lnSpc>
                <a:spcPts val="3600"/>
              </a:lnSpc>
              <a:spcBef>
                <a:spcPts val="1820"/>
              </a:spcBef>
              <a:buSzPct val="170312"/>
              <a:buChar char="•"/>
              <a:tabLst>
                <a:tab pos="447040" algn="l"/>
              </a:tabLst>
            </a:pPr>
            <a:r>
              <a:rPr sz="3200" spc="-20" dirty="0">
                <a:latin typeface="Gill Sans MT"/>
                <a:cs typeface="Gill Sans MT"/>
              </a:rPr>
              <a:t>Aaron </a:t>
            </a:r>
            <a:r>
              <a:rPr sz="3200" spc="-5" dirty="0">
                <a:latin typeface="Gill Sans MT"/>
                <a:cs typeface="Gill Sans MT"/>
              </a:rPr>
              <a:t>Patterson at SCRC12 -</a:t>
            </a:r>
            <a:r>
              <a:rPr sz="3200" spc="-70" dirty="0">
                <a:latin typeface="Gill Sans MT"/>
                <a:cs typeface="Gill Sans MT"/>
              </a:rPr>
              <a:t> </a:t>
            </a:r>
            <a:r>
              <a:rPr sz="3200" u="heavy" spc="-15" dirty="0">
                <a:latin typeface="Gill Sans MT"/>
                <a:cs typeface="Gill Sans MT"/>
                <a:hlinkClick r:id="rId5"/>
              </a:rPr>
              <a:t>http://www.confreaks.com/  </a:t>
            </a:r>
            <a:r>
              <a:rPr sz="3200" u="heavy" spc="-10" dirty="0">
                <a:latin typeface="Gill Sans MT"/>
                <a:cs typeface="Gill Sans MT"/>
              </a:rPr>
              <a:t>videos/1137-scrc2012-open-source-how-to-give-back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064" rIns="0" bIns="0" rtlCol="0">
            <a:spAutoFit/>
          </a:bodyPr>
          <a:lstStyle/>
          <a:p>
            <a:pPr marL="3362960">
              <a:lnSpc>
                <a:spcPct val="100000"/>
              </a:lnSpc>
            </a:pPr>
            <a:r>
              <a:rPr spc="-5" dirty="0"/>
              <a:t>Attribution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82632"/>
            <a:ext cx="9804400" cy="548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168275" indent="-320040">
              <a:lnSpc>
                <a:spcPts val="2700"/>
              </a:lnSpc>
              <a:buSzPct val="170212"/>
              <a:buChar char="•"/>
              <a:tabLst>
                <a:tab pos="332740" algn="l"/>
                <a:tab pos="4824730" algn="l"/>
              </a:tabLst>
            </a:pPr>
            <a:r>
              <a:rPr sz="2350" dirty="0">
                <a:latin typeface="Gill Sans MT"/>
                <a:cs typeface="Gill Sans MT"/>
              </a:rPr>
              <a:t>Road </a:t>
            </a:r>
            <a:r>
              <a:rPr sz="2350" spc="-5" dirty="0">
                <a:latin typeface="Gill Sans MT"/>
                <a:cs typeface="Gill Sans MT"/>
              </a:rPr>
              <a:t>barrier </a:t>
            </a:r>
            <a:r>
              <a:rPr sz="2350" spc="-15" dirty="0">
                <a:latin typeface="Gill Sans MT"/>
                <a:cs typeface="Gill Sans MT"/>
              </a:rPr>
              <a:t>from </a:t>
            </a:r>
            <a:r>
              <a:rPr sz="2350" dirty="0">
                <a:latin typeface="Gill Sans MT"/>
                <a:cs typeface="Gill Sans MT"/>
              </a:rPr>
              <a:t>the</a:t>
            </a:r>
            <a:r>
              <a:rPr sz="2350" spc="4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noun</a:t>
            </a:r>
            <a:r>
              <a:rPr sz="2350" spc="5" dirty="0">
                <a:latin typeface="Gill Sans MT"/>
                <a:cs typeface="Gill Sans MT"/>
              </a:rPr>
              <a:t> </a:t>
            </a:r>
            <a:r>
              <a:rPr sz="2350" spc="-10" dirty="0">
                <a:latin typeface="Gill Sans MT"/>
                <a:cs typeface="Gill Sans MT"/>
              </a:rPr>
              <a:t>project	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-15" dirty="0">
                <a:latin typeface="Gill Sans MT"/>
                <a:cs typeface="Gill Sans MT"/>
              </a:rPr>
              <a:t> </a:t>
            </a:r>
            <a:r>
              <a:rPr sz="2350" u="heavy" spc="-5" dirty="0">
                <a:latin typeface="Gill Sans MT"/>
                <a:cs typeface="Gill Sans MT"/>
                <a:hlinkClick r:id="rId2"/>
              </a:rPr>
              <a:t>http://thenounproject.com/noun/road- </a:t>
            </a:r>
            <a:r>
              <a:rPr sz="2350" dirty="0">
                <a:latin typeface="Gill Sans MT"/>
                <a:cs typeface="Gill Sans MT"/>
              </a:rPr>
              <a:t> </a:t>
            </a:r>
            <a:r>
              <a:rPr sz="2350" u="heavy" spc="-5" dirty="0">
                <a:latin typeface="Gill Sans MT"/>
                <a:cs typeface="Gill Sans MT"/>
              </a:rPr>
              <a:t>barrier/#icon-No4357</a:t>
            </a:r>
            <a:endParaRPr sz="2350">
              <a:latin typeface="Gill Sans MT"/>
              <a:cs typeface="Gill Sans MT"/>
            </a:endParaRPr>
          </a:p>
          <a:p>
            <a:pPr marL="332740" marR="991869" indent="-320040">
              <a:lnSpc>
                <a:spcPts val="2700"/>
              </a:lnSpc>
              <a:spcBef>
                <a:spcPts val="1345"/>
              </a:spcBef>
              <a:buSzPct val="170212"/>
              <a:buChar char="•"/>
              <a:tabLst>
                <a:tab pos="332740" algn="l"/>
              </a:tabLst>
            </a:pPr>
            <a:r>
              <a:rPr sz="2350" spc="-10" dirty="0">
                <a:latin typeface="Gill Sans MT"/>
                <a:cs typeface="Gill Sans MT"/>
              </a:rPr>
              <a:t>Conversation</a:t>
            </a:r>
            <a:r>
              <a:rPr sz="2350" dirty="0">
                <a:latin typeface="Gill Sans MT"/>
                <a:cs typeface="Gill Sans MT"/>
              </a:rPr>
              <a:t> designed </a:t>
            </a:r>
            <a:r>
              <a:rPr sz="2350" spc="-15" dirty="0">
                <a:latin typeface="Gill Sans MT"/>
                <a:cs typeface="Gill Sans MT"/>
              </a:rPr>
              <a:t>by</a:t>
            </a:r>
            <a:r>
              <a:rPr sz="2350" spc="-23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Anna</a:t>
            </a:r>
            <a:r>
              <a:rPr sz="2350" spc="-295" dirty="0">
                <a:latin typeface="Gill Sans MT"/>
                <a:cs typeface="Gill Sans MT"/>
              </a:rPr>
              <a:t> </a:t>
            </a:r>
            <a:r>
              <a:rPr sz="2350" spc="-45" dirty="0">
                <a:latin typeface="Gill Sans MT"/>
                <a:cs typeface="Gill Sans MT"/>
              </a:rPr>
              <a:t>Weiss</a:t>
            </a:r>
            <a:r>
              <a:rPr sz="2350" dirty="0">
                <a:latin typeface="Gill Sans MT"/>
                <a:cs typeface="Gill Sans MT"/>
              </a:rPr>
              <a:t> </a:t>
            </a:r>
            <a:r>
              <a:rPr sz="2350" spc="-15" dirty="0">
                <a:latin typeface="Gill Sans MT"/>
                <a:cs typeface="Gill Sans MT"/>
              </a:rPr>
              <a:t>from</a:t>
            </a:r>
            <a:r>
              <a:rPr sz="2350" spc="-29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The Noun </a:t>
            </a:r>
            <a:r>
              <a:rPr sz="2350" spc="-10" dirty="0">
                <a:latin typeface="Gill Sans MT"/>
                <a:cs typeface="Gill Sans MT"/>
              </a:rPr>
              <a:t>Project</a:t>
            </a:r>
            <a:r>
              <a:rPr sz="2350" dirty="0">
                <a:latin typeface="Gill Sans MT"/>
                <a:cs typeface="Gill Sans MT"/>
              </a:rPr>
              <a:t> - </a:t>
            </a:r>
            <a:r>
              <a:rPr sz="2350" u="heavy" dirty="0">
                <a:latin typeface="Gill Sans MT"/>
                <a:cs typeface="Gill Sans MT"/>
              </a:rPr>
              <a:t>http://  </a:t>
            </a:r>
            <a:r>
              <a:rPr sz="2350" u="heavy" spc="-5" dirty="0">
                <a:latin typeface="Gill Sans MT"/>
                <a:cs typeface="Gill Sans MT"/>
              </a:rPr>
              <a:t>thenounproject.com/noun/conversation/#icon-No1680</a:t>
            </a:r>
            <a:endParaRPr sz="2350">
              <a:latin typeface="Gill Sans MT"/>
              <a:cs typeface="Gill Sans MT"/>
            </a:endParaRPr>
          </a:p>
          <a:p>
            <a:pPr marL="332740" marR="1645285" indent="-320040">
              <a:lnSpc>
                <a:spcPts val="2700"/>
              </a:lnSpc>
              <a:spcBef>
                <a:spcPts val="1345"/>
              </a:spcBef>
              <a:buSzPct val="170212"/>
              <a:buChar char="•"/>
              <a:tabLst>
                <a:tab pos="332740" algn="l"/>
              </a:tabLst>
            </a:pPr>
            <a:r>
              <a:rPr sz="2350" dirty="0">
                <a:latin typeface="Gill Sans MT"/>
                <a:cs typeface="Gill Sans MT"/>
              </a:rPr>
              <a:t>Ghost designed </a:t>
            </a:r>
            <a:r>
              <a:rPr sz="2350" spc="-15" dirty="0">
                <a:latin typeface="Gill Sans MT"/>
                <a:cs typeface="Gill Sans MT"/>
              </a:rPr>
              <a:t>by </a:t>
            </a:r>
            <a:r>
              <a:rPr sz="2350" spc="-5" dirty="0">
                <a:latin typeface="Gill Sans MT"/>
                <a:cs typeface="Gill Sans MT"/>
              </a:rPr>
              <a:t>Emily </a:t>
            </a:r>
            <a:r>
              <a:rPr sz="2350" dirty="0">
                <a:latin typeface="Gill Sans MT"/>
                <a:cs typeface="Gill Sans MT"/>
              </a:rPr>
              <a:t>Haasch </a:t>
            </a:r>
            <a:r>
              <a:rPr sz="2350" spc="-15" dirty="0">
                <a:latin typeface="Gill Sans MT"/>
                <a:cs typeface="Gill Sans MT"/>
              </a:rPr>
              <a:t>from </a:t>
            </a:r>
            <a:r>
              <a:rPr sz="2350" dirty="0">
                <a:latin typeface="Gill Sans MT"/>
                <a:cs typeface="Gill Sans MT"/>
              </a:rPr>
              <a:t>The Noun </a:t>
            </a:r>
            <a:r>
              <a:rPr sz="2350" spc="-10" dirty="0">
                <a:latin typeface="Gill Sans MT"/>
                <a:cs typeface="Gill Sans MT"/>
              </a:rPr>
              <a:t>Project 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-295" dirty="0">
                <a:latin typeface="Gill Sans MT"/>
                <a:cs typeface="Gill Sans MT"/>
              </a:rPr>
              <a:t> </a:t>
            </a:r>
            <a:r>
              <a:rPr sz="2350" u="heavy" dirty="0">
                <a:latin typeface="Gill Sans MT"/>
                <a:cs typeface="Gill Sans MT"/>
              </a:rPr>
              <a:t>http://  </a:t>
            </a:r>
            <a:r>
              <a:rPr sz="2350" u="heavy" spc="-5" dirty="0">
                <a:latin typeface="Gill Sans MT"/>
                <a:cs typeface="Gill Sans MT"/>
              </a:rPr>
              <a:t>thenounproject.com/noun/ghost/#icon-No9345</a:t>
            </a:r>
            <a:endParaRPr sz="2350">
              <a:latin typeface="Gill Sans MT"/>
              <a:cs typeface="Gill Sans MT"/>
            </a:endParaRPr>
          </a:p>
          <a:p>
            <a:pPr marL="332740" indent="-320040">
              <a:lnSpc>
                <a:spcPct val="100000"/>
              </a:lnSpc>
              <a:spcBef>
                <a:spcPts val="1150"/>
              </a:spcBef>
              <a:buSzPct val="170212"/>
              <a:buChar char="•"/>
              <a:tabLst>
                <a:tab pos="332740" algn="l"/>
              </a:tabLst>
            </a:pPr>
            <a:r>
              <a:rPr sz="2350" dirty="0">
                <a:latin typeface="Gill Sans MT"/>
                <a:cs typeface="Gill Sans MT"/>
              </a:rPr>
              <a:t>Bed </a:t>
            </a:r>
            <a:r>
              <a:rPr sz="2350" spc="-15" dirty="0">
                <a:latin typeface="Gill Sans MT"/>
                <a:cs typeface="Gill Sans MT"/>
              </a:rPr>
              <a:t>from </a:t>
            </a:r>
            <a:r>
              <a:rPr sz="2350" dirty="0">
                <a:latin typeface="Gill Sans MT"/>
                <a:cs typeface="Gill Sans MT"/>
              </a:rPr>
              <a:t>noun </a:t>
            </a:r>
            <a:r>
              <a:rPr sz="2350" spc="-10" dirty="0">
                <a:latin typeface="Gill Sans MT"/>
                <a:cs typeface="Gill Sans MT"/>
              </a:rPr>
              <a:t>project 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170" dirty="0">
                <a:latin typeface="Gill Sans MT"/>
                <a:cs typeface="Gill Sans MT"/>
              </a:rPr>
              <a:t> </a:t>
            </a:r>
            <a:r>
              <a:rPr sz="2350" u="heavy" spc="-5" dirty="0">
                <a:latin typeface="Gill Sans MT"/>
                <a:cs typeface="Gill Sans MT"/>
                <a:hlinkClick r:id="rId3"/>
              </a:rPr>
              <a:t>http://thenounproject.com/noun/bed/#icon-No12395</a:t>
            </a:r>
            <a:endParaRPr sz="2350">
              <a:latin typeface="Gill Sans MT"/>
              <a:cs typeface="Gill Sans MT"/>
            </a:endParaRPr>
          </a:p>
          <a:p>
            <a:pPr marL="332740" marR="1299210" indent="-320040">
              <a:lnSpc>
                <a:spcPts val="2700"/>
              </a:lnSpc>
              <a:spcBef>
                <a:spcPts val="1415"/>
              </a:spcBef>
              <a:buSzPct val="170212"/>
              <a:buChar char="•"/>
              <a:tabLst>
                <a:tab pos="332740" algn="l"/>
              </a:tabLst>
            </a:pPr>
            <a:r>
              <a:rPr sz="2350" spc="-15" dirty="0">
                <a:latin typeface="Gill Sans MT"/>
                <a:cs typeface="Gill Sans MT"/>
              </a:rPr>
              <a:t>Group </a:t>
            </a:r>
            <a:r>
              <a:rPr sz="2350" dirty="0">
                <a:latin typeface="Gill Sans MT"/>
                <a:cs typeface="Gill Sans MT"/>
              </a:rPr>
              <a:t>designed </a:t>
            </a:r>
            <a:r>
              <a:rPr sz="2350" spc="-15" dirty="0">
                <a:latin typeface="Gill Sans MT"/>
                <a:cs typeface="Gill Sans MT"/>
              </a:rPr>
              <a:t>by </a:t>
            </a:r>
            <a:r>
              <a:rPr sz="2350" spc="-10" dirty="0">
                <a:latin typeface="Gill Sans MT"/>
                <a:cs typeface="Gill Sans MT"/>
              </a:rPr>
              <a:t>Benny </a:t>
            </a:r>
            <a:r>
              <a:rPr sz="2350" spc="-5" dirty="0">
                <a:latin typeface="Gill Sans MT"/>
                <a:cs typeface="Gill Sans MT"/>
              </a:rPr>
              <a:t>Forsberg </a:t>
            </a:r>
            <a:r>
              <a:rPr sz="2350" spc="-15" dirty="0">
                <a:latin typeface="Gill Sans MT"/>
                <a:cs typeface="Gill Sans MT"/>
              </a:rPr>
              <a:t>from </a:t>
            </a:r>
            <a:r>
              <a:rPr sz="2350" dirty="0">
                <a:latin typeface="Gill Sans MT"/>
                <a:cs typeface="Gill Sans MT"/>
              </a:rPr>
              <a:t>The Noun </a:t>
            </a:r>
            <a:r>
              <a:rPr sz="2350" spc="-10" dirty="0">
                <a:latin typeface="Gill Sans MT"/>
                <a:cs typeface="Gill Sans MT"/>
              </a:rPr>
              <a:t>Project 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-250" dirty="0">
                <a:latin typeface="Gill Sans MT"/>
                <a:cs typeface="Gill Sans MT"/>
              </a:rPr>
              <a:t> </a:t>
            </a:r>
            <a:r>
              <a:rPr sz="2350" u="heavy" dirty="0">
                <a:latin typeface="Gill Sans MT"/>
                <a:cs typeface="Gill Sans MT"/>
              </a:rPr>
              <a:t>http://  </a:t>
            </a:r>
            <a:r>
              <a:rPr sz="2350" u="heavy" spc="-5" dirty="0">
                <a:latin typeface="Gill Sans MT"/>
                <a:cs typeface="Gill Sans MT"/>
              </a:rPr>
              <a:t>thenounproject.com/noun/group/#icon-No14947</a:t>
            </a:r>
            <a:endParaRPr sz="2350">
              <a:latin typeface="Gill Sans MT"/>
              <a:cs typeface="Gill Sans MT"/>
            </a:endParaRPr>
          </a:p>
          <a:p>
            <a:pPr marL="332740" marR="1177925" indent="-320040">
              <a:lnSpc>
                <a:spcPts val="2700"/>
              </a:lnSpc>
              <a:spcBef>
                <a:spcPts val="1345"/>
              </a:spcBef>
              <a:buSzPct val="170212"/>
              <a:buChar char="•"/>
              <a:tabLst>
                <a:tab pos="332740" algn="l"/>
              </a:tabLst>
            </a:pPr>
            <a:r>
              <a:rPr sz="2350" spc="-10" dirty="0">
                <a:latin typeface="Gill Sans MT"/>
                <a:cs typeface="Gill Sans MT"/>
              </a:rPr>
              <a:t>Handshake </a:t>
            </a:r>
            <a:r>
              <a:rPr sz="2350" dirty="0">
                <a:latin typeface="Gill Sans MT"/>
                <a:cs typeface="Gill Sans MT"/>
              </a:rPr>
              <a:t>designed </a:t>
            </a:r>
            <a:r>
              <a:rPr sz="2350" spc="-15" dirty="0">
                <a:latin typeface="Gill Sans MT"/>
                <a:cs typeface="Gill Sans MT"/>
              </a:rPr>
              <a:t>by Marc </a:t>
            </a:r>
            <a:r>
              <a:rPr sz="2350" dirty="0">
                <a:latin typeface="Gill Sans MT"/>
                <a:cs typeface="Gill Sans MT"/>
              </a:rPr>
              <a:t>Nadue </a:t>
            </a:r>
            <a:r>
              <a:rPr sz="2350" spc="-15" dirty="0">
                <a:latin typeface="Gill Sans MT"/>
                <a:cs typeface="Gill Sans MT"/>
              </a:rPr>
              <a:t>from </a:t>
            </a:r>
            <a:r>
              <a:rPr sz="2350" dirty="0">
                <a:latin typeface="Gill Sans MT"/>
                <a:cs typeface="Gill Sans MT"/>
              </a:rPr>
              <a:t>The Noun </a:t>
            </a:r>
            <a:r>
              <a:rPr sz="2350" spc="-10" dirty="0">
                <a:latin typeface="Gill Sans MT"/>
                <a:cs typeface="Gill Sans MT"/>
              </a:rPr>
              <a:t>Project 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-254" dirty="0">
                <a:latin typeface="Gill Sans MT"/>
                <a:cs typeface="Gill Sans MT"/>
              </a:rPr>
              <a:t> </a:t>
            </a:r>
            <a:r>
              <a:rPr sz="2350" u="heavy" dirty="0">
                <a:latin typeface="Gill Sans MT"/>
                <a:cs typeface="Gill Sans MT"/>
              </a:rPr>
              <a:t>http://  </a:t>
            </a:r>
            <a:r>
              <a:rPr sz="2350" u="heavy" spc="-5" dirty="0">
                <a:latin typeface="Gill Sans MT"/>
                <a:cs typeface="Gill Sans MT"/>
              </a:rPr>
              <a:t>thenounproject.com/noun/handshake/#icon-No10714</a:t>
            </a:r>
            <a:endParaRPr sz="2350">
              <a:latin typeface="Gill Sans MT"/>
              <a:cs typeface="Gill Sans MT"/>
            </a:endParaRPr>
          </a:p>
          <a:p>
            <a:pPr marL="332740" marR="1125855" indent="-320040">
              <a:lnSpc>
                <a:spcPts val="2700"/>
              </a:lnSpc>
              <a:spcBef>
                <a:spcPts val="1340"/>
              </a:spcBef>
              <a:buSzPct val="170212"/>
              <a:buChar char="•"/>
              <a:tabLst>
                <a:tab pos="332740" algn="l"/>
              </a:tabLst>
            </a:pPr>
            <a:r>
              <a:rPr sz="2350" dirty="0">
                <a:latin typeface="Gill Sans MT"/>
                <a:cs typeface="Gill Sans MT"/>
              </a:rPr>
              <a:t>Scale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designed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spc="-15" dirty="0">
                <a:latin typeface="Gill Sans MT"/>
                <a:cs typeface="Gill Sans MT"/>
              </a:rPr>
              <a:t>by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Stephanie</a:t>
            </a:r>
            <a:r>
              <a:rPr sz="2350" spc="-300" dirty="0">
                <a:latin typeface="Gill Sans MT"/>
                <a:cs typeface="Gill Sans MT"/>
              </a:rPr>
              <a:t> </a:t>
            </a:r>
            <a:r>
              <a:rPr sz="2350" spc="-20" dirty="0">
                <a:latin typeface="Gill Sans MT"/>
                <a:cs typeface="Gill Sans MT"/>
              </a:rPr>
              <a:t>Wauters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spc="-15" dirty="0">
                <a:latin typeface="Gill Sans MT"/>
                <a:cs typeface="Gill Sans MT"/>
              </a:rPr>
              <a:t>from</a:t>
            </a:r>
            <a:r>
              <a:rPr sz="2350" spc="-300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The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Noun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spc="-10" dirty="0">
                <a:latin typeface="Gill Sans MT"/>
                <a:cs typeface="Gill Sans MT"/>
              </a:rPr>
              <a:t>Project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dirty="0">
                <a:latin typeface="Gill Sans MT"/>
                <a:cs typeface="Gill Sans MT"/>
              </a:rPr>
              <a:t>-</a:t>
            </a:r>
            <a:r>
              <a:rPr sz="2350" spc="-5" dirty="0">
                <a:latin typeface="Gill Sans MT"/>
                <a:cs typeface="Gill Sans MT"/>
              </a:rPr>
              <a:t> </a:t>
            </a:r>
            <a:r>
              <a:rPr sz="2350" u="heavy" dirty="0">
                <a:latin typeface="Gill Sans MT"/>
                <a:cs typeface="Gill Sans MT"/>
              </a:rPr>
              <a:t>http://  </a:t>
            </a:r>
            <a:r>
              <a:rPr sz="2350" u="heavy" spc="-5" dirty="0">
                <a:latin typeface="Gill Sans MT"/>
                <a:cs typeface="Gill Sans MT"/>
              </a:rPr>
              <a:t>thenounproject.com/noun/scale/#icon-No10409</a:t>
            </a:r>
            <a:endParaRPr sz="23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064" rIns="0" bIns="0" rtlCol="0">
            <a:spAutoFit/>
          </a:bodyPr>
          <a:lstStyle/>
          <a:p>
            <a:pPr marL="1195070">
              <a:lnSpc>
                <a:spcPct val="100000"/>
              </a:lnSpc>
            </a:pPr>
            <a:r>
              <a:rPr spc="-10" dirty="0"/>
              <a:t>Additional</a:t>
            </a:r>
            <a:r>
              <a:rPr spc="-85" dirty="0"/>
              <a:t> </a:t>
            </a:r>
            <a:r>
              <a:rPr spc="-2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43225"/>
            <a:ext cx="10029190" cy="651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190" marR="113030" indent="-491490" algn="just">
              <a:lnSpc>
                <a:spcPts val="4100"/>
              </a:lnSpc>
              <a:buSzPct val="170833"/>
              <a:buChar char="•"/>
              <a:tabLst>
                <a:tab pos="504190" algn="l"/>
              </a:tabLst>
            </a:pPr>
            <a:r>
              <a:rPr sz="3600" spc="-5" dirty="0">
                <a:latin typeface="Gill Sans MT"/>
                <a:cs typeface="Gill Sans MT"/>
              </a:rPr>
              <a:t>Ruby </a:t>
            </a:r>
            <a:r>
              <a:rPr sz="3600" spc="5" dirty="0">
                <a:latin typeface="Gill Sans MT"/>
                <a:cs typeface="Gill Sans MT"/>
              </a:rPr>
              <a:t>Rogues #107 </a:t>
            </a:r>
            <a:r>
              <a:rPr sz="3600" spc="-10" dirty="0">
                <a:latin typeface="Gill Sans MT"/>
                <a:cs typeface="Gill Sans MT"/>
              </a:rPr>
              <a:t>Syndrome </a:t>
            </a:r>
            <a:r>
              <a:rPr sz="3600" dirty="0">
                <a:latin typeface="Gill Sans MT"/>
                <a:cs typeface="Gill Sans MT"/>
              </a:rPr>
              <a:t>with Tim </a:t>
            </a:r>
            <a:r>
              <a:rPr sz="3600" spc="-5" dirty="0">
                <a:latin typeface="Gill Sans MT"/>
                <a:cs typeface="Gill Sans MT"/>
              </a:rPr>
              <a:t>Chevalier</a:t>
            </a:r>
            <a:r>
              <a:rPr sz="3600" spc="-44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-  </a:t>
            </a:r>
            <a:r>
              <a:rPr sz="3600" u="heavy" spc="-15" dirty="0">
                <a:latin typeface="Gill Sans MT"/>
                <a:cs typeface="Gill Sans MT"/>
                <a:hlinkClick r:id="rId2"/>
              </a:rPr>
              <a:t>http://rubyrogues.com/107-rr-impostor-syndrome-  </a:t>
            </a:r>
            <a:r>
              <a:rPr sz="3600" u="heavy" dirty="0">
                <a:latin typeface="Gill Sans MT"/>
                <a:cs typeface="Gill Sans MT"/>
              </a:rPr>
              <a:t>with-tim-chevalier/</a:t>
            </a:r>
            <a:endParaRPr sz="3600">
              <a:latin typeface="Gill Sans MT"/>
              <a:cs typeface="Gill Sans MT"/>
            </a:endParaRPr>
          </a:p>
          <a:p>
            <a:pPr marL="504190" marR="248920" indent="-491490">
              <a:lnSpc>
                <a:spcPts val="4100"/>
              </a:lnSpc>
              <a:spcBef>
                <a:spcPts val="2065"/>
              </a:spcBef>
              <a:buSzPct val="170833"/>
              <a:buChar char="•"/>
              <a:tabLst>
                <a:tab pos="504190" algn="l"/>
              </a:tabLst>
            </a:pPr>
            <a:r>
              <a:rPr sz="3600" spc="5" dirty="0">
                <a:latin typeface="Gill Sans MT"/>
                <a:cs typeface="Gill Sans MT"/>
              </a:rPr>
              <a:t>Geek </a:t>
            </a:r>
            <a:r>
              <a:rPr sz="3600" spc="-5" dirty="0">
                <a:latin typeface="Gill Sans MT"/>
                <a:cs typeface="Gill Sans MT"/>
              </a:rPr>
              <a:t>Feminism </a:t>
            </a:r>
            <a:r>
              <a:rPr sz="3600" dirty="0">
                <a:latin typeface="Gill Sans MT"/>
                <a:cs typeface="Gill Sans MT"/>
              </a:rPr>
              <a:t>Wiki - </a:t>
            </a:r>
            <a:r>
              <a:rPr sz="3600" u="heavy" dirty="0">
                <a:latin typeface="Gill Sans MT"/>
                <a:cs typeface="Gill Sans MT"/>
              </a:rPr>
              <a:t>http://  geekfeminism.wikia.com/wiki/Impostor_syndrome</a:t>
            </a:r>
            <a:endParaRPr sz="3600">
              <a:latin typeface="Gill Sans MT"/>
              <a:cs typeface="Gill Sans MT"/>
            </a:endParaRPr>
          </a:p>
          <a:p>
            <a:pPr marL="504190" marR="5080" indent="-491490">
              <a:lnSpc>
                <a:spcPts val="4100"/>
              </a:lnSpc>
              <a:spcBef>
                <a:spcPts val="2060"/>
              </a:spcBef>
              <a:buSzPct val="170833"/>
              <a:buChar char="•"/>
              <a:tabLst>
                <a:tab pos="504190" algn="l"/>
              </a:tabLst>
            </a:pPr>
            <a:r>
              <a:rPr sz="3600" dirty="0">
                <a:latin typeface="Gill Sans MT"/>
                <a:cs typeface="Gill Sans MT"/>
              </a:rPr>
              <a:t>Kicking </a:t>
            </a:r>
            <a:r>
              <a:rPr sz="3600" spc="5" dirty="0">
                <a:latin typeface="Gill Sans MT"/>
                <a:cs typeface="Gill Sans MT"/>
              </a:rPr>
              <a:t>impostor </a:t>
            </a:r>
            <a:r>
              <a:rPr sz="3600" spc="-10" dirty="0">
                <a:latin typeface="Gill Sans MT"/>
                <a:cs typeface="Gill Sans MT"/>
              </a:rPr>
              <a:t>syndrome </a:t>
            </a:r>
            <a:r>
              <a:rPr sz="3600" dirty="0">
                <a:latin typeface="Gill Sans MT"/>
                <a:cs typeface="Gill Sans MT"/>
              </a:rPr>
              <a:t>in </a:t>
            </a:r>
            <a:r>
              <a:rPr sz="3600" spc="5" dirty="0">
                <a:latin typeface="Gill Sans MT"/>
                <a:cs typeface="Gill Sans MT"/>
              </a:rPr>
              <a:t>the head: </a:t>
            </a:r>
            <a:r>
              <a:rPr sz="3600" dirty="0">
                <a:latin typeface="Gill Sans MT"/>
                <a:cs typeface="Gill Sans MT"/>
              </a:rPr>
              <a:t>lessons  </a:t>
            </a:r>
            <a:r>
              <a:rPr sz="3600" spc="-20" dirty="0">
                <a:latin typeface="Gill Sans MT"/>
                <a:cs typeface="Gill Sans MT"/>
              </a:rPr>
              <a:t>from </a:t>
            </a:r>
            <a:r>
              <a:rPr sz="3600" spc="5" dirty="0">
                <a:latin typeface="Gill Sans MT"/>
                <a:cs typeface="Gill Sans MT"/>
              </a:rPr>
              <a:t>AdaCamp DC and SF </a:t>
            </a:r>
            <a:r>
              <a:rPr sz="3600" dirty="0">
                <a:latin typeface="Gill Sans MT"/>
                <a:cs typeface="Gill Sans MT"/>
              </a:rPr>
              <a:t>-</a:t>
            </a:r>
            <a:r>
              <a:rPr sz="3600" spc="-345" dirty="0">
                <a:latin typeface="Gill Sans MT"/>
                <a:cs typeface="Gill Sans MT"/>
              </a:rPr>
              <a:t> </a:t>
            </a:r>
            <a:r>
              <a:rPr sz="3600" u="heavy" dirty="0">
                <a:latin typeface="Gill Sans MT"/>
                <a:cs typeface="Gill Sans MT"/>
                <a:hlinkClick r:id="rId3"/>
              </a:rPr>
              <a:t>http://adainitiative.org/  </a:t>
            </a:r>
            <a:r>
              <a:rPr sz="3600" u="heavy" spc="-5" dirty="0">
                <a:latin typeface="Gill Sans MT"/>
                <a:cs typeface="Gill Sans MT"/>
              </a:rPr>
              <a:t>2013/06/kicking-impostor-syndrome-in-the-head-  </a:t>
            </a:r>
            <a:r>
              <a:rPr sz="3600" u="heavy" dirty="0">
                <a:latin typeface="Gill Sans MT"/>
                <a:cs typeface="Gill Sans MT"/>
              </a:rPr>
              <a:t>lessons-from-adacamp-dc-and-sf/</a:t>
            </a:r>
            <a:endParaRPr sz="3600">
              <a:latin typeface="Gill Sans MT"/>
              <a:cs typeface="Gill Sans MT"/>
            </a:endParaRPr>
          </a:p>
          <a:p>
            <a:pPr marL="504190" marR="1681480" indent="-491490">
              <a:lnSpc>
                <a:spcPts val="4100"/>
              </a:lnSpc>
              <a:spcBef>
                <a:spcPts val="2060"/>
              </a:spcBef>
              <a:buSzPct val="170833"/>
              <a:buChar char="•"/>
              <a:tabLst>
                <a:tab pos="504190" algn="l"/>
              </a:tabLst>
            </a:pPr>
            <a:r>
              <a:rPr sz="3600" spc="-15" dirty="0">
                <a:latin typeface="Gill Sans MT"/>
                <a:cs typeface="Gill Sans MT"/>
              </a:rPr>
              <a:t>Overcoming </a:t>
            </a:r>
            <a:r>
              <a:rPr sz="3600" spc="5" dirty="0">
                <a:latin typeface="Gill Sans MT"/>
                <a:cs typeface="Gill Sans MT"/>
              </a:rPr>
              <a:t>Impostor </a:t>
            </a:r>
            <a:r>
              <a:rPr sz="3600" spc="-10" dirty="0">
                <a:latin typeface="Gill Sans MT"/>
                <a:cs typeface="Gill Sans MT"/>
              </a:rPr>
              <a:t>Syndrome </a:t>
            </a:r>
            <a:r>
              <a:rPr sz="3600" dirty="0">
                <a:latin typeface="Gill Sans MT"/>
                <a:cs typeface="Gill Sans MT"/>
              </a:rPr>
              <a:t>- </a:t>
            </a:r>
            <a:r>
              <a:rPr sz="3600" u="heavy" dirty="0">
                <a:latin typeface="Gill Sans MT"/>
                <a:cs typeface="Gill Sans MT"/>
              </a:rPr>
              <a:t>https://  </a:t>
            </a:r>
            <a:r>
              <a:rPr sz="3600" u="heavy" spc="5" dirty="0">
                <a:latin typeface="Gill Sans MT"/>
                <a:cs typeface="Gill Sans MT"/>
              </a:rPr>
              <a:t>medium.com/tech-talk/bdae04e46ec5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016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17500" b="1" spc="955" dirty="0">
                <a:solidFill>
                  <a:srgbClr val="D61E0A"/>
                </a:solidFill>
                <a:latin typeface="Trebuchet MS"/>
                <a:cs typeface="Trebuchet MS"/>
              </a:rPr>
              <a:t>–CODIN</a:t>
            </a:r>
            <a:r>
              <a:rPr sz="17500" b="1" spc="1185" dirty="0">
                <a:solidFill>
                  <a:srgbClr val="D61E0A"/>
                </a:solidFill>
                <a:latin typeface="Trebuchet MS"/>
                <a:cs typeface="Trebuchet MS"/>
              </a:rPr>
              <a:t>G</a:t>
            </a:r>
            <a:r>
              <a:rPr sz="17500" b="1" spc="5635" dirty="0">
                <a:solidFill>
                  <a:srgbClr val="D61E0A"/>
                </a:solidFill>
                <a:latin typeface="Trebuchet MS"/>
                <a:cs typeface="Trebuchet MS"/>
              </a:rPr>
              <a:t>–</a:t>
            </a:r>
            <a:endParaRPr sz="17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5676900"/>
            <a:ext cx="107950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510" y="796328"/>
            <a:ext cx="9749155" cy="530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4000"/>
              </a:lnSpc>
            </a:pPr>
            <a:r>
              <a:rPr sz="12000" b="1" spc="-210" dirty="0">
                <a:latin typeface="Trebuchet MS"/>
                <a:cs typeface="Trebuchet MS"/>
              </a:rPr>
              <a:t>These </a:t>
            </a:r>
            <a:r>
              <a:rPr sz="12000" b="1" spc="285" dirty="0">
                <a:latin typeface="Trebuchet MS"/>
                <a:cs typeface="Trebuchet MS"/>
              </a:rPr>
              <a:t>issues  </a:t>
            </a:r>
            <a:r>
              <a:rPr sz="12000" b="1" spc="-459" dirty="0">
                <a:latin typeface="Trebuchet MS"/>
                <a:cs typeface="Trebuchet MS"/>
              </a:rPr>
              <a:t>create</a:t>
            </a:r>
            <a:r>
              <a:rPr sz="12000" b="1" spc="-720" dirty="0">
                <a:latin typeface="Trebuchet MS"/>
                <a:cs typeface="Trebuchet MS"/>
              </a:rPr>
              <a:t> </a:t>
            </a:r>
            <a:r>
              <a:rPr sz="12000" b="1" spc="-260" dirty="0">
                <a:latin typeface="Trebuchet MS"/>
                <a:cs typeface="Trebuchet MS"/>
              </a:rPr>
              <a:t>hurdles  </a:t>
            </a:r>
            <a:r>
              <a:rPr sz="12000" b="1" spc="-305" dirty="0">
                <a:latin typeface="Trebuchet MS"/>
                <a:cs typeface="Trebuchet MS"/>
              </a:rPr>
              <a:t>to</a:t>
            </a:r>
            <a:r>
              <a:rPr sz="12000" b="1" spc="-705" dirty="0">
                <a:latin typeface="Trebuchet MS"/>
                <a:cs typeface="Trebuchet MS"/>
              </a:rPr>
              <a:t> </a:t>
            </a:r>
            <a:r>
              <a:rPr sz="12000" b="1" spc="310" dirty="0">
                <a:latin typeface="Trebuchet MS"/>
                <a:cs typeface="Trebuchet MS"/>
              </a:rPr>
              <a:t>success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9900" y="7035800"/>
            <a:ext cx="2540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2400" y="7035800"/>
            <a:ext cx="2540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4900" y="7035800"/>
            <a:ext cx="2540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481</Words>
  <Application>Microsoft Macintosh PowerPoint</Application>
  <PresentationFormat>Personalizado</PresentationFormat>
  <Paragraphs>143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83" baseType="lpstr">
      <vt:lpstr>Arial Narrow</vt:lpstr>
      <vt:lpstr>Bookman Old Style</vt:lpstr>
      <vt:lpstr>Calibri</vt:lpstr>
      <vt:lpstr>Cambria</vt:lpstr>
      <vt:lpstr>Gill Sans MT</vt:lpstr>
      <vt:lpstr>Lucida Sans</vt:lpstr>
      <vt:lpstr>Tahoma</vt:lpstr>
      <vt:lpstr>Times New Roman</vt:lpstr>
      <vt:lpstr>Trebuchet MS</vt:lpstr>
      <vt:lpstr>Arial</vt:lpstr>
      <vt:lpstr>Office Theme</vt:lpstr>
      <vt:lpstr>It’s Dangerous To  Go Alone</vt:lpstr>
      <vt:lpstr>–CODING–</vt:lpstr>
      <vt:lpstr>Ways to Improve</vt:lpstr>
      <vt:lpstr>We’re missing  something</vt:lpstr>
      <vt:lpstr>–CODING–</vt:lpstr>
      <vt:lpstr>–CODING–</vt:lpstr>
      <vt:lpstr>–CODING–</vt:lpstr>
      <vt:lpstr>–CODING–</vt:lpstr>
      <vt:lpstr>These issues  create hurdles  to success</vt:lpstr>
      <vt:lpstr>communal</vt:lpstr>
      <vt:lpstr>We need to  talk about this Ignoring it makes it worse</vt:lpstr>
      <vt:lpstr>adult version of the monsters  under the bed</vt:lpstr>
      <vt:lpstr>–SELECT–</vt:lpstr>
      <vt:lpstr>–SELECT–</vt:lpstr>
      <vt:lpstr>Presentación de PowerPoint</vt:lpstr>
      <vt:lpstr>Presentación de PowerPoint</vt:lpstr>
      <vt:lpstr>coding involves  regular failure</vt:lpstr>
      <vt:lpstr>Average Person</vt:lpstr>
      <vt:lpstr>Presentación de PowerPoint</vt:lpstr>
      <vt:lpstr>Impostor Syndrome</vt:lpstr>
      <vt:lpstr>Victories diminish  in importance.</vt:lpstr>
      <vt:lpstr>Impostor Syndrome  can impact anyone</vt:lpstr>
      <vt:lpstr>I was  just lucky</vt:lpstr>
      <vt:lpstr>I’m not  that smart</vt:lpstr>
      <vt:lpstr>I’m not a good  programmer</vt:lpstr>
      <vt:lpstr>I’m a  FRAUD</vt:lpstr>
      <vt:lpstr>Average Person</vt:lpstr>
      <vt:lpstr>Average Person</vt:lpstr>
      <vt:lpstr>Impostor Syndrome</vt:lpstr>
      <vt:lpstr>Presentación de PowerPoint</vt:lpstr>
      <vt:lpstr>Do not share knowledge</vt:lpstr>
      <vt:lpstr>Do not collaborate</vt:lpstr>
      <vt:lpstr>Do not help with OSS</vt:lpstr>
      <vt:lpstr>Do not apply for jobs</vt:lpstr>
      <vt:lpstr>You shouldn’t feel like you have  to slay a dragon to get a job.</vt:lpstr>
      <vt:lpstr>Start small.  Remain small.  End up small.</vt:lpstr>
      <vt:lpstr>Perceived Ability</vt:lpstr>
      <vt:lpstr>Presentación de PowerPoint</vt:lpstr>
      <vt:lpstr>Dunning-Kruger  Effect</vt:lpstr>
      <vt:lpstr>Dunning-Kruger Effect</vt:lpstr>
      <vt:lpstr>Dunning-Kruger  Effect</vt:lpstr>
      <vt:lpstr>Presentación de PowerPoint</vt:lpstr>
      <vt:lpstr>Presentación de PowerPoint</vt:lpstr>
      <vt:lpstr>Burnout</vt:lpstr>
      <vt:lpstr>Burnout</vt:lpstr>
      <vt:lpstr>–CODING–</vt:lpstr>
      <vt:lpstr>Presentación de PowerPoint</vt:lpstr>
      <vt:lpstr>Presentación de PowerPoint</vt:lpstr>
      <vt:lpstr>–SELECT–</vt:lpstr>
      <vt:lpstr>Presentación de PowerPoint</vt:lpstr>
      <vt:lpstr>Build a Party</vt:lpstr>
      <vt:lpstr>Track  Measurable  Progress</vt:lpstr>
      <vt:lpstr>Presentación de PowerPoint</vt:lpstr>
      <vt:lpstr>Look for  Positives</vt:lpstr>
      <vt:lpstr>Presentación de PowerPoint</vt:lpstr>
      <vt:lpstr>Avoid  Negatives</vt:lpstr>
      <vt:lpstr>Presentación de PowerPoint</vt:lpstr>
      <vt:lpstr>Help Others</vt:lpstr>
      <vt:lpstr>Kill Your Heroes not literally</vt:lpstr>
      <vt:lpstr>Presentación de PowerPoint</vt:lpstr>
      <vt:lpstr>I get insanely  nervous when I  give presentations</vt:lpstr>
      <vt:lpstr>Fake It ‘til  You Make It</vt:lpstr>
      <vt:lpstr>The secret to life is pretending  you know what you’re doing.</vt:lpstr>
      <vt:lpstr>Talk about it</vt:lpstr>
      <vt:lpstr>Help yourself</vt:lpstr>
      <vt:lpstr>Help others</vt:lpstr>
      <vt:lpstr>Enjoy coding</vt:lpstr>
      <vt:lpstr>Join our online  support group</vt:lpstr>
      <vt:lpstr>Feedback, please!</vt:lpstr>
      <vt:lpstr>References</vt:lpstr>
      <vt:lpstr>Attribution</vt:lpstr>
      <vt:lpstr>Additional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Dangerous To  Go Alone</dc:title>
  <cp:lastModifiedBy>Enrique Saucedo Fuentes</cp:lastModifiedBy>
  <cp:revision>4</cp:revision>
  <dcterms:created xsi:type="dcterms:W3CDTF">2017-05-23T12:37:17Z</dcterms:created>
  <dcterms:modified xsi:type="dcterms:W3CDTF">2017-05-23T12:55:03Z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2017-05-23T00:00:00Z</vt:filetime>
  </property>
</Properties>
</file>