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84"/>
  </p:notesMasterIdLst>
  <p:sldIdLst>
    <p:sldId id="256" r:id="rId3"/>
    <p:sldId id="262" r:id="rId4"/>
    <p:sldId id="257" r:id="rId5"/>
    <p:sldId id="360" r:id="rId6"/>
    <p:sldId id="261" r:id="rId7"/>
    <p:sldId id="259" r:id="rId8"/>
    <p:sldId id="264" r:id="rId9"/>
    <p:sldId id="265" r:id="rId10"/>
    <p:sldId id="267" r:id="rId11"/>
    <p:sldId id="276" r:id="rId12"/>
    <p:sldId id="344" r:id="rId13"/>
    <p:sldId id="271" r:id="rId14"/>
    <p:sldId id="275" r:id="rId15"/>
    <p:sldId id="272" r:id="rId16"/>
    <p:sldId id="273" r:id="rId17"/>
    <p:sldId id="277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291" r:id="rId30"/>
    <p:sldId id="292" r:id="rId31"/>
    <p:sldId id="293" r:id="rId32"/>
    <p:sldId id="294" r:id="rId33"/>
    <p:sldId id="295" r:id="rId34"/>
    <p:sldId id="316" r:id="rId35"/>
    <p:sldId id="317" r:id="rId36"/>
    <p:sldId id="318" r:id="rId37"/>
    <p:sldId id="356" r:id="rId38"/>
    <p:sldId id="319" r:id="rId39"/>
    <p:sldId id="322" r:id="rId40"/>
    <p:sldId id="320" r:id="rId41"/>
    <p:sldId id="323" r:id="rId42"/>
    <p:sldId id="324" r:id="rId43"/>
    <p:sldId id="325" r:id="rId44"/>
    <p:sldId id="326" r:id="rId45"/>
    <p:sldId id="327" r:id="rId46"/>
    <p:sldId id="328" r:id="rId47"/>
    <p:sldId id="330" r:id="rId48"/>
    <p:sldId id="329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342" r:id="rId61"/>
    <p:sldId id="269" r:id="rId62"/>
    <p:sldId id="343" r:id="rId63"/>
    <p:sldId id="263" r:id="rId64"/>
    <p:sldId id="304" r:id="rId65"/>
    <p:sldId id="296" r:id="rId66"/>
    <p:sldId id="297" r:id="rId67"/>
    <p:sldId id="298" r:id="rId68"/>
    <p:sldId id="300" r:id="rId69"/>
    <p:sldId id="299" r:id="rId70"/>
    <p:sldId id="301" r:id="rId71"/>
    <p:sldId id="302" r:id="rId72"/>
    <p:sldId id="303" r:id="rId73"/>
    <p:sldId id="305" r:id="rId74"/>
    <p:sldId id="307" r:id="rId75"/>
    <p:sldId id="309" r:id="rId76"/>
    <p:sldId id="310" r:id="rId77"/>
    <p:sldId id="312" r:id="rId78"/>
    <p:sldId id="313" r:id="rId79"/>
    <p:sldId id="314" r:id="rId80"/>
    <p:sldId id="357" r:id="rId81"/>
    <p:sldId id="358" r:id="rId82"/>
    <p:sldId id="359" r:id="rId83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B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0" d="100"/>
          <a:sy n="80" d="100"/>
        </p:scale>
        <p:origin x="114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1D60F-96C2-4423-93DD-D071D8592CA0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A1A71-BB49-491B-AC1D-DB29016E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4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54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96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1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7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87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52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96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1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72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75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35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52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74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16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4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54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56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13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2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2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45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96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83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1A71-BB49-491B-AC1D-DB29016EC8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4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F23A1-E1DB-4C95-923C-7BDBAF5AA438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D2352-23A7-43C4-8385-503620625A6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932D8-F334-416B-864C-59F8ACDBBFBF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E2036-0414-4805-965E-E10AEF405DA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F9E27-202C-436E-9A7D-F0F0D9733734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9C3DA-FAFE-49AD-A506-3EFCBD73C3C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16AFE-A6B6-4C95-B1E1-825C80EAD9BA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65C63-0B50-4E42-8DE3-199FE49559C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5DEC1-5E8A-4012-820C-1F691A299018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CA3DB-955C-4FA8-9765-D0BF9C22EE6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26F2E-D314-4EEC-8D86-EFB448AB1130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EE89C-D82A-468D-A043-5A72FBAEAEB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8ABD4-FAFF-4905-85EF-17438733EBF7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28709-C459-4172-9DDD-30B39AA9099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1ABE8-06E1-4902-963C-5A78F2955D3F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77CDD-F94F-410F-9830-EDE04039659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F9512-79CF-4882-8A8E-C62FFE450338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77DFE-4A64-46F5-9DF9-CBC4565159F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75947-D2ED-4BD1-9119-479CD354738B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7F3AD-DDB1-4A3D-B019-224C908A994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D3E03-3194-4EF2-BF0C-229CEF5E4DA4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B0319-583C-417B-BBA4-8E4C32E8B19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94B0BE1-A4B2-4B56-A121-CDA9D0ABF98A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1D07226-DBD7-45AF-B796-FFAC173572E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brendaneich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hyperlink" Target="http://dmitry.baranovskiy.com/" TargetMode="External"/><Relationship Id="rId3" Type="http://schemas.openxmlformats.org/officeDocument/2006/relationships/hyperlink" Target="https://developer.mozilla.org/en-US/docs/Web/JavaScript" TargetMode="External"/><Relationship Id="rId7" Type="http://schemas.openxmlformats.org/officeDocument/2006/relationships/hyperlink" Target="http://www.paulirish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ddyosmani.com/blog/" TargetMode="External"/><Relationship Id="rId5" Type="http://schemas.openxmlformats.org/officeDocument/2006/relationships/hyperlink" Target="http://www.w3schools.com/" TargetMode="External"/><Relationship Id="rId4" Type="http://schemas.openxmlformats.org/officeDocument/2006/relationships/hyperlink" Target="http://learn.javascript.ru/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dmitry.baranovskiy.com/post/so-you-think-you-know-javascript" TargetMode="External"/><Relationship Id="rId7" Type="http://schemas.openxmlformats.org/officeDocument/2006/relationships/hyperlink" Target="http://dailyjs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scriptweekly.com/" TargetMode="External"/><Relationship Id="rId5" Type="http://schemas.openxmlformats.org/officeDocument/2006/relationships/hyperlink" Target="http://www.paulirish.com/2010/10-things-i-learned-from-the-jquery-source/" TargetMode="External"/><Relationship Id="rId4" Type="http://schemas.openxmlformats.org/officeDocument/2006/relationships/hyperlink" Target="https://www.destroyallsoftware.com/talks/wa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869950"/>
          </a:xfrm>
        </p:spPr>
        <p:txBody>
          <a:bodyPr/>
          <a:lstStyle/>
          <a:p>
            <a:r>
              <a:rPr lang="fr-CA" sz="4800" b="1" dirty="0" smtClean="0">
                <a:solidFill>
                  <a:schemeClr val="bg1"/>
                </a:solidFill>
              </a:rPr>
              <a:t>Basic JavaScript</a:t>
            </a:r>
          </a:p>
        </p:txBody>
      </p:sp>
      <p:pic>
        <p:nvPicPr>
          <p:cNvPr id="4" name="Picture 2" descr="http://inftech.ru/images/files/epa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655" y="2928416"/>
            <a:ext cx="2231571" cy="650875"/>
          </a:xfrm>
          <a:prstGeom prst="rect">
            <a:avLst/>
          </a:prstGeom>
          <a:noFill/>
          <a:effectLst>
            <a:glow>
              <a:schemeClr val="accent1"/>
            </a:glow>
            <a:outerShdw dist="50800" sx="1000" sy="1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65595" y="3579291"/>
            <a:ext cx="3079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Excellence in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062162" y="211391"/>
            <a:ext cx="5019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Built-in constructors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1600200"/>
            <a:ext cx="6477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Object</a:t>
            </a: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Number  // Object wrapper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String     //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Object wrapper</a:t>
            </a: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Boolean // Object wrapper</a:t>
            </a: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Array</a:t>
            </a: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Function</a:t>
            </a: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Date</a:t>
            </a: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Math</a:t>
            </a: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RegExp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Error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39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bg1"/>
                </a:solidFill>
              </a:rPr>
              <a:t>Number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Only one number type (No integers)</a:t>
            </a:r>
          </a:p>
          <a:p>
            <a:pPr marL="457200" indent="-457200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64-bit floating point values</a:t>
            </a:r>
          </a:p>
          <a:p>
            <a:pPr marL="457200" indent="-457200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Sign can be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</a:rPr>
              <a:t>chaged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with –</a:t>
            </a:r>
          </a:p>
          <a:p>
            <a:pPr marL="457200" indent="-457200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Range: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</a:rPr>
              <a:t>Number.MIN_VALUE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-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</a:rPr>
              <a:t>Number.MAX_VALUE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0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1219200"/>
            <a:ext cx="6096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Integer literals</a:t>
            </a:r>
          </a:p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0</a:t>
            </a:r>
          </a:p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3</a:t>
            </a:r>
          </a:p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100000000</a:t>
            </a:r>
          </a:p>
          <a:p>
            <a:pPr>
              <a:lnSpc>
                <a:spcPct val="90000"/>
              </a:lnSpc>
              <a:spcAft>
                <a:spcPct val="50000"/>
              </a:spcAft>
            </a:pP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Floating points literals</a:t>
            </a:r>
          </a:p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[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digits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][.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digits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][(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E|e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)[(+|-)]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digits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]</a:t>
            </a:r>
            <a:endParaRPr lang="en-US" sz="2000" b="1" dirty="0" smtClean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3.14</a:t>
            </a:r>
          </a:p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342.13</a:t>
            </a:r>
          </a:p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.999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6.02e23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// 6.02 ×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10</a:t>
            </a:r>
            <a:r>
              <a:rPr lang="en-US" sz="2000" baseline="300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23</a:t>
            </a:r>
            <a:endParaRPr lang="en-US" sz="2000" baseline="300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1.4738223E-32 // 1.4738223 × 10</a:t>
            </a:r>
            <a:r>
              <a:rPr lang="en-US" sz="2000" baseline="30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−32</a:t>
            </a:r>
            <a:endParaRPr lang="en-US" sz="2000" b="1" baseline="30000" dirty="0" smtClean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54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0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1143000"/>
            <a:ext cx="5867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Simple operators: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+, -, *, /, %</a:t>
            </a:r>
          </a:p>
          <a:p>
            <a:endParaRPr lang="en-US" sz="2000" dirty="0" smtClean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Division by zero:</a:t>
            </a:r>
          </a:p>
          <a:p>
            <a:endParaRPr lang="en-US" sz="2000" dirty="0" smtClean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1/0 	// =&gt; ?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-1/0 	// =&gt; ?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Number.Infinity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Number.Infinity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//=&gt; ?</a:t>
            </a:r>
          </a:p>
          <a:p>
            <a:endParaRPr lang="en-US" sz="2000" dirty="0" smtClean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531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0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1371600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(.6) // =&gt; 1.0: round to the nearest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Math.ceil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(.6) // =&gt; 1.0: round up to an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Math.floor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(.6) // =&gt; 0.0: round down to an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Math.abs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(-5) // =&gt; 5: absolute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Math.max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x,y,z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// Return the largest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Math.min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x,y,z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// Return the smallest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// Pseudo-random number x where 0 &lt;= x &lt;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Math.sqrt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// The square root of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9751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0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1600200"/>
            <a:ext cx="5791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Infinity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read/write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(ES3)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read/write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ES3)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Number.Infinity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	//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Number.NaN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Number.POSITIVE_INFINITY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	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Number.MAX_VALUE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+ 1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Number.NEGATIVE_INFINITY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Number.MAX_VALUE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 1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Number.NaN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? How to check? X != X </a:t>
            </a:r>
          </a:p>
        </p:txBody>
      </p:sp>
    </p:spTree>
    <p:extLst>
      <p:ext uri="{BB962C8B-B14F-4D97-AF65-F5344CB8AC3E}">
        <p14:creationId xmlns:p14="http://schemas.microsoft.com/office/powerpoint/2010/main" val="8350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-28575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8115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1609725"/>
            <a:ext cx="678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Rounding Errors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 x = .3 - .2;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 y = .2 - .1; 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 == y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== .1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false: .3-.2 is not equal to .1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 == .1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true: .2-.1 is equal to .1</a:t>
            </a:r>
            <a:endParaRPr lang="en-US" sz="20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5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dirty="0" smtClean="0">
                <a:solidFill>
                  <a:schemeClr val="bg1"/>
                </a:solidFill>
              </a:rPr>
              <a:t>String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Sequence of 0 or more 16-bit characters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 No separate character type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 Strings are immutable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 Similar strings are equal ( == </a:t>
            </a:r>
            <a:r>
              <a:rPr lang="en-US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14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-28575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357064"/>
            <a:ext cx="6781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simpleString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“test”;</a:t>
            </a:r>
          </a:p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simpleString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“string”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 function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stringObject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String(“test”);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stringObject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“object”</a:t>
            </a:r>
          </a:p>
          <a:p>
            <a:endParaRPr lang="en-US" sz="2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function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= String(value);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-28575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1357064"/>
            <a:ext cx="7543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String literals can use single or double quotes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empty string: it has zero characters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'testing'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"3.14"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'name="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myform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"'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"Wouldn't you prefer O'Reilly's book?"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"This string\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nhas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two lines"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"π is the ratio of a circle's circumference to its diameter"</a:t>
            </a:r>
          </a:p>
          <a:p>
            <a:endParaRPr lang="en-US" sz="2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0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85774" y="1447800"/>
            <a:ext cx="8229601" cy="4525963"/>
          </a:xfrm>
        </p:spPr>
        <p:txBody>
          <a:bodyPr rtlCol="0">
            <a:normAutofit/>
          </a:bodyPr>
          <a:lstStyle/>
          <a:p>
            <a:r>
              <a:rPr lang="fr-CA" sz="3600" dirty="0">
                <a:solidFill>
                  <a:schemeClr val="tx2">
                    <a:lumMod val="50000"/>
                  </a:schemeClr>
                </a:solidFill>
              </a:rPr>
              <a:t>History and versions</a:t>
            </a:r>
          </a:p>
          <a:p>
            <a:r>
              <a:rPr lang="fr-CA" sz="3600" dirty="0">
                <a:solidFill>
                  <a:schemeClr val="tx2">
                    <a:lumMod val="50000"/>
                  </a:schemeClr>
                </a:solidFill>
              </a:rPr>
              <a:t>Lexical structure</a:t>
            </a:r>
          </a:p>
          <a:p>
            <a:r>
              <a:rPr lang="fr-CA" sz="3600" dirty="0">
                <a:solidFill>
                  <a:schemeClr val="tx2">
                    <a:lumMod val="50000"/>
                  </a:schemeClr>
                </a:solidFill>
              </a:rPr>
              <a:t>Data types</a:t>
            </a:r>
          </a:p>
          <a:p>
            <a:r>
              <a:rPr lang="fr-CA" sz="3600" dirty="0">
                <a:solidFill>
                  <a:schemeClr val="tx2">
                    <a:lumMod val="50000"/>
                  </a:schemeClr>
                </a:solidFill>
              </a:rPr>
              <a:t>Variables</a:t>
            </a:r>
          </a:p>
          <a:p>
            <a:r>
              <a:rPr lang="fr-CA" sz="3600" dirty="0" smtClean="0">
                <a:solidFill>
                  <a:schemeClr val="tx2">
                    <a:lumMod val="50000"/>
                  </a:schemeClr>
                </a:solidFill>
              </a:rPr>
              <a:t>Operators and </a:t>
            </a:r>
            <a:r>
              <a:rPr lang="fr-CA" sz="3600" dirty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fr-CA" sz="3600" dirty="0" smtClean="0">
                <a:solidFill>
                  <a:schemeClr val="tx2">
                    <a:lumMod val="50000"/>
                  </a:schemeClr>
                </a:solidFill>
              </a:rPr>
              <a:t>tatements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CA" sz="2800" dirty="0" smtClean="0">
              <a:solidFill>
                <a:srgbClr val="438BC4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CA" sz="2800" dirty="0" smtClean="0">
              <a:solidFill>
                <a:srgbClr val="438BC4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CA" sz="2800" dirty="0" smtClean="0">
              <a:solidFill>
                <a:srgbClr val="438BC4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CA" sz="2800" dirty="0" smtClean="0">
              <a:solidFill>
                <a:srgbClr val="438B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79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-28575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1209675"/>
            <a:ext cx="754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Escape Sequences in String Literals with backslash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can\’t’</a:t>
            </a:r>
          </a:p>
          <a:p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“\””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yes\no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yes\\no”</a:t>
            </a:r>
          </a:p>
          <a:p>
            <a:endParaRPr lang="en-US" sz="2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38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-28575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Working with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9725" y="990600"/>
            <a:ext cx="75438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Concatenation</a:t>
            </a:r>
            <a:endParaRPr lang="ru-RU" sz="2400" dirty="0" smtClean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r>
              <a:rPr lang="en-US" sz="20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“Hello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“world”;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“Hello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world”</a:t>
            </a:r>
            <a:endParaRPr lang="ru-RU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greeting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"Welcome to my blog," + " " + name;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Length</a:t>
            </a:r>
            <a:endParaRPr lang="en-US" sz="2400" dirty="0"/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msg.length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01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-28575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Working with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9725" y="990600"/>
            <a:ext cx="7543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Methods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 = "hello, world"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Start with some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s.charAt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"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h": the first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s.charAt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(s.length-1)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"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d": the last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s.substring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(1,4)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"ell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s.slice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(1,4)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"ell": same thing</a:t>
            </a:r>
          </a:p>
          <a:p>
            <a:endParaRPr lang="en-US" sz="2000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s.indexOf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("l")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2: position of first letter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0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-28575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Working with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1114425"/>
            <a:ext cx="7543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Do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you remember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thar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 strings are immutable?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“lower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a.toUpperCase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console.log(a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? 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 =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“test”;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u.replace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("e", "o")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console.log(u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? 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bg1"/>
                </a:solidFill>
              </a:rPr>
              <a:t>Boolean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2">
                    <a:lumMod val="50000"/>
                  </a:schemeClr>
                </a:solidFill>
              </a:rPr>
              <a:t>A </a:t>
            </a:r>
            <a:r>
              <a:rPr lang="en-US" sz="2800" i="1" dirty="0" err="1">
                <a:solidFill>
                  <a:schemeClr val="accent2">
                    <a:lumMod val="50000"/>
                  </a:schemeClr>
                </a:solidFill>
              </a:rPr>
              <a:t>boolean</a:t>
            </a:r>
            <a:r>
              <a:rPr lang="en-US" sz="2800" i="1" dirty="0">
                <a:solidFill>
                  <a:schemeClr val="accent2">
                    <a:lumMod val="50000"/>
                  </a:schemeClr>
                </a:solidFill>
              </a:rPr>
              <a:t> value represents truth or falsehood, on or off, yes or no. There are only </a:t>
            </a:r>
            <a:r>
              <a:rPr lang="en-US" sz="2800" i="1" dirty="0" smtClean="0">
                <a:solidFill>
                  <a:schemeClr val="accent2">
                    <a:lumMod val="50000"/>
                  </a:schemeClr>
                </a:solidFill>
              </a:rPr>
              <a:t>two possible </a:t>
            </a:r>
            <a:r>
              <a:rPr lang="en-US" sz="2800" i="1" dirty="0">
                <a:solidFill>
                  <a:schemeClr val="accent2">
                    <a:lumMod val="50000"/>
                  </a:schemeClr>
                </a:solidFill>
              </a:rPr>
              <a:t>values of this type.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	</a:t>
            </a:r>
            <a:r>
              <a:rPr lang="en-US" sz="2800" dirty="0" smtClean="0">
                <a:solidFill>
                  <a:srgbClr val="438BC4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flagTrue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 = true;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	</a:t>
            </a:r>
            <a:r>
              <a:rPr lang="en-US" sz="2800" dirty="0" smtClean="0">
                <a:solidFill>
                  <a:srgbClr val="438BC4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flagFalse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= false;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6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-28575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Boolean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1114425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Type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Conversions:</a:t>
            </a:r>
            <a:b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endParaRPr lang="en-US" sz="2000" dirty="0">
              <a:solidFill>
                <a:schemeClr val="accent2">
                  <a:lumMod val="50000"/>
                </a:schemeClr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3206" y="1883866"/>
            <a:ext cx="25431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f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alse</a:t>
            </a:r>
          </a:p>
          <a:p>
            <a:endParaRPr lang="en-US" sz="2400" dirty="0">
              <a:solidFill>
                <a:srgbClr val="FF0000"/>
              </a:solidFill>
              <a:latin typeface="+mn-lt"/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Number.NaN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endParaRPr lang="en-US" sz="2000" dirty="0">
              <a:solidFill>
                <a:schemeClr val="accent2">
                  <a:lumMod val="50000"/>
                </a:schemeClr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1200" y="1883866"/>
            <a:ext cx="3810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+mn-lt"/>
              </a:rPr>
              <a:t>t</a:t>
            </a:r>
            <a:r>
              <a:rPr lang="en-US" sz="2400" dirty="0" smtClean="0">
                <a:solidFill>
                  <a:srgbClr val="00B050"/>
                </a:solidFill>
                <a:latin typeface="+mn-lt"/>
              </a:rPr>
              <a:t>rue</a:t>
            </a:r>
          </a:p>
          <a:p>
            <a:endParaRPr lang="en-US" sz="2400" dirty="0">
              <a:solidFill>
                <a:srgbClr val="00B050"/>
              </a:solidFill>
              <a:latin typeface="+mn-lt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“false”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“0”</a:t>
            </a: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“some string”</a:t>
            </a: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endParaRPr lang="en-US" sz="2400" dirty="0">
              <a:solidFill>
                <a:srgbClr val="00B050"/>
              </a:solidFill>
              <a:latin typeface="+mn-lt"/>
              <a:cs typeface="Consolas" panose="020B0609020204030204" pitchFamily="49" charset="0"/>
            </a:endParaRPr>
          </a:p>
          <a:p>
            <a:endParaRPr lang="en-US" sz="2400" dirty="0" smtClean="0">
              <a:solidFill>
                <a:srgbClr val="00B050"/>
              </a:solidFill>
              <a:latin typeface="+mn-lt"/>
              <a:cs typeface="Consolas" panose="020B0609020204030204" pitchFamily="49" charset="0"/>
            </a:endParaRPr>
          </a:p>
          <a:p>
            <a:endParaRPr lang="en-US" sz="2000" dirty="0">
              <a:solidFill>
                <a:srgbClr val="00B050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51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-28575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Boolean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1114425"/>
            <a:ext cx="6324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Boolean function: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booleanVariable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Boolean(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someValue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71700" y="2438400"/>
            <a:ext cx="6667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Constructor: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booleanVariable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Boolean(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someValue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returns true if value is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truthy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returns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false if value is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falsy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8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-28575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Boolean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1114425"/>
            <a:ext cx="63246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!! operator</a:t>
            </a: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  <a:latin typeface="+mn-lt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booleanVariable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Boolean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("false");</a:t>
            </a:r>
          </a:p>
          <a:p>
            <a:r>
              <a:rPr lang="en-US" sz="20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booleanVariable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!!"false";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!!{}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?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!![]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!![].length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!!5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!!-100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6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139369" y="152400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Boolean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9369" y="1066800"/>
            <a:ext cx="7086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(a == 4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b + 1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lse {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a + 1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need to check null: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(o !== null)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 form:    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If(o)          If(!o)</a:t>
            </a: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Logical operators return Boolean as well as Comparison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((x == 0 &amp;&amp; y == 0) || !(z == 0)) {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and y are both zero or z is non-zero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8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0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null and undefined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1295400"/>
            <a:ext cx="708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 smtClean="0">
                <a:solidFill>
                  <a:srgbClr val="0070C0"/>
                </a:solidFill>
              </a:rPr>
              <a:t>ull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-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language keyword that evaluates to a special value that is usually used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to indicate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absence of a value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u</a:t>
            </a:r>
            <a:r>
              <a:rPr lang="en-US" dirty="0" smtClean="0">
                <a:solidFill>
                  <a:srgbClr val="0070C0"/>
                </a:solidFill>
              </a:rPr>
              <a:t>ndefined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-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represents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value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of variables that have not been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initialized and the value you get when you query the value of an object property or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array element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that does not exist. 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 smtClean="0">
                <a:solidFill>
                  <a:srgbClr val="0070C0"/>
                </a:solidFill>
              </a:rPr>
              <a:t>ull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– expected value absence</a:t>
            </a:r>
          </a:p>
          <a:p>
            <a:r>
              <a:rPr lang="en-US" dirty="0">
                <a:solidFill>
                  <a:srgbClr val="0070C0"/>
                </a:solidFill>
              </a:rPr>
              <a:t>u</a:t>
            </a:r>
            <a:r>
              <a:rPr lang="en-US" dirty="0" smtClean="0">
                <a:solidFill>
                  <a:srgbClr val="0070C0"/>
                </a:solidFill>
              </a:rPr>
              <a:t>ndefined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– unexpected value absence</a:t>
            </a:r>
          </a:p>
        </p:txBody>
      </p:sp>
    </p:spTree>
    <p:extLst>
      <p:ext uri="{BB962C8B-B14F-4D97-AF65-F5344CB8AC3E}">
        <p14:creationId xmlns:p14="http://schemas.microsoft.com/office/powerpoint/2010/main" val="413459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dirty="0" smtClean="0">
                <a:solidFill>
                  <a:schemeClr val="bg1"/>
                </a:solidFill>
              </a:rPr>
              <a:t>History and </a:t>
            </a:r>
            <a:r>
              <a:rPr lang="en-US" dirty="0" smtClean="0">
                <a:solidFill>
                  <a:schemeClr val="bg1"/>
                </a:solidFill>
              </a:rPr>
              <a:t>v</a:t>
            </a:r>
            <a:r>
              <a:rPr lang="fr-CA" dirty="0" err="1" smtClean="0">
                <a:solidFill>
                  <a:schemeClr val="bg1"/>
                </a:solidFill>
              </a:rPr>
              <a:t>ersions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85774" y="1447800"/>
            <a:ext cx="8229601" cy="4754563"/>
          </a:xfrm>
        </p:spPr>
        <p:txBody>
          <a:bodyPr rtlCol="0"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fr-CA" sz="2800" dirty="0" smtClean="0">
                <a:solidFill>
                  <a:schemeClr val="accent2">
                    <a:lumMod val="50000"/>
                  </a:schemeClr>
                </a:solidFill>
              </a:rPr>
              <a:t>Netscape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1995 </a:t>
            </a:r>
            <a:r>
              <a:rPr lang="fr-CA" sz="2800" dirty="0">
                <a:solidFill>
                  <a:schemeClr val="tx2">
                    <a:lumMod val="50000"/>
                  </a:schemeClr>
                </a:solidFill>
              </a:rPr>
              <a:t>– </a:t>
            </a: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by Brendan Eich in Netscape Communication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1996 – JavaScript 1.1 with Netscape 3.0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1997 – ECMA-262 first edition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1997 – </a:t>
            </a:r>
            <a:r>
              <a:rPr lang="fr-CA" sz="2800" dirty="0">
                <a:solidFill>
                  <a:schemeClr val="tx2">
                    <a:lumMod val="50000"/>
                  </a:schemeClr>
                </a:solidFill>
              </a:rPr>
              <a:t>JavaScript </a:t>
            </a: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1.2 with Netscape Navigator 4.0</a:t>
            </a:r>
            <a:endParaRPr lang="ru-RU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</a:rPr>
              <a:t>2000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– JavaScript 1.5 for </a:t>
            </a:r>
            <a:r>
              <a:rPr lang="fr-CA" sz="2800" dirty="0">
                <a:solidFill>
                  <a:schemeClr val="tx2">
                    <a:lumMod val="50000"/>
                  </a:schemeClr>
                </a:solidFill>
              </a:rPr>
              <a:t>ECMAScript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3 edition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2006-2008 – JavaScript 1.6-1.8 with Firefox 2.0, 3.0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2009 – JavaScript 2.0 for ECMAScript edition 5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fr-CA" sz="2800" dirty="0" smtClean="0">
              <a:solidFill>
                <a:srgbClr val="438BC4"/>
              </a:solidFill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fr-CA" sz="2800" dirty="0" smtClean="0">
                <a:solidFill>
                  <a:schemeClr val="accent2">
                    <a:lumMod val="50000"/>
                  </a:schemeClr>
                </a:solidFill>
              </a:rPr>
              <a:t>ECMAScript dialects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1996 – JScript with </a:t>
            </a:r>
            <a:r>
              <a:rPr lang="fr-CA" sz="2800" dirty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nternet Explorer 3.0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</a:rPr>
              <a:t>2000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– </a:t>
            </a: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ActionScript with Macromedia Flash 5.0</a:t>
            </a:r>
            <a:endParaRPr lang="fr-CA" sz="2800" dirty="0">
              <a:solidFill>
                <a:schemeClr val="tx2">
                  <a:lumMod val="50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CA" sz="2800" dirty="0" smtClean="0">
              <a:solidFill>
                <a:srgbClr val="438BC4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CA" sz="2800" dirty="0" smtClean="0">
              <a:solidFill>
                <a:srgbClr val="438BC4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CA" sz="2800" dirty="0" smtClean="0">
              <a:solidFill>
                <a:srgbClr val="438BC4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CA" sz="2800" dirty="0" smtClean="0">
              <a:solidFill>
                <a:srgbClr val="438BC4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CA" sz="2800" dirty="0" smtClean="0">
              <a:solidFill>
                <a:srgbClr val="438BC4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CA" sz="2800" dirty="0" smtClean="0">
              <a:solidFill>
                <a:srgbClr val="438BC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0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null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324849"/>
            <a:ext cx="6553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ypeof null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“object” – special empty object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 test = null;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(test !== null) {…}</a:t>
            </a:r>
            <a:endParaRPr lang="ru-RU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string: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a = null;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a.toString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	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?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console.log(“string” + null);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?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number: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console.log(100 +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null);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?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Boolean: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console.log(!!null); 	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?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2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00162" y="0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undefined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67906" y="1295400"/>
            <a:ext cx="7086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ypeof undefined // =&gt; “undefined”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ndefined – predefined global variable, can be overridden in ES3</a:t>
            </a:r>
            <a:r>
              <a:rPr lang="ru-RU" i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 in ES5</a:t>
            </a:r>
          </a:p>
          <a:p>
            <a:pPr lvl="0" eaLnBrk="0" hangingPunct="0"/>
            <a:endParaRPr lang="en-US" altLang="en-US" sz="12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string: </a:t>
            </a:r>
            <a:endParaRPr lang="en-US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var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a.toString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?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console.log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(“string” +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a);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?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number: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console.log(100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a);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?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Boolean: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console.log(!!a); 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?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endParaRPr lang="en-US" altLang="en-US" sz="12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39369" y="4132803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2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139369" y="152400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undefined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1295400"/>
            <a:ext cx="7278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test; 		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test ?</a:t>
            </a:r>
          </a:p>
          <a:p>
            <a:r>
              <a:rPr lang="en-US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 = {}; 	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test.a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 = [{}];  	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test[0].a ?</a:t>
            </a:r>
          </a:p>
          <a:p>
            <a:r>
              <a:rPr lang="en-US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 = function() {};	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test() ?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 =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a,b,c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console.log(“a: ” + a);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console.log(“b: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b);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console.log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(“c: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c);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test(1,2);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?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0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Object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2">
                    <a:lumMod val="50000"/>
                  </a:schemeClr>
                </a:solidFill>
              </a:rPr>
              <a:t>An object is an </a:t>
            </a:r>
            <a:r>
              <a:rPr lang="en-US" sz="2800" i="1" dirty="0" smtClean="0">
                <a:solidFill>
                  <a:schemeClr val="accent2">
                    <a:lumMod val="50000"/>
                  </a:schemeClr>
                </a:solidFill>
              </a:rPr>
              <a:t>unordered </a:t>
            </a:r>
            <a:r>
              <a:rPr lang="en-US" sz="2800" i="1" dirty="0">
                <a:solidFill>
                  <a:schemeClr val="accent2">
                    <a:lumMod val="50000"/>
                  </a:schemeClr>
                </a:solidFill>
              </a:rPr>
              <a:t>collection of properties, </a:t>
            </a:r>
            <a:r>
              <a:rPr lang="en-US" sz="2800" i="1" dirty="0" smtClean="0">
                <a:solidFill>
                  <a:schemeClr val="accent2">
                    <a:lumMod val="50000"/>
                  </a:schemeClr>
                </a:solidFill>
              </a:rPr>
              <a:t>each of </a:t>
            </a:r>
            <a:r>
              <a:rPr lang="en-US" sz="2800" i="1" dirty="0">
                <a:solidFill>
                  <a:schemeClr val="accent2">
                    <a:lumMod val="50000"/>
                  </a:schemeClr>
                </a:solidFill>
              </a:rPr>
              <a:t>which has a name and a value</a:t>
            </a:r>
            <a:r>
              <a:rPr lang="en-US" sz="2800" i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28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= {</a:t>
            </a:r>
            <a:b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firstName:”John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lastName:”Doe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age:50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eyeColor:”blue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};</a:t>
            </a:r>
            <a:endParaRPr lang="fr-CA" sz="2400" i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50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295400" y="0"/>
            <a:ext cx="6543675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Creating Objects with new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6629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an empty object:</a:t>
            </a:r>
            <a:endParaRPr lang="en-US" sz="18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 = new Object();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same as {}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an empty array: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var a = new Array();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same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Date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object: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var d = new Date();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 time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5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709862" y="0"/>
            <a:ext cx="4257675" cy="1143000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Object.create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0812" y="1524001"/>
            <a:ext cx="5734050" cy="3352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o1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inherits properties x and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o1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Object.create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({x:1, y:2});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o2 inherits no props or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o2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Object.create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(null); 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o3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like {} or new Object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o3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Object.create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Object.prototype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87235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709862" y="0"/>
            <a:ext cx="4257675" cy="1143000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Object.prototype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524000"/>
            <a:ext cx="7662862" cy="426719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438BC4"/>
                </a:solidFill>
                <a:latin typeface="Consolas"/>
              </a:rPr>
              <a:t>var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/>
              </a:rPr>
              <a:t> foo = { x: 10, y: 20 };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console.log(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foo.constructor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/>
              </a:rPr>
              <a:t>==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Object);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Consola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console.log(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foo.toString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/>
              </a:rPr>
              <a:t>() == "[object Object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]");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Consola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console.log(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foo.valueOf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/>
              </a:rPr>
              <a:t>() == foo 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console.log(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foo.hasOwnProperty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/>
              </a:rPr>
              <a:t>("x") ==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true);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Consola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console.log(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foo.hasOwnProperty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/>
              </a:rPr>
              <a:t>("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onsolas"/>
              </a:rPr>
              <a:t>toString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/>
              </a:rPr>
              <a:t>") ==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false);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Consola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console.log(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foo.propertyIsEnumerable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/>
              </a:rPr>
              <a:t>("x") == true 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console.log(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Object.prototype.isPrototypeOf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(foo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/>
              </a:rPr>
              <a:t>) ==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/>
              </a:rPr>
              <a:t>true);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5520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914400" y="0"/>
            <a:ext cx="7848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Querying and Setting Properties</a:t>
            </a:r>
            <a:endParaRPr lang="fr-CA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447800"/>
            <a:ext cx="5943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Set values: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book.edition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6;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["main title"] = "ECMAScript";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book.getEdition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function(){return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this.edition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book.42 = “42”;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Error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book[42] = “42”; 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Get values:</a:t>
            </a:r>
            <a:endParaRPr lang="en-US" sz="2400" dirty="0">
              <a:solidFill>
                <a:schemeClr val="accent2">
                  <a:lumMod val="50000"/>
                </a:schemeClr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author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book.author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author.surname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title = book["main title"]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edition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book.getEdition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number = book.42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Error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book[“42”];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68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152650" y="9525"/>
            <a:ext cx="53721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Property Access Errors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447801"/>
            <a:ext cx="72390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foo = {x: 5, y: 100};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onsole.log(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foo.bar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// =&gt; undefined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onsole.log(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foo.bar.baz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Cannot read property '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baz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of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marL="0" indent="0">
              <a:buNone/>
            </a:pPr>
            <a:endParaRPr lang="ru-RU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check: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(foo &amp;&amp;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foo.bar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var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qux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foo.bar.baz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17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219200" y="0"/>
            <a:ext cx="69723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Objects As Associative Arrays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7467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book = {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author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"John Doe",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title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"some title",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pages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550,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parts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introduction: {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title:"Introduction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pages: 25},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history: {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title:"History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pages: 25, periods: [5, 10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 (prop in book) {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(prop === "author")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console.log("The author is " +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book[prop]);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30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575487"/>
            <a:ext cx="4572000" cy="3276599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 smtClean="0">
                <a:solidFill>
                  <a:schemeClr val="accent2">
                    <a:lumMod val="50000"/>
                  </a:schemeClr>
                </a:solidFill>
              </a:rPr>
              <a:t>“And </a:t>
            </a:r>
            <a:r>
              <a:rPr lang="en-US" sz="2800" i="1" dirty="0">
                <a:solidFill>
                  <a:schemeClr val="accent2">
                    <a:lumMod val="50000"/>
                  </a:schemeClr>
                </a:solidFill>
              </a:rPr>
              <a:t>we were pushing it as a little brother to Java, as a complementary language like Visual Basic was to C++ in Microsoft’s language families at the time</a:t>
            </a:r>
            <a:r>
              <a:rPr lang="en-US" sz="2800" i="1" dirty="0" smtClean="0">
                <a:solidFill>
                  <a:schemeClr val="accent2">
                    <a:lumMod val="50000"/>
                  </a:schemeClr>
                </a:solidFill>
              </a:rPr>
              <a:t>.”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Brendan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Eich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hlinkClick r:id="rId2"/>
              </a:rPr>
              <a:t>https://brendaneich.com</a:t>
            </a:r>
            <a:r>
              <a:rPr lang="en-US" sz="2800" i="1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/</a:t>
            </a:r>
            <a:endParaRPr lang="en-US" sz="2800" i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800" i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2540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55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209800" y="0"/>
            <a:ext cx="4838700" cy="1143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Deleting Properties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600200"/>
            <a:ext cx="4953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The delete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operator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removes a property from an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object: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foo = {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x: 100, 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y: 200, </a:t>
            </a:r>
          </a:p>
          <a:p>
            <a:pPr marL="400050" lvl="1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function() {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600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elete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foo.x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true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onsole.log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foo.x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	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undefined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foo.getSum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console.log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foo.getSum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undefined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3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362200" y="76200"/>
            <a:ext cx="4838700" cy="1143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Serializing Objects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47800"/>
            <a:ext cx="7467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Object serialization is the process of converting an object’s state to a string from 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which it 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can later be restored.</a:t>
            </a:r>
            <a:endParaRPr lang="en-US" sz="2400" i="1" dirty="0">
              <a:solidFill>
                <a:schemeClr val="accent2">
                  <a:lumMod val="50000"/>
                </a:schemeClr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{x:1, y:{z:[false,null,""]}}; 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objSringified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JSON.stringify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'{"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x":1,"y":{"z":[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false,null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,""]}}'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parsedObj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JSON.parse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objSringified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parsedObj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a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87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Array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2">
                    <a:lumMod val="50000"/>
                  </a:schemeClr>
                </a:solidFill>
              </a:rPr>
              <a:t>An array is an ordered collection of values. Each value is called an element, and </a:t>
            </a:r>
            <a:r>
              <a:rPr lang="en-US" sz="2800" i="1" dirty="0" smtClean="0">
                <a:solidFill>
                  <a:schemeClr val="accent2">
                    <a:lumMod val="50000"/>
                  </a:schemeClr>
                </a:solidFill>
              </a:rPr>
              <a:t>each element </a:t>
            </a:r>
            <a:r>
              <a:rPr lang="en-US" sz="2800" i="1" dirty="0">
                <a:solidFill>
                  <a:schemeClr val="accent2">
                    <a:lumMod val="50000"/>
                  </a:schemeClr>
                </a:solidFill>
              </a:rPr>
              <a:t>has a numeric position in the array, known as its </a:t>
            </a:r>
            <a:r>
              <a:rPr lang="en-US" sz="2800" i="1" dirty="0" smtClean="0">
                <a:solidFill>
                  <a:schemeClr val="accent2">
                    <a:lumMod val="50000"/>
                  </a:schemeClr>
                </a:solidFill>
              </a:rPr>
              <a:t>index.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sz="2400" i="1" dirty="0" err="1">
                <a:solidFill>
                  <a:schemeClr val="accent2">
                    <a:lumMod val="50000"/>
                  </a:schemeClr>
                </a:solidFill>
              </a:rPr>
              <a:t>u</a:t>
            </a:r>
            <a:r>
              <a:rPr lang="en-US" sz="2400" i="1" dirty="0" err="1" smtClean="0">
                <a:solidFill>
                  <a:schemeClr val="accent2">
                    <a:lumMod val="50000"/>
                  </a:schemeClr>
                </a:solidFill>
              </a:rPr>
              <a:t>ntyped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 nature: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0070C0"/>
                </a:solidFill>
              </a:rPr>
              <a:t>var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/>
              <a:t>arr</a:t>
            </a:r>
            <a:r>
              <a:rPr lang="en-US" sz="2400" dirty="0" smtClean="0"/>
              <a:t> = [ 1.1, true, "a", {} ]; </a:t>
            </a:r>
            <a:endParaRPr lang="fr-CA" sz="2400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59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828800" y="0"/>
            <a:ext cx="59817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Creating Arrays as literals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95400"/>
            <a:ext cx="7467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Literals: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 = []; // An array with no elements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primes = [2, 3, 5, 7, 11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With expressions: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 = 1024;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fr-FR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 = [base, base+1, base+2, base+3</a:t>
            </a:r>
            <a:r>
              <a:rPr lang="fr-FR" sz="18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fr-FR" sz="18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Array literals can contain object literals or other array literals: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[[1,{x:1, y:2}], [2, {x:3, y:4}]];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1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676400" y="0"/>
            <a:ext cx="60579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Creating Arrays with new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524001"/>
            <a:ext cx="6934200" cy="3352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ith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arguments: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// []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ith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single numeric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 - length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Array(10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[,,,,,,,,,]</a:t>
            </a: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Explicitly specify elements: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Array(5, 4, 3, 2, 1,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“foo, bar");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20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600200" y="0"/>
            <a:ext cx="6248400" cy="1143000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Reading and Writing Array Elements</a:t>
            </a:r>
            <a:endParaRPr lang="fr-CA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1371600"/>
            <a:ext cx="5486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Use literals in []: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 = ["world"];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value = a[0];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= 3.14;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Use expressions in []: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2;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= 3;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+ 1] = "hello";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a[a[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]] = a[0]; </a:t>
            </a:r>
          </a:p>
        </p:txBody>
      </p:sp>
    </p:spTree>
    <p:extLst>
      <p:ext uri="{BB962C8B-B14F-4D97-AF65-F5344CB8AC3E}">
        <p14:creationId xmlns:p14="http://schemas.microsoft.com/office/powerpoint/2010/main" val="7275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514600" y="0"/>
            <a:ext cx="4114800" cy="1143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Iterating Arrays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1600200"/>
            <a:ext cx="5181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Property length: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 = [1,2,3,4,5];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a.length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5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“for” loop: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= [];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for(var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a.length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 index in the array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result.push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0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895600" y="19050"/>
            <a:ext cx="39624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Array Methods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371600"/>
            <a:ext cx="6781800" cy="5410200"/>
          </a:xfrm>
        </p:spPr>
        <p:txBody>
          <a:bodyPr/>
          <a:lstStyle/>
          <a:p>
            <a:r>
              <a:rPr lang="en-US" sz="1800" dirty="0" err="1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Array.join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 = [1, 2, 3];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 with these three elements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a.join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"1,2,3"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a.join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 ");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"1 2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3“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Array.reverse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 = [1,2,3];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a.reverse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().join()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"3,2,1" and a is now [3,2,1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Array.sort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()</a:t>
            </a:r>
            <a:endParaRPr lang="en-US" sz="1800" dirty="0">
              <a:solidFill>
                <a:schemeClr val="accent2">
                  <a:lumMod val="50000"/>
                </a:schemeClr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 = new Array("banana", "cherry", "apple");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a.sort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s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a.join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(", ");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 == "apple, banana, cherry“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Array.concat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 = [1,2,3];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a.concat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(4, 5)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[1,2,3,4,5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895600" y="19050"/>
            <a:ext cx="39624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Array Methods</a:t>
            </a:r>
            <a:endParaRPr lang="fr-CA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990600"/>
            <a:ext cx="6324600" cy="5791200"/>
          </a:xfrm>
        </p:spPr>
        <p:txBody>
          <a:bodyPr/>
          <a:lstStyle/>
          <a:p>
            <a:r>
              <a:rPr lang="en-US" sz="1800" dirty="0" err="1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Array.slice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 = [1,2,3,4,5];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a.slice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(0,3);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[1,2,3]</a:t>
            </a:r>
          </a:p>
          <a:p>
            <a:endParaRPr lang="en-US" sz="1600" dirty="0"/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push() and pop()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stack = [];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stack: []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stack.push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(1,2);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stack: [1,2] Returns 2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stack.pop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stack: [1] Returns 2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unshift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() and shift()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 = [];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a:[]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a.unshift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a:[1] Returns: 1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a.unshift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(22);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a:[22,1] Returns: 2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a.shift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a:[1] Returns: 22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Array.toString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[1,2,3].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'1,2,3'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["a", "b", "c"].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a,b,c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[1, [2,'c']].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'1,2,c'</a:t>
            </a:r>
          </a:p>
        </p:txBody>
      </p:sp>
    </p:spTree>
    <p:extLst>
      <p:ext uri="{BB962C8B-B14F-4D97-AF65-F5344CB8AC3E}">
        <p14:creationId xmlns:p14="http://schemas.microsoft.com/office/powerpoint/2010/main" val="23253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667000" y="0"/>
            <a:ext cx="4800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Array Methods ES5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914400"/>
            <a:ext cx="7696200" cy="5648325"/>
          </a:xfrm>
        </p:spPr>
        <p:txBody>
          <a:bodyPr/>
          <a:lstStyle/>
          <a:p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data = [1,2,3,4,5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//increment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 array element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data.forEach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(function(v,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a) { a[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= v + 1; });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[2,3,4,5,6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map()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[1, 2, 3];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a.map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(function(x) { return x*x; });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 is [1, 4, 9]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filter()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= [5, 4, 3, 2, 1];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smallvalues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a.filter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(function(x) { return x &lt; 3 });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[2, 1]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indexOf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()</a:t>
            </a:r>
            <a:endParaRPr lang="en-US" sz="1800" dirty="0">
              <a:solidFill>
                <a:schemeClr val="accent2">
                  <a:lumMod val="50000"/>
                </a:schemeClr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[0,1,2,1,0];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a.indexOf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1: a[1] is 1</a:t>
            </a:r>
          </a:p>
        </p:txBody>
      </p:sp>
    </p:spTree>
    <p:extLst>
      <p:ext uri="{BB962C8B-B14F-4D97-AF65-F5344CB8AC3E}">
        <p14:creationId xmlns:p14="http://schemas.microsoft.com/office/powerpoint/2010/main" val="375108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dirty="0" smtClean="0">
                <a:solidFill>
                  <a:schemeClr val="bg1"/>
                </a:solidFill>
              </a:rPr>
              <a:t>Lexical structure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CA" dirty="0" smtClean="0">
                <a:solidFill>
                  <a:schemeClr val="tx2">
                    <a:lumMod val="50000"/>
                  </a:schemeClr>
                </a:solidFill>
              </a:rPr>
              <a:t>Case </a:t>
            </a:r>
            <a:r>
              <a:rPr lang="fr-CA" dirty="0" err="1" smtClean="0">
                <a:solidFill>
                  <a:schemeClr val="tx2">
                    <a:lumMod val="50000"/>
                  </a:schemeClr>
                </a:solidFill>
              </a:rPr>
              <a:t>sensitivity</a:t>
            </a:r>
            <a:r>
              <a:rPr lang="fr-CA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fr-CA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fr-CA" dirty="0">
                <a:solidFill>
                  <a:srgbClr val="00B050"/>
                </a:solidFill>
              </a:rPr>
              <a:t> </a:t>
            </a:r>
            <a:r>
              <a:rPr lang="fr-CA" dirty="0" smtClean="0">
                <a:solidFill>
                  <a:srgbClr val="00B050"/>
                </a:solidFill>
              </a:rPr>
              <a:t>    </a:t>
            </a:r>
            <a:r>
              <a:rPr lang="fr-CA" dirty="0" err="1" smtClean="0">
                <a:solidFill>
                  <a:schemeClr val="tx2">
                    <a:lumMod val="50000"/>
                  </a:schemeClr>
                </a:solidFill>
              </a:rPr>
              <a:t>onclick</a:t>
            </a:r>
            <a:r>
              <a:rPr lang="fr-CA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2">
                    <a:lumMod val="50000"/>
                  </a:schemeClr>
                </a:solidFill>
              </a:rPr>
              <a:t>Onclick</a:t>
            </a:r>
            <a:r>
              <a:rPr lang="fr-CA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2">
                    <a:lumMod val="50000"/>
                  </a:schemeClr>
                </a:solidFill>
              </a:rPr>
              <a:t>onClick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ONCLICK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Identifiers: 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var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name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;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var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_name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;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var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$name;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Reserved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words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if, else, new, null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class, </a:t>
            </a:r>
            <a:r>
              <a:rPr lang="en-US" dirty="0" err="1" smtClean="0">
                <a:solidFill>
                  <a:srgbClr val="0070C0"/>
                </a:solidFill>
              </a:rPr>
              <a:t>const</a:t>
            </a:r>
            <a:r>
              <a:rPr lang="en-US" dirty="0" smtClean="0">
                <a:solidFill>
                  <a:srgbClr val="0070C0"/>
                </a:solidFill>
              </a:rPr>
              <a:t>, extends, import</a:t>
            </a:r>
            <a:endParaRPr lang="en-US" dirty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6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Function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A function is a block of JavaScript code that is defined once but may be executed, 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or invoked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, any number of times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i="1" dirty="0"/>
          </a:p>
          <a:p>
            <a:pPr marL="400050" lvl="1" indent="0">
              <a:buNone/>
            </a:pPr>
            <a:r>
              <a:rPr lang="en-US" dirty="0">
                <a:solidFill>
                  <a:srgbClr val="438BC4"/>
                </a:solidFill>
              </a:rPr>
              <a:t>function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printProps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 {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for(var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 in 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 {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	console.log(p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+ ": " + o[p] + "\n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}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667000" y="0"/>
            <a:ext cx="4800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Nested Functions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2133600"/>
            <a:ext cx="6934200" cy="16097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calcHypotenuse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b)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square(x) { return x*x;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Math.sqrt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(square(a) + square(b));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31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667000" y="0"/>
            <a:ext cx="4800600" cy="1143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Invoking Functions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143000"/>
            <a:ext cx="7467600" cy="5267325"/>
          </a:xfrm>
        </p:spPr>
        <p:txBody>
          <a:bodyPr/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s functions: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printProps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(o)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for(var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 in o)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console.log(p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": " + o[p] + "\n");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printProps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({x:1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x: 1</a:t>
            </a:r>
          </a:p>
          <a:p>
            <a:pPr marL="0" indent="0">
              <a:buNone/>
            </a:pPr>
            <a:endParaRPr lang="en-US" sz="1600" i="1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as methods: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calculator = { 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x: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y: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calc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this.result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calculator.calc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onsole.log(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calculator.result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2</a:t>
            </a:r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6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438400" y="0"/>
            <a:ext cx="5562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Constructor Invocation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295400"/>
            <a:ext cx="70866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438B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(name, age) 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.age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age;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his</a:t>
            </a:r>
            <a:r>
              <a:rPr lang="en-US" sz="18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.getAge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function(){return </a:t>
            </a: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.age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“return” is missed</a:t>
            </a: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Person.printName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{console.log(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.name)};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3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438400" y="-9525"/>
            <a:ext cx="5562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Constructor Invocation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600200"/>
            <a:ext cx="63246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/>
              </a:rPr>
              <a:t>// make some properties “private”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/>
              </a:rPr>
              <a:t>function</a:t>
            </a:r>
            <a:r>
              <a:rPr lang="en-US" sz="1800" dirty="0" smtClean="0">
                <a:solidFill>
                  <a:srgbClr val="438BC4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Person (name, age)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/>
              </a:rPr>
              <a:t>this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.name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name;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/>
              </a:rPr>
              <a:t>this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.age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= age;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/>
              </a:rPr>
              <a:t>this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.getAge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smtClean="0">
                <a:solidFill>
                  <a:srgbClr val="0070C0"/>
                </a:solidFill>
                <a:latin typeface="Consolas"/>
              </a:rPr>
              <a:t>function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(){return </a:t>
            </a:r>
            <a:r>
              <a:rPr lang="en-US" sz="1800" dirty="0" err="1" smtClean="0">
                <a:solidFill>
                  <a:srgbClr val="0070C0"/>
                </a:solidFill>
                <a:latin typeface="Consolas"/>
              </a:rPr>
              <a:t>this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.age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;}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return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{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getAge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800" dirty="0" err="1" smtClean="0">
                <a:solidFill>
                  <a:srgbClr val="0070C0"/>
                </a:solidFill>
                <a:latin typeface="Consolas"/>
              </a:rPr>
              <a:t>this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.getAge.bind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smtClean="0">
                <a:solidFill>
                  <a:srgbClr val="0070C0"/>
                </a:solidFill>
                <a:latin typeface="Consolas"/>
              </a:rPr>
              <a:t>this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)};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3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667000" y="0"/>
            <a:ext cx="5562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Constructor Invocation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457325"/>
            <a:ext cx="6324600" cy="540067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/>
              </a:rPr>
              <a:t>// put common functions to prototype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/>
              </a:rPr>
              <a:t>function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Person (name, age)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57200" lvl="1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/>
              </a:rPr>
              <a:t>this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.name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name;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457200" lvl="1" indent="0">
              <a:buNone/>
            </a:pPr>
            <a:r>
              <a:rPr lang="en-US" sz="1600" dirty="0" err="1" smtClean="0">
                <a:solidFill>
                  <a:srgbClr val="0070C0"/>
                </a:solidFill>
                <a:latin typeface="Consolas"/>
              </a:rPr>
              <a:t>this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.age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= age;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0" lvl="1" indent="0">
              <a:buNone/>
            </a:pP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Person.prototype.getAge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0070C0"/>
                </a:solidFill>
                <a:latin typeface="Consolas"/>
              </a:rPr>
              <a:t>function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(){return </a:t>
            </a:r>
            <a:r>
              <a:rPr lang="en-US" sz="1600" dirty="0" err="1">
                <a:solidFill>
                  <a:srgbClr val="0070C0"/>
                </a:solidFill>
                <a:latin typeface="Consolas"/>
              </a:rPr>
              <a:t>this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.age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;};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v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ar boy = new Person(“Mike”, 20);</a:t>
            </a:r>
          </a:p>
          <a:p>
            <a:pPr marL="0" indent="0">
              <a:buNone/>
            </a:pP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oy.hasOwnProperty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1600" dirty="0">
                <a:solidFill>
                  <a:srgbClr val="00B050"/>
                </a:solidFill>
                <a:latin typeface="Consolas"/>
              </a:rPr>
              <a:t>// =&gt; false</a:t>
            </a:r>
          </a:p>
          <a:p>
            <a:pPr marL="0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oy.getAge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1600" dirty="0">
                <a:solidFill>
                  <a:srgbClr val="00B050"/>
                </a:solidFill>
                <a:latin typeface="Consolas"/>
              </a:rPr>
              <a:t>// =&gt; 20</a:t>
            </a:r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6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667000" y="0"/>
            <a:ext cx="5562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Functions As Values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143000"/>
            <a:ext cx="6705600" cy="540067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square(x) { return x*x;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C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an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be assigned to another variable and still work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the same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way: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 refers to the same function that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 = square;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square(4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 // =&gt; 16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s(4); // =&gt; 16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Can be assigned to object properties rather than variables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An object literal with method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 = {square: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 { return x*x; }};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o.square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(16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); // y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256</a:t>
            </a:r>
          </a:p>
          <a:p>
            <a:pPr marL="0" indent="0">
              <a:buNone/>
            </a:pP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Can be assigned to array elements: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An array literal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 = [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 { return x*x; }, 20];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a[0](a[1]); // =&gt; 400</a:t>
            </a:r>
          </a:p>
        </p:txBody>
      </p:sp>
    </p:spTree>
    <p:extLst>
      <p:ext uri="{BB962C8B-B14F-4D97-AF65-F5344CB8AC3E}">
        <p14:creationId xmlns:p14="http://schemas.microsoft.com/office/powerpoint/2010/main" val="18232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981200" y="0"/>
            <a:ext cx="62484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Functions As Namespaces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371600"/>
            <a:ext cx="7086600" cy="540067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myModule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Module code </a:t>
            </a:r>
            <a:endParaRPr lang="en-US" sz="1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 variables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 </a:t>
            </a:r>
            <a:endParaRPr lang="en-US" sz="1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namespace is not polluted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myModule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function to create module</a:t>
            </a:r>
          </a:p>
          <a:p>
            <a:pPr marL="0" indent="0">
              <a:buNone/>
            </a:pP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{};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function(module, undefined)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myApp.first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myApp.first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|| {}));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47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124200" y="9525"/>
            <a:ext cx="29718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Closure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152525"/>
            <a:ext cx="6324600" cy="54006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Lexical scoping – is a key to understand.</a:t>
            </a:r>
            <a:endParaRPr lang="ru-RU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scope = "global scope";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global variable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checkscope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scope = "local scope";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local variable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f() { return scope;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checkscope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“local scope”</a:t>
            </a:r>
            <a:endParaRPr lang="ru-RU" sz="1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scope = "global scope";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global variable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checkscope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scope = "local scope";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local variable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f() { return scope;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checkscope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()()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??</a:t>
            </a:r>
          </a:p>
        </p:txBody>
      </p:sp>
    </p:spTree>
    <p:extLst>
      <p:ext uri="{BB962C8B-B14F-4D97-AF65-F5344CB8AC3E}">
        <p14:creationId xmlns:p14="http://schemas.microsoft.com/office/powerpoint/2010/main" val="323743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200400" y="0"/>
            <a:ext cx="29718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Closure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676400"/>
            <a:ext cx="6553200" cy="197167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uniqueNumber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(function()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counter = 0;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return counter++; };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}());</a:t>
            </a:r>
          </a:p>
        </p:txBody>
      </p:sp>
    </p:spTree>
    <p:extLst>
      <p:ext uri="{BB962C8B-B14F-4D97-AF65-F5344CB8AC3E}">
        <p14:creationId xmlns:p14="http://schemas.microsoft.com/office/powerpoint/2010/main" val="22809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240881" y="25380"/>
            <a:ext cx="2662238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Comments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1676400"/>
            <a:ext cx="6172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fr-CA" sz="2800" dirty="0" smtClean="0">
                <a:solidFill>
                  <a:srgbClr val="00B050"/>
                </a:solidFill>
              </a:rPr>
              <a:t>// </a:t>
            </a: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This </a:t>
            </a:r>
            <a:r>
              <a:rPr lang="fr-CA" sz="2800" dirty="0" err="1" smtClean="0">
                <a:solidFill>
                  <a:schemeClr val="tx2">
                    <a:lumMod val="50000"/>
                  </a:schemeClr>
                </a:solidFill>
              </a:rPr>
              <a:t>is</a:t>
            </a: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 single </a:t>
            </a:r>
            <a:r>
              <a:rPr lang="fr-CA" sz="2800" dirty="0">
                <a:solidFill>
                  <a:schemeClr val="tx2">
                    <a:lumMod val="50000"/>
                  </a:schemeClr>
                </a:solidFill>
              </a:rPr>
              <a:t>line comment </a:t>
            </a: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endParaRPr lang="fr-CA" sz="2800" dirty="0" smtClean="0">
              <a:solidFill>
                <a:srgbClr val="00B050"/>
              </a:solidFill>
            </a:endParaRP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fr-CA" sz="2800" dirty="0" smtClean="0">
                <a:solidFill>
                  <a:srgbClr val="00B050"/>
                </a:solidFill>
              </a:rPr>
              <a:t>/* </a:t>
            </a:r>
            <a:endParaRPr lang="fr-CA" sz="2800" dirty="0">
              <a:solidFill>
                <a:srgbClr val="00B050"/>
              </a:solidFill>
            </a:endParaRP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Comment with </a:t>
            </a: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Multiple </a:t>
            </a:r>
            <a:r>
              <a:rPr lang="fr-CA" sz="2800" dirty="0" err="1" smtClean="0">
                <a:solidFill>
                  <a:schemeClr val="tx2">
                    <a:lumMod val="50000"/>
                  </a:schemeClr>
                </a:solidFill>
              </a:rPr>
              <a:t>lines</a:t>
            </a:r>
            <a:endParaRPr lang="fr-CA" sz="2800" dirty="0">
              <a:solidFill>
                <a:schemeClr val="tx2">
                  <a:lumMod val="50000"/>
                </a:schemeClr>
              </a:solidFill>
            </a:endParaRP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fr-CA" sz="2800" dirty="0" smtClean="0">
                <a:solidFill>
                  <a:srgbClr val="00B050"/>
                </a:solidFill>
              </a:rPr>
              <a:t>*/</a:t>
            </a: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endParaRPr lang="fr-CA" sz="2800" dirty="0">
              <a:solidFill>
                <a:srgbClr val="00B050"/>
              </a:solidFill>
            </a:endParaRPr>
          </a:p>
          <a:p>
            <a:pPr marL="400050" lvl="1" indent="0" fontAlgn="auto">
              <a:spcAft>
                <a:spcPts val="0"/>
              </a:spcAft>
              <a:buNone/>
              <a:defRPr/>
            </a:pPr>
            <a:r>
              <a:rPr lang="fr-CA" sz="2800" dirty="0" smtClean="0">
                <a:solidFill>
                  <a:srgbClr val="00B050"/>
                </a:solidFill>
              </a:rPr>
              <a:t>/* </a:t>
            </a: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one comment </a:t>
            </a:r>
            <a:r>
              <a:rPr lang="fr-CA" sz="2800" dirty="0" smtClean="0">
                <a:solidFill>
                  <a:srgbClr val="00B050"/>
                </a:solidFill>
              </a:rPr>
              <a:t>*/    // </a:t>
            </a:r>
            <a:r>
              <a:rPr lang="fr-CA" sz="2800" dirty="0" err="1" smtClean="0">
                <a:solidFill>
                  <a:schemeClr val="tx2">
                    <a:lumMod val="50000"/>
                  </a:schemeClr>
                </a:solidFill>
              </a:rPr>
              <a:t>another</a:t>
            </a:r>
            <a:r>
              <a:rPr lang="fr-CA" sz="2800" dirty="0" smtClean="0">
                <a:solidFill>
                  <a:schemeClr val="tx2">
                    <a:lumMod val="50000"/>
                  </a:schemeClr>
                </a:solidFill>
              </a:rPr>
              <a:t> one</a:t>
            </a:r>
            <a:endParaRPr lang="fr-CA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376362" y="0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Global Object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990600"/>
            <a:ext cx="7620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The 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global object 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is a regular JavaScript object that serves a very important purpose: the 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properties of 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this object are the globally defined symbols that are available to a JavaScript program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On JavaScript interpreter start: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global properties like undefined, Infinity, and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NaN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•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 global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functions like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isNaN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(),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parseInt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()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and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eval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() 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•   constructor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functions like Date(),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RegExp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(), String(), Object(),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Array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•   global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objects like Math and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44337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604962" y="0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The Global Object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4962" y="1600200"/>
            <a:ext cx="7620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Client-side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Javascript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: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global = window;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reference to Window object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//Contains core methods + browser objects and methods, 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//like: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localStorage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iframes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etc..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onsole.log(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onsole.log(window);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onsole.log(Window);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743200" y="0"/>
            <a:ext cx="4029075" cy="1143000"/>
          </a:xfrm>
        </p:spPr>
        <p:txBody>
          <a:bodyPr/>
          <a:lstStyle/>
          <a:p>
            <a:pPr algn="l"/>
            <a:r>
              <a:rPr lang="fr-CA" dirty="0" smtClean="0">
                <a:solidFill>
                  <a:srgbClr val="438BC4"/>
                </a:solidFill>
              </a:rPr>
              <a:t>Object Wrappers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447800"/>
            <a:ext cx="6934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Strings, numbers,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booleans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are not objects, </a:t>
            </a:r>
            <a:endParaRPr lang="en-US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so why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do they have properties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 = "hello world!"; // A string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world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s.substring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s.indexOf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 ")+1,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 = "test"; // Start with a string value.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s.len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4; // Set a property on it.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t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s.len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// Now query the property.</a:t>
            </a:r>
          </a:p>
        </p:txBody>
      </p:sp>
    </p:spTree>
    <p:extLst>
      <p:ext uri="{BB962C8B-B14F-4D97-AF65-F5344CB8AC3E}">
        <p14:creationId xmlns:p14="http://schemas.microsoft.com/office/powerpoint/2010/main" val="203513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743201" y="0"/>
            <a:ext cx="4114800" cy="1143000"/>
          </a:xfrm>
        </p:spPr>
        <p:txBody>
          <a:bodyPr/>
          <a:lstStyle/>
          <a:p>
            <a:pPr algn="l"/>
            <a:r>
              <a:rPr lang="fr-CA" dirty="0" smtClean="0">
                <a:solidFill>
                  <a:srgbClr val="438BC4"/>
                </a:solidFill>
              </a:rPr>
              <a:t>Object Wrappers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371600"/>
            <a:ext cx="7086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“test” === “test”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//=&gt; 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“test”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“test”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//=&gt; ?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“test”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 new String(“test”)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//=&gt;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“test” === new String(“test”)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//=&gt;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new String(“test”)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new String(“test”)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//=&gt; ?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String(“test”)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new String(“test”)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//=&gt;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ypeof(“test”)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//=&gt; ? </a:t>
            </a:r>
            <a:endParaRPr lang="en-US" sz="20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typeof(new String(“test”))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//=&gt; ?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633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743201" y="0"/>
            <a:ext cx="4191000" cy="1143000"/>
          </a:xfrm>
        </p:spPr>
        <p:txBody>
          <a:bodyPr/>
          <a:lstStyle/>
          <a:p>
            <a:pPr algn="l"/>
            <a:r>
              <a:rPr lang="fr-CA" dirty="0" smtClean="0">
                <a:solidFill>
                  <a:srgbClr val="438BC4"/>
                </a:solidFill>
              </a:rPr>
              <a:t>Object Wrappers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516492"/>
            <a:ext cx="82296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We know that we can: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new String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"test“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//=&gt; String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pPr marL="40005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Number(1);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Number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pPr marL="40005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 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Boolean(true);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Boolean object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W</a:t>
            </a:r>
            <a:r>
              <a:rPr lang="en-US" sz="2400" dirty="0" smtClean="0"/>
              <a:t>e do:</a:t>
            </a:r>
          </a:p>
          <a:p>
            <a:pPr marL="40005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"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test“;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b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c = true;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95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8077200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Immutable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Mutable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Object References</a:t>
            </a:r>
            <a:endParaRPr lang="fr-CA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Primitives (strings, numbers, Booleans, null, undefined):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Immutable, no way to change value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 = "hello";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Start with some lowercase text</a:t>
            </a:r>
          </a:p>
          <a:p>
            <a:pPr marL="400050" lvl="1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s.toUpperCase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"HELLO", but doesn't alter s</a:t>
            </a:r>
          </a:p>
          <a:p>
            <a:pPr marL="40005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"hello": the original string has not changed</a:t>
            </a:r>
          </a:p>
          <a:p>
            <a:pPr marL="400050" lvl="1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Compared by value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 = “test”; var b = “test”;</a:t>
            </a:r>
          </a:p>
          <a:p>
            <a:pPr marL="40005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 == b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true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9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914400" y="0"/>
            <a:ext cx="8077200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Immutable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Primitive Values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Mutable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Object References</a:t>
            </a:r>
            <a:endParaRPr lang="fr-CA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485900"/>
            <a:ext cx="5410200" cy="2209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Objects: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Mutable, value can be changed</a:t>
            </a:r>
          </a:p>
          <a:p>
            <a:pPr marL="400050" lvl="1" indent="0">
              <a:buNone/>
            </a:pPr>
            <a:r>
              <a:rPr lang="en-US" sz="1600" dirty="0" smtClean="0"/>
              <a:t>var o = { x:1 }; // Start with an object</a:t>
            </a:r>
          </a:p>
          <a:p>
            <a:pPr marL="400050" lvl="1" indent="0">
              <a:buNone/>
            </a:pPr>
            <a:r>
              <a:rPr lang="en-US" sz="1600" dirty="0" err="1" smtClean="0"/>
              <a:t>o.x</a:t>
            </a:r>
            <a:r>
              <a:rPr lang="en-US" sz="1600" dirty="0" smtClean="0"/>
              <a:t> = 2; // Mutate it by changing the value of a property</a:t>
            </a:r>
          </a:p>
          <a:p>
            <a:pPr marL="400050" lvl="1" indent="0">
              <a:buNone/>
            </a:pPr>
            <a:r>
              <a:rPr lang="en-US" sz="1600" dirty="0" err="1" smtClean="0"/>
              <a:t>o.y</a:t>
            </a:r>
            <a:r>
              <a:rPr lang="en-US" sz="1600" dirty="0" smtClean="0"/>
              <a:t> = 3; // Mutate it again by adding a new property</a:t>
            </a:r>
          </a:p>
          <a:p>
            <a:pPr marL="400050" lvl="1" indent="0">
              <a:buNone/>
            </a:pPr>
            <a:endParaRPr lang="en-US" sz="1600" dirty="0" smtClean="0"/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Compared by reference, not by value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6019800" y="4048125"/>
            <a:ext cx="2828925" cy="15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 algn="l">
              <a:buNone/>
            </a:pPr>
            <a:r>
              <a:rPr lang="en-US" sz="2000" dirty="0">
                <a:solidFill>
                  <a:srgbClr val="00B050"/>
                </a:solidFill>
              </a:rPr>
              <a:t>var a = []; 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0" indent="0" algn="l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var </a:t>
            </a:r>
            <a:r>
              <a:rPr lang="en-US" sz="2000" dirty="0">
                <a:solidFill>
                  <a:srgbClr val="00B050"/>
                </a:solidFill>
              </a:rPr>
              <a:t>b = a; </a:t>
            </a:r>
          </a:p>
          <a:p>
            <a:pPr marL="0" indent="0" algn="l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b[0</a:t>
            </a:r>
            <a:r>
              <a:rPr lang="en-US" sz="2000" dirty="0">
                <a:solidFill>
                  <a:srgbClr val="00B050"/>
                </a:solidFill>
              </a:rPr>
              <a:t>] = 1; 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0" indent="0" algn="l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a[0</a:t>
            </a:r>
            <a:r>
              <a:rPr lang="en-US" sz="2000" dirty="0">
                <a:solidFill>
                  <a:srgbClr val="00B050"/>
                </a:solidFill>
              </a:rPr>
              <a:t>] // =&gt; 1: 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0" indent="0" algn="l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a </a:t>
            </a:r>
            <a:r>
              <a:rPr lang="en-US" sz="2000" dirty="0">
                <a:solidFill>
                  <a:srgbClr val="00B050"/>
                </a:solidFill>
              </a:rPr>
              <a:t>=== b // =&gt; </a:t>
            </a:r>
            <a:r>
              <a:rPr lang="en-US" sz="2000" dirty="0" smtClean="0">
                <a:solidFill>
                  <a:srgbClr val="00B050"/>
                </a:solidFill>
              </a:rPr>
              <a:t>true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2819400" y="3962400"/>
            <a:ext cx="2819400" cy="140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 algn="l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var o = {x:1}, p = {x:1}; 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o === p // =&gt; false 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var a = [], b = []; 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 === b // =&gt; false</a:t>
            </a:r>
          </a:p>
        </p:txBody>
      </p:sp>
    </p:spTree>
    <p:extLst>
      <p:ext uri="{BB962C8B-B14F-4D97-AF65-F5344CB8AC3E}">
        <p14:creationId xmlns:p14="http://schemas.microsoft.com/office/powerpoint/2010/main" val="169103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905000" y="0"/>
            <a:ext cx="6172201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Type conversion</a:t>
            </a:r>
            <a:endParaRPr lang="fr-CA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5" y="1371600"/>
            <a:ext cx="6781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nterpreter will always convert value to the expected type.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+ " objects"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"10 objects". </a:t>
            </a:r>
            <a:endParaRPr lang="en-US" sz="20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7" * "4"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28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n = 1 - "x"; 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156997" y="-42068"/>
            <a:ext cx="6172201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Type conversion</a:t>
            </a:r>
            <a:endParaRPr lang="fr-CA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447800"/>
            <a:ext cx="5152197" cy="452596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876800"/>
            <a:ext cx="685800" cy="1219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876800"/>
            <a:ext cx="685800" cy="121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5791200"/>
            <a:ext cx="685800" cy="1219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5692457"/>
            <a:ext cx="685800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981200" y="0"/>
            <a:ext cx="6172201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Type conversion</a:t>
            </a:r>
            <a:endParaRPr lang="fr-CA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90800" y="1381125"/>
            <a:ext cx="7010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Conversions and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Concatenation: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Both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operands are numbers: 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 + 500 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600 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Otherwise: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“plus”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500 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“plus100500”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95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143124" y="228600"/>
            <a:ext cx="6543675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Whitespaces and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linebreaks</a:t>
            </a:r>
            <a:endParaRPr lang="fr-CA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7800" y="1600201"/>
            <a:ext cx="7391400" cy="3810000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var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            = "name";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anotherName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"another name";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((name &amp;&amp;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anotherName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&amp;&amp; (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anotherName.length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name.length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)  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console.log("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anotherName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longer");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ru-RU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0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847850" y="0"/>
            <a:ext cx="6172201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Type conversion</a:t>
            </a:r>
            <a:endParaRPr lang="fr-CA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90800" y="1066800"/>
            <a:ext cx="7010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Conversions and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Equality:</a:t>
            </a:r>
            <a:endParaRPr lang="en-US" sz="2400" dirty="0">
              <a:solidFill>
                <a:schemeClr val="accent2">
                  <a:lumMod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800100" lvl="2" indent="0">
              <a:lnSpc>
                <a:spcPct val="80000"/>
              </a:lnSpc>
              <a:buNone/>
            </a:pP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'' == '0'          </a:t>
            </a:r>
            <a:r>
              <a:rPr lang="da-DK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0 == ''            </a:t>
            </a:r>
            <a:r>
              <a:rPr lang="da-DK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true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0 == '0'           </a:t>
            </a:r>
            <a:r>
              <a:rPr lang="da-DK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true</a:t>
            </a:r>
          </a:p>
          <a:p>
            <a:pPr marL="800100" lvl="2" indent="0">
              <a:lnSpc>
                <a:spcPct val="80000"/>
              </a:lnSpc>
              <a:buNone/>
            </a:pPr>
            <a:endParaRPr lang="da-DK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lnSpc>
                <a:spcPct val="80000"/>
              </a:lnSpc>
              <a:buNone/>
            </a:pP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false == 'false'   </a:t>
            </a:r>
            <a:r>
              <a:rPr lang="da-DK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false == '0'       </a:t>
            </a:r>
            <a:r>
              <a:rPr lang="da-DK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true</a:t>
            </a:r>
          </a:p>
          <a:p>
            <a:pPr marL="800100" lvl="2" indent="0">
              <a:lnSpc>
                <a:spcPct val="80000"/>
              </a:lnSpc>
              <a:buNone/>
            </a:pPr>
            <a:endParaRPr lang="da-DK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lnSpc>
                <a:spcPct val="80000"/>
              </a:lnSpc>
              <a:buNone/>
            </a:pP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false == undefined </a:t>
            </a:r>
            <a:r>
              <a:rPr lang="da-DK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false == null      </a:t>
            </a:r>
            <a:r>
              <a:rPr lang="da-DK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null == undefined  </a:t>
            </a:r>
            <a:r>
              <a:rPr lang="da-DK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true</a:t>
            </a:r>
          </a:p>
          <a:p>
            <a:pPr marL="800100" lvl="2" indent="0">
              <a:lnSpc>
                <a:spcPct val="80000"/>
              </a:lnSpc>
              <a:buNone/>
            </a:pPr>
            <a:endParaRPr lang="da-DK" sz="1600" b="1" dirty="0"/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It is always better to use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===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!==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, which do not do type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conversion.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1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981200" y="0"/>
            <a:ext cx="6172201" cy="1143000"/>
          </a:xfrm>
        </p:spPr>
        <p:txBody>
          <a:bodyPr/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Explicit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Type conversion</a:t>
            </a:r>
            <a:endParaRPr lang="fr-CA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0" y="1143000"/>
            <a:ext cx="5334000" cy="5334000"/>
          </a:xfrm>
        </p:spPr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Constructors: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ew Number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("3")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3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String(false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"false"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([])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true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Object(3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new Number(3)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Operators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x + ""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Same as String(x)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+x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Same as Number(x)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!!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Same as Boolean(x). Note double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Global functions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("3 blind mice")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3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parseFloat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 3.14 meters")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3.14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("-12.34")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-12</a:t>
            </a:r>
          </a:p>
        </p:txBody>
      </p:sp>
    </p:spTree>
    <p:extLst>
      <p:ext uri="{BB962C8B-B14F-4D97-AF65-F5344CB8AC3E}">
        <p14:creationId xmlns:p14="http://schemas.microsoft.com/office/powerpoint/2010/main" val="97784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981200" y="0"/>
            <a:ext cx="6172201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Variables</a:t>
            </a:r>
            <a:endParaRPr lang="fr-CA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2400" y="1143000"/>
            <a:ext cx="5334000" cy="533400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Declaration: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test;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sum;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Single var pattern: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test, sum;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With initialization: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message = "hello";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0, j = 0, k = 0;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Dynamic nature: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test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10;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"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ten";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976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981200" y="0"/>
            <a:ext cx="6172201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Variable Scope</a:t>
            </a:r>
            <a:endParaRPr lang="fr-CA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4600" y="1143000"/>
            <a:ext cx="6629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The scope of a variable is the region of your program source code in which it is defined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scope = "global scope";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global variable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checkscope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scope = "local scope";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local variable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nested() {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scope = "nested scope";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nested scope </a:t>
            </a:r>
          </a:p>
          <a:p>
            <a:pPr marL="800100" lvl="2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scope;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the value in scope here</a:t>
            </a:r>
          </a:p>
          <a:p>
            <a:pPr marL="40005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nested();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checkscope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1800" i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2762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981200" y="0"/>
            <a:ext cx="6172201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Function Scope</a:t>
            </a:r>
            <a:endParaRPr lang="fr-CA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0200" y="990600"/>
            <a:ext cx="72390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ariables 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are visible within the function in which they are defined 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and within 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any functions that are nested within that function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24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function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test(o)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var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defined throughout function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 == "object")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0;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 is defined everywhere,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just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k=0; k &lt; 10; k++) {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 is defined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everywhere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 	console.log(k);</a:t>
            </a: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console.log(k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 is still defined: prints 10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console.log(j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 is defined, but may not be initialized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10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600200" y="0"/>
            <a:ext cx="6172201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Hoisting</a:t>
            </a:r>
            <a:endParaRPr lang="fr-CA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05151" y="1600200"/>
            <a:ext cx="4514849" cy="2819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 = "global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f() {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console.log(scope); 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?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scope = "local"; console.log(scope); 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4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981200" y="0"/>
            <a:ext cx="6172201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Operators</a:t>
            </a:r>
            <a:endParaRPr lang="fr-CA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295400"/>
            <a:ext cx="5868451" cy="4525963"/>
          </a:xfrm>
        </p:spPr>
      </p:pic>
    </p:spTree>
    <p:extLst>
      <p:ext uri="{BB962C8B-B14F-4D97-AF65-F5344CB8AC3E}">
        <p14:creationId xmlns:p14="http://schemas.microsoft.com/office/powerpoint/2010/main" val="37863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981200" y="0"/>
            <a:ext cx="6172201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Operators</a:t>
            </a:r>
            <a:endParaRPr lang="fr-CA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0" y="1524000"/>
            <a:ext cx="5410201" cy="2286000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delete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//Remove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property </a:t>
            </a:r>
            <a:endParaRPr lang="en-US" sz="20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typeof     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Determine type 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      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checks object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981200" y="0"/>
            <a:ext cx="6172201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Statements</a:t>
            </a:r>
            <a:endParaRPr lang="fr-CA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168" y="1447800"/>
            <a:ext cx="7398263" cy="4094829"/>
          </a:xfrm>
        </p:spPr>
      </p:pic>
    </p:spTree>
    <p:extLst>
      <p:ext uri="{BB962C8B-B14F-4D97-AF65-F5344CB8AC3E}">
        <p14:creationId xmlns:p14="http://schemas.microsoft.com/office/powerpoint/2010/main" val="18308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057400" y="2438400"/>
            <a:ext cx="6172201" cy="1143000"/>
          </a:xfrm>
        </p:spPr>
        <p:txBody>
          <a:bodyPr/>
          <a:lstStyle/>
          <a:p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</a:rPr>
              <a:t>Questions?</a:t>
            </a:r>
            <a:endParaRPr lang="fr-CA" sz="7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0" y="1524000"/>
            <a:ext cx="5410201" cy="2286000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5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143125" y="274638"/>
            <a:ext cx="65436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Optional semicolons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1417638"/>
            <a:ext cx="2057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= 1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 = 2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1; b = 2;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400168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y = x + f</a:t>
            </a:r>
          </a:p>
          <a:p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s-E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9250" y="1417638"/>
            <a:ext cx="2514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</a:t>
            </a:r>
          </a:p>
          <a:p>
            <a:r>
              <a:rPr lang="es-ES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x + f</a:t>
            </a:r>
          </a:p>
          <a:p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s-ES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s-E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onsole.log(c)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9250" y="4001680"/>
            <a:ext cx="323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y = x + f(</a:t>
            </a:r>
            <a:r>
              <a:rPr lang="es-E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s-E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1569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981200" y="0"/>
            <a:ext cx="6172201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References</a:t>
            </a:r>
            <a:endParaRPr lang="fr-CA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3259" y="1157416"/>
            <a:ext cx="7160741" cy="54864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Book: JavaScript</a:t>
            </a:r>
            <a:r>
              <a:rPr lang="en-US" sz="1800" b="1" dirty="0"/>
              <a:t>: The Definitive Guide, 6th </a:t>
            </a:r>
            <a:r>
              <a:rPr lang="en-US" sz="1800" b="1" dirty="0" smtClean="0"/>
              <a:t>Edition </a:t>
            </a:r>
          </a:p>
          <a:p>
            <a:pPr marL="0" indent="0">
              <a:buNone/>
            </a:pPr>
            <a:r>
              <a:rPr lang="en-US" sz="1800" dirty="0"/>
              <a:t>B</a:t>
            </a:r>
            <a:r>
              <a:rPr lang="en-US" sz="1800" dirty="0" smtClean="0"/>
              <a:t>y David Flanagan</a:t>
            </a:r>
            <a:endParaRPr lang="en-US" sz="1800" dirty="0">
              <a:hlinkClick r:id="rId3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hlinkClick r:id="rId3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://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developer.mozilla.org/en-US/docs/Web/JavaScript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http://learn.javascript.ru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/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http://www.w3schools.com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/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http://addyosmani.com/blog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/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  <a:hlinkClick r:id="rId7"/>
              </a:rPr>
              <a:t>http://www.paulirish.com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  <a:hlinkClick r:id="rId7"/>
              </a:rPr>
              <a:t>/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  <a:hlinkClick r:id="rId8"/>
              </a:rPr>
              <a:t>http://dmitry.baranovskiy.com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  <a:hlinkClick r:id="rId8"/>
              </a:rPr>
              <a:t>/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8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981200" y="0"/>
            <a:ext cx="6172201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TODO</a:t>
            </a:r>
            <a:endParaRPr lang="fr-CA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77081" y="1143000"/>
            <a:ext cx="68580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Quick </a:t>
            </a:r>
            <a:r>
              <a:rPr lang="en-US" sz="2000" dirty="0"/>
              <a:t>test </a:t>
            </a:r>
            <a:r>
              <a:rPr lang="en-US" sz="2000" dirty="0" smtClean="0"/>
              <a:t>from </a:t>
            </a:r>
            <a:r>
              <a:rPr lang="en-US" sz="2000" dirty="0"/>
              <a:t>Dmitry </a:t>
            </a:r>
            <a:r>
              <a:rPr lang="en-US" sz="2000" dirty="0" err="1" smtClean="0"/>
              <a:t>Baranovskiy</a:t>
            </a:r>
            <a:r>
              <a:rPr lang="en-US" sz="2000" dirty="0"/>
              <a:t>:</a:t>
            </a:r>
            <a:endParaRPr lang="en-US" sz="2000" b="1" dirty="0" smtClean="0">
              <a:hlinkClick r:id="rId3"/>
            </a:endParaRPr>
          </a:p>
          <a:p>
            <a:pPr marL="0" indent="0">
              <a:buNone/>
            </a:pPr>
            <a:r>
              <a:rPr lang="en-US" sz="1600" b="1" dirty="0" smtClean="0">
                <a:hlinkClick r:id="rId3"/>
              </a:rPr>
              <a:t>http</a:t>
            </a:r>
            <a:r>
              <a:rPr lang="en-US" sz="1600" b="1" dirty="0">
                <a:hlinkClick r:id="rId3"/>
              </a:rPr>
              <a:t>://</a:t>
            </a:r>
            <a:r>
              <a:rPr lang="en-US" sz="1600" b="1" dirty="0" smtClean="0">
                <a:hlinkClick r:id="rId3"/>
              </a:rPr>
              <a:t>dmitry.baranovskiy.com/post/so-you-think-you-know-javascript</a:t>
            </a:r>
            <a:endParaRPr lang="en-US" sz="16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dirty="0"/>
              <a:t>A lightning talk by Gary Bernhardt from </a:t>
            </a:r>
            <a:r>
              <a:rPr lang="en-US" sz="2000" dirty="0" err="1"/>
              <a:t>CodeMash</a:t>
            </a:r>
            <a:r>
              <a:rPr lang="en-US" sz="2000" dirty="0"/>
              <a:t> </a:t>
            </a:r>
            <a:r>
              <a:rPr lang="en-US" sz="2000" dirty="0" smtClean="0"/>
              <a:t>2012:</a:t>
            </a:r>
            <a:endParaRPr lang="en-US" sz="2000" b="1" dirty="0"/>
          </a:p>
          <a:p>
            <a:pPr marL="0" indent="0">
              <a:buNone/>
            </a:pPr>
            <a:r>
              <a:rPr lang="en-US" sz="1600" b="1" dirty="0">
                <a:hlinkClick r:id="rId4"/>
              </a:rPr>
              <a:t>https://</a:t>
            </a:r>
            <a:r>
              <a:rPr lang="en-US" sz="1600" b="1" dirty="0" smtClean="0">
                <a:hlinkClick r:id="rId4"/>
              </a:rPr>
              <a:t>www.destroyallsoftware.com/talks/wat</a:t>
            </a:r>
            <a:endParaRPr lang="en-US" sz="16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dirty="0"/>
              <a:t>Screencast from Paul Irish:</a:t>
            </a:r>
          </a:p>
          <a:p>
            <a:pPr marL="0" indent="0">
              <a:buNone/>
            </a:pPr>
            <a:r>
              <a:rPr lang="en-US" sz="1600" b="1" dirty="0">
                <a:hlinkClick r:id="rId5"/>
              </a:rPr>
              <a:t>http://www.paulirish.com/2010/10-things-i-learned-from-the-jquery-source</a:t>
            </a:r>
            <a:r>
              <a:rPr lang="en-US" sz="1600" b="1" dirty="0" smtClean="0">
                <a:hlinkClick r:id="rId5"/>
              </a:rPr>
              <a:t>/</a:t>
            </a:r>
            <a:endParaRPr lang="en-US" sz="16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Weekly newsletter:</a:t>
            </a:r>
          </a:p>
          <a:p>
            <a:pPr marL="0" indent="0">
              <a:buNone/>
            </a:pPr>
            <a:r>
              <a:rPr lang="en-US" sz="1600" b="1" dirty="0">
                <a:hlinkClick r:id="rId6"/>
              </a:rPr>
              <a:t>http://javascriptweekly.com</a:t>
            </a:r>
            <a:r>
              <a:rPr lang="en-US" sz="1600" b="1" dirty="0" smtClean="0">
                <a:hlinkClick r:id="rId6"/>
              </a:rPr>
              <a:t>/</a:t>
            </a:r>
            <a:endParaRPr lang="en-US" sz="1600" b="1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D</a:t>
            </a:r>
            <a:r>
              <a:rPr lang="en-US" sz="2000" dirty="0" smtClean="0"/>
              <a:t>aily newsletter:</a:t>
            </a:r>
            <a:endParaRPr lang="en-US" sz="2000" dirty="0"/>
          </a:p>
          <a:p>
            <a:pPr marL="0" indent="0">
              <a:buNone/>
            </a:pPr>
            <a:r>
              <a:rPr lang="en-US" sz="1600" b="1" dirty="0">
                <a:hlinkClick r:id="rId7"/>
              </a:rPr>
              <a:t>http://dailyjs.com</a:t>
            </a:r>
            <a:r>
              <a:rPr lang="en-US" sz="1600" b="1" dirty="0" smtClean="0">
                <a:hlinkClick r:id="rId7"/>
              </a:rPr>
              <a:t>/</a:t>
            </a:r>
            <a:endParaRPr lang="en-US" sz="1600" b="1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3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dirty="0" smtClean="0">
                <a:solidFill>
                  <a:schemeClr val="bg1"/>
                </a:solidFill>
              </a:rPr>
              <a:t>Data types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Simple types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Numbers             3.14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Strings		“Hello World!”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Boolean		true false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Special types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null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undefined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Objects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62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E2D83CF-5D26-43C6-9FF9-C09B79DBC5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Back to school presentation</Template>
  <TotalTime>5534</TotalTime>
  <Words>3460</Words>
  <Application>Microsoft Office PowerPoint</Application>
  <PresentationFormat>On-screen Show (4:3)</PresentationFormat>
  <Paragraphs>955</Paragraphs>
  <Slides>81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6" baseType="lpstr">
      <vt:lpstr>Arial</vt:lpstr>
      <vt:lpstr>Calibri</vt:lpstr>
      <vt:lpstr>Consolas</vt:lpstr>
      <vt:lpstr>Verdana</vt:lpstr>
      <vt:lpstr>112</vt:lpstr>
      <vt:lpstr>Basic JavaScript</vt:lpstr>
      <vt:lpstr>Agenda</vt:lpstr>
      <vt:lpstr>History and versions</vt:lpstr>
      <vt:lpstr>PowerPoint Presentation</vt:lpstr>
      <vt:lpstr>Lexical structure</vt:lpstr>
      <vt:lpstr>Comments</vt:lpstr>
      <vt:lpstr>Whitespaces and linebreaks</vt:lpstr>
      <vt:lpstr>Optional semicolons</vt:lpstr>
      <vt:lpstr>Data types</vt:lpstr>
      <vt:lpstr>Built-in constructors</vt:lpstr>
      <vt:lpstr>Number</vt:lpstr>
      <vt:lpstr>Number</vt:lpstr>
      <vt:lpstr>Number</vt:lpstr>
      <vt:lpstr>Number</vt:lpstr>
      <vt:lpstr>Number</vt:lpstr>
      <vt:lpstr>Number</vt:lpstr>
      <vt:lpstr>String</vt:lpstr>
      <vt:lpstr>String</vt:lpstr>
      <vt:lpstr>String</vt:lpstr>
      <vt:lpstr>String</vt:lpstr>
      <vt:lpstr>Working with Strings</vt:lpstr>
      <vt:lpstr>Working with Strings</vt:lpstr>
      <vt:lpstr>Working with Strings</vt:lpstr>
      <vt:lpstr>Boolean</vt:lpstr>
      <vt:lpstr>Boolean</vt:lpstr>
      <vt:lpstr>Boolean</vt:lpstr>
      <vt:lpstr>Boolean</vt:lpstr>
      <vt:lpstr>Boolean</vt:lpstr>
      <vt:lpstr>null and undefined</vt:lpstr>
      <vt:lpstr>null</vt:lpstr>
      <vt:lpstr>undefined</vt:lpstr>
      <vt:lpstr>undefined</vt:lpstr>
      <vt:lpstr>Object</vt:lpstr>
      <vt:lpstr>Creating Objects with new</vt:lpstr>
      <vt:lpstr>Object.create()</vt:lpstr>
      <vt:lpstr>Object.prototype</vt:lpstr>
      <vt:lpstr>Querying and Setting Properties</vt:lpstr>
      <vt:lpstr>Property Access Errors</vt:lpstr>
      <vt:lpstr>Objects As Associative Arrays</vt:lpstr>
      <vt:lpstr>Deleting Properties</vt:lpstr>
      <vt:lpstr>Serializing Objects</vt:lpstr>
      <vt:lpstr>Array</vt:lpstr>
      <vt:lpstr>Creating Arrays as literals</vt:lpstr>
      <vt:lpstr>Creating Arrays with new</vt:lpstr>
      <vt:lpstr>Reading and Writing Array Elements</vt:lpstr>
      <vt:lpstr>Iterating Arrays</vt:lpstr>
      <vt:lpstr>Array Methods</vt:lpstr>
      <vt:lpstr>Array Methods</vt:lpstr>
      <vt:lpstr>Array Methods ES5</vt:lpstr>
      <vt:lpstr>Function</vt:lpstr>
      <vt:lpstr>Nested Functions</vt:lpstr>
      <vt:lpstr>Invoking Functions</vt:lpstr>
      <vt:lpstr>Constructor Invocation</vt:lpstr>
      <vt:lpstr>Constructor Invocation</vt:lpstr>
      <vt:lpstr>Constructor Invocation</vt:lpstr>
      <vt:lpstr>Functions As Values</vt:lpstr>
      <vt:lpstr>Functions As Namespaces</vt:lpstr>
      <vt:lpstr>Closure</vt:lpstr>
      <vt:lpstr>Closure</vt:lpstr>
      <vt:lpstr>The Global Object</vt:lpstr>
      <vt:lpstr>The Global Object</vt:lpstr>
      <vt:lpstr>Object Wrappers</vt:lpstr>
      <vt:lpstr>Object Wrappers</vt:lpstr>
      <vt:lpstr>Object Wrappers</vt:lpstr>
      <vt:lpstr>Immutable Primitive Values  and Mutable Object References</vt:lpstr>
      <vt:lpstr>Immutable Primitive Values  and Mutable Object References</vt:lpstr>
      <vt:lpstr>Type conversion</vt:lpstr>
      <vt:lpstr>Type conversion</vt:lpstr>
      <vt:lpstr>Type conversion</vt:lpstr>
      <vt:lpstr>Type conversion</vt:lpstr>
      <vt:lpstr>Explicit Type conversion</vt:lpstr>
      <vt:lpstr>Variables</vt:lpstr>
      <vt:lpstr>Variable Scope</vt:lpstr>
      <vt:lpstr>Function Scope</vt:lpstr>
      <vt:lpstr>Hoisting</vt:lpstr>
      <vt:lpstr>Operators</vt:lpstr>
      <vt:lpstr>Operators</vt:lpstr>
      <vt:lpstr>Statements</vt:lpstr>
      <vt:lpstr>Questions?</vt:lpstr>
      <vt:lpstr>References</vt:lpstr>
      <vt:lpstr>TODO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Javascript</dc:title>
  <dc:creator>Artem Shylai</dc:creator>
  <cp:keywords/>
  <cp:lastModifiedBy>Artem Shylai</cp:lastModifiedBy>
  <cp:revision>254</cp:revision>
  <dcterms:created xsi:type="dcterms:W3CDTF">2014-07-05T14:38:15Z</dcterms:created>
  <dcterms:modified xsi:type="dcterms:W3CDTF">2014-07-22T07:45:25Z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TC103814929990</vt:lpwstr>
  </property>
</Properties>
</file>