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" charset="1" panose="00000500000000000000"/>
      <p:regular r:id="rId16"/>
    </p:embeddedFont>
    <p:embeddedFont>
      <p:font typeface="Poppins Bold" charset="1" panose="00000800000000000000"/>
      <p:regular r:id="rId17"/>
    </p:embeddedFont>
    <p:embeddedFont>
      <p:font typeface="Poppins Medium" charset="1" panose="00000600000000000000"/>
      <p:regular r:id="rId18"/>
    </p:embeddedFont>
    <p:embeddedFont>
      <p:font typeface="Poppins Light" charset="1" panose="00000400000000000000"/>
      <p:regular r:id="rId19"/>
    </p:embeddedFont>
    <p:embeddedFont>
      <p:font typeface="Poppins Semi-Bold" charset="1" panose="000007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jpe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2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1729743" y="4532546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07507" y="2119269"/>
            <a:ext cx="14168570" cy="4890634"/>
            <a:chOff x="0" y="0"/>
            <a:chExt cx="3731640" cy="12880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31640" cy="1288068"/>
            </a:xfrm>
            <a:custGeom>
              <a:avLst/>
              <a:gdLst/>
              <a:ahLst/>
              <a:cxnLst/>
              <a:rect r="r" b="b" t="t" l="l"/>
              <a:pathLst>
                <a:path h="1288068" w="3731640">
                  <a:moveTo>
                    <a:pt x="26774" y="0"/>
                  </a:moveTo>
                  <a:lnTo>
                    <a:pt x="3704866" y="0"/>
                  </a:lnTo>
                  <a:cubicBezTo>
                    <a:pt x="3719653" y="0"/>
                    <a:pt x="3731640" y="11987"/>
                    <a:pt x="3731640" y="26774"/>
                  </a:cubicBezTo>
                  <a:lnTo>
                    <a:pt x="3731640" y="1261294"/>
                  </a:lnTo>
                  <a:cubicBezTo>
                    <a:pt x="3731640" y="1276081"/>
                    <a:pt x="3719653" y="1288068"/>
                    <a:pt x="3704866" y="1288068"/>
                  </a:cubicBezTo>
                  <a:lnTo>
                    <a:pt x="26774" y="1288068"/>
                  </a:lnTo>
                  <a:cubicBezTo>
                    <a:pt x="11987" y="1288068"/>
                    <a:pt x="0" y="1276081"/>
                    <a:pt x="0" y="1261294"/>
                  </a:cubicBezTo>
                  <a:lnTo>
                    <a:pt x="0" y="26774"/>
                  </a:lnTo>
                  <a:cubicBezTo>
                    <a:pt x="0" y="11987"/>
                    <a:pt x="11987" y="0"/>
                    <a:pt x="267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731640" cy="1326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67817" y="6405209"/>
            <a:ext cx="9065982" cy="1167429"/>
            <a:chOff x="0" y="0"/>
            <a:chExt cx="2387748" cy="3074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87748" cy="307471"/>
            </a:xfrm>
            <a:custGeom>
              <a:avLst/>
              <a:gdLst/>
              <a:ahLst/>
              <a:cxnLst/>
              <a:rect r="r" b="b" t="t" l="l"/>
              <a:pathLst>
                <a:path h="307471" w="2387748">
                  <a:moveTo>
                    <a:pt x="85395" y="0"/>
                  </a:moveTo>
                  <a:lnTo>
                    <a:pt x="2302353" y="0"/>
                  </a:lnTo>
                  <a:cubicBezTo>
                    <a:pt x="2349516" y="0"/>
                    <a:pt x="2387748" y="38233"/>
                    <a:pt x="2387748" y="85395"/>
                  </a:cubicBezTo>
                  <a:lnTo>
                    <a:pt x="2387748" y="222076"/>
                  </a:lnTo>
                  <a:cubicBezTo>
                    <a:pt x="2387748" y="269238"/>
                    <a:pt x="2349516" y="307471"/>
                    <a:pt x="2302353" y="307471"/>
                  </a:cubicBezTo>
                  <a:lnTo>
                    <a:pt x="85395" y="307471"/>
                  </a:lnTo>
                  <a:cubicBezTo>
                    <a:pt x="38233" y="307471"/>
                    <a:pt x="0" y="269238"/>
                    <a:pt x="0" y="222076"/>
                  </a:cubicBezTo>
                  <a:lnTo>
                    <a:pt x="0" y="85395"/>
                  </a:lnTo>
                  <a:cubicBezTo>
                    <a:pt x="0" y="38233"/>
                    <a:pt x="38233" y="0"/>
                    <a:pt x="85395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387748" cy="3455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736611" y="0"/>
            <a:ext cx="1551389" cy="422257"/>
            <a:chOff x="0" y="0"/>
            <a:chExt cx="531257" cy="1445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-427544" y="6122458"/>
            <a:ext cx="7443178" cy="4269317"/>
            <a:chOff x="0" y="0"/>
            <a:chExt cx="7981950" cy="45783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2"/>
              <a:stretch>
                <a:fillRect l="0" t="-12954" r="-4970" b="-108445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3639093" y="2976117"/>
            <a:ext cx="1355957" cy="1355957"/>
          </a:xfrm>
          <a:custGeom>
            <a:avLst/>
            <a:gdLst/>
            <a:ahLst/>
            <a:cxnLst/>
            <a:rect r="r" b="b" t="t" l="l"/>
            <a:pathLst>
              <a:path h="1355957" w="1355957">
                <a:moveTo>
                  <a:pt x="0" y="0"/>
                </a:moveTo>
                <a:lnTo>
                  <a:pt x="1355957" y="0"/>
                </a:lnTo>
                <a:lnTo>
                  <a:pt x="1355957" y="1355957"/>
                </a:lnTo>
                <a:lnTo>
                  <a:pt x="0" y="13559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262048" y="6589509"/>
            <a:ext cx="8077521" cy="6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spc="250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WOMEN SAFETY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678900" y="2766177"/>
            <a:ext cx="7766803" cy="1823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82"/>
              </a:lnSpc>
            </a:pPr>
            <a:r>
              <a:rPr lang="en-US" sz="12319" b="true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SafeRank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525540" y="4608689"/>
            <a:ext cx="11550537" cy="1408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36"/>
              </a:lnSpc>
            </a:pPr>
            <a:r>
              <a:rPr lang="en-US" sz="9379">
                <a:solidFill>
                  <a:srgbClr val="646363"/>
                </a:solidFill>
                <a:latin typeface="Poppins"/>
                <a:ea typeface="Poppins"/>
                <a:cs typeface="Poppins"/>
                <a:sym typeface="Poppins"/>
              </a:rPr>
              <a:t>Chrome Extension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00950" y="3405433"/>
            <a:ext cx="8779906" cy="4244605"/>
            <a:chOff x="0" y="0"/>
            <a:chExt cx="2312403" cy="11179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12403" cy="1117921"/>
            </a:xfrm>
            <a:custGeom>
              <a:avLst/>
              <a:gdLst/>
              <a:ahLst/>
              <a:cxnLst/>
              <a:rect r="r" b="b" t="t" l="l"/>
              <a:pathLst>
                <a:path h="1117921" w="2312403">
                  <a:moveTo>
                    <a:pt x="25572" y="0"/>
                  </a:moveTo>
                  <a:lnTo>
                    <a:pt x="2286832" y="0"/>
                  </a:lnTo>
                  <a:cubicBezTo>
                    <a:pt x="2293613" y="0"/>
                    <a:pt x="2300118" y="2694"/>
                    <a:pt x="2304913" y="7490"/>
                  </a:cubicBezTo>
                  <a:cubicBezTo>
                    <a:pt x="2309709" y="12285"/>
                    <a:pt x="2312403" y="18790"/>
                    <a:pt x="2312403" y="25572"/>
                  </a:cubicBezTo>
                  <a:lnTo>
                    <a:pt x="2312403" y="1092349"/>
                  </a:lnTo>
                  <a:cubicBezTo>
                    <a:pt x="2312403" y="1099131"/>
                    <a:pt x="2309709" y="1105635"/>
                    <a:pt x="2304913" y="1110431"/>
                  </a:cubicBezTo>
                  <a:cubicBezTo>
                    <a:pt x="2300118" y="1115227"/>
                    <a:pt x="2293613" y="1117921"/>
                    <a:pt x="2286832" y="1117921"/>
                  </a:cubicBezTo>
                  <a:lnTo>
                    <a:pt x="25572" y="1117921"/>
                  </a:lnTo>
                  <a:cubicBezTo>
                    <a:pt x="18790" y="1117921"/>
                    <a:pt x="12285" y="1115227"/>
                    <a:pt x="7490" y="1110431"/>
                  </a:cubicBezTo>
                  <a:cubicBezTo>
                    <a:pt x="2694" y="1105635"/>
                    <a:pt x="0" y="1099131"/>
                    <a:pt x="0" y="1092349"/>
                  </a:cubicBezTo>
                  <a:lnTo>
                    <a:pt x="0" y="25572"/>
                  </a:lnTo>
                  <a:cubicBezTo>
                    <a:pt x="0" y="18790"/>
                    <a:pt x="2694" y="12285"/>
                    <a:pt x="7490" y="7490"/>
                  </a:cubicBezTo>
                  <a:cubicBezTo>
                    <a:pt x="12285" y="2694"/>
                    <a:pt x="18790" y="0"/>
                    <a:pt x="255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312403" cy="1175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24141">
            <a:off x="13605760" y="6855137"/>
            <a:ext cx="7307079" cy="9451509"/>
            <a:chOff x="0" y="0"/>
            <a:chExt cx="665246" cy="8604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66745" y="7301269"/>
            <a:ext cx="4249157" cy="697540"/>
            <a:chOff x="0" y="0"/>
            <a:chExt cx="1455080" cy="2388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55080" cy="238865"/>
            </a:xfrm>
            <a:custGeom>
              <a:avLst/>
              <a:gdLst/>
              <a:ahLst/>
              <a:cxnLst/>
              <a:rect r="r" b="b" t="t" l="l"/>
              <a:pathLst>
                <a:path h="238865" w="1455080">
                  <a:moveTo>
                    <a:pt x="119433" y="0"/>
                  </a:moveTo>
                  <a:lnTo>
                    <a:pt x="1335647" y="0"/>
                  </a:lnTo>
                  <a:cubicBezTo>
                    <a:pt x="1367323" y="0"/>
                    <a:pt x="1397701" y="12583"/>
                    <a:pt x="1420099" y="34981"/>
                  </a:cubicBezTo>
                  <a:cubicBezTo>
                    <a:pt x="1442497" y="57379"/>
                    <a:pt x="1455080" y="87757"/>
                    <a:pt x="1455080" y="119433"/>
                  </a:cubicBezTo>
                  <a:lnTo>
                    <a:pt x="1455080" y="119433"/>
                  </a:lnTo>
                  <a:cubicBezTo>
                    <a:pt x="1455080" y="185393"/>
                    <a:pt x="1401608" y="238865"/>
                    <a:pt x="1335647" y="238865"/>
                  </a:cubicBezTo>
                  <a:lnTo>
                    <a:pt x="119433" y="238865"/>
                  </a:lnTo>
                  <a:cubicBezTo>
                    <a:pt x="53472" y="238865"/>
                    <a:pt x="0" y="185393"/>
                    <a:pt x="0" y="119433"/>
                  </a:cubicBezTo>
                  <a:lnTo>
                    <a:pt x="0" y="119433"/>
                  </a:lnTo>
                  <a:cubicBezTo>
                    <a:pt x="0" y="53472"/>
                    <a:pt x="53472" y="0"/>
                    <a:pt x="119433" y="0"/>
                  </a:cubicBezTo>
                  <a:close/>
                </a:path>
              </a:pathLst>
            </a:custGeom>
            <a:solidFill>
              <a:srgbClr val="F7B8D2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455080" cy="296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750969" y="7446126"/>
            <a:ext cx="3480709" cy="35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</a:pPr>
            <a:r>
              <a:rPr lang="en-US" sz="1967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WOMEN SAFETY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280777" y="2223926"/>
            <a:ext cx="6841525" cy="13537133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918428" y="7195509"/>
            <a:ext cx="3858748" cy="63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00"/>
              </a:lnSpc>
            </a:pPr>
            <a:r>
              <a:rPr lang="en-US" b="true" sz="4299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SafeRank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628847" y="7998808"/>
            <a:ext cx="2437910" cy="707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3"/>
              </a:lnSpc>
            </a:pPr>
            <a:r>
              <a:rPr lang="en-US" sz="2526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Chrome Extension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3827168" y="5034269"/>
            <a:ext cx="1748744" cy="1748744"/>
          </a:xfrm>
          <a:custGeom>
            <a:avLst/>
            <a:gdLst/>
            <a:ahLst/>
            <a:cxnLst/>
            <a:rect r="r" b="b" t="t" l="l"/>
            <a:pathLst>
              <a:path h="1748744" w="1748744">
                <a:moveTo>
                  <a:pt x="0" y="0"/>
                </a:moveTo>
                <a:lnTo>
                  <a:pt x="1748744" y="0"/>
                </a:lnTo>
                <a:lnTo>
                  <a:pt x="1748744" y="1748744"/>
                </a:lnTo>
                <a:lnTo>
                  <a:pt x="0" y="1748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8458166" y="4785139"/>
            <a:ext cx="7564066" cy="1329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24"/>
              </a:lnSpc>
            </a:pPr>
            <a:r>
              <a:rPr lang="en-US" sz="3200" b="true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PRAVEEN KR 23BAI10410</a:t>
            </a:r>
          </a:p>
          <a:p>
            <a:pPr algn="just">
              <a:lnSpc>
                <a:spcPts val="3424"/>
              </a:lnSpc>
            </a:pPr>
          </a:p>
          <a:p>
            <a:pPr algn="l">
              <a:lnSpc>
                <a:spcPts val="3424"/>
              </a:lnSpc>
            </a:pPr>
            <a:r>
              <a:rPr lang="en-US" sz="3200" b="true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NARMADA NATARAJAN 23BAI11088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925045" y="3778292"/>
            <a:ext cx="2437910" cy="374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3"/>
              </a:lnSpc>
            </a:pPr>
            <a:r>
              <a:rPr lang="en-US" sz="2526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Made By: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5560523" y="7020510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892224">
            <a:off x="-1517057" y="579072"/>
            <a:ext cx="4515710" cy="722317"/>
            <a:chOff x="0" y="0"/>
            <a:chExt cx="1546358" cy="247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6358" cy="247350"/>
            </a:xfrm>
            <a:custGeom>
              <a:avLst/>
              <a:gdLst/>
              <a:ahLst/>
              <a:cxnLst/>
              <a:rect r="r" b="b" t="t" l="l"/>
              <a:pathLst>
                <a:path h="247350" w="1546358">
                  <a:moveTo>
                    <a:pt x="17144" y="0"/>
                  </a:moveTo>
                  <a:lnTo>
                    <a:pt x="1529214" y="0"/>
                  </a:lnTo>
                  <a:cubicBezTo>
                    <a:pt x="1533761" y="0"/>
                    <a:pt x="1538122" y="1806"/>
                    <a:pt x="1541337" y="5021"/>
                  </a:cubicBezTo>
                  <a:cubicBezTo>
                    <a:pt x="1544552" y="8237"/>
                    <a:pt x="1546358" y="12597"/>
                    <a:pt x="1546358" y="17144"/>
                  </a:cubicBezTo>
                  <a:lnTo>
                    <a:pt x="1546358" y="230205"/>
                  </a:lnTo>
                  <a:cubicBezTo>
                    <a:pt x="1546358" y="239674"/>
                    <a:pt x="1538683" y="247350"/>
                    <a:pt x="1529214" y="247350"/>
                  </a:cubicBezTo>
                  <a:lnTo>
                    <a:pt x="17144" y="247350"/>
                  </a:lnTo>
                  <a:cubicBezTo>
                    <a:pt x="12597" y="247350"/>
                    <a:pt x="8237" y="245544"/>
                    <a:pt x="5021" y="242328"/>
                  </a:cubicBezTo>
                  <a:cubicBezTo>
                    <a:pt x="1806" y="239113"/>
                    <a:pt x="0" y="234752"/>
                    <a:pt x="0" y="230205"/>
                  </a:cubicBezTo>
                  <a:lnTo>
                    <a:pt x="0" y="17144"/>
                  </a:lnTo>
                  <a:cubicBezTo>
                    <a:pt x="0" y="7676"/>
                    <a:pt x="7676" y="0"/>
                    <a:pt x="17144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546358" cy="30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360203" y="3533246"/>
            <a:ext cx="8244407" cy="1087619"/>
            <a:chOff x="0" y="0"/>
            <a:chExt cx="2171367" cy="28645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71366" cy="286451"/>
            </a:xfrm>
            <a:custGeom>
              <a:avLst/>
              <a:gdLst/>
              <a:ahLst/>
              <a:cxnLst/>
              <a:rect r="r" b="b" t="t" l="l"/>
              <a:pathLst>
                <a:path h="286451" w="2171366">
                  <a:moveTo>
                    <a:pt x="15964" y="0"/>
                  </a:moveTo>
                  <a:lnTo>
                    <a:pt x="2155403" y="0"/>
                  </a:lnTo>
                  <a:cubicBezTo>
                    <a:pt x="2164219" y="0"/>
                    <a:pt x="2171366" y="7147"/>
                    <a:pt x="2171366" y="15964"/>
                  </a:cubicBezTo>
                  <a:lnTo>
                    <a:pt x="2171366" y="270487"/>
                  </a:lnTo>
                  <a:cubicBezTo>
                    <a:pt x="2171366" y="274721"/>
                    <a:pt x="2169685" y="278782"/>
                    <a:pt x="2166691" y="281775"/>
                  </a:cubicBezTo>
                  <a:cubicBezTo>
                    <a:pt x="2163697" y="284769"/>
                    <a:pt x="2159637" y="286451"/>
                    <a:pt x="2155403" y="286451"/>
                  </a:cubicBezTo>
                  <a:lnTo>
                    <a:pt x="15964" y="286451"/>
                  </a:lnTo>
                  <a:cubicBezTo>
                    <a:pt x="11730" y="286451"/>
                    <a:pt x="7670" y="284769"/>
                    <a:pt x="4676" y="281775"/>
                  </a:cubicBezTo>
                  <a:cubicBezTo>
                    <a:pt x="1682" y="278782"/>
                    <a:pt x="0" y="274721"/>
                    <a:pt x="0" y="270487"/>
                  </a:cubicBezTo>
                  <a:lnTo>
                    <a:pt x="0" y="15964"/>
                  </a:lnTo>
                  <a:cubicBezTo>
                    <a:pt x="0" y="11730"/>
                    <a:pt x="1682" y="7670"/>
                    <a:pt x="4676" y="4676"/>
                  </a:cubicBezTo>
                  <a:cubicBezTo>
                    <a:pt x="7670" y="1682"/>
                    <a:pt x="11730" y="0"/>
                    <a:pt x="15964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171367" cy="343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266963" y="1524657"/>
            <a:ext cx="5549061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03410" y="1524657"/>
            <a:ext cx="5813361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Statement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60203" y="5192365"/>
            <a:ext cx="7501883" cy="425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2600"/>
              </a:lnSpc>
              <a:buFont typeface="Arial"/>
              <a:buChar char="•"/>
            </a:pPr>
            <a:r>
              <a:rPr lang="en-US" b="true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Targeted harassment &amp; stalking due to tracking-based ads.</a:t>
            </a:r>
          </a:p>
          <a:p>
            <a:pPr algn="just">
              <a:lnSpc>
                <a:spcPts val="2600"/>
              </a:lnSpc>
            </a:pPr>
          </a:p>
          <a:p>
            <a:pPr algn="just" marL="539751" indent="-269876" lvl="1">
              <a:lnSpc>
                <a:spcPts val="2600"/>
              </a:lnSpc>
              <a:buFont typeface="Arial"/>
              <a:buChar char="•"/>
            </a:pPr>
            <a:r>
              <a:rPr lang="en-US" b="true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Invasive trackers collect browsing history, preferences, and sensitive information.</a:t>
            </a:r>
          </a:p>
          <a:p>
            <a:pPr algn="just">
              <a:lnSpc>
                <a:spcPts val="2600"/>
              </a:lnSpc>
            </a:pPr>
          </a:p>
          <a:p>
            <a:pPr algn="just" marL="539751" indent="-269876" lvl="1">
              <a:lnSpc>
                <a:spcPts val="2600"/>
              </a:lnSpc>
              <a:buFont typeface="Arial"/>
              <a:buChar char="•"/>
            </a:pPr>
            <a:r>
              <a:rPr lang="en-US" b="true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Women searching for health, safety, or social issues are at risk of exposure and profiling.</a:t>
            </a:r>
          </a:p>
          <a:p>
            <a:pPr algn="just">
              <a:lnSpc>
                <a:spcPts val="2600"/>
              </a:lnSpc>
            </a:pPr>
          </a:p>
          <a:p>
            <a:pPr algn="just" marL="539751" indent="-269876" lvl="1">
              <a:lnSpc>
                <a:spcPts val="2600"/>
              </a:lnSpc>
              <a:buFont typeface="Arial"/>
              <a:buChar char="•"/>
            </a:pPr>
            <a:r>
              <a:rPr lang="en-US" b="true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Current privacy tools are too technical, confusing, or lack awareness features.</a:t>
            </a:r>
          </a:p>
          <a:p>
            <a:pPr algn="just">
              <a:lnSpc>
                <a:spcPts val="260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8786350" y="3733203"/>
            <a:ext cx="7392114" cy="59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Challenge Women Face Online</a:t>
            </a:r>
          </a:p>
        </p:txBody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497027" y="5182840"/>
            <a:ext cx="7642522" cy="4383658"/>
            <a:chOff x="0" y="0"/>
            <a:chExt cx="7981950" cy="45783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2"/>
              <a:stretch>
                <a:fillRect l="0" t="-17105" r="0" b="-6763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76919" y="4819801"/>
            <a:ext cx="7467081" cy="1062723"/>
            <a:chOff x="0" y="0"/>
            <a:chExt cx="1966639" cy="2798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66639" cy="279894"/>
            </a:xfrm>
            <a:custGeom>
              <a:avLst/>
              <a:gdLst/>
              <a:ahLst/>
              <a:cxnLst/>
              <a:rect r="r" b="b" t="t" l="l"/>
              <a:pathLst>
                <a:path h="279894" w="1966639">
                  <a:moveTo>
                    <a:pt x="17626" y="0"/>
                  </a:moveTo>
                  <a:lnTo>
                    <a:pt x="1949013" y="0"/>
                  </a:lnTo>
                  <a:cubicBezTo>
                    <a:pt x="1953688" y="0"/>
                    <a:pt x="1958171" y="1857"/>
                    <a:pt x="1961476" y="5162"/>
                  </a:cubicBezTo>
                  <a:cubicBezTo>
                    <a:pt x="1964782" y="8468"/>
                    <a:pt x="1966639" y="12951"/>
                    <a:pt x="1966639" y="17626"/>
                  </a:cubicBezTo>
                  <a:lnTo>
                    <a:pt x="1966639" y="262269"/>
                  </a:lnTo>
                  <a:cubicBezTo>
                    <a:pt x="1966639" y="266943"/>
                    <a:pt x="1964782" y="271426"/>
                    <a:pt x="1961476" y="274732"/>
                  </a:cubicBezTo>
                  <a:cubicBezTo>
                    <a:pt x="1958171" y="278037"/>
                    <a:pt x="1953688" y="279894"/>
                    <a:pt x="1949013" y="279894"/>
                  </a:cubicBezTo>
                  <a:lnTo>
                    <a:pt x="17626" y="279894"/>
                  </a:lnTo>
                  <a:cubicBezTo>
                    <a:pt x="12951" y="279894"/>
                    <a:pt x="8468" y="278037"/>
                    <a:pt x="5162" y="274732"/>
                  </a:cubicBezTo>
                  <a:cubicBezTo>
                    <a:pt x="1857" y="271426"/>
                    <a:pt x="0" y="266943"/>
                    <a:pt x="0" y="262269"/>
                  </a:cubicBezTo>
                  <a:lnTo>
                    <a:pt x="0" y="17626"/>
                  </a:lnTo>
                  <a:cubicBezTo>
                    <a:pt x="0" y="12951"/>
                    <a:pt x="1857" y="8468"/>
                    <a:pt x="5162" y="5162"/>
                  </a:cubicBezTo>
                  <a:cubicBezTo>
                    <a:pt x="8468" y="1857"/>
                    <a:pt x="12951" y="0"/>
                    <a:pt x="17626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966639" cy="337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44917" y="7587625"/>
            <a:ext cx="7399083" cy="1065342"/>
            <a:chOff x="0" y="0"/>
            <a:chExt cx="1948730" cy="2805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48730" cy="280584"/>
            </a:xfrm>
            <a:custGeom>
              <a:avLst/>
              <a:gdLst/>
              <a:ahLst/>
              <a:cxnLst/>
              <a:rect r="r" b="b" t="t" l="l"/>
              <a:pathLst>
                <a:path h="280584" w="1948730">
                  <a:moveTo>
                    <a:pt x="17788" y="0"/>
                  </a:moveTo>
                  <a:lnTo>
                    <a:pt x="1930942" y="0"/>
                  </a:lnTo>
                  <a:cubicBezTo>
                    <a:pt x="1935660" y="0"/>
                    <a:pt x="1940184" y="1874"/>
                    <a:pt x="1943520" y="5210"/>
                  </a:cubicBezTo>
                  <a:cubicBezTo>
                    <a:pt x="1946856" y="8546"/>
                    <a:pt x="1948730" y="13070"/>
                    <a:pt x="1948730" y="17788"/>
                  </a:cubicBezTo>
                  <a:lnTo>
                    <a:pt x="1948730" y="262796"/>
                  </a:lnTo>
                  <a:cubicBezTo>
                    <a:pt x="1948730" y="267514"/>
                    <a:pt x="1946856" y="272038"/>
                    <a:pt x="1943520" y="275374"/>
                  </a:cubicBezTo>
                  <a:cubicBezTo>
                    <a:pt x="1940184" y="278710"/>
                    <a:pt x="1935660" y="280584"/>
                    <a:pt x="1930942" y="280584"/>
                  </a:cubicBezTo>
                  <a:lnTo>
                    <a:pt x="17788" y="280584"/>
                  </a:lnTo>
                  <a:cubicBezTo>
                    <a:pt x="7964" y="280584"/>
                    <a:pt x="0" y="272620"/>
                    <a:pt x="0" y="262796"/>
                  </a:cubicBezTo>
                  <a:lnTo>
                    <a:pt x="0" y="17788"/>
                  </a:lnTo>
                  <a:cubicBezTo>
                    <a:pt x="0" y="13070"/>
                    <a:pt x="1874" y="8546"/>
                    <a:pt x="5210" y="5210"/>
                  </a:cubicBezTo>
                  <a:cubicBezTo>
                    <a:pt x="8546" y="1874"/>
                    <a:pt x="13070" y="0"/>
                    <a:pt x="17788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948730" cy="337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76919" y="6188884"/>
            <a:ext cx="7467081" cy="1048782"/>
            <a:chOff x="0" y="0"/>
            <a:chExt cx="1966639" cy="2762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66639" cy="276222"/>
            </a:xfrm>
            <a:custGeom>
              <a:avLst/>
              <a:gdLst/>
              <a:ahLst/>
              <a:cxnLst/>
              <a:rect r="r" b="b" t="t" l="l"/>
              <a:pathLst>
                <a:path h="276222" w="1966639">
                  <a:moveTo>
                    <a:pt x="17626" y="0"/>
                  </a:moveTo>
                  <a:lnTo>
                    <a:pt x="1949013" y="0"/>
                  </a:lnTo>
                  <a:cubicBezTo>
                    <a:pt x="1953688" y="0"/>
                    <a:pt x="1958171" y="1857"/>
                    <a:pt x="1961476" y="5162"/>
                  </a:cubicBezTo>
                  <a:cubicBezTo>
                    <a:pt x="1964782" y="8468"/>
                    <a:pt x="1966639" y="12951"/>
                    <a:pt x="1966639" y="17626"/>
                  </a:cubicBezTo>
                  <a:lnTo>
                    <a:pt x="1966639" y="258597"/>
                  </a:lnTo>
                  <a:cubicBezTo>
                    <a:pt x="1966639" y="263271"/>
                    <a:pt x="1964782" y="267754"/>
                    <a:pt x="1961476" y="271060"/>
                  </a:cubicBezTo>
                  <a:cubicBezTo>
                    <a:pt x="1958171" y="274365"/>
                    <a:pt x="1953688" y="276222"/>
                    <a:pt x="1949013" y="276222"/>
                  </a:cubicBezTo>
                  <a:lnTo>
                    <a:pt x="17626" y="276222"/>
                  </a:lnTo>
                  <a:cubicBezTo>
                    <a:pt x="12951" y="276222"/>
                    <a:pt x="8468" y="274365"/>
                    <a:pt x="5162" y="271060"/>
                  </a:cubicBezTo>
                  <a:cubicBezTo>
                    <a:pt x="1857" y="267754"/>
                    <a:pt x="0" y="263271"/>
                    <a:pt x="0" y="258597"/>
                  </a:cubicBezTo>
                  <a:lnTo>
                    <a:pt x="0" y="17626"/>
                  </a:lnTo>
                  <a:cubicBezTo>
                    <a:pt x="0" y="12951"/>
                    <a:pt x="1857" y="8468"/>
                    <a:pt x="5162" y="5162"/>
                  </a:cubicBezTo>
                  <a:cubicBezTo>
                    <a:pt x="8468" y="1857"/>
                    <a:pt x="12951" y="0"/>
                    <a:pt x="17626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966639" cy="333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757268" y="2306591"/>
            <a:ext cx="3898524" cy="7713901"/>
            <a:chOff x="0" y="0"/>
            <a:chExt cx="2620010" cy="51841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655" t="0" r="-284594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44917" y="8957768"/>
            <a:ext cx="7467081" cy="1062723"/>
            <a:chOff x="0" y="0"/>
            <a:chExt cx="1966639" cy="27989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966639" cy="279894"/>
            </a:xfrm>
            <a:custGeom>
              <a:avLst/>
              <a:gdLst/>
              <a:ahLst/>
              <a:cxnLst/>
              <a:rect r="r" b="b" t="t" l="l"/>
              <a:pathLst>
                <a:path h="279894" w="1966639">
                  <a:moveTo>
                    <a:pt x="17626" y="0"/>
                  </a:moveTo>
                  <a:lnTo>
                    <a:pt x="1949013" y="0"/>
                  </a:lnTo>
                  <a:cubicBezTo>
                    <a:pt x="1953688" y="0"/>
                    <a:pt x="1958171" y="1857"/>
                    <a:pt x="1961476" y="5162"/>
                  </a:cubicBezTo>
                  <a:cubicBezTo>
                    <a:pt x="1964782" y="8468"/>
                    <a:pt x="1966639" y="12951"/>
                    <a:pt x="1966639" y="17626"/>
                  </a:cubicBezTo>
                  <a:lnTo>
                    <a:pt x="1966639" y="262269"/>
                  </a:lnTo>
                  <a:cubicBezTo>
                    <a:pt x="1966639" y="266943"/>
                    <a:pt x="1964782" y="271426"/>
                    <a:pt x="1961476" y="274732"/>
                  </a:cubicBezTo>
                  <a:cubicBezTo>
                    <a:pt x="1958171" y="278037"/>
                    <a:pt x="1953688" y="279894"/>
                    <a:pt x="1949013" y="279894"/>
                  </a:cubicBezTo>
                  <a:lnTo>
                    <a:pt x="17626" y="279894"/>
                  </a:lnTo>
                  <a:cubicBezTo>
                    <a:pt x="12951" y="279894"/>
                    <a:pt x="8468" y="278037"/>
                    <a:pt x="5162" y="274732"/>
                  </a:cubicBezTo>
                  <a:cubicBezTo>
                    <a:pt x="1857" y="271426"/>
                    <a:pt x="0" y="266943"/>
                    <a:pt x="0" y="262269"/>
                  </a:cubicBezTo>
                  <a:lnTo>
                    <a:pt x="0" y="17626"/>
                  </a:lnTo>
                  <a:cubicBezTo>
                    <a:pt x="0" y="12951"/>
                    <a:pt x="1857" y="8468"/>
                    <a:pt x="5162" y="5162"/>
                  </a:cubicBezTo>
                  <a:cubicBezTo>
                    <a:pt x="8468" y="1857"/>
                    <a:pt x="12951" y="0"/>
                    <a:pt x="17626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966639" cy="337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565110" y="2385693"/>
            <a:ext cx="5549061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Why It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51549" y="3374190"/>
            <a:ext cx="5813361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Matters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887212" y="5011437"/>
            <a:ext cx="704649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500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Online tracking enables digital violence (e.g., stalkers using data trails).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00893" y="6382349"/>
            <a:ext cx="724310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500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Privacy breaches amplify vulnerability in social and professional spaces.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866582" y="7780571"/>
            <a:ext cx="706712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500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Women deserve equal access to safe digital environments.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55210" y="9148268"/>
            <a:ext cx="704649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500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Building awareness of trackers empowers informed decisions.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643411" y="-4290528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1729743" y="4532546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7697" y="4032480"/>
            <a:ext cx="10987604" cy="1367479"/>
            <a:chOff x="0" y="0"/>
            <a:chExt cx="2893854" cy="3601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93854" cy="360159"/>
            </a:xfrm>
            <a:custGeom>
              <a:avLst/>
              <a:gdLst/>
              <a:ahLst/>
              <a:cxnLst/>
              <a:rect r="r" b="b" t="t" l="l"/>
              <a:pathLst>
                <a:path h="360159" w="2893854">
                  <a:moveTo>
                    <a:pt x="11978" y="0"/>
                  </a:moveTo>
                  <a:lnTo>
                    <a:pt x="2881876" y="0"/>
                  </a:lnTo>
                  <a:cubicBezTo>
                    <a:pt x="2888492" y="0"/>
                    <a:pt x="2893854" y="5363"/>
                    <a:pt x="2893854" y="11978"/>
                  </a:cubicBezTo>
                  <a:lnTo>
                    <a:pt x="2893854" y="348181"/>
                  </a:lnTo>
                  <a:cubicBezTo>
                    <a:pt x="2893854" y="354796"/>
                    <a:pt x="2888492" y="360159"/>
                    <a:pt x="2881876" y="360159"/>
                  </a:cubicBezTo>
                  <a:lnTo>
                    <a:pt x="11978" y="360159"/>
                  </a:lnTo>
                  <a:cubicBezTo>
                    <a:pt x="5363" y="360159"/>
                    <a:pt x="0" y="354796"/>
                    <a:pt x="0" y="348181"/>
                  </a:cubicBezTo>
                  <a:lnTo>
                    <a:pt x="0" y="11978"/>
                  </a:lnTo>
                  <a:cubicBezTo>
                    <a:pt x="0" y="5363"/>
                    <a:pt x="5363" y="0"/>
                    <a:pt x="11978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893854" cy="417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27388" y="862634"/>
            <a:ext cx="554752" cy="554752"/>
          </a:xfrm>
          <a:custGeom>
            <a:avLst/>
            <a:gdLst/>
            <a:ahLst/>
            <a:cxnLst/>
            <a:rect r="r" b="b" t="t" l="l"/>
            <a:pathLst>
              <a:path h="554752" w="554752">
                <a:moveTo>
                  <a:pt x="0" y="0"/>
                </a:moveTo>
                <a:lnTo>
                  <a:pt x="554752" y="0"/>
                </a:lnTo>
                <a:lnTo>
                  <a:pt x="554752" y="554752"/>
                </a:lnTo>
                <a:lnTo>
                  <a:pt x="0" y="554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436968" y="5167826"/>
            <a:ext cx="7443178" cy="4269317"/>
            <a:chOff x="0" y="0"/>
            <a:chExt cx="7981950" cy="45783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0" t="-68922" r="0" b="-45082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973441" y="2182279"/>
            <a:ext cx="5549061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Our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61736" y="2182279"/>
            <a:ext cx="5813361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4509527"/>
            <a:ext cx="10987604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300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Privacy Score Analyzer – Chrome Extension </a:t>
            </a:r>
            <a:r>
              <a:rPr lang="en-US" sz="300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(</a:t>
            </a:r>
            <a:r>
              <a:rPr lang="en-US" sz="300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SafeRank)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82437" y="6130825"/>
            <a:ext cx="10171958" cy="3306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275"/>
              </a:lnSpc>
              <a:buFont typeface="Arial"/>
              <a:buChar char="•"/>
            </a:pPr>
            <a:r>
              <a:rPr lang="en-US" sz="2799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Automatically scans websites for trackers, cookies, fingerprinting.</a:t>
            </a:r>
          </a:p>
          <a:p>
            <a:pPr algn="just">
              <a:lnSpc>
                <a:spcPts val="3275"/>
              </a:lnSpc>
            </a:pPr>
          </a:p>
          <a:p>
            <a:pPr algn="just" marL="604519" indent="-302260" lvl="1">
              <a:lnSpc>
                <a:spcPts val="3275"/>
              </a:lnSpc>
              <a:buFont typeface="Arial"/>
              <a:buChar char="•"/>
            </a:pPr>
            <a:r>
              <a:rPr lang="en-US" sz="2799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Assigns a clear A–F privacy grade.</a:t>
            </a:r>
          </a:p>
          <a:p>
            <a:pPr algn="just">
              <a:lnSpc>
                <a:spcPts val="3275"/>
              </a:lnSpc>
            </a:pPr>
          </a:p>
          <a:p>
            <a:pPr algn="just" marL="604519" indent="-302260" lvl="1">
              <a:lnSpc>
                <a:spcPts val="3275"/>
              </a:lnSpc>
              <a:buFont typeface="Arial"/>
              <a:buChar char="•"/>
            </a:pPr>
            <a:r>
              <a:rPr lang="en-US" sz="2799">
                <a:solidFill>
                  <a:srgbClr val="2B2A2A"/>
                </a:solidFill>
                <a:latin typeface="Poppins Light"/>
                <a:ea typeface="Poppins Light"/>
                <a:cs typeface="Poppins Light"/>
                <a:sym typeface="Poppins Light"/>
              </a:rPr>
              <a:t>Gives users control and awareness about where they browse.</a:t>
            </a:r>
          </a:p>
          <a:p>
            <a:pPr algn="just" marL="0" indent="0" lvl="0">
              <a:lnSpc>
                <a:spcPts val="3275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900893" y="996407"/>
            <a:ext cx="1930226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SafeRank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00893" y="1332894"/>
            <a:ext cx="1590796" cy="345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Chrome Extension</a:t>
            </a:r>
          </a:p>
          <a:p>
            <a:pPr algn="l">
              <a:lnSpc>
                <a:spcPts val="135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2272120" y="-4344859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32880" y="3013937"/>
            <a:ext cx="12687804" cy="10148552"/>
            <a:chOff x="0" y="0"/>
            <a:chExt cx="1155115" cy="9239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5115" cy="923938"/>
            </a:xfrm>
            <a:custGeom>
              <a:avLst/>
              <a:gdLst/>
              <a:ahLst/>
              <a:cxnLst/>
              <a:rect r="r" b="b" t="t" l="l"/>
              <a:pathLst>
                <a:path h="923938" w="1155115">
                  <a:moveTo>
                    <a:pt x="41493" y="0"/>
                  </a:moveTo>
                  <a:lnTo>
                    <a:pt x="1113622" y="0"/>
                  </a:lnTo>
                  <a:cubicBezTo>
                    <a:pt x="1124626" y="0"/>
                    <a:pt x="1135180" y="4372"/>
                    <a:pt x="1142962" y="12153"/>
                  </a:cubicBezTo>
                  <a:cubicBezTo>
                    <a:pt x="1150743" y="19934"/>
                    <a:pt x="1155115" y="30488"/>
                    <a:pt x="1155115" y="41493"/>
                  </a:cubicBezTo>
                  <a:lnTo>
                    <a:pt x="1155115" y="882445"/>
                  </a:lnTo>
                  <a:cubicBezTo>
                    <a:pt x="1155115" y="905361"/>
                    <a:pt x="1136538" y="923938"/>
                    <a:pt x="1113622" y="923938"/>
                  </a:cubicBezTo>
                  <a:lnTo>
                    <a:pt x="41493" y="923938"/>
                  </a:lnTo>
                  <a:cubicBezTo>
                    <a:pt x="30488" y="923938"/>
                    <a:pt x="19934" y="919566"/>
                    <a:pt x="12153" y="911785"/>
                  </a:cubicBezTo>
                  <a:cubicBezTo>
                    <a:pt x="4372" y="904003"/>
                    <a:pt x="0" y="893450"/>
                    <a:pt x="0" y="882445"/>
                  </a:cubicBezTo>
                  <a:lnTo>
                    <a:pt x="0" y="41493"/>
                  </a:lnTo>
                  <a:cubicBezTo>
                    <a:pt x="0" y="30488"/>
                    <a:pt x="4372" y="19934"/>
                    <a:pt x="12153" y="12153"/>
                  </a:cubicBezTo>
                  <a:cubicBezTo>
                    <a:pt x="19934" y="4372"/>
                    <a:pt x="30488" y="0"/>
                    <a:pt x="41493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55115" cy="96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32079" y="3482546"/>
            <a:ext cx="639485" cy="63948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288975" y="3511944"/>
            <a:ext cx="3630367" cy="132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9"/>
              </a:lnSpc>
            </a:pPr>
            <a:r>
              <a:rPr lang="en-US" sz="2499" b="true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🔍 Comprehensive Tracker Detection</a:t>
            </a:r>
          </a:p>
          <a:p>
            <a:pPr algn="l">
              <a:lnSpc>
                <a:spcPts val="2599"/>
              </a:lnSpc>
            </a:pPr>
          </a:p>
          <a:p>
            <a:pPr algn="l" marL="0" indent="0" lvl="0">
              <a:lnSpc>
                <a:spcPts val="25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3890950" y="3699560"/>
            <a:ext cx="4536825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Privacy Scoring System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43717" y="6182781"/>
            <a:ext cx="4600001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User-Friendly Interface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48536" y="6061877"/>
            <a:ext cx="4894508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Real-Time Badge Display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87638" y="3573562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1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3214238" y="3559619"/>
            <a:ext cx="562413" cy="56241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376782" y="3648633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649490" y="6040838"/>
            <a:ext cx="639485" cy="63948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851822" y="6131854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3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3175701" y="5968873"/>
            <a:ext cx="639485" cy="639485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376782" y="6071402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4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288975" y="4501528"/>
            <a:ext cx="4172275" cy="66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3"/>
              </a:lnSpc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HTML, JS, cookies, localStorage, fingerprinting.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890950" y="4501528"/>
            <a:ext cx="4202261" cy="66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3"/>
              </a:lnSpc>
            </a:pPr>
            <a:r>
              <a:rPr lang="en-US" sz="21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Weighted, color-coded, easy to interpret.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343717" y="6824859"/>
            <a:ext cx="4172275" cy="66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3"/>
              </a:lnSpc>
            </a:pPr>
            <a:r>
              <a:rPr lang="en-US" sz="21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Quick overview, detailed breakdown, history</a:t>
            </a:r>
            <a:r>
              <a:rPr lang="en-US" sz="21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log.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948536" y="6670799"/>
            <a:ext cx="4202261" cy="66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3"/>
              </a:lnSpc>
            </a:pPr>
            <a:r>
              <a:rPr lang="en-US" sz="21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Shows privacy score on the extension icon.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50030" y="3032987"/>
            <a:ext cx="5730374" cy="155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4"/>
              </a:lnSpc>
            </a:pPr>
            <a:r>
              <a:rPr lang="en-US" sz="5499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Extension’s </a:t>
            </a:r>
          </a:p>
          <a:p>
            <a:pPr algn="l" marL="0" indent="0" lvl="0">
              <a:lnSpc>
                <a:spcPts val="5884"/>
              </a:lnSpc>
              <a:spcBef>
                <a:spcPct val="0"/>
              </a:spcBef>
            </a:pPr>
            <a:r>
              <a:rPr lang="en-US" b="true" sz="5499" strike="noStrike" u="non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Main Features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900893" y="996407"/>
            <a:ext cx="1930226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SafeRank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00893" y="1332894"/>
            <a:ext cx="1884418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Chrome Extension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327388" y="862634"/>
            <a:ext cx="554752" cy="554752"/>
          </a:xfrm>
          <a:custGeom>
            <a:avLst/>
            <a:gdLst/>
            <a:ahLst/>
            <a:cxnLst/>
            <a:rect r="r" b="b" t="t" l="l"/>
            <a:pathLst>
              <a:path h="554752" w="554752">
                <a:moveTo>
                  <a:pt x="0" y="0"/>
                </a:moveTo>
                <a:lnTo>
                  <a:pt x="554752" y="0"/>
                </a:lnTo>
                <a:lnTo>
                  <a:pt x="554752" y="554752"/>
                </a:lnTo>
                <a:lnTo>
                  <a:pt x="0" y="554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-410299" y="6040838"/>
            <a:ext cx="7443178" cy="4269317"/>
            <a:chOff x="0" y="0"/>
            <a:chExt cx="7981950" cy="457835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0" t="-12954" r="-4970" b="-108445"/>
              </a:stretch>
            </a:blip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7649490" y="8450918"/>
            <a:ext cx="639485" cy="639485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7808376" y="8613899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5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343717" y="9080878"/>
            <a:ext cx="4600001" cy="66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3"/>
              </a:lnSpc>
            </a:pPr>
            <a:r>
              <a:rPr lang="en-US" sz="21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Works 100% locally → No data leaves the browser</a:t>
            </a:r>
            <a:r>
              <a:rPr lang="en-US" sz="21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343717" y="8514039"/>
            <a:ext cx="4600001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🔐 Privacy-First Design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890950" y="8405535"/>
            <a:ext cx="4600001" cy="3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0"/>
              </a:lnSpc>
            </a:pPr>
            <a:r>
              <a:rPr lang="en-US" b="true" sz="2500">
                <a:solidFill>
                  <a:srgbClr val="2B2A2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Fast Response Time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13175701" y="8263593"/>
            <a:ext cx="639485" cy="639485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B8D2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13313850" y="8354608"/>
            <a:ext cx="363188" cy="47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5"/>
              </a:lnSpc>
            </a:pPr>
            <a:r>
              <a:rPr lang="en-US" b="true" sz="3293" spc="-125">
                <a:solidFill>
                  <a:srgbClr val="2B2A2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6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3313850" y="9080878"/>
            <a:ext cx="4600001" cy="665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3"/>
              </a:lnSpc>
            </a:pPr>
            <a:r>
              <a:rPr lang="en-US" sz="21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The responsive Time is 20ms which is really fast and quick.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2431367" y="-450693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5895470" y="9257147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-3553555" y="2029290"/>
            <a:ext cx="13387550" cy="7678937"/>
            <a:chOff x="0" y="0"/>
            <a:chExt cx="7981950" cy="45783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2"/>
              <a:stretch>
                <a:fillRect l="-9888" t="0" r="-9888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1235970">
            <a:off x="8206418" y="1621441"/>
            <a:ext cx="2696330" cy="2493746"/>
          </a:xfrm>
          <a:custGeom>
            <a:avLst/>
            <a:gdLst/>
            <a:ahLst/>
            <a:cxnLst/>
            <a:rect r="r" b="b" t="t" l="l"/>
            <a:pathLst>
              <a:path h="2493746" w="2696330">
                <a:moveTo>
                  <a:pt x="0" y="0"/>
                </a:moveTo>
                <a:lnTo>
                  <a:pt x="2696330" y="0"/>
                </a:lnTo>
                <a:lnTo>
                  <a:pt x="2696330" y="2493746"/>
                </a:lnTo>
                <a:lnTo>
                  <a:pt x="0" y="24937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1255241" y="1681905"/>
            <a:ext cx="6716339" cy="1186410"/>
            <a:chOff x="0" y="0"/>
            <a:chExt cx="1478604" cy="26118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78604" cy="261188"/>
            </a:xfrm>
            <a:custGeom>
              <a:avLst/>
              <a:gdLst/>
              <a:ahLst/>
              <a:cxnLst/>
              <a:rect r="r" b="b" t="t" l="l"/>
              <a:pathLst>
                <a:path h="261188" w="1478604">
                  <a:moveTo>
                    <a:pt x="21901" y="0"/>
                  </a:moveTo>
                  <a:lnTo>
                    <a:pt x="1456702" y="0"/>
                  </a:lnTo>
                  <a:cubicBezTo>
                    <a:pt x="1468798" y="0"/>
                    <a:pt x="1478604" y="9806"/>
                    <a:pt x="1478604" y="21901"/>
                  </a:cubicBezTo>
                  <a:lnTo>
                    <a:pt x="1478604" y="239287"/>
                  </a:lnTo>
                  <a:cubicBezTo>
                    <a:pt x="1478604" y="251383"/>
                    <a:pt x="1468798" y="261188"/>
                    <a:pt x="1456702" y="261188"/>
                  </a:cubicBezTo>
                  <a:lnTo>
                    <a:pt x="21901" y="261188"/>
                  </a:lnTo>
                  <a:cubicBezTo>
                    <a:pt x="9806" y="261188"/>
                    <a:pt x="0" y="251383"/>
                    <a:pt x="0" y="239287"/>
                  </a:cubicBezTo>
                  <a:lnTo>
                    <a:pt x="0" y="21901"/>
                  </a:lnTo>
                  <a:cubicBezTo>
                    <a:pt x="0" y="9806"/>
                    <a:pt x="9806" y="0"/>
                    <a:pt x="21901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478604" cy="3183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255241" y="3116236"/>
            <a:ext cx="6716339" cy="1186410"/>
            <a:chOff x="0" y="0"/>
            <a:chExt cx="1478604" cy="26118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78604" cy="261188"/>
            </a:xfrm>
            <a:custGeom>
              <a:avLst/>
              <a:gdLst/>
              <a:ahLst/>
              <a:cxnLst/>
              <a:rect r="r" b="b" t="t" l="l"/>
              <a:pathLst>
                <a:path h="261188" w="1478604">
                  <a:moveTo>
                    <a:pt x="21901" y="0"/>
                  </a:moveTo>
                  <a:lnTo>
                    <a:pt x="1456702" y="0"/>
                  </a:lnTo>
                  <a:cubicBezTo>
                    <a:pt x="1468798" y="0"/>
                    <a:pt x="1478604" y="9806"/>
                    <a:pt x="1478604" y="21901"/>
                  </a:cubicBezTo>
                  <a:lnTo>
                    <a:pt x="1478604" y="239287"/>
                  </a:lnTo>
                  <a:cubicBezTo>
                    <a:pt x="1478604" y="251383"/>
                    <a:pt x="1468798" y="261188"/>
                    <a:pt x="1456702" y="261188"/>
                  </a:cubicBezTo>
                  <a:lnTo>
                    <a:pt x="21901" y="261188"/>
                  </a:lnTo>
                  <a:cubicBezTo>
                    <a:pt x="9806" y="261188"/>
                    <a:pt x="0" y="251383"/>
                    <a:pt x="0" y="239287"/>
                  </a:cubicBezTo>
                  <a:lnTo>
                    <a:pt x="0" y="21901"/>
                  </a:lnTo>
                  <a:cubicBezTo>
                    <a:pt x="0" y="9806"/>
                    <a:pt x="9806" y="0"/>
                    <a:pt x="21901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478604" cy="3183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255241" y="4550295"/>
            <a:ext cx="6716339" cy="1186410"/>
            <a:chOff x="0" y="0"/>
            <a:chExt cx="1478604" cy="26118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78604" cy="261188"/>
            </a:xfrm>
            <a:custGeom>
              <a:avLst/>
              <a:gdLst/>
              <a:ahLst/>
              <a:cxnLst/>
              <a:rect r="r" b="b" t="t" l="l"/>
              <a:pathLst>
                <a:path h="261188" w="1478604">
                  <a:moveTo>
                    <a:pt x="21901" y="0"/>
                  </a:moveTo>
                  <a:lnTo>
                    <a:pt x="1456702" y="0"/>
                  </a:lnTo>
                  <a:cubicBezTo>
                    <a:pt x="1468798" y="0"/>
                    <a:pt x="1478604" y="9806"/>
                    <a:pt x="1478604" y="21901"/>
                  </a:cubicBezTo>
                  <a:lnTo>
                    <a:pt x="1478604" y="239287"/>
                  </a:lnTo>
                  <a:cubicBezTo>
                    <a:pt x="1478604" y="251383"/>
                    <a:pt x="1468798" y="261188"/>
                    <a:pt x="1456702" y="261188"/>
                  </a:cubicBezTo>
                  <a:lnTo>
                    <a:pt x="21901" y="261188"/>
                  </a:lnTo>
                  <a:cubicBezTo>
                    <a:pt x="9806" y="261188"/>
                    <a:pt x="0" y="251383"/>
                    <a:pt x="0" y="239287"/>
                  </a:cubicBezTo>
                  <a:lnTo>
                    <a:pt x="0" y="21901"/>
                  </a:lnTo>
                  <a:cubicBezTo>
                    <a:pt x="0" y="9806"/>
                    <a:pt x="9806" y="0"/>
                    <a:pt x="21901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478604" cy="3183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255241" y="5940221"/>
            <a:ext cx="6716339" cy="1186410"/>
            <a:chOff x="0" y="0"/>
            <a:chExt cx="1478604" cy="26118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78604" cy="261188"/>
            </a:xfrm>
            <a:custGeom>
              <a:avLst/>
              <a:gdLst/>
              <a:ahLst/>
              <a:cxnLst/>
              <a:rect r="r" b="b" t="t" l="l"/>
              <a:pathLst>
                <a:path h="261188" w="1478604">
                  <a:moveTo>
                    <a:pt x="21901" y="0"/>
                  </a:moveTo>
                  <a:lnTo>
                    <a:pt x="1456702" y="0"/>
                  </a:lnTo>
                  <a:cubicBezTo>
                    <a:pt x="1468798" y="0"/>
                    <a:pt x="1478604" y="9806"/>
                    <a:pt x="1478604" y="21901"/>
                  </a:cubicBezTo>
                  <a:lnTo>
                    <a:pt x="1478604" y="239287"/>
                  </a:lnTo>
                  <a:cubicBezTo>
                    <a:pt x="1478604" y="251383"/>
                    <a:pt x="1468798" y="261188"/>
                    <a:pt x="1456702" y="261188"/>
                  </a:cubicBezTo>
                  <a:lnTo>
                    <a:pt x="21901" y="261188"/>
                  </a:lnTo>
                  <a:cubicBezTo>
                    <a:pt x="9806" y="261188"/>
                    <a:pt x="0" y="251383"/>
                    <a:pt x="0" y="239287"/>
                  </a:cubicBezTo>
                  <a:lnTo>
                    <a:pt x="0" y="21901"/>
                  </a:lnTo>
                  <a:cubicBezTo>
                    <a:pt x="0" y="9806"/>
                    <a:pt x="9806" y="0"/>
                    <a:pt x="21901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478604" cy="3183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255241" y="7370647"/>
            <a:ext cx="6758328" cy="1336154"/>
            <a:chOff x="0" y="0"/>
            <a:chExt cx="1487848" cy="29415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487848" cy="294155"/>
            </a:xfrm>
            <a:custGeom>
              <a:avLst/>
              <a:gdLst/>
              <a:ahLst/>
              <a:cxnLst/>
              <a:rect r="r" b="b" t="t" l="l"/>
              <a:pathLst>
                <a:path h="294155" w="1487848">
                  <a:moveTo>
                    <a:pt x="21765" y="0"/>
                  </a:moveTo>
                  <a:lnTo>
                    <a:pt x="1466083" y="0"/>
                  </a:lnTo>
                  <a:cubicBezTo>
                    <a:pt x="1478103" y="0"/>
                    <a:pt x="1487848" y="9745"/>
                    <a:pt x="1487848" y="21765"/>
                  </a:cubicBezTo>
                  <a:lnTo>
                    <a:pt x="1487848" y="272390"/>
                  </a:lnTo>
                  <a:cubicBezTo>
                    <a:pt x="1487848" y="284410"/>
                    <a:pt x="1478103" y="294155"/>
                    <a:pt x="1466083" y="294155"/>
                  </a:cubicBezTo>
                  <a:lnTo>
                    <a:pt x="21765" y="294155"/>
                  </a:lnTo>
                  <a:cubicBezTo>
                    <a:pt x="9745" y="294155"/>
                    <a:pt x="0" y="284410"/>
                    <a:pt x="0" y="272390"/>
                  </a:cubicBezTo>
                  <a:lnTo>
                    <a:pt x="0" y="21765"/>
                  </a:lnTo>
                  <a:cubicBezTo>
                    <a:pt x="0" y="9745"/>
                    <a:pt x="9745" y="0"/>
                    <a:pt x="21765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487848" cy="351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1393208" y="7554407"/>
            <a:ext cx="6620361" cy="127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8"/>
              </a:lnSpc>
            </a:pPr>
            <a:r>
              <a:rPr lang="en-US" sz="2402" b="true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🔵 Request and Redirect AutoBlock - If the website is fishy, Extension will restrict the user from accessing the website</a:t>
            </a:r>
          </a:p>
          <a:p>
            <a:pPr algn="l">
              <a:lnSpc>
                <a:spcPts val="2498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1376430" y="3237202"/>
            <a:ext cx="6473960" cy="96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8"/>
              </a:lnSpc>
            </a:pPr>
            <a:r>
              <a:rPr lang="en-US" sz="2402" b="true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🔴 Auto Tracker Block - Block all the known trackers make the surf private and secure.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435198" y="1952684"/>
            <a:ext cx="6536382" cy="96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8"/>
              </a:lnSpc>
            </a:pPr>
            <a:r>
              <a:rPr lang="en-US" sz="2402" b="true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🟢 Privacy Score - Scans all the trackers of the website and estimate a score.</a:t>
            </a:r>
          </a:p>
          <a:p>
            <a:pPr algn="l">
              <a:lnSpc>
                <a:spcPts val="2498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1507557" y="6060555"/>
            <a:ext cx="6548002" cy="127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8"/>
              </a:lnSpc>
            </a:pPr>
            <a:r>
              <a:rPr lang="en-US" sz="2402" b="true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⚫ AutoScanning - Uses shodan API internally to check is the website is a phishing website.</a:t>
            </a:r>
          </a:p>
          <a:p>
            <a:pPr algn="l">
              <a:lnSpc>
                <a:spcPts val="2498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11507557" y="4803775"/>
            <a:ext cx="6464022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b="true"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🟠 Details - Details about all the tracker </a:t>
            </a:r>
          </a:p>
          <a:p>
            <a:pPr algn="l">
              <a:lnSpc>
                <a:spcPts val="2600"/>
              </a:lnSpc>
              <a:spcBef>
                <a:spcPct val="0"/>
              </a:spcBef>
            </a:pPr>
            <a:r>
              <a:rPr lang="en-US" b="true" sz="2500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the website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52448" y="1511403"/>
            <a:ext cx="1551389" cy="422257"/>
            <a:chOff x="0" y="0"/>
            <a:chExt cx="531257" cy="1445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257" cy="144598"/>
            </a:xfrm>
            <a:custGeom>
              <a:avLst/>
              <a:gdLst/>
              <a:ahLst/>
              <a:cxnLst/>
              <a:rect r="r" b="b" t="t" l="l"/>
              <a:pathLst>
                <a:path h="144598" w="531257">
                  <a:moveTo>
                    <a:pt x="49903" y="0"/>
                  </a:moveTo>
                  <a:lnTo>
                    <a:pt x="481354" y="0"/>
                  </a:lnTo>
                  <a:cubicBezTo>
                    <a:pt x="508915" y="0"/>
                    <a:pt x="531257" y="22342"/>
                    <a:pt x="531257" y="49903"/>
                  </a:cubicBezTo>
                  <a:lnTo>
                    <a:pt x="531257" y="94694"/>
                  </a:lnTo>
                  <a:cubicBezTo>
                    <a:pt x="531257" y="122255"/>
                    <a:pt x="508915" y="144598"/>
                    <a:pt x="481354" y="144598"/>
                  </a:cubicBezTo>
                  <a:lnTo>
                    <a:pt x="49903" y="144598"/>
                  </a:lnTo>
                  <a:cubicBezTo>
                    <a:pt x="36668" y="144598"/>
                    <a:pt x="23975" y="139340"/>
                    <a:pt x="14616" y="129981"/>
                  </a:cubicBezTo>
                  <a:cubicBezTo>
                    <a:pt x="5258" y="120623"/>
                    <a:pt x="0" y="107930"/>
                    <a:pt x="0" y="94694"/>
                  </a:cubicBezTo>
                  <a:lnTo>
                    <a:pt x="0" y="49903"/>
                  </a:lnTo>
                  <a:cubicBezTo>
                    <a:pt x="0" y="22342"/>
                    <a:pt x="22342" y="0"/>
                    <a:pt x="49903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31257" cy="201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65259" y="2908659"/>
            <a:ext cx="5336515" cy="6573829"/>
            <a:chOff x="0" y="0"/>
            <a:chExt cx="1405502" cy="17313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05502" cy="1731379"/>
            </a:xfrm>
            <a:custGeom>
              <a:avLst/>
              <a:gdLst/>
              <a:ahLst/>
              <a:cxnLst/>
              <a:rect r="r" b="b" t="t" l="l"/>
              <a:pathLst>
                <a:path h="1731379" w="1405502">
                  <a:moveTo>
                    <a:pt x="42072" y="0"/>
                  </a:moveTo>
                  <a:lnTo>
                    <a:pt x="1363430" y="0"/>
                  </a:lnTo>
                  <a:cubicBezTo>
                    <a:pt x="1386666" y="0"/>
                    <a:pt x="1405502" y="18836"/>
                    <a:pt x="1405502" y="42072"/>
                  </a:cubicBezTo>
                  <a:lnTo>
                    <a:pt x="1405502" y="1689307"/>
                  </a:lnTo>
                  <a:cubicBezTo>
                    <a:pt x="1405502" y="1712543"/>
                    <a:pt x="1386666" y="1731379"/>
                    <a:pt x="1363430" y="1731379"/>
                  </a:cubicBezTo>
                  <a:lnTo>
                    <a:pt x="42072" y="1731379"/>
                  </a:lnTo>
                  <a:cubicBezTo>
                    <a:pt x="18836" y="1731379"/>
                    <a:pt x="0" y="1712543"/>
                    <a:pt x="0" y="1689307"/>
                  </a:cubicBezTo>
                  <a:lnTo>
                    <a:pt x="0" y="42072"/>
                  </a:lnTo>
                  <a:cubicBezTo>
                    <a:pt x="0" y="18836"/>
                    <a:pt x="18836" y="0"/>
                    <a:pt x="42072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405502" cy="17885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962996" y="2908659"/>
            <a:ext cx="4921423" cy="6573829"/>
            <a:chOff x="0" y="0"/>
            <a:chExt cx="1296177" cy="17313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96177" cy="1731379"/>
            </a:xfrm>
            <a:custGeom>
              <a:avLst/>
              <a:gdLst/>
              <a:ahLst/>
              <a:cxnLst/>
              <a:rect r="r" b="b" t="t" l="l"/>
              <a:pathLst>
                <a:path h="1731379" w="1296177">
                  <a:moveTo>
                    <a:pt x="45620" y="0"/>
                  </a:moveTo>
                  <a:lnTo>
                    <a:pt x="1250557" y="0"/>
                  </a:lnTo>
                  <a:cubicBezTo>
                    <a:pt x="1275752" y="0"/>
                    <a:pt x="1296177" y="20425"/>
                    <a:pt x="1296177" y="45620"/>
                  </a:cubicBezTo>
                  <a:lnTo>
                    <a:pt x="1296177" y="1685759"/>
                  </a:lnTo>
                  <a:cubicBezTo>
                    <a:pt x="1296177" y="1697858"/>
                    <a:pt x="1291371" y="1709462"/>
                    <a:pt x="1282815" y="1718017"/>
                  </a:cubicBezTo>
                  <a:cubicBezTo>
                    <a:pt x="1274260" y="1726573"/>
                    <a:pt x="1262656" y="1731379"/>
                    <a:pt x="1250557" y="1731379"/>
                  </a:cubicBezTo>
                  <a:lnTo>
                    <a:pt x="45620" y="1731379"/>
                  </a:lnTo>
                  <a:cubicBezTo>
                    <a:pt x="20425" y="1731379"/>
                    <a:pt x="0" y="1710954"/>
                    <a:pt x="0" y="1685759"/>
                  </a:cubicBezTo>
                  <a:lnTo>
                    <a:pt x="0" y="45620"/>
                  </a:lnTo>
                  <a:cubicBezTo>
                    <a:pt x="0" y="20425"/>
                    <a:pt x="20425" y="0"/>
                    <a:pt x="4562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96177" cy="17885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1293" y="2908659"/>
            <a:ext cx="5241030" cy="6573829"/>
            <a:chOff x="0" y="0"/>
            <a:chExt cx="1380354" cy="17313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80354" cy="1731379"/>
            </a:xfrm>
            <a:custGeom>
              <a:avLst/>
              <a:gdLst/>
              <a:ahLst/>
              <a:cxnLst/>
              <a:rect r="r" b="b" t="t" l="l"/>
              <a:pathLst>
                <a:path h="1731379" w="1380354">
                  <a:moveTo>
                    <a:pt x="42838" y="0"/>
                  </a:moveTo>
                  <a:lnTo>
                    <a:pt x="1337516" y="0"/>
                  </a:lnTo>
                  <a:cubicBezTo>
                    <a:pt x="1361174" y="0"/>
                    <a:pt x="1380354" y="19179"/>
                    <a:pt x="1380354" y="42838"/>
                  </a:cubicBezTo>
                  <a:lnTo>
                    <a:pt x="1380354" y="1688541"/>
                  </a:lnTo>
                  <a:cubicBezTo>
                    <a:pt x="1380354" y="1699902"/>
                    <a:pt x="1375840" y="1710798"/>
                    <a:pt x="1367807" y="1718832"/>
                  </a:cubicBezTo>
                  <a:cubicBezTo>
                    <a:pt x="1359773" y="1726866"/>
                    <a:pt x="1348877" y="1731379"/>
                    <a:pt x="1337516" y="1731379"/>
                  </a:cubicBezTo>
                  <a:lnTo>
                    <a:pt x="42838" y="1731379"/>
                  </a:lnTo>
                  <a:cubicBezTo>
                    <a:pt x="19179" y="1731379"/>
                    <a:pt x="0" y="1712200"/>
                    <a:pt x="0" y="1688541"/>
                  </a:cubicBezTo>
                  <a:lnTo>
                    <a:pt x="0" y="42838"/>
                  </a:lnTo>
                  <a:cubicBezTo>
                    <a:pt x="0" y="19179"/>
                    <a:pt x="19179" y="0"/>
                    <a:pt x="42838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380354" cy="17885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27388" y="862634"/>
            <a:ext cx="554752" cy="554752"/>
          </a:xfrm>
          <a:custGeom>
            <a:avLst/>
            <a:gdLst/>
            <a:ahLst/>
            <a:cxnLst/>
            <a:rect r="r" b="b" t="t" l="l"/>
            <a:pathLst>
              <a:path h="554752" w="554752">
                <a:moveTo>
                  <a:pt x="0" y="0"/>
                </a:moveTo>
                <a:lnTo>
                  <a:pt x="554752" y="0"/>
                </a:lnTo>
                <a:lnTo>
                  <a:pt x="554752" y="554752"/>
                </a:lnTo>
                <a:lnTo>
                  <a:pt x="0" y="554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67365" y="3132846"/>
            <a:ext cx="4648885" cy="6125454"/>
          </a:xfrm>
          <a:custGeom>
            <a:avLst/>
            <a:gdLst/>
            <a:ahLst/>
            <a:cxnLst/>
            <a:rect r="r" b="b" t="t" l="l"/>
            <a:pathLst>
              <a:path h="6125454" w="4648885">
                <a:moveTo>
                  <a:pt x="0" y="0"/>
                </a:moveTo>
                <a:lnTo>
                  <a:pt x="4648886" y="0"/>
                </a:lnTo>
                <a:lnTo>
                  <a:pt x="4648886" y="6125454"/>
                </a:lnTo>
                <a:lnTo>
                  <a:pt x="0" y="6125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093057" y="3132846"/>
            <a:ext cx="4489205" cy="6125454"/>
          </a:xfrm>
          <a:custGeom>
            <a:avLst/>
            <a:gdLst/>
            <a:ahLst/>
            <a:cxnLst/>
            <a:rect r="r" b="b" t="t" l="l"/>
            <a:pathLst>
              <a:path h="6125454" w="4489205">
                <a:moveTo>
                  <a:pt x="0" y="0"/>
                </a:moveTo>
                <a:lnTo>
                  <a:pt x="4489205" y="0"/>
                </a:lnTo>
                <a:lnTo>
                  <a:pt x="4489205" y="6125454"/>
                </a:lnTo>
                <a:lnTo>
                  <a:pt x="0" y="6125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72" t="-1932" r="-8528" b="-193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220303" y="3132846"/>
            <a:ext cx="4406808" cy="6125454"/>
          </a:xfrm>
          <a:custGeom>
            <a:avLst/>
            <a:gdLst/>
            <a:ahLst/>
            <a:cxnLst/>
            <a:rect r="r" b="b" t="t" l="l"/>
            <a:pathLst>
              <a:path h="6125454" w="4406808">
                <a:moveTo>
                  <a:pt x="0" y="0"/>
                </a:moveTo>
                <a:lnTo>
                  <a:pt x="4406808" y="0"/>
                </a:lnTo>
                <a:lnTo>
                  <a:pt x="4406808" y="6125454"/>
                </a:lnTo>
                <a:lnTo>
                  <a:pt x="0" y="61254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615" t="0" r="-2615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275711" y="396978"/>
            <a:ext cx="650486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Mockups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00893" y="996407"/>
            <a:ext cx="1930226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SafeRank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00893" y="1332894"/>
            <a:ext cx="1682658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2B2A2A"/>
                </a:solidFill>
                <a:latin typeface="Poppins"/>
                <a:ea typeface="Poppins"/>
                <a:cs typeface="Poppins"/>
                <a:sym typeface="Poppins"/>
              </a:rPr>
              <a:t>Chrome Extension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2656073" y="5463554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353075" y="-458806"/>
            <a:ext cx="5222588" cy="6800244"/>
            <a:chOff x="0" y="0"/>
            <a:chExt cx="14630400" cy="190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04520" y="545084"/>
              <a:ext cx="13421360" cy="17959831"/>
            </a:xfrm>
            <a:custGeom>
              <a:avLst/>
              <a:gdLst/>
              <a:ahLst/>
              <a:cxnLst/>
              <a:rect r="r" b="b" t="t" l="l"/>
              <a:pathLst>
                <a:path h="17959831" w="13421360">
                  <a:moveTo>
                    <a:pt x="13421360" y="17959831"/>
                  </a:moveTo>
                  <a:lnTo>
                    <a:pt x="0" y="17959831"/>
                  </a:lnTo>
                  <a:lnTo>
                    <a:pt x="0" y="0"/>
                  </a:lnTo>
                  <a:lnTo>
                    <a:pt x="13421360" y="0"/>
                  </a:lnTo>
                  <a:lnTo>
                    <a:pt x="13421360" y="17959831"/>
                  </a:lnTo>
                  <a:close/>
                </a:path>
              </a:pathLst>
            </a:custGeom>
            <a:blipFill>
              <a:blip r:embed="rId2"/>
              <a:stretch>
                <a:fillRect l="0" t="-587" r="0" b="-587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6304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14630400">
                  <a:moveTo>
                    <a:pt x="146304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14630400" y="0"/>
                  </a:lnTo>
                  <a:lnTo>
                    <a:pt x="14630400" y="19050000"/>
                  </a:lnTo>
                  <a:close/>
                </a:path>
              </a:pathLst>
            </a:custGeom>
            <a:blipFill>
              <a:blip r:embed="rId3"/>
              <a:stretch>
                <a:fillRect l="0" t="-32" r="0" b="-32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85692" y="4963488"/>
            <a:ext cx="8458037" cy="3272300"/>
            <a:chOff x="0" y="0"/>
            <a:chExt cx="2227631" cy="8618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27631" cy="861840"/>
            </a:xfrm>
            <a:custGeom>
              <a:avLst/>
              <a:gdLst/>
              <a:ahLst/>
              <a:cxnLst/>
              <a:rect r="r" b="b" t="t" l="l"/>
              <a:pathLst>
                <a:path h="861840" w="2227631">
                  <a:moveTo>
                    <a:pt x="28375" y="0"/>
                  </a:moveTo>
                  <a:lnTo>
                    <a:pt x="2199256" y="0"/>
                  </a:lnTo>
                  <a:cubicBezTo>
                    <a:pt x="2206781" y="0"/>
                    <a:pt x="2213999" y="2990"/>
                    <a:pt x="2219320" y="8311"/>
                  </a:cubicBezTo>
                  <a:cubicBezTo>
                    <a:pt x="2224642" y="13632"/>
                    <a:pt x="2227631" y="20850"/>
                    <a:pt x="2227631" y="28375"/>
                  </a:cubicBezTo>
                  <a:lnTo>
                    <a:pt x="2227631" y="833465"/>
                  </a:lnTo>
                  <a:cubicBezTo>
                    <a:pt x="2227631" y="849136"/>
                    <a:pt x="2214927" y="861840"/>
                    <a:pt x="2199256" y="861840"/>
                  </a:cubicBezTo>
                  <a:lnTo>
                    <a:pt x="28375" y="861840"/>
                  </a:lnTo>
                  <a:cubicBezTo>
                    <a:pt x="12704" y="861840"/>
                    <a:pt x="0" y="849136"/>
                    <a:pt x="0" y="833465"/>
                  </a:cubicBezTo>
                  <a:lnTo>
                    <a:pt x="0" y="28375"/>
                  </a:lnTo>
                  <a:cubicBezTo>
                    <a:pt x="0" y="12704"/>
                    <a:pt x="12704" y="0"/>
                    <a:pt x="2837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227631" cy="9189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53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27388" y="862634"/>
            <a:ext cx="554752" cy="554752"/>
          </a:xfrm>
          <a:custGeom>
            <a:avLst/>
            <a:gdLst/>
            <a:ahLst/>
            <a:cxnLst/>
            <a:rect r="r" b="b" t="t" l="l"/>
            <a:pathLst>
              <a:path h="554752" w="554752">
                <a:moveTo>
                  <a:pt x="0" y="0"/>
                </a:moveTo>
                <a:lnTo>
                  <a:pt x="554752" y="0"/>
                </a:lnTo>
                <a:lnTo>
                  <a:pt x="554752" y="554752"/>
                </a:lnTo>
                <a:lnTo>
                  <a:pt x="0" y="554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9859917" y="5143500"/>
            <a:ext cx="5222588" cy="6800244"/>
            <a:chOff x="0" y="0"/>
            <a:chExt cx="14630400" cy="190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04520" y="545084"/>
              <a:ext cx="13421360" cy="17959831"/>
            </a:xfrm>
            <a:custGeom>
              <a:avLst/>
              <a:gdLst/>
              <a:ahLst/>
              <a:cxnLst/>
              <a:rect r="r" b="b" t="t" l="l"/>
              <a:pathLst>
                <a:path h="17959831" w="13421360">
                  <a:moveTo>
                    <a:pt x="13421360" y="17959831"/>
                  </a:moveTo>
                  <a:lnTo>
                    <a:pt x="0" y="17959831"/>
                  </a:lnTo>
                  <a:lnTo>
                    <a:pt x="0" y="0"/>
                  </a:lnTo>
                  <a:lnTo>
                    <a:pt x="13421360" y="0"/>
                  </a:lnTo>
                  <a:lnTo>
                    <a:pt x="13421360" y="17959831"/>
                  </a:lnTo>
                  <a:close/>
                </a:path>
              </a:pathLst>
            </a:custGeom>
            <a:blipFill>
              <a:blip r:embed="rId5"/>
              <a:stretch>
                <a:fillRect l="-1013" t="0" r="-1013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6304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14630400">
                  <a:moveTo>
                    <a:pt x="146304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14630400" y="0"/>
                  </a:lnTo>
                  <a:lnTo>
                    <a:pt x="14630400" y="19050000"/>
                  </a:lnTo>
                  <a:close/>
                </a:path>
              </a:pathLst>
            </a:custGeom>
            <a:blipFill>
              <a:blip r:embed="rId3"/>
              <a:stretch>
                <a:fillRect l="0" t="-32" r="0" b="-32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882140" y="2477106"/>
            <a:ext cx="6665141" cy="11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24"/>
              </a:lnSpc>
              <a:spcBef>
                <a:spcPct val="0"/>
              </a:spcBef>
            </a:pPr>
            <a:r>
              <a:rPr lang="en-US" b="true" sz="7499">
                <a:solidFill>
                  <a:srgbClr val="F7B8D2"/>
                </a:solidFill>
                <a:latin typeface="Poppins Bold"/>
                <a:ea typeface="Poppins Bold"/>
                <a:cs typeface="Poppins Bold"/>
                <a:sym typeface="Poppins Bold"/>
              </a:rPr>
              <a:t> Demo Flow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00893" y="996407"/>
            <a:ext cx="1930226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SafeRank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00893" y="1332894"/>
            <a:ext cx="1780166" cy="178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Chrome Extension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6868" y="5333620"/>
            <a:ext cx="8366861" cy="285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7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Op</a:t>
            </a: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any website (eg. a shopping site).</a:t>
            </a:r>
          </a:p>
          <a:p>
            <a:pPr algn="l" marL="539749" indent="-269875" lvl="1">
              <a:lnSpc>
                <a:spcPts val="37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Click on the extension icon.</a:t>
            </a:r>
          </a:p>
          <a:p>
            <a:pPr algn="l" marL="539749" indent="-269875" lvl="1">
              <a:lnSpc>
                <a:spcPts val="37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See privacy grade instantly (A–F).</a:t>
            </a:r>
          </a:p>
          <a:p>
            <a:pPr algn="l" marL="539749" indent="-269875" lvl="1">
              <a:lnSpc>
                <a:spcPts val="37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Explore details: trackers, cookies, fingerprinting.</a:t>
            </a:r>
          </a:p>
          <a:p>
            <a:pPr algn="l" marL="539749" indent="-269875" lvl="1">
              <a:lnSpc>
                <a:spcPts val="37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Compare scores across browsing history.</a:t>
            </a:r>
          </a:p>
          <a:p>
            <a:pPr algn="l" marL="0" indent="0" lvl="0">
              <a:lnSpc>
                <a:spcPts val="37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A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24141">
            <a:off x="-720571" y="-1702946"/>
            <a:ext cx="4544240" cy="5877852"/>
            <a:chOff x="0" y="0"/>
            <a:chExt cx="665246" cy="8604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115850" y="0"/>
                  </a:moveTo>
                  <a:lnTo>
                    <a:pt x="549396" y="0"/>
                  </a:lnTo>
                  <a:cubicBezTo>
                    <a:pt x="580122" y="0"/>
                    <a:pt x="609588" y="12206"/>
                    <a:pt x="631315" y="33932"/>
                  </a:cubicBezTo>
                  <a:cubicBezTo>
                    <a:pt x="653041" y="55658"/>
                    <a:pt x="665246" y="85125"/>
                    <a:pt x="665246" y="115850"/>
                  </a:cubicBezTo>
                  <a:lnTo>
                    <a:pt x="665246" y="744628"/>
                  </a:lnTo>
                  <a:cubicBezTo>
                    <a:pt x="665246" y="808610"/>
                    <a:pt x="613378" y="860478"/>
                    <a:pt x="549396" y="860478"/>
                  </a:cubicBezTo>
                  <a:lnTo>
                    <a:pt x="115850" y="860478"/>
                  </a:lnTo>
                  <a:cubicBezTo>
                    <a:pt x="51868" y="860478"/>
                    <a:pt x="0" y="808610"/>
                    <a:pt x="0" y="744628"/>
                  </a:cubicBezTo>
                  <a:lnTo>
                    <a:pt x="0" y="115850"/>
                  </a:lnTo>
                  <a:cubicBezTo>
                    <a:pt x="0" y="51868"/>
                    <a:pt x="51868" y="0"/>
                    <a:pt x="115850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24141">
            <a:off x="14070371" y="6987039"/>
            <a:ext cx="7307079" cy="9451509"/>
            <a:chOff x="0" y="0"/>
            <a:chExt cx="665246" cy="8604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5246" cy="860478"/>
            </a:xfrm>
            <a:custGeom>
              <a:avLst/>
              <a:gdLst/>
              <a:ahLst/>
              <a:cxnLst/>
              <a:rect r="r" b="b" t="t" l="l"/>
              <a:pathLst>
                <a:path h="860478" w="665246">
                  <a:moveTo>
                    <a:pt x="72047" y="0"/>
                  </a:moveTo>
                  <a:lnTo>
                    <a:pt x="593200" y="0"/>
                  </a:lnTo>
                  <a:cubicBezTo>
                    <a:pt x="612308" y="0"/>
                    <a:pt x="630633" y="7591"/>
                    <a:pt x="644144" y="21102"/>
                  </a:cubicBezTo>
                  <a:cubicBezTo>
                    <a:pt x="657656" y="34613"/>
                    <a:pt x="665246" y="52939"/>
                    <a:pt x="665246" y="72047"/>
                  </a:cubicBezTo>
                  <a:lnTo>
                    <a:pt x="665246" y="788431"/>
                  </a:lnTo>
                  <a:cubicBezTo>
                    <a:pt x="665246" y="807539"/>
                    <a:pt x="657656" y="825865"/>
                    <a:pt x="644144" y="839376"/>
                  </a:cubicBezTo>
                  <a:cubicBezTo>
                    <a:pt x="630633" y="852887"/>
                    <a:pt x="612308" y="860478"/>
                    <a:pt x="593200" y="860478"/>
                  </a:cubicBezTo>
                  <a:lnTo>
                    <a:pt x="72047" y="860478"/>
                  </a:lnTo>
                  <a:cubicBezTo>
                    <a:pt x="52939" y="860478"/>
                    <a:pt x="34613" y="852887"/>
                    <a:pt x="21102" y="839376"/>
                  </a:cubicBezTo>
                  <a:cubicBezTo>
                    <a:pt x="7591" y="825865"/>
                    <a:pt x="0" y="807539"/>
                    <a:pt x="0" y="788431"/>
                  </a:cubicBezTo>
                  <a:lnTo>
                    <a:pt x="0" y="72047"/>
                  </a:lnTo>
                  <a:cubicBezTo>
                    <a:pt x="0" y="52939"/>
                    <a:pt x="7591" y="34613"/>
                    <a:pt x="21102" y="21102"/>
                  </a:cubicBezTo>
                  <a:cubicBezTo>
                    <a:pt x="34613" y="7591"/>
                    <a:pt x="52939" y="0"/>
                    <a:pt x="72047" y="0"/>
                  </a:cubicBezTo>
                  <a:close/>
                </a:path>
              </a:pathLst>
            </a:custGeom>
            <a:solidFill>
              <a:srgbClr val="8981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65246" cy="8985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36853" y="2460202"/>
            <a:ext cx="6716339" cy="3429102"/>
            <a:chOff x="0" y="0"/>
            <a:chExt cx="1478604" cy="7549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78604" cy="754918"/>
            </a:xfrm>
            <a:custGeom>
              <a:avLst/>
              <a:gdLst/>
              <a:ahLst/>
              <a:cxnLst/>
              <a:rect r="r" b="b" t="t" l="l"/>
              <a:pathLst>
                <a:path h="754918" w="1478604">
                  <a:moveTo>
                    <a:pt x="21901" y="0"/>
                  </a:moveTo>
                  <a:lnTo>
                    <a:pt x="1456702" y="0"/>
                  </a:lnTo>
                  <a:cubicBezTo>
                    <a:pt x="1468798" y="0"/>
                    <a:pt x="1478604" y="9806"/>
                    <a:pt x="1478604" y="21901"/>
                  </a:cubicBezTo>
                  <a:lnTo>
                    <a:pt x="1478604" y="733016"/>
                  </a:lnTo>
                  <a:cubicBezTo>
                    <a:pt x="1478604" y="745112"/>
                    <a:pt x="1468798" y="754918"/>
                    <a:pt x="1456702" y="754918"/>
                  </a:cubicBezTo>
                  <a:lnTo>
                    <a:pt x="21901" y="754918"/>
                  </a:lnTo>
                  <a:cubicBezTo>
                    <a:pt x="9806" y="754918"/>
                    <a:pt x="0" y="745112"/>
                    <a:pt x="0" y="733016"/>
                  </a:cubicBezTo>
                  <a:lnTo>
                    <a:pt x="0" y="21901"/>
                  </a:lnTo>
                  <a:cubicBezTo>
                    <a:pt x="0" y="9806"/>
                    <a:pt x="9806" y="0"/>
                    <a:pt x="21901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478604" cy="812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74448" y="6576637"/>
            <a:ext cx="6162839" cy="3250194"/>
            <a:chOff x="0" y="0"/>
            <a:chExt cx="1356751" cy="71553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56751" cy="715531"/>
            </a:xfrm>
            <a:custGeom>
              <a:avLst/>
              <a:gdLst/>
              <a:ahLst/>
              <a:cxnLst/>
              <a:rect r="r" b="b" t="t" l="l"/>
              <a:pathLst>
                <a:path h="715531" w="1356751">
                  <a:moveTo>
                    <a:pt x="23868" y="0"/>
                  </a:moveTo>
                  <a:lnTo>
                    <a:pt x="1332882" y="0"/>
                  </a:lnTo>
                  <a:cubicBezTo>
                    <a:pt x="1346064" y="0"/>
                    <a:pt x="1356751" y="10686"/>
                    <a:pt x="1356751" y="23868"/>
                  </a:cubicBezTo>
                  <a:lnTo>
                    <a:pt x="1356751" y="691663"/>
                  </a:lnTo>
                  <a:cubicBezTo>
                    <a:pt x="1356751" y="697993"/>
                    <a:pt x="1354236" y="704064"/>
                    <a:pt x="1349760" y="708540"/>
                  </a:cubicBezTo>
                  <a:cubicBezTo>
                    <a:pt x="1345283" y="713016"/>
                    <a:pt x="1339213" y="715531"/>
                    <a:pt x="1332882" y="715531"/>
                  </a:cubicBezTo>
                  <a:lnTo>
                    <a:pt x="23868" y="715531"/>
                  </a:lnTo>
                  <a:cubicBezTo>
                    <a:pt x="17538" y="715531"/>
                    <a:pt x="11467" y="713016"/>
                    <a:pt x="6991" y="708540"/>
                  </a:cubicBezTo>
                  <a:cubicBezTo>
                    <a:pt x="2515" y="704064"/>
                    <a:pt x="0" y="697993"/>
                    <a:pt x="0" y="691663"/>
                  </a:cubicBezTo>
                  <a:lnTo>
                    <a:pt x="0" y="23868"/>
                  </a:lnTo>
                  <a:cubicBezTo>
                    <a:pt x="0" y="17538"/>
                    <a:pt x="2515" y="11467"/>
                    <a:pt x="6991" y="6991"/>
                  </a:cubicBezTo>
                  <a:cubicBezTo>
                    <a:pt x="11467" y="2515"/>
                    <a:pt x="17538" y="0"/>
                    <a:pt x="23868" y="0"/>
                  </a:cubicBezTo>
                  <a:close/>
                </a:path>
              </a:pathLst>
            </a:custGeom>
            <a:solidFill>
              <a:srgbClr val="F7B8D2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356751" cy="7726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396066" y="1510495"/>
            <a:ext cx="6013145" cy="1723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5"/>
              </a:lnSpc>
              <a:spcBef>
                <a:spcPct val="0"/>
              </a:spcBef>
            </a:pPr>
            <a:r>
              <a:rPr lang="en-US" b="true" sz="6080">
                <a:solidFill>
                  <a:srgbClr val="2B2A2A"/>
                </a:solidFill>
                <a:latin typeface="Poppins Bold"/>
                <a:ea typeface="Poppins Bold"/>
                <a:cs typeface="Poppins Bold"/>
                <a:sym typeface="Poppins Bold"/>
              </a:rPr>
              <a:t>Technical Architecture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00893" y="996407"/>
            <a:ext cx="1930226" cy="32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1"/>
              </a:lnSpc>
            </a:pPr>
            <a:r>
              <a:rPr lang="en-US" sz="215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SafeRank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00893" y="1332894"/>
            <a:ext cx="1219493" cy="345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2"/>
              </a:lnSpc>
            </a:pPr>
            <a:r>
              <a:rPr lang="en-US" sz="12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Chrome Extension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963814" y="5143500"/>
            <a:ext cx="5002812" cy="9898924"/>
            <a:chOff x="0" y="0"/>
            <a:chExt cx="2620010" cy="51841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7B8D2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3120386" y="7742818"/>
            <a:ext cx="2821679" cy="458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3"/>
              </a:lnSpc>
            </a:pPr>
            <a:r>
              <a:rPr lang="en-US" b="true" sz="3143">
                <a:solidFill>
                  <a:srgbClr val="6B64B8"/>
                </a:solidFill>
                <a:latin typeface="Poppins Bold"/>
                <a:ea typeface="Poppins Bold"/>
                <a:cs typeface="Poppins Bold"/>
                <a:sym typeface="Poppins Bold"/>
              </a:rPr>
              <a:t>SafeRank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504714" y="8447220"/>
            <a:ext cx="1782703" cy="507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6"/>
              </a:lnSpc>
            </a:pPr>
            <a:r>
              <a:rPr lang="en-US" sz="1847">
                <a:solidFill>
                  <a:srgbClr val="646363"/>
                </a:solidFill>
                <a:latin typeface="Poppins"/>
                <a:ea typeface="Poppins"/>
                <a:cs typeface="Poppins"/>
                <a:sym typeface="Poppins"/>
              </a:rPr>
              <a:t>Chrome Extension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369210" y="2747020"/>
            <a:ext cx="6051625" cy="314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751" indent="-259376" lvl="1">
              <a:lnSpc>
                <a:spcPts val="2498"/>
              </a:lnSpc>
              <a:buFont typeface="Arial"/>
              <a:buChar char="•"/>
            </a:pPr>
            <a:r>
              <a:rPr lang="en-US" b="true" sz="2402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Manifest V3 Chrome Extension.</a:t>
            </a:r>
          </a:p>
          <a:p>
            <a:pPr algn="l">
              <a:lnSpc>
                <a:spcPts val="2498"/>
              </a:lnSpc>
            </a:pPr>
          </a:p>
          <a:p>
            <a:pPr algn="l" marL="518751" indent="-259376" lvl="1">
              <a:lnSpc>
                <a:spcPts val="2498"/>
              </a:lnSpc>
              <a:buFont typeface="Arial"/>
              <a:buChar char="•"/>
            </a:pPr>
            <a:r>
              <a:rPr lang="en-US" b="true" sz="2402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Content Script: Scans web pages.</a:t>
            </a:r>
          </a:p>
          <a:p>
            <a:pPr algn="l">
              <a:lnSpc>
                <a:spcPts val="2498"/>
              </a:lnSpc>
            </a:pPr>
          </a:p>
          <a:p>
            <a:pPr algn="l" marL="518751" indent="-259376" lvl="1">
              <a:lnSpc>
                <a:spcPts val="2498"/>
              </a:lnSpc>
              <a:buFont typeface="Arial"/>
              <a:buChar char="•"/>
            </a:pPr>
            <a:r>
              <a:rPr lang="en-US" b="true" sz="2402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Background Service Worker: Manages data, scoring, history.</a:t>
            </a:r>
          </a:p>
          <a:p>
            <a:pPr algn="l">
              <a:lnSpc>
                <a:spcPts val="2498"/>
              </a:lnSpc>
            </a:pPr>
          </a:p>
          <a:p>
            <a:pPr algn="l" marL="518751" indent="-259376" lvl="1">
              <a:lnSpc>
                <a:spcPts val="2498"/>
              </a:lnSpc>
              <a:buFont typeface="Arial"/>
              <a:buChar char="•"/>
            </a:pPr>
            <a:r>
              <a:rPr lang="en-US" b="true" sz="2402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Popup UI: Displays score + tracker breakdown.</a:t>
            </a:r>
          </a:p>
          <a:p>
            <a:pPr algn="l">
              <a:lnSpc>
                <a:spcPts val="2498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7874448" y="6718655"/>
            <a:ext cx="5896957" cy="337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5493" indent="-252746" lvl="1">
              <a:lnSpc>
                <a:spcPts val="2434"/>
              </a:lnSpc>
              <a:buFont typeface="Arial"/>
              <a:buChar char="•"/>
            </a:pPr>
            <a:r>
              <a:rPr lang="en-US" b="true" sz="2341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APIs Used:</a:t>
            </a:r>
          </a:p>
          <a:p>
            <a:pPr algn="l">
              <a:lnSpc>
                <a:spcPts val="2434"/>
              </a:lnSpc>
            </a:pPr>
          </a:p>
          <a:p>
            <a:pPr algn="l" marL="505493" indent="-252746" lvl="1">
              <a:lnSpc>
                <a:spcPts val="2434"/>
              </a:lnSpc>
              <a:buFont typeface="Arial"/>
              <a:buChar char="•"/>
            </a:pPr>
            <a:r>
              <a:rPr lang="en-US" b="true" sz="2341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webRequest → </a:t>
            </a:r>
            <a:r>
              <a:rPr lang="en-US" b="true" sz="2341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Monitor site requests.</a:t>
            </a:r>
          </a:p>
          <a:p>
            <a:pPr algn="l">
              <a:lnSpc>
                <a:spcPts val="2434"/>
              </a:lnSpc>
            </a:pPr>
          </a:p>
          <a:p>
            <a:pPr algn="l" marL="505493" indent="-252746" lvl="1">
              <a:lnSpc>
                <a:spcPts val="2434"/>
              </a:lnSpc>
              <a:buFont typeface="Arial"/>
              <a:buChar char="•"/>
            </a:pPr>
            <a:r>
              <a:rPr lang="en-US" b="true" sz="2341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b="true" sz="2341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cripting → Inject s</a:t>
            </a:r>
            <a:r>
              <a:rPr lang="en-US" b="true" sz="2341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canner scripts.</a:t>
            </a:r>
          </a:p>
          <a:p>
            <a:pPr algn="l">
              <a:lnSpc>
                <a:spcPts val="2434"/>
              </a:lnSpc>
            </a:pPr>
          </a:p>
          <a:p>
            <a:pPr algn="l" marL="505493" indent="-252746" lvl="1">
              <a:lnSpc>
                <a:spcPts val="2434"/>
              </a:lnSpc>
              <a:buFont typeface="Arial"/>
              <a:buChar char="•"/>
            </a:pPr>
            <a:r>
              <a:rPr lang="en-US" b="true" sz="2341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storage → Save scores/history.</a:t>
            </a:r>
          </a:p>
          <a:p>
            <a:pPr algn="l">
              <a:lnSpc>
                <a:spcPts val="2434"/>
              </a:lnSpc>
            </a:pPr>
          </a:p>
          <a:p>
            <a:pPr algn="l" marL="505493" indent="-252746" lvl="1">
              <a:lnSpc>
                <a:spcPts val="2434"/>
              </a:lnSpc>
              <a:buFont typeface="Arial"/>
              <a:buChar char="•"/>
            </a:pPr>
            <a:r>
              <a:rPr lang="en-US" b="true" sz="2341">
                <a:solidFill>
                  <a:srgbClr val="39393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activeTab → Analyze current tab.</a:t>
            </a:r>
          </a:p>
          <a:p>
            <a:pPr algn="l">
              <a:lnSpc>
                <a:spcPts val="2434"/>
              </a:lnSpc>
            </a:pP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245968" y="930399"/>
            <a:ext cx="611162" cy="611162"/>
          </a:xfrm>
          <a:custGeom>
            <a:avLst/>
            <a:gdLst/>
            <a:ahLst/>
            <a:cxnLst/>
            <a:rect r="r" b="b" t="t" l="l"/>
            <a:pathLst>
              <a:path h="611162" w="611162">
                <a:moveTo>
                  <a:pt x="0" y="0"/>
                </a:moveTo>
                <a:lnTo>
                  <a:pt x="611163" y="0"/>
                </a:lnTo>
                <a:lnTo>
                  <a:pt x="611163" y="611162"/>
                </a:lnTo>
                <a:lnTo>
                  <a:pt x="0" y="611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DAGzDsXJ8mE</dc:identifier>
  <dcterms:modified xsi:type="dcterms:W3CDTF">2011-08-01T06:04:30Z</dcterms:modified>
  <cp:revision>1</cp:revision>
  <dc:title>SafeRank</dc:title>
</cp:coreProperties>
</file>