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64" r:id="rId16"/>
    <p:sldId id="265" r:id="rId17"/>
    <p:sldId id="266" r:id="rId18"/>
    <p:sldId id="267" r:id="rId19"/>
    <p:sldId id="269" r:id="rId20"/>
    <p:sldId id="268" r:id="rId21"/>
    <p:sldId id="260" r:id="rId22"/>
    <p:sldId id="284" r:id="rId23"/>
    <p:sldId id="285" r:id="rId24"/>
    <p:sldId id="286" r:id="rId25"/>
    <p:sldId id="298" r:id="rId26"/>
    <p:sldId id="299" r:id="rId27"/>
    <p:sldId id="287" r:id="rId28"/>
    <p:sldId id="282" r:id="rId29"/>
    <p:sldId id="288" r:id="rId30"/>
    <p:sldId id="289" r:id="rId31"/>
    <p:sldId id="290" r:id="rId32"/>
    <p:sldId id="291" r:id="rId33"/>
    <p:sldId id="300" r:id="rId34"/>
    <p:sldId id="293" r:id="rId35"/>
    <p:sldId id="295" r:id="rId36"/>
    <p:sldId id="296" r:id="rId37"/>
    <p:sldId id="297" r:id="rId38"/>
    <p:sldId id="301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4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8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4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7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2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54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0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56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0DC7-492D-47E0-AC78-3289E869ED28}" type="datetimeFigureOut">
              <a:rPr lang="it-IT" smtClean="0"/>
              <a:t>19/09/2016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01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.NET_Framework#.NET_Framework_4.5" TargetMode="External"/><Relationship Id="rId3" Type="http://schemas.openxmlformats.org/officeDocument/2006/relationships/hyperlink" Target="https://it.wikipedia.org/wiki/.NET_Framework#.NET_Framework_1.1" TargetMode="External"/><Relationship Id="rId7" Type="http://schemas.openxmlformats.org/officeDocument/2006/relationships/hyperlink" Target="https://it.wikipedia.org/wiki/.NET_Framework#.NET_Framework_4.0" TargetMode="External"/><Relationship Id="rId2" Type="http://schemas.openxmlformats.org/officeDocument/2006/relationships/hyperlink" Target="https://it.wikipedia.org/wiki/.NET_Framework#.NET_Framework_1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.NET_Framework#.NET_Framework_3.5" TargetMode="External"/><Relationship Id="rId5" Type="http://schemas.openxmlformats.org/officeDocument/2006/relationships/hyperlink" Target="https://it.wikipedia.org/wiki/.NET_Framework#.NET_Framework_3.0" TargetMode="External"/><Relationship Id="rId10" Type="http://schemas.openxmlformats.org/officeDocument/2006/relationships/hyperlink" Target="https://it.wikipedia.org/wiki/.NET_Framework#.NET_Framework_4.5.2" TargetMode="External"/><Relationship Id="rId4" Type="http://schemas.openxmlformats.org/officeDocument/2006/relationships/hyperlink" Target="https://it.wikipedia.org/wiki/.NET_Framework#.NET_Framework_2.0" TargetMode="External"/><Relationship Id="rId9" Type="http://schemas.openxmlformats.org/officeDocument/2006/relationships/hyperlink" Target="https://it.wikipedia.org/wiki/.NET_Framework#.NET_Framework_4.5.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LI_langua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1611"/>
          </a:xfrm>
        </p:spPr>
        <p:txBody>
          <a:bodyPr/>
          <a:lstStyle/>
          <a:p>
            <a:r>
              <a:rPr lang="it-IT" dirty="0"/>
              <a:t>Junior Interface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Modulo 01 - Visual Studio, .NET Framework e C#</a:t>
            </a:r>
          </a:p>
          <a:p>
            <a:r>
              <a:rPr lang="it-IT" dirty="0"/>
              <a:t>Da Lunedì 19/09/2016 a Lunedì 26/09/2016</a:t>
            </a:r>
          </a:p>
          <a:p>
            <a:r>
              <a:rPr lang="it-IT" dirty="0"/>
              <a:t>Gabriele Gaggi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8" name="Picture 4" descr="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19" y="4866277"/>
            <a:ext cx="1846489" cy="18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gazzettadellavoro.com/wp-content/uploads/2014/09/yoox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34654"/>
            <a:ext cx="1940463" cy="13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nuhguyen.com/wp-content/uploads/modisonwhit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35" y="641723"/>
            <a:ext cx="2079736" cy="5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Organizzazione di soluzioni e progetti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5433204" cy="4351338"/>
          </a:xfrm>
        </p:spPr>
        <p:txBody>
          <a:bodyPr/>
          <a:lstStyle/>
          <a:p>
            <a:r>
              <a:rPr lang="en-US" dirty="0"/>
              <a:t>When you create a new project using Visual Studio, you create a solution</a:t>
            </a:r>
          </a:p>
          <a:p>
            <a:r>
              <a:rPr lang="en-US" dirty="0"/>
              <a:t>A solution can contain one or more projects</a:t>
            </a:r>
          </a:p>
          <a:p>
            <a:endParaRPr lang="it-IT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64" y="1690688"/>
            <a:ext cx="5153332" cy="47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8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Organizzazione di soluzioni e progetti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Visual Studio provides two containers to help you efficiently manage the items that are required by your development effort, such as references, data connections, folders, and files</a:t>
            </a:r>
          </a:p>
          <a:p>
            <a:r>
              <a:rPr lang="en-US" dirty="0"/>
              <a:t>These containers are called solutions and projects. You use Solution Explorer to view and manage projects and solutions and their associated items.</a:t>
            </a:r>
          </a:p>
          <a:p>
            <a:r>
              <a:rPr lang="en-US" dirty="0"/>
              <a:t>Solutions contain items that you need in order to create your application. A solution includes one or more projects, plus files and metadata that help define the solution as a whole.</a:t>
            </a:r>
          </a:p>
          <a:p>
            <a:r>
              <a:rPr lang="en-US" dirty="0"/>
              <a:t>Visual Studio automatically generates a solution when you create a new project. Visual Studio stores the definition for a solution in two files: .</a:t>
            </a:r>
            <a:r>
              <a:rPr lang="en-US" dirty="0" err="1"/>
              <a:t>sln</a:t>
            </a:r>
            <a:r>
              <a:rPr lang="en-US" dirty="0"/>
              <a:t> and .</a:t>
            </a:r>
            <a:r>
              <a:rPr lang="en-US" dirty="0" err="1"/>
              <a:t>suo</a:t>
            </a:r>
            <a:r>
              <a:rPr lang="en-US" dirty="0"/>
              <a:t>.</a:t>
            </a:r>
          </a:p>
          <a:p>
            <a:r>
              <a:rPr lang="en-US" dirty="0"/>
              <a:t>Projects are used in a solution to logically manage, build, and debug the items that make up your application</a:t>
            </a:r>
          </a:p>
          <a:p>
            <a:r>
              <a:rPr lang="en-US" dirty="0"/>
              <a:t>The output of a project is usually an executable program (.exe), a dynamic-link library (.</a:t>
            </a:r>
            <a:r>
              <a:rPr lang="en-US" dirty="0" err="1"/>
              <a:t>dll</a:t>
            </a:r>
            <a:r>
              <a:rPr lang="en-US" dirty="0"/>
              <a:t>) file or a module, among others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4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Debugging e gestione degli errori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has many toolbar, window and feature to help you during the creation of the application</a:t>
            </a:r>
          </a:p>
          <a:p>
            <a:r>
              <a:rPr lang="en-US" dirty="0"/>
              <a:t>You can detect and fix any bug</a:t>
            </a:r>
          </a:p>
          <a:p>
            <a:r>
              <a:rPr lang="en-US" dirty="0"/>
              <a:t>You can set a breakpoint to enter in “break mode”</a:t>
            </a:r>
          </a:p>
          <a:p>
            <a:r>
              <a:rPr lang="en-US" dirty="0"/>
              <a:t>You can watch and edit variable values</a:t>
            </a:r>
          </a:p>
          <a:p>
            <a:r>
              <a:rPr lang="en-US" dirty="0"/>
              <a:t>You can develop apps faster by using the Error List window.</a:t>
            </a:r>
            <a:br>
              <a:rPr lang="en-US" dirty="0"/>
            </a:br>
            <a:r>
              <a:rPr lang="en-US" dirty="0"/>
              <a:t>For example, you can perform the following tasks:</a:t>
            </a:r>
          </a:p>
          <a:p>
            <a:r>
              <a:rPr lang="en-US" dirty="0"/>
              <a:t>Display the errors, warnings, and messages produced as you edit and compile code</a:t>
            </a:r>
          </a:p>
          <a:p>
            <a:r>
              <a:rPr lang="en-US" dirty="0"/>
              <a:t>Find syntax errors noted by IntelliSense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850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Debugging e gestione degli errori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2221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set a breakpoint to stop the execution of the application</a:t>
            </a:r>
          </a:p>
          <a:p>
            <a:r>
              <a:rPr lang="en-US" dirty="0"/>
              <a:t>When you enter in “break mode” you can see and edit variables and objects</a:t>
            </a:r>
          </a:p>
          <a:p>
            <a:r>
              <a:rPr lang="en-US" dirty="0"/>
              <a:t>To set a breakpoint, press F9 on your keyboard or click on the left side of the workspace window</a:t>
            </a:r>
          </a:p>
          <a:p>
            <a:endParaRPr lang="it-IT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26" y="3967508"/>
            <a:ext cx="8764720" cy="28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Debugging e gestione degli errori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048000" y="1825625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«break mode»</a:t>
            </a:r>
          </a:p>
          <a:p>
            <a:pPr lvl="1"/>
            <a:r>
              <a:rPr lang="it-IT" dirty="0" err="1"/>
              <a:t>Step</a:t>
            </a:r>
            <a:r>
              <a:rPr lang="it-IT" dirty="0"/>
              <a:t> Over			F10</a:t>
            </a:r>
          </a:p>
          <a:p>
            <a:pPr lvl="1"/>
            <a:r>
              <a:rPr lang="it-IT" dirty="0" err="1"/>
              <a:t>Step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			F11</a:t>
            </a:r>
          </a:p>
          <a:p>
            <a:pPr lvl="1"/>
            <a:r>
              <a:rPr lang="it-IT" dirty="0" err="1"/>
              <a:t>Step</a:t>
            </a:r>
            <a:r>
              <a:rPr lang="it-IT" dirty="0"/>
              <a:t> Out			</a:t>
            </a:r>
            <a:r>
              <a:rPr lang="it-IT" dirty="0" err="1"/>
              <a:t>Shift</a:t>
            </a:r>
            <a:r>
              <a:rPr lang="it-IT" dirty="0"/>
              <a:t> + F11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To </a:t>
            </a:r>
            <a:r>
              <a:rPr lang="it-IT" dirty="0" err="1"/>
              <a:t>Cursor</a:t>
            </a:r>
            <a:r>
              <a:rPr lang="it-IT" dirty="0"/>
              <a:t>		</a:t>
            </a:r>
            <a:r>
              <a:rPr lang="it-IT" dirty="0" err="1"/>
              <a:t>Ctrl</a:t>
            </a:r>
            <a:r>
              <a:rPr lang="it-IT" dirty="0"/>
              <a:t> + F10</a:t>
            </a:r>
          </a:p>
        </p:txBody>
      </p:sp>
    </p:spTree>
    <p:extLst>
      <p:ext uri="{BB962C8B-B14F-4D97-AF65-F5344CB8AC3E}">
        <p14:creationId xmlns:p14="http://schemas.microsoft.com/office/powerpoint/2010/main" val="136487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il </a:t>
            </a:r>
            <a:r>
              <a:rPr lang="it-IT" dirty="0" err="1"/>
              <a:t>framework</a:t>
            </a:r>
            <a:r>
              <a:rPr lang="it-IT" dirty="0"/>
              <a:t> .NET	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812914" y="1531790"/>
            <a:ext cx="6570662" cy="493395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GB" sz="2400" b="0">
              <a:cs typeface="Arial" charset="0"/>
            </a:endParaRPr>
          </a:p>
        </p:txBody>
      </p:sp>
      <p:pic>
        <p:nvPicPr>
          <p:cNvPr id="5" name="Picture 48" descr="LOGO_NET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64" y="1833415"/>
            <a:ext cx="34417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033576" y="2603352"/>
            <a:ext cx="6103938" cy="8048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ja-JP" b="0">
                <a:ea typeface="ＭＳ Ｐゴシック" panose="020B0600070205080204" pitchFamily="34" charset="-128"/>
              </a:rPr>
              <a:t>Common Language Runtime</a:t>
            </a:r>
            <a:endParaRPr lang="en-GB" altLang="it-IT" b="0">
              <a:latin typeface="Arial" panose="020B060402020202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035164" y="3860652"/>
            <a:ext cx="6103937" cy="8064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ja-JP" b="0">
                <a:ea typeface="ＭＳ Ｐゴシック" panose="020B0600070205080204" pitchFamily="34" charset="-128"/>
              </a:rPr>
              <a:t>Class Library</a:t>
            </a:r>
            <a:r>
              <a:rPr lang="en-GB" altLang="ja-JP" b="0">
                <a:ea typeface="ＭＳ Ｐゴシック" panose="020B0600070205080204" pitchFamily="34" charset="-128"/>
              </a:rPr>
              <a:t> </a:t>
            </a:r>
            <a:endParaRPr lang="en-GB" altLang="it-IT" b="0"/>
          </a:p>
        </p:txBody>
      </p:sp>
      <p:pic>
        <p:nvPicPr>
          <p:cNvPr id="8" name="Picture 2" descr="C:\Users\antonyn.CONTENTM\Desktop\MSL PNG Library\Server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39" y="2592240"/>
            <a:ext cx="1157287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antonyn.CONTENTM\Desktop\MSL PNG Library\Folder_Op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89" y="3635227"/>
            <a:ext cx="12525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Users\antonyn.CONTENTM\Desktop\MSL PNG Library\Flowch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14" y="3587602"/>
            <a:ext cx="363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035164" y="5181452"/>
            <a:ext cx="6103937" cy="8064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ja-JP" b="0">
                <a:ea typeface="ＭＳ Ｐゴシック" panose="020B0600070205080204" pitchFamily="34" charset="-128"/>
              </a:rPr>
              <a:t>Development Frameworks</a:t>
            </a:r>
            <a:endParaRPr lang="en-GB" altLang="it-IT" b="0"/>
          </a:p>
        </p:txBody>
      </p:sp>
      <p:pic>
        <p:nvPicPr>
          <p:cNvPr id="12" name="Picture 2" descr="E:\Projects\ContentDev\MSL PNG Library\Compone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301" y="4978252"/>
            <a:ext cx="113665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8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CLR</a:t>
            </a:r>
          </a:p>
        </p:txBody>
      </p:sp>
      <p:pic>
        <p:nvPicPr>
          <p:cNvPr id="2050" name="Picture 2" descr="https://upload.wikimedia.org/wikipedia/commons/thumb/6/6f/CLR_diag.svg/1000px-CLR_dia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92876"/>
            <a:ext cx="9525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0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versioni del </a:t>
            </a:r>
            <a:r>
              <a:rPr lang="it-IT" dirty="0" err="1"/>
              <a:t>framework</a:t>
            </a:r>
            <a:r>
              <a:rPr lang="it-IT" dirty="0"/>
              <a:t> .NET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Microsoft cominciò lo sviluppo della tecnologia .NET verso la fine degli anni novanta, sotto il nome di </a:t>
            </a:r>
            <a:r>
              <a:rPr lang="it-IT" dirty="0" err="1"/>
              <a:t>Next</a:t>
            </a:r>
            <a:r>
              <a:rPr lang="it-IT" dirty="0"/>
              <a:t> Generation Windows Services (NGWS). La prima beta del Framework .NET fu distribuita verso la fine del 2000. Il </a:t>
            </a:r>
            <a:r>
              <a:rPr lang="it-IT" dirty="0" err="1"/>
              <a:t>framework</a:t>
            </a:r>
            <a:r>
              <a:rPr lang="it-IT" dirty="0"/>
              <a:t> è stato quindi aggiornato più volte nel corso degli anni.</a:t>
            </a:r>
          </a:p>
        </p:txBody>
      </p:sp>
    </p:spTree>
    <p:extLst>
      <p:ext uri="{BB962C8B-B14F-4D97-AF65-F5344CB8AC3E}">
        <p14:creationId xmlns:p14="http://schemas.microsoft.com/office/powerpoint/2010/main" val="146915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versioni del </a:t>
            </a:r>
            <a:r>
              <a:rPr lang="it-IT" dirty="0" err="1"/>
              <a:t>framework</a:t>
            </a:r>
            <a:r>
              <a:rPr lang="it-IT" dirty="0"/>
              <a:t> .NET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883459" y="1811462"/>
          <a:ext cx="10425081" cy="4379664"/>
        </p:xfrm>
        <a:graphic>
          <a:graphicData uri="http://schemas.openxmlformats.org/drawingml/2006/table">
            <a:tbl>
              <a:tblPr/>
              <a:tblGrid>
                <a:gridCol w="3475027">
                  <a:extLst>
                    <a:ext uri="{9D8B030D-6E8A-4147-A177-3AD203B41FA5}">
                      <a16:colId xmlns:a16="http://schemas.microsoft.com/office/drawing/2014/main" val="2022185845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44684267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85674374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effectLst/>
                        </a:rPr>
                        <a:t>Versione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effectLst/>
                        </a:rPr>
                        <a:t>Build pubblicata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effectLst/>
                        </a:rPr>
                        <a:t>Data di distribuzione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2041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1.0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1.0.3705.0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05/01/2002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118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1.1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1.1.4322.573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01/04/2004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4814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2.0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2.0.50727.42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07/11/2005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252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3.0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3.0.4506.30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06/11/2006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6185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3.5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3.5.21022.8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19/11/2007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3139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4.0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4.0.30319.1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12/04/2010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26344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4.5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4.5.40805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29/02/2012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972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4.5.1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4.5.1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17/10/2013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965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 u="none" strike="noStrike">
                          <a:solidFill>
                            <a:srgbClr val="0B0080"/>
                          </a:solidFill>
                          <a:effectLst/>
                          <a:hlinkClick r:id="rId10"/>
                        </a:rPr>
                        <a:t>4.5.2</a:t>
                      </a:r>
                      <a:endParaRPr lang="it-IT" sz="1800">
                        <a:effectLst/>
                      </a:endParaRP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4.5.2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06/05/2014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15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4.6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4.6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11/2014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9551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4.6.1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4.6.1055.0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effectLst/>
                        </a:rPr>
                        <a:t>06/11/2015</a:t>
                      </a:r>
                    </a:p>
                  </a:txBody>
                  <a:tcPr marL="90653" marR="90653" marT="45326" marB="45326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1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5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Common Intermediate Language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mscorlib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CiaoMondo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hidebysig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ldstr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"Ciao mondo."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mscorlib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Contenuto del modulo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 Studio: un unico ambiente di sviluppo per tutti i progetti</a:t>
            </a:r>
          </a:p>
          <a:p>
            <a:r>
              <a:rPr lang="it-IT" dirty="0"/>
              <a:t>Introduzione al linguaggio C#</a:t>
            </a:r>
          </a:p>
          <a:p>
            <a:r>
              <a:rPr lang="it-IT" dirty="0"/>
              <a:t>Istruzioni di controllo flusso</a:t>
            </a:r>
          </a:p>
          <a:p>
            <a:r>
              <a:rPr lang="it-IT" dirty="0"/>
              <a:t>Gestione delle stringhe, delle date e dei numeri</a:t>
            </a:r>
          </a:p>
          <a:p>
            <a:r>
              <a:rPr lang="it-IT" dirty="0"/>
              <a:t>Programmazione ad oggetti in C#.NET</a:t>
            </a:r>
          </a:p>
          <a:p>
            <a:r>
              <a:rPr lang="it-IT" dirty="0"/>
              <a:t>Database relazionali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04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supportati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 Basic </a:t>
            </a:r>
            <a:r>
              <a:rPr lang="it-IT" dirty="0" err="1"/>
              <a:t>.Net</a:t>
            </a:r>
            <a:endParaRPr lang="it-IT" dirty="0"/>
          </a:p>
          <a:p>
            <a:r>
              <a:rPr lang="it-IT" dirty="0"/>
              <a:t>C#</a:t>
            </a:r>
          </a:p>
          <a:p>
            <a:r>
              <a:rPr lang="it-IT" dirty="0"/>
              <a:t>C++</a:t>
            </a:r>
          </a:p>
          <a:p>
            <a:endParaRPr lang="it-IT" dirty="0"/>
          </a:p>
          <a:p>
            <a:r>
              <a:rPr lang="it-IT" dirty="0"/>
              <a:t>Molti altri.. </a:t>
            </a:r>
            <a:r>
              <a:rPr lang="it-IT" dirty="0">
                <a:hlinkClick r:id="rId2"/>
              </a:rPr>
              <a:t>https://en.wikipedia.org/wiki/List_of_CLI_languages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806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2 - Introduzione al linguaggio C#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CLR - Common Language Runtime</a:t>
            </a:r>
          </a:p>
          <a:p>
            <a:r>
              <a:rPr lang="it-IT" dirty="0"/>
              <a:t>Architettura del .NET Framework</a:t>
            </a:r>
          </a:p>
          <a:p>
            <a:r>
              <a:rPr lang="it-IT" dirty="0"/>
              <a:t>I </a:t>
            </a:r>
            <a:r>
              <a:rPr lang="it-IT" dirty="0" err="1"/>
              <a:t>Namespaces</a:t>
            </a:r>
            <a:endParaRPr lang="it-IT" dirty="0"/>
          </a:p>
          <a:p>
            <a:r>
              <a:rPr lang="it-IT" dirty="0"/>
              <a:t>Assegnazione dei nomi e parole riservate</a:t>
            </a:r>
          </a:p>
          <a:p>
            <a:r>
              <a:rPr lang="it-IT" dirty="0"/>
              <a:t>Tipi di dato semplici</a:t>
            </a:r>
          </a:p>
          <a:p>
            <a:r>
              <a:rPr lang="it-IT" dirty="0"/>
              <a:t>Variabili e costanti</a:t>
            </a:r>
          </a:p>
          <a:p>
            <a:r>
              <a:rPr lang="it-IT" dirty="0"/>
              <a:t>Gli array e </a:t>
            </a:r>
            <a:r>
              <a:rPr lang="it-IT" dirty="0" err="1"/>
              <a:t>ArrayList</a:t>
            </a:r>
            <a:endParaRPr lang="it-IT" dirty="0"/>
          </a:p>
          <a:p>
            <a:r>
              <a:rPr lang="it-IT" dirty="0"/>
              <a:t>Operatori del linguaggio</a:t>
            </a:r>
          </a:p>
          <a:p>
            <a:r>
              <a:rPr lang="it-IT" dirty="0"/>
              <a:t>Creare una funzione</a:t>
            </a:r>
          </a:p>
          <a:p>
            <a:r>
              <a:rPr lang="it-IT" dirty="0"/>
              <a:t>Funzioni parametrizzate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13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linguaggio C#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90946" y="1765301"/>
            <a:ext cx="8140700" cy="441166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it-IT" altLang="it-IT" b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19546" y="4367213"/>
            <a:ext cx="7670800" cy="7048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460846" y="4370388"/>
            <a:ext cx="720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C# has been standardized and is described by the ECMA-334 C# Language Specification</a:t>
            </a:r>
            <a:endParaRPr lang="en-GB" altLang="it-IT" b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32246" y="3452813"/>
            <a:ext cx="7670800" cy="7048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 algn="ctr">
              <a:lnSpc>
                <a:spcPct val="90000"/>
              </a:lnSpc>
              <a:spcBef>
                <a:spcPct val="40000"/>
              </a:spcBef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435446" y="3579813"/>
            <a:ext cx="719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C# uses a very similar syntax to C, C++, and Java</a:t>
            </a:r>
            <a:endParaRPr lang="en-GB" altLang="it-IT" b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232246" y="2373313"/>
            <a:ext cx="7670800" cy="8445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</a:pPr>
            <a:endParaRPr lang="it-IT" altLang="it-IT" b="0">
              <a:latin typeface="Arial" panose="020B0604020202020204" pitchFamily="34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448146" y="2525713"/>
            <a:ext cx="719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C# is the language of choice for many developers who build .NET Framework applications</a:t>
            </a:r>
            <a:endParaRPr lang="en-GB" altLang="it-IT" b="0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224309" y="1852613"/>
            <a:ext cx="5476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ja-JP">
                <a:ea typeface="ＭＳ Ｐゴシック" panose="020B0600070205080204" pitchFamily="34" charset="-128"/>
              </a:rPr>
              <a:t>C#</a:t>
            </a:r>
            <a:endParaRPr lang="en-GB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5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linguaggio C#: Assembly</a:t>
            </a:r>
          </a:p>
        </p:txBody>
      </p:sp>
      <p:pic>
        <p:nvPicPr>
          <p:cNvPr id="21" name="Picture 3" descr="C:\Users\antonyn.CONTENTM\Desktop\MSL PNG Library\2_Object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83" y="3214688"/>
            <a:ext cx="5246687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791070" y="2211388"/>
            <a:ext cx="8559800" cy="4508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791070" y="1690688"/>
            <a:ext cx="8547100" cy="4000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/>
          <a:p>
            <a:pPr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192708" y="3387726"/>
            <a:ext cx="3227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MyAssembly </a:t>
            </a:r>
            <a:r>
              <a:rPr lang="en-US" altLang="it-IT" b="0"/>
              <a:t>.dll OR .exe</a:t>
            </a:r>
            <a:endParaRPr lang="en-GB" altLang="it-IT" b="0"/>
          </a:p>
        </p:txBody>
      </p:sp>
      <p:pic>
        <p:nvPicPr>
          <p:cNvPr id="25" name="Picture 4" descr="C:\Users\antonyn.CONTENTM\Desktop\MSL PNG Library\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8" y="4006851"/>
            <a:ext cx="92551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824408" y="1709738"/>
            <a:ext cx="800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Building blocks of .NET Framework applications</a:t>
            </a:r>
            <a:endParaRPr lang="en-GB" altLang="it-IT" b="0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1827583" y="2252663"/>
            <a:ext cx="856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Collection of types and resources that form a logical unit of functionality</a:t>
            </a:r>
            <a:endParaRPr lang="en-GB" altLang="it-IT" b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078533" y="4370388"/>
            <a:ext cx="1404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MyClassA</a:t>
            </a:r>
            <a:endParaRPr lang="en-GB" altLang="it-IT"/>
          </a:p>
        </p:txBody>
      </p:sp>
      <p:pic>
        <p:nvPicPr>
          <p:cNvPr id="29" name="Picture 4" descr="C:\Users\antonyn.CONTENTM\Desktop\MSL PNG Library\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58" y="5035551"/>
            <a:ext cx="92551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1233" y="5348288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MyClassB</a:t>
            </a:r>
            <a:endParaRPr lang="en-GB" altLang="it-IT"/>
          </a:p>
        </p:txBody>
      </p:sp>
      <p:pic>
        <p:nvPicPr>
          <p:cNvPr id="31" name="Picture 2" descr="E:\Projects\ContentDev\MSL PNG Library\Document_Writing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33" y="4603751"/>
            <a:ext cx="592137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224833" y="4827588"/>
            <a:ext cx="1754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MyResource</a:t>
            </a:r>
            <a:endParaRPr lang="en-GB" altLang="it-IT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326433" y="5767388"/>
            <a:ext cx="150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600" i="1"/>
              <a:t>V 1.1.254.1</a:t>
            </a:r>
            <a:endParaRPr lang="en-GB" altLang="it-IT" sz="1600" i="1"/>
          </a:p>
        </p:txBody>
      </p:sp>
      <p:pic>
        <p:nvPicPr>
          <p:cNvPr id="34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343">
            <a:off x="5422476" y="6328570"/>
            <a:ext cx="11017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 descr="E:\Projects\ContentDev\MSL PNG Library\Security_Secur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08" y="2814638"/>
            <a:ext cx="55403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050583" y="4094163"/>
            <a:ext cx="24780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Assembly signed with a digital certificate</a:t>
            </a:r>
            <a:endParaRPr lang="en-GB" altLang="it-IT" sz="1600" b="0" i="1"/>
          </a:p>
        </p:txBody>
      </p:sp>
      <p:pic>
        <p:nvPicPr>
          <p:cNvPr id="37" name="Picture 4" descr="E:\Projects\ContentDev\MSL PNG Library\arrow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343">
            <a:off x="7136976" y="3902870"/>
            <a:ext cx="11017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0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linguaggio C#: CLR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179468" y="2436551"/>
            <a:ext cx="7875588" cy="4300538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GB" sz="2400" b="0">
              <a:cs typeface="Arial" charset="0"/>
            </a:endParaRPr>
          </a:p>
        </p:txBody>
      </p:sp>
      <p:pic>
        <p:nvPicPr>
          <p:cNvPr id="5" name="Picture 4" descr="C:\Users\antonyn.CONTENTM\Desktop\MSL PNG Library\Application_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31" y="5557576"/>
            <a:ext cx="12652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antonyn.CONTENTM\Desktop\MSL PNG Library\Arrows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93" y="5584564"/>
            <a:ext cx="11969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antonyn.CONTENTM\Desktop\MSL PNG Library\Compon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68" y="4908289"/>
            <a:ext cx="4873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Users\antonyn.CONTENTM\Desktop\MSL PNG Library\Compon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18" y="5346439"/>
            <a:ext cx="4873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C:\Users\antonyn.CONTENTM\Desktop\MSL PNG Library\Compon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81" y="5887776"/>
            <a:ext cx="4857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Users\antonyn.CONTENTM\Desktop\MSL PNG Library\Compon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31" y="5373426"/>
            <a:ext cx="4873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antonyn.CONTENTM\Desktop\MSL PNG Library\arrow05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68" y="4779701"/>
            <a:ext cx="20161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46168" y="2603239"/>
            <a:ext cx="7453313" cy="520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4445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it-IT" b="0">
                <a:latin typeface="Arial" panose="020B0604020202020204" pitchFamily="34" charset="0"/>
              </a:rPr>
              <a:t>Loads assemblies that the application references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535068" y="3368414"/>
            <a:ext cx="7366000" cy="520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355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it-IT" b="0">
                <a:latin typeface="Arial" panose="020B0604020202020204" pitchFamily="34" charset="0"/>
              </a:rPr>
              <a:t>Verifies and compiles assemblies into machine code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496968" y="4109776"/>
            <a:ext cx="7410450" cy="5191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355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it-IT" b="0">
                <a:latin typeface="Arial" panose="020B0604020202020204" pitchFamily="34" charset="0"/>
              </a:rPr>
              <a:t>Runs the executable assembly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79468" y="1211001"/>
            <a:ext cx="847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Assemblies contain MSIL code, which is not actually executable</a:t>
            </a:r>
            <a:endParaRPr lang="en-GB" altLang="it-IT" b="0"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154068" y="1617401"/>
            <a:ext cx="8470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The CLR loads the MSIL code from an assembly and converts it into the machine code that the computer requires</a:t>
            </a:r>
            <a:endParaRPr lang="en-GB" altLang="it-IT" b="0">
              <a:latin typeface="Arial" panose="020B0604020202020204" pitchFamily="34" charset="0"/>
            </a:endParaRPr>
          </a:p>
        </p:txBody>
      </p:sp>
      <p:sp>
        <p:nvSpPr>
          <p:cNvPr id="17" name="Rounded Rectangle 812100"/>
          <p:cNvSpPr>
            <a:spLocks noChangeArrowheads="1"/>
          </p:cNvSpPr>
          <p:nvPr/>
        </p:nvSpPr>
        <p:spPr bwMode="auto">
          <a:xfrm>
            <a:off x="2384256" y="4130414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8" name="Rounded Rectangle 812100"/>
          <p:cNvSpPr>
            <a:spLocks noChangeArrowheads="1"/>
          </p:cNvSpPr>
          <p:nvPr/>
        </p:nvSpPr>
        <p:spPr bwMode="auto">
          <a:xfrm>
            <a:off x="2384256" y="3393814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9" name="Rounded Rectangle 812100"/>
          <p:cNvSpPr>
            <a:spLocks noChangeArrowheads="1"/>
          </p:cNvSpPr>
          <p:nvPr/>
        </p:nvSpPr>
        <p:spPr bwMode="auto">
          <a:xfrm>
            <a:off x="2384256" y="2631814"/>
            <a:ext cx="393700" cy="4635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solidFill>
                  <a:srgbClr val="990033"/>
                </a:solidFill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304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linguaggio C#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execution begins at Main( )</a:t>
            </a:r>
          </a:p>
          <a:p>
            <a:r>
              <a:rPr lang="en-US" dirty="0"/>
              <a:t>The using keyword refers to resources in the .NET Framework class library</a:t>
            </a:r>
          </a:p>
          <a:p>
            <a:r>
              <a:rPr lang="en-US" dirty="0"/>
              <a:t>Statements are commands that perform actions</a:t>
            </a:r>
          </a:p>
          <a:p>
            <a:pPr lvl="1"/>
            <a:r>
              <a:rPr lang="en-US" dirty="0"/>
              <a:t>A program is made up of many separate statements</a:t>
            </a:r>
          </a:p>
          <a:p>
            <a:pPr lvl="1"/>
            <a:r>
              <a:rPr lang="en-US" dirty="0"/>
              <a:t>Statements are separated by a semicolon</a:t>
            </a:r>
          </a:p>
          <a:p>
            <a:pPr lvl="1"/>
            <a:r>
              <a:rPr lang="en-US" dirty="0"/>
              <a:t>Braces are used to group statements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62693" y="4937051"/>
            <a:ext cx="6400800" cy="17684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Lucida Sans Typewriter" panose="020B0509030504030204" pitchFamily="49" charset="0"/>
              </a:rPr>
              <a:t>using System;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Lucida Sans Typewriter" panose="020B0509030504030204" pitchFamily="49" charset="0"/>
              </a:rPr>
              <a:t>class HelloWorld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Lucida Sans Typewriter" panose="020B0509030504030204" pitchFamily="49" charset="0"/>
              </a:rPr>
              <a:t> 	 static void Main()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Lucida Sans Typewriter" panose="020B0509030504030204" pitchFamily="49" charset="0"/>
              </a:rPr>
              <a:t>		 Console.WriteLine ("Hello, World");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Lucida Sans Typewriter" panose="020B0509030504030204" pitchFamily="49" charset="0"/>
              </a:rPr>
              <a:t>	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4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linguaggio C#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Use indentation to indicate enclosing statements</a:t>
            </a:r>
          </a:p>
          <a:p>
            <a:r>
              <a:rPr lang="en-US" altLang="it-IT" dirty="0"/>
              <a:t>C# is case sensitive</a:t>
            </a:r>
          </a:p>
          <a:p>
            <a:r>
              <a:rPr lang="en-US" altLang="it-IT" dirty="0"/>
              <a:t>White space is ignored</a:t>
            </a:r>
          </a:p>
          <a:p>
            <a:r>
              <a:rPr lang="en-US" altLang="it-IT" dirty="0"/>
              <a:t>Indicate single line comments by using //</a:t>
            </a:r>
          </a:p>
          <a:p>
            <a:r>
              <a:rPr lang="en-US" altLang="it-IT" dirty="0"/>
              <a:t>Indicate multiple-line comments by using /* and */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9378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Namespaces</a:t>
            </a:r>
            <a:endParaRPr lang="it-IT" dirty="0"/>
          </a:p>
        </p:txBody>
      </p:sp>
      <p:sp>
        <p:nvSpPr>
          <p:cNvPr id="4" name="AutoShape 140"/>
          <p:cNvSpPr>
            <a:spLocks noChangeArrowheads="1"/>
          </p:cNvSpPr>
          <p:nvPr/>
        </p:nvSpPr>
        <p:spPr bwMode="auto">
          <a:xfrm>
            <a:off x="2241689" y="4042730"/>
            <a:ext cx="7727950" cy="24130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GB" sz="2200" dirty="0">
                <a:cs typeface="Arial" charset="0"/>
              </a:rPr>
              <a:t>     System.IO namespace</a:t>
            </a:r>
            <a:endParaRPr lang="en-US" sz="2200" dirty="0">
              <a:cs typeface="Arial" charset="0"/>
            </a:endParaRPr>
          </a:p>
        </p:txBody>
      </p:sp>
      <p:sp>
        <p:nvSpPr>
          <p:cNvPr id="5" name="Rounded Rectangle 12"/>
          <p:cNvSpPr>
            <a:spLocks noChangeArrowheads="1"/>
          </p:cNvSpPr>
          <p:nvPr/>
        </p:nvSpPr>
        <p:spPr bwMode="auto">
          <a:xfrm>
            <a:off x="2227401" y="1802768"/>
            <a:ext cx="7761288" cy="7635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/>
          <a:p>
            <a:pPr indent="4763">
              <a:buSzPct val="80000"/>
              <a:defRPr/>
            </a:pPr>
            <a:r>
              <a:rPr lang="en-US" b="0" dirty="0">
                <a:cs typeface="Arial" charset="0"/>
              </a:rPr>
              <a:t>A class is essentially a blueprint that defines the </a:t>
            </a:r>
          </a:p>
          <a:p>
            <a:pPr indent="4763">
              <a:buSzPct val="80000"/>
              <a:defRPr/>
            </a:pPr>
            <a:r>
              <a:rPr lang="en-US" b="0" dirty="0">
                <a:cs typeface="Arial" charset="0"/>
              </a:rPr>
              <a:t>characteristics of an entity</a:t>
            </a:r>
            <a:endParaRPr lang="en-GB" b="0" dirty="0">
              <a:cs typeface="Arial" charset="0"/>
            </a:endParaRPr>
          </a:p>
        </p:txBody>
      </p:sp>
      <p:sp>
        <p:nvSpPr>
          <p:cNvPr id="6" name="Rounded Rectangle 13"/>
          <p:cNvSpPr>
            <a:spLocks noChangeArrowheads="1"/>
          </p:cNvSpPr>
          <p:nvPr/>
        </p:nvSpPr>
        <p:spPr bwMode="auto">
          <a:xfrm>
            <a:off x="2228989" y="2733043"/>
            <a:ext cx="7762875" cy="763587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/>
          <a:p>
            <a:pPr indent="4763">
              <a:buSzPct val="80000"/>
              <a:defRPr/>
            </a:pPr>
            <a:r>
              <a:rPr lang="en-US" b="0" dirty="0">
                <a:cs typeface="Arial" charset="0"/>
              </a:rPr>
              <a:t>A namespace represents a logical collection of classes </a:t>
            </a:r>
            <a:endParaRPr lang="en-GB" b="0" dirty="0">
              <a:cs typeface="Arial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837001" y="4938080"/>
            <a:ext cx="1290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File</a:t>
            </a:r>
            <a:r>
              <a:rPr lang="en-US" altLang="it-IT" b="0"/>
              <a:t> class</a:t>
            </a:r>
            <a:endParaRPr lang="en-GB" altLang="it-IT" b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380551" y="4926968"/>
            <a:ext cx="1423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Path</a:t>
            </a:r>
            <a:r>
              <a:rPr lang="en-US" altLang="it-IT" b="0"/>
              <a:t> class</a:t>
            </a:r>
            <a:endParaRPr lang="en-GB" altLang="it-IT" b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659326" y="5720718"/>
            <a:ext cx="258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DirectoryInfo</a:t>
            </a:r>
            <a:r>
              <a:rPr lang="en-US" altLang="it-IT" b="0"/>
              <a:t> class</a:t>
            </a:r>
            <a:endParaRPr lang="en-GB" altLang="it-IT" b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6827976" y="5763580"/>
            <a:ext cx="203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Directory</a:t>
            </a:r>
            <a:r>
              <a:rPr lang="en-US" altLang="it-IT" b="0"/>
              <a:t> class</a:t>
            </a:r>
            <a:endParaRPr lang="en-GB" altLang="it-IT" b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5424626" y="4906330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FileInfo</a:t>
            </a:r>
            <a:r>
              <a:rPr lang="en-US" altLang="it-IT" b="0"/>
              <a:t> class</a:t>
            </a:r>
            <a:endParaRPr lang="en-GB" altLang="it-IT" b="0"/>
          </a:p>
        </p:txBody>
      </p:sp>
      <p:pic>
        <p:nvPicPr>
          <p:cNvPr id="12" name="Picture 2" descr="C:\Users\antonyn.CONTENTM\Desktop\MSL PNG Library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39" y="4804730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ntonyn.CONTENTM\Desktop\MSL PNG Library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64" y="5571493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ntonyn.CONTENTM\Desktop\MSL PNG Library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6" y="5614355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antonyn.CONTENTM\Desktop\MSL PNG Library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76" y="4784093"/>
            <a:ext cx="5286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antonyn.CONTENTM\Desktop\MSL PNG Library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251" y="4799968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Users\antonyn.CONTENTM\Desktop\MSL PNG Library\Folder_Op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51" y="4053843"/>
            <a:ext cx="5445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407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Namespaces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namespaces to organize classes into a logically related hierarchy</a:t>
            </a:r>
          </a:p>
          <a:p>
            <a:pPr marL="0" indent="0">
              <a:buNone/>
            </a:pPr>
            <a:r>
              <a:rPr lang="en-US" dirty="0"/>
              <a:t>.NET Class Library includes:</a:t>
            </a:r>
          </a:p>
          <a:p>
            <a:pPr lvl="1"/>
            <a:r>
              <a:rPr lang="en-US" dirty="0" err="1"/>
              <a:t>System.Windows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System.Data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System.Web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Define your own namespaces.</a:t>
            </a:r>
          </a:p>
          <a:p>
            <a:pPr marL="0" indent="0">
              <a:buNone/>
            </a:pPr>
            <a:r>
              <a:rPr lang="en-US" dirty="0"/>
              <a:t>Use namespaces:</a:t>
            </a:r>
          </a:p>
          <a:p>
            <a:pPr lvl="1"/>
            <a:r>
              <a:rPr lang="en-US" dirty="0"/>
              <a:t>Add reference to containing library</a:t>
            </a:r>
          </a:p>
          <a:p>
            <a:pPr lvl="1"/>
            <a:r>
              <a:rPr lang="en-US" dirty="0"/>
              <a:t>Add using directive to code file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971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Namespaces</a:t>
            </a:r>
            <a:endParaRPr lang="it-IT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06896" y="2277847"/>
            <a:ext cx="5227637" cy="3684587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using System;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 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namespace </a:t>
            </a:r>
            <a:r>
              <a:rPr lang="en-GB" sz="1600" b="0" dirty="0" err="1">
                <a:latin typeface="Lucida Sans Typewriter" pitchFamily="49" charset="0"/>
              </a:rPr>
              <a:t>MyFirstApplication</a:t>
            </a:r>
            <a:endParaRPr lang="en-GB" sz="1600" b="0" dirty="0">
              <a:latin typeface="Lucida Sans Typewriter" pitchFamily="49" charset="0"/>
            </a:endParaRP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class Program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    static void Main(string[] </a:t>
            </a:r>
            <a:r>
              <a:rPr lang="en-GB" sz="1600" b="0" dirty="0" err="1">
                <a:latin typeface="Lucida Sans Typewriter" pitchFamily="49" charset="0"/>
              </a:rPr>
              <a:t>args</a:t>
            </a:r>
            <a:r>
              <a:rPr lang="en-GB" sz="1600" b="0" dirty="0">
                <a:latin typeface="Lucida Sans Typewriter" pitchFamily="49" charset="0"/>
              </a:rPr>
              <a:t>)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    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 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    }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}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}</a:t>
            </a:r>
          </a:p>
          <a:p>
            <a:pPr>
              <a:lnSpc>
                <a:spcPct val="90000"/>
              </a:lnSpc>
              <a:defRPr/>
            </a:pPr>
            <a:endParaRPr lang="en-US" sz="1400" b="0" dirty="0">
              <a:latin typeface="Lucida Sans Typewriter" pitchFamily="49" charset="0"/>
            </a:endParaRPr>
          </a:p>
        </p:txBody>
      </p:sp>
      <p:sp>
        <p:nvSpPr>
          <p:cNvPr id="5" name="Rounded Rectangle 24"/>
          <p:cNvSpPr>
            <a:spLocks noChangeArrowheads="1"/>
          </p:cNvSpPr>
          <p:nvPr/>
        </p:nvSpPr>
        <p:spPr bwMode="auto">
          <a:xfrm>
            <a:off x="6277283" y="2017497"/>
            <a:ext cx="4214813" cy="4508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/>
          <a:p>
            <a:pPr indent="4763">
              <a:buSzPct val="80000"/>
              <a:defRPr/>
            </a:pPr>
            <a:r>
              <a:rPr lang="en-US" sz="1600" b="0" dirty="0">
                <a:cs typeface="Arial" charset="0"/>
              </a:rPr>
              <a:t>Bring </a:t>
            </a:r>
            <a:r>
              <a:rPr lang="en-US" sz="1600" dirty="0">
                <a:cs typeface="Arial" charset="0"/>
              </a:rPr>
              <a:t>System</a:t>
            </a:r>
            <a:r>
              <a:rPr lang="en-US" sz="1600" b="0" dirty="0">
                <a:cs typeface="Arial" charset="0"/>
              </a:rPr>
              <a:t> namespace into scope</a:t>
            </a:r>
            <a:endParaRPr lang="en-GB" sz="1600" b="0" dirty="0">
              <a:cs typeface="Arial" charset="0"/>
            </a:endParaRPr>
          </a:p>
        </p:txBody>
      </p:sp>
      <p:sp>
        <p:nvSpPr>
          <p:cNvPr id="6" name="Rounded Rectangle 26"/>
          <p:cNvSpPr>
            <a:spLocks noChangeArrowheads="1"/>
          </p:cNvSpPr>
          <p:nvPr/>
        </p:nvSpPr>
        <p:spPr bwMode="auto">
          <a:xfrm>
            <a:off x="6255058" y="3497047"/>
            <a:ext cx="4213225" cy="4508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/>
          <a:p>
            <a:pPr indent="4763">
              <a:buSzPct val="80000"/>
              <a:defRPr/>
            </a:pPr>
            <a:r>
              <a:rPr lang="en-US" sz="1600" dirty="0">
                <a:cs typeface="Arial" charset="0"/>
              </a:rPr>
              <a:t>Program</a:t>
            </a:r>
            <a:r>
              <a:rPr lang="en-US" sz="1600" b="0" dirty="0">
                <a:cs typeface="Arial" charset="0"/>
              </a:rPr>
              <a:t> class declaration</a:t>
            </a:r>
            <a:endParaRPr lang="en-GB" sz="1600" b="0" dirty="0">
              <a:cs typeface="Arial" charset="0"/>
            </a:endParaRPr>
          </a:p>
        </p:txBody>
      </p:sp>
      <p:sp>
        <p:nvSpPr>
          <p:cNvPr id="7" name="Rounded Rectangle 27"/>
          <p:cNvSpPr>
            <a:spLocks noChangeArrowheads="1"/>
          </p:cNvSpPr>
          <p:nvPr/>
        </p:nvSpPr>
        <p:spPr bwMode="auto">
          <a:xfrm>
            <a:off x="6270933" y="4698784"/>
            <a:ext cx="4213225" cy="452438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/>
          <a:p>
            <a:pPr indent="4763">
              <a:buSzPct val="80000"/>
              <a:defRPr/>
            </a:pPr>
            <a:r>
              <a:rPr lang="en-US" sz="1600" dirty="0">
                <a:cs typeface="Arial" charset="0"/>
              </a:rPr>
              <a:t>Main</a:t>
            </a:r>
            <a:r>
              <a:rPr lang="en-US" sz="1600" b="0" dirty="0">
                <a:cs typeface="Arial" charset="0"/>
              </a:rPr>
              <a:t> method declaration</a:t>
            </a:r>
            <a:endParaRPr lang="en-GB" sz="1600" b="0" dirty="0">
              <a:cs typeface="Arial" charset="0"/>
            </a:endParaRPr>
          </a:p>
        </p:txBody>
      </p:sp>
      <p:sp>
        <p:nvSpPr>
          <p:cNvPr id="8" name="Rounded Rectangle 25"/>
          <p:cNvSpPr>
            <a:spLocks noChangeArrowheads="1"/>
          </p:cNvSpPr>
          <p:nvPr/>
        </p:nvSpPr>
        <p:spPr bwMode="auto">
          <a:xfrm>
            <a:off x="6280458" y="2798547"/>
            <a:ext cx="4213225" cy="450850"/>
          </a:xfrm>
          <a:prstGeom prst="roundRect">
            <a:avLst>
              <a:gd name="adj" fmla="val 408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lIns="320040" tIns="36000" bIns="36000" anchor="ctr"/>
          <a:lstStyle/>
          <a:p>
            <a:pPr indent="4763">
              <a:buSzPct val="80000"/>
              <a:defRPr/>
            </a:pPr>
            <a:r>
              <a:rPr lang="en-US" sz="1600" b="0" dirty="0">
                <a:cs typeface="Arial" charset="0"/>
              </a:rPr>
              <a:t>Namespace declaration</a:t>
            </a:r>
            <a:endParaRPr lang="en-GB" sz="1600" b="0" dirty="0">
              <a:cs typeface="Arial" charset="0"/>
            </a:endParaRPr>
          </a:p>
        </p:txBody>
      </p:sp>
      <p:pic>
        <p:nvPicPr>
          <p:cNvPr id="9" name="Picture 47" descr="arrow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830">
            <a:off x="4327833" y="2382622"/>
            <a:ext cx="901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7" descr="arrow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58924">
            <a:off x="5229533" y="3004922"/>
            <a:ext cx="901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7" descr="arrow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05288">
            <a:off x="4962833" y="3614522"/>
            <a:ext cx="901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7" descr="arrow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21844">
            <a:off x="5115233" y="4465422"/>
            <a:ext cx="9017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6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1 - Visual Studio: un unico ambiente di sviluppo per tutti i progetti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Template</a:t>
            </a:r>
            <a:r>
              <a:rPr lang="it-IT" dirty="0"/>
              <a:t> disponibili nell’ambiente di sviluppo</a:t>
            </a:r>
          </a:p>
          <a:p>
            <a:r>
              <a:rPr lang="it-IT" dirty="0"/>
              <a:t>Scrivere codice .NET usando C#</a:t>
            </a:r>
          </a:p>
          <a:p>
            <a:r>
              <a:rPr lang="it-IT" dirty="0"/>
              <a:t>Potenzialità ed interoperabilità dei linguaggi .NET</a:t>
            </a:r>
          </a:p>
          <a:p>
            <a:r>
              <a:rPr lang="it-IT" dirty="0"/>
              <a:t>Scrivere, compilare ed eseguire le applicazioni</a:t>
            </a:r>
          </a:p>
          <a:p>
            <a:r>
              <a:rPr lang="it-IT" dirty="0"/>
              <a:t>Commentare il codice</a:t>
            </a:r>
          </a:p>
          <a:p>
            <a:r>
              <a:rPr lang="it-IT" dirty="0"/>
              <a:t>Organizzazione di soluzioni e progetti</a:t>
            </a:r>
          </a:p>
          <a:p>
            <a:r>
              <a:rPr lang="it-IT" dirty="0"/>
              <a:t>Le finestre di Visual Studio: </a:t>
            </a:r>
            <a:r>
              <a:rPr lang="it-IT" dirty="0" err="1"/>
              <a:t>Error</a:t>
            </a:r>
            <a:r>
              <a:rPr lang="it-IT" dirty="0"/>
              <a:t> list, </a:t>
            </a:r>
            <a:r>
              <a:rPr lang="it-IT" dirty="0" err="1"/>
              <a:t>Breakpoint</a:t>
            </a:r>
            <a:r>
              <a:rPr lang="it-IT" dirty="0"/>
              <a:t>, Watch, Output, eccetera</a:t>
            </a:r>
          </a:p>
        </p:txBody>
      </p:sp>
    </p:spTree>
    <p:extLst>
      <p:ext uri="{BB962C8B-B14F-4D97-AF65-F5344CB8AC3E}">
        <p14:creationId xmlns:p14="http://schemas.microsoft.com/office/powerpoint/2010/main" val="3321410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e costanti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91707" y="2049601"/>
            <a:ext cx="7027862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  <a:p>
            <a:endParaRPr lang="en-GB" altLang="it-IT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099569" y="2456001"/>
            <a:ext cx="8013700" cy="416242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GB">
                <a:cs typeface="Arial" charset="0"/>
              </a:rPr>
              <a:t>Variables have the following facets:</a:t>
            </a:r>
            <a:endParaRPr lang="en-US">
              <a:cs typeface="Arial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369444" y="2957651"/>
            <a:ext cx="74136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2000" b="0" dirty="0">
                <a:cs typeface="Arial" charset="0"/>
              </a:rPr>
              <a:t>Name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048769" y="1540014"/>
            <a:ext cx="8013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Variables store values required by the application in temporary memory locations</a:t>
            </a:r>
            <a:endParaRPr lang="en-GB" altLang="it-IT" b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9444" y="3554551"/>
            <a:ext cx="74136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2000" b="0" dirty="0">
                <a:cs typeface="Arial" charset="0"/>
              </a:rPr>
              <a:t>Address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369444" y="4164151"/>
            <a:ext cx="74136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2000" b="0" dirty="0">
                <a:cs typeface="Arial" charset="0"/>
              </a:rPr>
              <a:t>Data type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369444" y="4761051"/>
            <a:ext cx="74136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2000" b="0" dirty="0">
                <a:cs typeface="Arial" charset="0"/>
              </a:rPr>
              <a:t>Value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369444" y="5396051"/>
            <a:ext cx="74136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2000" b="0" dirty="0">
                <a:cs typeface="Arial" charset="0"/>
              </a:rPr>
              <a:t>Scope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2369444" y="5992951"/>
            <a:ext cx="74136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2000" b="0" dirty="0">
                <a:cs typeface="Arial" charset="0"/>
              </a:rPr>
              <a:t>Lifetime</a:t>
            </a:r>
          </a:p>
        </p:txBody>
      </p:sp>
      <p:pic>
        <p:nvPicPr>
          <p:cNvPr id="13" name="Picture 3" descr="E:\Projects\ContentDev\MSL PNG Library\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69" y="2324239"/>
            <a:ext cx="121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605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e costanti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871571" y="1549832"/>
            <a:ext cx="368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 dirty="0"/>
              <a:t>C# is type-safe language</a:t>
            </a:r>
            <a:endParaRPr lang="en-GB" altLang="it-IT" b="0" dirty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479583" y="2965882"/>
            <a:ext cx="7073900" cy="36449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>
                <a:cs typeface="Arial" charset="0"/>
              </a:rPr>
              <a:t>Data types include: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953158" y="52995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string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953158" y="47026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 err="1">
                <a:cs typeface="Arial" charset="0"/>
              </a:rPr>
              <a:t>DateTime</a:t>
            </a:r>
            <a:endParaRPr lang="en-US" dirty="0">
              <a:cs typeface="Arial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965858" y="41311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 err="1">
                <a:cs typeface="Arial" charset="0"/>
              </a:rPr>
              <a:t>bool</a:t>
            </a:r>
            <a:endParaRPr lang="en-US" dirty="0"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40458" y="35596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char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359058" y="58710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decimal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359058" y="52868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double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359058" y="46899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float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371758" y="41184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long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3346358" y="3546907"/>
            <a:ext cx="15335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 err="1">
                <a:cs typeface="Arial" charset="0"/>
              </a:rPr>
              <a:t>int</a:t>
            </a:r>
            <a:endParaRPr lang="en-US" dirty="0">
              <a:cs typeface="Arial" charset="0"/>
            </a:endParaRPr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1857283" y="2021320"/>
            <a:ext cx="819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 dirty="0"/>
              <a:t>The compiler guarantees that values stored in variables are always of the appropriate type</a:t>
            </a:r>
            <a:endParaRPr lang="en-GB" altLang="it-IT" b="0" dirty="0"/>
          </a:p>
        </p:txBody>
      </p:sp>
      <p:pic>
        <p:nvPicPr>
          <p:cNvPr id="16" name="Picture 2" descr="E:\Projects\ContentDev\MSL PNG Library\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46" y="2703945"/>
            <a:ext cx="4984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E:\Projects\ContentDev\MSL PNG Library\Security_Secu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08" y="2584882"/>
            <a:ext cx="347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91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e costanti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466753" y="1592263"/>
            <a:ext cx="7874000" cy="198596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variableName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…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variableName1, variableName2;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…</a:t>
            </a:r>
          </a:p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variableName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new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2177828" y="1335088"/>
            <a:ext cx="79343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Before you can use a variable, you must declare it</a:t>
            </a:r>
            <a:endParaRPr lang="en-GB" dirty="0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454053" y="4022725"/>
            <a:ext cx="7874000" cy="142875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variableName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Value;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…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variableName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Value;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74653" y="3727450"/>
            <a:ext cx="7934325" cy="5016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After you declare a variable, you can assign a value to it</a:t>
            </a:r>
            <a:endParaRPr lang="en-GB" dirty="0"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49291" y="5618163"/>
            <a:ext cx="769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NOTE: </a:t>
            </a:r>
            <a:r>
              <a:rPr lang="en-US" altLang="it-IT" b="0"/>
              <a:t>Variable name is known as an identifier. Identifiers must:</a:t>
            </a:r>
            <a:endParaRPr lang="en-GB" altLang="it-IT" b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65303" y="5975350"/>
            <a:ext cx="737711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1600" b="0"/>
              <a:t>Only contain letters, digits, and underscore characters</a:t>
            </a:r>
            <a:endParaRPr lang="en-GB" altLang="it-IT" sz="1600" b="0"/>
          </a:p>
          <a:p>
            <a:pPr eaLnBrk="1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it-IT" sz="1600" b="0"/>
              <a:t>Start with a letter or an underscore</a:t>
            </a:r>
            <a:endParaRPr lang="en-GB" altLang="it-IT" sz="16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1600" b="0"/>
              <a:t>Not be one of the keywords that C# reserves for its own use </a:t>
            </a:r>
            <a:endParaRPr lang="en-GB" altLang="it-IT" sz="1600" b="0"/>
          </a:p>
        </p:txBody>
      </p:sp>
    </p:spTree>
    <p:extLst>
      <p:ext uri="{BB962C8B-B14F-4D97-AF65-F5344CB8AC3E}">
        <p14:creationId xmlns:p14="http://schemas.microsoft.com/office/powerpoint/2010/main" val="3691015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e costanti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9805" y="1564758"/>
            <a:ext cx="3556591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it-IT" dirty="0"/>
              <a:t>Declaring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t-IT" sz="2200" dirty="0"/>
              <a:t>		Assign a 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t-IT" sz="2200" dirty="0"/>
              <a:t>		Assign a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t-IT" sz="2200" dirty="0"/>
              <a:t>		End with a semicolon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8796" y="1793358"/>
            <a:ext cx="34290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it-IT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it-IT" sz="2000">
                <a:latin typeface="Lucida Sans Typewriter" panose="020B0509030504030204" pitchFamily="49" charset="0"/>
              </a:rPr>
              <a:t> numberOfVisitors</a:t>
            </a:r>
            <a:r>
              <a:rPr lang="en-US" altLang="it-IT" sz="2000" b="1">
                <a:solidFill>
                  <a:srgbClr val="362E74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7396" y="3622158"/>
            <a:ext cx="411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690563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191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0334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4906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9478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4050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28622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it-IT"/>
              <a:t>Initializing</a:t>
            </a:r>
          </a:p>
          <a:p>
            <a:pPr lvl="1">
              <a:lnSpc>
                <a:spcPct val="60000"/>
              </a:lnSpc>
            </a:pPr>
            <a:r>
              <a:rPr lang="en-US" altLang="it-IT" sz="2000"/>
              <a:t>  </a:t>
            </a:r>
            <a:r>
              <a:rPr lang="en-US" altLang="it-IT" sz="2200"/>
              <a:t>Use assignment operator</a:t>
            </a:r>
          </a:p>
          <a:p>
            <a:pPr lvl="1">
              <a:lnSpc>
                <a:spcPct val="60000"/>
              </a:lnSpc>
            </a:pPr>
            <a:r>
              <a:rPr lang="en-US" altLang="it-IT" sz="2200"/>
              <a:t>  Assign a value</a:t>
            </a:r>
          </a:p>
          <a:p>
            <a:pPr lvl="1">
              <a:lnSpc>
                <a:spcPct val="60000"/>
              </a:lnSpc>
            </a:pPr>
            <a:r>
              <a:rPr lang="en-US" altLang="it-IT" sz="2200"/>
              <a:t>  End with a semicolon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78396" y="2021958"/>
            <a:ext cx="419100" cy="3429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578396" y="2479158"/>
            <a:ext cx="419100" cy="342900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78396" y="2936358"/>
            <a:ext cx="419100" cy="342900"/>
          </a:xfrm>
          <a:prstGeom prst="ellipse">
            <a:avLst/>
          </a:prstGeom>
          <a:solidFill>
            <a:srgbClr val="333399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578396" y="4003158"/>
            <a:ext cx="419100" cy="3429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78396" y="4460358"/>
            <a:ext cx="419100" cy="342900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578396" y="4917558"/>
            <a:ext cx="419100" cy="342900"/>
          </a:xfrm>
          <a:prstGeom prst="ellipse">
            <a:avLst/>
          </a:prstGeom>
          <a:solidFill>
            <a:srgbClr val="333399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73596" y="5603358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it-IT"/>
              <a:t>Assigning literal values</a:t>
            </a:r>
          </a:p>
          <a:p>
            <a:pPr lvl="1">
              <a:lnSpc>
                <a:spcPct val="60000"/>
              </a:lnSpc>
            </a:pPr>
            <a:r>
              <a:rPr lang="en-US" altLang="it-IT" sz="2000"/>
              <a:t> Add a type suffix</a:t>
            </a:r>
            <a:endParaRPr lang="en-US" altLang="it-IT" sz="22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654596" y="6022458"/>
            <a:ext cx="419100" cy="3429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/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854996" y="5679558"/>
            <a:ext cx="36576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it-IT" sz="2000">
                <a:latin typeface="Lucida Sans Typewriter" panose="020B0509030504030204" pitchFamily="49" charset="0"/>
              </a:rPr>
              <a:t>decimal deposit = 100</a:t>
            </a:r>
            <a:r>
              <a:rPr lang="en-US" altLang="it-IT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M</a:t>
            </a:r>
            <a:r>
              <a:rPr lang="en-US" altLang="it-IT" sz="2000">
                <a:solidFill>
                  <a:srgbClr val="362E74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778796" y="2479158"/>
            <a:ext cx="34290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it-IT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string</a:t>
            </a:r>
            <a:r>
              <a:rPr lang="en-US" altLang="it-IT" sz="2000">
                <a:latin typeface="Lucida Sans Typewriter" panose="020B0509030504030204" pitchFamily="49" charset="0"/>
              </a:rPr>
              <a:t> bear;</a:t>
            </a:r>
            <a:endParaRPr lang="en-US" altLang="it-IT" sz="2000" b="1">
              <a:solidFill>
                <a:srgbClr val="362E74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702596" y="4003158"/>
            <a:ext cx="38100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it-IT" sz="2000" b="1" dirty="0">
                <a:latin typeface="Lucida Sans Typewriter" panose="020B0509030504030204" pitchFamily="49" charset="0"/>
              </a:rPr>
              <a:t>string bear </a:t>
            </a:r>
            <a:r>
              <a:rPr lang="en-US" altLang="it-IT" sz="2000" b="1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=</a:t>
            </a:r>
            <a:r>
              <a:rPr lang="en-US" altLang="it-IT" sz="2000" b="1" dirty="0">
                <a:latin typeface="Lucida Sans Typewriter" panose="020B0509030504030204" pitchFamily="49" charset="0"/>
              </a:rPr>
              <a:t> </a:t>
            </a:r>
            <a:r>
              <a:rPr lang="en-US" altLang="it-IT" sz="2000" b="1" dirty="0">
                <a:solidFill>
                  <a:srgbClr val="9966FF"/>
                </a:solidFill>
                <a:latin typeface="Lucida Sans Typewriter" panose="020B0509030504030204" pitchFamily="49" charset="0"/>
              </a:rPr>
              <a:t>"Grizzly"</a:t>
            </a:r>
            <a:r>
              <a:rPr lang="en-US" altLang="it-IT" sz="2000" b="1" dirty="0">
                <a:solidFill>
                  <a:srgbClr val="3333CC"/>
                </a:solidFill>
                <a:latin typeface="Lucida Sans Typewriter" panose="020B05090305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038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e costanti: Conversioni</a:t>
            </a:r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1694121" y="1465116"/>
            <a:ext cx="8585200" cy="1966912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816359" y="1757216"/>
            <a:ext cx="7067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Automatically performed by the common language runtime</a:t>
            </a:r>
            <a:endParaRPr lang="en-GB" altLang="it-IT" b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595696" y="1284141"/>
            <a:ext cx="3082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Implicit conversion</a:t>
            </a:r>
            <a:endParaRPr lang="en-US" b="0" dirty="0">
              <a:cs typeface="Arial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910021" y="2130278"/>
            <a:ext cx="8115300" cy="10922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a = 4;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long b;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b = a;        // Implicit conversion of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to long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1719521" y="3741591"/>
            <a:ext cx="8585200" cy="29972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841759" y="4040041"/>
            <a:ext cx="840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May require you to write code to perform the conversion</a:t>
            </a:r>
            <a:endParaRPr lang="en-GB" altLang="it-IT" b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21096" y="3560616"/>
            <a:ext cx="3082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>
                <a:cs typeface="Arial" charset="0"/>
              </a:rPr>
              <a:t>Explicit conversion</a:t>
            </a:r>
            <a:endParaRPr lang="en-US" b="0"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935421" y="4438503"/>
            <a:ext cx="8115300" cy="20828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variableName1 =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castDataType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) variableName2;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…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count = Convert.ToInt32("1234");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...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number = 0;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if (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int.TryParse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("1234", out number)) {// Conversion succeeded }</a:t>
            </a:r>
            <a:endParaRPr lang="en-GB" sz="1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del linguaggio: Espressioni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4593" y="1690688"/>
            <a:ext cx="831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Expressions are the fundamental constructs that you use to evaluate and manipulate data</a:t>
            </a:r>
            <a:endParaRPr lang="en-GB" altLang="it-IT" b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708705" y="3465513"/>
            <a:ext cx="8585200" cy="30226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911905" y="3843338"/>
            <a:ext cx="8115300" cy="22860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a + 1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(a + b) / 2</a:t>
            </a:r>
          </a:p>
          <a:p>
            <a:pPr>
              <a:defRPr/>
            </a:pPr>
            <a:endParaRPr lang="en-US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"Answer: " +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c.ToString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</a:t>
            </a:r>
          </a:p>
          <a:p>
            <a:pPr>
              <a:defRPr/>
            </a:pPr>
            <a:endParaRPr lang="en-US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b *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System.Math.Tan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(theta)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pic>
        <p:nvPicPr>
          <p:cNvPr id="7" name="Picture 2" descr="E:\Projects\ContentDev\MSL PNG Library\Calc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55" y="4381500"/>
            <a:ext cx="122713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024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del linguaggio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85433" y="1279194"/>
            <a:ext cx="859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Operators are character sequences that you use to define operations that are to be performed on operands </a:t>
            </a:r>
            <a:endParaRPr lang="en-GB" altLang="it-IT" b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691758" y="2099931"/>
            <a:ext cx="8737600" cy="46101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834633" y="22999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Arithmetic </a:t>
            </a:r>
            <a:r>
              <a:rPr lang="en-US" sz="1400" dirty="0">
                <a:cs typeface="Arial" charset="0"/>
              </a:rPr>
              <a:t>+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-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*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/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%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860033" y="28968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Increment, decrement</a:t>
            </a:r>
            <a:r>
              <a:rPr lang="en-US" sz="1400" b="0" dirty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++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--</a:t>
            </a:r>
            <a:r>
              <a:rPr lang="en-US" b="0" dirty="0">
                <a:cs typeface="Arial" charset="0"/>
              </a:rPr>
              <a:t> </a:t>
            </a:r>
            <a:endParaRPr lang="en-US" sz="1400" b="0" dirty="0">
              <a:cs typeface="Arial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60033" y="35318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Comparison </a:t>
            </a:r>
            <a:r>
              <a:rPr lang="en-US" sz="1400" dirty="0">
                <a:cs typeface="Arial" charset="0"/>
              </a:rPr>
              <a:t>==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!=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&lt;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&gt;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&lt;=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&gt;=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is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872733" y="41414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String concatenation </a:t>
            </a:r>
            <a:r>
              <a:rPr lang="en-US" sz="1400" dirty="0">
                <a:cs typeface="Arial" charset="0"/>
              </a:rPr>
              <a:t>+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98133" y="47510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Logical/bitwise</a:t>
            </a:r>
            <a:r>
              <a:rPr lang="en-US" dirty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&amp;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|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^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!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~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&amp;&amp;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||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898133" y="53987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Indexing</a:t>
            </a:r>
            <a:r>
              <a:rPr lang="en-US" dirty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[ ]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898133" y="60464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Casting</a:t>
            </a:r>
            <a:r>
              <a:rPr lang="en-US" dirty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( )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as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101833" y="23126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Assignment</a:t>
            </a:r>
            <a:r>
              <a:rPr lang="en-US" dirty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+=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-=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*=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/=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6127233" y="29095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Bit shift </a:t>
            </a:r>
            <a:r>
              <a:rPr lang="en-US" sz="1400" dirty="0">
                <a:cs typeface="Arial" charset="0"/>
              </a:rPr>
              <a:t>&lt;&lt;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&gt;&gt;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127233" y="35445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Type information </a:t>
            </a:r>
            <a:r>
              <a:rPr lang="en-US" sz="1400" dirty="0" err="1">
                <a:cs typeface="Arial" charset="0"/>
              </a:rPr>
              <a:t>sizeof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 err="1">
                <a:cs typeface="Arial" charset="0"/>
              </a:rPr>
              <a:t>typeof</a:t>
            </a:r>
            <a:endParaRPr lang="en-US" sz="1400" dirty="0">
              <a:cs typeface="Arial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139933" y="41541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Delegate concatenation </a:t>
            </a:r>
            <a:r>
              <a:rPr lang="en-US" sz="1400" dirty="0">
                <a:cs typeface="Arial" charset="0"/>
              </a:rPr>
              <a:t>+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-</a:t>
            </a: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6139933" y="47637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Overflow </a:t>
            </a:r>
            <a:r>
              <a:rPr lang="en-US" sz="1400" dirty="0">
                <a:cs typeface="Arial" charset="0"/>
              </a:rPr>
              <a:t>checked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unchecked</a:t>
            </a: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139933" y="54114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Indirection, Address </a:t>
            </a:r>
            <a:r>
              <a:rPr lang="en-US" sz="1400" dirty="0">
                <a:cs typeface="Arial" charset="0"/>
              </a:rPr>
              <a:t>*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-&gt;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[ ]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&amp;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6139933" y="6059156"/>
            <a:ext cx="40862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b="0" dirty="0">
                <a:cs typeface="Arial" charset="0"/>
              </a:rPr>
              <a:t>Conditional (ternary operator) </a:t>
            </a:r>
            <a:r>
              <a:rPr lang="en-US" sz="1400" dirty="0">
                <a:cs typeface="Arial" charset="0"/>
              </a:rPr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208215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del linguaggio: Precedenza</a:t>
            </a: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5606526" y="14274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++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-- (prefixes)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+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- (unary)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!</a:t>
            </a:r>
            <a:r>
              <a:rPr lang="en-US" sz="1400" b="0" dirty="0">
                <a:cs typeface="Arial" charset="0"/>
              </a:rPr>
              <a:t>,</a:t>
            </a:r>
            <a:r>
              <a:rPr lang="en-US" sz="1400" dirty="0">
                <a:cs typeface="Arial" charset="0"/>
              </a:rPr>
              <a:t> ~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5593826" y="18338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*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/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%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5606526" y="22529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+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-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93826" y="26593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&lt;&lt;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&gt;&gt;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06526" y="30911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&lt;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&gt;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&lt;=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&gt;=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593826" y="34975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==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!=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606526" y="39166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&amp;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593826" y="43230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^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581126" y="47421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|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568426" y="51485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&amp;&amp;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5581126" y="55676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||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5568426" y="59740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sz="1400" b="0" dirty="0">
                <a:cs typeface="Arial" charset="0"/>
              </a:rPr>
              <a:t>Assignment operators</a:t>
            </a:r>
            <a:endParaRPr lang="en-GB" sz="1400" b="0" dirty="0">
              <a:cs typeface="Arial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581126" y="6355086"/>
            <a:ext cx="4086225" cy="2952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sz="1400" dirty="0">
                <a:cs typeface="Arial" charset="0"/>
              </a:rPr>
              <a:t>++</a:t>
            </a:r>
            <a:r>
              <a:rPr lang="en-US" sz="1400" b="0" dirty="0">
                <a:cs typeface="Arial" charset="0"/>
              </a:rPr>
              <a:t>, </a:t>
            </a:r>
            <a:r>
              <a:rPr lang="en-US" sz="1400" dirty="0">
                <a:cs typeface="Arial" charset="0"/>
              </a:rPr>
              <a:t>--</a:t>
            </a:r>
            <a:r>
              <a:rPr lang="en-US" sz="1400" b="0" dirty="0">
                <a:cs typeface="Arial" charset="0"/>
              </a:rPr>
              <a:t> (suffixes)</a:t>
            </a: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2977626" y="1363986"/>
            <a:ext cx="2320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Highest</a:t>
            </a:r>
            <a:endParaRPr lang="en-US" b="0" dirty="0">
              <a:cs typeface="Arial" charset="0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2926826" y="6266186"/>
            <a:ext cx="2320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 algn="ctr">
              <a:buSzPct val="80000"/>
              <a:defRPr/>
            </a:pPr>
            <a:r>
              <a:rPr lang="en-US" dirty="0">
                <a:cs typeface="Arial" charset="0"/>
              </a:rPr>
              <a:t>Lowest</a:t>
            </a:r>
            <a:endParaRPr lang="en-US" b="0" dirty="0">
              <a:cs typeface="Arial" charset="0"/>
            </a:endParaRPr>
          </a:p>
        </p:txBody>
      </p:sp>
      <p:pic>
        <p:nvPicPr>
          <p:cNvPr id="19" name="Picture 2" descr="E:\Projects\ContentDev\MSL PNG Library\arrow12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01" y="2256161"/>
            <a:ext cx="6842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E:\Projects\ContentDev\MSL PNG Library\arrow12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01" y="3945261"/>
            <a:ext cx="6842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82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3 - Istruzioni di controllo flusso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Istruzioni condizionali: </a:t>
            </a:r>
            <a:r>
              <a:rPr lang="it-IT" dirty="0" err="1"/>
              <a:t>if</a:t>
            </a:r>
            <a:r>
              <a:rPr lang="it-IT" dirty="0"/>
              <a:t>...else / else </a:t>
            </a:r>
            <a:r>
              <a:rPr lang="it-IT" dirty="0" err="1"/>
              <a:t>if</a:t>
            </a:r>
            <a:r>
              <a:rPr lang="it-IT" dirty="0"/>
              <a:t> / </a:t>
            </a:r>
            <a:r>
              <a:rPr lang="it-IT" dirty="0" err="1"/>
              <a:t>switch</a:t>
            </a:r>
            <a:endParaRPr lang="it-IT" dirty="0"/>
          </a:p>
          <a:p>
            <a:r>
              <a:rPr lang="it-IT" dirty="0"/>
              <a:t>Istruzioni di iterazione: for / </a:t>
            </a:r>
            <a:r>
              <a:rPr lang="it-IT" dirty="0" err="1"/>
              <a:t>foreach</a:t>
            </a:r>
            <a:r>
              <a:rPr lang="it-IT" dirty="0"/>
              <a:t> / </a:t>
            </a:r>
            <a:r>
              <a:rPr lang="it-IT" dirty="0" err="1"/>
              <a:t>while</a:t>
            </a:r>
            <a:r>
              <a:rPr lang="it-IT" dirty="0"/>
              <a:t> / do...</a:t>
            </a:r>
            <a:r>
              <a:rPr lang="it-IT" dirty="0" err="1"/>
              <a:t>while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6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7819" y="102671"/>
            <a:ext cx="10515600" cy="1165963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condizionali: </a:t>
            </a:r>
            <a:r>
              <a:rPr lang="it-IT" dirty="0" err="1"/>
              <a:t>if</a:t>
            </a:r>
            <a:r>
              <a:rPr lang="it-IT" dirty="0"/>
              <a:t>...else / else </a:t>
            </a:r>
            <a:r>
              <a:rPr lang="it-IT" dirty="0" err="1"/>
              <a:t>if</a:t>
            </a:r>
            <a:r>
              <a:rPr lang="it-IT" dirty="0"/>
              <a:t> / </a:t>
            </a:r>
            <a:r>
              <a:rPr lang="it-IT" dirty="0" err="1"/>
              <a:t>switch</a:t>
            </a:r>
            <a:endParaRPr lang="it-IT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58335" y="1268634"/>
            <a:ext cx="8343900" cy="246221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if (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[condition]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) 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[code to execute]</a:t>
            </a:r>
          </a:p>
          <a:p>
            <a:pPr>
              <a:defRPr/>
            </a:pPr>
            <a:endParaRPr lang="en-US" sz="1600" b="0" i="1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i="1" dirty="0">
                <a:latin typeface="Lucida Sans Typewriter" pitchFamily="49" charset="0"/>
                <a:cs typeface="Arial" charset="0"/>
              </a:rPr>
              <a:t>// OR</a:t>
            </a:r>
          </a:p>
          <a:p>
            <a:pPr>
              <a:defRPr/>
            </a:pPr>
            <a:endParaRPr lang="en-US" sz="1600" b="0" i="1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if (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[condition]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[code to execute if condition is true]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683710" y="1090834"/>
            <a:ext cx="1558925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0400" indent="-230400">
              <a:defRPr/>
            </a:pPr>
            <a:r>
              <a:rPr lang="en-US" dirty="0">
                <a:cs typeface="Arial" charset="0"/>
              </a:rPr>
              <a:t>Syntax</a:t>
            </a:r>
            <a:endParaRPr lang="en-GB" dirty="0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858335" y="5178646"/>
            <a:ext cx="8343900" cy="1439863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if ((percent &gt;= 0) &amp;&amp; (percent &lt;= 100))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Add code to execute if a is greater than 50 here.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683710" y="5000846"/>
            <a:ext cx="1558925" cy="3556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Example</a:t>
            </a:r>
            <a:endParaRPr lang="en-GB" dirty="0">
              <a:cs typeface="Arial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1923423" y="3875309"/>
            <a:ext cx="8288337" cy="98742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66298" y="3941984"/>
            <a:ext cx="307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Conditional operators:</a:t>
            </a:r>
            <a:endParaRPr lang="en-GB" altLang="it-IT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1035" y="4224559"/>
            <a:ext cx="314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AND</a:t>
            </a:r>
            <a:r>
              <a:rPr lang="en-US" altLang="it-IT" b="0"/>
              <a:t> represented by </a:t>
            </a:r>
            <a:r>
              <a:rPr lang="en-US" altLang="it-IT"/>
              <a:t>&amp;&amp; </a:t>
            </a:r>
            <a:endParaRPr lang="en-GB" altLang="it-IT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83773" y="4275359"/>
            <a:ext cx="2728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OR</a:t>
            </a:r>
            <a:r>
              <a:rPr lang="en-US" altLang="it-IT" b="0"/>
              <a:t> represented by </a:t>
            </a:r>
            <a:r>
              <a:rPr lang="en-US" altLang="it-IT"/>
              <a:t>||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39880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Visual Studio .NET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is a modern IDE</a:t>
            </a:r>
          </a:p>
          <a:p>
            <a:endParaRPr lang="en-US" dirty="0"/>
          </a:p>
          <a:p>
            <a:r>
              <a:rPr lang="en-US" dirty="0"/>
              <a:t>IDE : Integrated Development </a:t>
            </a:r>
            <a:r>
              <a:rPr lang="en-US" dirty="0" err="1"/>
              <a:t>Envinronment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use Visual Studio to create any kind of application</a:t>
            </a:r>
          </a:p>
          <a:p>
            <a:endParaRPr lang="en-US" dirty="0"/>
          </a:p>
          <a:p>
            <a:r>
              <a:rPr lang="en-US" dirty="0"/>
              <a:t>Use your Microsoft Account to synchronize settings and manage your subscription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1915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87819" y="102671"/>
            <a:ext cx="10515600" cy="1165963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condizionali: </a:t>
            </a:r>
            <a:r>
              <a:rPr lang="it-IT" dirty="0" err="1"/>
              <a:t>if</a:t>
            </a:r>
            <a:r>
              <a:rPr lang="it-IT" dirty="0"/>
              <a:t>...else / else </a:t>
            </a:r>
            <a:r>
              <a:rPr lang="it-IT" dirty="0" err="1"/>
              <a:t>if</a:t>
            </a:r>
            <a:r>
              <a:rPr lang="it-IT" dirty="0"/>
              <a:t> / </a:t>
            </a:r>
            <a:r>
              <a:rPr lang="it-IT" dirty="0" err="1"/>
              <a:t>switch</a:t>
            </a:r>
            <a:endParaRPr lang="it-IT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92214" y="2065818"/>
            <a:ext cx="8343900" cy="4497388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if (a &gt; 50)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 // G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reater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than 50 here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else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less than or equal to 50 here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</a:p>
          <a:p>
            <a:pPr>
              <a:defRPr/>
            </a:pPr>
            <a:endParaRPr lang="en-US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// OR</a:t>
            </a:r>
          </a:p>
          <a:p>
            <a:pPr>
              <a:defRPr/>
            </a:pPr>
            <a:endParaRPr lang="en-US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string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carColor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"green";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 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string response = (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carColor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== "red") ?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 "You have a red car" : 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 "You do not have a red car";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669976" y="1846743"/>
            <a:ext cx="1558925" cy="384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Example</a:t>
            </a:r>
            <a:endParaRPr lang="en-GB" dirty="0"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819201" y="1087918"/>
            <a:ext cx="833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Provide an additional code block to execute if </a:t>
            </a:r>
            <a:r>
              <a:rPr lang="en-US" altLang="it-IT" b="0" i="1"/>
              <a:t>[condition]</a:t>
            </a:r>
            <a:r>
              <a:rPr lang="en-US" altLang="it-IT" b="0"/>
              <a:t> evaluates to a Boolean false value</a:t>
            </a:r>
            <a:endParaRPr lang="en-GB" altLang="it-IT" b="0"/>
          </a:p>
        </p:txBody>
      </p:sp>
    </p:spTree>
    <p:extLst>
      <p:ext uri="{BB962C8B-B14F-4D97-AF65-F5344CB8AC3E}">
        <p14:creationId xmlns:p14="http://schemas.microsoft.com/office/powerpoint/2010/main" val="390019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87819" y="102671"/>
            <a:ext cx="10515600" cy="1165963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condizionali: </a:t>
            </a:r>
            <a:r>
              <a:rPr lang="it-IT" dirty="0" err="1"/>
              <a:t>if</a:t>
            </a:r>
            <a:r>
              <a:rPr lang="it-IT" dirty="0"/>
              <a:t>...else / else </a:t>
            </a:r>
            <a:r>
              <a:rPr lang="it-IT" dirty="0" err="1"/>
              <a:t>if</a:t>
            </a:r>
            <a:r>
              <a:rPr lang="it-IT" dirty="0"/>
              <a:t> / </a:t>
            </a:r>
            <a:r>
              <a:rPr lang="it-IT" dirty="0" err="1"/>
              <a:t>switch</a:t>
            </a:r>
            <a:endParaRPr lang="it-IT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905628" y="2717504"/>
            <a:ext cx="8343900" cy="36957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if (a &gt; 50)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Add code to execute if a is greater than 50 here.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else if (a &gt; 10)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Add code to execute if a is greater than 10 and less than 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or equal to 50 here.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else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Add code to execute if a is less than or equal to 50 here.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802440" y="2511129"/>
            <a:ext cx="1558925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Example</a:t>
            </a:r>
            <a:endParaRPr lang="en-GB" dirty="0">
              <a:cs typeface="Arial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913565" y="1479254"/>
            <a:ext cx="835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You can combine several </a:t>
            </a:r>
            <a:r>
              <a:rPr lang="en-US" altLang="it-IT"/>
              <a:t>if</a:t>
            </a:r>
            <a:r>
              <a:rPr lang="en-US" altLang="it-IT" b="0"/>
              <a:t> statements to create a multiple-outcome statement</a:t>
            </a:r>
            <a:endParaRPr lang="en-GB" altLang="it-IT" b="0"/>
          </a:p>
        </p:txBody>
      </p:sp>
    </p:spTree>
    <p:extLst>
      <p:ext uri="{BB962C8B-B14F-4D97-AF65-F5344CB8AC3E}">
        <p14:creationId xmlns:p14="http://schemas.microsoft.com/office/powerpoint/2010/main" val="1821048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87819" y="102671"/>
            <a:ext cx="10515600" cy="1165963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condizionali: </a:t>
            </a:r>
            <a:r>
              <a:rPr lang="it-IT" dirty="0" err="1"/>
              <a:t>if</a:t>
            </a:r>
            <a:r>
              <a:rPr lang="it-IT" dirty="0"/>
              <a:t>...else / else </a:t>
            </a:r>
            <a:r>
              <a:rPr lang="it-IT" dirty="0" err="1"/>
              <a:t>if</a:t>
            </a:r>
            <a:r>
              <a:rPr lang="it-IT" dirty="0"/>
              <a:t> / </a:t>
            </a:r>
            <a:r>
              <a:rPr lang="it-IT" dirty="0" err="1"/>
              <a:t>switch</a:t>
            </a:r>
            <a:endParaRPr lang="it-IT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641696" y="2267504"/>
            <a:ext cx="8343900" cy="42291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switch (a)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case 0: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// Executed if a is 0.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break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;</a:t>
            </a:r>
          </a:p>
          <a:p>
            <a:pPr>
              <a:defRPr/>
            </a:pP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case 1: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case 2: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case 3: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// Executed if a is 1, 2, or 3.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break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;</a:t>
            </a:r>
          </a:p>
          <a:p>
            <a:pPr>
              <a:defRPr/>
            </a:pP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default: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// Executed if a is any other value.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break</a:t>
            </a:r>
            <a:r>
              <a:rPr lang="en-US" sz="1600" b="0" i="1" dirty="0">
                <a:latin typeface="Lucida Sans Typewriter" pitchFamily="49" charset="0"/>
                <a:cs typeface="Arial" charset="0"/>
              </a:rPr>
              <a:t>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428971" y="1999216"/>
            <a:ext cx="1558925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Example</a:t>
            </a:r>
            <a:endParaRPr lang="en-GB" dirty="0">
              <a:cs typeface="Arial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559146" y="1167366"/>
            <a:ext cx="839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The </a:t>
            </a:r>
            <a:r>
              <a:rPr lang="en-US" altLang="it-IT"/>
              <a:t>switch</a:t>
            </a:r>
            <a:r>
              <a:rPr lang="en-US" altLang="it-IT" b="0"/>
              <a:t> statement enables you to execute one of several blocks of code depending on the value of a variable or expression</a:t>
            </a:r>
            <a:endParaRPr lang="en-GB" altLang="it-IT" b="0"/>
          </a:p>
        </p:txBody>
      </p:sp>
    </p:spTree>
    <p:extLst>
      <p:ext uri="{BB962C8B-B14F-4D97-AF65-F5344CB8AC3E}">
        <p14:creationId xmlns:p14="http://schemas.microsoft.com/office/powerpoint/2010/main" val="3453319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87819" y="102671"/>
            <a:ext cx="10515600" cy="1165963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condizionali: </a:t>
            </a:r>
            <a:r>
              <a:rPr lang="it-IT" dirty="0" err="1"/>
              <a:t>if</a:t>
            </a:r>
            <a:r>
              <a:rPr lang="it-IT" dirty="0"/>
              <a:t>...else / else </a:t>
            </a:r>
            <a:r>
              <a:rPr lang="it-IT" dirty="0" err="1"/>
              <a:t>if</a:t>
            </a:r>
            <a:r>
              <a:rPr lang="it-IT" dirty="0"/>
              <a:t> / </a:t>
            </a:r>
            <a:r>
              <a:rPr lang="it-IT" dirty="0" err="1"/>
              <a:t>switch</a:t>
            </a:r>
            <a:endParaRPr lang="it-IT" dirty="0"/>
          </a:p>
        </p:txBody>
      </p:sp>
      <p:sp>
        <p:nvSpPr>
          <p:cNvPr id="3" name="AutoShape 25"/>
          <p:cNvSpPr>
            <a:spLocks noChangeArrowheads="1"/>
          </p:cNvSpPr>
          <p:nvPr/>
        </p:nvSpPr>
        <p:spPr bwMode="auto">
          <a:xfrm>
            <a:off x="1686368" y="1381421"/>
            <a:ext cx="8683625" cy="9048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0" dirty="0">
                <a:cs typeface="Arial" charset="0"/>
              </a:rPr>
              <a:t>Use an </a:t>
            </a:r>
            <a:r>
              <a:rPr lang="en-GB" dirty="0">
                <a:cs typeface="Arial" charset="0"/>
              </a:rPr>
              <a:t>if</a:t>
            </a:r>
            <a:r>
              <a:rPr lang="en-GB" b="0" dirty="0">
                <a:cs typeface="Arial" charset="0"/>
              </a:rPr>
              <a:t> structure when you have a single condition that controls the execution of a single block of code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686368" y="2397421"/>
            <a:ext cx="8683625" cy="9048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0" dirty="0">
                <a:cs typeface="Arial" charset="0"/>
              </a:rPr>
              <a:t>Use an </a:t>
            </a:r>
            <a:r>
              <a:rPr lang="en-GB" dirty="0">
                <a:cs typeface="Arial" charset="0"/>
              </a:rPr>
              <a:t>if/else</a:t>
            </a:r>
            <a:r>
              <a:rPr lang="en-GB" b="0" dirty="0">
                <a:cs typeface="Arial" charset="0"/>
              </a:rPr>
              <a:t> structure when you have a single condition that controls the execution of one of two blocks of code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686368" y="3426121"/>
            <a:ext cx="8683625" cy="9048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0" dirty="0">
                <a:cs typeface="Arial" charset="0"/>
              </a:rPr>
              <a:t>Use an </a:t>
            </a:r>
            <a:r>
              <a:rPr lang="en-GB" dirty="0">
                <a:cs typeface="Arial" charset="0"/>
              </a:rPr>
              <a:t>if/</a:t>
            </a:r>
            <a:r>
              <a:rPr lang="en-GB" dirty="0" err="1">
                <a:cs typeface="Arial" charset="0"/>
              </a:rPr>
              <a:t>elseif</a:t>
            </a:r>
            <a:r>
              <a:rPr lang="en-GB" dirty="0">
                <a:cs typeface="Arial" charset="0"/>
              </a:rPr>
              <a:t>/else</a:t>
            </a:r>
            <a:r>
              <a:rPr lang="en-GB" b="0" dirty="0">
                <a:cs typeface="Arial" charset="0"/>
              </a:rPr>
              <a:t> structure to run one of several blocks of code based on conditions that involve several variables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686368" y="4454821"/>
            <a:ext cx="8683625" cy="9048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0" dirty="0">
                <a:cs typeface="Arial" charset="0"/>
              </a:rPr>
              <a:t>Use a nested </a:t>
            </a:r>
            <a:r>
              <a:rPr lang="en-GB" dirty="0">
                <a:cs typeface="Arial" charset="0"/>
              </a:rPr>
              <a:t>if</a:t>
            </a:r>
            <a:r>
              <a:rPr lang="en-GB" b="0" dirty="0">
                <a:cs typeface="Arial" charset="0"/>
              </a:rPr>
              <a:t> structure to perform more complicated analysis of conditions that involve several variables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686368" y="5483521"/>
            <a:ext cx="8683625" cy="9048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0" dirty="0">
                <a:cs typeface="Arial" charset="0"/>
              </a:rPr>
              <a:t>Use a </a:t>
            </a:r>
            <a:r>
              <a:rPr lang="en-GB" dirty="0">
                <a:cs typeface="Arial" charset="0"/>
              </a:rPr>
              <a:t>switch</a:t>
            </a:r>
            <a:r>
              <a:rPr lang="en-GB" b="0" dirty="0">
                <a:cs typeface="Arial" charset="0"/>
              </a:rPr>
              <a:t> statement to perform an action based on the possible values of a single variable</a:t>
            </a:r>
          </a:p>
        </p:txBody>
      </p:sp>
    </p:spTree>
    <p:extLst>
      <p:ext uri="{BB962C8B-B14F-4D97-AF65-F5344CB8AC3E}">
        <p14:creationId xmlns:p14="http://schemas.microsoft.com/office/powerpoint/2010/main" val="423327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40242" y="460744"/>
            <a:ext cx="11483163" cy="701750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di iterazione: for / </a:t>
            </a:r>
            <a:r>
              <a:rPr lang="it-IT" dirty="0" err="1"/>
              <a:t>foreach</a:t>
            </a:r>
            <a:r>
              <a:rPr lang="it-IT" dirty="0"/>
              <a:t> / </a:t>
            </a:r>
            <a:r>
              <a:rPr lang="it-IT" dirty="0" err="1"/>
              <a:t>while</a:t>
            </a:r>
            <a:r>
              <a:rPr lang="it-IT" dirty="0"/>
              <a:t> / do...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812185" y="1162494"/>
            <a:ext cx="354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Iteration statements include:</a:t>
            </a:r>
            <a:endParaRPr lang="en-GB" altLang="it-IT" b="0"/>
          </a:p>
        </p:txBody>
      </p:sp>
      <p:pic>
        <p:nvPicPr>
          <p:cNvPr id="5" name="Picture 4" descr="E:\Projects\ContentDev\MSL PNG Library\abstract_rectangle01_04_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8" y="1635569"/>
            <a:ext cx="820896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E:\Projects\ContentDev\MSL PNG Library\abstract_rectangle01_04_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23" y="3308794"/>
            <a:ext cx="820896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167785" y="1810194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while</a:t>
            </a:r>
            <a:endParaRPr lang="en-GB" altLang="it-IT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155085" y="2203894"/>
            <a:ext cx="7212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 </a:t>
            </a:r>
            <a:r>
              <a:rPr lang="en-US" altLang="it-IT"/>
              <a:t>while</a:t>
            </a:r>
            <a:r>
              <a:rPr lang="en-US" altLang="it-IT" b="0"/>
              <a:t> loop enables you to execute a block of code zero or </a:t>
            </a:r>
          </a:p>
          <a:p>
            <a:pPr eaLnBrk="1" hangingPunct="1"/>
            <a:r>
              <a:rPr lang="en-US" altLang="it-IT" b="0"/>
              <a:t>more times</a:t>
            </a:r>
            <a:endParaRPr lang="en-GB" altLang="it-IT" b="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247160" y="3545332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do</a:t>
            </a:r>
            <a:endParaRPr lang="en-GB" altLang="it-IT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234460" y="3939032"/>
            <a:ext cx="6761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 </a:t>
            </a:r>
            <a:r>
              <a:rPr lang="en-US" altLang="it-IT"/>
              <a:t>do</a:t>
            </a:r>
            <a:r>
              <a:rPr lang="en-US" altLang="it-IT" b="0"/>
              <a:t> loop enables you to execute a block of code one or </a:t>
            </a:r>
          </a:p>
          <a:p>
            <a:pPr eaLnBrk="1" hangingPunct="1"/>
            <a:r>
              <a:rPr lang="en-US" altLang="it-IT" b="0"/>
              <a:t>more times</a:t>
            </a:r>
            <a:endParaRPr lang="en-GB" altLang="it-IT" b="0"/>
          </a:p>
        </p:txBody>
      </p:sp>
      <p:pic>
        <p:nvPicPr>
          <p:cNvPr id="11" name="Picture 5" descr="E:\Projects\ContentDev\MSL PNG Library\abstract_rectangle01_04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23" y="4993132"/>
            <a:ext cx="820896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247160" y="5216969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for</a:t>
            </a:r>
            <a:endParaRPr lang="en-GB" altLang="it-IT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34460" y="5610669"/>
            <a:ext cx="7710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 </a:t>
            </a:r>
            <a:r>
              <a:rPr lang="en-US" altLang="it-IT"/>
              <a:t>for</a:t>
            </a:r>
            <a:r>
              <a:rPr lang="en-US" altLang="it-IT" b="0"/>
              <a:t> loop enables you to execute code repeatedly a set number </a:t>
            </a:r>
          </a:p>
          <a:p>
            <a:pPr eaLnBrk="1" hangingPunct="1"/>
            <a:r>
              <a:rPr lang="en-US" altLang="it-IT" b="0"/>
              <a:t>of times</a:t>
            </a:r>
            <a:endParaRPr lang="en-GB" altLang="it-IT" b="0"/>
          </a:p>
        </p:txBody>
      </p:sp>
    </p:spTree>
    <p:extLst>
      <p:ext uri="{BB962C8B-B14F-4D97-AF65-F5344CB8AC3E}">
        <p14:creationId xmlns:p14="http://schemas.microsoft.com/office/powerpoint/2010/main" val="711027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40242" y="460744"/>
            <a:ext cx="11483163" cy="701750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di iterazione: for / </a:t>
            </a:r>
            <a:r>
              <a:rPr lang="it-IT" dirty="0" err="1"/>
              <a:t>foreach</a:t>
            </a:r>
            <a:r>
              <a:rPr lang="it-IT" dirty="0"/>
              <a:t> / </a:t>
            </a:r>
            <a:r>
              <a:rPr lang="it-IT" dirty="0" err="1"/>
              <a:t>while</a:t>
            </a:r>
            <a:r>
              <a:rPr lang="it-IT" dirty="0"/>
              <a:t> / do...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14328" y="4058094"/>
            <a:ext cx="8343900" cy="26162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double balance = 100D;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double rate = 2.5D;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double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targetBalance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1000D;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years = 0;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while (balance &lt;=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targetBalance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balance *= (rate / 100) + 1;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years += 1;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661928" y="1162494"/>
            <a:ext cx="8661400" cy="25273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746066" y="1232344"/>
            <a:ext cx="4814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The syntax of a while loop contains:</a:t>
            </a:r>
            <a:endParaRPr lang="en-GB" altLang="it-IT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817503" y="173081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while</a:t>
            </a:r>
            <a:r>
              <a:rPr lang="en-US" b="0" dirty="0">
                <a:cs typeface="Arial" charset="0"/>
              </a:rPr>
              <a:t> keyword to define the </a:t>
            </a:r>
            <a:r>
              <a:rPr lang="en-US" dirty="0">
                <a:cs typeface="Arial" charset="0"/>
              </a:rPr>
              <a:t>while</a:t>
            </a:r>
            <a:r>
              <a:rPr lang="en-US" b="0" dirty="0">
                <a:cs typeface="Arial" charset="0"/>
              </a:rPr>
              <a:t> loop </a:t>
            </a:r>
            <a:endParaRPr lang="en-GB" b="0" dirty="0">
              <a:cs typeface="Arial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30203" y="232771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 condition that is tested at the start of each iteration</a:t>
            </a:r>
            <a:endParaRPr lang="en-GB" b="0" dirty="0"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830203" y="295001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 block of code to execute for each iteration </a:t>
            </a:r>
            <a:endParaRPr lang="en-GB" b="0" dirty="0">
              <a:cs typeface="Arial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39703" y="3799332"/>
            <a:ext cx="1558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Example</a:t>
            </a:r>
            <a:endParaRPr lang="en-GB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40242" y="460744"/>
            <a:ext cx="11483163" cy="701750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di iterazione: for / </a:t>
            </a:r>
            <a:r>
              <a:rPr lang="it-IT" dirty="0" err="1"/>
              <a:t>foreach</a:t>
            </a:r>
            <a:r>
              <a:rPr lang="it-IT" dirty="0"/>
              <a:t> / </a:t>
            </a:r>
            <a:r>
              <a:rPr lang="it-IT" dirty="0" err="1"/>
              <a:t>while</a:t>
            </a:r>
            <a:r>
              <a:rPr lang="it-IT" dirty="0"/>
              <a:t> / do...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1416" y="4130454"/>
            <a:ext cx="8343900" cy="26162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string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userInput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"";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do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userInput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GetUserInput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if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userInput.Length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&lt; 5)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// You must enter at least 5 characters.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 while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userInput.Length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&lt; 5);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669016" y="1234854"/>
            <a:ext cx="8661400" cy="25273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753154" y="1304704"/>
            <a:ext cx="4478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The syntax of a do loop contains:</a:t>
            </a:r>
            <a:endParaRPr lang="en-GB" altLang="it-IT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824591" y="180317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do</a:t>
            </a:r>
            <a:r>
              <a:rPr lang="en-US" b="0" dirty="0">
                <a:cs typeface="Arial" charset="0"/>
              </a:rPr>
              <a:t> keyword to define the </a:t>
            </a:r>
            <a:r>
              <a:rPr lang="en-US" dirty="0">
                <a:cs typeface="Arial" charset="0"/>
              </a:rPr>
              <a:t>do</a:t>
            </a:r>
            <a:r>
              <a:rPr lang="en-US" b="0" dirty="0">
                <a:cs typeface="Arial" charset="0"/>
              </a:rPr>
              <a:t> loop</a:t>
            </a:r>
            <a:endParaRPr lang="en-GB" b="0" dirty="0">
              <a:cs typeface="Arial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37291" y="240007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 block of code to execute for each iteration</a:t>
            </a:r>
            <a:endParaRPr lang="en-GB" b="0" dirty="0"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837291" y="302237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 condition that is tested at the end of each iteration</a:t>
            </a:r>
            <a:endParaRPr lang="en-GB" b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40242" y="460744"/>
            <a:ext cx="11483163" cy="701750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di iterazione: for / </a:t>
            </a:r>
            <a:r>
              <a:rPr lang="it-IT" dirty="0" err="1"/>
              <a:t>foreach</a:t>
            </a:r>
            <a:r>
              <a:rPr lang="it-IT" dirty="0"/>
              <a:t> / </a:t>
            </a:r>
            <a:r>
              <a:rPr lang="it-IT" dirty="0" err="1"/>
              <a:t>while</a:t>
            </a:r>
            <a:r>
              <a:rPr lang="it-IT" dirty="0"/>
              <a:t> / do...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764710" y="4569933"/>
            <a:ext cx="8343900" cy="17018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for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0;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&lt; 10;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++)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Code to loop, which can use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.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612310" y="1674333"/>
            <a:ext cx="8661400" cy="25273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696448" y="1744183"/>
            <a:ext cx="453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The syntax of a for loop contains:</a:t>
            </a:r>
            <a:endParaRPr lang="en-GB" altLang="it-IT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767885" y="2242658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for</a:t>
            </a:r>
            <a:r>
              <a:rPr lang="en-US" b="0" dirty="0">
                <a:cs typeface="Arial" charset="0"/>
              </a:rPr>
              <a:t> keyword to define the </a:t>
            </a:r>
            <a:r>
              <a:rPr lang="en-US" dirty="0">
                <a:cs typeface="Arial" charset="0"/>
              </a:rPr>
              <a:t>for</a:t>
            </a:r>
            <a:r>
              <a:rPr lang="en-US" b="0" dirty="0">
                <a:cs typeface="Arial" charset="0"/>
              </a:rPr>
              <a:t> loop</a:t>
            </a:r>
            <a:endParaRPr lang="en-GB" b="0" dirty="0">
              <a:cs typeface="Arial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80585" y="2839558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loop specification (counter, starting value, limit, modifier)</a:t>
            </a:r>
            <a:endParaRPr lang="en-GB" b="0" dirty="0"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780585" y="3461858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 block of code to execute for each iteration</a:t>
            </a:r>
            <a:endParaRPr lang="en-GB" b="0" dirty="0">
              <a:cs typeface="Arial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90085" y="4312758"/>
            <a:ext cx="1558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Example</a:t>
            </a:r>
            <a:endParaRPr lang="en-GB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69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40242" y="460744"/>
            <a:ext cx="11483163" cy="701750"/>
          </a:xfrm>
        </p:spPr>
        <p:txBody>
          <a:bodyPr>
            <a:normAutofit fontScale="90000"/>
          </a:bodyPr>
          <a:lstStyle/>
          <a:p>
            <a:r>
              <a:rPr lang="it-IT" dirty="0"/>
              <a:t>Istruzioni di iterazione: for / </a:t>
            </a:r>
            <a:r>
              <a:rPr lang="it-IT" dirty="0" err="1"/>
              <a:t>foreach</a:t>
            </a:r>
            <a:r>
              <a:rPr lang="it-IT" dirty="0"/>
              <a:t> / </a:t>
            </a:r>
            <a:r>
              <a:rPr lang="it-IT" dirty="0" err="1"/>
              <a:t>while</a:t>
            </a:r>
            <a:r>
              <a:rPr lang="it-IT" dirty="0"/>
              <a:t> / do...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auto">
          <a:xfrm>
            <a:off x="1661928" y="1168844"/>
            <a:ext cx="8661400" cy="26035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746066" y="1162494"/>
            <a:ext cx="2406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Break statement</a:t>
            </a:r>
            <a:endParaRPr lang="en-GB" altLang="it-IT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788928" y="1537144"/>
            <a:ext cx="8343900" cy="20701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while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oldNumbers.Length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&gt; count)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if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[count] == 5)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break;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}            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count++;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649603" y="2422969"/>
            <a:ext cx="5178425" cy="9175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Enables you to exit the loop and skip </a:t>
            </a:r>
          </a:p>
          <a:p>
            <a:pPr>
              <a:defRPr/>
            </a:pPr>
            <a:r>
              <a:rPr lang="en-US" b="0" dirty="0">
                <a:cs typeface="Arial" charset="0"/>
              </a:rPr>
              <a:t>to the next line of code</a:t>
            </a:r>
            <a:endParaRPr lang="en-GB" b="0" dirty="0">
              <a:cs typeface="Arial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1661928" y="3912044"/>
            <a:ext cx="8661400" cy="28702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746066" y="3899344"/>
            <a:ext cx="2720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Continue statement</a:t>
            </a:r>
            <a:endParaRPr lang="en-GB" altLang="it-IT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788928" y="4280344"/>
            <a:ext cx="8343900" cy="23241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while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oldNumbers.Length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&gt; count)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if (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[count] == 5)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continue;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}     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// Code that won't be hit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count++;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840228" y="4864544"/>
            <a:ext cx="4127500" cy="1473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Enables you to skip the remaining code in the current iteration, test the condition, and then start the next iteration of the loop</a:t>
            </a:r>
            <a:endParaRPr lang="en-GB" b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1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Template</a:t>
            </a:r>
            <a:r>
              <a:rPr lang="it-IT" dirty="0"/>
              <a:t> disponibili nell’ambiente di sviluppo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Windows Desktop Application</a:t>
            </a:r>
          </a:p>
          <a:p>
            <a:endParaRPr lang="it-IT" dirty="0"/>
          </a:p>
          <a:p>
            <a:r>
              <a:rPr lang="it-IT" dirty="0"/>
              <a:t>Console Application</a:t>
            </a:r>
          </a:p>
          <a:p>
            <a:endParaRPr lang="it-IT" dirty="0"/>
          </a:p>
          <a:p>
            <a:r>
              <a:rPr lang="it-IT" dirty="0"/>
              <a:t>Web Application (website and web-service)</a:t>
            </a:r>
          </a:p>
          <a:p>
            <a:endParaRPr lang="it-IT" dirty="0"/>
          </a:p>
          <a:p>
            <a:r>
              <a:rPr lang="it-IT" dirty="0"/>
              <a:t>Mobile Application</a:t>
            </a:r>
          </a:p>
          <a:p>
            <a:endParaRPr lang="it-IT" dirty="0"/>
          </a:p>
          <a:p>
            <a:r>
              <a:rPr lang="it-IT" dirty="0"/>
              <a:t>Microsoft Office</a:t>
            </a:r>
          </a:p>
          <a:p>
            <a:endParaRPr lang="it-IT" dirty="0"/>
          </a:p>
          <a:p>
            <a:r>
              <a:rPr lang="it-IT" dirty="0" err="1"/>
              <a:t>Cloud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Azure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3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Template</a:t>
            </a:r>
            <a:r>
              <a:rPr lang="it-IT" dirty="0"/>
              <a:t> disponibili nell’ambiente di sviluppo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97" y="1519105"/>
            <a:ext cx="5894387" cy="533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Studio .NET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Microsoft Visual Studio you can:</a:t>
            </a:r>
          </a:p>
          <a:p>
            <a:endParaRPr lang="en-US" dirty="0"/>
          </a:p>
          <a:p>
            <a:r>
              <a:rPr lang="en-US" dirty="0"/>
              <a:t>Create application</a:t>
            </a:r>
          </a:p>
          <a:p>
            <a:endParaRPr lang="en-US" dirty="0"/>
          </a:p>
          <a:p>
            <a:r>
              <a:rPr lang="en-US" dirty="0"/>
              <a:t>Debug application</a:t>
            </a:r>
          </a:p>
          <a:p>
            <a:endParaRPr lang="en-US" dirty="0"/>
          </a:p>
          <a:p>
            <a:r>
              <a:rPr lang="en-US" dirty="0"/>
              <a:t>Deploy application</a:t>
            </a:r>
          </a:p>
          <a:p>
            <a:endParaRPr lang="en-US" dirty="0"/>
          </a:p>
          <a:p>
            <a:r>
              <a:rPr lang="en-US" dirty="0"/>
              <a:t>Microsoft Visual Studio supports any language included in the .NET Framework (C#, Visual Basic .NET, F#, C++)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287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Studio .NET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application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choose the right template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give a name to your solution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click Ok on the dialog</a:t>
            </a:r>
          </a:p>
          <a:p>
            <a:endParaRPr lang="en-US" dirty="0"/>
          </a:p>
          <a:p>
            <a:r>
              <a:rPr lang="en-US" dirty="0"/>
              <a:t>You can install additional project templates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543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Studio .NET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26" y="1825625"/>
            <a:ext cx="7248347" cy="40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8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2498</Words>
  <Application>Microsoft Office PowerPoint</Application>
  <PresentationFormat>Widescreen</PresentationFormat>
  <Paragraphs>509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Arial Narrow</vt:lpstr>
      <vt:lpstr>Calibri</vt:lpstr>
      <vt:lpstr>Calibri Light</vt:lpstr>
      <vt:lpstr>Courier New</vt:lpstr>
      <vt:lpstr>Lucida Sans Typewriter</vt:lpstr>
      <vt:lpstr>Verdana</vt:lpstr>
      <vt:lpstr>Wingdings</vt:lpstr>
      <vt:lpstr>Wingdings 2</vt:lpstr>
      <vt:lpstr>Tema di Office</vt:lpstr>
      <vt:lpstr>Junior Interface Developer</vt:lpstr>
      <vt:lpstr>Contenuto del modulo</vt:lpstr>
      <vt:lpstr>Parte 1 - Visual Studio: un unico ambiente di sviluppo per tutti i progetti</vt:lpstr>
      <vt:lpstr>Visual Studio .NET</vt:lpstr>
      <vt:lpstr>Template disponibili nell’ambiente di sviluppo</vt:lpstr>
      <vt:lpstr>Template disponibili nell’ambiente di sviluppo</vt:lpstr>
      <vt:lpstr>Visual Studio .NET</vt:lpstr>
      <vt:lpstr>Visual Studio .NET</vt:lpstr>
      <vt:lpstr>Visual Studio .NET</vt:lpstr>
      <vt:lpstr>Organizzazione di soluzioni e progetti</vt:lpstr>
      <vt:lpstr>Organizzazione di soluzioni e progetti</vt:lpstr>
      <vt:lpstr>Debugging e gestione degli errori</vt:lpstr>
      <vt:lpstr>Debugging e gestione degli errori</vt:lpstr>
      <vt:lpstr>Debugging e gestione degli errori</vt:lpstr>
      <vt:lpstr>Cos’è il framework .NET </vt:lpstr>
      <vt:lpstr>Il CLR</vt:lpstr>
      <vt:lpstr>Le versioni del framework .NET</vt:lpstr>
      <vt:lpstr>Le versioni del framework .NET</vt:lpstr>
      <vt:lpstr>Il Common Intermediate Language </vt:lpstr>
      <vt:lpstr>Linguaggi supportati </vt:lpstr>
      <vt:lpstr>Parte 2 - Introduzione al linguaggio C#</vt:lpstr>
      <vt:lpstr>Introduzione al linguaggio C#</vt:lpstr>
      <vt:lpstr>Introduzione al linguaggio C#: Assembly</vt:lpstr>
      <vt:lpstr>Introduzione al linguaggio C#: CLR</vt:lpstr>
      <vt:lpstr>Introduzione al linguaggio C#</vt:lpstr>
      <vt:lpstr>Introduzione al linguaggio C#</vt:lpstr>
      <vt:lpstr>I Namespaces</vt:lpstr>
      <vt:lpstr>I Namespaces</vt:lpstr>
      <vt:lpstr>I Namespaces</vt:lpstr>
      <vt:lpstr>Variabili e costanti</vt:lpstr>
      <vt:lpstr>Variabili e costanti</vt:lpstr>
      <vt:lpstr>Variabili e costanti</vt:lpstr>
      <vt:lpstr>Variabili e costanti</vt:lpstr>
      <vt:lpstr>Variabili e costanti: Conversioni</vt:lpstr>
      <vt:lpstr>Operatori del linguaggio: Espressioni</vt:lpstr>
      <vt:lpstr>Operatori del linguaggio</vt:lpstr>
      <vt:lpstr>Operatori del linguaggio: Precedenza</vt:lpstr>
      <vt:lpstr>Parte 3 - Istruzioni di controllo flusso</vt:lpstr>
      <vt:lpstr>Istruzioni condizionali: if...else / else if / switch</vt:lpstr>
      <vt:lpstr>Istruzioni condizionali: if...else / else if / switch</vt:lpstr>
      <vt:lpstr>Istruzioni condizionali: if...else / else if / switch</vt:lpstr>
      <vt:lpstr>Istruzioni condizionali: if...else / else if / switch</vt:lpstr>
      <vt:lpstr>Istruzioni condizionali: if...else / else if / switch</vt:lpstr>
      <vt:lpstr>Istruzioni di iterazione: for / foreach / while / do...while</vt:lpstr>
      <vt:lpstr>Istruzioni di iterazione: for / foreach / while / do...while</vt:lpstr>
      <vt:lpstr>Istruzioni di iterazione: for / foreach / while / do...while</vt:lpstr>
      <vt:lpstr>Istruzioni di iterazione: for / foreach / while / do...while</vt:lpstr>
      <vt:lpstr>Istruzioni di iterazione: for / foreach / while / do...while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Junior .Net Developer</dc:title>
  <dc:creator>Gabriele Gaggi</dc:creator>
  <cp:lastModifiedBy>Gabriele Gaggi</cp:lastModifiedBy>
  <cp:revision>475</cp:revision>
  <dcterms:created xsi:type="dcterms:W3CDTF">2016-09-13T06:36:45Z</dcterms:created>
  <dcterms:modified xsi:type="dcterms:W3CDTF">2016-09-19T15:08:20Z</dcterms:modified>
</cp:coreProperties>
</file>