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3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82" r:id="rId10"/>
    <p:sldId id="383" r:id="rId11"/>
    <p:sldId id="384" r:id="rId12"/>
    <p:sldId id="302" r:id="rId13"/>
    <p:sldId id="303" r:id="rId14"/>
    <p:sldId id="304" r:id="rId15"/>
    <p:sldId id="305" r:id="rId16"/>
    <p:sldId id="365" r:id="rId17"/>
    <p:sldId id="306" r:id="rId18"/>
    <p:sldId id="366" r:id="rId19"/>
    <p:sldId id="307" r:id="rId20"/>
    <p:sldId id="367" r:id="rId21"/>
    <p:sldId id="368" r:id="rId22"/>
    <p:sldId id="308" r:id="rId23"/>
    <p:sldId id="309" r:id="rId24"/>
    <p:sldId id="386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85" r:id="rId33"/>
    <p:sldId id="357" r:id="rId34"/>
    <p:sldId id="387" r:id="rId35"/>
    <p:sldId id="388" r:id="rId36"/>
    <p:sldId id="389" r:id="rId37"/>
    <p:sldId id="390" r:id="rId38"/>
    <p:sldId id="391" r:id="rId39"/>
    <p:sldId id="392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316B8-2AEA-4E25-B1FE-495347E5A5C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D3658-A69F-481C-BEF1-869BCF7E9D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47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4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5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9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1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8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4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17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2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54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00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56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0DC7-492D-47E0-AC78-3289E869ED28}" type="datetimeFigureOut">
              <a:rPr lang="it-IT" smtClean="0"/>
              <a:t>20/09/2016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649-BF32-473B-9614-ACF7A00140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01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it-it/library/72cec0e0.aspx" TargetMode="External"/><Relationship Id="rId2" Type="http://schemas.openxmlformats.org/officeDocument/2006/relationships/hyperlink" Target="https://msdn.microsoft.com/it-it/library/b3h38hb0.asp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it-it/library/ydkbatt6.aspx" TargetMode="External"/><Relationship Id="rId2" Type="http://schemas.openxmlformats.org/officeDocument/2006/relationships/hyperlink" Target="https://msdn.microsoft.com/it-it/library/sksw8094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it-it/library/system.invalidoperationexception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61611"/>
          </a:xfrm>
        </p:spPr>
        <p:txBody>
          <a:bodyPr/>
          <a:lstStyle/>
          <a:p>
            <a:r>
              <a:rPr lang="it-IT" dirty="0"/>
              <a:t>Junior Interface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Modulo 01 - Visual Studio, .NET Framework e C#</a:t>
            </a:r>
          </a:p>
          <a:p>
            <a:r>
              <a:rPr lang="it-IT" dirty="0"/>
              <a:t>Da Lunedì 19/09/2016 a Lunedì 26/09/2016</a:t>
            </a:r>
          </a:p>
          <a:p>
            <a:r>
              <a:rPr lang="it-IT" dirty="0"/>
              <a:t>Gabriele Gaggi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8" name="Picture 4" descr="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19" y="4866277"/>
            <a:ext cx="1846489" cy="18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gazzettadellavoro.com/wp-content/uploads/2014/09/yoox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7" y="234654"/>
            <a:ext cx="1940463" cy="13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nuhguyen.com/wp-content/uploads/modisonwhite_rg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35" y="641723"/>
            <a:ext cx="2079736" cy="5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dell’accessibilità e dello scope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2310809" y="1803991"/>
            <a:ext cx="71056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690563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9191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0334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4906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9478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4050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28622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it-IT"/>
              <a:t>Access modifiers are used to define the accessibility level of class members</a:t>
            </a: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2463209" y="2786654"/>
            <a:ext cx="6934200" cy="3617912"/>
            <a:chOff x="672" y="1483"/>
            <a:chExt cx="4368" cy="2279"/>
          </a:xfrm>
        </p:grpSpPr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672" y="1483"/>
              <a:ext cx="1248" cy="336"/>
            </a:xfrm>
            <a:prstGeom prst="rect">
              <a:avLst/>
            </a:prstGeom>
            <a:gradFill rotWithShape="0">
              <a:gsLst>
                <a:gs pos="0">
                  <a:srgbClr val="6699FF">
                    <a:gamma/>
                    <a:shade val="46275"/>
                    <a:invGamma/>
                  </a:srgbClr>
                </a:gs>
                <a:gs pos="100000">
                  <a:srgbClr val="6699FF"/>
                </a:gs>
              </a:gsLst>
              <a:lin ang="0" scaled="1"/>
            </a:gra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919191"/>
              </a:outerShdw>
            </a:effectLst>
          </p:spPr>
          <p:txBody>
            <a:bodyPr lIns="137160" rIns="45720" anchor="ctr"/>
            <a:lstStyle/>
            <a:p>
              <a:pPr algn="ctr">
                <a:spcBef>
                  <a:spcPct val="0"/>
                </a:spcBef>
              </a:pPr>
              <a:r>
                <a:rPr lang="en-US" altLang="it-IT" sz="2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Times New Roman" panose="02020603050405020304" pitchFamily="18" charset="0"/>
                </a:rPr>
                <a:t>Declaration</a:t>
              </a:r>
            </a:p>
          </p:txBody>
        </p:sp>
        <p:sp>
          <p:nvSpPr>
            <p:cNvPr id="7" name="Rectangle 59"/>
            <p:cNvSpPr>
              <a:spLocks noChangeArrowheads="1"/>
            </p:cNvSpPr>
            <p:nvPr/>
          </p:nvSpPr>
          <p:spPr bwMode="auto">
            <a:xfrm>
              <a:off x="1920" y="1483"/>
              <a:ext cx="3120" cy="336"/>
            </a:xfrm>
            <a:prstGeom prst="rect">
              <a:avLst/>
            </a:prstGeom>
            <a:gradFill rotWithShape="0">
              <a:gsLst>
                <a:gs pos="0">
                  <a:srgbClr val="6699FF">
                    <a:gamma/>
                    <a:shade val="46275"/>
                    <a:invGamma/>
                  </a:srgbClr>
                </a:gs>
                <a:gs pos="100000">
                  <a:srgbClr val="6699FF"/>
                </a:gs>
              </a:gsLst>
              <a:lin ang="0" scaled="1"/>
            </a:gra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lIns="137160" rIns="45720" anchor="ctr"/>
            <a:lstStyle/>
            <a:p>
              <a:pPr algn="ctr">
                <a:spcBef>
                  <a:spcPct val="0"/>
                </a:spcBef>
              </a:pPr>
              <a:r>
                <a:rPr lang="en-US" altLang="it-IT" sz="2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Times New Roman" panose="02020603050405020304" pitchFamily="18" charset="0"/>
                </a:rPr>
                <a:t>Definition</a:t>
              </a:r>
            </a:p>
          </p:txBody>
        </p:sp>
        <p:sp>
          <p:nvSpPr>
            <p:cNvPr id="8" name="Rectangle 60"/>
            <p:cNvSpPr>
              <a:spLocks noChangeArrowheads="1"/>
            </p:cNvSpPr>
            <p:nvPr/>
          </p:nvSpPr>
          <p:spPr bwMode="auto">
            <a:xfrm>
              <a:off x="672" y="1819"/>
              <a:ext cx="1248" cy="389"/>
            </a:xfrm>
            <a:prstGeom prst="rect">
              <a:avLst/>
            </a:prstGeom>
            <a:solidFill>
              <a:srgbClr val="FFCC00"/>
            </a:soli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rgbClr val="D60093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it-IT" sz="1800">
                  <a:latin typeface="Arial" panose="020B0604020202020204" pitchFamily="34" charset="0"/>
                  <a:cs typeface="Times New Roman" panose="02020603050405020304" pitchFamily="18" charset="0"/>
                </a:rPr>
                <a:t>public</a:t>
              </a:r>
            </a:p>
          </p:txBody>
        </p:sp>
        <p:sp>
          <p:nvSpPr>
            <p:cNvPr id="9" name="Rectangle 61"/>
            <p:cNvSpPr>
              <a:spLocks noChangeArrowheads="1"/>
            </p:cNvSpPr>
            <p:nvPr/>
          </p:nvSpPr>
          <p:spPr bwMode="auto">
            <a:xfrm>
              <a:off x="1920" y="1819"/>
              <a:ext cx="3120" cy="389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0">
                  <a:latin typeface="Arial" panose="020B0604020202020204" pitchFamily="34" charset="0"/>
                  <a:cs typeface="Times New Roman" panose="02020603050405020304" pitchFamily="18" charset="0"/>
                </a:rPr>
                <a:t>Access not limited.</a:t>
              </a:r>
            </a:p>
          </p:txBody>
        </p:sp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672" y="2208"/>
              <a:ext cx="1248" cy="388"/>
            </a:xfrm>
            <a:prstGeom prst="rect">
              <a:avLst/>
            </a:prstGeom>
            <a:solidFill>
              <a:srgbClr val="FFCC00"/>
            </a:soli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rgbClr val="D60093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it-IT" sz="1800">
                  <a:latin typeface="Arial" panose="020B0604020202020204" pitchFamily="34" charset="0"/>
                  <a:cs typeface="Times New Roman" panose="02020603050405020304" pitchFamily="18" charset="0"/>
                </a:rPr>
                <a:t>private</a:t>
              </a: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auto">
            <a:xfrm>
              <a:off x="1920" y="2208"/>
              <a:ext cx="3120" cy="38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0">
                  <a:latin typeface="Arial" panose="020B0604020202020204" pitchFamily="34" charset="0"/>
                  <a:cs typeface="Times New Roman" panose="02020603050405020304" pitchFamily="18" charset="0"/>
                </a:rPr>
                <a:t>Access limited to the containing class.</a:t>
              </a:r>
            </a:p>
          </p:txBody>
        </p:sp>
        <p:sp>
          <p:nvSpPr>
            <p:cNvPr id="12" name="Rectangle 64"/>
            <p:cNvSpPr>
              <a:spLocks noChangeArrowheads="1"/>
            </p:cNvSpPr>
            <p:nvPr/>
          </p:nvSpPr>
          <p:spPr bwMode="auto">
            <a:xfrm>
              <a:off x="672" y="2596"/>
              <a:ext cx="1248" cy="389"/>
            </a:xfrm>
            <a:prstGeom prst="rect">
              <a:avLst/>
            </a:prstGeom>
            <a:solidFill>
              <a:srgbClr val="FFCC00"/>
            </a:soli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rgbClr val="D60093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it-IT" sz="1800">
                  <a:latin typeface="Arial" panose="020B0604020202020204" pitchFamily="34" charset="0"/>
                  <a:cs typeface="Times New Roman" panose="02020603050405020304" pitchFamily="18" charset="0"/>
                </a:rPr>
                <a:t>internal</a:t>
              </a:r>
            </a:p>
          </p:txBody>
        </p:sp>
        <p:sp>
          <p:nvSpPr>
            <p:cNvPr id="13" name="Rectangle 65"/>
            <p:cNvSpPr>
              <a:spLocks noChangeArrowheads="1"/>
            </p:cNvSpPr>
            <p:nvPr/>
          </p:nvSpPr>
          <p:spPr bwMode="auto">
            <a:xfrm>
              <a:off x="1920" y="2596"/>
              <a:ext cx="3120" cy="389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0">
                  <a:latin typeface="Arial" panose="020B0604020202020204" pitchFamily="34" charset="0"/>
                  <a:cs typeface="Times New Roman" panose="02020603050405020304" pitchFamily="18" charset="0"/>
                </a:rPr>
                <a:t>Access limited to this program.</a:t>
              </a:r>
            </a:p>
          </p:txBody>
        </p:sp>
        <p:sp>
          <p:nvSpPr>
            <p:cNvPr id="14" name="Rectangle 66"/>
            <p:cNvSpPr>
              <a:spLocks noChangeArrowheads="1"/>
            </p:cNvSpPr>
            <p:nvPr/>
          </p:nvSpPr>
          <p:spPr bwMode="auto">
            <a:xfrm>
              <a:off x="672" y="2985"/>
              <a:ext cx="1248" cy="388"/>
            </a:xfrm>
            <a:prstGeom prst="rect">
              <a:avLst/>
            </a:prstGeom>
            <a:solidFill>
              <a:srgbClr val="FFCC00"/>
            </a:soli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rgbClr val="D60093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it-IT" sz="1800">
                  <a:latin typeface="Arial" panose="020B0604020202020204" pitchFamily="34" charset="0"/>
                  <a:cs typeface="Times New Roman" panose="02020603050405020304" pitchFamily="18" charset="0"/>
                </a:rPr>
                <a:t>protected</a:t>
              </a:r>
            </a:p>
          </p:txBody>
        </p:sp>
        <p:sp>
          <p:nvSpPr>
            <p:cNvPr id="15" name="Rectangle 67"/>
            <p:cNvSpPr>
              <a:spLocks noChangeArrowheads="1"/>
            </p:cNvSpPr>
            <p:nvPr/>
          </p:nvSpPr>
          <p:spPr bwMode="auto">
            <a:xfrm>
              <a:off x="1920" y="2985"/>
              <a:ext cx="3120" cy="38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0">
                  <a:latin typeface="Arial" panose="020B0604020202020204" pitchFamily="34" charset="0"/>
                  <a:cs typeface="Times New Roman" panose="02020603050405020304" pitchFamily="18" charset="0"/>
                </a:rPr>
                <a:t>Access limited to the containing class and to types derived from the containing class</a:t>
              </a:r>
            </a:p>
          </p:txBody>
        </p:sp>
        <p:sp>
          <p:nvSpPr>
            <p:cNvPr id="16" name="Rectangle 68"/>
            <p:cNvSpPr>
              <a:spLocks noChangeArrowheads="1"/>
            </p:cNvSpPr>
            <p:nvPr/>
          </p:nvSpPr>
          <p:spPr bwMode="auto">
            <a:xfrm>
              <a:off x="672" y="3373"/>
              <a:ext cx="1248" cy="389"/>
            </a:xfrm>
            <a:prstGeom prst="rect">
              <a:avLst/>
            </a:prstGeom>
            <a:solidFill>
              <a:srgbClr val="FFCC00"/>
            </a:soli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buClr>
                  <a:srgbClr val="D60093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it-IT" sz="1800">
                  <a:latin typeface="Arial" panose="020B0604020202020204" pitchFamily="34" charset="0"/>
                  <a:cs typeface="Times New Roman" panose="02020603050405020304" pitchFamily="18" charset="0"/>
                </a:rPr>
                <a:t>protected internal</a:t>
              </a:r>
            </a:p>
          </p:txBody>
        </p:sp>
        <p:sp>
          <p:nvSpPr>
            <p:cNvPr id="17" name="Rectangle 69"/>
            <p:cNvSpPr>
              <a:spLocks noChangeArrowheads="1"/>
            </p:cNvSpPr>
            <p:nvPr/>
          </p:nvSpPr>
          <p:spPr bwMode="auto">
            <a:xfrm>
              <a:off x="1920" y="3373"/>
              <a:ext cx="3120" cy="389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1"/>
            </a:gradFill>
            <a:ln w="28575" algn="ctr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tIns="0" bIns="0" anchor="ctr"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indent="-2222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it-IT" sz="1800" b="0">
                  <a:latin typeface="Arial" panose="020B0604020202020204" pitchFamily="34" charset="0"/>
                </a:rPr>
                <a:t>Access limited to the containing class, derived classes, or to members of this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28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e costanti: Scope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024616" y="1534633"/>
            <a:ext cx="4191000" cy="13843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if (length &gt; 10)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area = length * length;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cs typeface="Arial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926191" y="1331433"/>
            <a:ext cx="2943225" cy="3429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>
                <a:cs typeface="Arial" charset="0"/>
              </a:rPr>
              <a:t>Block scope</a:t>
            </a:r>
            <a:endParaRPr lang="en-GB" dirty="0">
              <a:cs typeface="Arial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037316" y="3236433"/>
            <a:ext cx="3390900" cy="13843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void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ShowName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()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string name = "Bob";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926191" y="3071333"/>
            <a:ext cx="2943225" cy="3429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Procedure scope</a:t>
            </a:r>
            <a:endParaRPr lang="en-GB" dirty="0">
              <a:cs typeface="Arial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062716" y="4950933"/>
            <a:ext cx="4114800" cy="18288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private string message; 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 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void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SetString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() 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message = "Hello World!";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875391" y="4773133"/>
            <a:ext cx="2943225" cy="3429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Class scope</a:t>
            </a:r>
            <a:endParaRPr lang="en-GB" dirty="0">
              <a:cs typeface="Arial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6533116" y="1485421"/>
            <a:ext cx="4152900" cy="4657725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public class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CreateMessage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public string message 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= "Hello";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 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public class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DisplayMessage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public void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ShowMessage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()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{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CreateMessage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newMessage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 = new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CreateMessage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();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MessageBox.Show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(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        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newMessage.message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);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   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}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383891" y="1320321"/>
            <a:ext cx="2943225" cy="3429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>
                <a:cs typeface="Arial" charset="0"/>
              </a:rPr>
              <a:t>Namespace scope</a:t>
            </a:r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8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array e </a:t>
            </a:r>
            <a:r>
              <a:rPr lang="it-IT" dirty="0" err="1"/>
              <a:t>ArrayList</a:t>
            </a:r>
            <a:endParaRPr lang="it-IT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009848" y="1408482"/>
            <a:ext cx="840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An array is a sequence of elements that are grouped together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832048" y="2264144"/>
            <a:ext cx="8661400" cy="449262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003498" y="2372094"/>
            <a:ext cx="314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1775" indent="-23177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80000"/>
            </a:pPr>
            <a:r>
              <a:rPr lang="en-US" altLang="it-IT"/>
              <a:t>Array features include:</a:t>
            </a:r>
            <a:endParaRPr lang="en-US" altLang="it-IT" b="0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013023" y="2870569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Every element in the array contains a value</a:t>
            </a:r>
            <a:endParaRPr lang="en-GB" b="0" dirty="0">
              <a:cs typeface="Arial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000323" y="4073894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The length of an array is the total number of elements it can contain</a:t>
            </a:r>
            <a:endParaRPr lang="en-GB" b="0" dirty="0">
              <a:cs typeface="Arial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000323" y="4708894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The lower bound of an array is the index of its first element</a:t>
            </a:r>
            <a:endParaRPr lang="en-GB" b="0" dirty="0">
              <a:cs typeface="Arial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013023" y="5331194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Arrays can be single-dimensional, multidimensional, or jagged</a:t>
            </a:r>
            <a:endParaRPr lang="en-GB" b="0" dirty="0">
              <a:cs typeface="Arial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000323" y="5966194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The rank of an array is the number of dimensions in the array</a:t>
            </a:r>
            <a:endParaRPr lang="en-GB" b="0" dirty="0">
              <a:cs typeface="Arial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2008261" y="3464294"/>
            <a:ext cx="8289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0" dirty="0">
                <a:cs typeface="Arial" charset="0"/>
              </a:rPr>
              <a:t>Arrays are zero-indexed</a:t>
            </a:r>
            <a:endParaRPr lang="en-GB" b="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5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array e </a:t>
            </a:r>
            <a:r>
              <a:rPr lang="it-IT" dirty="0" err="1"/>
              <a:t>ArrayList</a:t>
            </a:r>
            <a:endParaRPr lang="it-IT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130055" y="2406688"/>
            <a:ext cx="8280400" cy="7874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Type[]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arrayName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new Type[ Size ];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980830" y="2049500"/>
            <a:ext cx="2828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>
                <a:cs typeface="Arial" charset="0"/>
              </a:rPr>
              <a:t>Single</a:t>
            </a:r>
            <a:endParaRPr lang="en-US" b="0" dirty="0">
              <a:cs typeface="Arial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30055" y="3932275"/>
            <a:ext cx="8280400" cy="9144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Type[ , ]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arrayName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new Type[ Size1, Size2];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980830" y="3614775"/>
            <a:ext cx="2828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>
                <a:cs typeface="Arial" charset="0"/>
              </a:rPr>
              <a:t>Multiple</a:t>
            </a:r>
            <a:endParaRPr lang="en-US" b="0" dirty="0">
              <a:cs typeface="Arial" charset="0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060205" y="1447838"/>
            <a:ext cx="665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An array can have more than one dimension</a:t>
            </a:r>
            <a:endParaRPr lang="en-GB" altLang="it-IT" b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130055" y="5608675"/>
            <a:ext cx="8280400" cy="9652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>
                <a:latin typeface="Lucida Sans Typewriter" pitchFamily="49" charset="0"/>
                <a:cs typeface="Arial" charset="0"/>
              </a:rPr>
              <a:t>Type [][] </a:t>
            </a:r>
            <a:r>
              <a:rPr lang="en-US" sz="1600" b="0" dirty="0" err="1">
                <a:latin typeface="Lucida Sans Typewriter" pitchFamily="49" charset="0"/>
                <a:cs typeface="Arial" charset="0"/>
              </a:rPr>
              <a:t>JaggedArray</a:t>
            </a:r>
            <a:r>
              <a:rPr lang="en-US" sz="1600" b="0" dirty="0">
                <a:latin typeface="Lucida Sans Typewriter" pitchFamily="49" charset="0"/>
                <a:cs typeface="Arial" charset="0"/>
              </a:rPr>
              <a:t> = new Type[size][];</a:t>
            </a:r>
            <a:endParaRPr lang="en-GB" sz="1600" b="0" dirty="0">
              <a:latin typeface="Lucida Sans Typewriter" pitchFamily="49" charset="0"/>
              <a:cs typeface="Arial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988768" y="5291175"/>
            <a:ext cx="2828925" cy="4349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>
                <a:cs typeface="Arial" charset="0"/>
              </a:rPr>
              <a:t>Jagged</a:t>
            </a:r>
            <a:endParaRPr lang="en-US" b="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6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array e </a:t>
            </a:r>
            <a:r>
              <a:rPr lang="it-IT" dirty="0" err="1"/>
              <a:t>ArrayList</a:t>
            </a:r>
            <a:endParaRPr lang="it-IT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89052" y="1574541"/>
            <a:ext cx="7885814" cy="883832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[]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{ 1, 2, 3, 4, 5 };</a:t>
            </a:r>
          </a:p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numberCount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oldNumbers.Length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;</a:t>
            </a: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752528" y="1414204"/>
            <a:ext cx="2210326" cy="295441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>
                <a:cs typeface="Arial" charset="0"/>
              </a:rPr>
              <a:t>Length</a:t>
            </a:r>
            <a:endParaRPr lang="en-US" b="0" dirty="0">
              <a:cs typeface="Arial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889052" y="2747043"/>
            <a:ext cx="7885814" cy="883831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[]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{ 1, 2, 3, 4, 5 };</a:t>
            </a:r>
          </a:p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rank =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oldNumbers.Rank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739828" y="2586705"/>
            <a:ext cx="2210326" cy="29544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>
                <a:cs typeface="Arial" charset="0"/>
              </a:rPr>
              <a:t>Rank</a:t>
            </a:r>
            <a:endParaRPr lang="en-US" b="0" dirty="0">
              <a:cs typeface="Arial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889052" y="3886427"/>
            <a:ext cx="7885814" cy="1241602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[]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{ 1, 2, 3, 4, 5 };</a:t>
            </a:r>
          </a:p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[]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newNumbers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new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   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oldNumbers.Length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];</a:t>
            </a:r>
          </a:p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oldNumbers.CopyTo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(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newNumbers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, 0);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739828" y="3726089"/>
            <a:ext cx="2210326" cy="29544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 err="1">
                <a:cs typeface="Arial" charset="0"/>
              </a:rPr>
              <a:t>CopyTo</a:t>
            </a:r>
            <a:r>
              <a:rPr lang="en-US" dirty="0">
                <a:cs typeface="Arial" charset="0"/>
              </a:rPr>
              <a:t>()</a:t>
            </a:r>
            <a:endParaRPr lang="en-US" b="0" dirty="0">
              <a:cs typeface="Arial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889052" y="5389393"/>
            <a:ext cx="7885814" cy="883831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[]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{ 5, 2, 1, 3, 4 };</a:t>
            </a:r>
          </a:p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Array.Sort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(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760466" y="5230643"/>
            <a:ext cx="2210326" cy="29419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>
                <a:cs typeface="Arial" charset="0"/>
              </a:rPr>
              <a:t>Sort()</a:t>
            </a:r>
            <a:endParaRPr lang="en-US" b="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3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array e </a:t>
            </a:r>
            <a:r>
              <a:rPr lang="it-IT" dirty="0" err="1"/>
              <a:t>ArrayList</a:t>
            </a:r>
            <a:endParaRPr lang="it-IT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60697" y="2186689"/>
            <a:ext cx="8280400" cy="155575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[]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{ 1, 2, 3, 4, 5 };</a:t>
            </a:r>
          </a:p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number =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[2];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// OR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object number =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oldNumbers.GetValue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(2);</a:t>
            </a: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700360" y="2029527"/>
            <a:ext cx="4446587" cy="3730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231775">
              <a:buSzPct val="80000"/>
              <a:defRPr/>
            </a:pPr>
            <a:r>
              <a:rPr lang="en-US" dirty="0">
                <a:cs typeface="Arial" charset="0"/>
              </a:rPr>
              <a:t>Accessing specific elements</a:t>
            </a:r>
            <a:endParaRPr lang="en-US" b="0" dirty="0">
              <a:cs typeface="Arial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860697" y="4052002"/>
            <a:ext cx="8280400" cy="252095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[]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{ 1, 2, 3, 4, 5 };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...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for (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0;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&lt;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oldNumbers.Length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;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++)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{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   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number=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[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];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}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// OR</a:t>
            </a:r>
          </a:p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foreach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(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int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number in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oldNumbers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) { ... 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687660" y="3880552"/>
            <a:ext cx="4506912" cy="3746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dirty="0">
                <a:cs typeface="Arial" charset="0"/>
              </a:rPr>
              <a:t>Iterating through all elements</a:t>
            </a:r>
            <a:endParaRPr lang="en-GB" dirty="0">
              <a:cs typeface="Arial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67035" y="1375477"/>
            <a:ext cx="8542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Elements are accessed from 0 to N-1</a:t>
            </a:r>
            <a:endParaRPr lang="en-GB" altLang="it-IT" b="0"/>
          </a:p>
        </p:txBody>
      </p:sp>
    </p:spTree>
    <p:extLst>
      <p:ext uri="{BB962C8B-B14F-4D97-AF65-F5344CB8AC3E}">
        <p14:creationId xmlns:p14="http://schemas.microsoft.com/office/powerpoint/2010/main" val="428692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una collezione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648379" y="1336675"/>
            <a:ext cx="8759825" cy="552132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/>
          <a:lstStyle>
            <a:lvl1pPr marL="109538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da-DK" altLang="it-IT" sz="2200">
              <a:latin typeface="Arial Narrow" panose="020B0606020202030204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16654" y="1462087"/>
            <a:ext cx="1589087" cy="31210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63538" indent="-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endParaRPr lang="en-US" altLang="it-IT" sz="1600" b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234541" y="1462087"/>
            <a:ext cx="1589088" cy="40703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63538" indent="-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endParaRPr lang="en-US" altLang="it-IT" sz="1600" b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650841" y="1462087"/>
            <a:ext cx="1589088" cy="31210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63538" indent="-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endParaRPr lang="en-US" altLang="it-IT" sz="1600" b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1988104" y="3549650"/>
            <a:ext cx="1247775" cy="83978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/>
              <a:t>int</a:t>
            </a:r>
          </a:p>
          <a:p>
            <a:pPr marL="61913">
              <a:defRPr/>
            </a:pPr>
            <a:r>
              <a:rPr lang="en-US" b="0"/>
              <a:t>5</a:t>
            </a:r>
          </a:p>
          <a:p>
            <a:pPr marL="61913">
              <a:defRPr/>
            </a:pPr>
            <a:endParaRPr lang="en-US" b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5405991" y="1620837"/>
            <a:ext cx="1247775" cy="839788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 dirty="0" err="1">
                <a:cs typeface="Arial" charset="0"/>
              </a:rPr>
              <a:t>int</a:t>
            </a:r>
            <a:endParaRPr lang="en-US" dirty="0">
              <a:cs typeface="Arial" charset="0"/>
            </a:endParaRPr>
          </a:p>
          <a:p>
            <a:pPr marL="61913">
              <a:defRPr/>
            </a:pPr>
            <a:r>
              <a:rPr lang="en-US" b="0" dirty="0">
                <a:cs typeface="Arial" charset="0"/>
              </a:rPr>
              <a:t>4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405991" y="2584450"/>
            <a:ext cx="1247775" cy="83978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/>
              <a:t>string</a:t>
            </a:r>
          </a:p>
          <a:p>
            <a:pPr marL="61913">
              <a:defRPr/>
            </a:pPr>
            <a:r>
              <a:rPr lang="en-US" b="0"/>
              <a:t>“Rich”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5405991" y="3549650"/>
            <a:ext cx="1247775" cy="83978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 dirty="0" err="1">
                <a:cs typeface="Arial" charset="0"/>
              </a:rPr>
              <a:t>int</a:t>
            </a:r>
            <a:endParaRPr lang="en-US" dirty="0">
              <a:cs typeface="Arial" charset="0"/>
            </a:endParaRPr>
          </a:p>
          <a:p>
            <a:pPr marL="61913">
              <a:defRPr/>
            </a:pPr>
            <a:r>
              <a:rPr lang="en-US" b="0" dirty="0">
                <a:cs typeface="Arial" charset="0"/>
              </a:rPr>
              <a:t>5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8846104" y="1620837"/>
            <a:ext cx="1247775" cy="839788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 dirty="0" err="1">
                <a:cs typeface="Arial" charset="0"/>
              </a:rPr>
              <a:t>int</a:t>
            </a:r>
            <a:endParaRPr lang="en-US" dirty="0">
              <a:cs typeface="Arial" charset="0"/>
            </a:endParaRPr>
          </a:p>
          <a:p>
            <a:pPr marL="61913">
              <a:defRPr/>
            </a:pPr>
            <a:r>
              <a:rPr lang="en-US" b="0" dirty="0">
                <a:cs typeface="Arial" charset="0"/>
              </a:rPr>
              <a:t>4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8846104" y="2584450"/>
            <a:ext cx="1247775" cy="83978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/>
              <a:t>string</a:t>
            </a:r>
          </a:p>
          <a:p>
            <a:pPr marL="61913">
              <a:defRPr/>
            </a:pPr>
            <a:r>
              <a:rPr lang="en-US" b="0"/>
              <a:t>“Rich”</a:t>
            </a: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8846104" y="3549650"/>
            <a:ext cx="1247775" cy="83978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 dirty="0" err="1">
                <a:cs typeface="Arial" charset="0"/>
              </a:rPr>
              <a:t>bool</a:t>
            </a:r>
            <a:endParaRPr lang="en-US" dirty="0">
              <a:cs typeface="Arial" charset="0"/>
            </a:endParaRPr>
          </a:p>
          <a:p>
            <a:pPr marL="61913">
              <a:defRPr/>
            </a:pPr>
            <a:r>
              <a:rPr lang="en-US" b="0" dirty="0">
                <a:cs typeface="Arial" charset="0"/>
              </a:rPr>
              <a:t>true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1988104" y="1620837"/>
            <a:ext cx="1247775" cy="839788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/>
              <a:t>int</a:t>
            </a:r>
          </a:p>
          <a:p>
            <a:pPr marL="61913">
              <a:defRPr/>
            </a:pPr>
            <a:r>
              <a:rPr lang="en-US" b="0"/>
              <a:t>4</a:t>
            </a:r>
          </a:p>
          <a:p>
            <a:pPr marL="61913">
              <a:defRPr/>
            </a:pPr>
            <a:endParaRPr lang="en-US" b="0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1988104" y="2584450"/>
            <a:ext cx="1247775" cy="83978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/>
              <a:t>string</a:t>
            </a:r>
          </a:p>
          <a:p>
            <a:pPr marL="61913">
              <a:defRPr/>
            </a:pPr>
            <a:r>
              <a:rPr lang="en-US" b="0"/>
              <a:t>“Rich” </a:t>
            </a:r>
          </a:p>
          <a:p>
            <a:pPr marL="61913">
              <a:defRPr/>
            </a:pPr>
            <a:endParaRPr lang="en-US" b="0"/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5420279" y="4524375"/>
            <a:ext cx="1249362" cy="83978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 dirty="0" err="1">
                <a:cs typeface="Arial" charset="0"/>
              </a:rPr>
              <a:t>bool</a:t>
            </a:r>
            <a:endParaRPr lang="en-US" dirty="0">
              <a:cs typeface="Arial" charset="0"/>
            </a:endParaRPr>
          </a:p>
          <a:p>
            <a:pPr marL="61913">
              <a:defRPr/>
            </a:pPr>
            <a:r>
              <a:rPr lang="en-US" b="0" dirty="0">
                <a:cs typeface="Arial" charset="0"/>
              </a:rPr>
              <a:t>true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3524804" y="2276475"/>
            <a:ext cx="1589087" cy="148431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363538" indent="-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/>
              <a:t>Add</a:t>
            </a:r>
            <a:r>
              <a:rPr lang="en-US" altLang="it-IT" sz="1600" b="0"/>
              <a:t>:</a:t>
            </a: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3699429" y="2722562"/>
            <a:ext cx="1247775" cy="839788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 dirty="0" err="1">
                <a:cs typeface="Arial" charset="0"/>
              </a:rPr>
              <a:t>bool</a:t>
            </a:r>
            <a:endParaRPr lang="en-US" dirty="0">
              <a:cs typeface="Arial" charset="0"/>
            </a:endParaRPr>
          </a:p>
          <a:p>
            <a:pPr marL="61913">
              <a:defRPr/>
            </a:pPr>
            <a:r>
              <a:rPr lang="en-US" b="0" dirty="0">
                <a:cs typeface="Arial" charset="0"/>
              </a:rPr>
              <a:t>true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6945866" y="2281237"/>
            <a:ext cx="1589088" cy="14827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363538" indent="-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/>
              <a:t>Remove</a:t>
            </a:r>
            <a:r>
              <a:rPr lang="en-US" altLang="it-IT" sz="1600" b="0"/>
              <a:t>: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7120491" y="2725737"/>
            <a:ext cx="1247775" cy="839788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 dirty="0" err="1">
                <a:cs typeface="Arial" charset="0"/>
              </a:rPr>
              <a:t>int</a:t>
            </a:r>
            <a:endParaRPr lang="en-US" dirty="0">
              <a:cs typeface="Arial" charset="0"/>
            </a:endParaRPr>
          </a:p>
          <a:p>
            <a:pPr marL="61913">
              <a:defRPr/>
            </a:pPr>
            <a:r>
              <a:rPr lang="en-US" b="0" dirty="0">
                <a:cs typeface="Arial" charset="0"/>
              </a:rPr>
              <a:t>5</a:t>
            </a: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1757916" y="5757862"/>
            <a:ext cx="8551863" cy="83026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it-IT" sz="1600" b="0"/>
              <a:t> Items in a collection are referenced by using the </a:t>
            </a:r>
            <a:r>
              <a:rPr lang="en-US" altLang="it-IT" sz="1600"/>
              <a:t>System.Object</a:t>
            </a:r>
            <a:r>
              <a:rPr lang="en-US" altLang="it-IT" sz="1600" b="0"/>
              <a:t> type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it-IT" sz="1600" b="0"/>
              <a:t> Collections manage space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01222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array e </a:t>
            </a:r>
            <a:r>
              <a:rPr lang="it-IT" dirty="0" err="1"/>
              <a:t>ArrayList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Lists, queues, stacks, and hash tables are common ways to manage data in an application</a:t>
            </a:r>
          </a:p>
          <a:p>
            <a:pPr lvl="1"/>
            <a:r>
              <a:rPr lang="en-US" dirty="0"/>
              <a:t>List:  A collection that allows you access by index</a:t>
            </a:r>
          </a:p>
          <a:p>
            <a:pPr marL="457200" lvl="1" indent="0">
              <a:buNone/>
            </a:pPr>
            <a:r>
              <a:rPr lang="en-US" dirty="0"/>
              <a:t>	Example:  An array is a list; an </a:t>
            </a:r>
            <a:r>
              <a:rPr lang="en-US" dirty="0" err="1"/>
              <a:t>ArrayList</a:t>
            </a:r>
            <a:r>
              <a:rPr lang="en-US" dirty="0"/>
              <a:t> is a list</a:t>
            </a:r>
          </a:p>
          <a:p>
            <a:pPr lvl="1"/>
            <a:r>
              <a:rPr lang="en-US" dirty="0"/>
              <a:t>Queue:  First-in, first-out collection of objects</a:t>
            </a:r>
          </a:p>
          <a:p>
            <a:pPr marL="457200" lvl="1" indent="0">
              <a:buNone/>
            </a:pPr>
            <a:r>
              <a:rPr lang="en-US" dirty="0"/>
              <a:t>	Example:  Waiting in line at a ticket office</a:t>
            </a:r>
          </a:p>
          <a:p>
            <a:pPr lvl="1"/>
            <a:r>
              <a:rPr lang="en-US" dirty="0"/>
              <a:t>Stack:  Last-in-first-out collection of objects</a:t>
            </a:r>
          </a:p>
          <a:p>
            <a:pPr marL="457200" lvl="1" indent="0">
              <a:buNone/>
            </a:pPr>
            <a:r>
              <a:rPr lang="en-US" dirty="0"/>
              <a:t>	Example:  A pile of plates</a:t>
            </a:r>
          </a:p>
          <a:p>
            <a:pPr lvl="1"/>
            <a:r>
              <a:rPr lang="en-US" dirty="0"/>
              <a:t>Hash table:  Represents a collection of associated keys and values organized around the hash code of the key</a:t>
            </a:r>
          </a:p>
          <a:p>
            <a:pPr marL="457200" lvl="1" indent="0">
              <a:buNone/>
            </a:pPr>
            <a:r>
              <a:rPr lang="en-US" dirty="0"/>
              <a:t>	Example:  A dictionary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6727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Utilizzare le </a:t>
            </a:r>
            <a:r>
              <a:rPr lang="it-IT" dirty="0" err="1"/>
              <a:t>collection</a:t>
            </a:r>
            <a:endParaRPr lang="it-IT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745180" y="1336675"/>
            <a:ext cx="8723312" cy="552132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/>
          <a:lstStyle>
            <a:lvl1pPr marL="109538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da-DK" altLang="it-IT" sz="2200">
              <a:latin typeface="Arial Narrow" panose="020B0606020202030204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96005" y="1587500"/>
            <a:ext cx="4021137" cy="22796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/>
              <a:t>ICollection interface: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/>
              <a:t>CopyTo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/>
              <a:t>GetEnumerator 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/>
              <a:t>Count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Implemented by all collection classes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218755" y="1587500"/>
            <a:ext cx="3992562" cy="22796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/>
              <a:t>IList interface: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/>
              <a:t>Add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/>
              <a:t>Remove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endParaRPr lang="en-US" altLang="it-IT" sz="1600" b="0"/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Implemented by some collection classes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226692" y="3990975"/>
            <a:ext cx="3984625" cy="2708275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b="0"/>
              <a:t>ArrayList list = new ArrayList();</a:t>
            </a:r>
            <a:endParaRPr lang="en-GB" sz="1400" b="0"/>
          </a:p>
          <a:p>
            <a:pPr>
              <a:defRPr/>
            </a:pPr>
            <a:r>
              <a:rPr lang="en-US" sz="1400" b="0"/>
              <a:t> </a:t>
            </a:r>
            <a:endParaRPr lang="en-GB" sz="1400" b="0"/>
          </a:p>
          <a:p>
            <a:pPr>
              <a:defRPr/>
            </a:pPr>
            <a:r>
              <a:rPr lang="en-US" sz="1400" b="0"/>
              <a:t>list.Add(6);</a:t>
            </a:r>
          </a:p>
          <a:p>
            <a:pPr>
              <a:defRPr/>
            </a:pPr>
            <a:endParaRPr lang="en-GB" sz="1400" b="0"/>
          </a:p>
          <a:p>
            <a:pPr>
              <a:defRPr/>
            </a:pPr>
            <a:r>
              <a:rPr lang="en-US" sz="1400" b="0"/>
              <a:t>list.Remove(6);</a:t>
            </a:r>
            <a:endParaRPr lang="en-GB" sz="1400" b="0"/>
          </a:p>
          <a:p>
            <a:pPr>
              <a:defRPr/>
            </a:pPr>
            <a:r>
              <a:rPr lang="en-US" sz="1400" b="0"/>
              <a:t> </a:t>
            </a:r>
            <a:endParaRPr lang="en-GB" sz="1400" b="0"/>
          </a:p>
          <a:p>
            <a:pPr>
              <a:defRPr/>
            </a:pPr>
            <a:r>
              <a:rPr lang="en-US" sz="1400" b="0"/>
              <a:t>list.RemoveAt(1);</a:t>
            </a:r>
            <a:endParaRPr lang="en-GB" sz="1400" b="0"/>
          </a:p>
          <a:p>
            <a:pPr>
              <a:defRPr/>
            </a:pPr>
            <a:r>
              <a:rPr lang="en-US" sz="1400" b="0"/>
              <a:t> </a:t>
            </a:r>
          </a:p>
          <a:p>
            <a:pPr>
              <a:defRPr/>
            </a:pPr>
            <a:r>
              <a:rPr lang="en-US" sz="1400" b="0"/>
              <a:t>int temp = (int)list[0]);</a:t>
            </a:r>
            <a:endParaRPr lang="en-GB" sz="1400" b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996005" y="3987800"/>
            <a:ext cx="4021137" cy="27289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Items are stored in collections as objects. You must cast items retrieved from the collection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endParaRPr lang="en-US" altLang="it-IT" sz="1600" b="0"/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Some collection classes use alternatives such as </a:t>
            </a:r>
            <a:r>
              <a:rPr lang="en-US" altLang="it-IT" sz="1600"/>
              <a:t>Push</a:t>
            </a:r>
            <a:r>
              <a:rPr lang="en-US" altLang="it-IT" sz="1600" b="0"/>
              <a:t> and </a:t>
            </a:r>
            <a:r>
              <a:rPr lang="en-US" altLang="it-IT" sz="1600"/>
              <a:t>Pop</a:t>
            </a:r>
            <a:r>
              <a:rPr lang="en-US" altLang="it-IT" sz="1600" b="0"/>
              <a:t> instead of </a:t>
            </a:r>
            <a:r>
              <a:rPr lang="en-US" altLang="it-IT" sz="1600"/>
              <a:t>Add</a:t>
            </a:r>
            <a:r>
              <a:rPr lang="en-US" altLang="it-IT" sz="1600" b="0"/>
              <a:t> and </a:t>
            </a:r>
            <a:r>
              <a:rPr lang="en-US" altLang="it-IT" sz="160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8869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 err="1"/>
              <a:t>ArrayList</a:t>
            </a:r>
            <a:r>
              <a:rPr lang="en-US" altLang="it-IT" dirty="0"/>
              <a:t> Class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does not have a fixed size; it grows as needed</a:t>
            </a:r>
          </a:p>
          <a:p>
            <a:r>
              <a:rPr lang="en-US" dirty="0"/>
              <a:t>Use Add(object)  to add an object to the end of the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Use [] to access elements in the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TrimToSize</a:t>
            </a:r>
            <a:r>
              <a:rPr lang="en-US" dirty="0"/>
              <a:t>() to reduce the size to fit the number of elements in the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Use Clear to remove all the elements</a:t>
            </a:r>
          </a:p>
          <a:p>
            <a:r>
              <a:rPr lang="en-US" dirty="0"/>
              <a:t>Can set the capacity explicitly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794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5 - Programmazione ad oggetti in C#.NET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Introduzione all'OOP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6195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Iterare una collezione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964920" y="1336675"/>
            <a:ext cx="8723312" cy="552132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/>
          <a:lstStyle>
            <a:lvl1pPr marL="109538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da-DK" altLang="it-IT" sz="2200">
              <a:latin typeface="Arial Narrow" panose="020B0606020202030204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71295" y="1587500"/>
            <a:ext cx="8335962" cy="83026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A </a:t>
            </a:r>
            <a:r>
              <a:rPr lang="en-US" altLang="it-IT" sz="1600"/>
              <a:t>foreach</a:t>
            </a:r>
            <a:r>
              <a:rPr lang="en-US" altLang="it-IT" sz="1600" b="0"/>
              <a:t> loop displays every item in a collection in turn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endParaRPr lang="en-US" altLang="it-IT" sz="1600" b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20795" y="1990725"/>
            <a:ext cx="5919787" cy="998538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b="0"/>
              <a:t>foreach(&lt;type&gt; &lt;control_variable&gt; in &lt;collection&gt;)</a:t>
            </a:r>
          </a:p>
          <a:p>
            <a:pPr>
              <a:defRPr/>
            </a:pPr>
            <a:r>
              <a:rPr lang="en-US" sz="1400" b="0"/>
              <a:t>{</a:t>
            </a:r>
            <a:endParaRPr lang="en-GB" sz="1400" b="0"/>
          </a:p>
          <a:p>
            <a:pPr>
              <a:defRPr/>
            </a:pPr>
            <a:r>
              <a:rPr lang="en-US" sz="1400" b="0"/>
              <a:t>    &lt;foreach_statement_body&gt;</a:t>
            </a:r>
          </a:p>
          <a:p>
            <a:pPr>
              <a:defRPr/>
            </a:pPr>
            <a:r>
              <a:rPr lang="en-US" sz="1400" b="0"/>
              <a:t>}</a:t>
            </a:r>
            <a:endParaRPr lang="en-GB" sz="1400" b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83995" y="3111500"/>
            <a:ext cx="8334375" cy="10906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To use a </a:t>
            </a:r>
            <a:r>
              <a:rPr lang="en-US" altLang="it-IT" sz="1600"/>
              <a:t>foreach</a:t>
            </a:r>
            <a:r>
              <a:rPr lang="en-US" altLang="it-IT" sz="1600" b="0"/>
              <a:t> loop, the collection must expose an enumerator. The </a:t>
            </a:r>
            <a:r>
              <a:rPr lang="en-US" altLang="it-IT" sz="1600"/>
              <a:t>ICollection</a:t>
            </a:r>
            <a:r>
              <a:rPr lang="en-US" altLang="it-IT" sz="1600" b="0"/>
              <a:t> interface defines a </a:t>
            </a:r>
            <a:r>
              <a:rPr lang="en-US" altLang="it-IT" sz="1600"/>
              <a:t>GetEnumerator</a:t>
            </a:r>
            <a:r>
              <a:rPr lang="en-US" altLang="it-IT" sz="1600" b="0"/>
              <a:t> method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endParaRPr lang="en-US" altLang="it-IT" sz="1600" b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538257" y="3902075"/>
            <a:ext cx="5919788" cy="28321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b="0"/>
              <a:t>ArrayList list = new ArrayList();</a:t>
            </a:r>
            <a:endParaRPr lang="en-GB" sz="1400" b="0"/>
          </a:p>
          <a:p>
            <a:pPr>
              <a:defRPr/>
            </a:pPr>
            <a:r>
              <a:rPr lang="en-US" sz="1400" b="0"/>
              <a:t>list.Add(99);</a:t>
            </a:r>
            <a:endParaRPr lang="en-GB" sz="1400" b="0"/>
          </a:p>
          <a:p>
            <a:pPr>
              <a:defRPr/>
            </a:pPr>
            <a:r>
              <a:rPr lang="en-US" sz="1400" b="0"/>
              <a:t>list.Add(10001);</a:t>
            </a:r>
            <a:endParaRPr lang="en-GB" sz="1400" b="0"/>
          </a:p>
          <a:p>
            <a:pPr>
              <a:defRPr/>
            </a:pPr>
            <a:r>
              <a:rPr lang="en-US" sz="1400" b="0"/>
              <a:t>list.Add(25);</a:t>
            </a:r>
            <a:endParaRPr lang="en-GB" sz="1400" b="0"/>
          </a:p>
          <a:p>
            <a:pPr>
              <a:defRPr/>
            </a:pPr>
            <a:r>
              <a:rPr lang="en-US" sz="1400" b="0"/>
              <a:t>... </a:t>
            </a:r>
            <a:endParaRPr lang="en-GB" sz="1400" b="0"/>
          </a:p>
          <a:p>
            <a:pPr>
              <a:defRPr/>
            </a:pPr>
            <a:r>
              <a:rPr lang="en-US" sz="1400" b="0"/>
              <a:t>foreach (int i in list)</a:t>
            </a:r>
            <a:endParaRPr lang="en-GB" sz="1400" b="0"/>
          </a:p>
          <a:p>
            <a:pPr>
              <a:defRPr/>
            </a:pPr>
            <a:r>
              <a:rPr lang="en-US" sz="1400" b="0"/>
              <a:t>{</a:t>
            </a:r>
            <a:endParaRPr lang="en-GB" sz="1400" b="0"/>
          </a:p>
          <a:p>
            <a:pPr>
              <a:defRPr/>
            </a:pPr>
            <a:r>
              <a:rPr lang="en-US" sz="1400" b="0"/>
              <a:t>    Console.WriteLine(i);</a:t>
            </a:r>
            <a:endParaRPr lang="en-GB" sz="1400" b="0"/>
          </a:p>
          <a:p>
            <a:pPr>
              <a:defRPr/>
            </a:pPr>
            <a:r>
              <a:rPr lang="en-US" sz="1400" b="0"/>
              <a:t>}</a:t>
            </a:r>
          </a:p>
          <a:p>
            <a:pPr>
              <a:defRPr/>
            </a:pPr>
            <a:r>
              <a:rPr lang="en-GB" sz="1400" b="0"/>
              <a:t>// Output: 99</a:t>
            </a:r>
            <a:br>
              <a:rPr lang="en-GB" sz="1400" b="0"/>
            </a:br>
            <a:r>
              <a:rPr lang="en-GB" sz="1400" b="0"/>
              <a:t>//             10001</a:t>
            </a:r>
            <a:br>
              <a:rPr lang="en-GB" sz="1400" b="0"/>
            </a:br>
            <a:r>
              <a:rPr lang="en-GB" sz="1400" b="0"/>
              <a:t>//             25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75285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Inizializzare una collezione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768882" y="1243013"/>
            <a:ext cx="8759825" cy="552132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/>
          <a:lstStyle>
            <a:lvl1pPr marL="109538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da-DK" altLang="it-IT" sz="2200">
              <a:latin typeface="Arial Narrow" panose="020B0606020202030204" pitchFamily="34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878419" y="1462088"/>
            <a:ext cx="8551863" cy="8302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You can use the </a:t>
            </a:r>
            <a:r>
              <a:rPr lang="en-US" altLang="it-IT" sz="1600"/>
              <a:t>Add</a:t>
            </a:r>
            <a:r>
              <a:rPr lang="en-US" altLang="it-IT" sz="1600" b="0"/>
              <a:t> method to add items to a collection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508907" y="1917700"/>
            <a:ext cx="5805487" cy="769938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ArrayList al = new ArrayList();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>
                <a:latin typeface="Lucida Sans Typewriter" pitchFamily="49" charset="0"/>
              </a:rPr>
              <a:t>al.Add("Value");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>
                <a:latin typeface="Lucida Sans Typewriter" pitchFamily="49" charset="0"/>
              </a:rPr>
              <a:t>al.Add("Another Value");</a:t>
            </a:r>
            <a:endParaRPr lang="en-US" sz="1400" b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en-US" sz="1400" b="0">
              <a:latin typeface="Lucida Sans Typewriter" pitchFamily="49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880007" y="2860675"/>
            <a:ext cx="8551862" cy="83026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You can also use a collection initializer to add items to a collection when you define the collection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4510494" y="3316288"/>
            <a:ext cx="5805488" cy="1481137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>
                <a:latin typeface="Lucida Sans Typewriter" pitchFamily="49" charset="0"/>
              </a:rPr>
              <a:t>// Assume person1 and person 2 are instantiated</a:t>
            </a:r>
            <a:br>
              <a:rPr lang="en-GB" sz="1400" b="0" dirty="0">
                <a:latin typeface="Lucida Sans Typewriter" pitchFamily="49" charset="0"/>
              </a:rPr>
            </a:br>
            <a:r>
              <a:rPr lang="en-GB" sz="1400" b="0" dirty="0">
                <a:latin typeface="Lucida Sans Typewriter" pitchFamily="49" charset="0"/>
              </a:rPr>
              <a:t>// Person objects.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 err="1">
                <a:latin typeface="Lucida Sans Typewriter" pitchFamily="49" charset="0"/>
              </a:rPr>
              <a:t>ArrayList</a:t>
            </a:r>
            <a:r>
              <a:rPr lang="en-GB" sz="1400" b="0" dirty="0">
                <a:latin typeface="Lucida Sans Typewriter" pitchFamily="49" charset="0"/>
              </a:rPr>
              <a:t> al2 = new </a:t>
            </a:r>
            <a:r>
              <a:rPr lang="en-GB" sz="1400" b="0" dirty="0" err="1">
                <a:latin typeface="Lucida Sans Typewriter" pitchFamily="49" charset="0"/>
              </a:rPr>
              <a:t>ArrayList</a:t>
            </a:r>
            <a:r>
              <a:rPr lang="en-GB" sz="1400" b="0" dirty="0">
                <a:latin typeface="Lucida Sans Typewriter" pitchFamily="49" charset="0"/>
              </a:rPr>
              <a:t>()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>
                <a:latin typeface="Lucida Sans Typewriter" pitchFamily="49" charset="0"/>
              </a:rPr>
              <a:t>{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>
                <a:latin typeface="Lucida Sans Typewriter" pitchFamily="49" charset="0"/>
              </a:rPr>
              <a:t>    person1,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>
                <a:latin typeface="Lucida Sans Typewriter" pitchFamily="49" charset="0"/>
              </a:rPr>
              <a:t>    person2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>
                <a:latin typeface="Lucida Sans Typewriter" pitchFamily="49" charset="0"/>
              </a:rPr>
              <a:t>};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880007" y="4959350"/>
            <a:ext cx="8551862" cy="83026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You can combine collection initializers with object initializers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4510494" y="5414963"/>
            <a:ext cx="5805488" cy="1122362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 err="1">
                <a:latin typeface="Lucida Sans Typewriter" pitchFamily="49" charset="0"/>
              </a:rPr>
              <a:t>ArrayList</a:t>
            </a:r>
            <a:r>
              <a:rPr lang="en-GB" sz="1400" b="0" dirty="0">
                <a:latin typeface="Lucida Sans Typewriter" pitchFamily="49" charset="0"/>
              </a:rPr>
              <a:t> al3 = new </a:t>
            </a:r>
            <a:r>
              <a:rPr lang="en-GB" sz="1400" b="0" dirty="0" err="1">
                <a:latin typeface="Lucida Sans Typewriter" pitchFamily="49" charset="0"/>
              </a:rPr>
              <a:t>ArrayList</a:t>
            </a:r>
            <a:r>
              <a:rPr lang="en-GB" sz="1400" b="0" dirty="0">
                <a:latin typeface="Lucida Sans Typewriter" pitchFamily="49" charset="0"/>
              </a:rPr>
              <a:t>()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>
                <a:latin typeface="Lucida Sans Typewriter" pitchFamily="49" charset="0"/>
              </a:rPr>
              <a:t>{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>
                <a:latin typeface="Lucida Sans Typewriter" pitchFamily="49" charset="0"/>
              </a:rPr>
              <a:t>    new Person() {Name="James", Age =45},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>
                <a:latin typeface="Lucida Sans Typewriter" pitchFamily="49" charset="0"/>
              </a:rPr>
              <a:t>    new Person() {Name="Tom", Age =31}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GB" sz="1400" b="0" dirty="0">
                <a:latin typeface="Lucida Sans Typewriter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7540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Queues</a:t>
            </a:r>
            <a:r>
              <a:rPr lang="it-IT" dirty="0"/>
              <a:t> e </a:t>
            </a:r>
            <a:r>
              <a:rPr lang="it-IT" dirty="0" err="1"/>
              <a:t>Stacks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Queues:  first-in, first-out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places objects in the queue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removes objects from the queue</a:t>
            </a:r>
          </a:p>
          <a:p>
            <a:r>
              <a:rPr lang="en-US" dirty="0"/>
              <a:t>Stacks: last-in, first-out</a:t>
            </a:r>
          </a:p>
          <a:p>
            <a:pPr lvl="1"/>
            <a:r>
              <a:rPr lang="en-US" dirty="0"/>
              <a:t>Push places objects on the stack</a:t>
            </a:r>
          </a:p>
          <a:p>
            <a:pPr lvl="1"/>
            <a:r>
              <a:rPr lang="en-US" dirty="0"/>
              <a:t>Pop removes objects from the stack</a:t>
            </a:r>
          </a:p>
          <a:p>
            <a:pPr lvl="1"/>
            <a:r>
              <a:rPr lang="en-US" dirty="0"/>
              <a:t>Count gets the number of objects contained in a stack or queue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48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Hash Tables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table is a data structure that associates a key with an object, for rapid retrieval</a:t>
            </a:r>
          </a:p>
          <a:p>
            <a:endParaRPr lang="it-IT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66309" y="3781979"/>
            <a:ext cx="8193088" cy="2667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/>
          <a:lstStyle/>
          <a:p>
            <a:r>
              <a:rPr lang="en-US" altLang="it-IT" sz="2000" b="0">
                <a:latin typeface="Lucida Sans Typewriter" panose="020B0509030504030204" pitchFamily="49" charset="0"/>
              </a:rPr>
              <a:t>Book techBook = new Book("Inside C#", </a:t>
            </a:r>
            <a:r>
              <a:rPr lang="en-US" altLang="it-IT" b="0"/>
              <a:t>0735612889</a:t>
            </a:r>
            <a:r>
              <a:rPr lang="en-US" altLang="it-IT" sz="2000" b="0">
                <a:latin typeface="Lucida Sans Typewriter" panose="020B0509030504030204" pitchFamily="49" charset="0"/>
              </a:rPr>
              <a:t>);</a:t>
            </a:r>
          </a:p>
          <a:p>
            <a:r>
              <a:rPr lang="en-US" altLang="it-IT" sz="2000">
                <a:latin typeface="Lucida Sans Typewriter" panose="020B0509030504030204" pitchFamily="49" charset="0"/>
              </a:rPr>
              <a:t>// ...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public Hashtable bookList;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// 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bookList.Add(</a:t>
            </a:r>
            <a:r>
              <a:rPr lang="en-US" altLang="it-IT" b="0"/>
              <a:t>0735612889</a:t>
            </a:r>
            <a:r>
              <a:rPr lang="en-US" altLang="it-IT" sz="2000" b="0">
                <a:latin typeface="Lucida Sans Typewriter" panose="020B0509030504030204" pitchFamily="49" charset="0"/>
              </a:rPr>
              <a:t>, techBook); 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//</a:t>
            </a:r>
            <a:endParaRPr lang="en-US" altLang="it-IT" sz="2000">
              <a:latin typeface="Lucida Sans Typewriter" panose="020B0509030504030204" pitchFamily="49" charset="0"/>
            </a:endParaRP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Book b = (Book) bookList[0735612889];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// b’s title is "Inside C#"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6109697" y="3153329"/>
            <a:ext cx="0" cy="189071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it-IT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576297" y="2812016"/>
            <a:ext cx="1066800" cy="457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19050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/>
          <a:p>
            <a:pPr algn="ctr"/>
            <a:r>
              <a:rPr lang="en-US" altLang="it-IT"/>
              <a:t>Object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4526959" y="3151741"/>
            <a:ext cx="0" cy="190182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/>
          <a:p>
            <a:endParaRPr lang="it-IT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3993559" y="2810429"/>
            <a:ext cx="1066800" cy="457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19050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/>
          <a:lstStyle/>
          <a:p>
            <a:pPr algn="ctr"/>
            <a:r>
              <a:rPr lang="en-US" altLang="it-IT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421805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Parte 5 - Programmazione ad oggetti in C#.NET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Metodi, Proprietà e membri</a:t>
            </a:r>
          </a:p>
          <a:p>
            <a:r>
              <a:rPr lang="it-IT" dirty="0"/>
              <a:t>Le Classi e le istanze (differenze)</a:t>
            </a:r>
          </a:p>
          <a:p>
            <a:r>
              <a:rPr lang="it-IT" dirty="0"/>
              <a:t>Costruttori e Distruttori</a:t>
            </a:r>
          </a:p>
          <a:p>
            <a:r>
              <a:rPr lang="it-IT" dirty="0"/>
              <a:t>Incapsulamento</a:t>
            </a:r>
          </a:p>
          <a:p>
            <a:r>
              <a:rPr lang="it-IT" dirty="0"/>
              <a:t>L'ereditarietà</a:t>
            </a:r>
          </a:p>
          <a:p>
            <a:r>
              <a:rPr lang="it-IT" dirty="0"/>
              <a:t>Il Polimorfismo: </a:t>
            </a:r>
            <a:r>
              <a:rPr lang="it-IT" dirty="0" err="1"/>
              <a:t>Overloading</a:t>
            </a:r>
            <a:r>
              <a:rPr lang="it-IT" dirty="0"/>
              <a:t> e </a:t>
            </a:r>
            <a:r>
              <a:rPr lang="it-IT" dirty="0" err="1"/>
              <a:t>Overriding</a:t>
            </a:r>
            <a:r>
              <a:rPr lang="it-IT" dirty="0"/>
              <a:t> di metodi e operatori</a:t>
            </a:r>
          </a:p>
          <a:p>
            <a:r>
              <a:rPr lang="it-IT" dirty="0"/>
              <a:t>Ciclo di vita degli oggetti: costruttori, distruttori, pattern </a:t>
            </a:r>
            <a:r>
              <a:rPr lang="it-IT" dirty="0" err="1"/>
              <a:t>IDisposable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956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e routine</a:t>
            </a:r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1853905" y="1264795"/>
            <a:ext cx="8345488" cy="5529262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/>
          </a:p>
        </p:txBody>
      </p:sp>
      <p:sp>
        <p:nvSpPr>
          <p:cNvPr id="5" name="AutoShape 3"/>
          <p:cNvSpPr>
            <a:spLocks noChangeAspect="1" noChangeArrowheads="1"/>
          </p:cNvSpPr>
          <p:nvPr/>
        </p:nvSpPr>
        <p:spPr bwMode="auto">
          <a:xfrm>
            <a:off x="2066630" y="1429895"/>
            <a:ext cx="7908925" cy="2203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109728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 method is a class member that contains a code block that represents an action:</a:t>
            </a:r>
            <a:endParaRPr lang="en-US" altLang="it-IT" sz="1600" b="0"/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sz="1600" b="0"/>
              <a:t> </a:t>
            </a:r>
            <a:r>
              <a:rPr lang="en-US" altLang="it-IT" b="0"/>
              <a:t>All executable code belongs to a method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b="0"/>
              <a:t> A C# application must have at least one method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b="0"/>
              <a:t> Methods can be defined for private use by a type, or for </a:t>
            </a:r>
          </a:p>
          <a:p>
            <a:pPr>
              <a:lnSpc>
                <a:spcPct val="120000"/>
              </a:lnSpc>
              <a:buClr>
                <a:schemeClr val="hlink"/>
              </a:buClr>
            </a:pPr>
            <a:r>
              <a:rPr lang="en-US" altLang="it-IT" b="0"/>
              <a:t>   public use by other types</a:t>
            </a:r>
          </a:p>
          <a:p>
            <a:pPr>
              <a:lnSpc>
                <a:spcPct val="120000"/>
              </a:lnSpc>
              <a:buClr>
                <a:schemeClr val="hlink"/>
              </a:buClr>
            </a:pPr>
            <a:endParaRPr lang="en-US" altLang="it-IT" b="0"/>
          </a:p>
        </p:txBody>
      </p:sp>
      <p:sp>
        <p:nvSpPr>
          <p:cNvPr id="6" name="AutoShape 3"/>
          <p:cNvSpPr>
            <a:spLocks noChangeAspect="1" noChangeArrowheads="1"/>
          </p:cNvSpPr>
          <p:nvPr/>
        </p:nvSpPr>
        <p:spPr bwMode="auto">
          <a:xfrm>
            <a:off x="2092030" y="3774632"/>
            <a:ext cx="7893050" cy="603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109728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The </a:t>
            </a:r>
            <a:r>
              <a:rPr lang="en-US" altLang="it-IT"/>
              <a:t>Main</a:t>
            </a:r>
            <a:r>
              <a:rPr lang="en-US" altLang="it-IT" b="0"/>
              <a:t> method defines the starting point for an application</a:t>
            </a:r>
          </a:p>
          <a:p>
            <a:pPr>
              <a:lnSpc>
                <a:spcPct val="120000"/>
              </a:lnSpc>
              <a:buClr>
                <a:schemeClr val="hlink"/>
              </a:buClr>
            </a:pPr>
            <a:endParaRPr lang="en-US" altLang="it-IT" b="0"/>
          </a:p>
        </p:txBody>
      </p:sp>
      <p:sp>
        <p:nvSpPr>
          <p:cNvPr id="7" name="AutoShape 3"/>
          <p:cNvSpPr>
            <a:spLocks noChangeAspect="1" noChangeArrowheads="1"/>
          </p:cNvSpPr>
          <p:nvPr/>
        </p:nvSpPr>
        <p:spPr bwMode="auto">
          <a:xfrm>
            <a:off x="2123780" y="4549332"/>
            <a:ext cx="7877175" cy="563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109728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C# supports instance and static methods</a:t>
            </a:r>
          </a:p>
          <a:p>
            <a:pPr>
              <a:lnSpc>
                <a:spcPct val="120000"/>
              </a:lnSpc>
              <a:buClr>
                <a:schemeClr val="hlink"/>
              </a:buClr>
            </a:pPr>
            <a:endParaRPr lang="en-US" altLang="it-IT" b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066630" y="5482782"/>
            <a:ext cx="3790950" cy="1139825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</a:rPr>
              <a:t>int</a:t>
            </a:r>
            <a:r>
              <a:rPr lang="en-GB" sz="1600" b="0" dirty="0">
                <a:latin typeface="Lucida Sans Typewriter" pitchFamily="49" charset="0"/>
              </a:rPr>
              <a:t> count = 99;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string </a:t>
            </a:r>
            <a:r>
              <a:rPr lang="en-GB" sz="1600" b="0" dirty="0" err="1">
                <a:latin typeface="Lucida Sans Typewriter" pitchFamily="49" charset="0"/>
              </a:rPr>
              <a:t>strCount</a:t>
            </a:r>
            <a:r>
              <a:rPr lang="en-GB" sz="1600" b="0" dirty="0">
                <a:latin typeface="Lucida Sans Typewriter" pitchFamily="49" charset="0"/>
              </a:rPr>
              <a:t> = 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</a:t>
            </a:r>
            <a:r>
              <a:rPr lang="en-GB" sz="1600" dirty="0" err="1">
                <a:latin typeface="Lucida Sans Typewriter" pitchFamily="49" charset="0"/>
              </a:rPr>
              <a:t>count.ToString</a:t>
            </a:r>
            <a:r>
              <a:rPr lang="en-GB" sz="1600" dirty="0">
                <a:latin typeface="Lucida Sans Typewriter" pitchFamily="49" charset="0"/>
              </a:rPr>
              <a:t>()</a:t>
            </a:r>
            <a:r>
              <a:rPr lang="en-GB" sz="1600" b="0" dirty="0">
                <a:latin typeface="Lucida Sans Typewriter" pitchFamily="49" charset="0"/>
              </a:rPr>
              <a:t>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266655" y="5276407"/>
            <a:ext cx="2568575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>
              <a:defRPr/>
            </a:pPr>
            <a:r>
              <a:rPr lang="en-US"/>
              <a:t>Instance method</a:t>
            </a:r>
            <a:endParaRPr lang="en-GB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6097293" y="5476432"/>
            <a:ext cx="3870325" cy="1139825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string </a:t>
            </a:r>
            <a:r>
              <a:rPr lang="en-GB" sz="1600" b="0" dirty="0" err="1">
                <a:latin typeface="Lucida Sans Typewriter" pitchFamily="49" charset="0"/>
              </a:rPr>
              <a:t>strCount</a:t>
            </a:r>
            <a:r>
              <a:rPr lang="en-GB" sz="1600" b="0" dirty="0">
                <a:latin typeface="Lucida Sans Typewriter" pitchFamily="49" charset="0"/>
              </a:rPr>
              <a:t> = “99”;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count = 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</a:t>
            </a:r>
            <a:r>
              <a:rPr lang="en-GB" sz="1600" dirty="0">
                <a:latin typeface="Lucida Sans Typewriter" pitchFamily="49" charset="0"/>
              </a:rPr>
              <a:t>Convert.ToInt32(</a:t>
            </a:r>
            <a:r>
              <a:rPr lang="en-GB" sz="1600" dirty="0" err="1">
                <a:latin typeface="Lucida Sans Typewriter" pitchFamily="49" charset="0"/>
              </a:rPr>
              <a:t>strCount</a:t>
            </a:r>
            <a:r>
              <a:rPr lang="en-GB" sz="1600" dirty="0">
                <a:latin typeface="Lucida Sans Typewriter" pitchFamily="49" charset="0"/>
              </a:rPr>
              <a:t>)</a:t>
            </a:r>
            <a:r>
              <a:rPr lang="en-GB" sz="1600" b="0" dirty="0">
                <a:latin typeface="Lucida Sans Typewriter" pitchFamily="49" charset="0"/>
              </a:rPr>
              <a:t>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244930" y="5254182"/>
            <a:ext cx="2568575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>
              <a:defRPr/>
            </a:pPr>
            <a:r>
              <a:rPr lang="en-US"/>
              <a:t>Static method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579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e routine</a:t>
            </a:r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2100299" y="1300237"/>
            <a:ext cx="8345488" cy="15240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311437" y="4959424"/>
            <a:ext cx="7966075" cy="182245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</a:rPr>
              <a:t>bool</a:t>
            </a:r>
            <a:r>
              <a:rPr lang="en-GB" sz="1600" b="0" dirty="0">
                <a:latin typeface="Lucida Sans Typewriter" pitchFamily="49" charset="0"/>
              </a:rPr>
              <a:t> </a:t>
            </a:r>
            <a:r>
              <a:rPr lang="en-GB" sz="1600" b="0" dirty="0" err="1">
                <a:latin typeface="Lucida Sans Typewriter" pitchFamily="49" charset="0"/>
              </a:rPr>
              <a:t>LockReport</a:t>
            </a:r>
            <a:r>
              <a:rPr lang="en-GB" sz="1600" b="0" dirty="0">
                <a:latin typeface="Lucida Sans Typewriter" pitchFamily="49" charset="0"/>
              </a:rPr>
              <a:t>(string </a:t>
            </a:r>
            <a:r>
              <a:rPr lang="en-GB" sz="1600" b="0" dirty="0" err="1">
                <a:latin typeface="Lucida Sans Typewriter" pitchFamily="49" charset="0"/>
              </a:rPr>
              <a:t>userName</a:t>
            </a:r>
            <a:r>
              <a:rPr lang="en-GB" sz="1600" b="0" dirty="0">
                <a:latin typeface="Lucida Sans Typewriter" pitchFamily="49" charset="0"/>
              </a:rPr>
              <a:t>)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{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</a:t>
            </a:r>
            <a:r>
              <a:rPr lang="en-GB" sz="1600" b="0" dirty="0" err="1">
                <a:latin typeface="Lucida Sans Typewriter" pitchFamily="49" charset="0"/>
              </a:rPr>
              <a:t>bool</a:t>
            </a:r>
            <a:r>
              <a:rPr lang="en-GB" sz="1600" b="0" dirty="0">
                <a:latin typeface="Lucida Sans Typewriter" pitchFamily="49" charset="0"/>
              </a:rPr>
              <a:t> success = false;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// Perform some processing here.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return success;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665449" y="4753049"/>
            <a:ext cx="1558925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>
              <a:defRPr/>
            </a:pPr>
            <a:r>
              <a:rPr lang="en-US"/>
              <a:t>Example</a:t>
            </a:r>
            <a:endParaRPr lang="en-GB"/>
          </a:p>
        </p:txBody>
      </p:sp>
      <p:sp>
        <p:nvSpPr>
          <p:cNvPr id="7" name="AutoShape 3"/>
          <p:cNvSpPr>
            <a:spLocks noChangeAspect="1" noChangeArrowheads="1"/>
          </p:cNvSpPr>
          <p:nvPr/>
        </p:nvSpPr>
        <p:spPr bwMode="auto">
          <a:xfrm>
            <a:off x="2279687" y="1417712"/>
            <a:ext cx="7908925" cy="1289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109728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 method contains:</a:t>
            </a:r>
            <a:endParaRPr lang="en-US" altLang="it-IT" sz="1600" b="0"/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sz="1600" b="0"/>
              <a:t> </a:t>
            </a:r>
            <a:r>
              <a:rPr lang="en-US" altLang="it-IT" b="0"/>
              <a:t>The method specification (access, return type, and signature)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b="0"/>
              <a:t> The method body (code)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2111412" y="2951237"/>
            <a:ext cx="8345487" cy="1697037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r>
              <a:rPr lang="en-US" b="0"/>
              <a:t>Method signature:</a:t>
            </a:r>
          </a:p>
          <a:p>
            <a:pPr marL="61913">
              <a:defRPr/>
            </a:pPr>
            <a:endParaRPr lang="en-US"/>
          </a:p>
        </p:txBody>
      </p:sp>
      <p:sp>
        <p:nvSpPr>
          <p:cNvPr id="9" name="Rounded Rectangle 844806"/>
          <p:cNvSpPr>
            <a:spLocks noChangeArrowheads="1"/>
          </p:cNvSpPr>
          <p:nvPr/>
        </p:nvSpPr>
        <p:spPr bwMode="auto">
          <a:xfrm>
            <a:off x="2332074" y="3370337"/>
            <a:ext cx="3165475" cy="4508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274320" tIns="0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65000"/>
              </a:lnSpc>
              <a:buClr>
                <a:schemeClr val="hlink"/>
              </a:buClr>
            </a:pPr>
            <a:r>
              <a:rPr lang="en-US" altLang="it-IT" sz="1600"/>
              <a:t> Name</a:t>
            </a:r>
            <a:r>
              <a:rPr lang="en-US" altLang="it-IT" sz="1600" b="0"/>
              <a:t> (Pascal case)</a:t>
            </a:r>
          </a:p>
        </p:txBody>
      </p:sp>
      <p:sp>
        <p:nvSpPr>
          <p:cNvPr id="10" name="AutoShape 26"/>
          <p:cNvSpPr>
            <a:spLocks noChangeArrowheads="1"/>
          </p:cNvSpPr>
          <p:nvPr/>
        </p:nvSpPr>
        <p:spPr bwMode="auto">
          <a:xfrm>
            <a:off x="2195549" y="3408437"/>
            <a:ext cx="320675" cy="358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990033"/>
                </a:solidFill>
              </a:rPr>
              <a:t>1</a:t>
            </a:r>
          </a:p>
        </p:txBody>
      </p:sp>
      <p:sp>
        <p:nvSpPr>
          <p:cNvPr id="11" name="Rounded Rectangle 844806"/>
          <p:cNvSpPr>
            <a:spLocks noChangeArrowheads="1"/>
          </p:cNvSpPr>
          <p:nvPr/>
        </p:nvSpPr>
        <p:spPr bwMode="auto">
          <a:xfrm>
            <a:off x="2295562" y="3981524"/>
            <a:ext cx="3165475" cy="4508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274320" tIns="0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65000"/>
              </a:lnSpc>
              <a:buClr>
                <a:schemeClr val="hlink"/>
              </a:buClr>
            </a:pPr>
            <a:r>
              <a:rPr lang="en-US" altLang="it-IT" sz="1600"/>
              <a:t> Parameters</a:t>
            </a:r>
            <a:r>
              <a:rPr lang="en-US" altLang="it-IT" sz="1600" b="0"/>
              <a:t> (camel case)</a:t>
            </a:r>
          </a:p>
        </p:txBody>
      </p:sp>
      <p:sp>
        <p:nvSpPr>
          <p:cNvPr id="12" name="AutoShape 26"/>
          <p:cNvSpPr>
            <a:spLocks noChangeArrowheads="1"/>
          </p:cNvSpPr>
          <p:nvPr/>
        </p:nvSpPr>
        <p:spPr bwMode="auto">
          <a:xfrm>
            <a:off x="2190787" y="4003749"/>
            <a:ext cx="320675" cy="358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990033"/>
                </a:solidFill>
              </a:rPr>
              <a:t>2</a:t>
            </a:r>
          </a:p>
        </p:txBody>
      </p:sp>
      <p:sp>
        <p:nvSpPr>
          <p:cNvPr id="13" name="AutoShape 3"/>
          <p:cNvSpPr>
            <a:spLocks noChangeAspect="1" noChangeArrowheads="1"/>
          </p:cNvSpPr>
          <p:nvPr/>
        </p:nvSpPr>
        <p:spPr bwMode="auto">
          <a:xfrm>
            <a:off x="5886487" y="3259212"/>
            <a:ext cx="4052887" cy="1130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109728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Each method signature must be unique in a programming type</a:t>
            </a:r>
          </a:p>
          <a:p>
            <a:pPr>
              <a:lnSpc>
                <a:spcPct val="120000"/>
              </a:lnSpc>
              <a:buClr>
                <a:schemeClr val="hlink"/>
              </a:buClr>
            </a:pPr>
            <a:endParaRPr lang="en-US" altLang="it-IT" b="0"/>
          </a:p>
        </p:txBody>
      </p:sp>
    </p:spTree>
    <p:extLst>
      <p:ext uri="{BB962C8B-B14F-4D97-AF65-F5344CB8AC3E}">
        <p14:creationId xmlns:p14="http://schemas.microsoft.com/office/powerpoint/2010/main" val="416672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e routine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18574" y="3792537"/>
            <a:ext cx="8343900" cy="11811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</a:rPr>
              <a:t>bool</a:t>
            </a:r>
            <a:r>
              <a:rPr lang="en-GB" sz="1600" b="0" dirty="0">
                <a:latin typeface="Lucida Sans Typewriter" pitchFamily="49" charset="0"/>
              </a:rPr>
              <a:t> </a:t>
            </a:r>
            <a:r>
              <a:rPr lang="en-GB" sz="1600" b="0" dirty="0" err="1">
                <a:latin typeface="Lucida Sans Typewriter" pitchFamily="49" charset="0"/>
              </a:rPr>
              <a:t>LockReport</a:t>
            </a:r>
            <a:r>
              <a:rPr lang="en-GB" sz="1600" b="0" dirty="0">
                <a:latin typeface="Lucida Sans Typewriter" pitchFamily="49" charset="0"/>
              </a:rPr>
              <a:t>(string </a:t>
            </a:r>
            <a:r>
              <a:rPr lang="en-GB" sz="1600" b="0" dirty="0" err="1">
                <a:latin typeface="Lucida Sans Typewriter" pitchFamily="49" charset="0"/>
              </a:rPr>
              <a:t>reportName</a:t>
            </a:r>
            <a:r>
              <a:rPr lang="en-GB" sz="1600" b="0" dirty="0">
                <a:latin typeface="Lucida Sans Typewriter" pitchFamily="49" charset="0"/>
              </a:rPr>
              <a:t>, string </a:t>
            </a:r>
            <a:r>
              <a:rPr lang="en-GB" sz="1600" b="0" dirty="0" err="1">
                <a:latin typeface="Lucida Sans Typewriter" pitchFamily="49" charset="0"/>
              </a:rPr>
              <a:t>userName</a:t>
            </a:r>
            <a:r>
              <a:rPr lang="en-GB" sz="1600" b="0" dirty="0">
                <a:latin typeface="Lucida Sans Typewriter" pitchFamily="49" charset="0"/>
              </a:rPr>
              <a:t>)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{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...;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}</a:t>
            </a: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2290061" y="3397250"/>
            <a:ext cx="3319463" cy="45561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>
              <a:defRPr/>
            </a:pPr>
            <a:r>
              <a:rPr lang="en-US"/>
              <a:t>Example method</a:t>
            </a:r>
            <a:endParaRPr lang="en-GB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767774" y="5300662"/>
            <a:ext cx="8345487" cy="1343025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  <a:cs typeface="Arial" charset="0"/>
              </a:rPr>
              <a:t>bool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isReportLocked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 = 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  <a:cs typeface="Arial" charset="0"/>
              </a:rPr>
              <a:t>    </a:t>
            </a:r>
            <a:r>
              <a:rPr lang="en-GB" sz="1600" b="0" dirty="0" err="1">
                <a:latin typeface="Lucida Sans Typewriter" pitchFamily="49" charset="0"/>
                <a:cs typeface="Arial" charset="0"/>
              </a:rPr>
              <a:t>LockReport</a:t>
            </a:r>
            <a:r>
              <a:rPr lang="en-GB" sz="1600" b="0" dirty="0">
                <a:latin typeface="Lucida Sans Typewriter" pitchFamily="49" charset="0"/>
                <a:cs typeface="Arial" charset="0"/>
              </a:rPr>
              <a:t>("Medical Report", “Don Hall");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283711" y="5110162"/>
            <a:ext cx="3317875" cy="457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>
              <a:defRPr/>
            </a:pPr>
            <a:r>
              <a:rPr lang="en-US"/>
              <a:t>Method call</a:t>
            </a:r>
            <a:endParaRPr lang="en-GB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1804286" y="1301750"/>
            <a:ext cx="8345488" cy="188595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/>
          </a:p>
        </p:txBody>
      </p:sp>
      <p:sp>
        <p:nvSpPr>
          <p:cNvPr id="9" name="AutoShape 3"/>
          <p:cNvSpPr>
            <a:spLocks noChangeAspect="1" noChangeArrowheads="1"/>
          </p:cNvSpPr>
          <p:nvPr/>
        </p:nvSpPr>
        <p:spPr bwMode="auto">
          <a:xfrm>
            <a:off x="1967799" y="1450975"/>
            <a:ext cx="7908925" cy="1555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109728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To call a method:</a:t>
            </a:r>
            <a:endParaRPr lang="en-US" altLang="it-IT" sz="1600" b="0"/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sz="1600" b="0"/>
              <a:t> </a:t>
            </a:r>
            <a:r>
              <a:rPr lang="en-US" altLang="it-IT" b="0"/>
              <a:t>Specify the method name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b="0"/>
              <a:t> Provide an argument for each parameter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b="0"/>
              <a:t> Handle the return value</a:t>
            </a:r>
          </a:p>
        </p:txBody>
      </p:sp>
      <p:sp>
        <p:nvSpPr>
          <p:cNvPr id="10" name="AutoShape 3"/>
          <p:cNvSpPr>
            <a:spLocks noChangeAspect="1" noChangeArrowheads="1"/>
          </p:cNvSpPr>
          <p:nvPr/>
        </p:nvSpPr>
        <p:spPr bwMode="auto">
          <a:xfrm>
            <a:off x="8022524" y="5049837"/>
            <a:ext cx="2232025" cy="1808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109728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/>
              <a:t>Note:</a:t>
            </a:r>
            <a:r>
              <a:rPr lang="en-US" altLang="it-IT" b="0"/>
              <a:t> Arguments are evaluated in left-to-right order</a:t>
            </a:r>
          </a:p>
        </p:txBody>
      </p:sp>
    </p:spTree>
    <p:extLst>
      <p:ext uri="{BB962C8B-B14F-4D97-AF65-F5344CB8AC3E}">
        <p14:creationId xmlns:p14="http://schemas.microsoft.com/office/powerpoint/2010/main" val="3202677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424"/>
          </a:xfrm>
        </p:spPr>
        <p:txBody>
          <a:bodyPr>
            <a:normAutofit fontScale="90000"/>
          </a:bodyPr>
          <a:lstStyle/>
          <a:p>
            <a:r>
              <a:rPr lang="it-IT" dirty="0"/>
              <a:t>Funzioni e routine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72068" y="4268863"/>
            <a:ext cx="8343900" cy="2424112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cy-GB" sz="1500" b="0">
                <a:latin typeface="Lucida Sans Typewriter" pitchFamily="49" charset="0"/>
              </a:rPr>
              <a:t>void Deposit(decimal amount)</a:t>
            </a:r>
            <a:endParaRPr lang="en-GB" sz="1500" b="0">
              <a:latin typeface="Lucida Sans Typewriter" pitchFamily="49" charset="0"/>
            </a:endParaRPr>
          </a:p>
          <a:p>
            <a:pPr>
              <a:defRPr/>
            </a:pPr>
            <a:r>
              <a:rPr lang="cy-GB" sz="1500" b="0">
                <a:latin typeface="Lucida Sans Typewriter" pitchFamily="49" charset="0"/>
              </a:rPr>
              <a:t>{</a:t>
            </a:r>
            <a:endParaRPr lang="en-GB" sz="1500" b="0">
              <a:latin typeface="Lucida Sans Typewriter" pitchFamily="49" charset="0"/>
            </a:endParaRPr>
          </a:p>
          <a:p>
            <a:pPr>
              <a:defRPr/>
            </a:pPr>
            <a:r>
              <a:rPr lang="cy-GB" sz="1500" b="0">
                <a:latin typeface="Lucida Sans Typewriter" pitchFamily="49" charset="0"/>
              </a:rPr>
              <a:t>    _balance += amount;</a:t>
            </a:r>
            <a:endParaRPr lang="en-GB" sz="1500" b="0">
              <a:latin typeface="Lucida Sans Typewriter" pitchFamily="49" charset="0"/>
            </a:endParaRPr>
          </a:p>
          <a:p>
            <a:pPr>
              <a:defRPr/>
            </a:pPr>
            <a:r>
              <a:rPr lang="cy-GB" sz="1500" b="0">
                <a:latin typeface="Lucida Sans Typewriter" pitchFamily="49" charset="0"/>
              </a:rPr>
              <a:t>}</a:t>
            </a:r>
            <a:endParaRPr lang="en-GB" sz="1500" b="0">
              <a:latin typeface="Lucida Sans Typewriter" pitchFamily="49" charset="0"/>
            </a:endParaRPr>
          </a:p>
          <a:p>
            <a:pPr>
              <a:defRPr/>
            </a:pPr>
            <a:r>
              <a:rPr lang="en-US" sz="1500" b="0">
                <a:latin typeface="Lucida Sans Typewriter" pitchFamily="49" charset="0"/>
              </a:rPr>
              <a:t>  </a:t>
            </a:r>
            <a:endParaRPr lang="en-GB" sz="1500" b="0">
              <a:latin typeface="Lucida Sans Typewriter" pitchFamily="49" charset="0"/>
            </a:endParaRPr>
          </a:p>
          <a:p>
            <a:pPr>
              <a:defRPr/>
            </a:pPr>
            <a:r>
              <a:rPr lang="en-US" sz="1500" b="0">
                <a:latin typeface="Lucida Sans Typewriter" pitchFamily="49" charset="0"/>
              </a:rPr>
              <a:t>void Deposit(int dollars, int cents)</a:t>
            </a:r>
            <a:endParaRPr lang="en-GB" sz="1500" b="0">
              <a:latin typeface="Lucida Sans Typewriter" pitchFamily="49" charset="0"/>
            </a:endParaRPr>
          </a:p>
          <a:p>
            <a:pPr>
              <a:defRPr/>
            </a:pPr>
            <a:r>
              <a:rPr lang="en-US" sz="1500" b="0">
                <a:latin typeface="Lucida Sans Typewriter" pitchFamily="49" charset="0"/>
              </a:rPr>
              <a:t>{</a:t>
            </a:r>
            <a:endParaRPr lang="en-GB" sz="1500" b="0">
              <a:latin typeface="Lucida Sans Typewriter" pitchFamily="49" charset="0"/>
            </a:endParaRPr>
          </a:p>
          <a:p>
            <a:pPr>
              <a:defRPr/>
            </a:pPr>
            <a:r>
              <a:rPr lang="en-US" sz="1500" b="0">
                <a:latin typeface="Lucida Sans Typewriter" pitchFamily="49" charset="0"/>
              </a:rPr>
              <a:t>    _balance += dollars + (cents / 100.0m);</a:t>
            </a:r>
            <a:endParaRPr lang="en-GB" sz="1500" b="0">
              <a:latin typeface="Lucida Sans Typewriter" pitchFamily="49" charset="0"/>
            </a:endParaRPr>
          </a:p>
          <a:p>
            <a:pPr>
              <a:defRPr/>
            </a:pPr>
            <a:r>
              <a:rPr lang="en-US" sz="1500" b="0">
                <a:latin typeface="Lucida Sans Typewriter" pitchFamily="49" charset="0"/>
              </a:rPr>
              <a:t>}</a:t>
            </a:r>
            <a:endParaRPr lang="en-GB" sz="1500" b="0">
              <a:latin typeface="Lucida Sans Typewriter" pitchFamily="49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1967318" y="1006550"/>
            <a:ext cx="8345488" cy="3005138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/>
          </a:p>
        </p:txBody>
      </p:sp>
      <p:sp>
        <p:nvSpPr>
          <p:cNvPr id="6" name="AutoShape 3"/>
          <p:cNvSpPr>
            <a:spLocks noChangeAspect="1" noChangeArrowheads="1"/>
          </p:cNvSpPr>
          <p:nvPr/>
        </p:nvSpPr>
        <p:spPr bwMode="auto">
          <a:xfrm>
            <a:off x="2130831" y="1155775"/>
            <a:ext cx="7908925" cy="1555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36000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An overloaded method:</a:t>
            </a:r>
            <a:endParaRPr lang="en-US" altLang="it-IT" sz="1600" b="0"/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sz="1600" b="0"/>
              <a:t> </a:t>
            </a:r>
            <a:r>
              <a:rPr lang="en-US" altLang="it-IT" b="0"/>
              <a:t>Has the same name as an existing method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b="0"/>
              <a:t> </a:t>
            </a:r>
            <a:r>
              <a:rPr lang="en-US" altLang="it-IT" b="0" i="1"/>
              <a:t>Should</a:t>
            </a:r>
            <a:r>
              <a:rPr lang="en-US" altLang="it-IT" b="0"/>
              <a:t> perform the same operation as the existing method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Tx/>
              <a:buChar char="•"/>
            </a:pPr>
            <a:r>
              <a:rPr lang="en-US" altLang="it-IT" b="0"/>
              <a:t> Uses different parameters to perform the operation</a:t>
            </a:r>
          </a:p>
        </p:txBody>
      </p:sp>
      <p:sp>
        <p:nvSpPr>
          <p:cNvPr id="7" name="AutoShape 3"/>
          <p:cNvSpPr>
            <a:spLocks noChangeAspect="1" noChangeArrowheads="1"/>
          </p:cNvSpPr>
          <p:nvPr/>
        </p:nvSpPr>
        <p:spPr bwMode="auto">
          <a:xfrm>
            <a:off x="7472768" y="4597475"/>
            <a:ext cx="2562225" cy="1808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109728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The signature of the </a:t>
            </a:r>
            <a:r>
              <a:rPr lang="en-US" altLang="it-IT"/>
              <a:t>Deposit</a:t>
            </a:r>
            <a:r>
              <a:rPr lang="en-US" altLang="it-IT" b="0"/>
              <a:t> method is different for each implementation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203856" y="3938663"/>
            <a:ext cx="1820862" cy="45561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>
              <a:defRPr/>
            </a:pPr>
            <a:r>
              <a:rPr lang="en-US"/>
              <a:t>Example</a:t>
            </a:r>
            <a:endParaRPr lang="en-GB"/>
          </a:p>
        </p:txBody>
      </p:sp>
      <p:sp>
        <p:nvSpPr>
          <p:cNvPr id="9" name="AutoShape 3"/>
          <p:cNvSpPr>
            <a:spLocks noChangeAspect="1" noChangeArrowheads="1"/>
          </p:cNvSpPr>
          <p:nvPr/>
        </p:nvSpPr>
        <p:spPr bwMode="auto">
          <a:xfrm>
            <a:off x="2135593" y="2816300"/>
            <a:ext cx="7908925" cy="955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36000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Clr>
                <a:schemeClr val="hlink"/>
              </a:buClr>
            </a:pPr>
            <a:r>
              <a:rPr lang="en-US" altLang="it-IT" b="0"/>
              <a:t>The compiler invokes the version that is appropriate to the arguments that are specified when the method is called</a:t>
            </a:r>
          </a:p>
        </p:txBody>
      </p:sp>
    </p:spTree>
    <p:extLst>
      <p:ext uri="{BB962C8B-B14F-4D97-AF65-F5344CB8AC3E}">
        <p14:creationId xmlns:p14="http://schemas.microsoft.com/office/powerpoint/2010/main" val="379203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424"/>
          </a:xfrm>
        </p:spPr>
        <p:txBody>
          <a:bodyPr>
            <a:normAutofit fontScale="90000"/>
          </a:bodyPr>
          <a:lstStyle/>
          <a:p>
            <a:r>
              <a:rPr lang="it-IT" dirty="0"/>
              <a:t>Funzioni e routine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676696" y="2448000"/>
            <a:ext cx="8343900" cy="2976562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 dirty="0" err="1">
                <a:latin typeface="Lucida Sans Typewriter" pitchFamily="49" charset="0"/>
              </a:rPr>
              <a:t>int</a:t>
            </a:r>
            <a:r>
              <a:rPr lang="en-GB" sz="1600" b="0" dirty="0">
                <a:latin typeface="Lucida Sans Typewriter" pitchFamily="49" charset="0"/>
              </a:rPr>
              <a:t> Add(</a:t>
            </a:r>
            <a:r>
              <a:rPr lang="en-GB" sz="1600" dirty="0" err="1">
                <a:latin typeface="Lucida Sans Typewriter" pitchFamily="49" charset="0"/>
              </a:rPr>
              <a:t>params</a:t>
            </a:r>
            <a:r>
              <a:rPr lang="en-GB" sz="1600" b="0" dirty="0">
                <a:latin typeface="Lucida Sans Typewriter" pitchFamily="49" charset="0"/>
              </a:rPr>
              <a:t> </a:t>
            </a:r>
            <a:r>
              <a:rPr lang="en-GB" sz="1600" b="0" dirty="0" err="1">
                <a:latin typeface="Lucida Sans Typewriter" pitchFamily="49" charset="0"/>
              </a:rPr>
              <a:t>int</a:t>
            </a:r>
            <a:r>
              <a:rPr lang="en-GB" sz="1600" b="0" dirty="0">
                <a:latin typeface="Lucida Sans Typewriter" pitchFamily="49" charset="0"/>
              </a:rPr>
              <a:t>[] data)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{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</a:t>
            </a:r>
            <a:r>
              <a:rPr lang="en-GB" sz="1600" b="0" dirty="0" err="1">
                <a:latin typeface="Lucida Sans Typewriter" pitchFamily="49" charset="0"/>
              </a:rPr>
              <a:t>int</a:t>
            </a:r>
            <a:r>
              <a:rPr lang="en-GB" sz="1600" b="0" dirty="0">
                <a:latin typeface="Lucida Sans Typewriter" pitchFamily="49" charset="0"/>
              </a:rPr>
              <a:t> sum = 0;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for (</a:t>
            </a:r>
            <a:r>
              <a:rPr lang="en-GB" sz="1600" b="0" dirty="0" err="1">
                <a:latin typeface="Lucida Sans Typewriter" pitchFamily="49" charset="0"/>
              </a:rPr>
              <a:t>int</a:t>
            </a:r>
            <a:r>
              <a:rPr lang="en-GB" sz="1600" b="0" dirty="0">
                <a:latin typeface="Lucida Sans Typewriter" pitchFamily="49" charset="0"/>
              </a:rPr>
              <a:t> </a:t>
            </a:r>
            <a:r>
              <a:rPr lang="en-GB" sz="1600" b="0" dirty="0" err="1">
                <a:latin typeface="Lucida Sans Typewriter" pitchFamily="49" charset="0"/>
              </a:rPr>
              <a:t>i</a:t>
            </a:r>
            <a:r>
              <a:rPr lang="en-GB" sz="1600" b="0" dirty="0">
                <a:latin typeface="Lucida Sans Typewriter" pitchFamily="49" charset="0"/>
              </a:rPr>
              <a:t> = 0; </a:t>
            </a:r>
            <a:r>
              <a:rPr lang="en-GB" sz="1600" b="0" dirty="0" err="1">
                <a:latin typeface="Lucida Sans Typewriter" pitchFamily="49" charset="0"/>
              </a:rPr>
              <a:t>i</a:t>
            </a:r>
            <a:r>
              <a:rPr lang="en-GB" sz="1600" b="0" dirty="0">
                <a:latin typeface="Lucida Sans Typewriter" pitchFamily="49" charset="0"/>
              </a:rPr>
              <a:t> &lt; </a:t>
            </a:r>
            <a:r>
              <a:rPr lang="en-GB" sz="1600" b="0" dirty="0" err="1">
                <a:latin typeface="Lucida Sans Typewriter" pitchFamily="49" charset="0"/>
              </a:rPr>
              <a:t>data.Length</a:t>
            </a:r>
            <a:r>
              <a:rPr lang="en-GB" sz="1600" b="0" dirty="0">
                <a:latin typeface="Lucida Sans Typewriter" pitchFamily="49" charset="0"/>
              </a:rPr>
              <a:t>; </a:t>
            </a:r>
            <a:r>
              <a:rPr lang="en-GB" sz="1600" b="0" dirty="0" err="1">
                <a:latin typeface="Lucida Sans Typewriter" pitchFamily="49" charset="0"/>
              </a:rPr>
              <a:t>i</a:t>
            </a:r>
            <a:r>
              <a:rPr lang="en-GB" sz="1600" b="0" dirty="0">
                <a:latin typeface="Lucida Sans Typewriter" pitchFamily="49" charset="0"/>
              </a:rPr>
              <a:t>++)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{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    sum += data[</a:t>
            </a:r>
            <a:r>
              <a:rPr lang="en-GB" sz="1600" b="0" dirty="0" err="1">
                <a:latin typeface="Lucida Sans Typewriter" pitchFamily="49" charset="0"/>
              </a:rPr>
              <a:t>i</a:t>
            </a:r>
            <a:r>
              <a:rPr lang="en-GB" sz="1600" b="0" dirty="0">
                <a:latin typeface="Lucida Sans Typewriter" pitchFamily="49" charset="0"/>
              </a:rPr>
              <a:t>];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}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return sum;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}</a:t>
            </a:r>
          </a:p>
          <a:p>
            <a:pPr>
              <a:defRPr/>
            </a:pPr>
            <a:endParaRPr lang="en-GB" sz="1600" b="0" dirty="0">
              <a:latin typeface="Lucida Sans Typewriter" pitchFamily="49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640184" y="5935737"/>
            <a:ext cx="8345487" cy="5842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GB" sz="1600" b="0">
                <a:latin typeface="Lucida Sans Typewriter" pitchFamily="49" charset="0"/>
              </a:rPr>
              <a:t>int sum = Add(99, 2, 55, -26);</a:t>
            </a: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>
            <a:off x="1822746" y="5589662"/>
            <a:ext cx="3317875" cy="4556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>
              <a:defRPr/>
            </a:pPr>
            <a:r>
              <a:rPr lang="en-US"/>
              <a:t>Method call</a:t>
            </a:r>
            <a:endParaRPr lang="en-GB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1676696" y="1006550"/>
            <a:ext cx="8345488" cy="1285875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/>
          </a:p>
        </p:txBody>
      </p:sp>
      <p:sp>
        <p:nvSpPr>
          <p:cNvPr id="7" name="AutoShape 3"/>
          <p:cNvSpPr>
            <a:spLocks noChangeAspect="1" noChangeArrowheads="1"/>
          </p:cNvSpPr>
          <p:nvPr/>
        </p:nvSpPr>
        <p:spPr bwMode="auto">
          <a:xfrm>
            <a:off x="1840209" y="1155775"/>
            <a:ext cx="7908925" cy="8937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274320" tIns="109728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0"/>
              <a:t>Overloading may not be possible or appropriate if a method can take a variable number of arguments</a:t>
            </a:r>
            <a:endParaRPr lang="en-US" altLang="it-IT" sz="1600" b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032296" y="2189237"/>
            <a:ext cx="3319463" cy="4556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>
              <a:defRPr/>
            </a:pPr>
            <a:r>
              <a:rPr lang="en-US"/>
              <a:t>Example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ed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Classes:</a:t>
            </a:r>
          </a:p>
          <a:p>
            <a:pPr lvl="1"/>
            <a:r>
              <a:rPr lang="en-US" dirty="0"/>
              <a:t>Are like blueprints for objects</a:t>
            </a:r>
          </a:p>
          <a:p>
            <a:pPr lvl="1"/>
            <a:r>
              <a:rPr lang="en-US" dirty="0"/>
              <a:t>Contain methods and data</a:t>
            </a:r>
          </a:p>
          <a:p>
            <a:endParaRPr lang="it-IT" dirty="0"/>
          </a:p>
          <a:p>
            <a:r>
              <a:rPr lang="en-US" dirty="0"/>
              <a:t>Objects:</a:t>
            </a:r>
          </a:p>
          <a:p>
            <a:pPr lvl="1"/>
            <a:r>
              <a:rPr lang="en-US" dirty="0"/>
              <a:t>Are instances of a class</a:t>
            </a:r>
          </a:p>
          <a:p>
            <a:pPr lvl="1"/>
            <a:r>
              <a:rPr lang="en-US" dirty="0"/>
              <a:t>Created using the new keyword</a:t>
            </a:r>
          </a:p>
          <a:p>
            <a:pPr lvl="1"/>
            <a:r>
              <a:rPr lang="en-US" dirty="0"/>
              <a:t>Have actions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213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424"/>
          </a:xfrm>
        </p:spPr>
        <p:txBody>
          <a:bodyPr>
            <a:normAutofit fontScale="90000"/>
          </a:bodyPr>
          <a:lstStyle/>
          <a:p>
            <a:r>
              <a:rPr lang="it-IT" dirty="0"/>
              <a:t>Funzioni e routine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1876277" y="1113945"/>
            <a:ext cx="8013700" cy="299085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>
              <a:defRPr/>
            </a:pPr>
            <a:endParaRPr lang="en-US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177902" y="1356832"/>
            <a:ext cx="7413625" cy="10541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58738">
              <a:buSzPct val="80000"/>
              <a:tabLst>
                <a:tab pos="361950" algn="l"/>
              </a:tabLst>
              <a:defRPr/>
            </a:pPr>
            <a:r>
              <a:rPr lang="en-US" b="0"/>
              <a:t>Select the code that you want to extract to a </a:t>
            </a:r>
          </a:p>
          <a:p>
            <a:pPr marL="231775" indent="-58738">
              <a:buSzPct val="80000"/>
              <a:tabLst>
                <a:tab pos="361950" algn="l"/>
              </a:tabLst>
              <a:defRPr/>
            </a:pPr>
            <a:r>
              <a:rPr lang="en-US" b="0"/>
              <a:t>method, right-click, point to </a:t>
            </a:r>
            <a:r>
              <a:rPr lang="en-US"/>
              <a:t>Refactor</a:t>
            </a:r>
            <a:r>
              <a:rPr lang="en-US" b="0"/>
              <a:t>, and then </a:t>
            </a:r>
          </a:p>
          <a:p>
            <a:pPr marL="231775" indent="-58738">
              <a:buSzPct val="80000"/>
              <a:tabLst>
                <a:tab pos="361950" algn="l"/>
              </a:tabLst>
              <a:defRPr/>
            </a:pPr>
            <a:r>
              <a:rPr lang="en-US" b="0"/>
              <a:t>click </a:t>
            </a:r>
            <a:r>
              <a:rPr lang="en-US"/>
              <a:t>Extract Method</a:t>
            </a:r>
            <a:endParaRPr lang="en-US" b="0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2177902" y="2637945"/>
            <a:ext cx="7413625" cy="11303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marL="231775" indent="-58738">
              <a:buSzPct val="80000"/>
              <a:defRPr/>
            </a:pPr>
            <a:r>
              <a:rPr lang="en-US" b="0"/>
              <a:t>In the </a:t>
            </a:r>
            <a:r>
              <a:rPr lang="en-US"/>
              <a:t>Extract</a:t>
            </a:r>
            <a:r>
              <a:rPr lang="en-US" b="0"/>
              <a:t> </a:t>
            </a:r>
            <a:r>
              <a:rPr lang="en-US"/>
              <a:t>Method</a:t>
            </a:r>
            <a:r>
              <a:rPr lang="en-US" b="0"/>
              <a:t> dialog box, in the </a:t>
            </a:r>
            <a:r>
              <a:rPr lang="en-US"/>
              <a:t>New </a:t>
            </a:r>
          </a:p>
          <a:p>
            <a:pPr marL="231775" indent="-58738">
              <a:buSzPct val="80000"/>
              <a:defRPr/>
            </a:pPr>
            <a:r>
              <a:rPr lang="en-US"/>
              <a:t>method</a:t>
            </a:r>
            <a:r>
              <a:rPr lang="en-US" b="0"/>
              <a:t> </a:t>
            </a:r>
            <a:r>
              <a:rPr lang="en-US"/>
              <a:t>name</a:t>
            </a:r>
            <a:r>
              <a:rPr lang="en-US" b="0"/>
              <a:t> box, type a name for the method, </a:t>
            </a:r>
          </a:p>
          <a:p>
            <a:pPr marL="231775" indent="-58738">
              <a:buSzPct val="80000"/>
              <a:defRPr/>
            </a:pPr>
            <a:r>
              <a:rPr lang="en-US" b="0"/>
              <a:t>and then click </a:t>
            </a:r>
            <a:r>
              <a:rPr lang="en-US"/>
              <a:t>OK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701652" y="4671532"/>
            <a:ext cx="8343900" cy="1812925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0" dirty="0" err="1">
                <a:latin typeface="Lucida Sans Typewriter" pitchFamily="49" charset="0"/>
              </a:rPr>
              <a:t>LogMessage</a:t>
            </a:r>
            <a:r>
              <a:rPr lang="en-US" sz="1600" b="0" dirty="0">
                <a:latin typeface="Lucida Sans Typewriter" pitchFamily="49" charset="0"/>
              </a:rPr>
              <a:t>(</a:t>
            </a:r>
            <a:r>
              <a:rPr lang="en-US" sz="1600" b="0" dirty="0" err="1">
                <a:latin typeface="Lucida Sans Typewriter" pitchFamily="49" charset="0"/>
              </a:rPr>
              <a:t>messageContents</a:t>
            </a:r>
            <a:r>
              <a:rPr lang="en-US" sz="1600" b="0" dirty="0">
                <a:latin typeface="Lucida Sans Typewriter" pitchFamily="49" charset="0"/>
              </a:rPr>
              <a:t>, </a:t>
            </a:r>
            <a:r>
              <a:rPr lang="en-US" sz="1600" b="0" dirty="0" err="1">
                <a:latin typeface="Lucida Sans Typewriter" pitchFamily="49" charset="0"/>
              </a:rPr>
              <a:t>filePath</a:t>
            </a:r>
            <a:r>
              <a:rPr lang="en-US" sz="1600" b="0" dirty="0">
                <a:latin typeface="Lucida Sans Typewriter" pitchFamily="49" charset="0"/>
              </a:rPr>
              <a:t>);</a:t>
            </a:r>
            <a:endParaRPr lang="en-GB" sz="1600" b="0" dirty="0">
              <a:latin typeface="Lucida Sans Typewriter" pitchFamily="49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</a:rPr>
              <a:t>...</a:t>
            </a: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</a:rPr>
              <a:t>private void </a:t>
            </a:r>
            <a:r>
              <a:rPr lang="en-US" sz="1600" b="0" dirty="0" err="1">
                <a:latin typeface="Lucida Sans Typewriter" pitchFamily="49" charset="0"/>
              </a:rPr>
              <a:t>LogMessage</a:t>
            </a:r>
            <a:r>
              <a:rPr lang="en-US" sz="1600" b="0" dirty="0">
                <a:latin typeface="Lucida Sans Typewriter" pitchFamily="49" charset="0"/>
              </a:rPr>
              <a:t>(string </a:t>
            </a:r>
            <a:r>
              <a:rPr lang="en-US" sz="1600" b="0" dirty="0" err="1">
                <a:latin typeface="Lucida Sans Typewriter" pitchFamily="49" charset="0"/>
              </a:rPr>
              <a:t>messageContents</a:t>
            </a:r>
            <a:r>
              <a:rPr lang="en-US" sz="1600" b="0" dirty="0">
                <a:latin typeface="Lucida Sans Typewriter" pitchFamily="49" charset="0"/>
              </a:rPr>
              <a:t>, string </a:t>
            </a:r>
            <a:r>
              <a:rPr lang="en-US" sz="1600" b="0" dirty="0" err="1">
                <a:latin typeface="Lucida Sans Typewriter" pitchFamily="49" charset="0"/>
              </a:rPr>
              <a:t>filePath</a:t>
            </a:r>
            <a:r>
              <a:rPr lang="en-US" sz="1600" b="0" dirty="0">
                <a:latin typeface="Lucida Sans Typewriter" pitchFamily="49" charset="0"/>
              </a:rPr>
              <a:t>)</a:t>
            </a:r>
            <a:endParaRPr lang="en-GB" sz="1600" b="0" dirty="0">
              <a:latin typeface="Lucida Sans Typewriter" pitchFamily="49" charset="0"/>
            </a:endParaRPr>
          </a:p>
          <a:p>
            <a:pPr>
              <a:defRPr/>
            </a:pPr>
            <a:r>
              <a:rPr lang="en-US" sz="1600" b="0" dirty="0">
                <a:latin typeface="Lucida Sans Typewriter" pitchFamily="49" charset="0"/>
              </a:rPr>
              <a:t>{</a:t>
            </a:r>
            <a:endParaRPr lang="en-GB" sz="1600" b="0" dirty="0">
              <a:latin typeface="Lucida Sans Typewriter" pitchFamily="49" charset="0"/>
            </a:endParaRP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    ...</a:t>
            </a:r>
          </a:p>
          <a:p>
            <a:pPr>
              <a:defRPr/>
            </a:pPr>
            <a:r>
              <a:rPr lang="en-GB" sz="1600" b="0" dirty="0">
                <a:latin typeface="Lucida Sans Typewriter" pitchFamily="49" charset="0"/>
              </a:rPr>
              <a:t>}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1865165" y="4304820"/>
            <a:ext cx="4032250" cy="45561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 algn="ctr">
              <a:defRPr/>
            </a:pPr>
            <a:r>
              <a:rPr lang="en-US"/>
              <a:t>Example of refactored output</a:t>
            </a:r>
            <a:endParaRPr lang="en-GB"/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2019152" y="1517170"/>
            <a:ext cx="320675" cy="358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990033"/>
                </a:solidFill>
              </a:rPr>
              <a:t>1</a:t>
            </a: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2012802" y="2834795"/>
            <a:ext cx="320675" cy="358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ECECE"/>
              </a:gs>
              <a:gs pos="50000">
                <a:srgbClr val="F0F0F0"/>
              </a:gs>
              <a:gs pos="100000">
                <a:srgbClr val="CECECE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990033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857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424"/>
          </a:xfrm>
        </p:spPr>
        <p:txBody>
          <a:bodyPr>
            <a:normAutofit fontScale="90000"/>
          </a:bodyPr>
          <a:lstStyle/>
          <a:p>
            <a:r>
              <a:rPr lang="it-IT" dirty="0"/>
              <a:t>Funzioni e routine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51197" y="813207"/>
            <a:ext cx="8189913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/>
              <a:t>How to Pass Parameters by Reference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81397" y="2107019"/>
            <a:ext cx="7105650" cy="455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it-IT"/>
          </a:p>
          <a:p>
            <a:pPr>
              <a:buFont typeface="Wingdings" panose="05000000000000000000" pitchFamily="2" charset="2"/>
              <a:buNone/>
            </a:pPr>
            <a:endParaRPr lang="en-US" altLang="it-IT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4097" y="1878419"/>
            <a:ext cx="7086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690563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9191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0334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4906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9478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4050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28622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it-IT"/>
              <a:t>Using the </a:t>
            </a:r>
            <a:r>
              <a:rPr lang="en-US" altLang="it-IT" b="0"/>
              <a:t>ref</a:t>
            </a:r>
            <a:r>
              <a:rPr lang="en-US" altLang="it-IT"/>
              <a:t> keyword</a:t>
            </a:r>
          </a:p>
          <a:p>
            <a:endParaRPr lang="en-US" altLang="it-IT"/>
          </a:p>
          <a:p>
            <a:endParaRPr lang="en-US" altLang="it-IT"/>
          </a:p>
          <a:p>
            <a:endParaRPr lang="en-US" altLang="it-IT"/>
          </a:p>
          <a:p>
            <a:endParaRPr lang="en-US" altLang="it-IT"/>
          </a:p>
          <a:p>
            <a:endParaRPr lang="en-US" altLang="it-IT"/>
          </a:p>
          <a:p>
            <a:pPr>
              <a:spcBef>
                <a:spcPct val="120000"/>
              </a:spcBef>
            </a:pPr>
            <a:r>
              <a:rPr lang="en-US" altLang="it-IT"/>
              <a:t>Definite assignment</a:t>
            </a:r>
          </a:p>
          <a:p>
            <a:pPr>
              <a:spcBef>
                <a:spcPct val="30000"/>
              </a:spcBef>
            </a:pPr>
            <a:r>
              <a:rPr lang="en-US" altLang="it-IT"/>
              <a:t>Using the </a:t>
            </a:r>
            <a:r>
              <a:rPr lang="en-US" altLang="it-IT" b="0"/>
              <a:t>out</a:t>
            </a:r>
            <a:r>
              <a:rPr lang="en-US" altLang="it-IT"/>
              <a:t> parameter keyword</a:t>
            </a:r>
          </a:p>
          <a:p>
            <a:pPr lvl="1">
              <a:spcBef>
                <a:spcPct val="30000"/>
              </a:spcBef>
            </a:pPr>
            <a:r>
              <a:rPr lang="en-US" altLang="it-IT" b="0"/>
              <a:t>Allows you to initialize a variable in a method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17897" y="2365782"/>
            <a:ext cx="7239000" cy="28638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public void GetAddress(</a:t>
            </a:r>
            <a:r>
              <a:rPr lang="en-US" altLang="it-IT" sz="2000">
                <a:latin typeface="Lucida Sans Typewriter" panose="020B0509030504030204" pitchFamily="49" charset="0"/>
              </a:rPr>
              <a:t>ref</a:t>
            </a:r>
            <a:r>
              <a:rPr lang="en-US" altLang="it-IT" sz="2000" b="0">
                <a:latin typeface="Lucida Sans Typewriter" panose="020B0509030504030204" pitchFamily="49" charset="0"/>
              </a:rPr>
              <a:t> int number,</a:t>
            </a:r>
          </a:p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		</a:t>
            </a:r>
            <a:r>
              <a:rPr lang="en-US" altLang="it-IT" sz="2000">
                <a:latin typeface="Lucida Sans Typewriter" panose="020B0509030504030204" pitchFamily="49" charset="0"/>
              </a:rPr>
              <a:t>ref</a:t>
            </a:r>
            <a:r>
              <a:rPr lang="en-US" altLang="it-IT" sz="2000" b="0">
                <a:latin typeface="Lucida Sans Typewriter" panose="020B0509030504030204" pitchFamily="49" charset="0"/>
              </a:rPr>
              <a:t> string street) {</a:t>
            </a:r>
          </a:p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		number = this.number;</a:t>
            </a:r>
          </a:p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		street = this.street;</a:t>
            </a:r>
          </a:p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} </a:t>
            </a:r>
          </a:p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. . .</a:t>
            </a:r>
          </a:p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int sNumber = 0; string streetName = null;</a:t>
            </a:r>
          </a:p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zoo.GetAddress( </a:t>
            </a:r>
            <a:r>
              <a:rPr lang="en-US" altLang="it-IT" sz="2000">
                <a:latin typeface="Lucida Sans Typewriter" panose="020B0509030504030204" pitchFamily="49" charset="0"/>
              </a:rPr>
              <a:t>ref</a:t>
            </a:r>
            <a:r>
              <a:rPr lang="en-US" altLang="it-IT" sz="2000" b="0">
                <a:latin typeface="Lucida Sans Typewriter" panose="020B0509030504030204" pitchFamily="49" charset="0"/>
              </a:rPr>
              <a:t> sNumber, </a:t>
            </a:r>
            <a:r>
              <a:rPr lang="en-US" altLang="it-IT" sz="2000">
                <a:latin typeface="Lucida Sans Typewriter" panose="020B0509030504030204" pitchFamily="49" charset="0"/>
              </a:rPr>
              <a:t>ref</a:t>
            </a:r>
            <a:r>
              <a:rPr lang="en-US" altLang="it-IT" sz="2000" b="0">
                <a:latin typeface="Lucida Sans Typewriter" panose="020B0509030504030204" pitchFamily="49" charset="0"/>
              </a:rPr>
              <a:t> streetName );</a:t>
            </a:r>
          </a:p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// sNumber and streetName have new values</a:t>
            </a:r>
            <a:endParaRPr lang="en-US" altLang="it-IT" sz="1800"/>
          </a:p>
        </p:txBody>
      </p:sp>
    </p:spTree>
    <p:extLst>
      <p:ext uri="{BB962C8B-B14F-4D97-AF65-F5344CB8AC3E}">
        <p14:creationId xmlns:p14="http://schemas.microsoft.com/office/powerpoint/2010/main" val="360239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types</a:t>
            </a:r>
            <a:r>
              <a:rPr lang="it-IT" dirty="0"/>
              <a:t> e Reference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Directly contain data</a:t>
            </a:r>
          </a:p>
          <a:p>
            <a:r>
              <a:rPr lang="en-US" dirty="0"/>
              <a:t>Stored on the stack</a:t>
            </a:r>
          </a:p>
          <a:p>
            <a:r>
              <a:rPr lang="en-US" dirty="0"/>
              <a:t>Must be initialized</a:t>
            </a:r>
          </a:p>
          <a:p>
            <a:r>
              <a:rPr lang="en-US" dirty="0"/>
              <a:t>Cannot be null</a:t>
            </a:r>
          </a:p>
          <a:p>
            <a:r>
              <a:rPr lang="en-US" dirty="0"/>
              <a:t>An </a:t>
            </a:r>
            <a:r>
              <a:rPr lang="en-US" dirty="0" err="1"/>
              <a:t>int</a:t>
            </a:r>
            <a:r>
              <a:rPr lang="en-US" dirty="0"/>
              <a:t> is a value type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Reference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Contain a reference to the data</a:t>
            </a:r>
          </a:p>
          <a:p>
            <a:r>
              <a:rPr lang="en-US" dirty="0"/>
              <a:t>Stored on the heap</a:t>
            </a:r>
          </a:p>
          <a:p>
            <a:r>
              <a:rPr lang="en-US" dirty="0"/>
              <a:t>Declared using new keyword</a:t>
            </a:r>
          </a:p>
          <a:p>
            <a:r>
              <a:rPr lang="en-US" dirty="0"/>
              <a:t>.NET garbage collection handles destruction</a:t>
            </a:r>
          </a:p>
          <a:p>
            <a:r>
              <a:rPr lang="en-US" dirty="0"/>
              <a:t>A class is a reference type</a:t>
            </a:r>
          </a:p>
          <a:p>
            <a:endParaRPr lang="it-IT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376916" y="5151474"/>
            <a:ext cx="2209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int i;</a:t>
            </a:r>
          </a:p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i = 42;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86516" y="6065874"/>
            <a:ext cx="990600" cy="6350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 algn="ctr">
              <a:spcBef>
                <a:spcPct val="0"/>
              </a:spcBef>
            </a:pPr>
            <a:r>
              <a:rPr lang="en-GB" altLang="it-IT" sz="2800"/>
              <a:t>42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681716" y="591347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/>
              <a:t>i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991903" y="5476357"/>
            <a:ext cx="2667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it-IT" sz="2000" b="0">
                <a:latin typeface="Lucida Sans Typewriter" panose="020B0509030504030204" pitchFamily="49" charset="0"/>
              </a:rPr>
              <a:t>CostObject c;</a:t>
            </a: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6915703" y="6162157"/>
            <a:ext cx="3733800" cy="533400"/>
            <a:chOff x="2736" y="3456"/>
            <a:chExt cx="2352" cy="336"/>
          </a:xfrm>
        </p:grpSpPr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736" y="3456"/>
              <a:ext cx="816" cy="336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>
                <a:spcBef>
                  <a:spcPct val="0"/>
                </a:spcBef>
                <a:buFontTx/>
                <a:buChar char="•"/>
              </a:pPr>
              <a:r>
                <a:rPr lang="en-GB" altLang="it-IT" sz="2800"/>
                <a:t> 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080" y="3456"/>
              <a:ext cx="1008" cy="336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tint val="24314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rgbClr val="0033CC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pPr algn="ctr">
                <a:spcBef>
                  <a:spcPct val="0"/>
                </a:spcBef>
              </a:pPr>
              <a:r>
                <a:rPr lang="en-GB" altLang="it-IT" sz="2800"/>
                <a:t>42</a:t>
              </a:r>
            </a:p>
          </p:txBody>
        </p:sp>
        <p:cxnSp>
          <p:nvCxnSpPr>
            <p:cNvPr id="22" name="AutoShape 10"/>
            <p:cNvCxnSpPr>
              <a:cxnSpLocks noChangeShapeType="1"/>
              <a:stCxn id="20" idx="3"/>
              <a:endCxn id="21" idx="1"/>
            </p:cNvCxnSpPr>
            <p:nvPr/>
          </p:nvCxnSpPr>
          <p:spPr bwMode="auto">
            <a:xfrm>
              <a:off x="3552" y="3624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534703" y="593355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5444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424"/>
          </a:xfrm>
        </p:spPr>
        <p:txBody>
          <a:bodyPr>
            <a:normAutofit fontScale="90000"/>
          </a:bodyPr>
          <a:lstStyle/>
          <a:p>
            <a:r>
              <a:rPr lang="it-IT" dirty="0"/>
              <a:t>Funzioni e routine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966138" y="719138"/>
            <a:ext cx="8189913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/>
              <a:t>How to Pass a Reference Type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309038" y="1860550"/>
            <a:ext cx="7194550" cy="428783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t-IT"/>
              <a:t>When you pass a reference type to a method, the method can alter the actual object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56638" y="2774950"/>
            <a:ext cx="7315200" cy="40830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>
            <a:lvl1pPr marL="279400" indent="-279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0563" indent="-296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048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191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0334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490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947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05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862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000" b="0">
                <a:latin typeface="Lucida Sans Typewriter" panose="020B0509030504030204" pitchFamily="49" charset="0"/>
              </a:rPr>
              <a:t>class Zoo {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	public void AddLion( Lion newLion ) {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		newLion.location = "Exhibit 3";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		. . .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	}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}</a:t>
            </a:r>
          </a:p>
          <a:p>
            <a:endParaRPr lang="en-US" altLang="it-IT" sz="2000" b="0">
              <a:latin typeface="Lucida Sans Typewriter" panose="020B0509030504030204" pitchFamily="49" charset="0"/>
            </a:endParaRP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. . .</a:t>
            </a:r>
          </a:p>
          <a:p>
            <a:endParaRPr lang="en-US" altLang="it-IT" sz="2000" b="0">
              <a:latin typeface="Lucida Sans Typewriter" panose="020B0509030504030204" pitchFamily="49" charset="0"/>
            </a:endParaRP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Zoo myZoo = new Zoo();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Lion babyLion = new Lion();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myZoo.AddLion( babyLion );</a:t>
            </a:r>
          </a:p>
          <a:p>
            <a:r>
              <a:rPr lang="en-US" altLang="it-IT" sz="2000" b="0">
                <a:latin typeface="Lucida Sans Typewriter" panose="020B0509030504030204" pitchFamily="49" charset="0"/>
              </a:rPr>
              <a:t>// babyLion.location is "Exhibit 3"</a:t>
            </a:r>
          </a:p>
        </p:txBody>
      </p:sp>
    </p:spTree>
    <p:extLst>
      <p:ext uri="{BB962C8B-B14F-4D97-AF65-F5344CB8AC3E}">
        <p14:creationId xmlns:p14="http://schemas.microsoft.com/office/powerpoint/2010/main" val="3340589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Creating and Using Generic Types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What Are Generic Types?</a:t>
            </a:r>
          </a:p>
          <a:p>
            <a:r>
              <a:rPr lang="en-US" altLang="it-IT" dirty="0"/>
              <a:t>Compiling Generic Types and Type Safety</a:t>
            </a:r>
          </a:p>
          <a:p>
            <a:r>
              <a:rPr lang="en-US" altLang="it-IT" dirty="0"/>
              <a:t>Defining a Custom Generic Type</a:t>
            </a:r>
          </a:p>
          <a:p>
            <a:r>
              <a:rPr lang="en-US" altLang="it-IT" dirty="0"/>
              <a:t>Adding Constraints to Generic Types</a:t>
            </a:r>
          </a:p>
          <a:p>
            <a:r>
              <a:rPr lang="en-US" altLang="it-IT" dirty="0"/>
              <a:t>Demonstration: Defining a Generic Type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8466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40506"/>
            <a:ext cx="10515600" cy="1325563"/>
          </a:xfrm>
        </p:spPr>
        <p:txBody>
          <a:bodyPr/>
          <a:lstStyle/>
          <a:p>
            <a:r>
              <a:rPr lang="en-GB" altLang="it-IT" dirty="0"/>
              <a:t>What Are Generic Types?</a:t>
            </a:r>
            <a:endParaRPr lang="it-IT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782763" y="1317625"/>
            <a:ext cx="8759825" cy="552132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/>
          <a:lstStyle>
            <a:lvl1pPr marL="109538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da-DK" altLang="it-IT" sz="2200">
              <a:latin typeface="Arial Narrow" panose="020B0606020202030204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79613" y="1565275"/>
            <a:ext cx="8443912" cy="7747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6511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A generic type is a type that specifies one or more type parameters</a:t>
            </a:r>
            <a:endParaRPr lang="en-US" altLang="it-IT" sz="160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979613" y="2544762"/>
            <a:ext cx="8443912" cy="9382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Type parameters are like other parameters except that they represent a type, not an instance of a type</a:t>
            </a:r>
            <a:endParaRPr lang="en-US" altLang="it-IT" sz="160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79613" y="3730625"/>
            <a:ext cx="8443912" cy="7747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6511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Type parameters are defined by using angle brackets after the class name</a:t>
            </a:r>
            <a:endParaRPr lang="en-US" altLang="it-IT" sz="160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3349625" y="4684712"/>
            <a:ext cx="5626100" cy="7493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GB" altLang="it-IT" sz="2800" b="0"/>
              <a:t>public class List&lt;T&gt;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979613" y="5610225"/>
            <a:ext cx="8443912" cy="10382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This code example shows the definition of a class named </a:t>
            </a:r>
            <a:r>
              <a:rPr lang="en-US" altLang="it-IT" sz="1600"/>
              <a:t>List</a:t>
            </a:r>
            <a:r>
              <a:rPr lang="en-US" altLang="it-IT" sz="1600" b="0"/>
              <a:t> that takes a single type parameter named </a:t>
            </a:r>
            <a:r>
              <a:rPr lang="en-US" altLang="it-IT" sz="1600"/>
              <a:t>T</a:t>
            </a:r>
            <a:r>
              <a:rPr lang="en-US" altLang="it-IT" sz="1600" b="0"/>
              <a:t>. You can use </a:t>
            </a:r>
            <a:r>
              <a:rPr lang="en-US" altLang="it-IT" sz="1600"/>
              <a:t>T</a:t>
            </a:r>
            <a:r>
              <a:rPr lang="en-US" altLang="it-IT" sz="1600" b="0"/>
              <a:t> like any other type in the class</a:t>
            </a:r>
          </a:p>
        </p:txBody>
      </p:sp>
    </p:spTree>
    <p:extLst>
      <p:ext uri="{BB962C8B-B14F-4D97-AF65-F5344CB8AC3E}">
        <p14:creationId xmlns:p14="http://schemas.microsoft.com/office/powerpoint/2010/main" val="1474994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52500" y="46037"/>
            <a:ext cx="10515600" cy="1325563"/>
          </a:xfrm>
        </p:spPr>
        <p:txBody>
          <a:bodyPr/>
          <a:lstStyle/>
          <a:p>
            <a:r>
              <a:rPr lang="en-GB" altLang="it-IT" dirty="0"/>
              <a:t>Compiling Generic Types and Type Safety</a:t>
            </a:r>
            <a:endParaRPr lang="it-IT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662113" y="1211263"/>
            <a:ext cx="8759825" cy="5646737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/>
          <a:lstStyle>
            <a:lvl1pPr marL="109538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da-DK" altLang="it-IT" sz="2200">
              <a:latin typeface="Arial Narrow" panose="020B0606020202030204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41500" y="1358900"/>
            <a:ext cx="8399463" cy="8318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The </a:t>
            </a:r>
            <a:r>
              <a:rPr lang="en-US" altLang="it-IT" sz="1600"/>
              <a:t>List&lt;T&gt;</a:t>
            </a:r>
            <a:r>
              <a:rPr lang="en-US" altLang="it-IT" sz="1600" b="0"/>
              <a:t> class is used several times with different type parameters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00313" y="1790700"/>
            <a:ext cx="7178675" cy="1990725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List&lt;string&gt; names = new List&lt;string&gt;();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names.Add("John");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...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string name = names[0];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 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List&lt;List&lt;string&gt;&gt; listOfLists = new List&lt;List&lt;string&gt;&gt;();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listOfLists.Add(names);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...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List&lt;string&gt; data = listOfLists[0];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854200" y="3886200"/>
            <a:ext cx="8399463" cy="11953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The compiler generates a strongly typed equivalent of the generic class, effectively generating the following methods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511425" y="4659313"/>
            <a:ext cx="7178675" cy="1143000"/>
          </a:xfrm>
          <a:prstGeom prst="roundRect">
            <a:avLst>
              <a:gd name="adj" fmla="val 7093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public void Add(string item)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en-US" sz="1400" b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...</a:t>
            </a:r>
            <a:br>
              <a:rPr lang="en-US" sz="1400" b="0">
                <a:latin typeface="Lucida Sans Typewriter" pitchFamily="49" charset="0"/>
              </a:rPr>
            </a:br>
            <a:endParaRPr lang="en-US" sz="1400" b="0">
              <a:latin typeface="Lucida Sans Typewriter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1400" b="0">
                <a:latin typeface="Lucida Sans Typewriter" pitchFamily="49" charset="0"/>
              </a:rPr>
              <a:t>public void Add(List&lt;string&gt; item)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847850" y="5919788"/>
            <a:ext cx="8399463" cy="838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/>
          <a:lstStyle>
            <a:lvl1pPr marL="17462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SzPct val="90000"/>
            </a:pPr>
            <a:r>
              <a:rPr lang="en-US" altLang="it-IT" sz="1600" b="0"/>
              <a:t>The compiler-generated classes and methods are generated when your application is compiled. You cannot call the strongly typed version directly</a:t>
            </a:r>
          </a:p>
        </p:txBody>
      </p:sp>
    </p:spTree>
    <p:extLst>
      <p:ext uri="{BB962C8B-B14F-4D97-AF65-F5344CB8AC3E}">
        <p14:creationId xmlns:p14="http://schemas.microsoft.com/office/powerpoint/2010/main" val="2307410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Nullable</a:t>
            </a:r>
            <a:r>
              <a:rPr lang="it-IT" dirty="0"/>
              <a:t>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tipi </a:t>
            </a:r>
            <a:r>
              <a:rPr lang="it-IT" dirty="0" err="1"/>
              <a:t>nullable</a:t>
            </a:r>
            <a:r>
              <a:rPr lang="it-IT" dirty="0"/>
              <a:t> sono istanze della struttura </a:t>
            </a:r>
            <a:r>
              <a:rPr lang="it-IT" dirty="0" err="1"/>
              <a:t>System.Nullable</a:t>
            </a:r>
            <a:r>
              <a:rPr lang="it-IT" dirty="0"/>
              <a:t>&lt;T&gt;. </a:t>
            </a:r>
          </a:p>
          <a:p>
            <a:r>
              <a:rPr lang="it-IT" dirty="0"/>
              <a:t>Un tipo </a:t>
            </a:r>
            <a:r>
              <a:rPr lang="it-IT" dirty="0" err="1"/>
              <a:t>nullable</a:t>
            </a:r>
            <a:r>
              <a:rPr lang="it-IT" dirty="0"/>
              <a:t> può rappresentare l'intervallo corretto di valori per il relativo tipo di valore sottostante, più un valore </a:t>
            </a:r>
            <a:r>
              <a:rPr lang="it-IT" dirty="0" err="1"/>
              <a:t>null</a:t>
            </a:r>
            <a:r>
              <a:rPr lang="it-IT" dirty="0"/>
              <a:t> aggiuntivo. </a:t>
            </a:r>
          </a:p>
          <a:p>
            <a:pPr lvl="1"/>
            <a:r>
              <a:rPr lang="it-IT" dirty="0"/>
              <a:t>Ad esempio, a un oggetto </a:t>
            </a:r>
            <a:r>
              <a:rPr lang="it-IT" dirty="0" err="1"/>
              <a:t>Nullable</a:t>
            </a:r>
            <a:r>
              <a:rPr lang="it-IT" dirty="0"/>
              <a:t>&lt;Int32&gt;, che si legge "</a:t>
            </a:r>
            <a:r>
              <a:rPr lang="it-IT" dirty="0" err="1"/>
              <a:t>Nullable</a:t>
            </a:r>
            <a:r>
              <a:rPr lang="it-IT" dirty="0"/>
              <a:t> di Int32", può essere assegnato un qualsiasi valore compreso tra -2147483648 e 2147483647 oppure il valore </a:t>
            </a:r>
            <a:r>
              <a:rPr lang="it-IT" dirty="0" err="1"/>
              <a:t>null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A un oggetto </a:t>
            </a:r>
            <a:r>
              <a:rPr lang="it-IT" dirty="0" err="1"/>
              <a:t>Nullable</a:t>
            </a:r>
            <a:r>
              <a:rPr lang="it-IT" dirty="0"/>
              <a:t>&lt;</a:t>
            </a:r>
            <a:r>
              <a:rPr lang="it-IT" dirty="0" err="1"/>
              <a:t>bool</a:t>
            </a:r>
            <a:r>
              <a:rPr lang="it-IT" dirty="0"/>
              <a:t>&gt; è possibile assegnare i valori </a:t>
            </a:r>
            <a:r>
              <a:rPr lang="it-IT" dirty="0" err="1"/>
              <a:t>true</a:t>
            </a:r>
            <a:r>
              <a:rPr lang="it-IT" dirty="0"/>
              <a:t>, false o </a:t>
            </a:r>
            <a:r>
              <a:rPr lang="it-IT" dirty="0" err="1"/>
              <a:t>null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5558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Nullable</a:t>
            </a:r>
            <a:r>
              <a:rPr lang="it-IT" dirty="0"/>
              <a:t>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 tipi </a:t>
            </a:r>
            <a:r>
              <a:rPr lang="it-IT" dirty="0" err="1"/>
              <a:t>nullable</a:t>
            </a:r>
            <a:r>
              <a:rPr lang="it-IT" dirty="0"/>
              <a:t> rappresentano variabili di tipo di valore a cui è possibile assegnare il valore di </a:t>
            </a:r>
            <a:r>
              <a:rPr lang="it-IT" b="1" dirty="0" err="1"/>
              <a:t>null</a:t>
            </a:r>
            <a:r>
              <a:rPr lang="it-IT" dirty="0"/>
              <a:t>. Non è possibile creare un tipo </a:t>
            </a:r>
            <a:r>
              <a:rPr lang="it-IT" dirty="0" err="1"/>
              <a:t>nullable</a:t>
            </a:r>
            <a:r>
              <a:rPr lang="it-IT" dirty="0"/>
              <a:t> basato su un tipo di riferimento. (I tipi di riferimento supportano già il valore </a:t>
            </a:r>
            <a:r>
              <a:rPr lang="it-IT" b="1" dirty="0" err="1"/>
              <a:t>null</a:t>
            </a:r>
            <a:r>
              <a:rPr lang="it-IT" dirty="0"/>
              <a:t>.)</a:t>
            </a:r>
          </a:p>
          <a:p>
            <a:r>
              <a:rPr lang="it-IT" dirty="0"/>
              <a:t>La sintassi </a:t>
            </a:r>
            <a:r>
              <a:rPr lang="it-IT" b="1" dirty="0"/>
              <a:t>T?</a:t>
            </a:r>
            <a:r>
              <a:rPr lang="it-IT" dirty="0"/>
              <a:t> è una forma abbreviata dell'oggetto </a:t>
            </a:r>
            <a:r>
              <a:rPr lang="it-IT" dirty="0" err="1">
                <a:hlinkClick r:id="rId2"/>
              </a:rPr>
              <a:t>Nullable</a:t>
            </a:r>
            <a:r>
              <a:rPr lang="it-IT" dirty="0">
                <a:hlinkClick r:id="rId2"/>
              </a:rPr>
              <a:t>&lt;T&gt;</a:t>
            </a:r>
            <a:r>
              <a:rPr lang="it-IT" dirty="0"/>
              <a:t>, in cui l'oggetto </a:t>
            </a:r>
            <a:r>
              <a:rPr lang="it-IT" b="1" dirty="0"/>
              <a:t>T</a:t>
            </a:r>
            <a:r>
              <a:rPr lang="it-IT" dirty="0"/>
              <a:t> è un tipo di valore. Le due forme sono intercambiabili.</a:t>
            </a:r>
          </a:p>
          <a:p>
            <a:r>
              <a:rPr lang="it-IT" dirty="0"/>
              <a:t>Assegnare un valore a un tipo </a:t>
            </a:r>
            <a:r>
              <a:rPr lang="it-IT" dirty="0" err="1"/>
              <a:t>nullable</a:t>
            </a:r>
            <a:r>
              <a:rPr lang="it-IT" dirty="0"/>
              <a:t> come se fosse un tipo di valore ordinario, ad esempio </a:t>
            </a:r>
            <a:r>
              <a:rPr lang="it-IT" dirty="0" err="1"/>
              <a:t>int</a:t>
            </a:r>
            <a:r>
              <a:rPr lang="it-IT" dirty="0"/>
              <a:t>? x = 10; o double? d = 4.108. È possibile inoltre assegnare un valore </a:t>
            </a:r>
            <a:r>
              <a:rPr lang="it-IT" b="1" dirty="0" err="1"/>
              <a:t>null</a:t>
            </a:r>
            <a:r>
              <a:rPr lang="it-IT" dirty="0"/>
              <a:t>: </a:t>
            </a:r>
            <a:r>
              <a:rPr lang="it-IT" dirty="0" err="1"/>
              <a:t>int</a:t>
            </a:r>
            <a:r>
              <a:rPr lang="it-IT" dirty="0"/>
              <a:t>? x = </a:t>
            </a:r>
            <a:r>
              <a:rPr lang="it-IT" dirty="0" err="1"/>
              <a:t>null</a:t>
            </a:r>
            <a:r>
              <a:rPr lang="it-IT" dirty="0"/>
              <a:t>. al tipo </a:t>
            </a:r>
            <a:r>
              <a:rPr lang="it-IT" dirty="0" err="1"/>
              <a:t>nullable</a:t>
            </a:r>
            <a:r>
              <a:rPr lang="it-IT" dirty="0"/>
              <a:t>.</a:t>
            </a:r>
          </a:p>
          <a:p>
            <a:r>
              <a:rPr lang="it-IT" dirty="0"/>
              <a:t>Utilizzare il metodo </a:t>
            </a:r>
            <a:r>
              <a:rPr lang="it-IT" dirty="0" err="1">
                <a:hlinkClick r:id="rId3"/>
              </a:rPr>
              <a:t>Nullable</a:t>
            </a:r>
            <a:r>
              <a:rPr lang="it-IT" dirty="0">
                <a:hlinkClick r:id="rId3"/>
              </a:rPr>
              <a:t>&lt;T&gt;.</a:t>
            </a:r>
            <a:r>
              <a:rPr lang="it-IT" dirty="0" err="1">
                <a:hlinkClick r:id="rId3"/>
              </a:rPr>
              <a:t>GetValueOrDefault</a:t>
            </a:r>
            <a:r>
              <a:rPr lang="it-IT" dirty="0"/>
              <a:t> per restituire il valore assegnato o il valore predefinito per il tipo sottostante se il valore è </a:t>
            </a:r>
            <a:r>
              <a:rPr lang="it-IT" b="1" dirty="0" err="1"/>
              <a:t>null</a:t>
            </a:r>
            <a:r>
              <a:rPr lang="it-IT" dirty="0"/>
              <a:t>, ad esempio </a:t>
            </a:r>
            <a:r>
              <a:rPr lang="it-IT" dirty="0" err="1"/>
              <a:t>int</a:t>
            </a:r>
            <a:r>
              <a:rPr lang="it-IT" dirty="0"/>
              <a:t> j = </a:t>
            </a:r>
            <a:r>
              <a:rPr lang="it-IT" dirty="0" err="1"/>
              <a:t>x.GetValueOrDefault</a:t>
            </a:r>
            <a:r>
              <a:rPr lang="it-IT" dirty="0"/>
              <a:t>();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207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Nullable</a:t>
            </a:r>
            <a:r>
              <a:rPr lang="it-IT" dirty="0"/>
              <a:t> </a:t>
            </a:r>
            <a:r>
              <a:rPr lang="it-IT" dirty="0" err="1"/>
              <a:t>Types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Utilizzare le proprietà di sola lettura </a:t>
            </a:r>
            <a:r>
              <a:rPr lang="it-IT" dirty="0" err="1">
                <a:hlinkClick r:id="rId2"/>
              </a:rPr>
              <a:t>HasValue</a:t>
            </a:r>
            <a:r>
              <a:rPr lang="it-IT" dirty="0"/>
              <a:t> e </a:t>
            </a:r>
            <a:r>
              <a:rPr lang="it-IT" dirty="0">
                <a:hlinkClick r:id="rId3"/>
              </a:rPr>
              <a:t>Value</a:t>
            </a:r>
            <a:r>
              <a:rPr lang="it-IT" dirty="0"/>
              <a:t> per controllare i valori </a:t>
            </a:r>
            <a:r>
              <a:rPr lang="it-IT" dirty="0" err="1"/>
              <a:t>Null</a:t>
            </a:r>
            <a:r>
              <a:rPr lang="it-IT" dirty="0"/>
              <a:t> e recuperare il valore, come illustrato nell'esempio seguente: </a:t>
            </a: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x.HasValue</a:t>
            </a:r>
            <a:r>
              <a:rPr lang="it-IT" dirty="0"/>
              <a:t>) j = </a:t>
            </a:r>
            <a:r>
              <a:rPr lang="it-IT" dirty="0" err="1"/>
              <a:t>x.Value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La proprietà </a:t>
            </a:r>
            <a:r>
              <a:rPr lang="it-IT" b="1" dirty="0" err="1"/>
              <a:t>HasValue</a:t>
            </a:r>
            <a:r>
              <a:rPr lang="it-IT" dirty="0"/>
              <a:t> restituisce </a:t>
            </a:r>
            <a:r>
              <a:rPr lang="it-IT" b="1" dirty="0" err="1"/>
              <a:t>true</a:t>
            </a:r>
            <a:r>
              <a:rPr lang="it-IT" dirty="0"/>
              <a:t> se la variabile contiene un valore o </a:t>
            </a:r>
            <a:r>
              <a:rPr lang="it-IT" b="1" dirty="0"/>
              <a:t>false</a:t>
            </a:r>
            <a:r>
              <a:rPr lang="it-IT" dirty="0"/>
              <a:t> se è </a:t>
            </a:r>
            <a:r>
              <a:rPr lang="it-IT" b="1" dirty="0" err="1"/>
              <a:t>null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La proprietà </a:t>
            </a:r>
            <a:r>
              <a:rPr lang="it-IT" b="1" dirty="0"/>
              <a:t>Value</a:t>
            </a:r>
            <a:r>
              <a:rPr lang="it-IT" dirty="0"/>
              <a:t> restituisce un valore se ne è stato assegnato uno. In caso contrario, verrà generata un'</a:t>
            </a:r>
            <a:r>
              <a:rPr lang="it-IT" dirty="0" err="1"/>
              <a:t>eccezione</a:t>
            </a:r>
            <a:r>
              <a:rPr lang="it-IT" dirty="0" err="1">
                <a:hlinkClick r:id="rId4"/>
              </a:rPr>
              <a:t>System.InvalidOperationException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Il valore predefinito di </a:t>
            </a:r>
            <a:r>
              <a:rPr lang="it-IT" b="1" dirty="0" err="1"/>
              <a:t>HasValue</a:t>
            </a:r>
            <a:r>
              <a:rPr lang="it-IT" dirty="0"/>
              <a:t> è </a:t>
            </a:r>
            <a:r>
              <a:rPr lang="it-IT" b="1" dirty="0"/>
              <a:t>false</a:t>
            </a:r>
            <a:r>
              <a:rPr lang="it-IT" dirty="0"/>
              <a:t>. La proprietà </a:t>
            </a:r>
            <a:r>
              <a:rPr lang="it-IT" b="1" dirty="0"/>
              <a:t>Value</a:t>
            </a:r>
            <a:r>
              <a:rPr lang="it-IT" dirty="0"/>
              <a:t> non ha valori predefiniti.</a:t>
            </a:r>
          </a:p>
          <a:p>
            <a:pPr lvl="1"/>
            <a:r>
              <a:rPr lang="it-IT" dirty="0"/>
              <a:t>È anche possibile utilizzare gli operatori </a:t>
            </a:r>
            <a:r>
              <a:rPr lang="it-IT" b="1" dirty="0"/>
              <a:t>==</a:t>
            </a:r>
            <a:r>
              <a:rPr lang="it-IT" dirty="0"/>
              <a:t> e </a:t>
            </a:r>
            <a:r>
              <a:rPr lang="it-IT" b="1" dirty="0"/>
              <a:t>!=</a:t>
            </a:r>
            <a:r>
              <a:rPr lang="it-IT" dirty="0"/>
              <a:t> con un tipo </a:t>
            </a:r>
            <a:r>
              <a:rPr lang="it-IT" dirty="0" err="1"/>
              <a:t>nullable</a:t>
            </a:r>
            <a:r>
              <a:rPr lang="it-IT" dirty="0"/>
              <a:t>, come illustrato nel seguente esempio: </a:t>
            </a:r>
            <a:r>
              <a:rPr lang="it-IT" dirty="0" err="1"/>
              <a:t>if</a:t>
            </a:r>
            <a:r>
              <a:rPr lang="it-IT" dirty="0"/>
              <a:t> (x != </a:t>
            </a:r>
            <a:r>
              <a:rPr lang="it-IT" dirty="0" err="1"/>
              <a:t>null</a:t>
            </a:r>
            <a:r>
              <a:rPr lang="it-IT" dirty="0"/>
              <a:t>) y = x;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1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Programmazione ad oggetti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0304" y="3021717"/>
            <a:ext cx="3611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Nasce negli anni 60 (SIMULA)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Negli anni 70 nasce SmallTalk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Negli anni 80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1995 esce Java</a:t>
            </a:r>
          </a:p>
        </p:txBody>
      </p:sp>
    </p:spTree>
    <p:extLst>
      <p:ext uri="{BB962C8B-B14F-4D97-AF65-F5344CB8AC3E}">
        <p14:creationId xmlns:p14="http://schemas.microsoft.com/office/powerpoint/2010/main" val="197706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Tipi di programmazione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8" y="2095777"/>
            <a:ext cx="6220693" cy="3753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30" y="2262688"/>
            <a:ext cx="4573240" cy="3249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6412" y="1690688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Procedurale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34698" y="1690688"/>
            <a:ext cx="115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Ad oggetti</a:t>
            </a:r>
          </a:p>
        </p:txBody>
      </p:sp>
    </p:spTree>
    <p:extLst>
      <p:ext uri="{BB962C8B-B14F-4D97-AF65-F5344CB8AC3E}">
        <p14:creationId xmlns:p14="http://schemas.microsoft.com/office/powerpoint/2010/main" val="196396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Rappresentazione della realtà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7966" y="1933303"/>
            <a:ext cx="583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funziona la televisione?</a:t>
            </a:r>
          </a:p>
          <a:p>
            <a:r>
              <a:rPr lang="it-IT" dirty="0"/>
              <a:t>Non importa, è utile conoscerne le caratteristiche e le azioni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60" y="3135758"/>
            <a:ext cx="6834092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0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Metodi e proprietà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6674" y="1384663"/>
            <a:ext cx="65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Metodi: Le azioni che il nostro oggetto è in grado di compiere</a:t>
            </a:r>
          </a:p>
          <a:p>
            <a:r>
              <a:rPr lang="it-IT" dirty="0"/>
              <a:t>Proprietà: Le informazioni su cui opera l’oggetto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568303"/>
            <a:ext cx="5867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6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Le Classi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3794" y="2177143"/>
            <a:ext cx="590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una categoria che accomuna gli oggetti simili</a:t>
            </a:r>
          </a:p>
          <a:p>
            <a:r>
              <a:rPr lang="it-IT" dirty="0"/>
              <a:t>Definisce le caratteristiche che avranno gli oggetti istanza</a:t>
            </a:r>
          </a:p>
          <a:p>
            <a:r>
              <a:rPr lang="it-IT" dirty="0"/>
              <a:t>«E’ lo stampo che ci permette di creare (instanziare) oggetti»</a:t>
            </a:r>
          </a:p>
        </p:txBody>
      </p:sp>
      <p:pic>
        <p:nvPicPr>
          <p:cNvPr id="1026" name="Picture 2" descr="http://galerie.alittlemarket.com/galerie/sell/1091997/accessori-per-bijoux-stampo-pane-st054-croissant-in-sili-10815205-dsc-0147-5f2fd-9246b_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797" y="3586928"/>
            <a:ext cx="4729934" cy="314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0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definire classi ed oggetti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516815" y="2156638"/>
            <a:ext cx="7105650" cy="1644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Lucida Sans Typewriter" panose="020B0509030504030204" pitchFamily="49" charset="0"/>
              </a:rPr>
              <a:t>public class Customer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Lucida Sans Typewriter" panose="020B0509030504030204" pitchFamily="49" charset="0"/>
              </a:rPr>
              <a:t>	public string	name;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Lucida Sans Typewriter" panose="020B0509030504030204" pitchFamily="49" charset="0"/>
              </a:rPr>
              <a:t>	public decimal	creditLimit;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Lucida Sans Typewriter" panose="020B0509030504030204" pitchFamily="49" charset="0"/>
              </a:rPr>
              <a:t>	public uint	customerID;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2000">
                <a:latin typeface="Lucida Sans Typewriter" panose="020B0509030504030204" pitchFamily="49" charset="0"/>
              </a:rPr>
              <a:t>}</a:t>
            </a:r>
            <a:endParaRPr lang="en-US" altLang="it-IT" sz="2000" dirty="0">
              <a:latin typeface="Lucida Sans Typewriter" panose="020B0509030504030204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459665" y="1623238"/>
            <a:ext cx="7105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it-IT" dirty="0"/>
              <a:t>How to define a class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9665" y="4061638"/>
            <a:ext cx="7105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it-IT"/>
              <a:t>How to instantiate a class as an object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16815" y="4518838"/>
            <a:ext cx="710565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>
            <a:lvl1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690563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9191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0334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4906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9478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4050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28622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 b="0">
                <a:latin typeface="Lucida Sans Typewriter" panose="020B0509030504030204" pitchFamily="49" charset="0"/>
              </a:rPr>
              <a:t>Customer nextCustomer = </a:t>
            </a:r>
            <a:r>
              <a:rPr lang="en-US" altLang="it-IT" sz="2000">
                <a:latin typeface="Lucida Sans Typewriter" panose="020B0509030504030204" pitchFamily="49" charset="0"/>
              </a:rPr>
              <a:t>new</a:t>
            </a:r>
            <a:r>
              <a:rPr lang="en-US" altLang="it-IT" sz="2000" b="0">
                <a:latin typeface="Lucida Sans Typewriter" panose="020B0509030504030204" pitchFamily="49" charset="0"/>
              </a:rPr>
              <a:t> Customer();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459665" y="5357038"/>
            <a:ext cx="7105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it-IT"/>
              <a:t>How to access class variables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516815" y="5814238"/>
            <a:ext cx="710565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>
            <a:lvl1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690563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804863">
              <a:spcBef>
                <a:spcPct val="20000"/>
              </a:spcBef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9191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033463"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14906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9478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4050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2862263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 b="0">
                <a:latin typeface="Lucida Sans Typewriter" panose="020B0509030504030204" pitchFamily="49" charset="0"/>
              </a:rPr>
              <a:t>nextCustomer.name = "Suzan Fine";</a:t>
            </a:r>
          </a:p>
        </p:txBody>
      </p:sp>
    </p:spTree>
    <p:extLst>
      <p:ext uri="{BB962C8B-B14F-4D97-AF65-F5344CB8AC3E}">
        <p14:creationId xmlns:p14="http://schemas.microsoft.com/office/powerpoint/2010/main" val="3779690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2125</Words>
  <Application>Microsoft Office PowerPoint</Application>
  <PresentationFormat>Widescreen</PresentationFormat>
  <Paragraphs>471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8" baseType="lpstr">
      <vt:lpstr>Arial</vt:lpstr>
      <vt:lpstr>Arial Narrow</vt:lpstr>
      <vt:lpstr>Calibri</vt:lpstr>
      <vt:lpstr>Calibri Light</vt:lpstr>
      <vt:lpstr>Lucida Sans Typewriter</vt:lpstr>
      <vt:lpstr>Times New Roman</vt:lpstr>
      <vt:lpstr>Verdana</vt:lpstr>
      <vt:lpstr>Wingdings</vt:lpstr>
      <vt:lpstr>Tema di Office</vt:lpstr>
      <vt:lpstr>Junior Interface Developer</vt:lpstr>
      <vt:lpstr>Parte 5 - Programmazione ad oggetti in C#.NET</vt:lpstr>
      <vt:lpstr>Classi ed oggetti</vt:lpstr>
      <vt:lpstr>Programmazione ad oggetti</vt:lpstr>
      <vt:lpstr>Tipi di programmazione</vt:lpstr>
      <vt:lpstr>Rappresentazione della realtà</vt:lpstr>
      <vt:lpstr>Metodi e proprietà</vt:lpstr>
      <vt:lpstr>Le Classi</vt:lpstr>
      <vt:lpstr>Come definire classi ed oggetti</vt:lpstr>
      <vt:lpstr>Definizione dell’accessibilità e dello scope</vt:lpstr>
      <vt:lpstr>Variabili e costanti: Scope</vt:lpstr>
      <vt:lpstr>Gli array e ArrayList</vt:lpstr>
      <vt:lpstr>Gli array e ArrayList</vt:lpstr>
      <vt:lpstr>Gli array e ArrayList</vt:lpstr>
      <vt:lpstr>Gli array e ArrayList</vt:lpstr>
      <vt:lpstr>Cos’è una collezione</vt:lpstr>
      <vt:lpstr>Gli array e ArrayList</vt:lpstr>
      <vt:lpstr>Utilizzare le collection</vt:lpstr>
      <vt:lpstr>ArrayList Class</vt:lpstr>
      <vt:lpstr>Iterare una collezione</vt:lpstr>
      <vt:lpstr>Inizializzare una collezione</vt:lpstr>
      <vt:lpstr>Queues e Stacks</vt:lpstr>
      <vt:lpstr>Hash Tables</vt:lpstr>
      <vt:lpstr>Parte 5 - Programmazione ad oggetti in C#.NET</vt:lpstr>
      <vt:lpstr>Funzioni e routine</vt:lpstr>
      <vt:lpstr>Funzioni e routine</vt:lpstr>
      <vt:lpstr>Funzioni e routine</vt:lpstr>
      <vt:lpstr>Funzioni e routine</vt:lpstr>
      <vt:lpstr>Funzioni e routine</vt:lpstr>
      <vt:lpstr>Funzioni e routine</vt:lpstr>
      <vt:lpstr>Funzioni e routine</vt:lpstr>
      <vt:lpstr>Value types e Reference Types</vt:lpstr>
      <vt:lpstr>Funzioni e routine</vt:lpstr>
      <vt:lpstr>Creating and Using Generic Types</vt:lpstr>
      <vt:lpstr>What Are Generic Types?</vt:lpstr>
      <vt:lpstr>Compiling Generic Types and Type Safety</vt:lpstr>
      <vt:lpstr>Nullable Types</vt:lpstr>
      <vt:lpstr>Nullable Types</vt:lpstr>
      <vt:lpstr>Nullable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Junior .Net Developer</dc:title>
  <dc:creator>Gabriele Gaggi</dc:creator>
  <cp:lastModifiedBy>Gabriele Gaggi</cp:lastModifiedBy>
  <cp:revision>486</cp:revision>
  <dcterms:created xsi:type="dcterms:W3CDTF">2016-09-13T06:36:45Z</dcterms:created>
  <dcterms:modified xsi:type="dcterms:W3CDTF">2016-09-20T15:14:01Z</dcterms:modified>
</cp:coreProperties>
</file>