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295" r:id="rId10"/>
    <p:sldId id="292" r:id="rId11"/>
    <p:sldId id="293" r:id="rId12"/>
    <p:sldId id="294" r:id="rId13"/>
    <p:sldId id="256" r:id="rId14"/>
    <p:sldId id="262" r:id="rId15"/>
    <p:sldId id="257" r:id="rId16"/>
    <p:sldId id="263" r:id="rId17"/>
    <p:sldId id="264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96" r:id="rId28"/>
    <p:sldId id="277" r:id="rId29"/>
    <p:sldId id="276" r:id="rId30"/>
    <p:sldId id="278" r:id="rId31"/>
    <p:sldId id="280" r:id="rId32"/>
    <p:sldId id="297" r:id="rId33"/>
    <p:sldId id="281" r:id="rId34"/>
    <p:sldId id="282" r:id="rId35"/>
    <p:sldId id="284" r:id="rId36"/>
    <p:sldId id="286" r:id="rId37"/>
    <p:sldId id="288" r:id="rId38"/>
    <p:sldId id="287" r:id="rId39"/>
    <p:sldId id="283" r:id="rId40"/>
    <p:sldId id="26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fica e animazioni css3" id="{A20A1777-CBFE-9841-BB0B-2D3C9AA1C989}">
          <p14:sldIdLst>
            <p14:sldId id="291"/>
            <p14:sldId id="298"/>
            <p14:sldId id="299"/>
            <p14:sldId id="300"/>
            <p14:sldId id="301"/>
            <p14:sldId id="302"/>
            <p14:sldId id="303"/>
            <p14:sldId id="304"/>
            <p14:sldId id="295"/>
            <p14:sldId id="292"/>
            <p14:sldId id="293"/>
            <p14:sldId id="294"/>
            <p14:sldId id="256"/>
            <p14:sldId id="262"/>
            <p14:sldId id="257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6"/>
            <p14:sldId id="277"/>
            <p14:sldId id="276"/>
            <p14:sldId id="278"/>
            <p14:sldId id="280"/>
            <p14:sldId id="297"/>
            <p14:sldId id="281"/>
            <p14:sldId id="282"/>
            <p14:sldId id="284"/>
            <p14:sldId id="286"/>
            <p14:sldId id="288"/>
            <p14:sldId id="287"/>
            <p14:sldId id="28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989"/>
    <a:srgbClr val="BC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/>
    <p:restoredTop sz="94750"/>
  </p:normalViewPr>
  <p:slideViewPr>
    <p:cSldViewPr snapToGrid="0" snapToObjects="1">
      <p:cViewPr varScale="1">
        <p:scale>
          <a:sx n="78" d="100"/>
          <a:sy n="78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8C2E-6CBC-CC49-9429-E5AEED773D61}" type="datetimeFigureOut">
              <a:rPr lang="it-IT" smtClean="0"/>
              <a:t>29/09/16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345C-489D-6842-9700-09408CB54C4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61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8A8989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2628"/>
            <a:ext cx="1634310" cy="43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4684"/>
            <a:ext cx="10058400" cy="3724410"/>
          </a:xfrm>
        </p:spPr>
        <p:txBody>
          <a:bodyPr/>
          <a:lstStyle>
            <a:lvl1pPr>
              <a:buClr>
                <a:srgbClr val="8A8989"/>
              </a:buClr>
              <a:defRPr/>
            </a:lvl1pPr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1097280" y="687430"/>
            <a:ext cx="10058400" cy="65091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9/29/16</a:t>
            </a:fld>
            <a:endParaRPr lang="en-US" dirty="0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8" name="Rettangolo 17"/>
          <p:cNvSpPr/>
          <p:nvPr userDrawn="1"/>
        </p:nvSpPr>
        <p:spPr>
          <a:xfrm>
            <a:off x="973667" y="1642533"/>
            <a:ext cx="10238816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1 20"/>
          <p:cNvCxnSpPr/>
          <p:nvPr userDrawn="1"/>
        </p:nvCxnSpPr>
        <p:spPr>
          <a:xfrm>
            <a:off x="1040477" y="1347431"/>
            <a:ext cx="10115203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8A8989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2628"/>
            <a:ext cx="1634310" cy="43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08660"/>
            <a:ext cx="10058400" cy="10287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739140"/>
            <a:ext cx="10058400" cy="99822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8A89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8A89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2628"/>
            <a:ext cx="1634310" cy="43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2pPr>
              <a:buClr>
                <a:srgbClr val="8A8989"/>
              </a:buClr>
              <a:defRPr/>
            </a:lvl2pPr>
            <a:lvl3pPr>
              <a:buClr>
                <a:srgbClr val="8A8989"/>
              </a:buClr>
              <a:defRPr/>
            </a:lvl3pPr>
            <a:lvl4pPr>
              <a:buClr>
                <a:srgbClr val="8A8989"/>
              </a:buClr>
              <a:defRPr/>
            </a:lvl4pPr>
            <a:lvl5pPr>
              <a:buClr>
                <a:srgbClr val="8A8989"/>
              </a:buClr>
              <a:defRPr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87429"/>
            <a:ext cx="10058400" cy="1049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2628"/>
            <a:ext cx="1634310" cy="4358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8989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8989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8989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8989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maker.com/" TargetMode="External"/><Relationship Id="rId4" Type="http://schemas.openxmlformats.org/officeDocument/2006/relationships/hyperlink" Target="http://matthewlein.com/ceaser/" TargetMode="External"/><Relationship Id="rId5" Type="http://schemas.openxmlformats.org/officeDocument/2006/relationships/hyperlink" Target="http://border-radius.com/" TargetMode="External"/><Relationship Id="rId6" Type="http://schemas.openxmlformats.org/officeDocument/2006/relationships/hyperlink" Target="http://www.colorzilla.com/gradient-editor/" TargetMode="External"/><Relationship Id="rId7" Type="http://schemas.openxmlformats.org/officeDocument/2006/relationships/hyperlink" Target="http://border-image.com/" TargetMode="External"/><Relationship Id="rId8" Type="http://schemas.openxmlformats.org/officeDocument/2006/relationships/hyperlink" Target="http://www.fontsquirre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s3generato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L’importanza delle animazioni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Carmine </a:t>
            </a:r>
            <a:r>
              <a:rPr lang="it-IT" dirty="0" err="1" smtClean="0"/>
              <a:t>alfano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477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Gradient</a:t>
            </a:r>
            <a:endParaRPr lang="it-IT" sz="3200" b="1" dirty="0"/>
          </a:p>
        </p:txBody>
      </p:sp>
      <p:sp>
        <p:nvSpPr>
          <p:cNvPr id="7" name="Rettangolo 6"/>
          <p:cNvSpPr/>
          <p:nvPr/>
        </p:nvSpPr>
        <p:spPr>
          <a:xfrm>
            <a:off x="8040216" y="1124744"/>
            <a:ext cx="432048" cy="5040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 bwMode="auto">
          <a:xfrm>
            <a:off x="1018991" y="1700808"/>
            <a:ext cx="954150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t-IT" sz="2800" dirty="0"/>
              <a:t>Permette di applicare dei gradienti ai box senza ricorrere all’ausilio di </a:t>
            </a:r>
            <a:r>
              <a:rPr lang="it-IT" sz="2800" dirty="0" err="1"/>
              <a:t>png</a:t>
            </a:r>
            <a:r>
              <a:rPr lang="it-IT" sz="2800" dirty="0"/>
              <a:t> o </a:t>
            </a:r>
            <a:r>
              <a:rPr lang="it-IT" sz="2800" dirty="0" err="1"/>
              <a:t>jpg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80" y="3212976"/>
            <a:ext cx="5638800" cy="10414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86" y="2924944"/>
            <a:ext cx="3225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Gradienti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09973"/>
            <a:ext cx="10787742" cy="15218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52" y="2892878"/>
            <a:ext cx="6553200" cy="876300"/>
          </a:xfrm>
          <a:prstGeom prst="rect">
            <a:avLst/>
          </a:prstGeom>
        </p:spPr>
      </p:pic>
      <p:sp>
        <p:nvSpPr>
          <p:cNvPr id="6" name="Segnaposto contenuto 3"/>
          <p:cNvSpPr>
            <a:spLocks noGrp="1"/>
          </p:cNvSpPr>
          <p:nvPr>
            <p:ph idx="1"/>
          </p:nvPr>
        </p:nvSpPr>
        <p:spPr>
          <a:xfrm>
            <a:off x="1097280" y="1738596"/>
            <a:ext cx="10058400" cy="827116"/>
          </a:xfrm>
        </p:spPr>
        <p:txBody>
          <a:bodyPr/>
          <a:lstStyle/>
          <a:p>
            <a:r>
              <a:rPr lang="it-IT" dirty="0" smtClean="0"/>
              <a:t>Possiamo definire la direzione del gradiente attraverso la seguente sintassi.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2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Gradienti</a:t>
            </a:r>
            <a:endParaRPr lang="it-IT" dirty="0"/>
          </a:p>
        </p:txBody>
      </p:sp>
      <p:sp>
        <p:nvSpPr>
          <p:cNvPr id="6" name="Segnaposto contenuto 3"/>
          <p:cNvSpPr>
            <a:spLocks noGrp="1"/>
          </p:cNvSpPr>
          <p:nvPr>
            <p:ph idx="1"/>
          </p:nvPr>
        </p:nvSpPr>
        <p:spPr>
          <a:xfrm>
            <a:off x="1097280" y="1738596"/>
            <a:ext cx="10058400" cy="827116"/>
          </a:xfrm>
        </p:spPr>
        <p:txBody>
          <a:bodyPr/>
          <a:lstStyle/>
          <a:p>
            <a:r>
              <a:rPr lang="it-IT" dirty="0" smtClean="0"/>
              <a:t>Possiamo definire altre tipologie di gradienti attraverso la seguente sintassi.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5678"/>
            <a:ext cx="6057900" cy="1333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47672"/>
            <a:ext cx="2590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3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Trasformazioni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Carmine </a:t>
            </a:r>
            <a:r>
              <a:rPr lang="it-IT" dirty="0" err="1" smtClean="0"/>
              <a:t>alfano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Applicare una o più trasformazioni a un elemento significa intervenire sulle coordinate che ne determinano il posizionamento. Si utilizza la proprietà </a:t>
            </a:r>
            <a:r>
              <a:rPr lang="it-IT" dirty="0" err="1" smtClean="0"/>
              <a:t>transform</a:t>
            </a:r>
            <a:r>
              <a:rPr lang="it-IT" dirty="0" smtClean="0"/>
              <a:t> che grazie alle funzioni:</a:t>
            </a:r>
          </a:p>
          <a:p>
            <a:r>
              <a:rPr lang="it-IT" b="1" dirty="0" smtClean="0"/>
              <a:t>- rotate</a:t>
            </a:r>
            <a:br>
              <a:rPr lang="it-IT" b="1" dirty="0" smtClean="0"/>
            </a:br>
            <a:r>
              <a:rPr lang="it-IT" b="1" dirty="0" smtClean="0"/>
              <a:t>- </a:t>
            </a:r>
            <a:r>
              <a:rPr lang="it-IT" b="1" dirty="0" err="1" smtClean="0"/>
              <a:t>skew</a:t>
            </a:r>
            <a:r>
              <a:rPr lang="it-IT" b="1" dirty="0"/>
              <a:t/>
            </a:r>
            <a:br>
              <a:rPr lang="it-IT" b="1" dirty="0"/>
            </a:br>
            <a:r>
              <a:rPr lang="it-IT" b="1" dirty="0" smtClean="0"/>
              <a:t>- scale</a:t>
            </a:r>
            <a:br>
              <a:rPr lang="it-IT" b="1" dirty="0" smtClean="0"/>
            </a:br>
            <a:r>
              <a:rPr lang="it-IT" b="1" dirty="0" smtClean="0"/>
              <a:t>- </a:t>
            </a:r>
            <a:r>
              <a:rPr lang="it-IT" b="1" dirty="0" err="1" smtClean="0"/>
              <a:t>translate</a:t>
            </a:r>
            <a:endParaRPr lang="it-IT" b="1" dirty="0" smtClean="0"/>
          </a:p>
          <a:p>
            <a:r>
              <a:rPr lang="it-IT" dirty="0" smtClean="0"/>
              <a:t>Possono apportare effetti dinamici di notevole impatto visivo senza l’utilizzo di JavaScript.</a:t>
            </a:r>
            <a:br>
              <a:rPr lang="it-IT" dirty="0" smtClean="0"/>
            </a:br>
            <a:r>
              <a:rPr lang="it-IT" dirty="0" smtClean="0"/>
              <a:t>Tali effetti possono essere applicati anche al passaggio del mouse.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Transform</a:t>
            </a:r>
            <a:r>
              <a:rPr lang="it-IT" dirty="0" smtClean="0"/>
              <a:t> – 2d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85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smtClean="0"/>
              <a:t>Rotate</a:t>
            </a:r>
            <a:endParaRPr lang="it-IT" sz="32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41" y="2291772"/>
            <a:ext cx="3543300" cy="36322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79" y="3674844"/>
            <a:ext cx="4855321" cy="1340426"/>
          </a:xfrm>
          <a:prstGeom prst="rect">
            <a:avLst/>
          </a:prstGeom>
        </p:spPr>
      </p:pic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1097280" y="1568644"/>
            <a:ext cx="10058400" cy="1111135"/>
          </a:xfrm>
        </p:spPr>
        <p:txBody>
          <a:bodyPr/>
          <a:lstStyle/>
          <a:p>
            <a:r>
              <a:rPr lang="it-IT" dirty="0" smtClean="0"/>
              <a:t>rotate() ruota l’elemento in senso orario per il numero di gradi specificati,</a:t>
            </a:r>
            <a:br>
              <a:rPr lang="it-IT" dirty="0" smtClean="0"/>
            </a:br>
            <a:r>
              <a:rPr lang="it-IT" dirty="0" smtClean="0"/>
              <a:t>valori negativi indicano una rotazione in senso antiorario. Un valore pari a 360 lascia l’elemento invariato, valori superiori vengono consentiti.</a:t>
            </a:r>
          </a:p>
        </p:txBody>
      </p:sp>
    </p:spTree>
    <p:extLst>
      <p:ext uri="{BB962C8B-B14F-4D97-AF65-F5344CB8AC3E}">
        <p14:creationId xmlns:p14="http://schemas.microsoft.com/office/powerpoint/2010/main" val="3230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smtClean="0"/>
              <a:t>Scale</a:t>
            </a:r>
            <a:endParaRPr lang="it-IT" sz="3200" b="1" dirty="0"/>
          </a:p>
        </p:txBody>
      </p:sp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1097280" y="1568644"/>
            <a:ext cx="10305012" cy="1111135"/>
          </a:xfrm>
        </p:spPr>
        <p:txBody>
          <a:bodyPr>
            <a:normAutofit/>
          </a:bodyPr>
          <a:lstStyle/>
          <a:p>
            <a:r>
              <a:rPr lang="it-IT" dirty="0" smtClean="0"/>
              <a:t>scale() modifica la dimensione dell’elemento, accetta uno o due argomenti: se il secondo non è specificato sarà considerato identico al primo. Il primo valore esprime una variazione di larghezza, il secondo esprime la variazione dell’altezza. I valori sono espressi senza unità di misura.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31" y="2679779"/>
            <a:ext cx="2902988" cy="29245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94" y="3096451"/>
            <a:ext cx="2434380" cy="245248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0" y="3645869"/>
            <a:ext cx="5027817" cy="13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smtClean="0"/>
              <a:t>Scale</a:t>
            </a:r>
            <a:endParaRPr lang="it-IT" sz="3200" b="1" dirty="0"/>
          </a:p>
        </p:txBody>
      </p:sp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4608253" y="1614627"/>
            <a:ext cx="6239856" cy="1082618"/>
          </a:xfrm>
        </p:spPr>
        <p:txBody>
          <a:bodyPr>
            <a:normAutofit/>
          </a:bodyPr>
          <a:lstStyle/>
          <a:p>
            <a:r>
              <a:rPr lang="it-IT" dirty="0" smtClean="0"/>
              <a:t>Valori positivi meno di 1 producono una riduzione delle dimensioni dell’elemento.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2" y="3980556"/>
            <a:ext cx="3594100" cy="1016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2" y="1573869"/>
            <a:ext cx="3517900" cy="10541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1" y="2725260"/>
            <a:ext cx="3619500" cy="1130300"/>
          </a:xfrm>
          <a:prstGeom prst="rect">
            <a:avLst/>
          </a:prstGeom>
        </p:spPr>
      </p:pic>
      <p:sp>
        <p:nvSpPr>
          <p:cNvPr id="12" name="Segnaposto contenuto 1"/>
          <p:cNvSpPr txBox="1">
            <a:spLocks/>
          </p:cNvSpPr>
          <p:nvPr/>
        </p:nvSpPr>
        <p:spPr>
          <a:xfrm>
            <a:off x="4608253" y="3110918"/>
            <a:ext cx="6239856" cy="1082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Valori positivi maggiori di 1 producono un aumento delle dimensioni dell’elemento.</a:t>
            </a:r>
            <a:endParaRPr lang="it-IT" dirty="0" smtClean="0"/>
          </a:p>
        </p:txBody>
      </p:sp>
      <p:sp>
        <p:nvSpPr>
          <p:cNvPr id="13" name="Segnaposto contenuto 1"/>
          <p:cNvSpPr txBox="1">
            <a:spLocks/>
          </p:cNvSpPr>
          <p:nvPr/>
        </p:nvSpPr>
        <p:spPr>
          <a:xfrm>
            <a:off x="4608253" y="4468663"/>
            <a:ext cx="6239856" cy="1082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Valori negativi producono il capovolgimento dell’elemento.</a:t>
            </a:r>
            <a:endParaRPr lang="it-IT" dirty="0" smtClean="0"/>
          </a:p>
        </p:txBody>
      </p:sp>
      <p:sp>
        <p:nvSpPr>
          <p:cNvPr id="14" name="Segnaposto contenuto 1"/>
          <p:cNvSpPr txBox="1">
            <a:spLocks/>
          </p:cNvSpPr>
          <p:nvPr/>
        </p:nvSpPr>
        <p:spPr>
          <a:xfrm>
            <a:off x="4712047" y="5497363"/>
            <a:ext cx="6239856" cy="1082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Con </a:t>
            </a:r>
            <a:r>
              <a:rPr lang="it-IT" dirty="0" err="1" smtClean="0"/>
              <a:t>scalex</a:t>
            </a:r>
            <a:r>
              <a:rPr lang="it-IT" dirty="0" smtClean="0"/>
              <a:t>() e </a:t>
            </a:r>
            <a:r>
              <a:rPr lang="it-IT" dirty="0" err="1" smtClean="0"/>
              <a:t>scaley</a:t>
            </a:r>
            <a:r>
              <a:rPr lang="it-IT" dirty="0" smtClean="0"/>
              <a:t>() è possibile distorcere l’elemento.</a:t>
            </a:r>
            <a:endParaRPr lang="it-IT" dirty="0" smtClean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72" y="5135636"/>
            <a:ext cx="3721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Skew</a:t>
            </a:r>
            <a:endParaRPr lang="it-IT" sz="3200" b="1" dirty="0"/>
          </a:p>
        </p:txBody>
      </p:sp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1097280" y="1568644"/>
            <a:ext cx="10305012" cy="1111135"/>
          </a:xfrm>
        </p:spPr>
        <p:txBody>
          <a:bodyPr>
            <a:normAutofit/>
          </a:bodyPr>
          <a:lstStyle/>
          <a:p>
            <a:r>
              <a:rPr lang="it-IT" dirty="0" err="1" smtClean="0"/>
              <a:t>skew</a:t>
            </a:r>
            <a:r>
              <a:rPr lang="it-IT" dirty="0" smtClean="0"/>
              <a:t>() produce l’inclinazione dell’elemento trasformandolo in un rombo, anche qui possiamo avere due valori, il secondo opzionale. Esempio 1: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69" y="2451100"/>
            <a:ext cx="4152900" cy="378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57539"/>
            <a:ext cx="4813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Skew</a:t>
            </a:r>
            <a:endParaRPr lang="it-IT" sz="3200" b="1" dirty="0"/>
          </a:p>
        </p:txBody>
      </p:sp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1097280" y="1568644"/>
            <a:ext cx="10305012" cy="1111135"/>
          </a:xfrm>
        </p:spPr>
        <p:txBody>
          <a:bodyPr>
            <a:normAutofit/>
          </a:bodyPr>
          <a:lstStyle/>
          <a:p>
            <a:r>
              <a:rPr lang="it-IT" dirty="0" err="1" smtClean="0"/>
              <a:t>skewX</a:t>
            </a:r>
            <a:r>
              <a:rPr lang="it-IT" dirty="0" smtClean="0"/>
              <a:t>() e </a:t>
            </a:r>
            <a:r>
              <a:rPr lang="it-IT" dirty="0" err="1" smtClean="0"/>
              <a:t>skewY</a:t>
            </a:r>
            <a:r>
              <a:rPr lang="it-IT" dirty="0" smtClean="0"/>
              <a:t>()  produce l’inclinazione dell’elemento su uno solo dei due assi. Esempio 2: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698"/>
          <a:stretch/>
        </p:blipFill>
        <p:spPr>
          <a:xfrm>
            <a:off x="6934316" y="2537382"/>
            <a:ext cx="4467975" cy="339986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962314"/>
            <a:ext cx="4572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2144684"/>
            <a:ext cx="4764677" cy="3724410"/>
          </a:xfrm>
        </p:spPr>
        <p:txBody>
          <a:bodyPr/>
          <a:lstStyle/>
          <a:p>
            <a:r>
              <a:rPr lang="it-IT" dirty="0" smtClean="0"/>
              <a:t>Secondo le teorie di UX e le linee tracciate dai grandi protagonisti del web, Google, Apple e Microsoft, le animazioni servono a descrivere le relazioni spaziali, funzionalità e la fluidità di un applicativo.</a:t>
            </a:r>
          </a:p>
          <a:p>
            <a:r>
              <a:rPr lang="it-IT" dirty="0" smtClean="0"/>
              <a:t>Google in particolare ha tracciato delle linee guida denominandole “</a:t>
            </a:r>
            <a:r>
              <a:rPr lang="it-IT" dirty="0" err="1" smtClean="0"/>
              <a:t>Material</a:t>
            </a:r>
            <a:r>
              <a:rPr lang="it-IT" dirty="0" smtClean="0"/>
              <a:t> Motion”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L’importanza delle animazioni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42" y="1779815"/>
            <a:ext cx="4789713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Translate</a:t>
            </a:r>
            <a:endParaRPr lang="it-IT" sz="3200" b="1" dirty="0"/>
          </a:p>
        </p:txBody>
      </p:sp>
      <p:sp>
        <p:nvSpPr>
          <p:cNvPr id="11" name="Segnaposto contenuto 1"/>
          <p:cNvSpPr>
            <a:spLocks noGrp="1"/>
          </p:cNvSpPr>
          <p:nvPr>
            <p:ph idx="1"/>
          </p:nvPr>
        </p:nvSpPr>
        <p:spPr>
          <a:xfrm>
            <a:off x="1097280" y="1568644"/>
            <a:ext cx="10305012" cy="1111135"/>
          </a:xfrm>
        </p:spPr>
        <p:txBody>
          <a:bodyPr>
            <a:normAutofit/>
          </a:bodyPr>
          <a:lstStyle/>
          <a:p>
            <a:r>
              <a:rPr lang="it-IT" dirty="0" err="1" smtClean="0"/>
              <a:t>translate</a:t>
            </a:r>
            <a:r>
              <a:rPr lang="it-IT" dirty="0" smtClean="0"/>
              <a:t>() consente di spostare l’elemento di un numero di pixel definito sia rispetto all’asse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x e y. Mentre le funzioni </a:t>
            </a:r>
            <a:r>
              <a:rPr lang="it-IT" dirty="0" err="1" smtClean="0"/>
              <a:t>translateX</a:t>
            </a:r>
            <a:r>
              <a:rPr lang="it-IT" dirty="0" smtClean="0"/>
              <a:t>() e </a:t>
            </a:r>
            <a:r>
              <a:rPr lang="it-IT" dirty="0" err="1" smtClean="0"/>
              <a:t>translateY</a:t>
            </a:r>
            <a:r>
              <a:rPr lang="it-IT" dirty="0" smtClean="0"/>
              <a:t>() invece agiscono rispettivamente solo sulla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X o Y. Esempio 1: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86" y="3345364"/>
            <a:ext cx="2182092" cy="2211848"/>
          </a:xfrm>
          <a:prstGeom prst="rect">
            <a:avLst/>
          </a:prstGeom>
        </p:spPr>
      </p:pic>
      <p:sp>
        <p:nvSpPr>
          <p:cNvPr id="5" name="Freccia giù 4"/>
          <p:cNvSpPr/>
          <p:nvPr/>
        </p:nvSpPr>
        <p:spPr>
          <a:xfrm rot="18419142">
            <a:off x="8196941" y="2303936"/>
            <a:ext cx="734786" cy="1316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345364"/>
            <a:ext cx="6276143" cy="13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2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Tutte le trasformazioni che abbiamo visto fino ad ora usano implicitamente il centro dell’elemento, ciò perché la proprietà </a:t>
            </a:r>
            <a:r>
              <a:rPr lang="it-IT" dirty="0" err="1" smtClean="0"/>
              <a:t>transform-origin</a:t>
            </a:r>
            <a:r>
              <a:rPr lang="it-IT" dirty="0" smtClean="0"/>
              <a:t> ha come valore </a:t>
            </a:r>
            <a:r>
              <a:rPr lang="it-IT" dirty="0" err="1" smtClean="0"/>
              <a:t>predefinit</a:t>
            </a:r>
            <a:r>
              <a:rPr lang="it-IT" dirty="0" smtClean="0"/>
              <a:t> (50% 50%).</a:t>
            </a:r>
          </a:p>
          <a:p>
            <a:r>
              <a:rPr lang="it-IT" dirty="0" smtClean="0"/>
              <a:t>Il primo valore si riferisce al piano orizzontale il secondo al piano verticale; se non fosse presente sarebbe utilizzato il valore predefinito 50%.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di trasformazione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81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6351814" y="2144684"/>
            <a:ext cx="5355772" cy="3635630"/>
          </a:xfrm>
        </p:spPr>
        <p:txBody>
          <a:bodyPr>
            <a:normAutofit/>
          </a:bodyPr>
          <a:lstStyle/>
          <a:p>
            <a:r>
              <a:rPr lang="it-IT" sz="2500" dirty="0" smtClean="0"/>
              <a:t>Questo listato identifica come origine della trasformazione l’angolo posto in alto a destra e in questo caso l’eventuale rotazione farebbe perno non attorno al centro ma su suddetto angolo alto a destra. La proprietà può essere espressa anche con valori assoluti o parole chiave.</a:t>
            </a:r>
            <a:endParaRPr lang="it-IT" sz="25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di trasformazione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5737"/>
            <a:ext cx="4648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7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di trasformazione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2144684"/>
            <a:ext cx="10058400" cy="1202673"/>
          </a:xfrm>
        </p:spPr>
        <p:txBody>
          <a:bodyPr/>
          <a:lstStyle/>
          <a:p>
            <a:r>
              <a:rPr lang="it-IT" dirty="0" smtClean="0"/>
              <a:t>Tutte le trasformazioni viste sono state prese singolarmente, ma è possibile creare delle sequenze il cui risultato finale sarà dato dalla somma degli effetti prodotti dalle singole funzioni di </a:t>
            </a:r>
            <a:r>
              <a:rPr lang="it-IT" dirty="0" err="1" smtClean="0"/>
              <a:t>trasfromazione</a:t>
            </a:r>
            <a:r>
              <a:rPr lang="it-IT" dirty="0" smtClean="0"/>
              <a:t>. Potremo quindi scrivere: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63258"/>
            <a:ext cx="8597900" cy="1168400"/>
          </a:xfrm>
          <a:prstGeom prst="rect">
            <a:avLst/>
          </a:prstGeom>
        </p:spPr>
      </p:pic>
      <p:sp>
        <p:nvSpPr>
          <p:cNvPr id="8" name="Segnaposto contenuto 4"/>
          <p:cNvSpPr txBox="1">
            <a:spLocks/>
          </p:cNvSpPr>
          <p:nvPr/>
        </p:nvSpPr>
        <p:spPr>
          <a:xfrm>
            <a:off x="1097280" y="5051169"/>
            <a:ext cx="10058400" cy="1202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Per avere un elemento ruotato di 20 gradi, spostato di 100px a destra e di 50px in basso e un fattore di ridimensionamento di 1.2. Non essendo menzionato il tutto avverrà con un </a:t>
            </a:r>
            <a:r>
              <a:rPr lang="it-IT" dirty="0" err="1" smtClean="0"/>
              <a:t>transform-origin</a:t>
            </a:r>
            <a:r>
              <a:rPr lang="it-IT" dirty="0" smtClean="0"/>
              <a:t> centrato all’elemento.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358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 </a:t>
            </a:r>
            <a:r>
              <a:rPr lang="it-IT" dirty="0" err="1" smtClean="0"/>
              <a:t>transform</a:t>
            </a:r>
            <a:r>
              <a:rPr lang="it-IT" dirty="0" smtClean="0"/>
              <a:t> possiamo applicare anche delle trasformazioni 3d. </a:t>
            </a:r>
            <a:br>
              <a:rPr lang="it-IT" dirty="0" smtClean="0"/>
            </a:br>
            <a:r>
              <a:rPr lang="it-IT" dirty="0" smtClean="0"/>
              <a:t>Grazie alle seguenti funzioni:</a:t>
            </a:r>
          </a:p>
          <a:p>
            <a:r>
              <a:rPr lang="it-IT" b="1" dirty="0" smtClean="0"/>
              <a:t>- </a:t>
            </a:r>
            <a:r>
              <a:rPr lang="it-IT" b="1" dirty="0" err="1" smtClean="0"/>
              <a:t>perspective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- </a:t>
            </a:r>
            <a:r>
              <a:rPr lang="it-IT" b="1" dirty="0" err="1" smtClean="0"/>
              <a:t>perspective-origin</a:t>
            </a:r>
            <a:r>
              <a:rPr lang="it-IT" dirty="0" smtClean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Transform</a:t>
            </a:r>
            <a:r>
              <a:rPr lang="it-IT" dirty="0" smtClean="0"/>
              <a:t> – 3d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8018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esempio di codice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07" y="2609889"/>
            <a:ext cx="3365500" cy="27940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Perspective</a:t>
            </a:r>
            <a:endParaRPr lang="it-IT" sz="32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959100"/>
            <a:ext cx="4419757" cy="15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Perspective-origin</a:t>
            </a:r>
            <a:r>
              <a:rPr lang="it-IT" dirty="0" smtClean="0"/>
              <a:t> invece, definisce il </a:t>
            </a:r>
            <a:r>
              <a:rPr lang="it-IT" dirty="0" err="1" smtClean="0"/>
              <a:t>putno</a:t>
            </a:r>
            <a:r>
              <a:rPr lang="it-IT" dirty="0" smtClean="0"/>
              <a:t> di origine dell’asse prospettico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 err="1" smtClean="0"/>
              <a:t>Perspective-origin</a:t>
            </a:r>
            <a:endParaRPr lang="it-IT" sz="32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80" y="2872921"/>
            <a:ext cx="3517900" cy="3136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1371"/>
            <a:ext cx="4817364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3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Transizioni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Carmine </a:t>
            </a:r>
            <a:r>
              <a:rPr lang="it-IT" dirty="0" err="1" smtClean="0"/>
              <a:t>alfano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203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Transizioni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2144684"/>
            <a:ext cx="10058400" cy="1202673"/>
          </a:xfrm>
        </p:spPr>
        <p:txBody>
          <a:bodyPr/>
          <a:lstStyle/>
          <a:p>
            <a:r>
              <a:rPr lang="it-IT" dirty="0" smtClean="0"/>
              <a:t>Tutte le trasformazioni viste sono state prese singolarmente, ma è possibile creare delle sequenze il cui risultato finale sarà dato dalla somma degli effetti prodotti dalle singole funzioni di </a:t>
            </a:r>
            <a:r>
              <a:rPr lang="it-IT" dirty="0" err="1" smtClean="0"/>
              <a:t>trasfromazione</a:t>
            </a:r>
            <a:r>
              <a:rPr lang="it-IT" dirty="0" smtClean="0"/>
              <a:t>. Potremo quindi scrivere: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63258"/>
            <a:ext cx="8597900" cy="1168400"/>
          </a:xfrm>
          <a:prstGeom prst="rect">
            <a:avLst/>
          </a:prstGeom>
        </p:spPr>
      </p:pic>
      <p:sp>
        <p:nvSpPr>
          <p:cNvPr id="8" name="Segnaposto contenuto 4"/>
          <p:cNvSpPr txBox="1">
            <a:spLocks/>
          </p:cNvSpPr>
          <p:nvPr/>
        </p:nvSpPr>
        <p:spPr>
          <a:xfrm>
            <a:off x="1097280" y="5051169"/>
            <a:ext cx="10058400" cy="1202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Per avere un elemento ruotato di 20 gradi, spostato di 100px a destra e di 50px in basso e un fattore di ridimensionamento di 1.2. Non essendo menzionato il tutto avverrà con un </a:t>
            </a:r>
            <a:r>
              <a:rPr lang="it-IT" dirty="0" err="1" smtClean="0"/>
              <a:t>transform-origin</a:t>
            </a:r>
            <a:r>
              <a:rPr lang="it-IT" dirty="0" smtClean="0"/>
              <a:t> centrato all’elemento.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96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Transizioni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647272"/>
            <a:ext cx="10058400" cy="1202673"/>
          </a:xfrm>
        </p:spPr>
        <p:txBody>
          <a:bodyPr/>
          <a:lstStyle/>
          <a:p>
            <a:r>
              <a:rPr lang="it-IT" dirty="0" smtClean="0"/>
              <a:t>Le trasformazioni e le animazioni ottenute unicamente tramite i CSS3 sono probabilmente la novità più interessante in quanto consente di ottenere con i soli fogli di stile effetti grafici di grande impatto. La modifica immediata del valore di una proprietà viene espressa nel seguente modo.</a:t>
            </a:r>
            <a:endParaRPr lang="it-IT" dirty="0"/>
          </a:p>
        </p:txBody>
      </p:sp>
      <p:sp>
        <p:nvSpPr>
          <p:cNvPr id="8" name="Segnaposto contenuto 4"/>
          <p:cNvSpPr txBox="1">
            <a:spLocks/>
          </p:cNvSpPr>
          <p:nvPr/>
        </p:nvSpPr>
        <p:spPr>
          <a:xfrm>
            <a:off x="1097280" y="5051169"/>
            <a:ext cx="10058400" cy="1202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8A8989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A8989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L’effetto </a:t>
            </a:r>
            <a:r>
              <a:rPr lang="it-IT" dirty="0" err="1" smtClean="0"/>
              <a:t>hover</a:t>
            </a:r>
            <a:r>
              <a:rPr lang="it-IT" dirty="0" smtClean="0"/>
              <a:t> ottenuto è immediato e privo di transizioni ma con l’aggiunta di una transizione questo diverrà graduale.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4407"/>
            <a:ext cx="4381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68680" y="1910443"/>
            <a:ext cx="5989320" cy="4000500"/>
          </a:xfrm>
        </p:spPr>
        <p:txBody>
          <a:bodyPr/>
          <a:lstStyle/>
          <a:p>
            <a:r>
              <a:rPr lang="it-IT" dirty="0" smtClean="0"/>
              <a:t>L’animazione mostra com’è organizzato un sito </a:t>
            </a:r>
            <a:br>
              <a:rPr lang="it-IT" dirty="0" smtClean="0"/>
            </a:br>
            <a:r>
              <a:rPr lang="it-IT" dirty="0" smtClean="0"/>
              <a:t>e cosa può fare.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L’animazione serve a:</a:t>
            </a:r>
          </a:p>
          <a:p>
            <a:r>
              <a:rPr lang="it-IT" dirty="0" smtClean="0"/>
              <a:t>- Guidare l’attenzione in una pagina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- Suggerire all’utente cosa succede se compie un gesto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- Relazioni gerarchiche e spaziali tra gli elementi</a:t>
            </a:r>
            <a:br>
              <a:rPr lang="it-IT" dirty="0" smtClean="0"/>
            </a:br>
            <a:r>
              <a:rPr lang="it-IT" dirty="0" smtClean="0"/>
              <a:t>- Distrarre l’utente da ciò che accade dietro alle quinte (come ad es.: il recupero di contenuto o il caricamento della pagina successiva)</a:t>
            </a:r>
            <a:br>
              <a:rPr lang="it-IT" dirty="0" smtClean="0"/>
            </a:br>
            <a:r>
              <a:rPr lang="it-IT" dirty="0" smtClean="0"/>
              <a:t>- Donare pulizia, carattere e stile al design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L’importanza delle animazioni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42" y="1779815"/>
            <a:ext cx="4789714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Transizioni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647272"/>
            <a:ext cx="10058400" cy="1202673"/>
          </a:xfrm>
        </p:spPr>
        <p:txBody>
          <a:bodyPr/>
          <a:lstStyle/>
          <a:p>
            <a:r>
              <a:rPr lang="it-IT" dirty="0" smtClean="0"/>
              <a:t>La proprietà non va applicata sulla </a:t>
            </a:r>
            <a:r>
              <a:rPr lang="it-IT" dirty="0" err="1" smtClean="0"/>
              <a:t>pseudoclasse</a:t>
            </a:r>
            <a:r>
              <a:rPr lang="it-IT" dirty="0" smtClean="0"/>
              <a:t> :</a:t>
            </a:r>
            <a:r>
              <a:rPr lang="it-IT" dirty="0" err="1" smtClean="0"/>
              <a:t>hover</a:t>
            </a:r>
            <a:r>
              <a:rPr lang="it-IT" dirty="0" smtClean="0"/>
              <a:t> perché scatterebbe appunto solo all’</a:t>
            </a:r>
            <a:r>
              <a:rPr lang="it-IT" dirty="0" err="1" smtClean="0"/>
              <a:t>hover</a:t>
            </a:r>
            <a:r>
              <a:rPr lang="it-IT" dirty="0" smtClean="0"/>
              <a:t>, facendo tornare l’elemento al colore originale in maniera brusca.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4407"/>
            <a:ext cx="4381500" cy="18923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49945"/>
            <a:ext cx="4597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7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Combinare </a:t>
            </a:r>
            <a:r>
              <a:rPr lang="it-IT" dirty="0" err="1" smtClean="0"/>
              <a:t>transform</a:t>
            </a:r>
            <a:r>
              <a:rPr lang="it-IT" dirty="0" smtClean="0"/>
              <a:t> e </a:t>
            </a:r>
            <a:r>
              <a:rPr lang="it-IT" dirty="0" err="1" smtClean="0"/>
              <a:t>transition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647272"/>
            <a:ext cx="10058400" cy="1202673"/>
          </a:xfrm>
        </p:spPr>
        <p:txBody>
          <a:bodyPr/>
          <a:lstStyle/>
          <a:p>
            <a:r>
              <a:rPr lang="it-IT" dirty="0" smtClean="0"/>
              <a:t>Un esempio di sintassi per combinare </a:t>
            </a:r>
            <a:r>
              <a:rPr lang="it-IT" dirty="0" err="1" smtClean="0"/>
              <a:t>transition</a:t>
            </a:r>
            <a:r>
              <a:rPr lang="it-IT" dirty="0" smtClean="0"/>
              <a:t> e </a:t>
            </a:r>
            <a:r>
              <a:rPr lang="it-IT" dirty="0" err="1" smtClean="0"/>
              <a:t>transform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8607"/>
            <a:ext cx="6192192" cy="12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8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Animazioni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Carmine </a:t>
            </a:r>
            <a:r>
              <a:rPr lang="it-IT" dirty="0" err="1" smtClean="0"/>
              <a:t>alfano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54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647272"/>
            <a:ext cx="10058400" cy="785685"/>
          </a:xfrm>
        </p:spPr>
        <p:txBody>
          <a:bodyPr/>
          <a:lstStyle/>
          <a:p>
            <a:r>
              <a:rPr lang="it-IT" dirty="0" err="1" smtClean="0"/>
              <a:t>Animation</a:t>
            </a:r>
            <a:r>
              <a:rPr lang="it-IT" dirty="0" smtClean="0"/>
              <a:t> permette di raggiungere un controllo di alto livello sulla modalità di svolgimento di un’animazione, si ricorre alla regola @</a:t>
            </a:r>
            <a:r>
              <a:rPr lang="it-IT" dirty="0" err="1" smtClean="0"/>
              <a:t>keyframes</a:t>
            </a:r>
            <a:r>
              <a:rPr lang="it-IT" dirty="0" smtClean="0"/>
              <a:t> che viene strutturata nel seguente modo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1880"/>
            <a:ext cx="6676760" cy="2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6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70372" y="1647271"/>
            <a:ext cx="3608614" cy="4432301"/>
          </a:xfrm>
        </p:spPr>
        <p:txBody>
          <a:bodyPr>
            <a:normAutofit/>
          </a:bodyPr>
          <a:lstStyle/>
          <a:p>
            <a:r>
              <a:rPr lang="it-IT" sz="2200" dirty="0" smtClean="0"/>
              <a:t>Nell’esempio a fianco, viene specificato un @</a:t>
            </a:r>
            <a:r>
              <a:rPr lang="it-IT" sz="2200" dirty="0" err="1" smtClean="0"/>
              <a:t>keyframes</a:t>
            </a:r>
            <a:r>
              <a:rPr lang="it-IT" sz="2200" dirty="0" smtClean="0"/>
              <a:t> a cui viene assegnato un nome, i valori in percentuale rappresentano i “</a:t>
            </a:r>
            <a:r>
              <a:rPr lang="it-IT" sz="2200" dirty="0" err="1" smtClean="0"/>
              <a:t>breakpoint</a:t>
            </a:r>
            <a:r>
              <a:rPr lang="it-IT" sz="2200" dirty="0" smtClean="0"/>
              <a:t>” dell’animazione. Non c’è limite alla definizione dei </a:t>
            </a:r>
            <a:r>
              <a:rPr lang="it-IT" sz="2200" dirty="0" err="1" smtClean="0"/>
              <a:t>breakpoint</a:t>
            </a:r>
            <a:r>
              <a:rPr lang="it-IT" sz="2200" dirty="0" smtClean="0"/>
              <a:t>, l’importante è che siano presenti 0% e 100%.</a:t>
            </a:r>
          </a:p>
          <a:p>
            <a:r>
              <a:rPr lang="it-IT" sz="2200" dirty="0" smtClean="0"/>
              <a:t>Ogni regola definisce una sorta di linea temporale lungo la quale si snodano 5 diversi set di dichiarazioni.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6" y="1647272"/>
            <a:ext cx="65151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70372" y="1647271"/>
            <a:ext cx="3608614" cy="4035071"/>
          </a:xfrm>
        </p:spPr>
        <p:txBody>
          <a:bodyPr>
            <a:normAutofit/>
          </a:bodyPr>
          <a:lstStyle/>
          <a:p>
            <a:r>
              <a:rPr lang="it-IT" sz="2200" dirty="0" smtClean="0"/>
              <a:t>Attraverso </a:t>
            </a:r>
            <a:r>
              <a:rPr lang="it-IT" sz="2200" dirty="0"/>
              <a:t/>
            </a:r>
            <a:br>
              <a:rPr lang="it-IT" sz="2200" dirty="0"/>
            </a:br>
            <a:r>
              <a:rPr lang="it-IT" sz="2200" dirty="0" smtClean="0"/>
              <a:t>“</a:t>
            </a:r>
            <a:r>
              <a:rPr lang="it-IT" sz="2200" dirty="0" err="1" smtClean="0"/>
              <a:t>animation-iteration-count</a:t>
            </a:r>
            <a:r>
              <a:rPr lang="it-IT" sz="2200" dirty="0" smtClean="0"/>
              <a:t>: infinite” possiamo stabilire che l’animazione si ripeta all’infinito. Questa proprietà può contenere anche valore numerico che stabilisce quante volte l’animazione dovrà essere ripetuta;</a:t>
            </a:r>
            <a:endParaRPr lang="it-IT" sz="22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7271"/>
            <a:ext cx="5372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70372" y="1647271"/>
            <a:ext cx="3608614" cy="4035071"/>
          </a:xfrm>
        </p:spPr>
        <p:txBody>
          <a:bodyPr>
            <a:normAutofit/>
          </a:bodyPr>
          <a:lstStyle/>
          <a:p>
            <a:r>
              <a:rPr lang="it-IT" sz="2200" dirty="0" smtClean="0"/>
              <a:t>Attraverso </a:t>
            </a:r>
            <a:r>
              <a:rPr lang="it-IT" sz="2200" dirty="0"/>
              <a:t/>
            </a:r>
            <a:br>
              <a:rPr lang="it-IT" sz="2200" dirty="0"/>
            </a:br>
            <a:r>
              <a:rPr lang="it-IT" sz="2200" dirty="0" smtClean="0"/>
              <a:t>“</a:t>
            </a:r>
            <a:r>
              <a:rPr lang="it-IT" sz="2200" dirty="0" err="1" smtClean="0"/>
              <a:t>animation-direction</a:t>
            </a:r>
            <a:r>
              <a:rPr lang="it-IT" sz="2200" dirty="0" smtClean="0"/>
              <a:t>: reverse” è possibile invertire l’animazione</a:t>
            </a:r>
            <a:endParaRPr lang="it-IT" sz="22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7271"/>
            <a:ext cx="5588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404257" y="1647271"/>
            <a:ext cx="10074729" cy="4035071"/>
          </a:xfrm>
        </p:spPr>
        <p:txBody>
          <a:bodyPr>
            <a:normAutofit/>
          </a:bodyPr>
          <a:lstStyle/>
          <a:p>
            <a:r>
              <a:rPr lang="it-IT" sz="2200" dirty="0" smtClean="0"/>
              <a:t>Con ”</a:t>
            </a:r>
            <a:r>
              <a:rPr lang="it-IT" sz="2200" dirty="0" err="1" smtClean="0"/>
              <a:t>animation</a:t>
            </a:r>
            <a:r>
              <a:rPr lang="it-IT" sz="2200" dirty="0" smtClean="0"/>
              <a:t>-delay” possiamo stabilire che l’animazione dovrà iniziare (come nell’esempio) dopo un periodo di tempo che andremo a </a:t>
            </a:r>
            <a:r>
              <a:rPr lang="it-IT" sz="2200" dirty="0" err="1" smtClean="0"/>
              <a:t>defnire</a:t>
            </a:r>
            <a:r>
              <a:rPr lang="it-IT" sz="2200" dirty="0" smtClean="0"/>
              <a:t>.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07" y="2698749"/>
            <a:ext cx="6240236" cy="30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6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r>
              <a:rPr lang="it-IT" dirty="0" smtClean="0"/>
              <a:t> short </a:t>
            </a:r>
            <a:r>
              <a:rPr lang="it-IT" dirty="0" err="1" smtClean="0"/>
              <a:t>hand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-2269671" y="42780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32452"/>
            <a:ext cx="7874000" cy="1130300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97280" y="2144684"/>
            <a:ext cx="10058400" cy="827116"/>
          </a:xfrm>
        </p:spPr>
        <p:txBody>
          <a:bodyPr/>
          <a:lstStyle/>
          <a:p>
            <a:r>
              <a:rPr lang="it-IT" dirty="0" smtClean="0"/>
              <a:t>È prevista una sintassi abbreviata per la proprietà </a:t>
            </a:r>
            <a:r>
              <a:rPr lang="it-IT" dirty="0" err="1" smtClean="0"/>
              <a:t>animation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1639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Animation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647271"/>
            <a:ext cx="10381706" cy="4035071"/>
          </a:xfrm>
        </p:spPr>
        <p:txBody>
          <a:bodyPr>
            <a:normAutofit/>
          </a:bodyPr>
          <a:lstStyle/>
          <a:p>
            <a:r>
              <a:rPr lang="it-IT" sz="2200" dirty="0" smtClean="0"/>
              <a:t>È possibile specificare anche il tipo di animazione come nell’esempio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4956"/>
            <a:ext cx="9250376" cy="22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68680" y="1910443"/>
            <a:ext cx="5989320" cy="4000500"/>
          </a:xfrm>
        </p:spPr>
        <p:txBody>
          <a:bodyPr/>
          <a:lstStyle/>
          <a:p>
            <a:r>
              <a:rPr lang="it-IT" dirty="0" smtClean="0"/>
              <a:t>L’ambiente </a:t>
            </a:r>
            <a:r>
              <a:rPr lang="it-IT" dirty="0" err="1" smtClean="0"/>
              <a:t>Material</a:t>
            </a:r>
            <a:r>
              <a:rPr lang="it-IT" dirty="0" smtClean="0"/>
              <a:t> si ispira a concetti fisici ripresi dal mondo reale, come la gravità e l’attrito.</a:t>
            </a:r>
          </a:p>
          <a:p>
            <a:r>
              <a:rPr lang="it-IT" dirty="0" smtClean="0"/>
              <a:t>Queste forze sono riflesse nelle azioni compiute dall’utente, ogni suo input dovrà pregiudicare la posizione degli elementi sullo schermo </a:t>
            </a:r>
            <a:br>
              <a:rPr lang="it-IT" dirty="0" smtClean="0"/>
            </a:br>
            <a:r>
              <a:rPr lang="it-IT" dirty="0" smtClean="0"/>
              <a:t>e l’interazione tra uno e l’altro.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 il </a:t>
            </a:r>
            <a:r>
              <a:rPr lang="it-IT" dirty="0" err="1" smtClean="0"/>
              <a:t>Material</a:t>
            </a:r>
            <a:r>
              <a:rPr lang="it-IT" dirty="0" smtClean="0"/>
              <a:t> Motion?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42" y="1779815"/>
            <a:ext cx="4789714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it-IT" sz="3200" b="1" dirty="0"/>
              <a:t>Nuovi Effetti CSS3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2063552" y="1412776"/>
            <a:ext cx="820891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/>
              <a:t>Web </a:t>
            </a:r>
            <a:r>
              <a:rPr lang="it-IT" sz="2000" b="1" dirty="0" err="1"/>
              <a:t>Tool</a:t>
            </a:r>
            <a:r>
              <a:rPr lang="it-IT" sz="2000" b="1" dirty="0"/>
              <a:t> che permettono di realizzare vari effetti css3</a:t>
            </a:r>
          </a:p>
          <a:p>
            <a:pPr marL="0" indent="0">
              <a:buNone/>
            </a:pPr>
            <a:r>
              <a:rPr lang="it-IT" sz="2000" b="1" dirty="0">
                <a:hlinkClick r:id="rId2"/>
              </a:rPr>
              <a:t>http</a:t>
            </a:r>
            <a:r>
              <a:rPr lang="it-IT" sz="2000" b="1" dirty="0">
                <a:hlinkClick r:id="rId2"/>
              </a:rPr>
              <a:t>://css3generator.com</a:t>
            </a:r>
            <a:r>
              <a:rPr lang="it-IT" sz="2000" b="1" dirty="0">
                <a:hlinkClick r:id="rId2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>
                <a:hlinkClick r:id="rId3"/>
              </a:rPr>
              <a:t>http://www.css3maker.com</a:t>
            </a:r>
            <a:r>
              <a:rPr lang="it-IT" sz="2000" b="1" dirty="0">
                <a:hlinkClick r:id="rId3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Web </a:t>
            </a:r>
            <a:r>
              <a:rPr lang="it-IT" sz="2000" b="1" dirty="0" err="1"/>
              <a:t>Tool</a:t>
            </a:r>
            <a:r>
              <a:rPr lang="it-IT" sz="2000" b="1" dirty="0"/>
              <a:t> per animazioni avanzate</a:t>
            </a:r>
          </a:p>
          <a:p>
            <a:pPr marL="0" indent="0">
              <a:buNone/>
            </a:pPr>
            <a:r>
              <a:rPr lang="it-IT" sz="2000" b="1" dirty="0">
                <a:hlinkClick r:id="rId4"/>
              </a:rPr>
              <a:t>http://matthewlein.com/ceaser</a:t>
            </a:r>
            <a:r>
              <a:rPr lang="it-IT" sz="2000" b="1" dirty="0">
                <a:hlinkClick r:id="rId4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Generatore di </a:t>
            </a:r>
            <a:r>
              <a:rPr lang="it-IT" sz="2000" b="1" dirty="0" err="1"/>
              <a:t>border-radius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>
                <a:hlinkClick r:id="rId5"/>
              </a:rPr>
              <a:t>http://border-radius.com</a:t>
            </a:r>
            <a:r>
              <a:rPr lang="it-IT" sz="2000" b="1" dirty="0">
                <a:hlinkClick r:id="rId5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Generatore di gradienti</a:t>
            </a:r>
          </a:p>
          <a:p>
            <a:pPr marL="0" indent="0">
              <a:buNone/>
            </a:pPr>
            <a:r>
              <a:rPr lang="it-IT" sz="2000" b="1" dirty="0">
                <a:hlinkClick r:id="rId6"/>
              </a:rPr>
              <a:t>http://www.colorzilla.com/gradient-editor</a:t>
            </a:r>
            <a:r>
              <a:rPr lang="it-IT" sz="2000" b="1" dirty="0">
                <a:hlinkClick r:id="rId6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Generatore di </a:t>
            </a:r>
            <a:r>
              <a:rPr lang="it-IT" sz="2000" b="1" dirty="0"/>
              <a:t>bordi con immagini </a:t>
            </a:r>
            <a:r>
              <a:rPr lang="it-IT" sz="2000" b="1" dirty="0" err="1"/>
              <a:t>raster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>
                <a:hlinkClick r:id="rId7"/>
              </a:rPr>
              <a:t>http://border-image.com</a:t>
            </a:r>
            <a:r>
              <a:rPr lang="it-IT" sz="2000" b="1" dirty="0">
                <a:hlinkClick r:id="rId7"/>
              </a:rPr>
              <a:t>/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Generatore di @font face</a:t>
            </a:r>
          </a:p>
          <a:p>
            <a:pPr marL="0" indent="0">
              <a:buNone/>
            </a:pPr>
            <a:r>
              <a:rPr lang="it-IT" sz="2000" b="1" dirty="0">
                <a:hlinkClick r:id="rId8"/>
              </a:rPr>
              <a:t>http://www.fontsquirrel.com</a:t>
            </a:r>
            <a:r>
              <a:rPr lang="it-IT" sz="2000" b="1" dirty="0">
                <a:hlinkClick r:id="rId8"/>
              </a:rPr>
              <a:t>/</a:t>
            </a:r>
            <a:endParaRPr lang="it-IT" sz="2000" b="1" dirty="0"/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1443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68680" y="1910443"/>
            <a:ext cx="5989320" cy="4000500"/>
          </a:xfrm>
        </p:spPr>
        <p:txBody>
          <a:bodyPr/>
          <a:lstStyle/>
          <a:p>
            <a:r>
              <a:rPr lang="it-IT" dirty="0" err="1" smtClean="0"/>
              <a:t>Material</a:t>
            </a:r>
            <a:r>
              <a:rPr lang="it-IT" dirty="0" smtClean="0"/>
              <a:t> Motion ha le seguenti caratteristiche: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Risposta rapida e </a:t>
            </a:r>
            <a:r>
              <a:rPr lang="it-IT" dirty="0" smtClean="0"/>
              <a:t>precisa </a:t>
            </a:r>
            <a:r>
              <a:rPr lang="it-IT" dirty="0" err="1" smtClean="0"/>
              <a:t>al’input</a:t>
            </a:r>
            <a:r>
              <a:rPr lang="it-IT" dirty="0" smtClean="0"/>
              <a:t> dell’utente</a:t>
            </a:r>
          </a:p>
          <a:p>
            <a:r>
              <a:rPr lang="it-IT" dirty="0" smtClean="0"/>
              <a:t>- </a:t>
            </a:r>
            <a:r>
              <a:rPr lang="it-IT" b="1" dirty="0" err="1" smtClean="0"/>
              <a:t>Natuale</a:t>
            </a:r>
            <a:r>
              <a:rPr lang="it-IT" dirty="0" smtClean="0"/>
              <a:t>, Motion </a:t>
            </a:r>
            <a:r>
              <a:rPr lang="it-IT" dirty="0" err="1" smtClean="0"/>
              <a:t>Material</a:t>
            </a:r>
            <a:r>
              <a:rPr lang="it-IT" dirty="0" smtClean="0"/>
              <a:t> si ispira alle forze fisiche del mondo reale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Consapevole</a:t>
            </a:r>
            <a:r>
              <a:rPr lang="it-IT" dirty="0" smtClean="0"/>
              <a:t>, Motion </a:t>
            </a:r>
            <a:r>
              <a:rPr lang="it-IT" dirty="0" err="1" smtClean="0"/>
              <a:t>Material</a:t>
            </a:r>
            <a:r>
              <a:rPr lang="it-IT" dirty="0" smtClean="0"/>
              <a:t> è consapevole dei suoi dintorni, incluso l’utente e altro materiale intorno ad esso. Può essere attratto da oggetti e rispondere in modo appropriato alle intenzioni degli utenti.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Intenzionale</a:t>
            </a:r>
            <a:r>
              <a:rPr lang="it-IT" dirty="0" smtClean="0"/>
              <a:t>, deve apparire nel posto giusto al momento giusto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 il </a:t>
            </a:r>
            <a:r>
              <a:rPr lang="it-IT" dirty="0" err="1"/>
              <a:t>Material</a:t>
            </a:r>
            <a:r>
              <a:rPr lang="it-IT" dirty="0"/>
              <a:t> Motion?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42" y="1779815"/>
            <a:ext cx="4789714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68680" y="1910443"/>
            <a:ext cx="5989320" cy="4000500"/>
          </a:xfrm>
        </p:spPr>
        <p:txBody>
          <a:bodyPr/>
          <a:lstStyle/>
          <a:p>
            <a:r>
              <a:rPr lang="it-IT" dirty="0" err="1" smtClean="0"/>
              <a:t>Material</a:t>
            </a:r>
            <a:r>
              <a:rPr lang="it-IT" dirty="0" smtClean="0"/>
              <a:t> Motion ha le seguenti caratteristiche:</a:t>
            </a:r>
          </a:p>
          <a:p>
            <a:r>
              <a:rPr lang="it-IT" dirty="0" smtClean="0"/>
              <a:t>-</a:t>
            </a:r>
            <a:r>
              <a:rPr lang="it-IT" b="1" dirty="0" smtClean="0"/>
              <a:t> Animazioni veloci</a:t>
            </a:r>
            <a:r>
              <a:rPr lang="it-IT" dirty="0" smtClean="0"/>
              <a:t>, un’interazione non dovrebbe </a:t>
            </a:r>
            <a:r>
              <a:rPr lang="it-IT" dirty="0" err="1" smtClean="0"/>
              <a:t>mantenre</a:t>
            </a:r>
            <a:r>
              <a:rPr lang="it-IT" dirty="0" smtClean="0"/>
              <a:t> l’utente in attesa più del necessario. Di norma un’animazione non dovrebbe superare i 300ms.</a:t>
            </a:r>
          </a:p>
          <a:p>
            <a:r>
              <a:rPr lang="it-IT" dirty="0" smtClean="0"/>
              <a:t>- </a:t>
            </a:r>
            <a:r>
              <a:rPr lang="it-IT" b="1" dirty="0" err="1" smtClean="0"/>
              <a:t>Animazioi</a:t>
            </a:r>
            <a:r>
              <a:rPr lang="it-IT" b="1" dirty="0" smtClean="0"/>
              <a:t> chiare, </a:t>
            </a:r>
            <a:r>
              <a:rPr lang="it-IT" dirty="0" smtClean="0"/>
              <a:t>le transizioni devono essere chiare, semplici e coerenti. Si dovrebbe evitare di farne troppe volte in una volta.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Animazioni coerenti, </a:t>
            </a:r>
            <a:r>
              <a:rPr lang="it-IT" dirty="0" smtClean="0"/>
              <a:t>la transizioni devono essere coerenti con i gesti compiuti dagli utenti.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realizzare una buona transizione?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39" y="1779815"/>
            <a:ext cx="4789715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esempi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1894113"/>
            <a:ext cx="4046220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esempi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1894113"/>
            <a:ext cx="4046220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Gradienti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Carmine </a:t>
            </a:r>
            <a:r>
              <a:rPr lang="it-IT" dirty="0" err="1" smtClean="0"/>
              <a:t>alfano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5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298</TotalTime>
  <Words>1129</Words>
  <Application>Microsoft Macintosh PowerPoint</Application>
  <PresentationFormat>Widescreen</PresentationFormat>
  <Paragraphs>111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Retrospettivo</vt:lpstr>
      <vt:lpstr>L’importanza delle animazioni</vt:lpstr>
      <vt:lpstr>L’importanza delle animazioni</vt:lpstr>
      <vt:lpstr>L’importanza delle animazioni</vt:lpstr>
      <vt:lpstr>Come funziona il Material Motion?</vt:lpstr>
      <vt:lpstr>Come funziona il Material Motion?</vt:lpstr>
      <vt:lpstr>Come realizzare una buona transizione?</vt:lpstr>
      <vt:lpstr>Alcuni esempi</vt:lpstr>
      <vt:lpstr>Alcuni esempi</vt:lpstr>
      <vt:lpstr>Gradienti</vt:lpstr>
      <vt:lpstr>Gradient</vt:lpstr>
      <vt:lpstr>Gradienti</vt:lpstr>
      <vt:lpstr>Gradienti</vt:lpstr>
      <vt:lpstr>Trasformazioni</vt:lpstr>
      <vt:lpstr>Transform – 2d</vt:lpstr>
      <vt:lpstr>Rotate</vt:lpstr>
      <vt:lpstr>Scale</vt:lpstr>
      <vt:lpstr>Scale</vt:lpstr>
      <vt:lpstr>Skew</vt:lpstr>
      <vt:lpstr>Skew</vt:lpstr>
      <vt:lpstr>Translate</vt:lpstr>
      <vt:lpstr>Funzioni di trasformazione</vt:lpstr>
      <vt:lpstr>Funzioni di trasformazione</vt:lpstr>
      <vt:lpstr>Funzioni di trasformazione</vt:lpstr>
      <vt:lpstr>Transform – 3d</vt:lpstr>
      <vt:lpstr>Perspective</vt:lpstr>
      <vt:lpstr>Perspective-origin</vt:lpstr>
      <vt:lpstr>Transizioni</vt:lpstr>
      <vt:lpstr>Transizioni</vt:lpstr>
      <vt:lpstr>Transizioni</vt:lpstr>
      <vt:lpstr>Transizioni</vt:lpstr>
      <vt:lpstr>Combinare transform e transition</vt:lpstr>
      <vt:lpstr>Animazioni</vt:lpstr>
      <vt:lpstr>Animation</vt:lpstr>
      <vt:lpstr>Animation</vt:lpstr>
      <vt:lpstr>Animation</vt:lpstr>
      <vt:lpstr>Animation</vt:lpstr>
      <vt:lpstr>Animation</vt:lpstr>
      <vt:lpstr>Animation short hand</vt:lpstr>
      <vt:lpstr>Animation</vt:lpstr>
      <vt:lpstr>Nuovi Effetti CSS3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>Carmine Alfano</dc:creator>
  <cp:lastModifiedBy>Carmine Alfano</cp:lastModifiedBy>
  <cp:revision>246</cp:revision>
  <cp:lastPrinted>2016-09-29T22:27:39Z</cp:lastPrinted>
  <dcterms:created xsi:type="dcterms:W3CDTF">2016-09-27T17:12:58Z</dcterms:created>
  <dcterms:modified xsi:type="dcterms:W3CDTF">2016-09-29T22:56:37Z</dcterms:modified>
</cp:coreProperties>
</file>