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Default Extension="wdp" ContentType="image/vnd.ms-photo"/>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77" r:id="rId10"/>
    <p:sldId id="264" r:id="rId11"/>
    <p:sldId id="265" r:id="rId12"/>
    <p:sldId id="266" r:id="rId13"/>
    <p:sldId id="267" r:id="rId14"/>
    <p:sldId id="268" r:id="rId15"/>
    <p:sldId id="269" r:id="rId16"/>
    <p:sldId id="270" r:id="rId17"/>
    <p:sldId id="275" r:id="rId18"/>
    <p:sldId id="271" r:id="rId19"/>
    <p:sldId id="276" r:id="rId20"/>
    <p:sldId id="272" r:id="rId21"/>
    <p:sldId id="273" r:id="rId22"/>
    <p:sldId id="274" r:id="rId23"/>
  </p:sldIdLst>
  <p:sldSz cx="9144000" cy="6858000" type="screen4x3"/>
  <p:notesSz cx="6858000" cy="9144000"/>
  <p:embeddedFontLst>
    <p:embeddedFont>
      <p:font typeface="Segoe UI" pitchFamily="34" charset="0"/>
      <p:regular r:id="rId25"/>
      <p:bold r:id="rId26"/>
      <p:italic r:id="rId27"/>
      <p:boldItalic r:id="rId28"/>
    </p:embeddedFont>
    <p:embeddedFont>
      <p:font typeface="Calibri" pitchFamily="34" charset="0"/>
      <p:regular r:id="rId29"/>
      <p:bold r:id="rId30"/>
      <p:italic r:id="rId31"/>
      <p:boldItalic r:id="rId32"/>
    </p:embeddedFont>
    <p:embeddedFont>
      <p:font typeface="Verdana" pitchFamily="34" charset="0"/>
      <p:regular r:id="rId33"/>
      <p:bold r:id="rId34"/>
      <p:italic r:id="rId35"/>
      <p:boldItalic r:id="rId36"/>
    </p:embeddedFont>
    <p:embeddedFont>
      <p:font typeface="Segoe UI Light" pitchFamily="34" charset="0"/>
      <p:regular r:id="rId37"/>
    </p:embeddedFont>
  </p:embeddedFontLst>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542" autoAdjust="0"/>
    <p:restoredTop sz="58477" autoAdjust="0"/>
  </p:normalViewPr>
  <p:slideViewPr>
    <p:cSldViewPr>
      <p:cViewPr varScale="1">
        <p:scale>
          <a:sx n="58" d="100"/>
          <a:sy n="58" d="100"/>
        </p:scale>
        <p:origin x="-1416" y="-84"/>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04CC5B-A149-47CD-91BC-90A5EDA5138F}" type="datetimeFigureOut">
              <a:rPr lang="en-US" smtClean="0"/>
              <a:pPr/>
              <a:t>6/3/2013</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989EBE-E23D-4A50-A844-9F571E62467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7989EBE-E23D-4A50-A844-9F571E624676}"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7989EBE-E23D-4A50-A844-9F571E624676}"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is the difference between </a:t>
            </a:r>
            <a:r>
              <a:rPr lang="en-US" sz="1000" b="1" dirty="0" err="1">
                <a:latin typeface="Arial"/>
                <a:ea typeface="Calibri"/>
                <a:cs typeface="Times New Roman"/>
              </a:rPr>
              <a:t>SimpleRoleProvider</a:t>
            </a:r>
            <a:r>
              <a:rPr lang="en-US" sz="1000" dirty="0">
                <a:latin typeface="Arial"/>
                <a:ea typeface="Calibri"/>
                <a:cs typeface="Times New Roman"/>
              </a:rPr>
              <a:t> and </a:t>
            </a:r>
            <a:r>
              <a:rPr lang="en-US" sz="1000" b="1" dirty="0" err="1">
                <a:latin typeface="Arial"/>
                <a:ea typeface="Calibri"/>
                <a:cs typeface="Times New Roman"/>
              </a:rPr>
              <a:t>SqlRoleProvider</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a:t>
            </a:r>
            <a:r>
              <a:rPr lang="en-US" sz="1000" b="1" dirty="0" err="1">
                <a:latin typeface="Arial"/>
                <a:ea typeface="Calibri"/>
                <a:cs typeface="Times New Roman"/>
              </a:rPr>
              <a:t>SimpleRoleProvider</a:t>
            </a:r>
            <a:r>
              <a:rPr lang="en-US" sz="1000" dirty="0">
                <a:latin typeface="Arial"/>
                <a:ea typeface="Calibri"/>
                <a:cs typeface="Times New Roman"/>
              </a:rPr>
              <a:t> works with developer-selected tables and columns, whereas </a:t>
            </a:r>
            <a:r>
              <a:rPr lang="en-US" sz="1000" b="1" dirty="0" err="1">
                <a:latin typeface="Arial"/>
                <a:ea typeface="Calibri"/>
                <a:cs typeface="Times New Roman"/>
              </a:rPr>
              <a:t>SqlRoleProvider</a:t>
            </a:r>
            <a:r>
              <a:rPr lang="en-US" sz="1000" dirty="0">
                <a:latin typeface="Arial"/>
                <a:ea typeface="Calibri"/>
                <a:cs typeface="Times New Roman"/>
              </a:rPr>
              <a:t> works only on a fixed schema.</a:t>
            </a:r>
          </a:p>
          <a:p>
            <a:pPr>
              <a:lnSpc>
                <a:spcPct val="115000"/>
              </a:lnSpc>
              <a:spcAft>
                <a:spcPts val="1000"/>
              </a:spcAft>
            </a:pPr>
            <a:r>
              <a:rPr lang="en-US" sz="1000" dirty="0" smtClean="0">
                <a:latin typeface="Arial"/>
                <a:ea typeface="Times New Roman"/>
                <a:cs typeface="Times New Roman"/>
              </a:rPr>
              <a:t>You should mention that when users create new applications, they should use </a:t>
            </a:r>
            <a:r>
              <a:rPr lang="en-US" sz="1000" b="1" dirty="0" err="1" smtClean="0">
                <a:latin typeface="Arial"/>
                <a:ea typeface="Times New Roman"/>
                <a:cs typeface="Times New Roman"/>
              </a:rPr>
              <a:t>SimpleRoleProvider</a:t>
            </a:r>
            <a:r>
              <a:rPr lang="en-US" sz="1000" dirty="0" smtClean="0">
                <a:latin typeface="Arial"/>
                <a:ea typeface="Times New Roman"/>
                <a:cs typeface="Times New Roman"/>
              </a:rPr>
              <a:t>. </a:t>
            </a:r>
          </a:p>
          <a:p>
            <a:pPr>
              <a:lnSpc>
                <a:spcPct val="115000"/>
              </a:lnSpc>
              <a:spcAft>
                <a:spcPts val="1000"/>
              </a:spcAft>
            </a:pPr>
            <a:r>
              <a:rPr lang="en-US" sz="1000" dirty="0" smtClean="0">
                <a:latin typeface="Arial"/>
                <a:ea typeface="Times New Roman"/>
                <a:cs typeface="Times New Roman"/>
              </a:rPr>
              <a:t>You can also describe the importance of choosing compatible membership and role providers.</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37989EBE-E23D-4A50-A844-9F571E624676}"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we not use WSAT while using </a:t>
            </a:r>
            <a:r>
              <a:rPr lang="en-US" sz="1000" b="1">
                <a:latin typeface="Arial"/>
                <a:ea typeface="Calibri"/>
                <a:cs typeface="Times New Roman"/>
              </a:rPr>
              <a:t>SimpleRoleProvider</a:t>
            </a:r>
            <a:r>
              <a:rPr lang="en-US" sz="1000">
                <a:latin typeface="Arial"/>
                <a:ea typeface="Calibri"/>
                <a:cs typeface="Times New Roman"/>
              </a:rPr>
              <a:t>?</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WSAT is a web-based tool that allows you to manage roles. However, WSAT is not compatible with </a:t>
            </a:r>
            <a:r>
              <a:rPr lang="en-US" sz="1000" b="1">
                <a:latin typeface="Arial"/>
                <a:ea typeface="Calibri"/>
                <a:cs typeface="Times New Roman"/>
              </a:rPr>
              <a:t>SimpleRoleProvider</a:t>
            </a:r>
            <a:r>
              <a:rPr lang="en-US" sz="1000">
                <a:latin typeface="Arial"/>
                <a:ea typeface="Calibri"/>
                <a:cs typeface="Times New Roman"/>
              </a:rPr>
              <a:t> because </a:t>
            </a:r>
            <a:r>
              <a:rPr lang="en-US" sz="1000" b="1">
                <a:latin typeface="Arial"/>
                <a:ea typeface="Calibri"/>
                <a:cs typeface="Times New Roman"/>
              </a:rPr>
              <a:t>SimpleRoleProvider</a:t>
            </a:r>
            <a:r>
              <a:rPr lang="en-US" sz="1000">
                <a:latin typeface="Arial"/>
                <a:ea typeface="Calibri"/>
                <a:cs typeface="Times New Roman"/>
              </a:rPr>
              <a:t> does not implement roles like other role providers.</a:t>
            </a:r>
          </a:p>
          <a:p>
            <a:pPr>
              <a:lnSpc>
                <a:spcPct val="115000"/>
              </a:lnSpc>
              <a:spcAft>
                <a:spcPts val="1000"/>
              </a:spcAft>
            </a:pPr>
            <a:r>
              <a:rPr lang="en-US" sz="1000">
                <a:latin typeface="Arial"/>
                <a:ea typeface="Calibri"/>
                <a:cs typeface="Times New Roman"/>
              </a:rPr>
              <a:t>You should ensure that you add the required roles before using the </a:t>
            </a:r>
            <a:r>
              <a:rPr lang="en-US" sz="1000" b="1">
                <a:latin typeface="Arial"/>
                <a:ea typeface="Calibri"/>
                <a:cs typeface="Times New Roman"/>
              </a:rPr>
              <a:t>AddUserToRoles</a:t>
            </a:r>
            <a:r>
              <a:rPr lang="en-US" sz="1000">
                <a:latin typeface="Arial"/>
                <a:ea typeface="Calibri"/>
                <a:cs typeface="Times New Roman"/>
              </a:rPr>
              <a:t> function, for the function to work. </a:t>
            </a:r>
          </a:p>
        </p:txBody>
      </p:sp>
      <p:sp>
        <p:nvSpPr>
          <p:cNvPr id="4" name="Slide Number Placeholder 3"/>
          <p:cNvSpPr>
            <a:spLocks noGrp="1"/>
          </p:cNvSpPr>
          <p:nvPr>
            <p:ph type="sldNum" sz="quarter" idx="10"/>
          </p:nvPr>
        </p:nvSpPr>
        <p:spPr/>
        <p:txBody>
          <a:bodyPr/>
          <a:lstStyle/>
          <a:p>
            <a:fld id="{37989EBE-E23D-4A50-A844-9F571E624676}"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smtClean="0">
                <a:latin typeface="Arial"/>
                <a:ea typeface="Calibri"/>
                <a:cs typeface="Times New Roman"/>
              </a:rPr>
              <a:t>Question</a:t>
            </a:r>
            <a:r>
              <a:rPr lang="en-US" sz="1000" dirty="0">
                <a:latin typeface="Arial"/>
                <a:ea typeface="Calibri"/>
                <a:cs typeface="Times New Roman"/>
              </a:rPr>
              <a:t>: Why should you create a custom role provider?</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You can build custom role providers when you need to implement custom logic for retrieving user roles.</a:t>
            </a:r>
          </a:p>
          <a:p>
            <a:pPr>
              <a:lnSpc>
                <a:spcPct val="115000"/>
              </a:lnSpc>
              <a:spcAft>
                <a:spcPts val="1000"/>
              </a:spcAft>
            </a:pPr>
            <a:r>
              <a:rPr lang="en-US" sz="1000" dirty="0">
                <a:latin typeface="Arial"/>
                <a:ea typeface="Calibri"/>
                <a:cs typeface="Times New Roman"/>
              </a:rPr>
              <a:t>You can elaborate on how custom role providers help implement custom logic for checking the roles of users. </a:t>
            </a:r>
          </a:p>
        </p:txBody>
      </p:sp>
      <p:sp>
        <p:nvSpPr>
          <p:cNvPr id="4" name="Slide Number Placeholder 3"/>
          <p:cNvSpPr>
            <a:spLocks noGrp="1"/>
          </p:cNvSpPr>
          <p:nvPr>
            <p:ph type="sldNum" sz="quarter" idx="10"/>
          </p:nvPr>
        </p:nvSpPr>
        <p:spPr/>
        <p:txBody>
          <a:bodyPr/>
          <a:lstStyle/>
          <a:p>
            <a:fld id="{37989EBE-E23D-4A50-A844-9F571E624676}"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r>
              <a:rPr lang="en-US" sz="1000" b="1">
                <a:latin typeface="Arial"/>
                <a:ea typeface="Calibri"/>
                <a:cs typeface="Times New Roman"/>
              </a:rPr>
              <a:t>Question</a:t>
            </a:r>
            <a:r>
              <a:rPr lang="en-US" sz="1000">
                <a:latin typeface="Arial"/>
                <a:ea typeface="Calibri"/>
                <a:cs typeface="Times New Roman"/>
              </a:rPr>
              <a:t>: Why should we use the </a:t>
            </a:r>
            <a:r>
              <a:rPr lang="en-US" sz="1000" b="1">
                <a:latin typeface="Arial"/>
                <a:ea typeface="Calibri"/>
                <a:cs typeface="Times New Roman"/>
              </a:rPr>
              <a:t>InitializeDatabaseConnection</a:t>
            </a:r>
            <a:r>
              <a:rPr lang="en-US" sz="1000">
                <a:latin typeface="Arial"/>
                <a:ea typeface="Calibri"/>
                <a:cs typeface="Times New Roman"/>
              </a:rPr>
              <a:t> method?</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a:t>
            </a:r>
            <a:r>
              <a:rPr lang="en-US" sz="1000" b="1">
                <a:latin typeface="Arial"/>
                <a:ea typeface="Calibri"/>
                <a:cs typeface="Times New Roman"/>
              </a:rPr>
              <a:t>InitializeDatabaseConnection</a:t>
            </a:r>
            <a:r>
              <a:rPr lang="en-US" sz="1000">
                <a:latin typeface="Arial"/>
                <a:ea typeface="Calibri"/>
                <a:cs typeface="Times New Roman"/>
              </a:rPr>
              <a:t> method tells the SimpleMembershipProvider how to map to the database that contains the membership store. </a:t>
            </a:r>
          </a:p>
        </p:txBody>
      </p:sp>
      <p:sp>
        <p:nvSpPr>
          <p:cNvPr id="4" name="Slide Number Placeholder 3"/>
          <p:cNvSpPr>
            <a:spLocks noGrp="1"/>
          </p:cNvSpPr>
          <p:nvPr>
            <p:ph type="sldNum" sz="quarter" idx="10"/>
          </p:nvPr>
        </p:nvSpPr>
        <p:spPr/>
        <p:txBody>
          <a:bodyPr/>
          <a:lstStyle/>
          <a:p>
            <a:fld id="{37989EBE-E23D-4A50-A844-9F571E624676}"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r>
              <a:rPr lang="en-US" sz="1200" b="1" kern="1200" dirty="0" smtClean="0">
                <a:solidFill>
                  <a:schemeClr val="tx1"/>
                </a:solidFill>
                <a:latin typeface="+mn-lt"/>
                <a:ea typeface="+mn-ea"/>
                <a:cs typeface="+mn-cs"/>
              </a:rPr>
              <a:t>Question</a:t>
            </a:r>
            <a:r>
              <a:rPr lang="en-US" sz="1200" kern="1200" dirty="0" smtClean="0">
                <a:solidFill>
                  <a:schemeClr val="tx1"/>
                </a:solidFill>
                <a:latin typeface="+mn-lt"/>
                <a:ea typeface="+mn-ea"/>
                <a:cs typeface="+mn-cs"/>
              </a:rPr>
              <a:t>: Why should you implement a custom membership provider?</a:t>
            </a:r>
          </a:p>
          <a:p>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Answer</a:t>
            </a:r>
            <a:r>
              <a:rPr lang="en-US" sz="1200" kern="1200" dirty="0" smtClean="0">
                <a:solidFill>
                  <a:schemeClr val="tx1"/>
                </a:solidFill>
                <a:latin typeface="+mn-lt"/>
                <a:ea typeface="+mn-ea"/>
                <a:cs typeface="+mn-cs"/>
              </a:rPr>
              <a:t>: Custom membership providers can be used to implement custom logic, such as password encryption, in your web application. </a:t>
            </a:r>
          </a:p>
          <a:p>
            <a:r>
              <a:rPr lang="en-US" sz="1200" kern="1200" dirty="0" smtClean="0">
                <a:solidFill>
                  <a:schemeClr val="tx1"/>
                </a:solidFill>
                <a:latin typeface="+mn-lt"/>
                <a:ea typeface="+mn-ea"/>
                <a:cs typeface="+mn-cs"/>
              </a:rPr>
              <a:t>You can provide some real-world examples of why developers add custom membership providers to their web applications. You can also describe the importance of the </a:t>
            </a:r>
            <a:r>
              <a:rPr lang="en-US" sz="1200" b="1" kern="1200" dirty="0" err="1" smtClean="0">
                <a:solidFill>
                  <a:schemeClr val="tx1"/>
                </a:solidFill>
                <a:latin typeface="+mn-lt"/>
                <a:ea typeface="+mn-ea"/>
                <a:cs typeface="+mn-cs"/>
              </a:rPr>
              <a:t>ValidateUser</a:t>
            </a:r>
            <a:r>
              <a:rPr lang="en-US" sz="1200" kern="1200" dirty="0" smtClean="0">
                <a:solidFill>
                  <a:schemeClr val="tx1"/>
                </a:solidFill>
                <a:latin typeface="+mn-lt"/>
                <a:ea typeface="+mn-ea"/>
                <a:cs typeface="+mn-cs"/>
              </a:rPr>
              <a:t> function, for implementing authentication logic.</a:t>
            </a:r>
          </a:p>
          <a:p>
            <a:endParaRPr lang="en-US" sz="1000" dirty="0">
              <a:latin typeface="Arial"/>
            </a:endParaRPr>
          </a:p>
        </p:txBody>
      </p:sp>
      <p:sp>
        <p:nvSpPr>
          <p:cNvPr id="4" name="Slide Number Placeholder 3"/>
          <p:cNvSpPr>
            <a:spLocks noGrp="1"/>
          </p:cNvSpPr>
          <p:nvPr>
            <p:ph type="sldNum" sz="quarter" idx="10"/>
          </p:nvPr>
        </p:nvSpPr>
        <p:spPr/>
        <p:txBody>
          <a:bodyPr/>
          <a:lstStyle/>
          <a:p>
            <a:fld id="{37989EBE-E23D-4A50-A844-9F571E624676}"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1981200"/>
            <a:ext cx="6153911" cy="6897625"/>
          </a:xfrm>
        </p:spPr>
        <p:txBody>
          <a:bodyPr>
            <a:noAutofit/>
          </a:bodyPr>
          <a:lstStyle/>
          <a:p>
            <a:pPr>
              <a:lnSpc>
                <a:spcPct val="115000"/>
              </a:lnSpc>
              <a:spcAft>
                <a:spcPts val="1000"/>
              </a:spcAft>
            </a:pPr>
            <a:r>
              <a:rPr lang="en-US" sz="1000" dirty="0">
                <a:latin typeface="Arial"/>
                <a:ea typeface="Calibri"/>
                <a:cs typeface="Times New Roman"/>
              </a:rPr>
              <a:t>Explain that this code enables users to control their own passwords and reset the password without involving a site administrator. If the students have any doubt about how to change the password, you can demonstrate by logging off from and then logging on to the application with the new password.</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File Explorer</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\Mod11\</a:t>
            </a:r>
            <a:r>
              <a:rPr lang="en-US" sz="1000" b="1" dirty="0" err="1" smtClean="0">
                <a:latin typeface="Arial"/>
                <a:ea typeface="Times New Roman"/>
                <a:cs typeface="Times New Roman"/>
              </a:rPr>
              <a:t>OperasWebSite</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Double-click </a:t>
            </a:r>
            <a:r>
              <a:rPr lang="en-US" sz="1000" b="1" dirty="0" smtClean="0">
                <a:latin typeface="Arial"/>
                <a:ea typeface="Times New Roman"/>
                <a:cs typeface="Times New Roman"/>
              </a:rPr>
              <a:t>OperasWebSite.sln</a:t>
            </a:r>
            <a:r>
              <a:rPr lang="en-US" sz="1000" dirty="0" smtClean="0">
                <a:latin typeface="Arial"/>
                <a:ea typeface="Times New Roman"/>
                <a:cs typeface="Segoe UI"/>
              </a:rPr>
              <a:t>.</a:t>
            </a:r>
            <a:endParaRPr lang="en-US" sz="1000" dirty="0" smtClean="0">
              <a:latin typeface="Arial"/>
              <a:ea typeface="Times New Roman"/>
              <a:cs typeface="Times New Roman"/>
            </a:endParaRPr>
          </a:p>
          <a:p>
            <a:pPr>
              <a:lnSpc>
                <a:spcPct val="115000"/>
              </a:lnSpc>
              <a:spcAft>
                <a:spcPts val="1000"/>
              </a:spcAft>
            </a:pPr>
            <a:r>
              <a:rPr lang="en-US" sz="1000" b="1" dirty="0" smtClean="0">
                <a:latin typeface="Arial"/>
                <a:ea typeface="Times New Roman"/>
                <a:cs typeface="Times New Roman"/>
              </a:rPr>
              <a:t>Note: </a:t>
            </a:r>
            <a:r>
              <a:rPr lang="en-US" sz="1000" dirty="0" smtClean="0">
                <a:latin typeface="Arial"/>
                <a:ea typeface="Times New Roman"/>
                <a:cs typeface="Times New Roman"/>
              </a:rPr>
              <a:t>In Hyper-V Manager, start the </a:t>
            </a:r>
            <a:r>
              <a:rPr lang="en-US" sz="1000" b="1" dirty="0" smtClean="0">
                <a:latin typeface="Arial"/>
                <a:ea typeface="Times New Roman"/>
                <a:cs typeface="Times New Roman"/>
              </a:rPr>
              <a:t>MSL-TMG1</a:t>
            </a:r>
            <a:r>
              <a:rPr lang="en-US" sz="1000" dirty="0" smtClean="0">
                <a:latin typeface="Arial"/>
                <a:ea typeface="Times New Roman"/>
                <a:cs typeface="Times New Roman"/>
              </a:rPr>
              <a:t> virtual machine if it is not already running.</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1. In the Solution Explorer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under </a:t>
            </a:r>
            <a:r>
              <a:rPr lang="en-US" sz="1000" b="1" dirty="0" smtClean="0">
                <a:latin typeface="Arial"/>
                <a:ea typeface="Times New Roman"/>
                <a:cs typeface="Times New Roman"/>
              </a:rPr>
              <a:t>Controllers</a:t>
            </a:r>
            <a:r>
              <a:rPr lang="en-US" sz="1000" dirty="0" smtClean="0">
                <a:latin typeface="Arial"/>
                <a:ea typeface="Times New Roman"/>
                <a:cs typeface="Times New Roman"/>
              </a:rPr>
              <a:t>, click </a:t>
            </a:r>
            <a:r>
              <a:rPr lang="en-US" sz="1000" b="1" dirty="0" err="1" smtClean="0">
                <a:latin typeface="Arial"/>
                <a:ea typeface="Times New Roman"/>
                <a:cs typeface="Times New Roman"/>
              </a:rPr>
              <a:t>AccountController.cs</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2. In the </a:t>
            </a:r>
            <a:r>
              <a:rPr lang="en-US" sz="1000" dirty="0" err="1" smtClean="0">
                <a:latin typeface="Arial"/>
                <a:ea typeface="Times New Roman"/>
                <a:cs typeface="Times New Roman"/>
              </a:rPr>
              <a:t>AccountController.cs</a:t>
            </a:r>
            <a:r>
              <a:rPr lang="en-US" sz="1000" dirty="0" smtClean="0">
                <a:latin typeface="Arial"/>
                <a:ea typeface="Times New Roman"/>
                <a:cs typeface="Times New Roman"/>
              </a:rPr>
              <a:t> code window, locate the following comment.</a:t>
            </a:r>
          </a:p>
          <a:p>
            <a:pPr lvl="1">
              <a:lnSpc>
                <a:spcPct val="115000"/>
              </a:lnSpc>
              <a:spcBef>
                <a:spcPts val="600"/>
              </a:spcBef>
              <a:spcAft>
                <a:spcPts val="995"/>
              </a:spcAft>
            </a:pPr>
            <a:r>
              <a:rPr lang="en-US" sz="1000" dirty="0" smtClean="0">
                <a:latin typeface="Arial"/>
                <a:ea typeface="Times New Roman"/>
                <a:cs typeface="Times New Roman"/>
              </a:rPr>
              <a:t>//Add Reset Password Code Here</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3. In the </a:t>
            </a:r>
            <a:r>
              <a:rPr lang="en-US" sz="1000" dirty="0" err="1" smtClean="0">
                <a:latin typeface="Arial"/>
                <a:ea typeface="Times New Roman"/>
                <a:cs typeface="Times New Roman"/>
              </a:rPr>
              <a:t>AccountController.cs</a:t>
            </a:r>
            <a:r>
              <a:rPr lang="en-US" sz="1000" dirty="0" smtClean="0">
                <a:latin typeface="Arial"/>
                <a:ea typeface="Times New Roman"/>
                <a:cs typeface="Times New Roman"/>
              </a:rPr>
              <a:t> code window, replace the located comment with the following code, and then press Enter. </a:t>
            </a:r>
          </a:p>
          <a:p>
            <a:pPr lvl="1">
              <a:lnSpc>
                <a:spcPct val="115000"/>
              </a:lnSpc>
              <a:spcBef>
                <a:spcPts val="600"/>
              </a:spcBef>
              <a:spcAft>
                <a:spcPts val="995"/>
              </a:spcAft>
            </a:pPr>
            <a:r>
              <a:rPr lang="en-US" sz="1000" dirty="0" smtClean="0">
                <a:latin typeface="Arial"/>
                <a:ea typeface="Times New Roman"/>
                <a:cs typeface="Times New Roman"/>
              </a:rPr>
              <a:t>try</a:t>
            </a:r>
          </a:p>
          <a:p>
            <a:pPr lvl="1">
              <a:lnSpc>
                <a:spcPct val="115000"/>
              </a:lnSpc>
              <a:spcBef>
                <a:spcPts val="600"/>
              </a:spcBef>
              <a:spcAft>
                <a:spcPts val="995"/>
              </a:spcAft>
            </a:pPr>
            <a:r>
              <a:rPr lang="en-US" sz="1000" dirty="0" smtClean="0">
                <a:latin typeface="Arial"/>
                <a:ea typeface="Times New Roman"/>
                <a:cs typeface="Times New Roman"/>
              </a:rPr>
              <a:t>{</a:t>
            </a:r>
          </a:p>
          <a:p>
            <a:pPr lvl="1">
              <a:lnSpc>
                <a:spcPct val="115000"/>
              </a:lnSpc>
              <a:spcBef>
                <a:spcPts val="600"/>
              </a:spcBef>
              <a:spcAft>
                <a:spcPts val="995"/>
              </a:spcAft>
            </a:pPr>
            <a:r>
              <a:rPr lang="en-US" sz="1000" dirty="0" smtClean="0">
                <a:latin typeface="Arial"/>
                <a:ea typeface="Times New Roman"/>
                <a:cs typeface="Times New Roman"/>
              </a:rPr>
              <a:t>}</a:t>
            </a:r>
          </a:p>
          <a:p>
            <a:pPr lvl="1">
              <a:lnSpc>
                <a:spcPct val="115000"/>
              </a:lnSpc>
              <a:spcBef>
                <a:spcPts val="600"/>
              </a:spcBef>
              <a:spcAft>
                <a:spcPts val="995"/>
              </a:spcAft>
            </a:pPr>
            <a:r>
              <a:rPr lang="en-US" sz="1000" dirty="0" smtClean="0">
                <a:latin typeface="Arial"/>
                <a:ea typeface="Times New Roman"/>
                <a:cs typeface="Times New Roman"/>
              </a:rPr>
              <a:t>catch (Exception)</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p>
          <a:p>
            <a:pPr>
              <a:lnSpc>
                <a:spcPct val="115000"/>
              </a:lnSpc>
              <a:spcBef>
                <a:spcPts val="600"/>
              </a:spcBef>
              <a:spcAft>
                <a:spcPts val="995"/>
              </a:spcAft>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37989EBE-E23D-4A50-A844-9F571E624676}"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4.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try</a:t>
            </a:r>
            <a:r>
              <a:rPr lang="en-US" sz="1000" dirty="0">
                <a:solidFill>
                  <a:prstClr val="black"/>
                </a:solidFill>
                <a:latin typeface="Arial"/>
                <a:ea typeface="Times New Roman"/>
                <a:cs typeface="Times New Roman"/>
              </a:rPr>
              <a:t> code block, type the following code.  </a:t>
            </a:r>
          </a:p>
          <a:p>
            <a:pPr lvl="1">
              <a:lnSpc>
                <a:spcPct val="115000"/>
              </a:lnSpc>
              <a:spcBef>
                <a:spcPts val="600"/>
              </a:spcBef>
              <a:spcAft>
                <a:spcPts val="995"/>
              </a:spcAft>
            </a:pPr>
            <a:r>
              <a:rPr lang="en-US" sz="1000" dirty="0" err="1">
                <a:solidFill>
                  <a:prstClr val="black"/>
                </a:solidFill>
                <a:latin typeface="Arial"/>
                <a:ea typeface="Times New Roman"/>
                <a:cs typeface="Times New Roman"/>
              </a:rPr>
              <a:t>changePasswordSucceeded</a:t>
            </a:r>
            <a:r>
              <a:rPr lang="en-US" sz="1000" dirty="0">
                <a:solidFill>
                  <a:prstClr val="black"/>
                </a:solidFill>
                <a:latin typeface="Arial"/>
                <a:ea typeface="Times New Roman"/>
                <a:cs typeface="Times New Roman"/>
              </a:rPr>
              <a:t> = </a:t>
            </a:r>
            <a:r>
              <a:rPr lang="en-US" sz="1000" dirty="0" err="1">
                <a:solidFill>
                  <a:prstClr val="black"/>
                </a:solidFill>
                <a:latin typeface="Arial"/>
                <a:ea typeface="Times New Roman"/>
                <a:cs typeface="Times New Roman"/>
              </a:rPr>
              <a:t>Membership.Provider.ChangePassword</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User.Identity.Name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model.OldPassword</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model.NewPassword</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5.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catch</a:t>
            </a:r>
            <a:r>
              <a:rPr lang="en-US" sz="1000" dirty="0">
                <a:solidFill>
                  <a:prstClr val="black"/>
                </a:solidFill>
                <a:latin typeface="Arial"/>
                <a:ea typeface="Times New Roman"/>
                <a:cs typeface="Times New Roman"/>
              </a:rPr>
              <a:t> code block, type the following code.  </a:t>
            </a:r>
          </a:p>
          <a:p>
            <a:pPr lvl="1">
              <a:lnSpc>
                <a:spcPct val="115000"/>
              </a:lnSpc>
              <a:spcBef>
                <a:spcPts val="600"/>
              </a:spcBef>
              <a:spcAft>
                <a:spcPts val="995"/>
              </a:spcAft>
            </a:pPr>
            <a:r>
              <a:rPr lang="en-US" sz="1000" dirty="0" err="1">
                <a:solidFill>
                  <a:prstClr val="black"/>
                </a:solidFill>
                <a:latin typeface="Arial"/>
                <a:ea typeface="Times New Roman"/>
                <a:cs typeface="Times New Roman"/>
              </a:rPr>
              <a:t>changePasswordSucceeded</a:t>
            </a:r>
            <a:r>
              <a:rPr lang="en-US" sz="1000" dirty="0">
                <a:solidFill>
                  <a:prstClr val="black"/>
                </a:solidFill>
                <a:latin typeface="Arial"/>
                <a:ea typeface="Times New Roman"/>
                <a:cs typeface="Times New Roman"/>
              </a:rPr>
              <a:t> = false;</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Times New Roman"/>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 </a:t>
            </a:r>
            <a:r>
              <a:rPr lang="en-US" sz="1000" dirty="0">
                <a:solidFill>
                  <a:prstClr val="black"/>
                </a:solidFill>
                <a:latin typeface="Arial"/>
                <a:ea typeface="Times New Roman"/>
                <a:cs typeface="Segoe UI"/>
              </a:rPr>
              <a:t>window, click </a:t>
            </a:r>
            <a:r>
              <a:rPr lang="en-US" sz="1000" b="1" dirty="0">
                <a:solidFill>
                  <a:prstClr val="black"/>
                </a:solidFill>
                <a:latin typeface="Arial"/>
                <a:ea typeface="Times New Roman"/>
                <a:cs typeface="Times New Roman"/>
              </a:rPr>
              <a:t>Save All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7.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Times New Roman"/>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8.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Log In </a:t>
            </a:r>
            <a:r>
              <a:rPr lang="en-US" sz="1000" dirty="0">
                <a:solidFill>
                  <a:prstClr val="black"/>
                </a:solidFill>
                <a:latin typeface="Arial"/>
                <a:ea typeface="Times New Roman"/>
                <a:cs typeface="Times New Roman"/>
              </a:rPr>
              <a:t>link.</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9. On </a:t>
            </a:r>
            <a:r>
              <a:rPr lang="en-US" sz="1000" dirty="0">
                <a:solidFill>
                  <a:prstClr val="black"/>
                </a:solidFill>
                <a:latin typeface="Arial"/>
                <a:ea typeface="Times New Roman"/>
                <a:cs typeface="Times New Roman"/>
              </a:rPr>
              <a:t>the Logon page, in the </a:t>
            </a:r>
            <a:r>
              <a:rPr lang="en-US" sz="1000" b="1" dirty="0">
                <a:solidFill>
                  <a:prstClr val="black"/>
                </a:solidFill>
                <a:latin typeface="Arial"/>
                <a:ea typeface="Times New Roman"/>
                <a:cs typeface="Times New Roman"/>
              </a:rPr>
              <a:t>User name</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David Johnson</a:t>
            </a:r>
            <a:r>
              <a:rPr lang="en-US" sz="1000" dirty="0">
                <a:solidFill>
                  <a:prstClr val="black"/>
                </a:solidFill>
                <a:latin typeface="Arial"/>
                <a:ea typeface="Times New Roman"/>
                <a:cs typeface="Times New Roman"/>
              </a:rPr>
              <a:t>, in the </a:t>
            </a:r>
            <a:r>
              <a:rPr lang="en-US" sz="1000" b="1" dirty="0">
                <a:solidFill>
                  <a:prstClr val="black"/>
                </a:solidFill>
                <a:latin typeface="Arial"/>
                <a:ea typeface="Times New Roman"/>
                <a:cs typeface="Times New Roman"/>
              </a:rPr>
              <a:t>Password</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Log in</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10. On </a:t>
            </a:r>
            <a:r>
              <a:rPr lang="en-US" sz="1000" dirty="0">
                <a:solidFill>
                  <a:srgbClr val="000000"/>
                </a:solidFill>
                <a:latin typeface="Arial"/>
                <a:ea typeface="Times New Roman"/>
                <a:cs typeface="Segoe UI"/>
              </a:rPr>
              <a:t>the</a:t>
            </a:r>
            <a:r>
              <a:rPr lang="en-US" sz="1000" dirty="0">
                <a:solidFill>
                  <a:prstClr val="black"/>
                </a:solidFill>
                <a:latin typeface="Arial"/>
                <a:ea typeface="Times New Roman"/>
                <a:cs typeface="Times New Roman"/>
              </a:rPr>
              <a:t> Operas I Have Seen page, click the </a:t>
            </a:r>
            <a:r>
              <a:rPr lang="en-US" sz="1000" b="1" dirty="0">
                <a:solidFill>
                  <a:prstClr val="black"/>
                </a:solidFill>
                <a:latin typeface="Arial"/>
                <a:ea typeface="Times New Roman"/>
                <a:cs typeface="Times New Roman"/>
              </a:rPr>
              <a:t>Reset Password </a:t>
            </a:r>
            <a:r>
              <a:rPr lang="en-US" sz="1000" dirty="0">
                <a:solidFill>
                  <a:prstClr val="black"/>
                </a:solidFill>
                <a:latin typeface="Arial"/>
                <a:ea typeface="Times New Roman"/>
                <a:cs typeface="Times New Roman"/>
              </a:rPr>
              <a:t>link.</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Segoe UI"/>
              </a:rPr>
              <a:t>11. On </a:t>
            </a:r>
            <a:r>
              <a:rPr lang="en-US" sz="1000" dirty="0">
                <a:solidFill>
                  <a:srgbClr val="000000"/>
                </a:solidFill>
                <a:latin typeface="Arial"/>
                <a:ea typeface="Times New Roman"/>
                <a:cs typeface="Segoe UI"/>
              </a:rPr>
              <a:t>the </a:t>
            </a:r>
            <a:r>
              <a:rPr lang="en-US" sz="1000" dirty="0" err="1">
                <a:solidFill>
                  <a:srgbClr val="000000"/>
                </a:solidFill>
                <a:latin typeface="Arial"/>
                <a:ea typeface="Times New Roman"/>
                <a:cs typeface="Segoe UI"/>
              </a:rPr>
              <a:t>ResetPassword</a:t>
            </a:r>
            <a:r>
              <a:rPr lang="en-US" sz="1000" dirty="0">
                <a:solidFill>
                  <a:srgbClr val="000000"/>
                </a:solidFill>
                <a:latin typeface="Arial"/>
                <a:ea typeface="Times New Roman"/>
                <a:cs typeface="Segoe UI"/>
              </a:rPr>
              <a:t> page, in the </a:t>
            </a:r>
            <a:r>
              <a:rPr lang="en-US" sz="1000" b="1" dirty="0">
                <a:solidFill>
                  <a:prstClr val="black"/>
                </a:solidFill>
                <a:latin typeface="Arial"/>
                <a:ea typeface="Times New Roman"/>
                <a:cs typeface="Times New Roman"/>
              </a:rPr>
              <a:t>Current password</a:t>
            </a:r>
            <a:r>
              <a:rPr lang="en-US" sz="1000" dirty="0">
                <a:solidFill>
                  <a:srgbClr val="000000"/>
                </a:solidFill>
                <a:latin typeface="Arial"/>
                <a:ea typeface="Times New Roman"/>
                <a:cs typeface="Segoe UI"/>
              </a:rPr>
              <a:t> box, type </a:t>
            </a:r>
            <a:r>
              <a:rPr lang="en-US" sz="1000" b="1" dirty="0">
                <a:solidFill>
                  <a:prstClr val="black"/>
                </a:solidFill>
                <a:latin typeface="Arial"/>
                <a:ea typeface="Times New Roman"/>
                <a:cs typeface="Times New Roman"/>
              </a:rPr>
              <a:t>Pa$$w0rd</a:t>
            </a:r>
            <a:r>
              <a:rPr lang="en-US" sz="1000" dirty="0">
                <a:solidFill>
                  <a:srgbClr val="000000"/>
                </a:solidFill>
                <a:latin typeface="Arial"/>
                <a:ea typeface="Times New Roman"/>
                <a:cs typeface="Segoe UI"/>
              </a:rPr>
              <a:t>, and then in the </a:t>
            </a:r>
            <a:r>
              <a:rPr lang="en-US" sz="1000" b="1" dirty="0">
                <a:solidFill>
                  <a:prstClr val="black"/>
                </a:solidFill>
                <a:latin typeface="Arial"/>
                <a:ea typeface="Times New Roman"/>
                <a:cs typeface="Times New Roman"/>
              </a:rPr>
              <a:t>New password</a:t>
            </a:r>
            <a:r>
              <a:rPr lang="en-US" sz="1000" dirty="0">
                <a:solidFill>
                  <a:srgbClr val="000000"/>
                </a:solidFill>
                <a:latin typeface="Arial"/>
                <a:ea typeface="Times New Roman"/>
                <a:cs typeface="Segoe UI"/>
              </a:rPr>
              <a:t> box, type </a:t>
            </a:r>
            <a:r>
              <a:rPr lang="en-US" sz="1000" b="1" dirty="0">
                <a:solidFill>
                  <a:prstClr val="black"/>
                </a:solidFill>
                <a:latin typeface="Arial"/>
                <a:ea typeface="Times New Roman"/>
                <a:cs typeface="Times New Roman"/>
              </a:rPr>
              <a:t>Pa$$w0rd2</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Segoe UI"/>
              </a:rPr>
              <a:t>12. In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Confirm new password</a:t>
            </a:r>
            <a:r>
              <a:rPr lang="en-US" sz="1000" dirty="0">
                <a:solidFill>
                  <a:srgbClr val="000000"/>
                </a:solidFill>
                <a:latin typeface="Arial"/>
                <a:ea typeface="Times New Roman"/>
                <a:cs typeface="Segoe UI"/>
              </a:rPr>
              <a:t> box, type </a:t>
            </a:r>
            <a:r>
              <a:rPr lang="en-US" sz="1000" b="1" dirty="0">
                <a:solidFill>
                  <a:prstClr val="black"/>
                </a:solidFill>
                <a:latin typeface="Arial"/>
                <a:ea typeface="Times New Roman"/>
                <a:cs typeface="Times New Roman"/>
              </a:rPr>
              <a:t>Pa$$w0rd2</a:t>
            </a:r>
            <a:r>
              <a:rPr lang="en-US" sz="1000" dirty="0">
                <a:solidFill>
                  <a:srgbClr val="000000"/>
                </a:solidFill>
                <a:latin typeface="Arial"/>
                <a:ea typeface="Times New Roman"/>
                <a:cs typeface="Segoe UI"/>
              </a:rPr>
              <a:t>, and then click </a:t>
            </a:r>
            <a:r>
              <a:rPr lang="en-US" sz="1000" b="1" dirty="0">
                <a:solidFill>
                  <a:prstClr val="black"/>
                </a:solidFill>
                <a:latin typeface="Arial"/>
                <a:ea typeface="Times New Roman"/>
                <a:cs typeface="Times New Roman"/>
              </a:rPr>
              <a:t>Change Password</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On the </a:t>
            </a:r>
            <a:r>
              <a:rPr lang="en-US" sz="1000" dirty="0" err="1">
                <a:solidFill>
                  <a:prstClr val="black"/>
                </a:solidFill>
                <a:latin typeface="Arial"/>
                <a:ea typeface="Calibri"/>
                <a:cs typeface="Times New Roman"/>
              </a:rPr>
              <a:t>ResetPassword</a:t>
            </a:r>
            <a:r>
              <a:rPr lang="en-US" sz="1000" dirty="0">
                <a:solidFill>
                  <a:prstClr val="black"/>
                </a:solidFill>
                <a:latin typeface="Arial"/>
                <a:ea typeface="Calibri"/>
                <a:cs typeface="Times New Roman"/>
              </a:rPr>
              <a:t> page, the message, “Your password has been changed.” is displayed.</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In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Times New Roman"/>
              </a:rPr>
              <a:t> – Microsoft Visual Studio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15. If </a:t>
            </a:r>
            <a:r>
              <a:rPr lang="en-US" sz="1000" dirty="0">
                <a:solidFill>
                  <a:srgbClr val="000000"/>
                </a:solidFill>
                <a:latin typeface="Arial"/>
                <a:ea typeface="Times New Roman"/>
                <a:cs typeface="Times New Roman"/>
              </a:rPr>
              <a:t>the Microsoft Visual Studio warning message appears, click </a:t>
            </a:r>
            <a:r>
              <a:rPr lang="en-US" sz="1000" b="1" dirty="0">
                <a:solidFill>
                  <a:prstClr val="black"/>
                </a:solidFill>
                <a:latin typeface="Arial"/>
                <a:ea typeface="Times New Roman"/>
                <a:cs typeface="Times New Roman"/>
              </a:rPr>
              <a:t>Yes</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17</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smtClean="0">
                <a:latin typeface="Arial"/>
                <a:ea typeface="Times New Roman"/>
                <a:cs typeface="Times New Roman"/>
              </a:rPr>
              <a:t>You need to instruct the students to take a Snapshot after completing the lab exercise. This Snapshot should be applied before initiating the lab in module 13. </a:t>
            </a:r>
          </a:p>
          <a:p>
            <a:pPr>
              <a:lnSpc>
                <a:spcPct val="115000"/>
              </a:lnSpc>
              <a:spcAft>
                <a:spcPts val="1000"/>
              </a:spcAft>
            </a:pPr>
            <a:r>
              <a:rPr lang="en-GB" sz="1000" dirty="0">
                <a:latin typeface="Arial"/>
                <a:ea typeface="Calibri"/>
                <a:cs typeface="Times New Roman"/>
              </a:rPr>
              <a:t>In Exercise 1, Task 1, the students create a new database in Windows Azure SQL database and add a range of allowed IP addresses to the new database. You must provide the correct range or ranges of IP addresses to allow. The correct range includes all the Internet-facing IP addresses your ISP can assign to connections from your location. You must determine this range before students perform this lab. This is the same range of IP addresses that the students used in Task 3 in Exercise 4 of Lab 3. If you do not provide the correct range in this lab, students may see exceptions in later labs because their Internet-facing IP address has changed. So, SQL database denies the connection request.</a:t>
            </a:r>
            <a:endParaRPr lang="en-US"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If you do not know the correct range to provide, you can suggest the B class subnet corresponding to the students’ Internet-facing address. For example, if the Windows Azure portal reports that the IP address is 123.456.789.123, the student should add the range 123.456.0.0 to 123.456.254.254. Occasionally, this range may be insufficient. If so, errors may occur in later labs. Students can add another B class subnet to resolve these errors.</a:t>
            </a:r>
            <a:endParaRPr lang="en-US"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Exercise 1: Configuring Authentication and Membership Providers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use a Windows Azure SQL database to store user accounts and membership information.</a:t>
            </a: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Windows Azure SQL database.</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Configure a provider to connect to the database.</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7989EBE-E23D-4A50-A844-9F571E624676}"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GB" sz="1000" dirty="0" smtClean="0">
                <a:latin typeface="Arial"/>
                <a:ea typeface="Calibri"/>
                <a:cs typeface="Times New Roman"/>
              </a:rPr>
              <a:t>Exercise 2: Building the Logon and Register Views</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You have configured the Photo Sharing application to connect to Windows Azure SQL database for authentication and membership services. However, to use forms authentication in an MVC application, you need to build model classes, controllers, and views that enable users to log on, log off, and register for an account.</a:t>
            </a:r>
          </a:p>
          <a:p>
            <a:pPr lvl="0">
              <a:lnSpc>
                <a:spcPct val="115000"/>
              </a:lnSpc>
              <a:spcAft>
                <a:spcPts val="1000"/>
              </a:spcAft>
            </a:pPr>
            <a:r>
              <a:rPr lang="en-US" sz="1000" dirty="0" smtClean="0">
                <a:solidFill>
                  <a:prstClr val="black"/>
                </a:solidFill>
                <a:latin typeface="Arial"/>
                <a:ea typeface="Calibri"/>
                <a:cs typeface="Times New Roman"/>
              </a:rPr>
              <a:t>In </a:t>
            </a:r>
            <a:r>
              <a:rPr lang="en-US" sz="1000" dirty="0">
                <a:solidFill>
                  <a:prstClr val="black"/>
                </a:solidFill>
                <a:latin typeface="Arial"/>
                <a:ea typeface="Calibri"/>
                <a:cs typeface="Times New Roman"/>
              </a:rPr>
              <a:t>this exercise, you will:</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Add model classes.</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Add controllers.</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Import logon and register views.</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Test the developed components.</a:t>
            </a:r>
          </a:p>
          <a:p>
            <a:pPr lvl="0">
              <a:lnSpc>
                <a:spcPct val="115000"/>
              </a:lnSpc>
              <a:spcAft>
                <a:spcPts val="1000"/>
              </a:spcAft>
            </a:pPr>
            <a:r>
              <a:rPr lang="en-GB" sz="1000" dirty="0">
                <a:solidFill>
                  <a:prstClr val="black"/>
                </a:solidFill>
                <a:latin typeface="Arial"/>
                <a:ea typeface="Calibri"/>
                <a:cs typeface="Times New Roman"/>
              </a:rPr>
              <a:t>Exercise 3: Authorizing Access to Resources</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Now that you have enabled and tested authentication, you can authorize access to resources for both anonymous and authenticated users. </a:t>
            </a:r>
          </a:p>
          <a:p>
            <a:pPr lvl="0">
              <a:lnSpc>
                <a:spcPct val="115000"/>
              </a:lnSpc>
              <a:spcAft>
                <a:spcPts val="1000"/>
              </a:spcAft>
            </a:pPr>
            <a:r>
              <a:rPr lang="en-US" sz="1000" dirty="0">
                <a:solidFill>
                  <a:prstClr val="black"/>
                </a:solidFill>
                <a:latin typeface="Arial"/>
                <a:ea typeface="Calibri"/>
                <a:cs typeface="Times New Roman"/>
              </a:rPr>
              <a:t>You should ensure that:</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Only site members can add or delete photos.</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Only site members can add or delete comments.</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The account controller actions are authorized properly.</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Only authenticated users see </a:t>
            </a:r>
            <a:r>
              <a:rPr lang="en-US" sz="1000" dirty="0" err="1">
                <a:solidFill>
                  <a:prstClr val="black"/>
                </a:solidFill>
                <a:latin typeface="Arial"/>
                <a:ea typeface="Times New Roman"/>
                <a:cs typeface="Times New Roman"/>
              </a:rPr>
              <a:t>the</a:t>
            </a:r>
            <a:r>
              <a:rPr lang="en-US" sz="1000" b="1" dirty="0" err="1">
                <a:solidFill>
                  <a:prstClr val="black"/>
                </a:solidFill>
                <a:latin typeface="Arial"/>
                <a:ea typeface="Times New Roman"/>
                <a:cs typeface="Times New Roman"/>
              </a:rPr>
              <a:t>_Create</a:t>
            </a:r>
            <a:r>
              <a:rPr lang="en-US" sz="1000" dirty="0">
                <a:solidFill>
                  <a:prstClr val="black"/>
                </a:solidFill>
                <a:latin typeface="Arial"/>
                <a:ea typeface="Times New Roman"/>
                <a:cs typeface="Times New Roman"/>
              </a:rPr>
              <a:t> view for comments in the </a:t>
            </a:r>
            <a:r>
              <a:rPr lang="en-US" sz="1000" b="1" dirty="0">
                <a:solidFill>
                  <a:prstClr val="black"/>
                </a:solidFill>
                <a:latin typeface="Arial"/>
                <a:ea typeface="Times New Roman"/>
                <a:cs typeface="Times New Roman"/>
              </a:rPr>
              <a:t>Display </a:t>
            </a:r>
            <a:r>
              <a:rPr lang="en-US" sz="1000" dirty="0">
                <a:solidFill>
                  <a:prstClr val="black"/>
                </a:solidFill>
                <a:latin typeface="Arial"/>
                <a:ea typeface="Times New Roman"/>
                <a:cs typeface="Times New Roman"/>
              </a:rPr>
              <a:t>view.</a:t>
            </a:r>
          </a:p>
          <a:p>
            <a:pPr lvl="0">
              <a:lnSpc>
                <a:spcPct val="115000"/>
              </a:lnSpc>
              <a:spcAft>
                <a:spcPts val="1000"/>
              </a:spcAft>
            </a:pPr>
            <a:r>
              <a:rPr lang="en-US" sz="1000" dirty="0">
                <a:solidFill>
                  <a:prstClr val="black"/>
                </a:solidFill>
                <a:latin typeface="Arial"/>
                <a:ea typeface="Calibri"/>
                <a:cs typeface="Times New Roman"/>
              </a:rPr>
              <a:t>Exercise 4: </a:t>
            </a:r>
            <a:r>
              <a:rPr lang="en-US" sz="1000" dirty="0" smtClean="0">
                <a:solidFill>
                  <a:prstClr val="black"/>
                </a:solidFill>
                <a:latin typeface="Arial"/>
                <a:ea typeface="Calibri"/>
                <a:cs typeface="Times New Roman"/>
              </a:rPr>
              <a:t>Optional—Building</a:t>
            </a:r>
            <a:r>
              <a:rPr lang="en-GB" sz="1000" dirty="0" smtClean="0">
                <a:solidFill>
                  <a:prstClr val="black"/>
                </a:solidFill>
                <a:latin typeface="Arial"/>
                <a:ea typeface="Calibri"/>
                <a:cs typeface="Times New Roman"/>
              </a:rPr>
              <a:t> a Password Reset View</a:t>
            </a:r>
          </a:p>
          <a:p>
            <a:r>
              <a:rPr lang="en-US" sz="1200" kern="1200" dirty="0" smtClean="0">
                <a:solidFill>
                  <a:schemeClr val="tx1"/>
                </a:solidFill>
                <a:latin typeface="+mn-lt"/>
                <a:ea typeface="+mn-ea"/>
                <a:cs typeface="+mn-cs"/>
              </a:rPr>
              <a:t>Site visitors can now register as users of the Photo Sharing application and log on to the site so that they can add photos and comments. However, they do not have the facility to change their password. In this exercise, you will create a password reset page by using the membership services provider.</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Complete this exercise if time permits.</a:t>
            </a:r>
            <a:endParaRPr lang="en-US"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19</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7989EBE-E23D-4A50-A844-9F571E624676}"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In Exercise 3, when you tried to add a photo before logging on to the application, why did ASP.NET display the </a:t>
            </a:r>
            <a:r>
              <a:rPr lang="en-US" sz="1000" b="1" smtClean="0">
                <a:latin typeface="Arial"/>
                <a:ea typeface="Times New Roman"/>
                <a:cs typeface="Times New Roman"/>
              </a:rPr>
              <a:t>Login</a:t>
            </a:r>
            <a:r>
              <a:rPr lang="en-US" sz="1000" smtClean="0">
                <a:latin typeface="Arial"/>
                <a:ea typeface="Times New Roman"/>
                <a:cs typeface="Times New Roman"/>
              </a:rPr>
              <a:t> view?</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ASP.NET displayed the </a:t>
            </a:r>
            <a:r>
              <a:rPr lang="en-US" sz="1000" b="1" smtClean="0">
                <a:latin typeface="Arial"/>
                <a:ea typeface="Times New Roman"/>
                <a:cs typeface="Times New Roman"/>
              </a:rPr>
              <a:t>Login</a:t>
            </a:r>
            <a:r>
              <a:rPr lang="en-US" sz="1000" smtClean="0">
                <a:latin typeface="Arial"/>
                <a:ea typeface="Times New Roman"/>
                <a:cs typeface="Times New Roman"/>
              </a:rPr>
              <a:t> view because you tried to access an action that was restricted to authenticated users.</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How can you ensure that only Adventure Works employees are granted access to the </a:t>
            </a:r>
            <a:r>
              <a:rPr lang="en-US" sz="1000" b="1" smtClean="0">
                <a:latin typeface="Arial"/>
                <a:ea typeface="Times New Roman"/>
                <a:cs typeface="Times New Roman"/>
              </a:rPr>
              <a:t>Delete</a:t>
            </a:r>
            <a:r>
              <a:rPr lang="en-US" sz="1000" smtClean="0">
                <a:latin typeface="Arial"/>
                <a:ea typeface="Times New Roman"/>
                <a:cs typeface="Times New Roman"/>
              </a:rPr>
              <a:t> action of the </a:t>
            </a:r>
            <a:r>
              <a:rPr lang="en-US" sz="1000" b="1" smtClean="0">
                <a:latin typeface="Arial"/>
                <a:ea typeface="Times New Roman"/>
                <a:cs typeface="Times New Roman"/>
              </a:rPr>
              <a:t>Photo</a:t>
            </a:r>
            <a:r>
              <a:rPr lang="en-US" sz="1000" smtClean="0">
                <a:latin typeface="Arial"/>
                <a:ea typeface="Times New Roman"/>
                <a:cs typeface="Times New Roman"/>
              </a:rPr>
              <a:t> controller?</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Configure an ASP.NET role provider such as the </a:t>
            </a:r>
            <a:r>
              <a:rPr lang="en-US" sz="1000" b="1" smtClean="0">
                <a:latin typeface="Arial"/>
                <a:ea typeface="Times New Roman"/>
                <a:cs typeface="Times New Roman"/>
              </a:rPr>
              <a:t>DefaultRoleProvider </a:t>
            </a:r>
            <a:r>
              <a:rPr lang="en-US" sz="1000" smtClean="0">
                <a:latin typeface="Arial"/>
                <a:ea typeface="Times New Roman"/>
                <a:cs typeface="Times New Roman"/>
              </a:rPr>
              <a:t>in the ASP.NET Universal Providers package. Use the </a:t>
            </a:r>
            <a:r>
              <a:rPr lang="en-US" sz="1000" b="1" smtClean="0">
                <a:latin typeface="Arial"/>
                <a:ea typeface="Times New Roman"/>
                <a:cs typeface="Times New Roman"/>
              </a:rPr>
              <a:t>ASP.NET Configuration </a:t>
            </a:r>
            <a:r>
              <a:rPr lang="en-US" sz="1000" smtClean="0">
                <a:latin typeface="Arial"/>
                <a:ea typeface="Times New Roman"/>
                <a:cs typeface="Times New Roman"/>
              </a:rPr>
              <a:t>site to create a role for Adventure Works employees. Use the same site to add employee accounts to the role. Add the </a:t>
            </a:r>
            <a:r>
              <a:rPr lang="en-US" sz="1000" b="1" smtClean="0">
                <a:latin typeface="Arial"/>
                <a:ea typeface="Times New Roman"/>
                <a:cs typeface="Times New Roman"/>
              </a:rPr>
              <a:t>[Authorize(Roles = "Employees")]</a:t>
            </a:r>
            <a:r>
              <a:rPr lang="en-US" sz="1000" smtClean="0">
                <a:latin typeface="Arial"/>
                <a:ea typeface="Times New Roman"/>
                <a:cs typeface="Times New Roman"/>
              </a:rPr>
              <a:t> annotation to the </a:t>
            </a:r>
            <a:r>
              <a:rPr lang="en-US" sz="1000" b="1" smtClean="0">
                <a:latin typeface="Arial"/>
                <a:ea typeface="Times New Roman"/>
                <a:cs typeface="Times New Roman"/>
              </a:rPr>
              <a:t>Delete </a:t>
            </a:r>
            <a:r>
              <a:rPr lang="en-US" sz="1000" smtClean="0">
                <a:latin typeface="Arial"/>
                <a:ea typeface="Times New Roman"/>
                <a:cs typeface="Times New Roman"/>
              </a:rPr>
              <a:t>action method.</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37989EBE-E23D-4A50-A844-9F571E624676}"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is the key difference between implementing authentication and authorization in ASP.NET 4.5 from implementing the same in the previous versions of ASP.NET?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key difference is the inclusion of universal providers and simple providers, which allow developers more flexibility in terms of the database schema used to store membership and role information for the application.</a:t>
            </a:r>
          </a:p>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When you create web applications, you may need to create custom providers because you do not want to use the schema provided by Microsoft. However, you can use </a:t>
            </a:r>
            <a:r>
              <a:rPr lang="en-US" sz="1000" b="1" dirty="0" err="1" smtClean="0">
                <a:latin typeface="Arial"/>
                <a:ea typeface="Times New Roman"/>
                <a:cs typeface="Times New Roman"/>
              </a:rPr>
              <a:t>SimpleProviders</a:t>
            </a:r>
            <a:r>
              <a:rPr lang="en-US" sz="1000" dirty="0" smtClean="0">
                <a:latin typeface="Arial"/>
                <a:ea typeface="Times New Roman"/>
                <a:cs typeface="Times New Roman"/>
              </a:rPr>
              <a:t> to remove the need to develop custom providers and reduce the effort required for building applications.</a:t>
            </a:r>
          </a:p>
        </p:txBody>
      </p:sp>
      <p:sp>
        <p:nvSpPr>
          <p:cNvPr id="4" name="Slide Number Placeholder 3"/>
          <p:cNvSpPr>
            <a:spLocks noGrp="1"/>
          </p:cNvSpPr>
          <p:nvPr>
            <p:ph type="sldNum" sz="quarter" idx="10"/>
          </p:nvPr>
        </p:nvSpPr>
        <p:spPr/>
        <p:txBody>
          <a:bodyPr/>
          <a:lstStyle/>
          <a:p>
            <a:fld id="{37989EBE-E23D-4A50-A844-9F571E624676}"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7989EBE-E23D-4A50-A844-9F571E624676}"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r>
              <a:rPr lang="en-US" sz="1000" b="1" kern="1200" dirty="0" smtClean="0">
                <a:solidFill>
                  <a:schemeClr val="tx1"/>
                </a:solidFill>
                <a:latin typeface="Arial" pitchFamily="34" charset="0"/>
                <a:ea typeface="+mn-ea"/>
                <a:cs typeface="Arial" pitchFamily="34" charset="0"/>
              </a:rPr>
              <a:t>Question</a:t>
            </a:r>
            <a:r>
              <a:rPr lang="en-US" sz="1000" kern="1200" dirty="0" smtClean="0">
                <a:solidFill>
                  <a:schemeClr val="tx1"/>
                </a:solidFill>
                <a:latin typeface="Arial" pitchFamily="34" charset="0"/>
                <a:ea typeface="+mn-ea"/>
                <a:cs typeface="Arial" pitchFamily="34" charset="0"/>
              </a:rPr>
              <a:t>: What is the benefit of using </a:t>
            </a:r>
            <a:r>
              <a:rPr lang="en-US" sz="1000" kern="1200" dirty="0" err="1" smtClean="0">
                <a:solidFill>
                  <a:schemeClr val="tx1"/>
                </a:solidFill>
                <a:latin typeface="Arial" pitchFamily="34" charset="0"/>
                <a:ea typeface="+mn-ea"/>
                <a:cs typeface="Arial" pitchFamily="34" charset="0"/>
              </a:rPr>
              <a:t>SimpleMembershipProvider</a:t>
            </a:r>
            <a:r>
              <a:rPr lang="en-US" sz="1000" kern="1200" dirty="0" smtClean="0">
                <a:solidFill>
                  <a:schemeClr val="tx1"/>
                </a:solidFill>
                <a:latin typeface="Arial" pitchFamily="34" charset="0"/>
                <a:ea typeface="+mn-ea"/>
                <a:cs typeface="Arial" pitchFamily="34" charset="0"/>
              </a:rPr>
              <a:t>?</a:t>
            </a:r>
          </a:p>
          <a:p>
            <a:r>
              <a:rPr lang="en-US" sz="1000" b="1" kern="1200" dirty="0" smtClean="0">
                <a:solidFill>
                  <a:schemeClr val="tx1"/>
                </a:solidFill>
                <a:latin typeface="Arial" pitchFamily="34" charset="0"/>
                <a:ea typeface="+mn-ea"/>
                <a:cs typeface="Arial" pitchFamily="34" charset="0"/>
              </a:rPr>
              <a:t> </a:t>
            </a:r>
            <a:endParaRPr lang="en-US" sz="1000" kern="1200" dirty="0" smtClean="0">
              <a:solidFill>
                <a:schemeClr val="tx1"/>
              </a:solidFill>
              <a:latin typeface="Arial" pitchFamily="34" charset="0"/>
              <a:ea typeface="+mn-ea"/>
              <a:cs typeface="Arial" pitchFamily="34" charset="0"/>
            </a:endParaRPr>
          </a:p>
          <a:p>
            <a:r>
              <a:rPr lang="en-US" sz="1000" b="1" kern="1200" dirty="0" smtClean="0">
                <a:solidFill>
                  <a:schemeClr val="tx1"/>
                </a:solidFill>
                <a:latin typeface="Arial" pitchFamily="34" charset="0"/>
                <a:ea typeface="+mn-ea"/>
                <a:cs typeface="Arial" pitchFamily="34" charset="0"/>
              </a:rPr>
              <a:t>Answer</a:t>
            </a:r>
            <a:r>
              <a:rPr lang="en-US" sz="1000" kern="1200" dirty="0" smtClean="0">
                <a:solidFill>
                  <a:schemeClr val="tx1"/>
                </a:solidFill>
                <a:latin typeface="Arial" pitchFamily="34" charset="0"/>
                <a:ea typeface="+mn-ea"/>
                <a:cs typeface="Arial" pitchFamily="34" charset="0"/>
              </a:rPr>
              <a:t>: </a:t>
            </a:r>
            <a:r>
              <a:rPr lang="en-US" sz="1000" kern="1200" dirty="0" err="1" smtClean="0">
                <a:solidFill>
                  <a:schemeClr val="tx1"/>
                </a:solidFill>
                <a:latin typeface="Arial" pitchFamily="34" charset="0"/>
                <a:ea typeface="+mn-ea"/>
                <a:cs typeface="Arial" pitchFamily="34" charset="0"/>
              </a:rPr>
              <a:t>SimpleMembershipProvider</a:t>
            </a:r>
            <a:r>
              <a:rPr lang="en-US" sz="1000" kern="1200" dirty="0" smtClean="0">
                <a:solidFill>
                  <a:schemeClr val="tx1"/>
                </a:solidFill>
                <a:latin typeface="Arial" pitchFamily="34" charset="0"/>
                <a:ea typeface="+mn-ea"/>
                <a:cs typeface="Arial" pitchFamily="34" charset="0"/>
              </a:rPr>
              <a:t> allows you to use any table that contains user ID and user name parameters.</a:t>
            </a:r>
          </a:p>
          <a:p>
            <a:r>
              <a:rPr lang="en-US" sz="1000" kern="1200" dirty="0" smtClean="0">
                <a:solidFill>
                  <a:schemeClr val="tx1"/>
                </a:solidFill>
                <a:latin typeface="Arial" pitchFamily="34" charset="0"/>
                <a:ea typeface="+mn-ea"/>
                <a:cs typeface="Arial" pitchFamily="34" charset="0"/>
              </a:rPr>
              <a:t> </a:t>
            </a:r>
          </a:p>
          <a:p>
            <a:r>
              <a:rPr lang="en-US" sz="1000" kern="1200" dirty="0" smtClean="0">
                <a:solidFill>
                  <a:schemeClr val="tx1"/>
                </a:solidFill>
                <a:latin typeface="Arial" pitchFamily="34" charset="0"/>
                <a:ea typeface="+mn-ea"/>
                <a:cs typeface="Arial" pitchFamily="34" charset="0"/>
              </a:rPr>
              <a:t>Microsoft developed </a:t>
            </a:r>
            <a:r>
              <a:rPr lang="en-US" sz="1000" kern="1200" dirty="0" err="1" smtClean="0">
                <a:solidFill>
                  <a:schemeClr val="tx1"/>
                </a:solidFill>
                <a:latin typeface="Arial" pitchFamily="34" charset="0"/>
                <a:ea typeface="+mn-ea"/>
                <a:cs typeface="Arial" pitchFamily="34" charset="0"/>
              </a:rPr>
              <a:t>SimpleMembershipProvider</a:t>
            </a:r>
            <a:r>
              <a:rPr lang="en-US" sz="1000" kern="1200" dirty="0" smtClean="0">
                <a:solidFill>
                  <a:schemeClr val="tx1"/>
                </a:solidFill>
                <a:latin typeface="Arial" pitchFamily="34" charset="0"/>
                <a:ea typeface="+mn-ea"/>
                <a:cs typeface="Arial" pitchFamily="34" charset="0"/>
              </a:rPr>
              <a:t> to replace the existing membership models. Other authentication providers have fixed database schema; however, </a:t>
            </a:r>
            <a:r>
              <a:rPr lang="en-US" sz="1000" kern="1200" dirty="0" err="1" smtClean="0">
                <a:solidFill>
                  <a:schemeClr val="tx1"/>
                </a:solidFill>
                <a:latin typeface="Arial" pitchFamily="34" charset="0"/>
                <a:ea typeface="+mn-ea"/>
                <a:cs typeface="Arial" pitchFamily="34" charset="0"/>
              </a:rPr>
              <a:t>SimpleMembershipProvider</a:t>
            </a:r>
            <a:r>
              <a:rPr lang="en-US" sz="1000" kern="1200" dirty="0" smtClean="0">
                <a:solidFill>
                  <a:schemeClr val="tx1"/>
                </a:solidFill>
                <a:latin typeface="Arial" pitchFamily="34" charset="0"/>
                <a:ea typeface="+mn-ea"/>
                <a:cs typeface="Arial" pitchFamily="34" charset="0"/>
              </a:rPr>
              <a:t> does not have a fixed database schema.</a:t>
            </a:r>
          </a:p>
          <a:p>
            <a:endParaRPr lang="en-US" sz="1000" dirty="0">
              <a:latin typeface="Arial"/>
            </a:endParaRPr>
          </a:p>
        </p:txBody>
      </p:sp>
      <p:sp>
        <p:nvSpPr>
          <p:cNvPr id="4" name="Slide Number Placeholder 3"/>
          <p:cNvSpPr>
            <a:spLocks noGrp="1"/>
          </p:cNvSpPr>
          <p:nvPr>
            <p:ph type="sldNum" sz="quarter" idx="10"/>
          </p:nvPr>
        </p:nvSpPr>
        <p:spPr/>
        <p:txBody>
          <a:bodyPr/>
          <a:lstStyle/>
          <a:p>
            <a:fld id="{37989EBE-E23D-4A50-A844-9F571E624676}"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000" b="1" kern="1200" dirty="0" smtClean="0">
                <a:solidFill>
                  <a:schemeClr val="tx1"/>
                </a:solidFill>
                <a:latin typeface="Arial" pitchFamily="34" charset="0"/>
                <a:ea typeface="+mn-ea"/>
                <a:cs typeface="Arial" pitchFamily="34" charset="0"/>
              </a:rPr>
              <a:t>Question</a:t>
            </a:r>
            <a:r>
              <a:rPr lang="en-US" sz="1000" kern="1200" dirty="0" smtClean="0">
                <a:solidFill>
                  <a:schemeClr val="tx1"/>
                </a:solidFill>
                <a:latin typeface="Arial" pitchFamily="34" charset="0"/>
                <a:ea typeface="+mn-ea"/>
                <a:cs typeface="Arial" pitchFamily="34" charset="0"/>
              </a:rPr>
              <a:t>: What are the benefits of using claims-based authentication?</a:t>
            </a:r>
          </a:p>
          <a:p>
            <a:r>
              <a:rPr lang="en-US" sz="1000" b="1" kern="1200" dirty="0" smtClean="0">
                <a:solidFill>
                  <a:schemeClr val="tx1"/>
                </a:solidFill>
                <a:latin typeface="Arial" pitchFamily="34" charset="0"/>
                <a:ea typeface="+mn-ea"/>
                <a:cs typeface="Arial" pitchFamily="34" charset="0"/>
              </a:rPr>
              <a:t> </a:t>
            </a:r>
            <a:endParaRPr lang="en-US" sz="1000" kern="1200" dirty="0" smtClean="0">
              <a:solidFill>
                <a:schemeClr val="tx1"/>
              </a:solidFill>
              <a:latin typeface="Arial" pitchFamily="34" charset="0"/>
              <a:ea typeface="+mn-ea"/>
              <a:cs typeface="Arial" pitchFamily="34" charset="0"/>
            </a:endParaRPr>
          </a:p>
          <a:p>
            <a:r>
              <a:rPr lang="en-US" sz="1000" b="1" kern="1200" dirty="0" smtClean="0">
                <a:solidFill>
                  <a:schemeClr val="tx1"/>
                </a:solidFill>
                <a:latin typeface="Arial" pitchFamily="34" charset="0"/>
                <a:ea typeface="+mn-ea"/>
                <a:cs typeface="Arial" pitchFamily="34" charset="0"/>
              </a:rPr>
              <a:t>Answer</a:t>
            </a:r>
            <a:r>
              <a:rPr lang="en-US" sz="1000" kern="1200" dirty="0" smtClean="0">
                <a:solidFill>
                  <a:schemeClr val="tx1"/>
                </a:solidFill>
                <a:latin typeface="Arial" pitchFamily="34" charset="0"/>
                <a:ea typeface="+mn-ea"/>
                <a:cs typeface="Arial" pitchFamily="34" charset="0"/>
              </a:rPr>
              <a:t>: Claims-based authentication provides a consistent way of authenticating users and enables you to implement single sign-on in the application environment.</a:t>
            </a:r>
          </a:p>
          <a:p>
            <a:r>
              <a:rPr lang="en-US" sz="1000" kern="1200" dirty="0" smtClean="0">
                <a:solidFill>
                  <a:schemeClr val="tx1"/>
                </a:solidFill>
                <a:latin typeface="Arial" pitchFamily="34" charset="0"/>
                <a:ea typeface="+mn-ea"/>
                <a:cs typeface="Arial" pitchFamily="34" charset="0"/>
              </a:rPr>
              <a:t> </a:t>
            </a:r>
          </a:p>
          <a:p>
            <a:r>
              <a:rPr lang="en-US" sz="1000" kern="1200" dirty="0" smtClean="0">
                <a:solidFill>
                  <a:schemeClr val="tx1"/>
                </a:solidFill>
                <a:latin typeface="Arial" pitchFamily="34" charset="0"/>
                <a:ea typeface="+mn-ea"/>
                <a:cs typeface="Arial" pitchFamily="34" charset="0"/>
              </a:rPr>
              <a:t>You can elaborate on how claims-based authentication relies on external authentication systems to perform the authentication. </a:t>
            </a:r>
          </a:p>
          <a:p>
            <a:endParaRPr lang="en-US"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7989EBE-E23D-4A50-A844-9F571E624676}"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 </a:t>
            </a:r>
            <a:r>
              <a:rPr lang="en-US" sz="1000" b="1" dirty="0">
                <a:latin typeface="Arial"/>
                <a:ea typeface="Calibri"/>
                <a:cs typeface="Times New Roman"/>
              </a:rPr>
              <a:t>Question</a:t>
            </a:r>
            <a:r>
              <a:rPr lang="en-US" sz="1000" dirty="0">
                <a:latin typeface="Arial"/>
                <a:ea typeface="Calibri"/>
                <a:cs typeface="Times New Roman"/>
              </a:rPr>
              <a:t>: What are the benefits of using federated authentication?</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You can use federated authentication when you need to allow trusted company users to access your application and you do not want to be responsible for authenticating them. Instead, you employ a trusted third-party to implement an authentication provider.</a:t>
            </a:r>
          </a:p>
          <a:p>
            <a:pPr>
              <a:lnSpc>
                <a:spcPct val="115000"/>
              </a:lnSpc>
              <a:spcAft>
                <a:spcPts val="1000"/>
              </a:spcAft>
            </a:pPr>
            <a:r>
              <a:rPr lang="en-US" sz="1000" dirty="0">
                <a:latin typeface="Arial"/>
                <a:ea typeface="Calibri"/>
                <a:cs typeface="Times New Roman"/>
              </a:rPr>
              <a:t>You can mention that federated authentication is an extension of claims-based authentication. The key difference is that a trusted party implements the authentication provider, instead of your own organization.</a:t>
            </a:r>
          </a:p>
        </p:txBody>
      </p:sp>
      <p:sp>
        <p:nvSpPr>
          <p:cNvPr id="4" name="Slide Number Placeholder 3"/>
          <p:cNvSpPr>
            <a:spLocks noGrp="1"/>
          </p:cNvSpPr>
          <p:nvPr>
            <p:ph type="sldNum" sz="quarter" idx="10"/>
          </p:nvPr>
        </p:nvSpPr>
        <p:spPr/>
        <p:txBody>
          <a:bodyPr/>
          <a:lstStyle/>
          <a:p>
            <a:fld id="{37989EBE-E23D-4A50-A844-9F571E624676}"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r>
              <a:rPr lang="en-US" sz="1000" b="1" kern="1200" dirty="0" smtClean="0">
                <a:solidFill>
                  <a:schemeClr val="tx1"/>
                </a:solidFill>
                <a:latin typeface="Arial" pitchFamily="34" charset="0"/>
                <a:ea typeface="+mn-ea"/>
                <a:cs typeface="Arial" pitchFamily="34" charset="0"/>
              </a:rPr>
              <a:t>Question</a:t>
            </a:r>
            <a:r>
              <a:rPr lang="en-US" sz="1000" kern="1200" dirty="0" smtClean="0">
                <a:solidFill>
                  <a:schemeClr val="tx1"/>
                </a:solidFill>
                <a:latin typeface="Arial" pitchFamily="34" charset="0"/>
                <a:ea typeface="+mn-ea"/>
                <a:cs typeface="Arial" pitchFamily="34" charset="0"/>
              </a:rPr>
              <a:t>: Why should you use the </a:t>
            </a:r>
            <a:r>
              <a:rPr lang="en-US" sz="1000" b="1" kern="1200" dirty="0" smtClean="0">
                <a:solidFill>
                  <a:schemeClr val="tx1"/>
                </a:solidFill>
                <a:latin typeface="Arial" pitchFamily="34" charset="0"/>
                <a:ea typeface="+mn-ea"/>
                <a:cs typeface="Arial" pitchFamily="34" charset="0"/>
              </a:rPr>
              <a:t>Authorize</a:t>
            </a:r>
            <a:r>
              <a:rPr lang="en-US" sz="1000" kern="1200" dirty="0" smtClean="0">
                <a:solidFill>
                  <a:schemeClr val="tx1"/>
                </a:solidFill>
                <a:latin typeface="Arial" pitchFamily="34" charset="0"/>
                <a:ea typeface="+mn-ea"/>
                <a:cs typeface="Arial" pitchFamily="34" charset="0"/>
              </a:rPr>
              <a:t> attribute, instead of the </a:t>
            </a:r>
            <a:r>
              <a:rPr lang="en-US" sz="1000" kern="1200" dirty="0" err="1" smtClean="0">
                <a:solidFill>
                  <a:schemeClr val="tx1"/>
                </a:solidFill>
                <a:latin typeface="Arial" pitchFamily="34" charset="0"/>
                <a:ea typeface="+mn-ea"/>
                <a:cs typeface="Arial" pitchFamily="34" charset="0"/>
              </a:rPr>
              <a:t>Web.config</a:t>
            </a:r>
            <a:r>
              <a:rPr lang="en-US" sz="1000" kern="1200" dirty="0" smtClean="0">
                <a:solidFill>
                  <a:schemeClr val="tx1"/>
                </a:solidFill>
                <a:latin typeface="Arial" pitchFamily="34" charset="0"/>
                <a:ea typeface="+mn-ea"/>
                <a:cs typeface="Arial" pitchFamily="34" charset="0"/>
              </a:rPr>
              <a:t> file to control authorization of pages in your ASP.NET MVC application?</a:t>
            </a:r>
          </a:p>
          <a:p>
            <a:r>
              <a:rPr lang="en-US" sz="1000" b="1" kern="1200" dirty="0" smtClean="0">
                <a:solidFill>
                  <a:schemeClr val="tx1"/>
                </a:solidFill>
                <a:latin typeface="Arial" pitchFamily="34" charset="0"/>
                <a:ea typeface="+mn-ea"/>
                <a:cs typeface="Arial" pitchFamily="34" charset="0"/>
              </a:rPr>
              <a:t> </a:t>
            </a:r>
            <a:endParaRPr lang="en-US" sz="1000" kern="1200" dirty="0" smtClean="0">
              <a:solidFill>
                <a:schemeClr val="tx1"/>
              </a:solidFill>
              <a:latin typeface="Arial" pitchFamily="34" charset="0"/>
              <a:ea typeface="+mn-ea"/>
              <a:cs typeface="Arial" pitchFamily="34" charset="0"/>
            </a:endParaRPr>
          </a:p>
          <a:p>
            <a:r>
              <a:rPr lang="en-US" sz="1000" b="1" kern="1200" dirty="0" smtClean="0">
                <a:solidFill>
                  <a:schemeClr val="tx1"/>
                </a:solidFill>
                <a:latin typeface="Arial" pitchFamily="34" charset="0"/>
                <a:ea typeface="+mn-ea"/>
                <a:cs typeface="Arial" pitchFamily="34" charset="0"/>
              </a:rPr>
              <a:t>Answer</a:t>
            </a:r>
            <a:r>
              <a:rPr lang="en-US" sz="1000" kern="1200" dirty="0" smtClean="0">
                <a:solidFill>
                  <a:schemeClr val="tx1"/>
                </a:solidFill>
                <a:latin typeface="Arial" pitchFamily="34" charset="0"/>
                <a:ea typeface="+mn-ea"/>
                <a:cs typeface="Arial" pitchFamily="34" charset="0"/>
              </a:rPr>
              <a:t>: You need to use the </a:t>
            </a:r>
            <a:r>
              <a:rPr lang="en-US" sz="1000" b="1" kern="1200" dirty="0" smtClean="0">
                <a:solidFill>
                  <a:schemeClr val="tx1"/>
                </a:solidFill>
                <a:latin typeface="Arial" pitchFamily="34" charset="0"/>
                <a:ea typeface="+mn-ea"/>
                <a:cs typeface="Arial" pitchFamily="34" charset="0"/>
              </a:rPr>
              <a:t>Authorize</a:t>
            </a:r>
            <a:r>
              <a:rPr lang="en-US" sz="1000" kern="1200" dirty="0" smtClean="0">
                <a:solidFill>
                  <a:schemeClr val="tx1"/>
                </a:solidFill>
                <a:latin typeface="Arial" pitchFamily="34" charset="0"/>
                <a:ea typeface="+mn-ea"/>
                <a:cs typeface="Arial" pitchFamily="34" charset="0"/>
              </a:rPr>
              <a:t> attribute because the </a:t>
            </a:r>
            <a:r>
              <a:rPr lang="en-US" sz="1000" kern="1200" dirty="0" err="1" smtClean="0">
                <a:solidFill>
                  <a:schemeClr val="tx1"/>
                </a:solidFill>
                <a:latin typeface="Arial" pitchFamily="34" charset="0"/>
                <a:ea typeface="+mn-ea"/>
                <a:cs typeface="Arial" pitchFamily="34" charset="0"/>
              </a:rPr>
              <a:t>Web.config</a:t>
            </a:r>
            <a:r>
              <a:rPr lang="en-US" sz="1000" kern="1200" dirty="0" smtClean="0">
                <a:solidFill>
                  <a:schemeClr val="tx1"/>
                </a:solidFill>
                <a:latin typeface="Arial" pitchFamily="34" charset="0"/>
                <a:ea typeface="+mn-ea"/>
                <a:cs typeface="Arial" pitchFamily="34" charset="0"/>
              </a:rPr>
              <a:t> setting does not work with actions in MVC applications.</a:t>
            </a:r>
          </a:p>
          <a:p>
            <a:r>
              <a:rPr lang="en-US" sz="1000" kern="1200" dirty="0" smtClean="0">
                <a:solidFill>
                  <a:schemeClr val="tx1"/>
                </a:solidFill>
                <a:latin typeface="Arial" pitchFamily="34" charset="0"/>
                <a:ea typeface="+mn-ea"/>
                <a:cs typeface="Arial" pitchFamily="34" charset="0"/>
              </a:rPr>
              <a:t> </a:t>
            </a:r>
          </a:p>
          <a:p>
            <a:r>
              <a:rPr lang="en-US" sz="1000" kern="1200" dirty="0" smtClean="0">
                <a:solidFill>
                  <a:schemeClr val="tx1"/>
                </a:solidFill>
                <a:latin typeface="Arial" pitchFamily="34" charset="0"/>
                <a:ea typeface="+mn-ea"/>
                <a:cs typeface="Arial" pitchFamily="34" charset="0"/>
              </a:rPr>
              <a:t>You can elaborate on how the </a:t>
            </a:r>
            <a:r>
              <a:rPr lang="en-US" sz="1000" b="1" kern="1200" dirty="0" err="1" smtClean="0">
                <a:solidFill>
                  <a:schemeClr val="tx1"/>
                </a:solidFill>
                <a:latin typeface="Arial" pitchFamily="34" charset="0"/>
                <a:ea typeface="+mn-ea"/>
                <a:cs typeface="Arial" pitchFamily="34" charset="0"/>
              </a:rPr>
              <a:t>AllowAnonymous</a:t>
            </a:r>
            <a:r>
              <a:rPr lang="en-US" sz="1000" kern="1200" dirty="0" smtClean="0">
                <a:solidFill>
                  <a:schemeClr val="tx1"/>
                </a:solidFill>
                <a:latin typeface="Arial" pitchFamily="34" charset="0"/>
                <a:ea typeface="+mn-ea"/>
                <a:cs typeface="Arial" pitchFamily="34" charset="0"/>
              </a:rPr>
              <a:t> attribute allows users to have partial access to views.</a:t>
            </a:r>
          </a:p>
          <a:p>
            <a:endParaRPr lang="en-US"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7989EBE-E23D-4A50-A844-9F571E624676}"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latin typeface="Arial" pitchFamily="34" charset="0"/>
                <a:ea typeface="Calibri"/>
                <a:cs typeface="Arial" pitchFamily="34" charset="0"/>
              </a:rPr>
              <a:t>Preparation Steps</a:t>
            </a:r>
            <a:endParaRPr lang="en-US" sz="1000" dirty="0" smtClean="0">
              <a:latin typeface="Arial" pitchFamily="34" charset="0"/>
              <a:ea typeface="Calibri"/>
              <a:cs typeface="Arial" pitchFamily="34" charset="0"/>
            </a:endParaRPr>
          </a:p>
          <a:p>
            <a:pPr marL="228600" lvl="0" indent="-228600">
              <a:buFont typeface="+mj-lt"/>
              <a:buAutoNum type="arabicPeriod"/>
            </a:pPr>
            <a:r>
              <a:rPr lang="en-US" sz="1000" kern="1200" dirty="0" smtClean="0">
                <a:solidFill>
                  <a:schemeClr val="tx1"/>
                </a:solidFill>
                <a:latin typeface="Arial" pitchFamily="34" charset="0"/>
                <a:ea typeface="+mn-ea"/>
                <a:cs typeface="Arial" pitchFamily="34" charset="0"/>
              </a:rPr>
              <a:t>Log on to the virtual machine, </a:t>
            </a:r>
            <a:r>
              <a:rPr lang="en-US" sz="1000" b="1" kern="1200" dirty="0" smtClean="0">
                <a:solidFill>
                  <a:schemeClr val="tx1"/>
                </a:solidFill>
                <a:latin typeface="Arial" pitchFamily="34" charset="0"/>
                <a:ea typeface="+mn-ea"/>
                <a:cs typeface="Arial" pitchFamily="34" charset="0"/>
              </a:rPr>
              <a:t>20486B-SEA-DEV11</a:t>
            </a:r>
            <a:r>
              <a:rPr lang="en-US" sz="1000" kern="1200" dirty="0" smtClean="0">
                <a:solidFill>
                  <a:schemeClr val="tx1"/>
                </a:solidFill>
                <a:latin typeface="Arial" pitchFamily="34" charset="0"/>
                <a:ea typeface="+mn-ea"/>
                <a:cs typeface="Arial" pitchFamily="34" charset="0"/>
              </a:rPr>
              <a:t>, with the user name, </a:t>
            </a:r>
            <a:r>
              <a:rPr lang="en-US" sz="1000" b="1" kern="1200" dirty="0" smtClean="0">
                <a:solidFill>
                  <a:schemeClr val="tx1"/>
                </a:solidFill>
                <a:latin typeface="Arial" pitchFamily="34" charset="0"/>
                <a:ea typeface="+mn-ea"/>
                <a:cs typeface="Arial" pitchFamily="34" charset="0"/>
              </a:rPr>
              <a:t>admin</a:t>
            </a:r>
            <a:r>
              <a:rPr lang="en-US" sz="1000" kern="1200" dirty="0" smtClean="0">
                <a:solidFill>
                  <a:schemeClr val="tx1"/>
                </a:solidFill>
                <a:latin typeface="Arial" pitchFamily="34" charset="0"/>
                <a:ea typeface="+mn-ea"/>
                <a:cs typeface="Arial" pitchFamily="34" charset="0"/>
              </a:rPr>
              <a:t>, and the password, </a:t>
            </a:r>
            <a:r>
              <a:rPr lang="en-US" sz="1000" b="1" kern="1200" dirty="0" smtClean="0">
                <a:solidFill>
                  <a:schemeClr val="tx1"/>
                </a:solidFill>
                <a:latin typeface="Arial" pitchFamily="34" charset="0"/>
                <a:ea typeface="+mn-ea"/>
                <a:cs typeface="Arial" pitchFamily="34" charset="0"/>
              </a:rPr>
              <a:t>Pa$$w0rd</a:t>
            </a:r>
            <a:r>
              <a:rPr lang="en-US" sz="1000" kern="1200" dirty="0" smtClean="0">
                <a:solidFill>
                  <a:schemeClr val="tx1"/>
                </a:solidFill>
                <a:latin typeface="Arial" pitchFamily="34" charset="0"/>
                <a:ea typeface="+mn-ea"/>
                <a:cs typeface="Arial" pitchFamily="34" charset="0"/>
              </a:rPr>
              <a:t>.</a:t>
            </a:r>
          </a:p>
          <a:p>
            <a:pPr marL="228600" lvl="0" indent="-228600">
              <a:buFont typeface="+mj-lt"/>
              <a:buAutoNum type="arabicPeriod"/>
            </a:pPr>
            <a:r>
              <a:rPr lang="en-US" sz="1000" kern="1200" dirty="0" smtClean="0">
                <a:solidFill>
                  <a:schemeClr val="tx1"/>
                </a:solidFill>
                <a:latin typeface="Arial" pitchFamily="34" charset="0"/>
                <a:ea typeface="+mn-ea"/>
                <a:cs typeface="Arial" pitchFamily="34" charset="0"/>
              </a:rPr>
              <a:t>Start </a:t>
            </a:r>
            <a:r>
              <a:rPr lang="en-US" sz="1000" b="1" kern="1200" dirty="0" smtClean="0">
                <a:solidFill>
                  <a:schemeClr val="tx1"/>
                </a:solidFill>
                <a:latin typeface="Arial" pitchFamily="34" charset="0"/>
                <a:ea typeface="+mn-ea"/>
                <a:cs typeface="Arial" pitchFamily="34" charset="0"/>
              </a:rPr>
              <a:t>File Explorer</a:t>
            </a:r>
            <a:r>
              <a:rPr lang="en-US" sz="1000" kern="1200" dirty="0" smtClean="0">
                <a:solidFill>
                  <a:schemeClr val="tx1"/>
                </a:solidFill>
                <a:latin typeface="Arial" pitchFamily="34" charset="0"/>
                <a:ea typeface="+mn-ea"/>
                <a:cs typeface="Arial" pitchFamily="34" charset="0"/>
              </a:rPr>
              <a:t>.</a:t>
            </a:r>
          </a:p>
          <a:p>
            <a:pPr marL="228600" lvl="0" indent="-228600">
              <a:buFont typeface="+mj-lt"/>
              <a:buAutoNum type="arabicPeriod"/>
            </a:pPr>
            <a:r>
              <a:rPr lang="en-US" sz="1000" kern="1200" dirty="0" smtClean="0">
                <a:solidFill>
                  <a:schemeClr val="tx1"/>
                </a:solidFill>
                <a:latin typeface="Arial" pitchFamily="34" charset="0"/>
                <a:ea typeface="+mn-ea"/>
                <a:cs typeface="Arial" pitchFamily="34" charset="0"/>
              </a:rPr>
              <a:t>Navigate to </a:t>
            </a:r>
            <a:r>
              <a:rPr lang="en-US" sz="1000" b="1" kern="1200" dirty="0" err="1" smtClean="0">
                <a:solidFill>
                  <a:schemeClr val="tx1"/>
                </a:solidFill>
                <a:latin typeface="Arial" pitchFamily="34" charset="0"/>
                <a:ea typeface="+mn-ea"/>
                <a:cs typeface="Arial" pitchFamily="34" charset="0"/>
              </a:rPr>
              <a:t>Allfiles</a:t>
            </a:r>
            <a:r>
              <a:rPr lang="en-US" sz="1000" b="1" kern="1200" dirty="0" smtClean="0">
                <a:solidFill>
                  <a:schemeClr val="tx1"/>
                </a:solidFill>
                <a:latin typeface="Arial" pitchFamily="34" charset="0"/>
                <a:ea typeface="+mn-ea"/>
                <a:cs typeface="Arial" pitchFamily="34" charset="0"/>
              </a:rPr>
              <a:t> (D):\</a:t>
            </a:r>
            <a:r>
              <a:rPr lang="en-US" sz="1000" b="1" kern="1200" dirty="0" err="1" smtClean="0">
                <a:solidFill>
                  <a:schemeClr val="tx1"/>
                </a:solidFill>
                <a:latin typeface="Arial" pitchFamily="34" charset="0"/>
                <a:ea typeface="+mn-ea"/>
                <a:cs typeface="Arial" pitchFamily="34" charset="0"/>
              </a:rPr>
              <a:t>Democode</a:t>
            </a:r>
            <a:r>
              <a:rPr lang="en-US" sz="1000" b="1" kern="1200" dirty="0" smtClean="0">
                <a:solidFill>
                  <a:schemeClr val="tx1"/>
                </a:solidFill>
                <a:latin typeface="Arial" pitchFamily="34" charset="0"/>
                <a:ea typeface="+mn-ea"/>
                <a:cs typeface="Arial" pitchFamily="34" charset="0"/>
              </a:rPr>
              <a:t>\Mod11\</a:t>
            </a:r>
            <a:r>
              <a:rPr lang="en-US" sz="1000" b="1" kern="1200" dirty="0" err="1" smtClean="0">
                <a:solidFill>
                  <a:schemeClr val="tx1"/>
                </a:solidFill>
                <a:latin typeface="Arial" pitchFamily="34" charset="0"/>
                <a:ea typeface="+mn-ea"/>
                <a:cs typeface="Arial" pitchFamily="34" charset="0"/>
              </a:rPr>
              <a:t>OperasWebSite</a:t>
            </a:r>
            <a:r>
              <a:rPr lang="en-US" sz="1000" kern="1200" dirty="0" smtClean="0">
                <a:solidFill>
                  <a:schemeClr val="tx1"/>
                </a:solidFill>
                <a:latin typeface="Arial" pitchFamily="34" charset="0"/>
                <a:ea typeface="+mn-ea"/>
                <a:cs typeface="Arial" pitchFamily="34" charset="0"/>
              </a:rPr>
              <a:t>.</a:t>
            </a:r>
          </a:p>
          <a:p>
            <a:pPr marL="228600" lvl="0" indent="-228600">
              <a:buFont typeface="+mj-lt"/>
              <a:buAutoNum type="arabicPeriod"/>
            </a:pPr>
            <a:r>
              <a:rPr lang="en-US" sz="1000" kern="1200" dirty="0" smtClean="0">
                <a:solidFill>
                  <a:schemeClr val="tx1"/>
                </a:solidFill>
                <a:latin typeface="Arial" pitchFamily="34" charset="0"/>
                <a:ea typeface="+mn-ea"/>
                <a:cs typeface="Arial" pitchFamily="34" charset="0"/>
              </a:rPr>
              <a:t>Double-click </a:t>
            </a:r>
            <a:r>
              <a:rPr lang="en-US" sz="1000" b="1" kern="1200" dirty="0" smtClean="0">
                <a:solidFill>
                  <a:schemeClr val="tx1"/>
                </a:solidFill>
                <a:latin typeface="Arial" pitchFamily="34" charset="0"/>
                <a:ea typeface="+mn-ea"/>
                <a:cs typeface="Arial" pitchFamily="34" charset="0"/>
              </a:rPr>
              <a:t>OperasWebSite.sln</a:t>
            </a:r>
            <a:r>
              <a:rPr lang="en-US" sz="1000" kern="1200" dirty="0" smtClean="0">
                <a:solidFill>
                  <a:schemeClr val="tx1"/>
                </a:solidFill>
                <a:latin typeface="Arial" pitchFamily="34" charset="0"/>
                <a:ea typeface="+mn-ea"/>
                <a:cs typeface="Arial" pitchFamily="34" charset="0"/>
              </a:rPr>
              <a:t>.</a:t>
            </a:r>
          </a:p>
          <a:p>
            <a:pPr marL="228600" lvl="0" indent="-228600">
              <a:buFont typeface="+mj-lt"/>
              <a:buAutoNum type="arabicPeriod"/>
            </a:pPr>
            <a:r>
              <a:rPr lang="en-US" sz="1000" kern="1200" dirty="0" smtClean="0">
                <a:solidFill>
                  <a:schemeClr val="tx1"/>
                </a:solidFill>
                <a:latin typeface="Arial" pitchFamily="34" charset="0"/>
                <a:ea typeface="+mn-ea"/>
                <a:cs typeface="Arial" pitchFamily="34" charset="0"/>
              </a:rPr>
              <a:t>Enable the </a:t>
            </a:r>
            <a:r>
              <a:rPr lang="en-US" sz="1000" b="1" kern="1200" dirty="0" smtClean="0">
                <a:solidFill>
                  <a:schemeClr val="tx1"/>
                </a:solidFill>
                <a:latin typeface="Arial" pitchFamily="34" charset="0"/>
                <a:ea typeface="+mn-ea"/>
                <a:cs typeface="Arial" pitchFamily="34" charset="0"/>
              </a:rPr>
              <a:t>Allow </a:t>
            </a:r>
            <a:r>
              <a:rPr lang="en-US" sz="1000" b="1" kern="1200" dirty="0" err="1" smtClean="0">
                <a:solidFill>
                  <a:schemeClr val="tx1"/>
                </a:solidFill>
                <a:latin typeface="Arial" pitchFamily="34" charset="0"/>
                <a:ea typeface="+mn-ea"/>
                <a:cs typeface="Arial" pitchFamily="34" charset="0"/>
              </a:rPr>
              <a:t>NuGet</a:t>
            </a:r>
            <a:r>
              <a:rPr lang="en-US" sz="1000" b="1" kern="1200" dirty="0" smtClean="0">
                <a:solidFill>
                  <a:schemeClr val="tx1"/>
                </a:solidFill>
                <a:latin typeface="Arial" pitchFamily="34" charset="0"/>
                <a:ea typeface="+mn-ea"/>
                <a:cs typeface="Arial" pitchFamily="34" charset="0"/>
              </a:rPr>
              <a:t> to download missing packages during build </a:t>
            </a:r>
            <a:r>
              <a:rPr lang="en-GB" sz="1000" kern="1200" dirty="0" smtClean="0">
                <a:solidFill>
                  <a:schemeClr val="tx1"/>
                </a:solidFill>
                <a:latin typeface="Arial" pitchFamily="34" charset="0"/>
                <a:ea typeface="+mn-ea"/>
                <a:cs typeface="Arial" pitchFamily="34" charset="0"/>
              </a:rPr>
              <a:t>option, by performing the following steps: </a:t>
            </a:r>
            <a:endParaRPr lang="en-US" sz="1000" kern="1200" dirty="0" smtClean="0">
              <a:solidFill>
                <a:schemeClr val="tx1"/>
              </a:solidFill>
              <a:latin typeface="Arial" pitchFamily="34" charset="0"/>
              <a:ea typeface="+mn-ea"/>
              <a:cs typeface="Arial" pitchFamily="34" charset="0"/>
            </a:endParaRPr>
          </a:p>
          <a:p>
            <a:pPr marL="685800" lvl="1" indent="-228600">
              <a:buFont typeface="+mj-lt"/>
              <a:buAutoNum type="alphaLcPeriod"/>
            </a:pPr>
            <a:r>
              <a:rPr lang="en-US" sz="1000" kern="1200" dirty="0" smtClean="0">
                <a:solidFill>
                  <a:schemeClr val="tx1"/>
                </a:solidFill>
                <a:latin typeface="Arial" pitchFamily="34" charset="0"/>
                <a:ea typeface="+mn-ea"/>
                <a:cs typeface="Arial" pitchFamily="34" charset="0"/>
              </a:rPr>
              <a:t>On the </a:t>
            </a:r>
            <a:r>
              <a:rPr lang="en-US" sz="1000" b="1" kern="1200" dirty="0" smtClean="0">
                <a:solidFill>
                  <a:schemeClr val="tx1"/>
                </a:solidFill>
                <a:latin typeface="Arial" pitchFamily="34" charset="0"/>
                <a:ea typeface="+mn-ea"/>
                <a:cs typeface="Arial" pitchFamily="34" charset="0"/>
              </a:rPr>
              <a:t>TOOLS</a:t>
            </a:r>
            <a:r>
              <a:rPr lang="en-US" sz="1000" kern="1200" dirty="0" smtClean="0">
                <a:solidFill>
                  <a:schemeClr val="tx1"/>
                </a:solidFill>
                <a:latin typeface="Arial" pitchFamily="34" charset="0"/>
                <a:ea typeface="+mn-ea"/>
                <a:cs typeface="Arial" pitchFamily="34" charset="0"/>
              </a:rPr>
              <a:t> menu of the Microsoft Visual Studio window, click </a:t>
            </a:r>
            <a:r>
              <a:rPr lang="en-US" sz="1000" b="1" kern="1200" dirty="0" smtClean="0">
                <a:solidFill>
                  <a:schemeClr val="tx1"/>
                </a:solidFill>
                <a:latin typeface="Arial" pitchFamily="34" charset="0"/>
                <a:ea typeface="+mn-ea"/>
                <a:cs typeface="Arial" pitchFamily="34" charset="0"/>
              </a:rPr>
              <a:t>Options</a:t>
            </a:r>
            <a:r>
              <a:rPr lang="en-US" sz="1000" kern="1200" dirty="0" smtClean="0">
                <a:solidFill>
                  <a:schemeClr val="tx1"/>
                </a:solidFill>
                <a:latin typeface="Arial" pitchFamily="34" charset="0"/>
                <a:ea typeface="+mn-ea"/>
                <a:cs typeface="Arial" pitchFamily="34" charset="0"/>
              </a:rPr>
              <a:t>. </a:t>
            </a:r>
          </a:p>
          <a:p>
            <a:pPr marL="685800" lvl="1" indent="-228600">
              <a:buFont typeface="+mj-lt"/>
              <a:buAutoNum type="alphaLcPeriod"/>
            </a:pPr>
            <a:r>
              <a:rPr lang="en-US" sz="1000" kern="1200" dirty="0" smtClean="0">
                <a:solidFill>
                  <a:schemeClr val="tx1"/>
                </a:solidFill>
                <a:latin typeface="Arial" pitchFamily="34" charset="0"/>
                <a:ea typeface="+mn-ea"/>
                <a:cs typeface="Arial" pitchFamily="34" charset="0"/>
              </a:rPr>
              <a:t>In the navigation pane of the </a:t>
            </a:r>
            <a:r>
              <a:rPr lang="en-US" sz="1000" b="1" kern="1200" dirty="0" smtClean="0">
                <a:solidFill>
                  <a:schemeClr val="tx1"/>
                </a:solidFill>
                <a:latin typeface="Arial" pitchFamily="34" charset="0"/>
                <a:ea typeface="+mn-ea"/>
                <a:cs typeface="Arial" pitchFamily="34" charset="0"/>
              </a:rPr>
              <a:t>Options</a:t>
            </a:r>
            <a:r>
              <a:rPr lang="en-US" sz="1000" kern="1200" dirty="0" smtClean="0">
                <a:solidFill>
                  <a:schemeClr val="tx1"/>
                </a:solidFill>
                <a:latin typeface="Arial" pitchFamily="34" charset="0"/>
                <a:ea typeface="+mn-ea"/>
                <a:cs typeface="Arial" pitchFamily="34" charset="0"/>
              </a:rPr>
              <a:t> dialog box, click </a:t>
            </a:r>
            <a:r>
              <a:rPr lang="en-US" sz="1000" b="1" kern="1200" dirty="0" smtClean="0">
                <a:solidFill>
                  <a:schemeClr val="tx1"/>
                </a:solidFill>
                <a:latin typeface="Arial" pitchFamily="34" charset="0"/>
                <a:ea typeface="+mn-ea"/>
                <a:cs typeface="Arial" pitchFamily="34" charset="0"/>
              </a:rPr>
              <a:t>Package Manager</a:t>
            </a:r>
            <a:r>
              <a:rPr lang="en-US" sz="1000" kern="1200" dirty="0" smtClean="0">
                <a:solidFill>
                  <a:schemeClr val="tx1"/>
                </a:solidFill>
                <a:latin typeface="Arial" pitchFamily="34" charset="0"/>
                <a:ea typeface="+mn-ea"/>
                <a:cs typeface="Arial" pitchFamily="34" charset="0"/>
              </a:rPr>
              <a:t>. </a:t>
            </a:r>
          </a:p>
          <a:p>
            <a:pPr marL="685800" lvl="1" indent="-228600">
              <a:buFont typeface="+mj-lt"/>
              <a:buAutoNum type="alphaLcPeriod"/>
            </a:pPr>
            <a:r>
              <a:rPr lang="en-US" sz="1000" kern="1200" dirty="0" smtClean="0">
                <a:solidFill>
                  <a:schemeClr val="tx1"/>
                </a:solidFill>
                <a:latin typeface="Arial" pitchFamily="34" charset="0"/>
                <a:ea typeface="+mn-ea"/>
                <a:cs typeface="Arial" pitchFamily="34" charset="0"/>
              </a:rPr>
              <a:t>Under the Package Restore section, select the </a:t>
            </a:r>
            <a:r>
              <a:rPr lang="en-US" sz="1000" b="1" kern="1200" dirty="0" smtClean="0">
                <a:solidFill>
                  <a:schemeClr val="tx1"/>
                </a:solidFill>
                <a:latin typeface="Arial" pitchFamily="34" charset="0"/>
                <a:ea typeface="+mn-ea"/>
                <a:cs typeface="Arial" pitchFamily="34" charset="0"/>
              </a:rPr>
              <a:t>Allow </a:t>
            </a:r>
            <a:r>
              <a:rPr lang="en-US" sz="1000" b="1" kern="1200" dirty="0" err="1" smtClean="0">
                <a:solidFill>
                  <a:schemeClr val="tx1"/>
                </a:solidFill>
                <a:latin typeface="Arial" pitchFamily="34" charset="0"/>
                <a:ea typeface="+mn-ea"/>
                <a:cs typeface="Arial" pitchFamily="34" charset="0"/>
              </a:rPr>
              <a:t>NuGet</a:t>
            </a:r>
            <a:r>
              <a:rPr lang="en-US" sz="1000" b="1" kern="1200" dirty="0" smtClean="0">
                <a:solidFill>
                  <a:schemeClr val="tx1"/>
                </a:solidFill>
                <a:latin typeface="Arial" pitchFamily="34" charset="0"/>
                <a:ea typeface="+mn-ea"/>
                <a:cs typeface="Arial" pitchFamily="34" charset="0"/>
              </a:rPr>
              <a:t> to download missing packages during build </a:t>
            </a:r>
            <a:r>
              <a:rPr lang="en-US" sz="1000" kern="1200" dirty="0" smtClean="0">
                <a:solidFill>
                  <a:schemeClr val="tx1"/>
                </a:solidFill>
                <a:latin typeface="Arial" pitchFamily="34" charset="0"/>
                <a:ea typeface="+mn-ea"/>
                <a:cs typeface="Arial" pitchFamily="34" charset="0"/>
              </a:rPr>
              <a:t>checkbox, and then click</a:t>
            </a:r>
            <a:r>
              <a:rPr lang="en-US" sz="1000" b="1" kern="1200" dirty="0" smtClean="0">
                <a:solidFill>
                  <a:schemeClr val="tx1"/>
                </a:solidFill>
                <a:latin typeface="Arial" pitchFamily="34" charset="0"/>
                <a:ea typeface="+mn-ea"/>
                <a:cs typeface="Arial" pitchFamily="34" charset="0"/>
              </a:rPr>
              <a:t> OK</a:t>
            </a:r>
            <a:r>
              <a:rPr lang="en-US" sz="1000" kern="1200" dirty="0" smtClean="0">
                <a:solidFill>
                  <a:schemeClr val="tx1"/>
                </a:solidFill>
                <a:latin typeface="Arial" pitchFamily="34" charset="0"/>
                <a:ea typeface="+mn-ea"/>
                <a:cs typeface="Arial" pitchFamily="34" charset="0"/>
              </a:rPr>
              <a:t>.</a:t>
            </a:r>
          </a:p>
          <a:p>
            <a:pPr>
              <a:lnSpc>
                <a:spcPct val="115000"/>
              </a:lnSpc>
              <a:spcAft>
                <a:spcPts val="1000"/>
              </a:spcAft>
            </a:pPr>
            <a:r>
              <a:rPr lang="en-US" sz="1000" b="1" dirty="0" smtClean="0">
                <a:latin typeface="Arial"/>
                <a:ea typeface="Calibri"/>
                <a:cs typeface="Times New Roman"/>
              </a:rPr>
              <a:t>Note: </a:t>
            </a:r>
            <a:r>
              <a:rPr lang="en-US" sz="1000" dirty="0" smtClean="0">
                <a:latin typeface="Arial"/>
                <a:ea typeface="Calibri"/>
                <a:cs typeface="Times New Roman"/>
              </a:rPr>
              <a:t>In Hyper-V Manager, start the </a:t>
            </a:r>
            <a:r>
              <a:rPr lang="en-US" sz="1000" b="1" dirty="0" smtClean="0">
                <a:latin typeface="Arial"/>
                <a:ea typeface="Calibri"/>
                <a:cs typeface="Times New Roman"/>
              </a:rPr>
              <a:t>MSL-TMG1</a:t>
            </a:r>
            <a:r>
              <a:rPr lang="en-US" sz="1000" dirty="0" smtClean="0">
                <a:latin typeface="Arial"/>
                <a:ea typeface="Calibri"/>
                <a:cs typeface="Times New Roman"/>
              </a:rPr>
              <a:t> virtual machine if it is not already running.</a:t>
            </a:r>
          </a:p>
          <a:p>
            <a:pPr>
              <a:lnSpc>
                <a:spcPct val="115000"/>
              </a:lnSpc>
              <a:spcAft>
                <a:spcPts val="1000"/>
              </a:spcAft>
            </a:pPr>
            <a:r>
              <a:rPr lang="en-US" sz="1000" dirty="0" smtClean="0">
                <a:latin typeface="Arial"/>
                <a:ea typeface="Calibri"/>
                <a:cs typeface="Times New Roman"/>
              </a:rPr>
              <a:t>Demonstration Steps</a:t>
            </a:r>
          </a:p>
          <a:p>
            <a:pPr marL="228600" indent="-228600">
              <a:buNone/>
            </a:pPr>
            <a:r>
              <a:rPr lang="en-US" sz="1200" kern="1200" dirty="0" smtClean="0">
                <a:solidFill>
                  <a:schemeClr val="tx1"/>
                </a:solidFill>
                <a:latin typeface="+mn-lt"/>
                <a:ea typeface="+mn-ea"/>
                <a:cs typeface="+mn-cs"/>
              </a:rPr>
              <a:t>1. On the </a:t>
            </a:r>
            <a:r>
              <a:rPr lang="en-US" sz="1200" b="1" kern="1200" dirty="0" smtClean="0">
                <a:solidFill>
                  <a:schemeClr val="tx1"/>
                </a:solidFill>
                <a:latin typeface="+mn-lt"/>
                <a:ea typeface="+mn-ea"/>
                <a:cs typeface="+mn-cs"/>
              </a:rPr>
              <a:t>DEBUG </a:t>
            </a:r>
            <a:r>
              <a:rPr lang="en-US" sz="1200" kern="1200" dirty="0" smtClean="0">
                <a:solidFill>
                  <a:schemeClr val="tx1"/>
                </a:solidFill>
                <a:latin typeface="+mn-lt"/>
                <a:ea typeface="+mn-ea"/>
                <a:cs typeface="+mn-cs"/>
              </a:rPr>
              <a:t>menu of the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 Visual Studio </a:t>
            </a:r>
            <a:r>
              <a:rPr lang="en-US" sz="1200" kern="1200" dirty="0" smtClean="0">
                <a:solidFill>
                  <a:schemeClr val="tx1"/>
                </a:solidFill>
                <a:latin typeface="+mn-lt"/>
                <a:ea typeface="+mn-ea"/>
                <a:cs typeface="+mn-cs"/>
              </a:rPr>
              <a:t>window, click </a:t>
            </a:r>
            <a:r>
              <a:rPr lang="en-US" sz="1200" b="1" kern="1200" dirty="0" smtClean="0">
                <a:solidFill>
                  <a:schemeClr val="tx1"/>
                </a:solidFill>
                <a:latin typeface="+mn-lt"/>
                <a:ea typeface="+mn-ea"/>
                <a:cs typeface="+mn-cs"/>
              </a:rPr>
              <a:t>Start Debugging</a:t>
            </a:r>
            <a:r>
              <a:rPr lang="en-US" sz="1200" b="0" kern="1200" dirty="0" smtClean="0">
                <a:solidFill>
                  <a:schemeClr val="tx1"/>
                </a:solidFill>
                <a:latin typeface="+mn-lt"/>
                <a:ea typeface="+mn-ea"/>
                <a:cs typeface="+mn-cs"/>
              </a:rPr>
              <a:t>.</a:t>
            </a:r>
          </a:p>
          <a:p>
            <a:pPr marL="228600" indent="-228600">
              <a:buNone/>
            </a:pPr>
            <a:r>
              <a:rPr lang="en-US" sz="1200" kern="12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 the Operas I Have Seen page, click </a:t>
            </a:r>
            <a:r>
              <a:rPr lang="en-US" sz="1200" b="1" kern="1200" dirty="0" smtClean="0">
                <a:solidFill>
                  <a:schemeClr val="tx1"/>
                </a:solidFill>
                <a:latin typeface="+mn-lt"/>
                <a:ea typeface="+mn-ea"/>
                <a:cs typeface="+mn-cs"/>
              </a:rPr>
              <a:t>All Operas</a:t>
            </a:r>
            <a:r>
              <a:rPr lang="en-US" sz="1200" b="0" kern="1200" dirty="0" smtClean="0">
                <a:solidFill>
                  <a:schemeClr val="tx1"/>
                </a:solidFill>
                <a:latin typeface="+mn-lt"/>
                <a:ea typeface="+mn-ea"/>
                <a:cs typeface="+mn-cs"/>
              </a:rPr>
              <a:t>.</a:t>
            </a:r>
          </a:p>
          <a:p>
            <a:pPr marL="228600" indent="-228600">
              <a:buNone/>
            </a:pPr>
            <a:r>
              <a:rPr lang="en-US" sz="1200" kern="1200" dirty="0" smtClean="0">
                <a:solidFill>
                  <a:schemeClr val="tx1"/>
                </a:solidFill>
                <a:latin typeface="+mn-lt"/>
                <a:ea typeface="+mn-ea"/>
                <a:cs typeface="+mn-cs"/>
              </a:rPr>
              <a:t>3. On the Index of Operas page, click the </a:t>
            </a:r>
            <a:r>
              <a:rPr lang="en-US" sz="1200" b="1" kern="1200" dirty="0" smtClean="0">
                <a:solidFill>
                  <a:schemeClr val="tx1"/>
                </a:solidFill>
                <a:latin typeface="+mn-lt"/>
                <a:ea typeface="+mn-ea"/>
                <a:cs typeface="+mn-cs"/>
              </a:rPr>
              <a:t>Create New</a:t>
            </a:r>
            <a:r>
              <a:rPr lang="en-US" sz="1200" kern="1200" dirty="0" smtClean="0">
                <a:solidFill>
                  <a:schemeClr val="tx1"/>
                </a:solidFill>
                <a:latin typeface="+mn-lt"/>
                <a:ea typeface="+mn-ea"/>
                <a:cs typeface="+mn-cs"/>
              </a:rPr>
              <a:t> link.</a:t>
            </a:r>
          </a:p>
          <a:p>
            <a:pPr marL="228600" indent="-228600">
              <a:buNone/>
            </a:pPr>
            <a:r>
              <a:rPr lang="en-US" sz="1200" b="1" kern="1200" dirty="0" smtClean="0">
                <a:solidFill>
                  <a:schemeClr val="tx1"/>
                </a:solidFill>
                <a:latin typeface="+mn-lt"/>
                <a:ea typeface="+mn-ea"/>
                <a:cs typeface="+mn-cs"/>
              </a:rPr>
              <a:t>Note: </a:t>
            </a:r>
            <a:r>
              <a:rPr lang="en-US" sz="1200" kern="1200" dirty="0" smtClean="0">
                <a:solidFill>
                  <a:schemeClr val="tx1"/>
                </a:solidFill>
                <a:latin typeface="+mn-lt"/>
                <a:ea typeface="+mn-ea"/>
                <a:cs typeface="+mn-cs"/>
              </a:rPr>
              <a:t>The Create an Opera page is displayed without logging on to the application. This enables anonymous users to create new operas.</a:t>
            </a:r>
            <a:endParaRPr lang="en-US" sz="1200" b="1" kern="1200" dirty="0" smtClean="0">
              <a:solidFill>
                <a:schemeClr val="tx1"/>
              </a:solidFill>
              <a:latin typeface="+mn-lt"/>
              <a:ea typeface="+mn-ea"/>
              <a:cs typeface="+mn-cs"/>
            </a:endParaRPr>
          </a:p>
          <a:p>
            <a:pPr marL="228600" indent="-228600">
              <a:buNone/>
            </a:pPr>
            <a:r>
              <a:rPr lang="en-US" sz="1200" kern="1200" dirty="0" smtClean="0">
                <a:solidFill>
                  <a:schemeClr val="tx1"/>
                </a:solidFill>
                <a:latin typeface="+mn-lt"/>
                <a:ea typeface="+mn-ea"/>
                <a:cs typeface="+mn-cs"/>
              </a:rPr>
              <a:t>4.</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Windows Internet Explorer window, click the </a:t>
            </a:r>
            <a:r>
              <a:rPr lang="en-US" sz="1200" b="1" kern="1200" dirty="0" smtClean="0">
                <a:solidFill>
                  <a:schemeClr val="tx1"/>
                </a:solidFill>
                <a:latin typeface="+mn-lt"/>
                <a:ea typeface="+mn-ea"/>
                <a:cs typeface="+mn-cs"/>
              </a:rPr>
              <a:t>Close</a:t>
            </a:r>
            <a:r>
              <a:rPr lang="en-US" sz="1200" kern="1200" dirty="0" smtClean="0">
                <a:solidFill>
                  <a:schemeClr val="tx1"/>
                </a:solidFill>
                <a:latin typeface="+mn-lt"/>
                <a:ea typeface="+mn-ea"/>
                <a:cs typeface="+mn-cs"/>
              </a:rPr>
              <a:t> button.</a:t>
            </a:r>
          </a:p>
          <a:p>
            <a:pPr marL="228600" indent="-228600">
              <a:buNone/>
            </a:pPr>
            <a:r>
              <a:rPr lang="en-US" sz="1200" kern="1200" dirty="0" smtClean="0">
                <a:solidFill>
                  <a:schemeClr val="tx1"/>
                </a:solidFill>
                <a:latin typeface="+mn-lt"/>
                <a:ea typeface="+mn-ea"/>
                <a:cs typeface="+mn-cs"/>
              </a:rPr>
              <a:t>5. In the Solution Explorer pane of the</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 Visual Studio </a:t>
            </a:r>
            <a:r>
              <a:rPr lang="en-US" sz="1200" kern="1200" dirty="0" smtClean="0">
                <a:solidFill>
                  <a:schemeClr val="tx1"/>
                </a:solidFill>
                <a:latin typeface="+mn-lt"/>
                <a:ea typeface="+mn-ea"/>
                <a:cs typeface="+mn-cs"/>
              </a:rPr>
              <a:t>window, expand </a:t>
            </a:r>
            <a:r>
              <a:rPr lang="en-US" sz="1200" b="1" kern="1200" dirty="0" err="1" smtClean="0">
                <a:solidFill>
                  <a:schemeClr val="tx1"/>
                </a:solidFill>
                <a:latin typeface="+mn-lt"/>
                <a:ea typeface="+mn-ea"/>
                <a:cs typeface="+mn-cs"/>
              </a:rPr>
              <a:t>OperasWebSite</a:t>
            </a:r>
            <a:r>
              <a:rPr lang="en-US" sz="1200" kern="1200" dirty="0" smtClean="0">
                <a:solidFill>
                  <a:schemeClr val="tx1"/>
                </a:solidFill>
                <a:latin typeface="+mn-lt"/>
                <a:ea typeface="+mn-ea"/>
                <a:cs typeface="+mn-cs"/>
              </a:rPr>
              <a:t>, expand</a:t>
            </a:r>
            <a:r>
              <a:rPr lang="en-US" sz="1200" b="1" kern="1200" dirty="0" smtClean="0">
                <a:solidFill>
                  <a:schemeClr val="tx1"/>
                </a:solidFill>
                <a:latin typeface="+mn-lt"/>
                <a:ea typeface="+mn-ea"/>
                <a:cs typeface="+mn-cs"/>
              </a:rPr>
              <a:t> Controllers</a:t>
            </a:r>
            <a:r>
              <a:rPr lang="en-US" sz="1200" kern="1200" dirty="0" smtClean="0">
                <a:solidFill>
                  <a:schemeClr val="tx1"/>
                </a:solidFill>
                <a:latin typeface="+mn-lt"/>
                <a:ea typeface="+mn-ea"/>
                <a:cs typeface="+mn-cs"/>
              </a:rPr>
              <a:t>, and then click </a:t>
            </a:r>
            <a:r>
              <a:rPr lang="en-US" sz="1200" b="1" kern="1200" dirty="0" err="1" smtClean="0">
                <a:solidFill>
                  <a:schemeClr val="tx1"/>
                </a:solidFill>
                <a:latin typeface="+mn-lt"/>
                <a:ea typeface="+mn-ea"/>
                <a:cs typeface="+mn-cs"/>
              </a:rPr>
              <a:t>OperaController.cs</a:t>
            </a:r>
            <a:r>
              <a:rPr lang="en-US" sz="1200" b="0" kern="1200" dirty="0" smtClean="0">
                <a:solidFill>
                  <a:schemeClr val="tx1"/>
                </a:solidFill>
                <a:latin typeface="+mn-lt"/>
                <a:ea typeface="+mn-ea"/>
                <a:cs typeface="+mn-cs"/>
              </a:rPr>
              <a:t>.</a:t>
            </a:r>
          </a:p>
          <a:p>
            <a:pPr marL="228600" indent="-228600">
              <a:buNone/>
            </a:pPr>
            <a:r>
              <a:rPr lang="en-US" sz="1200" b="0" kern="1200" dirty="0" smtClean="0">
                <a:solidFill>
                  <a:schemeClr val="tx1"/>
                </a:solidFill>
                <a:latin typeface="+mn-lt"/>
                <a:ea typeface="+mn-ea"/>
                <a:cs typeface="+mn-cs"/>
              </a:rPr>
              <a:t>6. </a:t>
            </a:r>
            <a:r>
              <a:rPr lang="en-US" sz="1200" kern="1200" dirty="0" smtClean="0">
                <a:solidFill>
                  <a:schemeClr val="tx1"/>
                </a:solidFill>
                <a:latin typeface="+mn-lt"/>
                <a:ea typeface="+mn-ea"/>
                <a:cs typeface="+mn-cs"/>
              </a:rPr>
              <a:t>In the </a:t>
            </a:r>
            <a:r>
              <a:rPr lang="en-US" sz="1200" kern="1200" dirty="0" err="1" smtClean="0">
                <a:solidFill>
                  <a:schemeClr val="tx1"/>
                </a:solidFill>
                <a:latin typeface="+mn-lt"/>
                <a:ea typeface="+mn-ea"/>
                <a:cs typeface="+mn-cs"/>
              </a:rPr>
              <a:t>OperaController.cs</a:t>
            </a:r>
            <a:r>
              <a:rPr lang="en-US" sz="1200" kern="1200" dirty="0" smtClean="0">
                <a:solidFill>
                  <a:schemeClr val="tx1"/>
                </a:solidFill>
                <a:latin typeface="+mn-lt"/>
                <a:ea typeface="+mn-ea"/>
                <a:cs typeface="+mn-cs"/>
              </a:rPr>
              <a:t> code window, locate the following code.</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ActionResult</a:t>
            </a:r>
            <a:r>
              <a:rPr lang="en-US" sz="1200" kern="1200" dirty="0" smtClean="0">
                <a:solidFill>
                  <a:schemeClr val="tx1"/>
                </a:solidFill>
                <a:latin typeface="+mn-lt"/>
                <a:ea typeface="+mn-ea"/>
                <a:cs typeface="+mn-cs"/>
              </a:rPr>
              <a:t> Create()</a:t>
            </a:r>
          </a:p>
          <a:p>
            <a:pPr marL="228600" indent="-228600">
              <a:buNone/>
            </a:pPr>
            <a:r>
              <a:rPr lang="en-US" sz="1000" dirty="0" smtClean="0">
                <a:latin typeface="Arial" pitchFamily="34" charset="0"/>
                <a:cs typeface="Arial" pitchFamily="34" charset="0"/>
              </a:rPr>
              <a:t>7. </a:t>
            </a:r>
            <a:r>
              <a:rPr lang="en-US" sz="1200" kern="1200" dirty="0" smtClean="0">
                <a:solidFill>
                  <a:schemeClr val="tx1"/>
                </a:solidFill>
                <a:latin typeface="+mn-lt"/>
                <a:ea typeface="+mn-ea"/>
                <a:cs typeface="+mn-cs"/>
              </a:rPr>
              <a:t>Place the mouse cursor before the located code, type the following code, and then press Enter.</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[Authorize]</a:t>
            </a:r>
          </a:p>
          <a:p>
            <a:pPr marL="228600" indent="-228600">
              <a:buNone/>
            </a:pPr>
            <a:endParaRPr lang="en-US"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7989EBE-E23D-4A50-A844-9F571E624676}"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r>
              <a:rPr lang="en-US" dirty="0" smtClean="0"/>
              <a:t>8. </a:t>
            </a:r>
            <a:r>
              <a:rPr lang="en-US" sz="1200" kern="1200" dirty="0" smtClean="0">
                <a:solidFill>
                  <a:schemeClr val="tx1"/>
                </a:solidFill>
                <a:latin typeface="+mn-lt"/>
                <a:ea typeface="+mn-ea"/>
                <a:cs typeface="+mn-cs"/>
              </a:rPr>
              <a:t>In the </a:t>
            </a:r>
            <a:r>
              <a:rPr lang="en-US" sz="1200" kern="1200" dirty="0" err="1" smtClean="0">
                <a:solidFill>
                  <a:schemeClr val="tx1"/>
                </a:solidFill>
                <a:latin typeface="+mn-lt"/>
                <a:ea typeface="+mn-ea"/>
                <a:cs typeface="+mn-cs"/>
              </a:rPr>
              <a:t>OperaController.cs</a:t>
            </a:r>
            <a:r>
              <a:rPr lang="en-US" sz="1200" kern="1200" dirty="0" smtClean="0">
                <a:solidFill>
                  <a:schemeClr val="tx1"/>
                </a:solidFill>
                <a:latin typeface="+mn-lt"/>
                <a:ea typeface="+mn-ea"/>
                <a:cs typeface="+mn-cs"/>
              </a:rPr>
              <a:t> code window, locate the following code.</a:t>
            </a:r>
          </a:p>
          <a:p>
            <a:pPr lvl="1"/>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HttpPost</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public </a:t>
            </a:r>
            <a:r>
              <a:rPr lang="en-US" sz="1200" kern="1200" dirty="0" err="1" smtClean="0">
                <a:solidFill>
                  <a:schemeClr val="tx1"/>
                </a:solidFill>
                <a:latin typeface="+mn-lt"/>
                <a:ea typeface="+mn-ea"/>
                <a:cs typeface="+mn-cs"/>
              </a:rPr>
              <a:t>ActionResult</a:t>
            </a:r>
            <a:r>
              <a:rPr lang="en-US" sz="1200" kern="1200" dirty="0" smtClean="0">
                <a:solidFill>
                  <a:schemeClr val="tx1"/>
                </a:solidFill>
                <a:latin typeface="+mn-lt"/>
                <a:ea typeface="+mn-ea"/>
                <a:cs typeface="+mn-cs"/>
              </a:rPr>
              <a:t> Create(Opera </a:t>
            </a:r>
            <a:r>
              <a:rPr lang="en-US" sz="1200" kern="1200" dirty="0" err="1" smtClean="0">
                <a:solidFill>
                  <a:schemeClr val="tx1"/>
                </a:solidFill>
                <a:latin typeface="+mn-lt"/>
                <a:ea typeface="+mn-ea"/>
                <a:cs typeface="+mn-cs"/>
              </a:rPr>
              <a:t>newOpera</a:t>
            </a:r>
            <a:r>
              <a:rPr lang="en-US" sz="1200" kern="1200" dirty="0" smtClean="0">
                <a:solidFill>
                  <a:schemeClr val="tx1"/>
                </a:solidFill>
                <a:latin typeface="+mn-lt"/>
                <a:ea typeface="+mn-ea"/>
                <a:cs typeface="+mn-cs"/>
              </a:rPr>
              <a:t>)</a:t>
            </a:r>
          </a:p>
          <a:p>
            <a:r>
              <a:rPr lang="en-US" dirty="0" smtClean="0"/>
              <a:t>9. </a:t>
            </a:r>
            <a:r>
              <a:rPr lang="en-US" sz="1200" kern="1200" dirty="0" smtClean="0">
                <a:solidFill>
                  <a:schemeClr val="tx1"/>
                </a:solidFill>
                <a:latin typeface="+mn-lt"/>
                <a:ea typeface="+mn-ea"/>
                <a:cs typeface="+mn-cs"/>
              </a:rPr>
              <a:t>Place the mouse cursor before the located code, type the following code, and then press Enter.</a:t>
            </a:r>
          </a:p>
          <a:p>
            <a:pPr lvl="1"/>
            <a:r>
              <a:rPr lang="en-US" sz="1200" kern="1200" dirty="0" smtClean="0">
                <a:solidFill>
                  <a:schemeClr val="tx1"/>
                </a:solidFill>
                <a:latin typeface="+mn-lt"/>
                <a:ea typeface="+mn-ea"/>
                <a:cs typeface="+mn-cs"/>
              </a:rPr>
              <a:t>[Authorize]</a:t>
            </a:r>
          </a:p>
          <a:p>
            <a:r>
              <a:rPr lang="en-US" sz="1200" kern="1200" dirty="0" smtClean="0">
                <a:solidFill>
                  <a:schemeClr val="tx1"/>
                </a:solidFill>
                <a:latin typeface="+mn-lt"/>
                <a:ea typeface="+mn-ea"/>
                <a:cs typeface="+mn-cs"/>
              </a:rPr>
              <a:t>10. On the </a:t>
            </a:r>
            <a:r>
              <a:rPr lang="en-US" sz="1200" b="1" kern="1200" dirty="0" smtClean="0">
                <a:solidFill>
                  <a:schemeClr val="tx1"/>
                </a:solidFill>
                <a:latin typeface="+mn-lt"/>
                <a:ea typeface="+mn-ea"/>
                <a:cs typeface="+mn-cs"/>
              </a:rPr>
              <a:t>FILE</a:t>
            </a:r>
            <a:r>
              <a:rPr lang="en-US" sz="1200" kern="1200" dirty="0" smtClean="0">
                <a:solidFill>
                  <a:schemeClr val="tx1"/>
                </a:solidFill>
                <a:latin typeface="+mn-lt"/>
                <a:ea typeface="+mn-ea"/>
                <a:cs typeface="+mn-cs"/>
              </a:rPr>
              <a:t> menu of the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 Visual Studio </a:t>
            </a:r>
            <a:r>
              <a:rPr lang="en-US" sz="1200" kern="1200" dirty="0" smtClean="0">
                <a:solidFill>
                  <a:schemeClr val="tx1"/>
                </a:solidFill>
                <a:latin typeface="+mn-lt"/>
                <a:ea typeface="+mn-ea"/>
                <a:cs typeface="+mn-cs"/>
              </a:rPr>
              <a:t>window, click </a:t>
            </a:r>
            <a:r>
              <a:rPr lang="en-US" sz="1200" b="1" kern="1200" dirty="0" smtClean="0">
                <a:solidFill>
                  <a:schemeClr val="tx1"/>
                </a:solidFill>
                <a:latin typeface="+mn-lt"/>
                <a:ea typeface="+mn-ea"/>
                <a:cs typeface="+mn-cs"/>
              </a:rPr>
              <a:t>Save All</a:t>
            </a:r>
            <a:r>
              <a:rPr lang="en-US" sz="1200" b="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11. On the </a:t>
            </a:r>
            <a:r>
              <a:rPr lang="en-US" sz="1200" b="1" kern="1200" dirty="0" smtClean="0">
                <a:solidFill>
                  <a:schemeClr val="tx1"/>
                </a:solidFill>
                <a:latin typeface="+mn-lt"/>
                <a:ea typeface="+mn-ea"/>
                <a:cs typeface="+mn-cs"/>
              </a:rPr>
              <a:t>DEBUG </a:t>
            </a:r>
            <a:r>
              <a:rPr lang="en-US" sz="1200" kern="1200" dirty="0" smtClean="0">
                <a:solidFill>
                  <a:schemeClr val="tx1"/>
                </a:solidFill>
                <a:latin typeface="+mn-lt"/>
                <a:ea typeface="+mn-ea"/>
                <a:cs typeface="+mn-cs"/>
              </a:rPr>
              <a:t>menu of the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 Visual Studio </a:t>
            </a:r>
            <a:r>
              <a:rPr lang="en-US" sz="1200" kern="1200" dirty="0" smtClean="0">
                <a:solidFill>
                  <a:schemeClr val="tx1"/>
                </a:solidFill>
                <a:latin typeface="+mn-lt"/>
                <a:ea typeface="+mn-ea"/>
                <a:cs typeface="+mn-cs"/>
              </a:rPr>
              <a:t>window, click </a:t>
            </a:r>
            <a:r>
              <a:rPr lang="en-US" sz="1200" b="1" kern="1200" dirty="0" smtClean="0">
                <a:solidFill>
                  <a:schemeClr val="tx1"/>
                </a:solidFill>
                <a:latin typeface="+mn-lt"/>
                <a:ea typeface="+mn-ea"/>
                <a:cs typeface="+mn-cs"/>
              </a:rPr>
              <a:t>Start Debugging</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12. </a:t>
            </a:r>
            <a:r>
              <a:rPr lang="en-US" sz="1200" kern="1200" dirty="0" smtClean="0">
                <a:solidFill>
                  <a:schemeClr val="tx1"/>
                </a:solidFill>
                <a:latin typeface="+mn-lt"/>
                <a:ea typeface="+mn-ea"/>
                <a:cs typeface="+mn-cs"/>
              </a:rPr>
              <a:t>On the Operas I Have Seen page, click </a:t>
            </a:r>
            <a:r>
              <a:rPr lang="en-US" sz="1200" b="1" kern="1200" dirty="0" smtClean="0">
                <a:solidFill>
                  <a:schemeClr val="tx1"/>
                </a:solidFill>
                <a:latin typeface="+mn-lt"/>
                <a:ea typeface="+mn-ea"/>
                <a:cs typeface="+mn-cs"/>
              </a:rPr>
              <a:t>All</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Operas</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13. </a:t>
            </a:r>
            <a:r>
              <a:rPr lang="en-US" sz="1200" kern="1200" dirty="0" smtClean="0">
                <a:solidFill>
                  <a:schemeClr val="tx1"/>
                </a:solidFill>
                <a:latin typeface="+mn-lt"/>
                <a:ea typeface="+mn-ea"/>
                <a:cs typeface="+mn-cs"/>
              </a:rPr>
              <a:t>On the Index of Operas page, click the </a:t>
            </a:r>
            <a:r>
              <a:rPr lang="en-US" sz="1200" b="1" kern="1200" dirty="0" smtClean="0">
                <a:solidFill>
                  <a:schemeClr val="tx1"/>
                </a:solidFill>
                <a:latin typeface="+mn-lt"/>
                <a:ea typeface="+mn-ea"/>
                <a:cs typeface="+mn-cs"/>
              </a:rPr>
              <a:t>Create New </a:t>
            </a:r>
            <a:r>
              <a:rPr lang="en-US" sz="1200" kern="1200" dirty="0" smtClean="0">
                <a:solidFill>
                  <a:schemeClr val="tx1"/>
                </a:solidFill>
                <a:latin typeface="+mn-lt"/>
                <a:ea typeface="+mn-ea"/>
                <a:cs typeface="+mn-cs"/>
              </a:rPr>
              <a:t>link.</a:t>
            </a:r>
          </a:p>
          <a:p>
            <a:r>
              <a:rPr lang="en-US" sz="1200" b="1" kern="1200" dirty="0" smtClean="0">
                <a:solidFill>
                  <a:schemeClr val="tx1"/>
                </a:solidFill>
                <a:latin typeface="+mn-lt"/>
                <a:ea typeface="+mn-ea"/>
                <a:cs typeface="+mn-cs"/>
              </a:rPr>
              <a:t>Note: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Login</a:t>
            </a:r>
            <a:r>
              <a:rPr lang="en-US" sz="1200" kern="1200" dirty="0" smtClean="0">
                <a:solidFill>
                  <a:schemeClr val="tx1"/>
                </a:solidFill>
                <a:latin typeface="+mn-lt"/>
                <a:ea typeface="+mn-ea"/>
                <a:cs typeface="+mn-cs"/>
              </a:rPr>
              <a:t> view is now displayed and this prevents anonymous users from creating new operas.</a:t>
            </a:r>
          </a:p>
          <a:p>
            <a:r>
              <a:rPr lang="en-US" sz="1200" b="0" kern="1200" dirty="0" smtClean="0">
                <a:solidFill>
                  <a:schemeClr val="tx1"/>
                </a:solidFill>
                <a:latin typeface="+mn-lt"/>
                <a:ea typeface="+mn-ea"/>
                <a:cs typeface="+mn-cs"/>
              </a:rPr>
              <a:t>14. </a:t>
            </a:r>
            <a:r>
              <a:rPr lang="en-US" sz="1200" kern="1200" dirty="0" smtClean="0">
                <a:solidFill>
                  <a:schemeClr val="tx1"/>
                </a:solidFill>
                <a:latin typeface="+mn-lt"/>
                <a:ea typeface="+mn-ea"/>
                <a:cs typeface="+mn-cs"/>
              </a:rPr>
              <a:t>On the Index of Operas page, click the </a:t>
            </a:r>
            <a:r>
              <a:rPr lang="en-US" sz="1200" b="1" kern="1200" dirty="0" smtClean="0">
                <a:solidFill>
                  <a:schemeClr val="tx1"/>
                </a:solidFill>
                <a:latin typeface="+mn-lt"/>
                <a:ea typeface="+mn-ea"/>
                <a:cs typeface="+mn-cs"/>
              </a:rPr>
              <a:t>Register </a:t>
            </a:r>
            <a:r>
              <a:rPr lang="en-US" sz="1200" kern="1200" dirty="0" smtClean="0">
                <a:solidFill>
                  <a:schemeClr val="tx1"/>
                </a:solidFill>
                <a:latin typeface="+mn-lt"/>
                <a:ea typeface="+mn-ea"/>
                <a:cs typeface="+mn-cs"/>
              </a:rPr>
              <a:t>link.</a:t>
            </a:r>
          </a:p>
          <a:p>
            <a:r>
              <a:rPr lang="en-US" sz="1200" b="0" kern="1200" dirty="0" smtClean="0">
                <a:solidFill>
                  <a:schemeClr val="tx1"/>
                </a:solidFill>
                <a:latin typeface="+mn-lt"/>
                <a:ea typeface="+mn-ea"/>
                <a:cs typeface="+mn-cs"/>
              </a:rPr>
              <a:t>15.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User name</a:t>
            </a:r>
            <a:r>
              <a:rPr lang="en-US" sz="1200" kern="1200" dirty="0" smtClean="0">
                <a:solidFill>
                  <a:schemeClr val="tx1"/>
                </a:solidFill>
                <a:latin typeface="+mn-lt"/>
                <a:ea typeface="+mn-ea"/>
                <a:cs typeface="+mn-cs"/>
              </a:rPr>
              <a:t> box of the Register page, type </a:t>
            </a:r>
            <a:r>
              <a:rPr lang="en-US" sz="1200" b="1" kern="1200" dirty="0" smtClean="0">
                <a:solidFill>
                  <a:schemeClr val="tx1"/>
                </a:solidFill>
                <a:latin typeface="+mn-lt"/>
                <a:ea typeface="+mn-ea"/>
                <a:cs typeface="+mn-cs"/>
              </a:rPr>
              <a:t>David Johnson</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16.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Password</a:t>
            </a:r>
            <a:r>
              <a:rPr lang="en-US" sz="1200" kern="1200" dirty="0" smtClean="0">
                <a:solidFill>
                  <a:schemeClr val="tx1"/>
                </a:solidFill>
                <a:latin typeface="+mn-lt"/>
                <a:ea typeface="+mn-ea"/>
                <a:cs typeface="+mn-cs"/>
              </a:rPr>
              <a:t> box, type </a:t>
            </a:r>
            <a:r>
              <a:rPr lang="en-US" sz="1200" b="1" kern="1200" dirty="0" smtClean="0">
                <a:solidFill>
                  <a:schemeClr val="tx1"/>
                </a:solidFill>
                <a:latin typeface="+mn-lt"/>
                <a:ea typeface="+mn-ea"/>
                <a:cs typeface="+mn-cs"/>
              </a:rPr>
              <a:t>Pa$$w0rd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Confirm password</a:t>
            </a:r>
            <a:r>
              <a:rPr lang="en-US" sz="1200" kern="1200" dirty="0" smtClean="0">
                <a:solidFill>
                  <a:schemeClr val="tx1"/>
                </a:solidFill>
                <a:latin typeface="+mn-lt"/>
                <a:ea typeface="+mn-ea"/>
                <a:cs typeface="+mn-cs"/>
              </a:rPr>
              <a:t> box, type </a:t>
            </a:r>
            <a:r>
              <a:rPr lang="en-US" sz="1200" b="1" kern="1200" dirty="0" smtClean="0">
                <a:solidFill>
                  <a:schemeClr val="tx1"/>
                </a:solidFill>
                <a:latin typeface="+mn-lt"/>
                <a:ea typeface="+mn-ea"/>
                <a:cs typeface="+mn-cs"/>
              </a:rPr>
              <a:t>Pa$$w0rd</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Register</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17.</a:t>
            </a:r>
            <a:r>
              <a:rPr lang="en-US" sz="1200" b="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 the Operas I Have Seen page, click </a:t>
            </a:r>
            <a:r>
              <a:rPr lang="en-US" sz="1200" b="1" kern="1200" dirty="0" smtClean="0">
                <a:solidFill>
                  <a:schemeClr val="tx1"/>
                </a:solidFill>
                <a:latin typeface="+mn-lt"/>
                <a:ea typeface="+mn-ea"/>
                <a:cs typeface="+mn-cs"/>
              </a:rPr>
              <a:t>All Operas</a:t>
            </a:r>
            <a:r>
              <a:rPr lang="en-US" sz="1200" b="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18. On the Index of Operas page, click the </a:t>
            </a:r>
            <a:r>
              <a:rPr lang="en-US" sz="1200" b="1" kern="1200" dirty="0" smtClean="0">
                <a:solidFill>
                  <a:schemeClr val="tx1"/>
                </a:solidFill>
                <a:latin typeface="+mn-lt"/>
                <a:ea typeface="+mn-ea"/>
                <a:cs typeface="+mn-cs"/>
              </a:rPr>
              <a:t>Create New </a:t>
            </a:r>
            <a:r>
              <a:rPr lang="en-US" sz="1200" kern="1200" dirty="0" smtClean="0">
                <a:solidFill>
                  <a:schemeClr val="tx1"/>
                </a:solidFill>
                <a:latin typeface="+mn-lt"/>
                <a:ea typeface="+mn-ea"/>
                <a:cs typeface="+mn-cs"/>
              </a:rPr>
              <a:t>link.</a:t>
            </a:r>
          </a:p>
          <a:p>
            <a:r>
              <a:rPr lang="en-US" sz="1200" b="1" kern="1200" dirty="0" smtClean="0">
                <a:solidFill>
                  <a:schemeClr val="tx1"/>
                </a:solidFill>
                <a:latin typeface="+mn-lt"/>
                <a:ea typeface="+mn-ea"/>
                <a:cs typeface="+mn-cs"/>
              </a:rPr>
              <a:t>Note: </a:t>
            </a:r>
            <a:r>
              <a:rPr lang="en-US" sz="1200" kern="1200" dirty="0" smtClean="0">
                <a:solidFill>
                  <a:schemeClr val="tx1"/>
                </a:solidFill>
                <a:latin typeface="+mn-lt"/>
                <a:ea typeface="+mn-ea"/>
                <a:cs typeface="+mn-cs"/>
              </a:rPr>
              <a:t>The Add an Opera page is displayed because the request is authenticated.</a:t>
            </a:r>
          </a:p>
          <a:p>
            <a:r>
              <a:rPr lang="en-US" sz="1200" b="0" kern="1200" dirty="0" smtClean="0">
                <a:solidFill>
                  <a:schemeClr val="tx1"/>
                </a:solidFill>
                <a:latin typeface="+mn-lt"/>
                <a:ea typeface="+mn-ea"/>
                <a:cs typeface="+mn-cs"/>
              </a:rPr>
              <a:t>19.</a:t>
            </a:r>
            <a:r>
              <a:rPr lang="en-US" sz="1200" b="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Windows Internet Explorer window, click the </a:t>
            </a:r>
            <a:r>
              <a:rPr lang="en-US" sz="1200" b="1" kern="1200" dirty="0" smtClean="0">
                <a:solidFill>
                  <a:schemeClr val="tx1"/>
                </a:solidFill>
                <a:latin typeface="+mn-lt"/>
                <a:ea typeface="+mn-ea"/>
                <a:cs typeface="+mn-cs"/>
              </a:rPr>
              <a:t>Close</a:t>
            </a:r>
            <a:r>
              <a:rPr lang="en-US" sz="1200" kern="1200" dirty="0" smtClean="0">
                <a:solidFill>
                  <a:schemeClr val="tx1"/>
                </a:solidFill>
                <a:latin typeface="+mn-lt"/>
                <a:ea typeface="+mn-ea"/>
                <a:cs typeface="+mn-cs"/>
              </a:rPr>
              <a:t> button.</a:t>
            </a:r>
          </a:p>
          <a:p>
            <a:r>
              <a:rPr lang="en-US" sz="1200" b="0" kern="1200" dirty="0" smtClean="0">
                <a:solidFill>
                  <a:schemeClr val="tx1"/>
                </a:solidFill>
                <a:latin typeface="+mn-lt"/>
                <a:ea typeface="+mn-ea"/>
                <a:cs typeface="+mn-cs"/>
              </a:rPr>
              <a:t>20. </a:t>
            </a:r>
            <a:r>
              <a:rPr lang="en-US" sz="1200" kern="1200" dirty="0" smtClean="0">
                <a:solidFill>
                  <a:schemeClr val="tx1"/>
                </a:solidFill>
                <a:latin typeface="+mn-lt"/>
                <a:ea typeface="+mn-ea"/>
                <a:cs typeface="+mn-cs"/>
              </a:rPr>
              <a:t>In the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Visual Studio</a:t>
            </a:r>
            <a:r>
              <a:rPr lang="en-US" sz="1200" kern="1200" dirty="0" smtClean="0">
                <a:solidFill>
                  <a:schemeClr val="tx1"/>
                </a:solidFill>
                <a:latin typeface="+mn-lt"/>
                <a:ea typeface="+mn-ea"/>
                <a:cs typeface="+mn-cs"/>
              </a:rPr>
              <a:t> window, click the </a:t>
            </a:r>
            <a:r>
              <a:rPr lang="en-US" sz="1200" b="1" kern="1200" dirty="0" smtClean="0">
                <a:solidFill>
                  <a:schemeClr val="tx1"/>
                </a:solidFill>
                <a:latin typeface="+mn-lt"/>
                <a:ea typeface="+mn-ea"/>
                <a:cs typeface="+mn-cs"/>
              </a:rPr>
              <a:t>Close</a:t>
            </a:r>
            <a:r>
              <a:rPr lang="en-US" sz="1200" kern="1200" dirty="0" smtClean="0">
                <a:solidFill>
                  <a:schemeClr val="tx1"/>
                </a:solidFill>
                <a:latin typeface="+mn-lt"/>
                <a:ea typeface="+mn-ea"/>
                <a:cs typeface="+mn-cs"/>
              </a:rPr>
              <a:t> button.</a:t>
            </a:r>
            <a:endParaRPr lang="en-US" b="0"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 xmlns:a14="http://schemas.microsoft.com/office/drawing/2010/main">
                  <a14:imgLayer r:embed="rId3">
                    <a14:imgEffect>
                      <a14:saturation sat="400000"/>
                    </a14:imgEffect>
                  </a14:imgLayer>
                </a14:imgProps>
              </a:ext>
              <a:ext uri="{28A0092B-C50C-407E-A947-70E740481C1C}">
                <a14:useLocalDpi xmlns=""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Module11</a:t>
            </a:r>
            <a:endParaRPr lang="en-US" sz="2600"/>
          </a:p>
        </p:txBody>
      </p:sp>
      <p:sp>
        <p:nvSpPr>
          <p:cNvPr id="3" name="Subtitle 2"/>
          <p:cNvSpPr>
            <a:spLocks noGrp="1"/>
          </p:cNvSpPr>
          <p:nvPr>
            <p:ph type="subTitle" sz="quarter" idx="1"/>
          </p:nvPr>
        </p:nvSpPr>
        <p:spPr/>
        <p:txBody>
          <a:bodyPr/>
          <a:lstStyle/>
          <a:p>
            <a:r>
              <a:rPr lang="en-US" dirty="0" smtClean="0"/>
              <a:t>Controlling Access to ASP.NET MVC 4 Web Applications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Assigning Roles and Membership</a:t>
            </a:r>
            <a:endParaRPr lang="en-US"/>
          </a:p>
        </p:txBody>
      </p:sp>
      <p:sp>
        <p:nvSpPr>
          <p:cNvPr id="3" name="Text Placeholder 2"/>
          <p:cNvSpPr>
            <a:spLocks noGrp="1"/>
          </p:cNvSpPr>
          <p:nvPr>
            <p:ph type="body" idx="1"/>
          </p:nvPr>
        </p:nvSpPr>
        <p:spPr/>
        <p:txBody>
          <a:bodyPr/>
          <a:lstStyle/>
          <a:p>
            <a:r>
              <a:rPr lang="en-US" smtClean="0"/>
              <a:t>Role Providers in ASP.NET 4.5
Adding User Accounts to Roles
Building a Custom Roles Provider
Providing Membership Services
Building a Custom Membership Provider
Demonstration: How to Reset a Password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Role Providers in ASP.NET 4.5</a:t>
            </a:r>
            <a:endParaRPr lang="en-US"/>
          </a:p>
        </p:txBody>
      </p:sp>
      <p:sp>
        <p:nvSpPr>
          <p:cNvPr id="4" name="Content Placeholder 2"/>
          <p:cNvSpPr txBox="1">
            <a:spLocks/>
          </p:cNvSpPr>
          <p:nvPr/>
        </p:nvSpPr>
        <p:spPr bwMode="auto">
          <a:xfrm>
            <a:off x="611188" y="11736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r>
              <a:rPr kumimoji="0" lang="en-US" sz="24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Local role providers include:</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000" b="0" i="0" u="none" strike="noStrike" kern="0" cap="none" spc="0" normalizeH="0" baseline="0" noProof="0" dirty="0" err="1" smtClean="0">
                <a:ln>
                  <a:noFill/>
                </a:ln>
                <a:solidFill>
                  <a:schemeClr val="tx1"/>
                </a:solidFill>
                <a:effectLst/>
                <a:uLnTx/>
                <a:uFillTx/>
                <a:latin typeface="Segoe UI" pitchFamily="34" charset="0"/>
                <a:ea typeface="Segoe UI" pitchFamily="34" charset="0"/>
                <a:cs typeface="Segoe UI" pitchFamily="34" charset="0"/>
              </a:rPr>
              <a:t>ActiveDirectoryRoleProvider</a:t>
            </a:r>
            <a:r>
              <a:rPr kumimoji="0" lang="en-US" sz="20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a:t>
            </a:r>
          </a:p>
          <a:p>
            <a:pPr marL="796925" lvl="2" indent="-165100">
              <a:spcBef>
                <a:spcPts val="600"/>
              </a:spcBef>
              <a:buClr>
                <a:srgbClr val="0070C0"/>
              </a:buClr>
              <a:buSzPct val="90000"/>
              <a:buFont typeface="Courier New" pitchFamily="49" charset="0"/>
              <a:buChar char="o"/>
              <a:defRPr/>
            </a:pPr>
            <a:r>
              <a:rPr kumimoji="0" lang="en-US"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Enables you to use only Active Directory as the management model for roles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000" b="0" i="0" u="none" strike="noStrike" kern="0" cap="none" spc="0" normalizeH="0" baseline="0" noProof="0" dirty="0" err="1" smtClean="0">
                <a:ln>
                  <a:noFill/>
                </a:ln>
                <a:solidFill>
                  <a:schemeClr val="tx1"/>
                </a:solidFill>
                <a:effectLst/>
                <a:uLnTx/>
                <a:uFillTx/>
                <a:latin typeface="Segoe UI" pitchFamily="34" charset="0"/>
                <a:ea typeface="Segoe UI" pitchFamily="34" charset="0"/>
                <a:cs typeface="Segoe UI" pitchFamily="34" charset="0"/>
              </a:rPr>
              <a:t>SqlRoleProvider</a:t>
            </a:r>
            <a:r>
              <a:rPr kumimoji="0" lang="en-US" sz="20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a:t>
            </a:r>
          </a:p>
          <a:p>
            <a:pPr marL="796925" lvl="2" indent="-165100">
              <a:spcBef>
                <a:spcPts val="600"/>
              </a:spcBef>
              <a:buClr>
                <a:srgbClr val="0070C0"/>
              </a:buClr>
              <a:buSzPct val="90000"/>
              <a:buFont typeface="Courier New" pitchFamily="49" charset="0"/>
              <a:buChar char="o"/>
              <a:defRPr/>
            </a:pPr>
            <a:r>
              <a:rPr kumimoji="0" lang="en-US"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Works with a specific table schema that you can generate by using the </a:t>
            </a:r>
            <a:r>
              <a:rPr kumimoji="0" lang="en-US" b="1"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aspnet_regdb.exe</a:t>
            </a:r>
            <a:r>
              <a:rPr kumimoji="0" lang="en-US"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command</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000" b="0" i="0" u="none" strike="noStrike" kern="0" cap="none" spc="0" normalizeH="0" baseline="0" noProof="0" dirty="0" err="1" smtClean="0">
                <a:ln>
                  <a:noFill/>
                </a:ln>
                <a:solidFill>
                  <a:schemeClr val="tx1"/>
                </a:solidFill>
                <a:effectLst/>
                <a:uLnTx/>
                <a:uFillTx/>
                <a:latin typeface="Segoe UI" pitchFamily="34" charset="0"/>
                <a:ea typeface="Segoe UI" pitchFamily="34" charset="0"/>
                <a:cs typeface="Segoe UI" pitchFamily="34" charset="0"/>
              </a:rPr>
              <a:t>WindowsTokenRoleprovider</a:t>
            </a:r>
            <a:r>
              <a:rPr kumimoji="0" lang="en-US" sz="20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a:t>
            </a:r>
          </a:p>
          <a:p>
            <a:pPr marL="796925" lvl="2" indent="-165100">
              <a:spcBef>
                <a:spcPts val="600"/>
              </a:spcBef>
              <a:buClr>
                <a:srgbClr val="0070C0"/>
              </a:buClr>
              <a:buSzPct val="90000"/>
              <a:buFont typeface="Courier New" pitchFamily="49" charset="0"/>
              <a:buChar char="o"/>
              <a:defRPr/>
            </a:pPr>
            <a:r>
              <a:rPr kumimoji="0" lang="en-US"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Uses the Windows authentication token to determine the role of users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000" b="0" i="0" u="none" strike="noStrike" kern="0" cap="none" spc="0" normalizeH="0" baseline="0" noProof="0" dirty="0" err="1" smtClean="0">
                <a:ln>
                  <a:noFill/>
                </a:ln>
                <a:solidFill>
                  <a:schemeClr val="tx1"/>
                </a:solidFill>
                <a:effectLst/>
                <a:uLnTx/>
                <a:uFillTx/>
                <a:latin typeface="Segoe UI" pitchFamily="34" charset="0"/>
                <a:ea typeface="Segoe UI" pitchFamily="34" charset="0"/>
                <a:cs typeface="Segoe UI" pitchFamily="34" charset="0"/>
              </a:rPr>
              <a:t>SimpleRoleProvider</a:t>
            </a:r>
            <a:r>
              <a:rPr kumimoji="0" lang="en-US" sz="20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a:t>
            </a:r>
          </a:p>
          <a:p>
            <a:pPr marL="796925" lvl="2" indent="-165100">
              <a:spcBef>
                <a:spcPts val="600"/>
              </a:spcBef>
              <a:buClr>
                <a:srgbClr val="0070C0"/>
              </a:buClr>
              <a:buSzPct val="90000"/>
              <a:buFont typeface="Courier New" pitchFamily="49" charset="0"/>
              <a:buChar char="o"/>
              <a:defRPr/>
            </a:pPr>
            <a:r>
              <a:rPr kumimoji="0" lang="en-US"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Works with the various SQL databases to implement authorization based on tables defined by developers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000" b="0" i="0" u="none" strike="noStrike" kern="0" cap="none" spc="0" normalizeH="0" baseline="0" noProof="0" dirty="0" err="1" smtClean="0">
                <a:ln>
                  <a:noFill/>
                </a:ln>
                <a:solidFill>
                  <a:schemeClr val="tx1"/>
                </a:solidFill>
                <a:effectLst/>
                <a:uLnTx/>
                <a:uFillTx/>
                <a:latin typeface="Segoe UI" pitchFamily="34" charset="0"/>
                <a:ea typeface="Segoe UI" pitchFamily="34" charset="0"/>
                <a:cs typeface="Segoe UI" pitchFamily="34" charset="0"/>
              </a:rPr>
              <a:t>UniversalProviders</a:t>
            </a:r>
            <a:r>
              <a:rPr kumimoji="0" lang="en-US" sz="20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a:t>
            </a:r>
          </a:p>
          <a:p>
            <a:pPr marL="796925" lvl="2" indent="-165100">
              <a:spcBef>
                <a:spcPts val="600"/>
              </a:spcBef>
              <a:buClr>
                <a:srgbClr val="0070C0"/>
              </a:buClr>
              <a:buSzPct val="90000"/>
              <a:buFont typeface="Courier New" pitchFamily="49" charset="0"/>
              <a:buChar char="o"/>
              <a:defRPr/>
            </a:pPr>
            <a:r>
              <a:rPr kumimoji="0" lang="en-US"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Works with any database supported by Entity Framework, but only with the database schema designed by Microsoft</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endPar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endPar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User Accounts to Roles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To add users to roles:</a:t>
            </a:r>
          </a:p>
          <a:p>
            <a:endParaRPr lang="en-US" dirty="0" smtClean="0"/>
          </a:p>
          <a:p>
            <a:r>
              <a:rPr lang="en-US" dirty="0" smtClean="0"/>
              <a:t>Implement the custom management tool in your application</a:t>
            </a:r>
          </a:p>
          <a:p>
            <a:endParaRPr lang="en-US" dirty="0" smtClean="0"/>
          </a:p>
          <a:p>
            <a:r>
              <a:rPr lang="en-US" dirty="0" smtClean="0"/>
              <a:t>Use the </a:t>
            </a:r>
            <a:r>
              <a:rPr lang="en-US" b="1" dirty="0" smtClean="0"/>
              <a:t>Authorize</a:t>
            </a:r>
            <a:r>
              <a:rPr lang="en-US" dirty="0" smtClean="0"/>
              <a:t> attribute</a:t>
            </a:r>
          </a:p>
          <a:p>
            <a:endParaRPr lang="en-US" dirty="0" smtClean="0"/>
          </a:p>
          <a:p>
            <a:r>
              <a:rPr lang="en-US" dirty="0" smtClean="0"/>
              <a:t>Ensure that the required role exists before using the </a:t>
            </a:r>
            <a:r>
              <a:rPr lang="en-US" b="1" dirty="0" smtClean="0"/>
              <a:t>Authorize</a:t>
            </a:r>
            <a:r>
              <a:rPr lang="en-US" dirty="0" smtClean="0"/>
              <a:t> attribute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Building a Custom Roles Provider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To build a custom role provider:</a:t>
            </a:r>
          </a:p>
          <a:p>
            <a:endParaRPr lang="en-US" dirty="0" smtClean="0"/>
          </a:p>
          <a:p>
            <a:r>
              <a:rPr lang="en-US" dirty="0" smtClean="0"/>
              <a:t>Create a class that inherits the </a:t>
            </a:r>
            <a:r>
              <a:rPr lang="en-US" b="1" dirty="0" err="1" smtClean="0"/>
              <a:t>RoleProvider</a:t>
            </a:r>
            <a:r>
              <a:rPr lang="en-US" dirty="0" smtClean="0"/>
              <a:t> class</a:t>
            </a:r>
          </a:p>
          <a:p>
            <a:endParaRPr lang="en-US" dirty="0" smtClean="0"/>
          </a:p>
          <a:p>
            <a:r>
              <a:rPr lang="en-US" dirty="0" smtClean="0"/>
              <a:t>Implement the </a:t>
            </a:r>
            <a:r>
              <a:rPr lang="en-US" b="1" dirty="0" err="1" smtClean="0"/>
              <a:t>GetRolesForUser</a:t>
            </a:r>
            <a:r>
              <a:rPr lang="en-US" dirty="0" smtClean="0"/>
              <a:t> function</a:t>
            </a:r>
          </a:p>
          <a:p>
            <a:endParaRPr lang="en-US" dirty="0" smtClean="0"/>
          </a:p>
          <a:p>
            <a:r>
              <a:rPr lang="en-US" dirty="0" smtClean="0"/>
              <a:t>Modify the </a:t>
            </a:r>
            <a:r>
              <a:rPr lang="en-US" dirty="0" err="1" smtClean="0"/>
              <a:t>Web.config</a:t>
            </a:r>
            <a:r>
              <a:rPr lang="en-US" dirty="0" smtClean="0"/>
              <a:t> file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30df67e0-f0dd-42b8-80b3-248cbd85e8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Providing Membership Services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To implement membership services in your web application:</a:t>
            </a:r>
          </a:p>
          <a:p>
            <a:pPr lvl="1"/>
            <a:r>
              <a:rPr lang="en-US" dirty="0" smtClean="0"/>
              <a:t>Modify the </a:t>
            </a:r>
            <a:r>
              <a:rPr lang="en-US" dirty="0" err="1" smtClean="0"/>
              <a:t>Web.config</a:t>
            </a:r>
            <a:r>
              <a:rPr lang="en-US" dirty="0" smtClean="0"/>
              <a:t> file</a:t>
            </a:r>
          </a:p>
          <a:p>
            <a:pPr lvl="1"/>
            <a:endParaRPr lang="en-US" dirty="0" smtClean="0"/>
          </a:p>
          <a:p>
            <a:pPr lvl="1"/>
            <a:r>
              <a:rPr lang="en-US" dirty="0" smtClean="0"/>
              <a:t>Modify the </a:t>
            </a:r>
            <a:r>
              <a:rPr lang="en-US" dirty="0" err="1" smtClean="0"/>
              <a:t>AccountModel.cs</a:t>
            </a:r>
            <a:r>
              <a:rPr lang="en-US" dirty="0" smtClean="0"/>
              <a:t> file for any additional attributes</a:t>
            </a:r>
          </a:p>
          <a:p>
            <a:pPr lvl="1"/>
            <a:endParaRPr lang="en-US" dirty="0" smtClean="0"/>
          </a:p>
          <a:p>
            <a:pPr lvl="1"/>
            <a:r>
              <a:rPr lang="en-US" dirty="0" smtClean="0"/>
              <a:t>Call the </a:t>
            </a:r>
            <a:r>
              <a:rPr lang="en-US" b="1" dirty="0" err="1" smtClean="0"/>
              <a:t>WebSecurity.InitializeDatabaseConnection</a:t>
            </a:r>
            <a:r>
              <a:rPr lang="en-US" dirty="0" smtClean="0"/>
              <a:t> function</a:t>
            </a:r>
          </a:p>
          <a:p>
            <a:pPr lvl="1"/>
            <a:endParaRPr lang="en-US" dirty="0" smtClean="0"/>
          </a:p>
          <a:p>
            <a:pPr lvl="1"/>
            <a:r>
              <a:rPr lang="en-US" dirty="0" smtClean="0"/>
              <a:t>Add the </a:t>
            </a:r>
            <a:r>
              <a:rPr lang="en-US" b="1" dirty="0" err="1" smtClean="0"/>
              <a:t>InitializeSimpleMembership</a:t>
            </a:r>
            <a:r>
              <a:rPr lang="en-US" dirty="0" smtClean="0"/>
              <a:t> attribute in </a:t>
            </a:r>
            <a:r>
              <a:rPr lang="en-US" b="1" dirty="0" err="1" smtClean="0"/>
              <a:t>AccountController</a:t>
            </a:r>
            <a:r>
              <a:rPr lang="en-US" dirty="0" smtClean="0"/>
              <a:t> class</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380e506d-fe3d-41ba-9d62-133b2f38544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Building a Custom Membership Provider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To build custom membership providers:</a:t>
            </a:r>
          </a:p>
          <a:p>
            <a:pPr lvl="0"/>
            <a:endParaRPr lang="en-US" dirty="0" smtClean="0"/>
          </a:p>
          <a:p>
            <a:pPr lvl="0"/>
            <a:r>
              <a:rPr lang="en-US" dirty="0" smtClean="0"/>
              <a:t>Implement the custom membership provider</a:t>
            </a:r>
          </a:p>
          <a:p>
            <a:pPr lvl="0"/>
            <a:endParaRPr lang="en-US" dirty="0" smtClean="0"/>
          </a:p>
          <a:p>
            <a:pPr lvl="0"/>
            <a:r>
              <a:rPr lang="en-US" dirty="0" smtClean="0"/>
              <a:t>Override the </a:t>
            </a:r>
            <a:r>
              <a:rPr lang="en-US" b="1" dirty="0" err="1" smtClean="0"/>
              <a:t>ValidateUser</a:t>
            </a:r>
            <a:r>
              <a:rPr lang="en-US" dirty="0" smtClean="0"/>
              <a:t> function</a:t>
            </a:r>
          </a:p>
          <a:p>
            <a:pPr lvl="0"/>
            <a:endParaRPr lang="en-US" dirty="0" smtClean="0"/>
          </a:p>
          <a:p>
            <a:pPr lvl="0"/>
            <a:r>
              <a:rPr lang="en-US" dirty="0" smtClean="0"/>
              <a:t>Override the </a:t>
            </a:r>
            <a:r>
              <a:rPr lang="en-US" b="1" dirty="0" smtClean="0"/>
              <a:t>Provider</a:t>
            </a:r>
            <a:r>
              <a:rPr lang="en-US" dirty="0" smtClean="0"/>
              <a:t> constructor to add additional logic</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2de8e9c3-160b-48c0-8580-c0f75aebcd5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Reset a Password</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 this demonstration, you will see how to:</a:t>
            </a:r>
          </a:p>
          <a:p>
            <a:pPr lvl="1"/>
            <a:r>
              <a:rPr lang="en-US" dirty="0" smtClean="0"/>
              <a:t>Create the code for the password reset operation.</a:t>
            </a:r>
          </a:p>
          <a:p>
            <a:pPr lvl="1"/>
            <a:r>
              <a:rPr lang="en-US" dirty="0" smtClean="0"/>
              <a:t>Enable users to control their own password.</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Controlling Access to ASP.NET MVC 4 Web Applications</a:t>
            </a:r>
            <a:endParaRPr lang="en-US"/>
          </a:p>
        </p:txBody>
      </p:sp>
      <p:sp>
        <p:nvSpPr>
          <p:cNvPr id="3" name="Text Placeholder 2"/>
          <p:cNvSpPr>
            <a:spLocks noGrp="1"/>
          </p:cNvSpPr>
          <p:nvPr>
            <p:ph type="body" idx="1"/>
          </p:nvPr>
        </p:nvSpPr>
        <p:spPr/>
        <p:txBody>
          <a:bodyPr/>
          <a:lstStyle/>
          <a:p>
            <a:r>
              <a:rPr lang="en-US" sz="2400" dirty="0" smtClean="0"/>
              <a:t>Exercise 1: Configuring Authentication and Membership Providers
Exercise 2: Building the Logon and Register Views
Exercise 3: Authorizing Access to Resources
Exercise 4: Optional—Building a Password Reset View</a:t>
            </a:r>
            <a:endParaRPr lang="en-US" sz="2400" dirty="0"/>
          </a:p>
        </p:txBody>
      </p:sp>
      <p:sp>
        <p:nvSpPr>
          <p:cNvPr id="4" name="TextBox 3"/>
          <p:cNvSpPr txBox="1"/>
          <p:nvPr/>
        </p:nvSpPr>
        <p:spPr>
          <a:xfrm>
            <a:off x="458787" y="3124200"/>
            <a:ext cx="8119156" cy="523220"/>
          </a:xfrm>
          <a:prstGeom prst="rect">
            <a:avLst/>
          </a:prstGeom>
          <a:noFill/>
        </p:spPr>
        <p:txBody>
          <a:bodyPr vert="horz" rtlCol="0">
            <a:spAutoFit/>
          </a:bodyPr>
          <a:lstStyle/>
          <a:p>
            <a:r>
              <a:rPr lang="en-US" sz="2800" smtClean="0">
                <a:latin typeface="Segoe UI"/>
              </a:rPr>
              <a:t>Logon Information</a:t>
            </a:r>
            <a:endParaRPr lang="en-US" sz="2800">
              <a:latin typeface="Segoe UI"/>
            </a:endParaRPr>
          </a:p>
        </p:txBody>
      </p:sp>
      <p:sp>
        <p:nvSpPr>
          <p:cNvPr id="5" name="TextBox 4"/>
          <p:cNvSpPr txBox="1"/>
          <p:nvPr/>
        </p:nvSpPr>
        <p:spPr>
          <a:xfrm>
            <a:off x="458787" y="3711476"/>
            <a:ext cx="8119156" cy="2308324"/>
          </a:xfrm>
          <a:prstGeom prst="rect">
            <a:avLst/>
          </a:prstGeom>
          <a:noFill/>
        </p:spPr>
        <p:txBody>
          <a:bodyPr vert="horz" rtlCol="0">
            <a:spAutoFit/>
          </a:bodyPr>
          <a:lstStyle/>
          <a:p>
            <a:r>
              <a:rPr lang="en-US" sz="2400" baseline="0" dirty="0" smtClean="0">
                <a:latin typeface="Segoe UI"/>
              </a:rPr>
              <a:t>Virtual Machine: </a:t>
            </a:r>
            <a:r>
              <a:rPr lang="en-US" sz="2400" b="1" baseline="0" dirty="0" smtClean="0">
                <a:latin typeface="Segoe UI"/>
              </a:rPr>
              <a:t>20486B-SEA-DEV11 </a:t>
            </a:r>
          </a:p>
          <a:p>
            <a:r>
              <a:rPr lang="en-US" sz="2400" baseline="0" dirty="0" smtClean="0">
                <a:latin typeface="Segoe UI"/>
              </a:rPr>
              <a:t>User name: </a:t>
            </a:r>
            <a:r>
              <a:rPr lang="en-US" sz="2400" b="1" baseline="0" dirty="0" smtClean="0">
                <a:latin typeface="Segoe UI"/>
              </a:rPr>
              <a:t>Admin</a:t>
            </a:r>
          </a:p>
          <a:p>
            <a:r>
              <a:rPr lang="en-US" sz="2400" baseline="0" dirty="0" smtClean="0">
                <a:latin typeface="Segoe UI"/>
              </a:rPr>
              <a:t>Password: </a:t>
            </a:r>
            <a:r>
              <a:rPr lang="en-US" sz="2400" b="1" baseline="0" dirty="0" smtClean="0">
                <a:latin typeface="Segoe UI"/>
              </a:rPr>
              <a:t>Pa$$w0rd</a:t>
            </a:r>
          </a:p>
          <a:p>
            <a:endParaRPr lang="en-US" sz="2400" baseline="0" dirty="0" smtClean="0">
              <a:latin typeface="Segoe UI"/>
            </a:endParaRPr>
          </a:p>
          <a:p>
            <a:r>
              <a:rPr lang="en-US" sz="2400" b="1" baseline="0" dirty="0" smtClean="0">
                <a:latin typeface="Segoe UI"/>
              </a:rPr>
              <a:t>Note: </a:t>
            </a:r>
            <a:r>
              <a:rPr lang="en-US" sz="2400" baseline="0" dirty="0" smtClean="0">
                <a:latin typeface="Segoe UI"/>
              </a:rPr>
              <a:t>In Hyper-V Manager, start the </a:t>
            </a:r>
            <a:r>
              <a:rPr lang="en-US" sz="2400" b="1" baseline="0" dirty="0" smtClean="0">
                <a:latin typeface="Segoe UI"/>
              </a:rPr>
              <a:t>MSL-TMG1</a:t>
            </a:r>
            <a:r>
              <a:rPr lang="en-US" sz="2400" baseline="0" dirty="0" smtClean="0">
                <a:latin typeface="Segoe UI"/>
              </a:rPr>
              <a:t> virtual machine if it is not already running.</a:t>
            </a:r>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90 minutes</a:t>
            </a:r>
            <a:endParaRPr lang="en-US" sz="2800">
              <a:latin typeface="Segoe U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Implementing Authentication and Authorization
Assigning Roles and Membership</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250155"/>
          </a:xfrm>
          <a:prstGeom prst="rect">
            <a:avLst/>
          </a:prstGeom>
          <a:noFill/>
        </p:spPr>
        <p:txBody>
          <a:bodyPr vert="horz" wrap="square" rtlCol="0">
            <a:spAutoFit/>
          </a:bodyPr>
          <a:lstStyle/>
          <a:p>
            <a:pPr>
              <a:lnSpc>
                <a:spcPct val="115000"/>
              </a:lnSpc>
              <a:spcAft>
                <a:spcPts val="1000"/>
              </a:spcAft>
            </a:pPr>
            <a:r>
              <a:rPr lang="en-US" sz="2000" dirty="0" smtClean="0">
                <a:latin typeface="Segoe UI"/>
                <a:ea typeface="Times New Roman"/>
                <a:cs typeface="Times New Roman"/>
              </a:rPr>
              <a:t>A large part of the functionality for your proposed Photo Sharing application is in place. However, stakeholders are concerned about security because there are no restrictions on the tasks that users can complete. The following restrictions are required:</a:t>
            </a:r>
          </a:p>
          <a:p>
            <a:pPr marL="742950" marR="0" lvl="1" indent="-285750">
              <a:spcBef>
                <a:spcPts val="0"/>
              </a:spcBef>
              <a:spcAft>
                <a:spcPts val="0"/>
              </a:spcAft>
              <a:buFont typeface="Courier New"/>
              <a:buChar char="o"/>
            </a:pPr>
            <a:r>
              <a:rPr lang="en-US" sz="2000" dirty="0" smtClean="0">
                <a:latin typeface="Segoe UI"/>
                <a:ea typeface="Times New Roman"/>
                <a:cs typeface="Times New Roman"/>
              </a:rPr>
              <a:t>Only site members should be able to add or delete photos.</a:t>
            </a:r>
          </a:p>
          <a:p>
            <a:pPr marL="742950" marR="0" lvl="1" indent="-285750">
              <a:spcBef>
                <a:spcPts val="0"/>
              </a:spcBef>
              <a:spcAft>
                <a:spcPts val="0"/>
              </a:spcAft>
              <a:buFont typeface="Courier New"/>
              <a:buChar char="o"/>
            </a:pPr>
            <a:r>
              <a:rPr lang="en-US" sz="2000" dirty="0" smtClean="0">
                <a:latin typeface="Segoe UI"/>
                <a:ea typeface="Times New Roman"/>
                <a:cs typeface="Times New Roman"/>
              </a:rPr>
              <a:t>Only site members should be able to add or delete comments.</a:t>
            </a:r>
          </a:p>
          <a:p>
            <a:pPr marL="914400" marR="0">
              <a:lnSpc>
                <a:spcPts val="1300"/>
              </a:lnSpc>
              <a:spcBef>
                <a:spcPts val="0"/>
              </a:spcBef>
              <a:spcAft>
                <a:spcPts val="0"/>
              </a:spcAft>
            </a:pPr>
            <a:r>
              <a:rPr lang="en-US" sz="2000" dirty="0" smtClean="0">
                <a:latin typeface="Segoe UI"/>
                <a:ea typeface="Times New Roman"/>
                <a:cs typeface="Times New Roman"/>
              </a:rPr>
              <a:t> </a:t>
            </a:r>
          </a:p>
          <a:p>
            <a:pPr>
              <a:lnSpc>
                <a:spcPct val="115000"/>
              </a:lnSpc>
              <a:spcAft>
                <a:spcPts val="1000"/>
              </a:spcAft>
            </a:pPr>
            <a:r>
              <a:rPr lang="en-US" sz="2000" dirty="0" smtClean="0">
                <a:latin typeface="Segoe UI"/>
                <a:ea typeface="Times New Roman"/>
                <a:cs typeface="Times New Roman"/>
              </a:rPr>
              <a:t>You have been asked to resolve these concerns by creating a membership system for the Photo Sharing application. Visitors should be able to register as users of the web application and create user accounts for themselves. After registration, when the users log on to the application, they will have access to actions such as adding and deleting photos and comments. Anonymous users will not have access to perform these actions. Additionally, registered users should also be able to reset their own password.</a:t>
            </a:r>
            <a:endParaRPr lang="en-US" sz="2000" dirty="0">
              <a:latin typeface="Segoe UI"/>
              <a:ea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16e57177-f92b-4d90-9898-4c74109f39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In Exercise 3, when you tried to add a photo before logging on to the application, why did ASP.NET display the Login view?
How can you ensure that only Adventure Works employees are granted access to the Delete action of the Photo controller?</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dirty="0" smtClean="0"/>
              <a:t>Review Question(s)
Real-world Issues and Scenarios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Implementing Authentication and Authorization</a:t>
            </a:r>
            <a:endParaRPr lang="en-US"/>
          </a:p>
        </p:txBody>
      </p:sp>
      <p:sp>
        <p:nvSpPr>
          <p:cNvPr id="3" name="Text Placeholder 2"/>
          <p:cNvSpPr>
            <a:spLocks noGrp="1"/>
          </p:cNvSpPr>
          <p:nvPr>
            <p:ph type="body" idx="1"/>
          </p:nvPr>
        </p:nvSpPr>
        <p:spPr/>
        <p:txBody>
          <a:bodyPr/>
          <a:lstStyle/>
          <a:p>
            <a:r>
              <a:rPr lang="en-US" smtClean="0"/>
              <a:t>Local Authentication Providers
Claims-Based Authentication
Federated Authentication
Restricting Access to Resources
Demonstration: How to Authorize Access to Controller Actions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Local Authentication Providers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Local authentication providers include:</a:t>
            </a:r>
          </a:p>
          <a:p>
            <a:r>
              <a:rPr lang="en-US" sz="2400" dirty="0" err="1" smtClean="0"/>
              <a:t>ActiveDirectoryMembershipProvider</a:t>
            </a:r>
            <a:r>
              <a:rPr lang="en-US" sz="2400" dirty="0" smtClean="0"/>
              <a:t>:</a:t>
            </a:r>
          </a:p>
          <a:p>
            <a:pPr lvl="2">
              <a:buFont typeface="Courier New" pitchFamily="49" charset="0"/>
              <a:buChar char="o"/>
            </a:pPr>
            <a:r>
              <a:rPr lang="en-US" dirty="0" smtClean="0"/>
              <a:t>Enables you to use only Active Directory as the user repository of your web application</a:t>
            </a:r>
          </a:p>
          <a:p>
            <a:r>
              <a:rPr lang="en-US" sz="2400" dirty="0" err="1" smtClean="0"/>
              <a:t>SqlMembershipProvider:</a:t>
            </a:r>
          </a:p>
          <a:p>
            <a:pPr lvl="2">
              <a:buFont typeface="Courier New" pitchFamily="49" charset="0"/>
              <a:buChar char="o"/>
            </a:pPr>
            <a:r>
              <a:rPr lang="en-US" dirty="0" smtClean="0"/>
              <a:t>Works with a specific table schema that you can generate by using the </a:t>
            </a:r>
            <a:r>
              <a:rPr lang="en-US" b="1" dirty="0" smtClean="0"/>
              <a:t>aspnet_regdb.exe</a:t>
            </a:r>
            <a:r>
              <a:rPr lang="en-US" dirty="0" smtClean="0"/>
              <a:t> command</a:t>
            </a:r>
          </a:p>
          <a:p>
            <a:r>
              <a:rPr lang="en-US" sz="2400" dirty="0" err="1" smtClean="0"/>
              <a:t>SimpleMembershipProvider</a:t>
            </a:r>
            <a:r>
              <a:rPr lang="en-US" sz="2400" dirty="0" smtClean="0"/>
              <a:t>:</a:t>
            </a:r>
          </a:p>
          <a:p>
            <a:pPr lvl="2">
              <a:buFont typeface="Courier New" pitchFamily="49" charset="0"/>
              <a:buChar char="o"/>
            </a:pPr>
            <a:r>
              <a:rPr lang="en-US" dirty="0" smtClean="0"/>
              <a:t>Requires only two key parameters, such as the user ID and the user name, and allows you to implement authentication that works with any database table schema</a:t>
            </a:r>
          </a:p>
          <a:p>
            <a:r>
              <a:rPr lang="en-US" sz="2400" dirty="0" err="1" smtClean="0"/>
              <a:t>UniversalProviders</a:t>
            </a:r>
            <a:r>
              <a:rPr lang="en-US" sz="2400" dirty="0" smtClean="0"/>
              <a:t>:</a:t>
            </a:r>
          </a:p>
          <a:p>
            <a:pPr lvl="2">
              <a:buFont typeface="Courier New" pitchFamily="49" charset="0"/>
              <a:buChar char="o"/>
            </a:pPr>
            <a:r>
              <a:rPr lang="en-US" dirty="0" smtClean="0"/>
              <a:t>Works with any database supported by Entity Framework, but only with the database schema designed by Microsoft</a:t>
            </a:r>
          </a:p>
          <a:p>
            <a:pPr>
              <a:buNone/>
            </a:pPr>
            <a:endParaRPr lang="en-US"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Claims-Based Authentication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Claim-based authentication:</a:t>
            </a:r>
          </a:p>
          <a:p>
            <a:pPr lvl="1"/>
            <a:endParaRPr lang="en-US" dirty="0" smtClean="0"/>
          </a:p>
          <a:p>
            <a:pPr lvl="1"/>
            <a:r>
              <a:rPr lang="en-US" sz="2800" dirty="0" smtClean="0"/>
              <a:t>Facilitates single sign-on</a:t>
            </a:r>
          </a:p>
          <a:p>
            <a:pPr lvl="1"/>
            <a:endParaRPr lang="en-US" sz="2800" dirty="0" smtClean="0"/>
          </a:p>
          <a:p>
            <a:pPr lvl="1"/>
            <a:r>
              <a:rPr lang="en-US" sz="2800" dirty="0" smtClean="0"/>
              <a:t>Helps authenticate users</a:t>
            </a:r>
          </a:p>
          <a:p>
            <a:pPr lvl="1"/>
            <a:endParaRPr lang="en-US" sz="2800" dirty="0" smtClean="0"/>
          </a:p>
          <a:p>
            <a:pPr lvl="1"/>
            <a:r>
              <a:rPr lang="en-US" sz="2800" dirty="0" smtClean="0"/>
              <a:t>Helps store user account information</a:t>
            </a:r>
          </a:p>
          <a:p>
            <a:pPr lvl="1"/>
            <a:endParaRPr lang="en-US" sz="2800" dirty="0" smtClean="0"/>
          </a:p>
          <a:p>
            <a:pPr lvl="1"/>
            <a:r>
              <a:rPr lang="en-US" sz="2800" dirty="0" smtClean="0"/>
              <a:t>Integrates the application with the identity systems of other platforms or companies </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Federated Authentication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Federated Authentication:</a:t>
            </a:r>
          </a:p>
          <a:p>
            <a:r>
              <a:rPr lang="en-US" dirty="0" smtClean="0"/>
              <a:t>Uses STS to: </a:t>
            </a:r>
          </a:p>
          <a:p>
            <a:pPr lvl="2"/>
            <a:r>
              <a:rPr lang="en-US" sz="2200" dirty="0" smtClean="0"/>
              <a:t>Process claims from business partners</a:t>
            </a:r>
          </a:p>
          <a:p>
            <a:pPr lvl="2"/>
            <a:r>
              <a:rPr lang="en-US" sz="2200" dirty="0" smtClean="0"/>
              <a:t>Extract information from claims</a:t>
            </a:r>
          </a:p>
          <a:p>
            <a:r>
              <a:rPr lang="en-US" dirty="0" smtClean="0"/>
              <a:t>Involves the </a:t>
            </a:r>
            <a:r>
              <a:rPr lang="en-US" dirty="0" err="1" smtClean="0"/>
              <a:t>FederatedPassiveSignIn</a:t>
            </a:r>
            <a:r>
              <a:rPr lang="en-US" dirty="0" smtClean="0"/>
              <a:t> Control to: </a:t>
            </a:r>
          </a:p>
          <a:p>
            <a:pPr lvl="2"/>
            <a:r>
              <a:rPr lang="en-US" sz="2200" dirty="0" smtClean="0"/>
              <a:t>Exclude application-wide protection</a:t>
            </a:r>
          </a:p>
          <a:p>
            <a:pPr lvl="2"/>
            <a:r>
              <a:rPr lang="en-US" sz="2200" dirty="0" smtClean="0"/>
              <a:t>Include a logon page with clickable controls</a:t>
            </a:r>
          </a:p>
          <a:p>
            <a:r>
              <a:rPr lang="en-US" dirty="0" smtClean="0"/>
              <a:t>Involves passive redirect to: </a:t>
            </a:r>
          </a:p>
          <a:p>
            <a:pPr lvl="2"/>
            <a:r>
              <a:rPr lang="en-US" sz="2200" dirty="0" smtClean="0"/>
              <a:t>Verify the identity of the unauthenticated users</a:t>
            </a:r>
          </a:p>
          <a:p>
            <a:pPr lvl="2"/>
            <a:r>
              <a:rPr lang="en-US" sz="2200" dirty="0" smtClean="0"/>
              <a:t>Issue security tokens that contain the appropriate claims for users</a:t>
            </a:r>
          </a:p>
          <a:p>
            <a:pPr lvl="2">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60cad6d-c062-47ce-85fc-65d4381f6a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Restricting Access to Resources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The </a:t>
            </a:r>
            <a:r>
              <a:rPr lang="en-US" b="1" dirty="0" smtClean="0"/>
              <a:t>Authorize</a:t>
            </a:r>
            <a:r>
              <a:rPr lang="en-US" dirty="0" smtClean="0"/>
              <a:t> attribute: </a:t>
            </a:r>
          </a:p>
          <a:p>
            <a:r>
              <a:rPr lang="en-US" dirty="0" smtClean="0"/>
              <a:t>Restricts user access to information</a:t>
            </a:r>
          </a:p>
          <a:p>
            <a:r>
              <a:rPr lang="en-US" dirty="0" smtClean="0"/>
              <a:t>Mandates that users should be authorized to access information</a:t>
            </a:r>
          </a:p>
          <a:p>
            <a:endParaRPr lang="en-US" dirty="0" smtClean="0"/>
          </a:p>
          <a:p>
            <a:pPr>
              <a:buNone/>
            </a:pPr>
            <a:r>
              <a:rPr lang="en-US" dirty="0" smtClean="0"/>
              <a:t>The </a:t>
            </a:r>
            <a:r>
              <a:rPr lang="en-US" b="1" dirty="0" err="1" smtClean="0"/>
              <a:t>AllowAnonymous</a:t>
            </a:r>
            <a:r>
              <a:rPr lang="en-US" b="1" dirty="0" smtClean="0"/>
              <a:t> </a:t>
            </a:r>
            <a:r>
              <a:rPr lang="en-US" dirty="0" smtClean="0"/>
              <a:t>attribute: </a:t>
            </a:r>
          </a:p>
          <a:p>
            <a:r>
              <a:rPr lang="en-US" dirty="0" smtClean="0"/>
              <a:t>Allows users to access specific portions of information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61e44593-cd0a-4513-8fb5-18166163d9e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Authorize Access to Controller Actions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lvl="1"/>
            <a:r>
              <a:rPr lang="en-US" dirty="0" smtClean="0"/>
              <a:t>Generate authentication for a controller action</a:t>
            </a:r>
          </a:p>
          <a:p>
            <a:pPr lvl="1"/>
            <a:r>
              <a:rPr lang="en-US" dirty="0" smtClean="0"/>
              <a:t>Handle unauthenticated requests for actions that require authentication by using ASP.NET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44</TotalTime>
  <Words>3059</Words>
  <Application>Microsoft Office PowerPoint</Application>
  <PresentationFormat>On-screen Show (4:3)</PresentationFormat>
  <Paragraphs>337</Paragraphs>
  <Slides>22</Slides>
  <Notes>22</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Segoe Light</vt:lpstr>
      <vt:lpstr>Segoe UI</vt:lpstr>
      <vt:lpstr>Wingdings</vt:lpstr>
      <vt:lpstr>Courier New</vt:lpstr>
      <vt:lpstr>Times New Roman</vt:lpstr>
      <vt:lpstr>Calibri</vt:lpstr>
      <vt:lpstr>Verdana</vt:lpstr>
      <vt:lpstr>Segoe UI Light</vt:lpstr>
      <vt:lpstr>Presentation1</vt:lpstr>
      <vt:lpstr>Module11</vt:lpstr>
      <vt:lpstr>Module Overview</vt:lpstr>
      <vt:lpstr>Lesson 1: Implementing Authentication and Authorization</vt:lpstr>
      <vt:lpstr>Local Authentication Providers</vt:lpstr>
      <vt:lpstr>Claims-Based Authentication</vt:lpstr>
      <vt:lpstr>Federated Authentication</vt:lpstr>
      <vt:lpstr>Restricting Access to Resources</vt:lpstr>
      <vt:lpstr>Demonstration: How to Authorize Access to Controller Actions</vt:lpstr>
      <vt:lpstr>Slide 9</vt:lpstr>
      <vt:lpstr>Lesson 2: Assigning Roles and Membership</vt:lpstr>
      <vt:lpstr>Role Providers in ASP.NET 4.5</vt:lpstr>
      <vt:lpstr>Adding User Accounts to Roles</vt:lpstr>
      <vt:lpstr>Building a Custom Roles Provider</vt:lpstr>
      <vt:lpstr>Providing Membership Services</vt:lpstr>
      <vt:lpstr>Building a Custom Membership Provider</vt:lpstr>
      <vt:lpstr>Demonstration: How to Reset a Password</vt:lpstr>
      <vt:lpstr>Slide 17</vt:lpstr>
      <vt:lpstr>Lab: Controlling Access to ASP.NET MVC 4 Web Applications</vt:lpstr>
      <vt:lpstr>Slide 19</vt:lpstr>
      <vt:lpstr>Lab Scenario</vt:lpstr>
      <vt:lpstr>Lab Review</vt:lpstr>
      <vt:lpstr>Module Review and Takeaways</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Module11</dc:title>
  <dc:creator>karthi</dc:creator>
  <cp:lastModifiedBy>karthi</cp:lastModifiedBy>
  <cp:revision>10</cp:revision>
  <dcterms:created xsi:type="dcterms:W3CDTF">2013-05-28T05:40:20Z</dcterms:created>
  <dcterms:modified xsi:type="dcterms:W3CDTF">2013-06-03T09:32:09Z</dcterms:modified>
</cp:coreProperties>
</file>