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3" r:id="rId2"/>
    <p:sldId id="334" r:id="rId3"/>
    <p:sldId id="388"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976" autoAdjust="0"/>
    <p:restoredTop sz="94660"/>
  </p:normalViewPr>
  <p:slideViewPr>
    <p:cSldViewPr snapToGrid="0">
      <p:cViewPr varScale="1">
        <p:scale>
          <a:sx n="67" d="100"/>
          <a:sy n="67" d="100"/>
        </p:scale>
        <p:origin x="60"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316B8-2AEA-4E25-B1FE-495347E5A5C8}" type="datetimeFigureOut">
              <a:rPr lang="it-IT" smtClean="0"/>
              <a:t>27/09/2016</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D3658-A69F-481C-BEF1-869BCF7E9DB9}" type="slidenum">
              <a:rPr lang="it-IT" smtClean="0"/>
              <a:t>‹N›</a:t>
            </a:fld>
            <a:endParaRPr lang="it-IT"/>
          </a:p>
        </p:txBody>
      </p:sp>
    </p:spTree>
    <p:extLst>
      <p:ext uri="{BB962C8B-B14F-4D97-AF65-F5344CB8AC3E}">
        <p14:creationId xmlns:p14="http://schemas.microsoft.com/office/powerpoint/2010/main" val="158147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This topic is intended as a high 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ts val="1300"/>
              </a:lnSpc>
              <a:spcBef>
                <a:spcPts val="900"/>
              </a:spcBef>
              <a:spcAft>
                <a:spcPts val="300"/>
              </a:spcAft>
            </a:pPr>
            <a:r>
              <a:rPr lang="en-US" sz="1000" b="1" dirty="0">
                <a:latin typeface="Arial"/>
                <a:ea typeface="Times New Roman"/>
                <a:cs typeface="Segoe UI"/>
              </a:rPr>
              <a:t>Developer Tools</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Mention that </a:t>
            </a:r>
            <a:r>
              <a:rPr lang="en-US" sz="1000" dirty="0" err="1">
                <a:latin typeface="Arial"/>
                <a:ea typeface="Times New Roman"/>
                <a:cs typeface="Times New Roman"/>
              </a:rPr>
              <a:t>WebMatrix</a:t>
            </a:r>
            <a:r>
              <a:rPr lang="en-US" sz="1000" dirty="0">
                <a:latin typeface="Arial"/>
                <a:ea typeface="Times New Roman"/>
                <a:cs typeface="Times New Roman"/>
              </a:rPr>
              <a:t> 2 is the latest version of </a:t>
            </a:r>
            <a:r>
              <a:rPr lang="en-US" sz="1000" dirty="0" err="1">
                <a:latin typeface="Arial"/>
                <a:ea typeface="Times New Roman"/>
                <a:cs typeface="Times New Roman"/>
              </a:rPr>
              <a:t>WebMatrix</a:t>
            </a:r>
            <a:r>
              <a:rPr lang="en-US" sz="1000" dirty="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Orchard, </a:t>
            </a:r>
            <a:r>
              <a:rPr lang="en-US" sz="1000" dirty="0" err="1">
                <a:latin typeface="Arial"/>
                <a:ea typeface="Times New Roman"/>
                <a:cs typeface="Times New Roman"/>
              </a:rPr>
              <a:t>Umbraco</a:t>
            </a:r>
            <a:r>
              <a:rPr lang="en-US" sz="1000" dirty="0">
                <a:latin typeface="Arial"/>
                <a:ea typeface="Times New Roman"/>
                <a:cs typeface="Times New Roman"/>
              </a:rPr>
              <a:t> CMS, and </a:t>
            </a:r>
            <a:r>
              <a:rPr lang="en-US" sz="1000" dirty="0" err="1">
                <a:latin typeface="Arial"/>
                <a:ea typeface="Times New Roman"/>
                <a:cs typeface="Times New Roman"/>
              </a:rPr>
              <a:t>WordPress</a:t>
            </a:r>
            <a:r>
              <a:rPr lang="en-US" sz="1000" dirty="0">
                <a:latin typeface="Arial"/>
                <a:ea typeface="Times New Roman"/>
                <a:cs typeface="Times New Roman"/>
              </a:rPr>
              <a:t> are all popular web applications that provide content management facilities for small teams of users. Orchard and </a:t>
            </a:r>
            <a:r>
              <a:rPr lang="en-US" sz="1000" dirty="0" err="1">
                <a:latin typeface="Arial"/>
                <a:ea typeface="Times New Roman"/>
                <a:cs typeface="Times New Roman"/>
              </a:rPr>
              <a:t>Umbraco</a:t>
            </a:r>
            <a:r>
              <a:rPr lang="en-US" sz="1000" dirty="0">
                <a:latin typeface="Arial"/>
                <a:ea typeface="Times New Roman"/>
                <a:cs typeface="Times New Roman"/>
              </a:rPr>
              <a:t> are written in ASP.NET, while </a:t>
            </a:r>
            <a:r>
              <a:rPr lang="en-US" sz="1000" dirty="0" err="1">
                <a:latin typeface="Arial"/>
                <a:ea typeface="Times New Roman"/>
                <a:cs typeface="Times New Roman"/>
              </a:rPr>
              <a:t>WordPress</a:t>
            </a:r>
            <a:r>
              <a:rPr lang="en-US" sz="1000" dirty="0">
                <a:latin typeface="Arial"/>
                <a:ea typeface="Times New Roman"/>
                <a:cs typeface="Times New Roman"/>
              </a:rPr>
              <a:t> is written in </a:t>
            </a:r>
            <a:r>
              <a:rPr lang="en-US" sz="1000" dirty="0" err="1">
                <a:latin typeface="Arial"/>
                <a:ea typeface="Times New Roman"/>
                <a:cs typeface="Times New Roman"/>
              </a:rPr>
              <a:t>PHP</a:t>
            </a:r>
            <a:r>
              <a:rPr lang="en-US" sz="1000" dirty="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Visual Studio 2012 is the latest version of Visual Studio. Students will use Visual Studio 2012 throughout this course to build a web application.</a:t>
            </a:r>
          </a:p>
          <a:p>
            <a:pPr>
              <a:lnSpc>
                <a:spcPts val="1300"/>
              </a:lnSpc>
              <a:spcBef>
                <a:spcPts val="900"/>
              </a:spcBef>
              <a:spcAft>
                <a:spcPts val="300"/>
              </a:spcAft>
            </a:pPr>
            <a:r>
              <a:rPr lang="en-US" sz="1000" b="1" dirty="0">
                <a:latin typeface="Arial"/>
                <a:ea typeface="Times New Roman"/>
                <a:cs typeface="Segoe UI"/>
              </a:rPr>
              <a:t>Code Execution Technologies</a:t>
            </a:r>
          </a:p>
          <a:p>
            <a:pPr marL="742950" marR="0" lvl="1" indent="-285750">
              <a:lnSpc>
                <a:spcPct val="115000"/>
              </a:lnSpc>
              <a:spcBef>
                <a:spcPts val="0"/>
              </a:spcBef>
              <a:spcAft>
                <a:spcPts val="995"/>
              </a:spcAft>
              <a:buFont typeface="Courier New"/>
              <a:buChar char="o"/>
            </a:pPr>
            <a:r>
              <a:rPr lang="en-US" sz="1000" dirty="0" err="1">
                <a:latin typeface="Arial"/>
                <a:ea typeface="Times New Roman"/>
                <a:cs typeface="Times New Roman"/>
              </a:rPr>
              <a:t>IIS</a:t>
            </a:r>
            <a:r>
              <a:rPr lang="en-US" sz="1000" dirty="0">
                <a:latin typeface="Arial"/>
                <a:ea typeface="Times New Roman"/>
                <a:cs typeface="Times New Roman"/>
              </a:rPr>
              <a:t> 8 is the latest version of this technology and is included in Windows Server 2012.</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Most websites require a database to store information such as product databases, user information, and discussion topics. In the labs, for example, you will build an application that stores photos in a database.</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you want to animate a page element, for example, by fading it in, would you write server-side or client-side code?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Client-side code. Server-side code cannot change the content of the page without a page reload, which would ruin the animation.</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242641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graphic on the slide is a simple </a:t>
            </a:r>
            <a:r>
              <a:rPr lang="en-US" sz="1000" dirty="0" err="1">
                <a:latin typeface="Arial"/>
                <a:ea typeface="Calibri"/>
                <a:cs typeface="Times New Roman"/>
              </a:rPr>
              <a:t>UML</a:t>
            </a:r>
            <a:r>
              <a:rPr lang="en-US" sz="1000" dirty="0">
                <a:latin typeface="Arial"/>
                <a:ea typeface="Calibri"/>
                <a:cs typeface="Times New Roman"/>
              </a:rPr>
              <a:t> use case diagram.</a:t>
            </a:r>
          </a:p>
          <a:p>
            <a:pPr>
              <a:lnSpc>
                <a:spcPct val="115000"/>
              </a:lnSpc>
              <a:spcAft>
                <a:spcPts val="1000"/>
              </a:spcAft>
            </a:pPr>
            <a:r>
              <a:rPr lang="en-US" sz="1000" dirty="0">
                <a:latin typeface="Arial"/>
                <a:ea typeface="Calibri"/>
                <a:cs typeface="Times New Roman"/>
              </a:rPr>
              <a:t>Before you teach this topic, you must read more details of requirement analysis methods, particularly with regard to how they apply to development methodologies such as Agile and Extreme Programming. The following links provide a starting point:</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http://go.microsoft.com/fwlink/?LinkID=288946&amp;clcid=0x409</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http://go.microsoft.com/fwlink/?LinkID=288947&amp;clcid=0x409</a:t>
            </a:r>
          </a:p>
          <a:p>
            <a:pPr marL="742950" marR="0" lvl="1" indent="-285750">
              <a:lnSpc>
                <a:spcPct val="115000"/>
              </a:lnSpc>
              <a:spcBef>
                <a:spcPts val="0"/>
              </a:spcBef>
              <a:spcAft>
                <a:spcPts val="995"/>
              </a:spcAft>
              <a:buFont typeface="Courier New"/>
              <a:buChar char="o"/>
            </a:pPr>
            <a:r>
              <a:rPr lang="en-US" sz="1000" dirty="0">
                <a:latin typeface="Arial"/>
                <a:ea typeface="Times New Roman"/>
                <a:cs typeface="Times New Roman"/>
              </a:rPr>
              <a:t>http://go.microsoft.com/fwlink/?LinkID=288948&amp;clcid=0x409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a customer asks you to ensure 95% availability, is this a functional requirement or a technical requirement?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a customer asks you to ensure 95% availability, it is a technical requirement.</a:t>
            </a:r>
          </a:p>
        </p:txBody>
      </p:sp>
      <p:sp>
        <p:nvSpPr>
          <p:cNvPr id="4" name="Slide Number Placeholder 3"/>
          <p:cNvSpPr>
            <a:spLocks noGrp="1"/>
          </p:cNvSpPr>
          <p:nvPr>
            <p:ph type="sldNum" sz="quarter" idx="10"/>
          </p:nvPr>
        </p:nvSpPr>
        <p:spPr/>
        <p:txBody>
          <a:bodyPr/>
          <a:lstStyle/>
          <a:p>
            <a:fld id="{7C99BE6F-91AB-46B9-A2D0-61E2989CFCB3}"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4 Web Applications</a:t>
            </a:r>
          </a:p>
        </p:txBody>
      </p:sp>
    </p:spTree>
    <p:extLst>
      <p:ext uri="{BB962C8B-B14F-4D97-AF65-F5344CB8AC3E}">
        <p14:creationId xmlns:p14="http://schemas.microsoft.com/office/powerpoint/2010/main" val="80132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The audience of this course has experience in creating databases for simple web </a:t>
            </a:r>
            <a:r>
              <a:rPr lang="en-US" sz="1000" dirty="0">
                <a:latin typeface="Arial"/>
                <a:ea typeface="Calibri"/>
                <a:cs typeface="Times New Roman"/>
              </a:rPr>
              <a:t>applications</a:t>
            </a:r>
            <a:r>
              <a:rPr lang="en-US" sz="1000" dirty="0">
                <a:latin typeface="Arial"/>
                <a:ea typeface="Calibri"/>
                <a:cs typeface="Segoe UI"/>
              </a:rPr>
              <a:t>. The database objects that you describe should refresh their memory or fill in gaps in their knowledge. However, a complete description of all the objects in Microsoft SQL Server 2012 or other database engines is beyond the scope of this ASP.NET course, and you cannot train the students to be </a:t>
            </a:r>
            <a:r>
              <a:rPr lang="en-US" sz="1000" dirty="0" err="1">
                <a:latin typeface="Arial"/>
                <a:ea typeface="Calibri"/>
                <a:cs typeface="Segoe UI"/>
              </a:rPr>
              <a:t>DBAs</a:t>
            </a:r>
            <a:r>
              <a:rPr lang="en-US" sz="1000" dirty="0">
                <a:latin typeface="Arial"/>
                <a:ea typeface="Calibri"/>
                <a:cs typeface="Segoe UI"/>
              </a:rPr>
              <a:t>. The intention is to provide a simple introduction to database structures.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implement a shopping cart in your web </a:t>
            </a:r>
            <a:r>
              <a:rPr lang="en-US" sz="1000" dirty="0">
                <a:latin typeface="Arial"/>
                <a:ea typeface="Calibri"/>
                <a:cs typeface="Times New Roman"/>
              </a:rPr>
              <a:t>application</a:t>
            </a:r>
            <a:r>
              <a:rPr lang="en-US" sz="1000" dirty="0">
                <a:latin typeface="Arial"/>
                <a:ea typeface="Calibri"/>
                <a:cs typeface="Segoe UI"/>
              </a:rPr>
              <a:t>. How many logical data models are required? How many database tables are required?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Answers may vary. Logical models may include a Shopping Cart, a Customer, a Product, and a Shipping Method. Students might suggest others. Database tables may include </a:t>
            </a:r>
            <a:r>
              <a:rPr lang="en-US" sz="1000" dirty="0" err="1">
                <a:latin typeface="Arial"/>
                <a:ea typeface="Calibri"/>
                <a:cs typeface="Segoe UI"/>
              </a:rPr>
              <a:t>ShoppingCarts</a:t>
            </a:r>
            <a:r>
              <a:rPr lang="en-US" sz="1000" dirty="0">
                <a:latin typeface="Arial"/>
                <a:ea typeface="Calibri"/>
                <a:cs typeface="Segoe UI"/>
              </a:rPr>
              <a:t>, </a:t>
            </a:r>
            <a:r>
              <a:rPr lang="en-US" sz="1000" dirty="0" err="1">
                <a:latin typeface="Arial"/>
                <a:ea typeface="Calibri"/>
                <a:cs typeface="Segoe UI"/>
              </a:rPr>
              <a:t>ShoppingCartEntries</a:t>
            </a:r>
            <a:r>
              <a:rPr lang="en-US" sz="1000" dirty="0">
                <a:latin typeface="Arial"/>
                <a:ea typeface="Calibri"/>
                <a:cs typeface="Segoe UI"/>
              </a:rPr>
              <a:t>, Products, </a:t>
            </a:r>
            <a:r>
              <a:rPr lang="en-US" sz="1000" dirty="0" err="1">
                <a:latin typeface="Arial"/>
                <a:ea typeface="Calibri"/>
                <a:cs typeface="Segoe UI"/>
              </a:rPr>
              <a:t>ShippingMethods</a:t>
            </a:r>
            <a:r>
              <a:rPr lang="en-US" sz="1000" dirty="0">
                <a:latin typeface="Arial"/>
                <a:ea typeface="Calibri"/>
                <a:cs typeface="Segoe UI"/>
              </a:rPr>
              <a:t>, Customers, and others.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4 Web Applications</a:t>
            </a:r>
          </a:p>
        </p:txBody>
      </p:sp>
    </p:spTree>
    <p:extLst>
      <p:ext uri="{BB962C8B-B14F-4D97-AF65-F5344CB8AC3E}">
        <p14:creationId xmlns:p14="http://schemas.microsoft.com/office/powerpoint/2010/main" val="245777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protocols and technologies underlying them is huge and cannot be treated in full here. Your aim should be to introduce the concepts and technologies like </a:t>
            </a:r>
            <a:r>
              <a:rPr lang="en-US" sz="1000" dirty="0" err="1">
                <a:latin typeface="Arial"/>
                <a:ea typeface="Calibri"/>
                <a:cs typeface="Segoe UI"/>
              </a:rPr>
              <a:t>WCF</a:t>
            </a:r>
            <a:r>
              <a:rPr lang="en-US" sz="1000" dirty="0">
                <a:latin typeface="Arial"/>
                <a:ea typeface="Calibri"/>
                <a:cs typeface="Segoe UI"/>
              </a:rPr>
              <a:t>. If students demonstrate an interest in building distributed architectures for their web </a:t>
            </a:r>
            <a:r>
              <a:rPr lang="en-US" sz="1000" dirty="0">
                <a:latin typeface="Arial"/>
                <a:ea typeface="Calibri"/>
                <a:cs typeface="Times New Roman"/>
              </a:rPr>
              <a:t>application</a:t>
            </a:r>
            <a:r>
              <a:rPr lang="en-US" sz="1000" dirty="0">
                <a:latin typeface="Arial"/>
                <a:ea typeface="Calibri"/>
                <a:cs typeface="Segoe UI"/>
              </a:rPr>
              <a:t>, refer them to Course </a:t>
            </a:r>
            <a:r>
              <a:rPr lang="en-US" sz="1000" dirty="0" err="1">
                <a:latin typeface="Arial"/>
                <a:ea typeface="Calibri"/>
                <a:cs typeface="Times New Roman"/>
              </a:rPr>
              <a:t>20487A</a:t>
            </a:r>
            <a:r>
              <a:rPr lang="en-US" sz="1000" dirty="0">
                <a:latin typeface="Arial"/>
                <a:ea typeface="Calibri"/>
                <a:cs typeface="Times New Roman"/>
              </a:rPr>
              <a:t>: Developing Windows Azure and Web Services.</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What are the advantages of writing middle-tier components as </a:t>
            </a:r>
            <a:r>
              <a:rPr lang="en-US" sz="1000" dirty="0" err="1">
                <a:latin typeface="Arial"/>
                <a:ea typeface="Calibri"/>
                <a:cs typeface="Segoe UI"/>
              </a:rPr>
              <a:t>WCF</a:t>
            </a:r>
            <a:r>
              <a:rPr lang="en-US" sz="1000" dirty="0">
                <a:latin typeface="Arial"/>
                <a:ea typeface="Calibri"/>
                <a:cs typeface="Segoe UI"/>
              </a:rPr>
              <a:t> services and not web services?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host </a:t>
            </a:r>
            <a:r>
              <a:rPr lang="en-US" sz="1000" dirty="0" err="1">
                <a:latin typeface="Arial"/>
                <a:ea typeface="Calibri"/>
                <a:cs typeface="Segoe UI"/>
              </a:rPr>
              <a:t>WCF</a:t>
            </a:r>
            <a:r>
              <a:rPr lang="en-US" sz="1000" dirty="0">
                <a:latin typeface="Arial"/>
                <a:ea typeface="Calibri"/>
                <a:cs typeface="Segoe UI"/>
              </a:rPr>
              <a:t> services on either Internet Information Server (</a:t>
            </a:r>
            <a:r>
              <a:rPr lang="en-US" sz="1000" dirty="0" err="1">
                <a:latin typeface="Arial"/>
                <a:ea typeface="Calibri"/>
                <a:cs typeface="Segoe UI"/>
              </a:rPr>
              <a:t>IIS</a:t>
            </a:r>
            <a:r>
              <a:rPr lang="en-US" sz="1000" dirty="0">
                <a:latin typeface="Arial"/>
                <a:ea typeface="Calibri"/>
                <a:cs typeface="Segoe UI"/>
              </a:rPr>
              <a:t>) or WAS. Web services can only be hosted on </a:t>
            </a:r>
            <a:r>
              <a:rPr lang="en-US" sz="1000" dirty="0" err="1">
                <a:latin typeface="Arial"/>
                <a:ea typeface="Calibri"/>
                <a:cs typeface="Segoe UI"/>
              </a:rPr>
              <a:t>IIS</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4 Web Applications</a:t>
            </a:r>
          </a:p>
        </p:txBody>
      </p:sp>
    </p:spTree>
    <p:extLst>
      <p:ext uri="{BB962C8B-B14F-4D97-AF65-F5344CB8AC3E}">
        <p14:creationId xmlns:p14="http://schemas.microsoft.com/office/powerpoint/2010/main" val="139695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In Module 4,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Those objects are used to store information between the controller, view, and partial views that render a single HTML page.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a:t>
            </a:r>
            <a:r>
              <a:rPr lang="en-US" sz="1000" dirty="0" err="1">
                <a:latin typeface="Arial"/>
                <a:ea typeface="Calibri"/>
                <a:cs typeface="Segoe UI"/>
              </a:rPr>
              <a:t>MVC</a:t>
            </a:r>
            <a:r>
              <a:rPr lang="en-US" sz="1000" dirty="0">
                <a:latin typeface="Arial"/>
                <a:ea typeface="Calibri"/>
                <a:cs typeface="Segoe UI"/>
              </a:rPr>
              <a:t>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Control State, and Hidden Fields are not available. You should discourage them from developing similar solutions for </a:t>
            </a:r>
            <a:r>
              <a:rPr lang="en-US" sz="1000" dirty="0" err="1">
                <a:latin typeface="Arial"/>
                <a:ea typeface="Calibri"/>
                <a:cs typeface="Segoe UI"/>
              </a:rPr>
              <a:t>MVC</a:t>
            </a:r>
            <a:r>
              <a:rPr lang="en-US" sz="1000" dirty="0">
                <a:latin typeface="Arial"/>
                <a:ea typeface="Calibri"/>
                <a:cs typeface="Segoe UI"/>
              </a:rPr>
              <a:t> pages because of the extra resources such approaches use to store data in HTML pages.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Segoe UI"/>
              </a:rPr>
              <a:t>You show the visitors of your website a choice of countries. When they pick a state, you want to redirect them to a page that shows a map of that state. You will not use the name of the chosen country that the user selected after this. Which location should you use to store the name of the chosen country?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The </a:t>
            </a:r>
            <a:r>
              <a:rPr lang="en-US" sz="1000" b="1" dirty="0" err="1">
                <a:latin typeface="Arial"/>
                <a:ea typeface="Calibri"/>
                <a:cs typeface="Times New Roman"/>
              </a:rPr>
              <a:t>TempData</a:t>
            </a:r>
            <a:r>
              <a:rPr lang="en-US" sz="1000" dirty="0">
                <a:latin typeface="Arial"/>
                <a:ea typeface="Calibri"/>
                <a:cs typeface="Segoe UI"/>
              </a:rPr>
              <a:t> store is ideal for storing the country because you only use it on the next page. Alternatively, you can use a query string value or a form field with the POST method to pass the country value.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4 Web Applications</a:t>
            </a:r>
          </a:p>
        </p:txBody>
      </p:sp>
    </p:spTree>
    <p:extLst>
      <p:ext uri="{BB962C8B-B14F-4D97-AF65-F5344CB8AC3E}">
        <p14:creationId xmlns:p14="http://schemas.microsoft.com/office/powerpoint/2010/main" val="155772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language do you consider would be appropriate to specify in the default resource file?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language that you choose for the default resource file should be the one that is spoken by the largest proportion of your visitors. Because Internet is a global system, the language is usually English because it is the language spoken by the largest number of people, worldwide.</a:t>
            </a:r>
          </a:p>
        </p:txBody>
      </p:sp>
      <p:sp>
        <p:nvSpPr>
          <p:cNvPr id="4" name="Slide Number Placeholder 3"/>
          <p:cNvSpPr>
            <a:spLocks noGrp="1"/>
          </p:cNvSpPr>
          <p:nvPr>
            <p:ph type="sldNum" sz="quarter" idx="10"/>
          </p:nvPr>
        </p:nvSpPr>
        <p:spPr/>
        <p:txBody>
          <a:bodyPr/>
          <a:lstStyle/>
          <a:p>
            <a:fld id="{7C99BE6F-91AB-46B9-A2D0-61E2989CFCB3}" type="slidenum">
              <a:rPr lang="en-US" smtClean="0"/>
              <a:pPr/>
              <a:t>34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4 Web Applications</a:t>
            </a:r>
          </a:p>
        </p:txBody>
      </p:sp>
    </p:spTree>
    <p:extLst>
      <p:ext uri="{BB962C8B-B14F-4D97-AF65-F5344CB8AC3E}">
        <p14:creationId xmlns:p14="http://schemas.microsoft.com/office/powerpoint/2010/main" val="305847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Tell the students that they will use Entity Framework in the code-first mode in the lab.</a:t>
            </a:r>
          </a:p>
        </p:txBody>
      </p:sp>
      <p:sp>
        <p:nvSpPr>
          <p:cNvPr id="4" name="Slide Number Placeholder 3"/>
          <p:cNvSpPr>
            <a:spLocks noGrp="1"/>
          </p:cNvSpPr>
          <p:nvPr>
            <p:ph type="sldNum" sz="quarter" idx="10"/>
          </p:nvPr>
        </p:nvSpPr>
        <p:spPr/>
        <p:txBody>
          <a:bodyPr/>
          <a:lstStyle/>
          <a:p>
            <a:fld id="{7C99BE6F-91AB-46B9-A2D0-61E2989CFCB3}" type="slidenum">
              <a:rPr lang="en-US" smtClean="0"/>
              <a:pPr/>
              <a:t>35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4 Web Applications</a:t>
            </a:r>
          </a:p>
        </p:txBody>
      </p:sp>
    </p:spTree>
    <p:extLst>
      <p:ext uri="{BB962C8B-B14F-4D97-AF65-F5344CB8AC3E}">
        <p14:creationId xmlns:p14="http://schemas.microsoft.com/office/powerpoint/2010/main" val="608300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Because the students have little experience of coding controllers and actions for themselves, they may find this topic difficult. Reassure them that this task becomes easier when they perform some hands-on exercises, which they will do in Module 4. They will architect a few controllers in Module 4.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36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4 Web Applications</a:t>
            </a:r>
          </a:p>
        </p:txBody>
      </p:sp>
    </p:spTree>
    <p:extLst>
      <p:ext uri="{BB962C8B-B14F-4D97-AF65-F5344CB8AC3E}">
        <p14:creationId xmlns:p14="http://schemas.microsoft.com/office/powerpoint/2010/main" val="3967338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graphic on the slide is a simple wireframe diagram that resembles the photo details view in the photo sharing application that the students will build in the labs.</a:t>
            </a:r>
          </a:p>
        </p:txBody>
      </p:sp>
      <p:sp>
        <p:nvSpPr>
          <p:cNvPr id="4" name="Slide Number Placeholder 3"/>
          <p:cNvSpPr>
            <a:spLocks noGrp="1"/>
          </p:cNvSpPr>
          <p:nvPr>
            <p:ph type="sldNum" sz="quarter" idx="10"/>
          </p:nvPr>
        </p:nvSpPr>
        <p:spPr/>
        <p:txBody>
          <a:bodyPr/>
          <a:lstStyle/>
          <a:p>
            <a:fld id="{7C99BE6F-91AB-46B9-A2D0-61E2989CFCB3}" type="slidenum">
              <a:rPr lang="en-US" smtClean="0"/>
              <a:pPr/>
              <a:t>37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4 Web Applications</a:t>
            </a:r>
          </a:p>
        </p:txBody>
      </p:sp>
    </p:spTree>
    <p:extLst>
      <p:ext uri="{BB962C8B-B14F-4D97-AF65-F5344CB8AC3E}">
        <p14:creationId xmlns:p14="http://schemas.microsoft.com/office/powerpoint/2010/main" val="2011847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slide shows a simple Logical Data Model (LDM) diagram with two model classes: Photo and Comment. Each class has a simple set of properties and there is a one-to-many relationship between the classes; that is, each photo can have zero or more comments. </a:t>
            </a:r>
          </a:p>
          <a:p>
            <a:pPr>
              <a:lnSpc>
                <a:spcPct val="115000"/>
              </a:lnSpc>
              <a:spcAft>
                <a:spcPts val="1000"/>
              </a:spcAft>
            </a:pPr>
            <a:r>
              <a:rPr lang="en-US" sz="1000" dirty="0">
                <a:latin typeface="Arial"/>
                <a:ea typeface="Calibri"/>
                <a:cs typeface="Times New Roman"/>
              </a:rPr>
              <a:t>The Unified Modeling Language (UML) diagram on the slide shows both the Photo and Comment model classes and the relationship between them. The code on the slide shows only the Photo class. Point out to the students that the Photo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331410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This additional slide shows a second model class example for comments and how to instantiate a model class in a controller action.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40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173083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terminology. These will be covered in greater detail in subsequent lessons and modules. </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of the three programming models do you think provides the most control over the HTML and JavaScript code that is sent to the browser?</a:t>
            </a: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a:t>
            </a:r>
            <a:r>
              <a:rPr lang="en-US" sz="1000" dirty="0" err="1">
                <a:latin typeface="Arial"/>
                <a:ea typeface="Calibri"/>
                <a:cs typeface="Times New Roman"/>
              </a:rPr>
              <a:t>MVC</a:t>
            </a:r>
            <a:r>
              <a:rPr lang="en-US" sz="1000" dirty="0">
                <a:latin typeface="Arial"/>
                <a:ea typeface="Calibri"/>
                <a:cs typeface="Times New Roman"/>
              </a:rPr>
              <a:t> and Web Pages provide a high level of control over the HTML and JavaScript code through the use of views.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073227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Other data annotations, such as validation annotations, are discussed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41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940171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users enter a password that is longer than six characters. How should you do this by using a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use the </a:t>
            </a:r>
            <a:r>
              <a:rPr lang="en-US" sz="1000" b="1" dirty="0" err="1">
                <a:latin typeface="Arial"/>
                <a:ea typeface="Calibri"/>
                <a:cs typeface="Times New Roman"/>
              </a:rPr>
              <a:t>StringLength</a:t>
            </a:r>
            <a:r>
              <a:rPr lang="en-US" sz="1000" dirty="0">
                <a:latin typeface="Arial"/>
                <a:ea typeface="Calibri"/>
                <a:cs typeface="Segoe UI"/>
              </a:rPr>
              <a:t> validation data annotation to specify this minimum length.</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42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588449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This topic explains how model binding and action invocation work in the default configuration for MVC 4 web applications. Later in the course, you will show students how to alter this arrangement by creating custom model binders and custom action invokers. You will also explain why web application architects may want to modify the default behavior. However, at this stage, concentrate on a clear explanation of the default classes.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43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2174069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a:solidFill>
                  <a:schemeClr val="tx1"/>
                </a:solidFill>
                <a:latin typeface="+mn-lt"/>
                <a:ea typeface="+mn-ea"/>
                <a:cs typeface="+mn-cs"/>
              </a:rPr>
              <a:t>Until Module 5, students will not see validation messages displayed because they are displayed by views. Custom model binders are an advanced topic, and because the default model binder is so flexible, it is unusual to create a custom model binder. Some students may not use this technique in any of their future projects.</a:t>
            </a: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Question</a:t>
            </a:r>
            <a:r>
              <a:rPr lang="en-US" sz="1200" kern="1200" dirty="0">
                <a:solidFill>
                  <a:schemeClr val="tx1"/>
                </a:solidFill>
                <a:latin typeface="+mn-lt"/>
                <a:ea typeface="+mn-ea"/>
                <a:cs typeface="+mn-cs"/>
              </a:rPr>
              <a:t>: You want to ensure that when a user types a value into the Car Model Number box when adding a new car to the website, the text entered is not already used by another car in the database. Would you use a custom validation data annotation or a custom model binder for this check?</a:t>
            </a: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Answer</a:t>
            </a:r>
            <a:r>
              <a:rPr lang="en-US" sz="1200" kern="1200" dirty="0">
                <a:solidFill>
                  <a:schemeClr val="tx1"/>
                </a:solidFill>
                <a:latin typeface="+mn-lt"/>
                <a:ea typeface="+mn-ea"/>
                <a:cs typeface="+mn-cs"/>
              </a:rPr>
              <a:t>: You would use a custom validation data annotation for this check.</a:t>
            </a:r>
          </a:p>
          <a:p>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44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extLst>
      <p:ext uri="{BB962C8B-B14F-4D97-AF65-F5344CB8AC3E}">
        <p14:creationId xmlns:p14="http://schemas.microsoft.com/office/powerpoint/2010/main" val="94946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Web Pages is designed as a simple server-side programming model that is quick to learn. Ensure that you build a simple Web Pages application before you teach this topic so that you can highlight the differences between the programming models.</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should web developers need to take control of the URLs that appear in the Address bar when a visitor browses a Web Pages site?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User friendly URLs help users to navigate content and encourage them to share links to your site. They also assist in Search Engine Optimization.</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77743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Some of your students may be familiar with ASP.NET Web Forms because they have been present since ASP.NET was introduced. If many students are familiar with Web Forms, you may like to structure this topic as a discussion of the key features of this programming model. This will enable you to assess students’ knowledge.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Why should web developers be concerned about the markup and state information that ASP.NET Web Forms controls add to a rendered HTML page?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Markup and state information can, in certain circumstances, add significant amounts of extra HTML code to the rendered page. This can slow page load times.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431735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dirty="0" err="1">
                <a:latin typeface="Arial"/>
                <a:ea typeface="Calibri"/>
                <a:cs typeface="Times New Roman"/>
              </a:rPr>
              <a:t>MVC</a:t>
            </a:r>
            <a:r>
              <a:rPr lang="en-US" sz="1000" dirty="0">
                <a:latin typeface="Arial"/>
                <a:ea typeface="Calibri"/>
                <a:cs typeface="Times New Roman"/>
              </a:rPr>
              <a:t> programming model should be new to the students for this course.</a:t>
            </a:r>
          </a:p>
          <a:p>
            <a:pPr>
              <a:lnSpc>
                <a:spcPct val="115000"/>
              </a:lnSpc>
              <a:spcAft>
                <a:spcPts val="1000"/>
              </a:spcAft>
            </a:pPr>
            <a:r>
              <a:rPr lang="en-US" sz="1000" dirty="0">
                <a:latin typeface="Arial"/>
                <a:ea typeface="Calibri"/>
                <a:cs typeface="Times New Roman"/>
              </a:rPr>
              <a:t>If you have many Web Forms developers among your students, you should emphasize the differences between the Web Forms and </a:t>
            </a:r>
            <a:r>
              <a:rPr lang="en-US" sz="1000" dirty="0" err="1">
                <a:latin typeface="Arial"/>
                <a:ea typeface="Calibri"/>
                <a:cs typeface="Times New Roman"/>
              </a:rPr>
              <a:t>MVC</a:t>
            </a:r>
            <a:r>
              <a:rPr lang="en-US" sz="1000" dirty="0">
                <a:latin typeface="Arial"/>
                <a:ea typeface="Calibri"/>
                <a:cs typeface="Times New Roman"/>
              </a:rPr>
              <a:t> programming models. For example, mention that there is no toolbox in </a:t>
            </a:r>
            <a:r>
              <a:rPr lang="en-US" sz="1000" dirty="0" err="1">
                <a:latin typeface="Arial"/>
                <a:ea typeface="Calibri"/>
                <a:cs typeface="Times New Roman"/>
              </a:rPr>
              <a:t>MVC</a:t>
            </a:r>
            <a:r>
              <a:rPr lang="en-US" sz="1000" dirty="0">
                <a:latin typeface="Arial"/>
                <a:ea typeface="Calibri"/>
                <a:cs typeface="Times New Roman"/>
              </a:rPr>
              <a:t> for building a user interface by dragging controls onto the page as there is in Web Forms. Also, point out that in </a:t>
            </a:r>
            <a:r>
              <a:rPr lang="en-US" sz="1000" dirty="0" err="1">
                <a:latin typeface="Arial"/>
                <a:ea typeface="Calibri"/>
                <a:cs typeface="Times New Roman"/>
              </a:rPr>
              <a:t>MVC</a:t>
            </a:r>
            <a:r>
              <a:rPr lang="en-US" sz="1000" dirty="0">
                <a:latin typeface="Arial"/>
                <a:ea typeface="Calibri"/>
                <a:cs typeface="Times New Roman"/>
              </a:rPr>
              <a:t>, each control does not have a set of server-side events that occur in response to user clicks. Instead, you respond by creating Controller actions.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When a user makes a request for a particular product in your product catalog, which component receives the request first: a model, a controller, or a view?</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 controller receives the request before a model or a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330302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Students will learn more about authentication, membership, roles, and authorization in </a:t>
            </a:r>
            <a:r>
              <a:rPr lang="en-US" sz="1000" dirty="0" err="1">
                <a:latin typeface="Arial"/>
                <a:ea typeface="Calibri"/>
                <a:cs typeface="Times New Roman"/>
              </a:rPr>
              <a:t>MVC</a:t>
            </a:r>
            <a:r>
              <a:rPr lang="en-US" sz="1000" dirty="0">
                <a:latin typeface="Arial"/>
                <a:ea typeface="Calibri"/>
                <a:cs typeface="Times New Roman"/>
              </a:rPr>
              <a:t> applications in Module 11.</a:t>
            </a:r>
          </a:p>
          <a:p>
            <a:pPr>
              <a:lnSpc>
                <a:spcPct val="115000"/>
              </a:lnSpc>
              <a:spcAft>
                <a:spcPts val="1000"/>
              </a:spcAft>
            </a:pPr>
            <a:r>
              <a:rPr lang="en-US" sz="1000" dirty="0">
                <a:latin typeface="Arial"/>
                <a:ea typeface="Times New Roman"/>
                <a:cs typeface="Times New Roman"/>
              </a:rPr>
              <a:t>Students will see how to store and retrieve state information in Module 12.</a:t>
            </a:r>
          </a:p>
          <a:p>
            <a:pPr>
              <a:lnSpc>
                <a:spcPct val="115000"/>
              </a:lnSpc>
              <a:spcAft>
                <a:spcPts val="1000"/>
              </a:spcAft>
            </a:pPr>
            <a:r>
              <a:rPr lang="en-US" sz="1000" dirty="0">
                <a:latin typeface="Arial"/>
                <a:ea typeface="Calibri"/>
                <a:cs typeface="Times New Roman"/>
              </a:rPr>
              <a:t>Students will see how to correctly configure the ASP.NET Output, Data, and HTTP caches in Module 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Can you think of other facilities that all ASP.NET applications might need, regardless of the programming model they use?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Encrypted communication between browser and web server, enabled by the Secure Sockets Layer (</a:t>
            </a:r>
            <a:r>
              <a:rPr lang="en-US" sz="1000" dirty="0" err="1">
                <a:latin typeface="Arial"/>
                <a:ea typeface="Calibri"/>
                <a:cs typeface="Segoe UI"/>
              </a:rPr>
              <a:t>SSL</a:t>
            </a:r>
            <a:r>
              <a:rPr lang="en-US" sz="1000" dirty="0">
                <a:latin typeface="Arial"/>
                <a:ea typeface="Calibri"/>
                <a:cs typeface="Segoe UI"/>
              </a:rPr>
              <a:t>) protocol, is a good example of such a facility.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415296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534555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Students will learn more about Entity Framework and data access in Module 2.</a:t>
            </a:r>
          </a:p>
          <a:p>
            <a:pPr>
              <a:lnSpc>
                <a:spcPct val="115000"/>
              </a:lnSpc>
              <a:spcAft>
                <a:spcPts val="1000"/>
              </a:spcAft>
            </a:pPr>
            <a:r>
              <a:rPr lang="en-US" sz="1000" dirty="0">
                <a:latin typeface="Arial"/>
                <a:ea typeface="Calibri"/>
                <a:cs typeface="Times New Roman"/>
              </a:rPr>
              <a:t>Students will learn more about the ASP.NET Routing Engine in Module 7.</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you wanted to write some code that renders data from your products catalog into an HTML table, would you place that code in a model, a view, a controller, or a JavaScript function?</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Since this is user interface code, you must place it in the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2500138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older models and now less popular. You should devote most time to agile development, extreme programming, and test-driven development, and mention these as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a:t>
            </a:r>
            <a:r>
              <a:rPr lang="en-US" sz="1000" dirty="0" err="1">
                <a:latin typeface="Arial"/>
                <a:ea typeface="Calibri"/>
                <a:cs typeface="Times New Roman"/>
              </a:rPr>
              <a:t>TDD</a:t>
            </a:r>
            <a:r>
              <a:rPr lang="en-US" sz="1000" dirty="0">
                <a:latin typeface="Arial"/>
                <a:ea typeface="Calibri"/>
                <a:cs typeface="Times New Roman"/>
              </a:rPr>
              <a:t>, use your real-world experience to illustrate the concepts in this topic. For example, describe a real-world component that you built and the unit tests that applied to it.</a:t>
            </a:r>
          </a:p>
          <a:p>
            <a:pPr>
              <a:lnSpc>
                <a:spcPct val="115000"/>
              </a:lnSpc>
              <a:spcAft>
                <a:spcPts val="1000"/>
              </a:spcAft>
            </a:pPr>
            <a:r>
              <a:rPr lang="en-US" sz="1000" dirty="0">
                <a:latin typeface="Arial"/>
                <a:ea typeface="Calibri"/>
                <a:cs typeface="Times New Roman"/>
              </a:rPr>
              <a:t>Mention that </a:t>
            </a:r>
            <a:r>
              <a:rPr lang="en-US" sz="1000" dirty="0" err="1">
                <a:latin typeface="Arial"/>
                <a:ea typeface="Calibri"/>
                <a:cs typeface="Times New Roman"/>
              </a:rPr>
              <a:t>UML</a:t>
            </a:r>
            <a:r>
              <a:rPr lang="en-US" sz="1000" dirty="0">
                <a:latin typeface="Arial"/>
                <a:ea typeface="Calibri"/>
                <a:cs typeface="Times New Roman"/>
              </a:rPr>
              <a:t> is not a project development methodology but is introduced here because it is common to all methodologies. Mention to students that </a:t>
            </a:r>
            <a:r>
              <a:rPr lang="en-US" sz="1000" dirty="0" err="1">
                <a:latin typeface="Arial"/>
                <a:ea typeface="Calibri"/>
                <a:cs typeface="Times New Roman"/>
              </a:rPr>
              <a:t>UML</a:t>
            </a:r>
            <a:r>
              <a:rPr lang="en-US" sz="1000" dirty="0">
                <a:latin typeface="Arial"/>
                <a:ea typeface="Calibri"/>
                <a:cs typeface="Times New Roman"/>
              </a:rPr>
              <a:t> diagrams will be shown later in the module.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What aspects of agile software development and extreme programming might be of concern to customers? What aspects might reassure them?</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Customers may be concerned that a complete specification is not in place when they place a purchase order for developing the application.</a:t>
            </a:r>
          </a:p>
          <a:p>
            <a:pPr>
              <a:lnSpc>
                <a:spcPct val="115000"/>
              </a:lnSpc>
              <a:spcAft>
                <a:spcPts val="1000"/>
              </a:spcAft>
            </a:pPr>
            <a:r>
              <a:rPr lang="en-US" sz="1000" dirty="0">
                <a:latin typeface="Arial"/>
                <a:ea typeface="Calibri"/>
                <a:cs typeface="Times New Roman"/>
              </a:rPr>
              <a:t>Customers will be reassured when developers continue to communicate with them throughout project development. They will also be reassured when they see functional applications early in the project, on which they can provide feedback.</a:t>
            </a:r>
          </a:p>
        </p:txBody>
      </p:sp>
      <p:sp>
        <p:nvSpPr>
          <p:cNvPr id="4" name="Slide Number Placeholder 3"/>
          <p:cNvSpPr>
            <a:spLocks noGrp="1"/>
          </p:cNvSpPr>
          <p:nvPr>
            <p:ph type="sldNum" sz="quarter" idx="10"/>
          </p:nvPr>
        </p:nvSpPr>
        <p:spPr/>
        <p:txBody>
          <a:bodyPr/>
          <a:lstStyle/>
          <a:p>
            <a:fld id="{7C99BE6F-91AB-46B9-A2D0-61E2989CFCB3}"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20486B</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4 Web Applications</a:t>
            </a:r>
          </a:p>
        </p:txBody>
      </p:sp>
    </p:spTree>
    <p:extLst>
      <p:ext uri="{BB962C8B-B14F-4D97-AF65-F5344CB8AC3E}">
        <p14:creationId xmlns:p14="http://schemas.microsoft.com/office/powerpoint/2010/main" val="15046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760E0DC7-492D-47E0-AC78-3289E869ED28}" type="datetimeFigureOut">
              <a:rPr lang="it-IT" smtClean="0"/>
              <a:t>27/09/2016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147547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60E0DC7-492D-47E0-AC78-3289E869ED28}" type="datetimeFigureOut">
              <a:rPr lang="it-IT" smtClean="0"/>
              <a:t>27/09/2016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209251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60E0DC7-492D-47E0-AC78-3289E869ED28}" type="datetimeFigureOut">
              <a:rPr lang="it-IT" smtClean="0"/>
              <a:t>27/09/2016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374794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089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60E0DC7-492D-47E0-AC78-3289E869ED28}" type="datetimeFigureOut">
              <a:rPr lang="it-IT" smtClean="0"/>
              <a:t>27/09/2016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56712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760E0DC7-492D-47E0-AC78-3289E869ED28}" type="datetimeFigureOut">
              <a:rPr lang="it-IT" smtClean="0"/>
              <a:t>27/09/2016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166180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760E0DC7-492D-47E0-AC78-3289E869ED28}" type="datetimeFigureOut">
              <a:rPr lang="it-IT" smtClean="0"/>
              <a:t>27/09/2016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00049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760E0DC7-492D-47E0-AC78-3289E869ED28}" type="datetimeFigureOut">
              <a:rPr lang="it-IT" smtClean="0"/>
              <a:t>27/09/2016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13217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760E0DC7-492D-47E0-AC78-3289E869ED28}" type="datetimeFigureOut">
              <a:rPr lang="it-IT" smtClean="0"/>
              <a:t>27/09/2016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346529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60E0DC7-492D-47E0-AC78-3289E869ED28}" type="datetimeFigureOut">
              <a:rPr lang="it-IT" smtClean="0"/>
              <a:t>27/09/2016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325254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760E0DC7-492D-47E0-AC78-3289E869ED28}" type="datetimeFigureOut">
              <a:rPr lang="it-IT" smtClean="0"/>
              <a:t>27/09/2016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8600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760E0DC7-492D-47E0-AC78-3289E869ED28}" type="datetimeFigureOut">
              <a:rPr lang="it-IT" smtClean="0"/>
              <a:t>27/09/2016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21356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E0DC7-492D-47E0-AC78-3289E869ED28}" type="datetimeFigureOut">
              <a:rPr lang="it-IT" smtClean="0"/>
              <a:t>27/09/2016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92649-BF32-473B-9614-ACF7A0014037}" type="slidenum">
              <a:rPr lang="it-IT" smtClean="0"/>
              <a:t>‹N›</a:t>
            </a:fld>
            <a:endParaRPr lang="it-IT"/>
          </a:p>
        </p:txBody>
      </p:sp>
    </p:spTree>
    <p:extLst>
      <p:ext uri="{BB962C8B-B14F-4D97-AF65-F5344CB8AC3E}">
        <p14:creationId xmlns:p14="http://schemas.microsoft.com/office/powerpoint/2010/main" val="275401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7.jpg"/><Relationship Id="rId7"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gif"/></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List_of_HTTP_status_codes" TargetMode="External"/><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161611"/>
          </a:xfrm>
        </p:spPr>
        <p:txBody>
          <a:bodyPr/>
          <a:lstStyle/>
          <a:p>
            <a:r>
              <a:rPr lang="it-IT" dirty="0"/>
              <a:t>Junior Interface Developer</a:t>
            </a:r>
          </a:p>
        </p:txBody>
      </p:sp>
      <p:sp>
        <p:nvSpPr>
          <p:cNvPr id="3" name="Subtitle 2"/>
          <p:cNvSpPr>
            <a:spLocks noGrp="1"/>
          </p:cNvSpPr>
          <p:nvPr>
            <p:ph type="subTitle" idx="1"/>
          </p:nvPr>
        </p:nvSpPr>
        <p:spPr/>
        <p:txBody>
          <a:bodyPr>
            <a:normAutofit/>
          </a:bodyPr>
          <a:lstStyle/>
          <a:p>
            <a:r>
              <a:rPr lang="it-IT" dirty="0"/>
              <a:t>Modulo 02 - Asp.net MVC e Web Api</a:t>
            </a:r>
          </a:p>
          <a:p>
            <a:r>
              <a:rPr lang="it-IT" dirty="0"/>
              <a:t>Da Martedì 27/09/2016 a Giovedì 29/09/2016</a:t>
            </a:r>
          </a:p>
          <a:p>
            <a:r>
              <a:rPr lang="it-IT" dirty="0"/>
              <a:t>Gabriele Gaggi</a:t>
            </a:r>
          </a:p>
          <a:p>
            <a:endParaRPr lang="it-IT" dirty="0"/>
          </a:p>
          <a:p>
            <a:endParaRPr lang="it-IT" dirty="0"/>
          </a:p>
          <a:p>
            <a:endParaRPr lang="it-IT" dirty="0"/>
          </a:p>
        </p:txBody>
      </p:sp>
      <p:pic>
        <p:nvPicPr>
          <p:cNvPr id="1028" name="Picture 4" descr="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619" y="4866277"/>
            <a:ext cx="1846489" cy="1846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gazzettadellavoro.com/wp-content/uploads/2014/09/yoox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87" y="234654"/>
            <a:ext cx="1940463" cy="13167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nuhguyen.com/wp-content/uploads/modisonwhite_rg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2735" y="641723"/>
            <a:ext cx="2079736" cy="50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907" y="365125"/>
            <a:ext cx="7674788" cy="5943404"/>
          </a:xfrm>
          <a:prstGeom prst="rect">
            <a:avLst/>
          </a:prstGeom>
        </p:spPr>
      </p:pic>
    </p:spTree>
    <p:extLst>
      <p:ext uri="{BB962C8B-B14F-4D97-AF65-F5344CB8AC3E}">
        <p14:creationId xmlns:p14="http://schemas.microsoft.com/office/powerpoint/2010/main" val="124446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897" y="556071"/>
            <a:ext cx="7845991" cy="5373175"/>
          </a:xfrm>
          <a:prstGeom prst="rect">
            <a:avLst/>
          </a:prstGeom>
        </p:spPr>
      </p:pic>
    </p:spTree>
    <p:extLst>
      <p:ext uri="{BB962C8B-B14F-4D97-AF65-F5344CB8AC3E}">
        <p14:creationId xmlns:p14="http://schemas.microsoft.com/office/powerpoint/2010/main" val="118035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17" y="483259"/>
            <a:ext cx="11658365" cy="5683453"/>
          </a:xfrm>
          <a:prstGeom prst="rect">
            <a:avLst/>
          </a:prstGeom>
        </p:spPr>
      </p:pic>
    </p:spTree>
    <p:extLst>
      <p:ext uri="{BB962C8B-B14F-4D97-AF65-F5344CB8AC3E}">
        <p14:creationId xmlns:p14="http://schemas.microsoft.com/office/powerpoint/2010/main" val="20334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Client - Server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731" y="2383416"/>
            <a:ext cx="5178538" cy="31093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97" y="1588654"/>
            <a:ext cx="1038225" cy="7524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5964" y="2626304"/>
            <a:ext cx="1059295" cy="105929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58999" y="3970774"/>
            <a:ext cx="1433224" cy="948672"/>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6807" y="5204621"/>
            <a:ext cx="1377607" cy="740789"/>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7060" y="1258330"/>
            <a:ext cx="734434" cy="73443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21362" y="2163830"/>
            <a:ext cx="605830" cy="655782"/>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535253" y="2990678"/>
            <a:ext cx="778048" cy="778048"/>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43361" y="3939792"/>
            <a:ext cx="1161832" cy="719080"/>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47152" y="4829938"/>
            <a:ext cx="754251" cy="852631"/>
          </a:xfrm>
          <a:prstGeom prst="rect">
            <a:avLst/>
          </a:prstGeom>
        </p:spPr>
      </p:pic>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52259" y="5853635"/>
            <a:ext cx="744037" cy="772897"/>
          </a:xfrm>
          <a:prstGeom prst="rect">
            <a:avLst/>
          </a:prstGeom>
        </p:spPr>
      </p:pic>
    </p:spTree>
    <p:extLst>
      <p:ext uri="{BB962C8B-B14F-4D97-AF65-F5344CB8AC3E}">
        <p14:creationId xmlns:p14="http://schemas.microsoft.com/office/powerpoint/2010/main" val="15788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Client - Server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731" y="2383416"/>
            <a:ext cx="5178538" cy="31093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97" y="1588654"/>
            <a:ext cx="1038225" cy="7524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5964" y="2626304"/>
            <a:ext cx="1059295" cy="105929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58999" y="3970774"/>
            <a:ext cx="1433224" cy="948672"/>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6807" y="5204621"/>
            <a:ext cx="1377607" cy="740789"/>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185" y="1233488"/>
            <a:ext cx="1392816" cy="1392816"/>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6114" y="3155951"/>
            <a:ext cx="1000958" cy="1402441"/>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2020" y="5204621"/>
            <a:ext cx="1129145" cy="1129145"/>
          </a:xfrm>
          <a:prstGeom prst="rect">
            <a:avLst/>
          </a:prstGeom>
        </p:spPr>
      </p:pic>
    </p:spTree>
    <p:extLst>
      <p:ext uri="{BB962C8B-B14F-4D97-AF65-F5344CB8AC3E}">
        <p14:creationId xmlns:p14="http://schemas.microsoft.com/office/powerpoint/2010/main" val="344925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Il modello Web standard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6368" y="1408979"/>
            <a:ext cx="1392816" cy="139281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297" y="3331442"/>
            <a:ext cx="1000958" cy="140244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203" y="5241611"/>
            <a:ext cx="1129145" cy="1129145"/>
          </a:xfrm>
          <a:prstGeom prst="rect">
            <a:avLst/>
          </a:prstGeom>
        </p:spPr>
      </p:pic>
      <p:sp>
        <p:nvSpPr>
          <p:cNvPr id="11" name="TextBox 10"/>
          <p:cNvSpPr txBox="1"/>
          <p:nvPr/>
        </p:nvSpPr>
        <p:spPr>
          <a:xfrm>
            <a:off x="3094182" y="1603372"/>
            <a:ext cx="8793017" cy="1281029"/>
          </a:xfrm>
          <a:prstGeom prst="rect">
            <a:avLst/>
          </a:prstGeom>
          <a:solidFill>
            <a:schemeClr val="accent1">
              <a:lumMod val="40000"/>
              <a:lumOff val="60000"/>
            </a:schemeClr>
          </a:solidFill>
          <a:ln>
            <a:solidFill>
              <a:schemeClr val="accent1"/>
            </a:solidFill>
          </a:ln>
        </p:spPr>
        <p:txBody>
          <a:bodyPr wrap="square" lIns="360000" tIns="360000" rIns="360000" bIns="360000" rtlCol="0">
            <a:spAutoFit/>
          </a:bodyPr>
          <a:lstStyle/>
          <a:p>
            <a:r>
              <a:rPr lang="it-IT" dirty="0"/>
              <a:t>Linguaggio di markup composto da elementi che contengono attributi. Questi elementi vengono utilizzati per identificare semanticamente i diversi tipi di contenuti.</a:t>
            </a:r>
          </a:p>
        </p:txBody>
      </p:sp>
      <p:sp>
        <p:nvSpPr>
          <p:cNvPr id="12" name="TextBox 11"/>
          <p:cNvSpPr txBox="1"/>
          <p:nvPr/>
        </p:nvSpPr>
        <p:spPr>
          <a:xfrm>
            <a:off x="3094182" y="3253648"/>
            <a:ext cx="8793017" cy="1558028"/>
          </a:xfrm>
          <a:prstGeom prst="rect">
            <a:avLst/>
          </a:prstGeom>
          <a:solidFill>
            <a:schemeClr val="accent1">
              <a:lumMod val="40000"/>
              <a:lumOff val="60000"/>
            </a:schemeClr>
          </a:solidFill>
          <a:ln>
            <a:solidFill>
              <a:schemeClr val="accent1"/>
            </a:solidFill>
          </a:ln>
        </p:spPr>
        <p:txBody>
          <a:bodyPr wrap="square" lIns="360000" tIns="360000" rIns="360000" bIns="360000" rtlCol="0">
            <a:spAutoFit/>
          </a:bodyPr>
          <a:lstStyle/>
          <a:p>
            <a:r>
              <a:rPr lang="it-IT" dirty="0"/>
              <a:t>I Cascading Style Sheets consentono di avere un controllo preciso della formattazione e del layout del documento. Funziona grazie ad un insieme di regole che consentono di selezionare gli elementi della pagina Html e definire le loro caratteristiche.</a:t>
            </a:r>
          </a:p>
        </p:txBody>
      </p:sp>
      <p:sp>
        <p:nvSpPr>
          <p:cNvPr id="13" name="TextBox 12"/>
          <p:cNvSpPr txBox="1"/>
          <p:nvPr/>
        </p:nvSpPr>
        <p:spPr>
          <a:xfrm>
            <a:off x="3094182" y="5165670"/>
            <a:ext cx="8793017" cy="1281029"/>
          </a:xfrm>
          <a:prstGeom prst="rect">
            <a:avLst/>
          </a:prstGeom>
          <a:solidFill>
            <a:schemeClr val="accent1">
              <a:lumMod val="40000"/>
              <a:lumOff val="60000"/>
            </a:schemeClr>
          </a:solidFill>
          <a:ln>
            <a:solidFill>
              <a:schemeClr val="accent1"/>
            </a:solidFill>
          </a:ln>
        </p:spPr>
        <p:txBody>
          <a:bodyPr wrap="square" lIns="360000" tIns="360000" rIns="360000" bIns="360000" rtlCol="0">
            <a:spAutoFit/>
          </a:bodyPr>
          <a:lstStyle/>
          <a:p>
            <a:r>
              <a:rPr lang="it-IT" dirty="0"/>
              <a:t>Javascript è un linguaggio di programmazione che consente di aggiungere dei comportamenti alla pagina web. Validazione degli input e animazioni tra le altre cose.  </a:t>
            </a:r>
          </a:p>
        </p:txBody>
      </p:sp>
    </p:spTree>
    <p:extLst>
      <p:ext uri="{BB962C8B-B14F-4D97-AF65-F5344CB8AC3E}">
        <p14:creationId xmlns:p14="http://schemas.microsoft.com/office/powerpoint/2010/main" val="45040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HyperText Markup Language (HTML)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411" y="707438"/>
            <a:ext cx="640935" cy="640935"/>
          </a:xfrm>
          <a:prstGeom prst="rect">
            <a:avLst/>
          </a:prstGeom>
        </p:spPr>
      </p:pic>
      <p:pic>
        <p:nvPicPr>
          <p:cNvPr id="5" name="Picture 4"/>
          <p:cNvPicPr>
            <a:picLocks noChangeAspect="1"/>
          </p:cNvPicPr>
          <p:nvPr/>
        </p:nvPicPr>
        <p:blipFill>
          <a:blip r:embed="rId3"/>
          <a:stretch>
            <a:fillRect/>
          </a:stretch>
        </p:blipFill>
        <p:spPr>
          <a:xfrm>
            <a:off x="2955342" y="2086584"/>
            <a:ext cx="4572000" cy="3714750"/>
          </a:xfrm>
          <a:prstGeom prst="rect">
            <a:avLst/>
          </a:prstGeom>
        </p:spPr>
      </p:pic>
      <p:pic>
        <p:nvPicPr>
          <p:cNvPr id="1026" name="Picture 2" descr="https://upload.wikimedia.org/wikipedia/commons/thumb/4/4b/Struttura_html.svg/556px-Struttura_htm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666" y="1157935"/>
            <a:ext cx="4369618" cy="55720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46337" y="3205295"/>
            <a:ext cx="1804148" cy="1477328"/>
          </a:xfrm>
          <a:prstGeom prst="rect">
            <a:avLst/>
          </a:prstGeom>
          <a:noFill/>
        </p:spPr>
        <p:txBody>
          <a:bodyPr wrap="none" rtlCol="0">
            <a:spAutoFit/>
          </a:bodyPr>
          <a:lstStyle/>
          <a:p>
            <a:pPr marL="285750" indent="-285750">
              <a:buFont typeface="Arial" panose="020B0604020202020204" pitchFamily="34" charset="0"/>
              <a:buChar char="•"/>
            </a:pPr>
            <a:r>
              <a:rPr lang="it-IT" dirty="0"/>
              <a:t>Elementi</a:t>
            </a:r>
          </a:p>
          <a:p>
            <a:pPr marL="285750" indent="-285750">
              <a:buFont typeface="Arial" panose="020B0604020202020204" pitchFamily="34" charset="0"/>
              <a:buChar char="•"/>
            </a:pPr>
            <a:r>
              <a:rPr lang="it-IT" dirty="0"/>
              <a:t>Tag</a:t>
            </a:r>
          </a:p>
          <a:p>
            <a:pPr marL="285750" indent="-285750">
              <a:buFont typeface="Arial" panose="020B0604020202020204" pitchFamily="34" charset="0"/>
              <a:buChar char="•"/>
            </a:pPr>
            <a:r>
              <a:rPr lang="it-IT" dirty="0"/>
              <a:t>Attributi</a:t>
            </a:r>
          </a:p>
          <a:p>
            <a:pPr marL="285750" indent="-285750">
              <a:buFont typeface="Arial" panose="020B0604020202020204" pitchFamily="34" charset="0"/>
              <a:buChar char="•"/>
            </a:pPr>
            <a:r>
              <a:rPr lang="it-IT" dirty="0"/>
              <a:t>Contenuto</a:t>
            </a:r>
          </a:p>
          <a:p>
            <a:pPr marL="285750" indent="-285750">
              <a:buFont typeface="Arial" panose="020B0604020202020204" pitchFamily="34" charset="0"/>
              <a:buChar char="•"/>
            </a:pPr>
            <a:r>
              <a:rPr lang="it-IT" dirty="0"/>
              <a:t>Annidamento </a:t>
            </a:r>
          </a:p>
        </p:txBody>
      </p:sp>
    </p:spTree>
    <p:extLst>
      <p:ext uri="{BB962C8B-B14F-4D97-AF65-F5344CB8AC3E}">
        <p14:creationId xmlns:p14="http://schemas.microsoft.com/office/powerpoint/2010/main" val="207014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Cascading Style Sheet (CSS)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7898" y="707438"/>
            <a:ext cx="457452" cy="640935"/>
          </a:xfrm>
          <a:prstGeom prst="rect">
            <a:avLst/>
          </a:prstGeom>
        </p:spPr>
      </p:pic>
      <p:pic>
        <p:nvPicPr>
          <p:cNvPr id="5" name="Picture 4"/>
          <p:cNvPicPr>
            <a:picLocks noChangeAspect="1"/>
          </p:cNvPicPr>
          <p:nvPr/>
        </p:nvPicPr>
        <p:blipFill>
          <a:blip r:embed="rId3"/>
          <a:stretch>
            <a:fillRect/>
          </a:stretch>
        </p:blipFill>
        <p:spPr>
          <a:xfrm>
            <a:off x="6331915" y="2012782"/>
            <a:ext cx="4552950" cy="4105275"/>
          </a:xfrm>
          <a:prstGeom prst="rect">
            <a:avLst/>
          </a:prstGeom>
        </p:spPr>
      </p:pic>
      <p:pic>
        <p:nvPicPr>
          <p:cNvPr id="2050" name="Picture 2" descr="CSS sel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59" y="4574017"/>
            <a:ext cx="5419725" cy="11334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364645" y="2276778"/>
            <a:ext cx="5659951" cy="855574"/>
          </a:xfrm>
          <a:prstGeom prst="rect">
            <a:avLst/>
          </a:prstGeom>
        </p:spPr>
      </p:pic>
    </p:spTree>
    <p:extLst>
      <p:ext uri="{BB962C8B-B14F-4D97-AF65-F5344CB8AC3E}">
        <p14:creationId xmlns:p14="http://schemas.microsoft.com/office/powerpoint/2010/main" val="418285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Javascript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7511" y="673894"/>
            <a:ext cx="708023" cy="708023"/>
          </a:xfrm>
          <a:prstGeom prst="rect">
            <a:avLst/>
          </a:prstGeom>
        </p:spPr>
      </p:pic>
      <p:pic>
        <p:nvPicPr>
          <p:cNvPr id="4" name="Picture 3"/>
          <p:cNvPicPr>
            <a:picLocks noChangeAspect="1"/>
          </p:cNvPicPr>
          <p:nvPr/>
        </p:nvPicPr>
        <p:blipFill>
          <a:blip r:embed="rId3"/>
          <a:stretch>
            <a:fillRect/>
          </a:stretch>
        </p:blipFill>
        <p:spPr>
          <a:xfrm>
            <a:off x="2328861" y="4933949"/>
            <a:ext cx="7534275" cy="466725"/>
          </a:xfrm>
          <a:prstGeom prst="rect">
            <a:avLst/>
          </a:prstGeom>
        </p:spPr>
      </p:pic>
      <p:pic>
        <p:nvPicPr>
          <p:cNvPr id="5" name="Picture 4"/>
          <p:cNvPicPr>
            <a:picLocks noChangeAspect="1"/>
          </p:cNvPicPr>
          <p:nvPr/>
        </p:nvPicPr>
        <p:blipFill>
          <a:blip r:embed="rId4"/>
          <a:stretch>
            <a:fillRect/>
          </a:stretch>
        </p:blipFill>
        <p:spPr>
          <a:xfrm>
            <a:off x="3976685" y="2197837"/>
            <a:ext cx="4238625" cy="1847850"/>
          </a:xfrm>
          <a:prstGeom prst="rect">
            <a:avLst/>
          </a:prstGeom>
        </p:spPr>
      </p:pic>
    </p:spTree>
    <p:extLst>
      <p:ext uri="{BB962C8B-B14F-4D97-AF65-F5344CB8AC3E}">
        <p14:creationId xmlns:p14="http://schemas.microsoft.com/office/powerpoint/2010/main" val="417632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Introduzione a ASP.NET MVC5</a:t>
            </a:r>
          </a:p>
        </p:txBody>
      </p:sp>
      <p:sp>
        <p:nvSpPr>
          <p:cNvPr id="3" name="Segnaposto contenuto 2"/>
          <p:cNvSpPr>
            <a:spLocks noGrp="1"/>
          </p:cNvSpPr>
          <p:nvPr>
            <p:ph idx="1"/>
          </p:nvPr>
        </p:nvSpPr>
        <p:spPr/>
        <p:txBody>
          <a:bodyPr/>
          <a:lstStyle/>
          <a:p>
            <a:r>
              <a:rPr lang="it-IT" dirty="0"/>
              <a:t>Le tecnologie Web di Microsoft</a:t>
            </a:r>
          </a:p>
          <a:p>
            <a:r>
              <a:rPr lang="it-IT" dirty="0"/>
              <a:t>ASP.NET 4.5</a:t>
            </a:r>
          </a:p>
          <a:p>
            <a:r>
              <a:rPr lang="it-IT" dirty="0"/>
              <a:t>ASP.NET MVC 5</a:t>
            </a:r>
          </a:p>
          <a:p>
            <a:endParaRPr lang="it-IT" dirty="0"/>
          </a:p>
        </p:txBody>
      </p:sp>
    </p:spTree>
    <p:extLst>
      <p:ext uri="{BB962C8B-B14F-4D97-AF65-F5344CB8AC3E}">
        <p14:creationId xmlns:p14="http://schemas.microsoft.com/office/powerpoint/2010/main" val="39867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Asp.net MVC e Web Api</a:t>
            </a:r>
          </a:p>
        </p:txBody>
      </p:sp>
      <p:sp>
        <p:nvSpPr>
          <p:cNvPr id="3" name="Segnaposto contenuto 2"/>
          <p:cNvSpPr>
            <a:spLocks noGrp="1"/>
          </p:cNvSpPr>
          <p:nvPr>
            <p:ph idx="1"/>
          </p:nvPr>
        </p:nvSpPr>
        <p:spPr/>
        <p:txBody>
          <a:bodyPr>
            <a:normAutofit/>
          </a:bodyPr>
          <a:lstStyle/>
          <a:p>
            <a:r>
              <a:rPr lang="it-IT" dirty="0"/>
              <a:t>Introduzione allo sviluppo web</a:t>
            </a:r>
          </a:p>
          <a:p>
            <a:r>
              <a:rPr lang="it-IT" dirty="0"/>
              <a:t>Introduzione a ASP.NET MVC5</a:t>
            </a:r>
          </a:p>
          <a:p>
            <a:r>
              <a:rPr lang="it-IT" dirty="0"/>
              <a:t>Progettare applicazioni web in ASP.NET MVC 5</a:t>
            </a:r>
          </a:p>
          <a:p>
            <a:r>
              <a:rPr lang="it-IT" dirty="0"/>
              <a:t>Sviluppare i modelli di ASP.NET MVC 5</a:t>
            </a:r>
          </a:p>
          <a:p>
            <a:r>
              <a:rPr lang="it-IT" dirty="0"/>
              <a:t>Sviluppare i controlli di ASP.NET MVC 5</a:t>
            </a:r>
          </a:p>
          <a:p>
            <a:r>
              <a:rPr lang="it-IT" dirty="0"/>
              <a:t>Sviluppare le viste di ASP.NET MVC 5</a:t>
            </a:r>
          </a:p>
          <a:p>
            <a:r>
              <a:rPr lang="it-IT" dirty="0"/>
              <a:t>Il controllo degli accessi in un’applicazione ASP.NET MVC 5</a:t>
            </a:r>
          </a:p>
          <a:p>
            <a:r>
              <a:rPr lang="it-IT" dirty="0"/>
              <a:t>Creare e consumare servizi ASP.NET Web API</a:t>
            </a:r>
          </a:p>
          <a:p>
            <a:endParaRPr lang="it-IT" dirty="0"/>
          </a:p>
          <a:p>
            <a:endParaRPr lang="it-IT" dirty="0"/>
          </a:p>
          <a:p>
            <a:endParaRPr lang="it-IT" dirty="0"/>
          </a:p>
        </p:txBody>
      </p:sp>
    </p:spTree>
    <p:extLst>
      <p:ext uri="{BB962C8B-B14F-4D97-AF65-F5344CB8AC3E}">
        <p14:creationId xmlns:p14="http://schemas.microsoft.com/office/powerpoint/2010/main" val="4150114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Microsoft Web Technologies</a:t>
            </a:r>
          </a:p>
        </p:txBody>
      </p:sp>
      <p:sp>
        <p:nvSpPr>
          <p:cNvPr id="4" name="TextBox 3"/>
          <p:cNvSpPr txBox="1"/>
          <p:nvPr/>
        </p:nvSpPr>
        <p:spPr>
          <a:xfrm>
            <a:off x="4034541" y="1617188"/>
            <a:ext cx="909223"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t>Host</a:t>
            </a:r>
          </a:p>
        </p:txBody>
      </p:sp>
      <p:sp>
        <p:nvSpPr>
          <p:cNvPr id="5" name="TextBox 4"/>
          <p:cNvSpPr txBox="1"/>
          <p:nvPr/>
        </p:nvSpPr>
        <p:spPr>
          <a:xfrm>
            <a:off x="1939776" y="1616150"/>
            <a:ext cx="146386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t>Develop</a:t>
            </a:r>
          </a:p>
        </p:txBody>
      </p:sp>
      <p:sp>
        <p:nvSpPr>
          <p:cNvPr id="6" name="TextBox 5"/>
          <p:cNvSpPr txBox="1"/>
          <p:nvPr/>
        </p:nvSpPr>
        <p:spPr>
          <a:xfrm>
            <a:off x="6298359" y="2170148"/>
            <a:ext cx="1854995"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t>Server-Side</a:t>
            </a:r>
          </a:p>
        </p:txBody>
      </p:sp>
      <p:sp>
        <p:nvSpPr>
          <p:cNvPr id="7" name="TextBox 6"/>
          <p:cNvSpPr txBox="1"/>
          <p:nvPr/>
        </p:nvSpPr>
        <p:spPr>
          <a:xfrm>
            <a:off x="8501029" y="2170148"/>
            <a:ext cx="172649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t>Client-Side</a:t>
            </a:r>
          </a:p>
        </p:txBody>
      </p:sp>
      <p:sp>
        <p:nvSpPr>
          <p:cNvPr id="8" name="TextBox 7"/>
          <p:cNvSpPr txBox="1"/>
          <p:nvPr/>
        </p:nvSpPr>
        <p:spPr>
          <a:xfrm>
            <a:off x="7665281" y="1577650"/>
            <a:ext cx="143661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t>Execute</a:t>
            </a:r>
          </a:p>
        </p:txBody>
      </p:sp>
      <p:cxnSp>
        <p:nvCxnSpPr>
          <p:cNvPr id="9" name="Straight Connector 8"/>
          <p:cNvCxnSpPr/>
          <p:nvPr/>
        </p:nvCxnSpPr>
        <p:spPr bwMode="auto">
          <a:xfrm flipH="1">
            <a:off x="3841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8327401" y="2170148"/>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bwMode="auto">
          <a:xfrm flipH="1">
            <a:off x="6102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4034541" y="3044165"/>
            <a:ext cx="1823443" cy="2462213"/>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a:t>IIS</a:t>
            </a:r>
          </a:p>
          <a:p>
            <a:pPr marL="285750" indent="-285750">
              <a:buFont typeface="Arial" panose="020B0604020202020204" pitchFamily="34" charset="0"/>
              <a:buChar char="•"/>
            </a:pPr>
            <a:r>
              <a:rPr lang="en-GB" sz="2200" b="0" dirty="0"/>
              <a:t>SQL Server</a:t>
            </a:r>
          </a:p>
          <a:p>
            <a:pPr marL="285750" indent="-285750">
              <a:buFont typeface="Arial" panose="020B0604020202020204" pitchFamily="34" charset="0"/>
              <a:buChar char="•"/>
            </a:pPr>
            <a:r>
              <a:rPr lang="en-GB" sz="2200" b="0" dirty="0"/>
              <a:t>Windows Azure</a:t>
            </a:r>
          </a:p>
          <a:p>
            <a:pPr marL="285750" indent="-285750">
              <a:buFont typeface="Arial" panose="020B0604020202020204" pitchFamily="34" charset="0"/>
              <a:buChar char="•"/>
            </a:pPr>
            <a:r>
              <a:rPr lang="en-GB" sz="2200" b="0" dirty="0"/>
              <a:t>SQL Database</a:t>
            </a:r>
          </a:p>
        </p:txBody>
      </p:sp>
      <p:sp>
        <p:nvSpPr>
          <p:cNvPr id="13" name="TextBox 12"/>
          <p:cNvSpPr txBox="1"/>
          <p:nvPr/>
        </p:nvSpPr>
        <p:spPr>
          <a:xfrm>
            <a:off x="1650453" y="3044164"/>
            <a:ext cx="2034728" cy="212365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err="1"/>
              <a:t>WebMatrix</a:t>
            </a:r>
            <a:endParaRPr lang="en-GB" sz="2200" b="0" dirty="0"/>
          </a:p>
          <a:p>
            <a:pPr marL="285750" indent="-285750">
              <a:buFont typeface="Arial" panose="020B0604020202020204" pitchFamily="34" charset="0"/>
              <a:buChar char="•"/>
            </a:pPr>
            <a:r>
              <a:rPr lang="en-GB" sz="2200" b="0" dirty="0"/>
              <a:t>Visual Studio</a:t>
            </a:r>
          </a:p>
          <a:p>
            <a:pPr marL="285750" indent="-285750">
              <a:buFont typeface="Arial" panose="020B0604020202020204" pitchFamily="34" charset="0"/>
              <a:buChar char="•"/>
            </a:pPr>
            <a:r>
              <a:rPr lang="en-GB" sz="2200" b="0" dirty="0"/>
              <a:t>Visual Studio Express</a:t>
            </a:r>
          </a:p>
        </p:txBody>
      </p:sp>
      <p:sp>
        <p:nvSpPr>
          <p:cNvPr id="14" name="TextBox 13"/>
          <p:cNvSpPr txBox="1"/>
          <p:nvPr/>
        </p:nvSpPr>
        <p:spPr>
          <a:xfrm>
            <a:off x="6298359" y="3044165"/>
            <a:ext cx="1823443"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a:t>ASP.NET</a:t>
            </a:r>
          </a:p>
        </p:txBody>
      </p:sp>
      <p:sp>
        <p:nvSpPr>
          <p:cNvPr id="15" name="TextBox 14"/>
          <p:cNvSpPr txBox="1"/>
          <p:nvPr/>
        </p:nvSpPr>
        <p:spPr>
          <a:xfrm>
            <a:off x="8501029" y="3044164"/>
            <a:ext cx="2053950"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a:t>JavaScript</a:t>
            </a:r>
          </a:p>
          <a:p>
            <a:pPr marL="285750" indent="-285750">
              <a:buFont typeface="Arial" panose="020B0604020202020204" pitchFamily="34" charset="0"/>
              <a:buChar char="•"/>
            </a:pPr>
            <a:r>
              <a:rPr lang="en-GB" sz="2200" b="0" dirty="0" err="1"/>
              <a:t>jQuery</a:t>
            </a:r>
            <a:endParaRPr lang="en-GB" sz="2200" b="0" dirty="0"/>
          </a:p>
          <a:p>
            <a:pPr marL="285750" indent="-285750">
              <a:buFont typeface="Arial" panose="020B0604020202020204" pitchFamily="34" charset="0"/>
              <a:buChar char="•"/>
            </a:pPr>
            <a:r>
              <a:rPr lang="en-GB" sz="2200" b="0" dirty="0"/>
              <a:t>AJAX</a:t>
            </a:r>
          </a:p>
        </p:txBody>
      </p:sp>
    </p:spTree>
    <p:extLst>
      <p:ext uri="{BB962C8B-B14F-4D97-AF65-F5344CB8AC3E}">
        <p14:creationId xmlns:p14="http://schemas.microsoft.com/office/powerpoint/2010/main" val="3595906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951" y="46449"/>
            <a:ext cx="10515600" cy="1325563"/>
          </a:xfrm>
        </p:spPr>
        <p:txBody>
          <a:bodyPr/>
          <a:lstStyle/>
          <a:p>
            <a:r>
              <a:rPr lang="en-US" dirty="0"/>
              <a:t>Overview of ASP.NET 4.5</a:t>
            </a:r>
          </a:p>
        </p:txBody>
      </p:sp>
      <p:sp>
        <p:nvSpPr>
          <p:cNvPr id="4" name="Down Arrow 3"/>
          <p:cNvSpPr/>
          <p:nvPr/>
        </p:nvSpPr>
        <p:spPr bwMode="auto">
          <a:xfrm>
            <a:off x="8501524" y="2821578"/>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sp>
        <p:nvSpPr>
          <p:cNvPr id="5" name="Content Placeholder 2"/>
          <p:cNvSpPr>
            <a:spLocks noGrp="1"/>
          </p:cNvSpPr>
          <p:nvPr/>
        </p:nvSpPr>
        <p:spPr bwMode="auto">
          <a:xfrm>
            <a:off x="1982788" y="1021215"/>
            <a:ext cx="534112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Programming Models</a:t>
            </a:r>
          </a:p>
          <a:p>
            <a:pPr lvl="1"/>
            <a:r>
              <a:rPr lang="en-US" dirty="0"/>
              <a:t>Web Pages</a:t>
            </a:r>
          </a:p>
          <a:p>
            <a:pPr lvl="1"/>
            <a:r>
              <a:rPr lang="en-US" dirty="0"/>
              <a:t>Web Forms</a:t>
            </a:r>
          </a:p>
          <a:p>
            <a:pPr lvl="1"/>
            <a:r>
              <a:rPr lang="en-US" dirty="0"/>
              <a:t>MVC</a:t>
            </a:r>
          </a:p>
          <a:p>
            <a:r>
              <a:rPr lang="en-US" dirty="0"/>
              <a:t>ASP.NET API</a:t>
            </a:r>
          </a:p>
          <a:p>
            <a:pPr lvl="1"/>
            <a:r>
              <a:rPr lang="en-US" dirty="0"/>
              <a:t>Configuration</a:t>
            </a:r>
          </a:p>
          <a:p>
            <a:pPr lvl="1"/>
            <a:r>
              <a:rPr lang="en-US" dirty="0"/>
              <a:t>Authentication and Authorization</a:t>
            </a:r>
          </a:p>
          <a:p>
            <a:pPr lvl="1"/>
            <a:r>
              <a:rPr lang="en-US" dirty="0"/>
              <a:t>Caching</a:t>
            </a:r>
          </a:p>
          <a:p>
            <a:r>
              <a:rPr lang="en-US" dirty="0"/>
              <a:t>Compiling ASP.NET Code</a:t>
            </a:r>
          </a:p>
          <a:p>
            <a:pPr lvl="1"/>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769" y="1318032"/>
            <a:ext cx="777062" cy="137804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3353" y="4627746"/>
            <a:ext cx="1536342" cy="137726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3909" y="4874727"/>
            <a:ext cx="818889" cy="129384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81837" y="3146446"/>
            <a:ext cx="950924" cy="896894"/>
          </a:xfrm>
          <a:prstGeom prst="rect">
            <a:avLst/>
          </a:prstGeom>
        </p:spPr>
      </p:pic>
      <p:sp>
        <p:nvSpPr>
          <p:cNvPr id="10" name="TextBox 9"/>
          <p:cNvSpPr txBox="1"/>
          <p:nvPr/>
        </p:nvSpPr>
        <p:spPr>
          <a:xfrm>
            <a:off x="8930831" y="1822385"/>
            <a:ext cx="160845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ASP.NET 4.5</a:t>
            </a:r>
          </a:p>
        </p:txBody>
      </p:sp>
      <p:sp>
        <p:nvSpPr>
          <p:cNvPr id="11" name="TextBox 10"/>
          <p:cNvSpPr txBox="1"/>
          <p:nvPr/>
        </p:nvSpPr>
        <p:spPr>
          <a:xfrm>
            <a:off x="9269696" y="3366048"/>
            <a:ext cx="85869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HTML</a:t>
            </a:r>
          </a:p>
          <a:p>
            <a:r>
              <a:rPr lang="en-GB" b="0" dirty="0"/>
              <a:t>Pages</a:t>
            </a:r>
          </a:p>
        </p:txBody>
      </p:sp>
    </p:spTree>
    <p:extLst>
      <p:ext uri="{BB962C8B-B14F-4D97-AF65-F5344CB8AC3E}">
        <p14:creationId xmlns:p14="http://schemas.microsoft.com/office/powerpoint/2010/main" val="3756627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0"/>
            <a:ext cx="10515600" cy="1325563"/>
          </a:xfrm>
        </p:spPr>
        <p:txBody>
          <a:bodyPr/>
          <a:lstStyle/>
          <a:p>
            <a:r>
              <a:rPr lang="en-US" dirty="0"/>
              <a:t>Web Pages Applications</a:t>
            </a:r>
          </a:p>
        </p:txBody>
      </p:sp>
      <p:sp>
        <p:nvSpPr>
          <p:cNvPr id="4" name="Content Placeholder 2"/>
          <p:cNvSpPr>
            <a:spLocks noGrp="1"/>
          </p:cNvSpPr>
          <p:nvPr/>
        </p:nvSpPr>
        <p:spPr bwMode="auto">
          <a:xfrm>
            <a:off x="1982788" y="1021215"/>
            <a:ext cx="8119156" cy="17350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Web Matrix or Visual Studio</a:t>
            </a:r>
          </a:p>
          <a:p>
            <a:r>
              <a:rPr lang="en-US" dirty="0"/>
              <a:t>Code in .CSHTML files</a:t>
            </a:r>
          </a:p>
          <a:p>
            <a:r>
              <a:rPr lang="en-US" dirty="0"/>
              <a:t>Precise Control of HTML</a:t>
            </a:r>
          </a:p>
        </p:txBody>
      </p:sp>
      <p:sp>
        <p:nvSpPr>
          <p:cNvPr id="5" name="Rectangle 4"/>
          <p:cNvSpPr>
            <a:spLocks noChangeArrowheads="1"/>
          </p:cNvSpPr>
          <p:nvPr/>
        </p:nvSpPr>
        <p:spPr bwMode="auto">
          <a:xfrm>
            <a:off x="2333898" y="2756263"/>
            <a:ext cx="7768046" cy="34163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eaLnBrk="0" hangingPunct="0"/>
            <a:r>
              <a:rPr lang="en-US" b="0" dirty="0">
                <a:solidFill>
                  <a:schemeClr val="tx2">
                    <a:lumMod val="75000"/>
                    <a:lumOff val="25000"/>
                  </a:schemeClr>
                </a:solidFill>
                <a:latin typeface="Lucida Sans Unicode" pitchFamily="34" charset="0"/>
                <a:cs typeface="Lucida Sans Unicode" pitchFamily="34" charset="0"/>
              </a:rPr>
              <a:t>&lt;h2&gt;Special Offers&lt;/h2&gt; </a:t>
            </a:r>
          </a:p>
          <a:p>
            <a:pPr eaLnBrk="0" hangingPunct="0"/>
            <a:r>
              <a:rPr lang="en-US" b="0" dirty="0">
                <a:solidFill>
                  <a:schemeClr val="tx2">
                    <a:lumMod val="75000"/>
                    <a:lumOff val="25000"/>
                  </a:schemeClr>
                </a:solidFill>
                <a:latin typeface="Lucida Sans Unicode" pitchFamily="34" charset="0"/>
                <a:cs typeface="Lucida Sans Unicode" pitchFamily="34" charset="0"/>
              </a:rPr>
              <a:t>&lt;p&gt;Get the best possible value on </a:t>
            </a:r>
            <a:r>
              <a:rPr lang="en-US" b="0" dirty="0" err="1">
                <a:solidFill>
                  <a:schemeClr val="tx2">
                    <a:lumMod val="75000"/>
                    <a:lumOff val="25000"/>
                  </a:schemeClr>
                </a:solidFill>
                <a:latin typeface="Lucida Sans Unicode" pitchFamily="34" charset="0"/>
                <a:cs typeface="Lucida Sans Unicode" pitchFamily="34" charset="0"/>
              </a:rPr>
              <a:t>Northwind</a:t>
            </a:r>
            <a:r>
              <a:rPr lang="en-US" b="0" dirty="0">
                <a:solidFill>
                  <a:schemeClr val="tx2">
                    <a:lumMod val="75000"/>
                    <a:lumOff val="25000"/>
                  </a:schemeClr>
                </a:solidFill>
                <a:latin typeface="Lucida Sans Unicode" pitchFamily="34" charset="0"/>
                <a:cs typeface="Lucida Sans Unicode" pitchFamily="34" charset="0"/>
              </a:rPr>
              <a:t> specialty </a:t>
            </a:r>
          </a:p>
          <a:p>
            <a:pPr eaLnBrk="0" hangingPunct="0"/>
            <a:r>
              <a:rPr lang="en-US" b="0" dirty="0">
                <a:solidFill>
                  <a:schemeClr val="tx2">
                    <a:lumMod val="75000"/>
                    <a:lumOff val="25000"/>
                  </a:schemeClr>
                </a:solidFill>
                <a:latin typeface="Lucida Sans Unicode" pitchFamily="34" charset="0"/>
                <a:cs typeface="Lucida Sans Unicode" pitchFamily="34" charset="0"/>
              </a:rPr>
              <a:t>   foods by taking advantage of these offers:&lt;/p&gt; </a:t>
            </a:r>
          </a:p>
          <a:p>
            <a:pPr eaLnBrk="0" hangingPunct="0"/>
            <a:r>
              <a:rPr lang="en-US" b="0" dirty="0">
                <a:solidFill>
                  <a:schemeClr val="tx2">
                    <a:lumMod val="75000"/>
                    <a:lumOff val="25000"/>
                  </a:schemeClr>
                </a:solidFill>
                <a:latin typeface="Lucida Sans Unicode" pitchFamily="34" charset="0"/>
                <a:cs typeface="Lucida Sans Unicode" pitchFamily="34" charset="0"/>
              </a:rPr>
              <a:t>@</a:t>
            </a:r>
            <a:r>
              <a:rPr lang="en-US" b="0" dirty="0" err="1">
                <a:solidFill>
                  <a:schemeClr val="tx2">
                    <a:lumMod val="75000"/>
                    <a:lumOff val="25000"/>
                  </a:schemeClr>
                </a:solidFill>
                <a:latin typeface="Lucida Sans Unicode" pitchFamily="34" charset="0"/>
                <a:cs typeface="Lucida Sans Unicode" pitchFamily="34" charset="0"/>
              </a:rPr>
              <a:t>foreach</a:t>
            </a:r>
            <a:r>
              <a:rPr lang="en-US" b="0" dirty="0">
                <a:solidFill>
                  <a:schemeClr val="tx2">
                    <a:lumMod val="75000"/>
                    <a:lumOff val="25000"/>
                  </a:schemeClr>
                </a:solidFill>
                <a:latin typeface="Lucida Sans Unicode" pitchFamily="34" charset="0"/>
                <a:cs typeface="Lucida Sans Unicode" pitchFamily="34" charset="0"/>
              </a:rPr>
              <a:t> (</a:t>
            </a:r>
            <a:r>
              <a:rPr lang="en-US" b="0" dirty="0" err="1">
                <a:solidFill>
                  <a:schemeClr val="tx2">
                    <a:lumMod val="75000"/>
                    <a:lumOff val="25000"/>
                  </a:schemeClr>
                </a:solidFill>
                <a:latin typeface="Lucida Sans Unicode" pitchFamily="34" charset="0"/>
                <a:cs typeface="Lucida Sans Unicode" pitchFamily="34" charset="0"/>
              </a:rPr>
              <a:t>var</a:t>
            </a:r>
            <a:r>
              <a:rPr lang="en-US" b="0" dirty="0">
                <a:solidFill>
                  <a:schemeClr val="tx2">
                    <a:lumMod val="75000"/>
                    <a:lumOff val="25000"/>
                  </a:schemeClr>
                </a:solidFill>
                <a:latin typeface="Lucida Sans Unicode" pitchFamily="34" charset="0"/>
                <a:cs typeface="Lucida Sans Unicode" pitchFamily="34" charset="0"/>
              </a:rPr>
              <a:t> item in offers) { </a:t>
            </a:r>
          </a:p>
          <a:p>
            <a:pPr eaLnBrk="0" hangingPunct="0"/>
            <a:r>
              <a:rPr lang="en-US" b="0" dirty="0">
                <a:solidFill>
                  <a:schemeClr val="tx2">
                    <a:lumMod val="75000"/>
                    <a:lumOff val="25000"/>
                  </a:schemeClr>
                </a:solidFill>
                <a:latin typeface="Lucida Sans Unicode" pitchFamily="34" charset="0"/>
                <a:cs typeface="Lucida Sans Unicode" pitchFamily="34" charset="0"/>
              </a:rPr>
              <a:t>  &lt;div class="offer-card"&gt;</a:t>
            </a:r>
          </a:p>
          <a:p>
            <a:pPr eaLnBrk="0" hangingPunct="0"/>
            <a:r>
              <a:rPr lang="en-US" b="0" dirty="0">
                <a:solidFill>
                  <a:schemeClr val="tx2">
                    <a:lumMod val="75000"/>
                    <a:lumOff val="25000"/>
                  </a:schemeClr>
                </a:solidFill>
                <a:latin typeface="Lucida Sans Unicode" pitchFamily="34" charset="0"/>
                <a:cs typeface="Lucida Sans Unicode" pitchFamily="34" charset="0"/>
              </a:rPr>
              <a:t>    &lt;div class="offer-picture"&gt; </a:t>
            </a:r>
          </a:p>
          <a:p>
            <a:pPr eaLnBrk="0" hangingPunct="0"/>
            <a:r>
              <a:rPr lang="en-US" b="0" dirty="0">
                <a:solidFill>
                  <a:schemeClr val="tx2">
                    <a:lumMod val="75000"/>
                    <a:lumOff val="25000"/>
                  </a:schemeClr>
                </a:solidFill>
                <a:latin typeface="Lucida Sans Unicode" pitchFamily="34" charset="0"/>
                <a:cs typeface="Lucida Sans Unicode" pitchFamily="34" charset="0"/>
              </a:rPr>
              <a:t>      @if (!</a:t>
            </a:r>
            <a:r>
              <a:rPr lang="en-US" b="0" dirty="0" err="1">
                <a:solidFill>
                  <a:schemeClr val="tx2">
                    <a:lumMod val="75000"/>
                    <a:lumOff val="25000"/>
                  </a:schemeClr>
                </a:solidFill>
                <a:latin typeface="Lucida Sans Unicode" pitchFamily="34" charset="0"/>
                <a:cs typeface="Lucida Sans Unicode" pitchFamily="34" charset="0"/>
              </a:rPr>
              <a:t>String.IsNullOrEmpty</a:t>
            </a:r>
            <a:r>
              <a:rPr lang="en-US" b="0" dirty="0">
                <a:solidFill>
                  <a:schemeClr val="tx2">
                    <a:lumMod val="75000"/>
                    <a:lumOff val="25000"/>
                  </a:schemeClr>
                </a:solidFill>
                <a:latin typeface="Lucida Sans Unicode" pitchFamily="34" charset="0"/>
                <a:cs typeface="Lucida Sans Unicode" pitchFamily="34" charset="0"/>
              </a:rPr>
              <a:t>(</a:t>
            </a:r>
            <a:r>
              <a:rPr lang="en-US" b="0" dirty="0" err="1">
                <a:solidFill>
                  <a:schemeClr val="tx2">
                    <a:lumMod val="75000"/>
                    <a:lumOff val="25000"/>
                  </a:schemeClr>
                </a:solidFill>
                <a:latin typeface="Lucida Sans Unicode" pitchFamily="34" charset="0"/>
                <a:cs typeface="Lucida Sans Unicode" pitchFamily="34" charset="0"/>
              </a:rPr>
              <a:t>item.PhotoUrl</a:t>
            </a:r>
            <a:r>
              <a:rPr lang="en-US" b="0" dirty="0">
                <a:solidFill>
                  <a:schemeClr val="tx2">
                    <a:lumMod val="75000"/>
                    <a:lumOff val="25000"/>
                  </a:schemeClr>
                </a:solidFill>
                <a:latin typeface="Lucida Sans Unicode" pitchFamily="34" charset="0"/>
                <a:cs typeface="Lucida Sans Unicode" pitchFamily="34" charset="0"/>
              </a:rPr>
              <a:t>)){ </a:t>
            </a:r>
          </a:p>
          <a:p>
            <a:pPr eaLnBrk="0" hangingPunct="0"/>
            <a:r>
              <a:rPr lang="en-US" b="0" dirty="0">
                <a:solidFill>
                  <a:schemeClr val="tx2">
                    <a:lumMod val="75000"/>
                    <a:lumOff val="25000"/>
                  </a:schemeClr>
                </a:solidFill>
                <a:latin typeface="Lucida Sans Unicode" pitchFamily="34" charset="0"/>
                <a:cs typeface="Lucida Sans Unicode" pitchFamily="34" charset="0"/>
              </a:rPr>
              <a:t>        &lt;</a:t>
            </a:r>
            <a:r>
              <a:rPr lang="en-US" b="0" dirty="0" err="1">
                <a:solidFill>
                  <a:schemeClr val="tx2">
                    <a:lumMod val="75000"/>
                    <a:lumOff val="25000"/>
                  </a:schemeClr>
                </a:solidFill>
                <a:latin typeface="Lucida Sans Unicode" pitchFamily="34" charset="0"/>
                <a:cs typeface="Lucida Sans Unicode" pitchFamily="34" charset="0"/>
              </a:rPr>
              <a:t>img</a:t>
            </a:r>
            <a:r>
              <a:rPr lang="en-US" b="0" dirty="0">
                <a:solidFill>
                  <a:schemeClr val="tx2">
                    <a:lumMod val="75000"/>
                    <a:lumOff val="25000"/>
                  </a:schemeClr>
                </a:solidFill>
                <a:latin typeface="Lucida Sans Unicode" pitchFamily="34" charset="0"/>
                <a:cs typeface="Lucida Sans Unicode" pitchFamily="34" charset="0"/>
              </a:rPr>
              <a:t> </a:t>
            </a:r>
            <a:r>
              <a:rPr lang="en-US" b="0" dirty="0" err="1">
                <a:solidFill>
                  <a:schemeClr val="tx2">
                    <a:lumMod val="75000"/>
                    <a:lumOff val="25000"/>
                  </a:schemeClr>
                </a:solidFill>
                <a:latin typeface="Lucida Sans Unicode" pitchFamily="34" charset="0"/>
                <a:cs typeface="Lucida Sans Unicode" pitchFamily="34" charset="0"/>
              </a:rPr>
              <a:t>src</a:t>
            </a:r>
            <a:r>
              <a:rPr lang="en-US" b="0" dirty="0">
                <a:solidFill>
                  <a:schemeClr val="tx2">
                    <a:lumMod val="75000"/>
                    <a:lumOff val="25000"/>
                  </a:schemeClr>
                </a:solidFill>
                <a:latin typeface="Lucida Sans Unicode" pitchFamily="34" charset="0"/>
                <a:cs typeface="Lucida Sans Unicode" pitchFamily="34" charset="0"/>
              </a:rPr>
              <a:t>="@</a:t>
            </a:r>
            <a:r>
              <a:rPr lang="en-US" b="0" dirty="0" err="1">
                <a:solidFill>
                  <a:schemeClr val="tx2">
                    <a:lumMod val="75000"/>
                    <a:lumOff val="25000"/>
                  </a:schemeClr>
                </a:solidFill>
                <a:latin typeface="Lucida Sans Unicode" pitchFamily="34" charset="0"/>
                <a:cs typeface="Lucida Sans Unicode" pitchFamily="34" charset="0"/>
              </a:rPr>
              <a:t>Href</a:t>
            </a:r>
            <a:r>
              <a:rPr lang="en-US" b="0" dirty="0">
                <a:solidFill>
                  <a:schemeClr val="tx2">
                    <a:lumMod val="75000"/>
                    <a:lumOff val="25000"/>
                  </a:schemeClr>
                </a:solidFill>
                <a:latin typeface="Lucida Sans Unicode" pitchFamily="34" charset="0"/>
                <a:cs typeface="Lucida Sans Unicode" pitchFamily="34" charset="0"/>
              </a:rPr>
              <a:t>(</a:t>
            </a:r>
            <a:r>
              <a:rPr lang="en-US" b="0" dirty="0" err="1">
                <a:solidFill>
                  <a:schemeClr val="tx2">
                    <a:lumMod val="75000"/>
                    <a:lumOff val="25000"/>
                  </a:schemeClr>
                </a:solidFill>
                <a:latin typeface="Lucida Sans Unicode" pitchFamily="34" charset="0"/>
                <a:cs typeface="Lucida Sans Unicode" pitchFamily="34" charset="0"/>
              </a:rPr>
              <a:t>item.PhotoUrl</a:t>
            </a:r>
            <a:r>
              <a:rPr lang="en-US" b="0" dirty="0">
                <a:solidFill>
                  <a:schemeClr val="tx2">
                    <a:lumMod val="75000"/>
                    <a:lumOff val="25000"/>
                  </a:schemeClr>
                </a:solidFill>
                <a:latin typeface="Lucida Sans Unicode" pitchFamily="34" charset="0"/>
                <a:cs typeface="Lucida Sans Unicode" pitchFamily="34" charset="0"/>
              </a:rPr>
              <a:t>) alt="@</a:t>
            </a:r>
            <a:r>
              <a:rPr lang="en-US" b="0" dirty="0" err="1">
                <a:solidFill>
                  <a:schemeClr val="tx2">
                    <a:lumMod val="75000"/>
                    <a:lumOff val="25000"/>
                  </a:schemeClr>
                </a:solidFill>
                <a:latin typeface="Lucida Sans Unicode" pitchFamily="34" charset="0"/>
                <a:cs typeface="Lucida Sans Unicode" pitchFamily="34" charset="0"/>
              </a:rPr>
              <a:t>item.Title</a:t>
            </a:r>
            <a:r>
              <a:rPr lang="en-US" b="0" dirty="0">
                <a:solidFill>
                  <a:schemeClr val="tx2">
                    <a:lumMod val="75000"/>
                    <a:lumOff val="25000"/>
                  </a:schemeClr>
                </a:solidFill>
                <a:latin typeface="Lucida Sans Unicode" pitchFamily="34" charset="0"/>
                <a:cs typeface="Lucida Sans Unicode" pitchFamily="34" charset="0"/>
              </a:rPr>
              <a:t>" /&gt; </a:t>
            </a:r>
          </a:p>
          <a:p>
            <a:pPr eaLnBrk="0" hangingPunct="0"/>
            <a:r>
              <a:rPr lang="en-US" b="0" dirty="0">
                <a:solidFill>
                  <a:schemeClr val="tx2">
                    <a:lumMod val="75000"/>
                    <a:lumOff val="25000"/>
                  </a:schemeClr>
                </a:solidFill>
                <a:latin typeface="Lucida Sans Unicode" pitchFamily="34" charset="0"/>
                <a:cs typeface="Lucida Sans Unicode" pitchFamily="34" charset="0"/>
              </a:rPr>
              <a:t>      }</a:t>
            </a:r>
          </a:p>
          <a:p>
            <a:pPr eaLnBrk="0" hangingPunct="0"/>
            <a:r>
              <a:rPr lang="en-US" b="0" dirty="0">
                <a:solidFill>
                  <a:schemeClr val="tx2">
                    <a:lumMod val="75000"/>
                    <a:lumOff val="25000"/>
                  </a:schemeClr>
                </a:solidFill>
                <a:latin typeface="Lucida Sans Unicode" pitchFamily="34" charset="0"/>
                <a:cs typeface="Lucida Sans Unicode" pitchFamily="34" charset="0"/>
              </a:rPr>
              <a:t>    &lt;/div&gt; </a:t>
            </a:r>
          </a:p>
          <a:p>
            <a:pPr eaLnBrk="0" hangingPunct="0"/>
            <a:r>
              <a:rPr lang="en-US" b="0" dirty="0">
                <a:solidFill>
                  <a:schemeClr val="tx2">
                    <a:lumMod val="75000"/>
                    <a:lumOff val="25000"/>
                  </a:schemeClr>
                </a:solidFill>
                <a:latin typeface="Lucida Sans Unicode" pitchFamily="34" charset="0"/>
                <a:cs typeface="Lucida Sans Unicode" pitchFamily="34" charset="0"/>
              </a:rPr>
              <a:t>  &lt;/div&gt; </a:t>
            </a:r>
          </a:p>
          <a:p>
            <a:pPr eaLnBrk="0" hangingPunct="0"/>
            <a:r>
              <a:rPr lang="en-US" b="0" dirty="0">
                <a:solidFill>
                  <a:schemeClr val="tx2">
                    <a:lumMod val="75000"/>
                    <a:lumOff val="25000"/>
                  </a:schemeClr>
                </a:solidFill>
                <a:latin typeface="Lucida Sans Unicode" pitchFamily="34" charset="0"/>
                <a:cs typeface="Lucida Sans Unicode" pitchFamily="34" charset="0"/>
              </a:rPr>
              <a:t>}</a:t>
            </a:r>
          </a:p>
        </p:txBody>
      </p:sp>
    </p:spTree>
    <p:extLst>
      <p:ext uri="{BB962C8B-B14F-4D97-AF65-F5344CB8AC3E}">
        <p14:creationId xmlns:p14="http://schemas.microsoft.com/office/powerpoint/2010/main" val="177652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0"/>
            <a:ext cx="10515600" cy="1325563"/>
          </a:xfrm>
        </p:spPr>
        <p:txBody>
          <a:bodyPr/>
          <a:lstStyle/>
          <a:p>
            <a:r>
              <a:rPr lang="en-US" dirty="0"/>
              <a:t>Web Forms Applications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Visual Studio only</a:t>
            </a:r>
          </a:p>
          <a:p>
            <a:r>
              <a:rPr lang="en-US" dirty="0"/>
              <a:t>Code in .</a:t>
            </a:r>
            <a:r>
              <a:rPr lang="en-US" dirty="0" err="1"/>
              <a:t>aspx</a:t>
            </a:r>
            <a:r>
              <a:rPr lang="en-US" dirty="0"/>
              <a:t> files and code-behind files</a:t>
            </a:r>
          </a:p>
          <a:p>
            <a:r>
              <a:rPr lang="en-US" dirty="0"/>
              <a:t>Create a UI by dragging controls onto a page</a:t>
            </a:r>
          </a:p>
          <a:p>
            <a:r>
              <a:rPr lang="en-US" dirty="0"/>
              <a:t>Controls provide rich properties and events</a:t>
            </a:r>
          </a:p>
          <a:p>
            <a:r>
              <a:rPr lang="en-US" dirty="0"/>
              <a:t>Bind controls to data</a:t>
            </a:r>
          </a:p>
        </p:txBody>
      </p:sp>
    </p:spTree>
    <p:extLst>
      <p:ext uri="{BB962C8B-B14F-4D97-AF65-F5344CB8AC3E}">
        <p14:creationId xmlns:p14="http://schemas.microsoft.com/office/powerpoint/2010/main" val="2504962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52" y="0"/>
            <a:ext cx="10515600" cy="1325563"/>
          </a:xfrm>
        </p:spPr>
        <p:txBody>
          <a:bodyPr/>
          <a:lstStyle/>
          <a:p>
            <a:r>
              <a:rPr lang="en-US" dirty="0"/>
              <a:t>MVC Applications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Visual Studio only </a:t>
            </a:r>
          </a:p>
          <a:p>
            <a:r>
              <a:rPr lang="en-US" dirty="0"/>
              <a:t>Models encapsulate objects and data</a:t>
            </a:r>
          </a:p>
          <a:p>
            <a:r>
              <a:rPr lang="en-US" dirty="0"/>
              <a:t>Views generate the user interface</a:t>
            </a:r>
          </a:p>
          <a:p>
            <a:r>
              <a:rPr lang="en-US" dirty="0"/>
              <a:t>Controllers interact with user actions</a:t>
            </a:r>
          </a:p>
          <a:p>
            <a:r>
              <a:rPr lang="en-US" dirty="0"/>
              <a:t>Code in .</a:t>
            </a:r>
            <a:r>
              <a:rPr lang="en-US" dirty="0" err="1"/>
              <a:t>cshtml</a:t>
            </a:r>
            <a:r>
              <a:rPr lang="en-US" dirty="0"/>
              <a:t> and .</a:t>
            </a:r>
            <a:r>
              <a:rPr lang="en-US" dirty="0" err="1"/>
              <a:t>cs</a:t>
            </a:r>
            <a:r>
              <a:rPr lang="en-US" dirty="0"/>
              <a:t> files</a:t>
            </a:r>
          </a:p>
          <a:p>
            <a:r>
              <a:rPr lang="en-US" dirty="0"/>
              <a:t>Precise control of HTML and URLs</a:t>
            </a:r>
          </a:p>
          <a:p>
            <a:r>
              <a:rPr lang="en-US" dirty="0"/>
              <a:t>Easy to use unit tests</a:t>
            </a:r>
          </a:p>
        </p:txBody>
      </p:sp>
    </p:spTree>
    <p:extLst>
      <p:ext uri="{BB962C8B-B14F-4D97-AF65-F5344CB8AC3E}">
        <p14:creationId xmlns:p14="http://schemas.microsoft.com/office/powerpoint/2010/main" val="557292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139494"/>
            <a:ext cx="10515600" cy="1325563"/>
          </a:xfrm>
        </p:spPr>
        <p:txBody>
          <a:bodyPr/>
          <a:lstStyle/>
          <a:p>
            <a:r>
              <a:rPr lang="en-US" dirty="0"/>
              <a:t>Shared ASP.NET Features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Configuration</a:t>
            </a:r>
          </a:p>
          <a:p>
            <a:r>
              <a:rPr lang="en-US" dirty="0"/>
              <a:t>Authentication</a:t>
            </a:r>
          </a:p>
          <a:p>
            <a:r>
              <a:rPr lang="en-US" dirty="0"/>
              <a:t>Membership and Roles</a:t>
            </a:r>
          </a:p>
          <a:p>
            <a:r>
              <a:rPr lang="en-US" dirty="0"/>
              <a:t>State Management</a:t>
            </a:r>
          </a:p>
          <a:p>
            <a:r>
              <a:rPr lang="en-US" dirty="0"/>
              <a:t>Caching</a:t>
            </a:r>
          </a:p>
          <a:p>
            <a:endParaRPr lang="en-US" dirty="0"/>
          </a:p>
        </p:txBody>
      </p:sp>
    </p:spTree>
    <p:extLst>
      <p:ext uri="{BB962C8B-B14F-4D97-AF65-F5344CB8AC3E}">
        <p14:creationId xmlns:p14="http://schemas.microsoft.com/office/powerpoint/2010/main" val="351477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ASP.NET MVC 4</a:t>
            </a:r>
          </a:p>
        </p:txBody>
      </p:sp>
      <p:sp>
        <p:nvSpPr>
          <p:cNvPr id="3" name="Text Placeholder 2"/>
          <p:cNvSpPr>
            <a:spLocks noGrp="1"/>
          </p:cNvSpPr>
          <p:nvPr>
            <p:ph type="body" idx="1"/>
          </p:nvPr>
        </p:nvSpPr>
        <p:spPr/>
        <p:txBody>
          <a:bodyPr/>
          <a:lstStyle/>
          <a:p>
            <a:r>
              <a:rPr lang="en-US"/>
              <a:t>Models, Views, and Controllers
Demonstration: How to Explore an MVC Application
New Features of ASP.NET MVC 4</a:t>
            </a:r>
          </a:p>
        </p:txBody>
      </p:sp>
    </p:spTree>
    <p:extLst>
      <p:ext uri="{BB962C8B-B14F-4D97-AF65-F5344CB8AC3E}">
        <p14:creationId xmlns:p14="http://schemas.microsoft.com/office/powerpoint/2010/main" val="3064510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96" y="-66786"/>
            <a:ext cx="10515600" cy="1325563"/>
          </a:xfrm>
        </p:spPr>
        <p:txBody>
          <a:bodyPr/>
          <a:lstStyle/>
          <a:p>
            <a:r>
              <a:rPr lang="en-US" dirty="0"/>
              <a:t>Models, Views, and Controllers</a:t>
            </a:r>
          </a:p>
        </p:txBody>
      </p:sp>
      <p:sp>
        <p:nvSpPr>
          <p:cNvPr id="4" name="Rounded Rectangle 3"/>
          <p:cNvSpPr/>
          <p:nvPr/>
        </p:nvSpPr>
        <p:spPr bwMode="auto">
          <a:xfrm>
            <a:off x="2052035" y="1171978"/>
            <a:ext cx="5808372" cy="3425781"/>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dirty="0">
              <a:solidFill>
                <a:schemeClr val="tx1"/>
              </a:solidFill>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7605" y="5145623"/>
            <a:ext cx="1370911" cy="1228964"/>
          </a:xfrm>
          <a:prstGeom prst="rect">
            <a:avLst/>
          </a:prstGeom>
        </p:spPr>
      </p:pic>
      <p:pic>
        <p:nvPicPr>
          <p:cNvPr id="6" name="Content Placeholder 1"/>
          <p:cNvPicPr>
            <a:picLocks noGrp="1"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191371" y="5437322"/>
            <a:ext cx="732466" cy="1157296"/>
          </a:xfrm>
          <a:prstGeom prst="rect">
            <a:avLst/>
          </a:prstGeom>
          <a:noFill/>
          <a:ln w="9525">
            <a:noFill/>
            <a:miter lim="800000"/>
            <a:headEnd/>
            <a:tailEnd/>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5175" y="3209413"/>
            <a:ext cx="1319929" cy="10543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17689" y="1430039"/>
            <a:ext cx="803764" cy="134343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304" y="1765369"/>
            <a:ext cx="1022266" cy="672773"/>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5957" y="1430673"/>
            <a:ext cx="803385" cy="1342801"/>
          </a:xfrm>
          <a:prstGeom prst="rect">
            <a:avLst/>
          </a:prstGeom>
        </p:spPr>
      </p:pic>
      <p:cxnSp>
        <p:nvCxnSpPr>
          <p:cNvPr id="11" name="Straight Arrow Connector 10"/>
          <p:cNvCxnSpPr/>
          <p:nvPr/>
        </p:nvCxnSpPr>
        <p:spPr bwMode="auto">
          <a:xfrm flipH="1" flipV="1">
            <a:off x="5243060" y="4353059"/>
            <a:ext cx="1" cy="792564"/>
          </a:xfrm>
          <a:prstGeom prst="straightConnector1">
            <a:avLst/>
          </a:prstGeom>
          <a:ln>
            <a:solidFill>
              <a:schemeClr val="tx1"/>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V="1">
            <a:off x="7390328" y="2101755"/>
            <a:ext cx="1076991" cy="1"/>
          </a:xfrm>
          <a:prstGeom prst="straightConnector1">
            <a:avLst/>
          </a:prstGeom>
          <a:ln>
            <a:solidFill>
              <a:schemeClr val="tx1"/>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a:off x="3539064" y="2937455"/>
            <a:ext cx="1435208" cy="2208169"/>
          </a:xfrm>
          <a:prstGeom prst="straightConnector1">
            <a:avLst/>
          </a:prstGeom>
          <a:ln>
            <a:solidFill>
              <a:schemeClr val="tx1"/>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bwMode="auto">
          <a:xfrm flipH="1">
            <a:off x="5988934" y="2600320"/>
            <a:ext cx="408124" cy="501581"/>
          </a:xfrm>
          <a:prstGeom prst="straightConnector1">
            <a:avLst/>
          </a:prstGeom>
          <a:ln>
            <a:solidFill>
              <a:schemeClr val="tx1"/>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6103713" y="5575439"/>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Browser</a:t>
            </a:r>
          </a:p>
        </p:txBody>
      </p:sp>
      <p:sp>
        <p:nvSpPr>
          <p:cNvPr id="16" name="TextBox 15"/>
          <p:cNvSpPr txBox="1"/>
          <p:nvPr/>
        </p:nvSpPr>
        <p:spPr>
          <a:xfrm>
            <a:off x="6415103" y="3551936"/>
            <a:ext cx="13244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Controller</a:t>
            </a:r>
          </a:p>
        </p:txBody>
      </p:sp>
      <p:sp>
        <p:nvSpPr>
          <p:cNvPr id="17" name="TextBox 16"/>
          <p:cNvSpPr txBox="1"/>
          <p:nvPr/>
        </p:nvSpPr>
        <p:spPr>
          <a:xfrm>
            <a:off x="3762297" y="1892509"/>
            <a:ext cx="73289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View</a:t>
            </a:r>
          </a:p>
        </p:txBody>
      </p:sp>
      <p:sp>
        <p:nvSpPr>
          <p:cNvPr id="18" name="TextBox 17"/>
          <p:cNvSpPr txBox="1"/>
          <p:nvPr/>
        </p:nvSpPr>
        <p:spPr>
          <a:xfrm>
            <a:off x="5556766" y="1917088"/>
            <a:ext cx="86433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Model</a:t>
            </a:r>
          </a:p>
        </p:txBody>
      </p:sp>
      <p:sp>
        <p:nvSpPr>
          <p:cNvPr id="19" name="TextBox 18"/>
          <p:cNvSpPr txBox="1"/>
          <p:nvPr/>
        </p:nvSpPr>
        <p:spPr>
          <a:xfrm>
            <a:off x="8525159" y="2474307"/>
            <a:ext cx="12698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Database</a:t>
            </a:r>
          </a:p>
        </p:txBody>
      </p:sp>
      <p:sp>
        <p:nvSpPr>
          <p:cNvPr id="20" name="TextBox 19"/>
          <p:cNvSpPr txBox="1"/>
          <p:nvPr/>
        </p:nvSpPr>
        <p:spPr>
          <a:xfrm>
            <a:off x="2052036" y="4600195"/>
            <a:ext cx="15274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Web Server</a:t>
            </a:r>
          </a:p>
        </p:txBody>
      </p:sp>
      <p:sp>
        <p:nvSpPr>
          <p:cNvPr id="21" name="TextBox 20"/>
          <p:cNvSpPr txBox="1"/>
          <p:nvPr/>
        </p:nvSpPr>
        <p:spPr>
          <a:xfrm>
            <a:off x="5264098" y="4661751"/>
            <a:ext cx="643381"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t>HTTP</a:t>
            </a:r>
          </a:p>
        </p:txBody>
      </p:sp>
      <p:sp>
        <p:nvSpPr>
          <p:cNvPr id="22" name="TextBox 21"/>
          <p:cNvSpPr txBox="1"/>
          <p:nvPr/>
        </p:nvSpPr>
        <p:spPr>
          <a:xfrm>
            <a:off x="7588532" y="1693494"/>
            <a:ext cx="54854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t>SQL</a:t>
            </a:r>
          </a:p>
        </p:txBody>
      </p:sp>
      <p:cxnSp>
        <p:nvCxnSpPr>
          <p:cNvPr id="23" name="Straight Arrow Connector 22"/>
          <p:cNvCxnSpPr/>
          <p:nvPr/>
        </p:nvCxnSpPr>
        <p:spPr bwMode="auto">
          <a:xfrm flipH="1" flipV="1">
            <a:off x="3962751" y="2822217"/>
            <a:ext cx="1118157" cy="590684"/>
          </a:xfrm>
          <a:prstGeom prst="straightConnector1">
            <a:avLst/>
          </a:prstGeom>
          <a:ln>
            <a:solidFill>
              <a:schemeClr val="tx1"/>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p:nvPr/>
        </p:nvCxnSpPr>
        <p:spPr bwMode="auto">
          <a:xfrm flipV="1">
            <a:off x="6149283" y="2686046"/>
            <a:ext cx="411120" cy="498953"/>
          </a:xfrm>
          <a:prstGeom prst="straightConnector1">
            <a:avLst/>
          </a:prstGeom>
          <a:ln>
            <a:solidFill>
              <a:schemeClr val="tx1"/>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bwMode="auto">
          <a:xfrm flipH="1" flipV="1">
            <a:off x="7372407" y="2286421"/>
            <a:ext cx="1076991" cy="1"/>
          </a:xfrm>
          <a:prstGeom prst="straightConnector1">
            <a:avLst/>
          </a:prstGeom>
          <a:ln>
            <a:solidFill>
              <a:schemeClr val="tx1"/>
            </a:solidFill>
            <a:headEnd type="none" w="med" len="med"/>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99201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Progettare applicazioni web in ASP.NET MVC 5</a:t>
            </a:r>
          </a:p>
        </p:txBody>
      </p:sp>
      <p:sp>
        <p:nvSpPr>
          <p:cNvPr id="4" name="Segnaposto contenuto 3"/>
          <p:cNvSpPr>
            <a:spLocks noGrp="1"/>
          </p:cNvSpPr>
          <p:nvPr>
            <p:ph idx="1"/>
          </p:nvPr>
        </p:nvSpPr>
        <p:spPr/>
        <p:txBody>
          <a:bodyPr/>
          <a:lstStyle/>
          <a:p>
            <a:r>
              <a:rPr lang="it-IT" dirty="0"/>
              <a:t>Pianificare durante la fase di progettazione</a:t>
            </a:r>
          </a:p>
          <a:p>
            <a:r>
              <a:rPr lang="it-IT" dirty="0"/>
              <a:t>Disegnare i modelli, i controller e le viste</a:t>
            </a:r>
          </a:p>
          <a:p>
            <a:endParaRPr lang="it-IT" dirty="0"/>
          </a:p>
        </p:txBody>
      </p:sp>
    </p:spTree>
    <p:extLst>
      <p:ext uri="{BB962C8B-B14F-4D97-AF65-F5344CB8AC3E}">
        <p14:creationId xmlns:p14="http://schemas.microsoft.com/office/powerpoint/2010/main" val="125234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Development Methodologies</a:t>
            </a:r>
          </a:p>
        </p:txBody>
      </p:sp>
      <p:graphicFrame>
        <p:nvGraphicFramePr>
          <p:cNvPr id="4" name="Table 3"/>
          <p:cNvGraphicFramePr>
            <a:graphicFrameLocks noGrp="1"/>
          </p:cNvGraphicFramePr>
          <p:nvPr>
            <p:extLst>
              <p:ext uri="{D42A27DB-BD31-4B8C-83A1-F6EECF244321}">
                <p14:modId xmlns:p14="http://schemas.microsoft.com/office/powerpoint/2010/main" val="639196016"/>
              </p:ext>
            </p:extLst>
          </p:nvPr>
        </p:nvGraphicFramePr>
        <p:xfrm>
          <a:off x="1805355" y="1596329"/>
          <a:ext cx="8651630" cy="4668520"/>
        </p:xfrm>
        <a:graphic>
          <a:graphicData uri="http://schemas.openxmlformats.org/drawingml/2006/table">
            <a:tbl>
              <a:tblPr firstRow="1" bandRow="1">
                <a:tableStyleId>{72833802-FEF1-4C79-8D5D-14CF1EAF98D9}</a:tableStyleId>
              </a:tblPr>
              <a:tblGrid>
                <a:gridCol w="2518116">
                  <a:extLst>
                    <a:ext uri="{9D8B030D-6E8A-4147-A177-3AD203B41FA5}">
                      <a16:colId xmlns:a16="http://schemas.microsoft.com/office/drawing/2014/main" val="20000"/>
                    </a:ext>
                  </a:extLst>
                </a:gridCol>
                <a:gridCol w="6133514">
                  <a:extLst>
                    <a:ext uri="{9D8B030D-6E8A-4147-A177-3AD203B41FA5}">
                      <a16:colId xmlns:a16="http://schemas.microsoft.com/office/drawing/2014/main" val="20001"/>
                    </a:ext>
                  </a:extLst>
                </a:gridCol>
              </a:tblGrid>
              <a:tr h="370840">
                <a:tc>
                  <a:txBody>
                    <a:bodyPr/>
                    <a:lstStyle/>
                    <a:p>
                      <a:r>
                        <a:rPr lang="en-GB" sz="1600" dirty="0"/>
                        <a:t>Development Model</a:t>
                      </a:r>
                    </a:p>
                  </a:txBody>
                  <a:tcPr/>
                </a:tc>
                <a:tc>
                  <a:txBody>
                    <a:bodyPr/>
                    <a:lstStyle/>
                    <a:p>
                      <a:r>
                        <a:rPr lang="en-GB" sz="1600" dirty="0"/>
                        <a:t>Description</a:t>
                      </a:r>
                    </a:p>
                  </a:txBody>
                  <a:tcPr/>
                </a:tc>
                <a:extLst>
                  <a:ext uri="{0D108BD9-81ED-4DB2-BD59-A6C34878D82A}">
                    <a16:rowId xmlns:a16="http://schemas.microsoft.com/office/drawing/2014/main" val="10000"/>
                  </a:ext>
                </a:extLst>
              </a:tr>
              <a:tr h="173502">
                <a:tc>
                  <a:txBody>
                    <a:bodyPr/>
                    <a:lstStyle/>
                    <a:p>
                      <a:r>
                        <a:rPr lang="en-US" sz="1600" dirty="0"/>
                        <a:t>Waterfall Model</a:t>
                      </a:r>
                      <a:endParaRPr lang="en-GB" sz="1600" dirty="0"/>
                    </a:p>
                  </a:txBody>
                  <a:tcPr/>
                </a:tc>
                <a:tc>
                  <a:txBody>
                    <a:bodyPr/>
                    <a:lstStyle/>
                    <a:p>
                      <a:r>
                        <a:rPr lang="en-US" sz="1600" dirty="0"/>
                        <a:t>Activities for building an application a</a:t>
                      </a:r>
                      <a:r>
                        <a:rPr lang="en-IN" sz="1600" dirty="0"/>
                        <a:t>re performed sequentially in distinct phases with clear deliverables.</a:t>
                      </a:r>
                      <a:endParaRPr lang="en-GB" sz="1600" dirty="0"/>
                    </a:p>
                  </a:txBody>
                  <a:tcPr/>
                </a:tc>
                <a:extLst>
                  <a:ext uri="{0D108BD9-81ED-4DB2-BD59-A6C34878D82A}">
                    <a16:rowId xmlns:a16="http://schemas.microsoft.com/office/drawing/2014/main" val="10001"/>
                  </a:ext>
                </a:extLst>
              </a:tr>
              <a:tr h="370840">
                <a:tc>
                  <a:txBody>
                    <a:bodyPr/>
                    <a:lstStyle/>
                    <a:p>
                      <a:r>
                        <a:rPr lang="en-US" sz="1600" dirty="0"/>
                        <a:t>Iterative Development Model</a:t>
                      </a:r>
                      <a:endParaRPr lang="en-GB" sz="1600" dirty="0"/>
                    </a:p>
                  </a:txBody>
                  <a:tcPr/>
                </a:tc>
                <a:tc>
                  <a:txBody>
                    <a:bodyPr/>
                    <a:lstStyle/>
                    <a:p>
                      <a:r>
                        <a:rPr lang="en-US" sz="1600" dirty="0"/>
                        <a:t>A</a:t>
                      </a:r>
                      <a:r>
                        <a:rPr lang="en-GB" sz="1600" dirty="0"/>
                        <a:t>n application is built iteratively in parts, by using working versions that are thoroughly tested, until it is finalized.</a:t>
                      </a:r>
                    </a:p>
                  </a:txBody>
                  <a:tcPr/>
                </a:tc>
                <a:extLst>
                  <a:ext uri="{0D108BD9-81ED-4DB2-BD59-A6C34878D82A}">
                    <a16:rowId xmlns:a16="http://schemas.microsoft.com/office/drawing/2014/main" val="10002"/>
                  </a:ext>
                </a:extLst>
              </a:tr>
              <a:tr h="370840">
                <a:tc>
                  <a:txBody>
                    <a:bodyPr/>
                    <a:lstStyle/>
                    <a:p>
                      <a:r>
                        <a:rPr lang="en-US" sz="1600" dirty="0"/>
                        <a:t>Prototype Model</a:t>
                      </a:r>
                      <a:endParaRPr lang="en-GB" sz="1600" dirty="0"/>
                    </a:p>
                  </a:txBody>
                  <a:tcPr/>
                </a:tc>
                <a:tc>
                  <a:txBody>
                    <a:bodyPr/>
                    <a:lstStyle/>
                    <a:p>
                      <a:r>
                        <a:rPr lang="en-US" sz="1600" dirty="0"/>
                        <a:t>Based on a few business requirements, a prototype is made. Feedback on the prototype is used as input to develop the final application.</a:t>
                      </a:r>
                      <a:endParaRPr lang="en-GB" sz="1600" dirty="0"/>
                    </a:p>
                  </a:txBody>
                  <a:tcPr/>
                </a:tc>
                <a:extLst>
                  <a:ext uri="{0D108BD9-81ED-4DB2-BD59-A6C34878D82A}">
                    <a16:rowId xmlns:a16="http://schemas.microsoft.com/office/drawing/2014/main" val="10003"/>
                  </a:ext>
                </a:extLst>
              </a:tr>
              <a:tr h="370840">
                <a:tc>
                  <a:txBody>
                    <a:bodyPr/>
                    <a:lstStyle/>
                    <a:p>
                      <a:r>
                        <a:rPr lang="en-US" sz="1600" dirty="0"/>
                        <a:t>Agile Development Model</a:t>
                      </a:r>
                      <a:endParaRPr lang="en-GB" sz="1600" dirty="0"/>
                    </a:p>
                  </a:txBody>
                  <a:tcPr/>
                </a:tc>
                <a:tc>
                  <a:txBody>
                    <a:bodyPr/>
                    <a:lstStyle/>
                    <a:p>
                      <a:r>
                        <a:rPr lang="en-US" sz="1600" dirty="0"/>
                        <a:t>An application is built in rapid cycles, integrating changing circumstances and requirements in the development process.</a:t>
                      </a:r>
                      <a:endParaRPr lang="en-GB" sz="1600" dirty="0"/>
                    </a:p>
                  </a:txBody>
                  <a:tcPr/>
                </a:tc>
                <a:extLst>
                  <a:ext uri="{0D108BD9-81ED-4DB2-BD59-A6C34878D82A}">
                    <a16:rowId xmlns:a16="http://schemas.microsoft.com/office/drawing/2014/main" val="10004"/>
                  </a:ext>
                </a:extLst>
              </a:tr>
              <a:tr h="370840">
                <a:tc>
                  <a:txBody>
                    <a:bodyPr/>
                    <a:lstStyle/>
                    <a:p>
                      <a:r>
                        <a:rPr lang="en-US" sz="1600" dirty="0"/>
                        <a:t>Extreme Programming</a:t>
                      </a:r>
                      <a:endParaRPr lang="en-GB" sz="1600" dirty="0"/>
                    </a:p>
                  </a:txBody>
                  <a:tcPr/>
                </a:tc>
                <a:tc>
                  <a:txBody>
                    <a:bodyPr/>
                    <a:lstStyle/>
                    <a:p>
                      <a:r>
                        <a:rPr lang="en-US" sz="1600" dirty="0"/>
                        <a:t>Begins with </a:t>
                      </a:r>
                      <a:r>
                        <a:rPr lang="en-IN" sz="1600" dirty="0"/>
                        <a:t>solving a few critical tasks. Developers test the simplified solution and obtain feedback from stakeholders to derive the detailed requirements, which evolve over the project life cycle.</a:t>
                      </a:r>
                      <a:endParaRPr lang="en-GB" sz="1600" dirty="0"/>
                    </a:p>
                  </a:txBody>
                  <a:tcPr/>
                </a:tc>
                <a:extLst>
                  <a:ext uri="{0D108BD9-81ED-4DB2-BD59-A6C34878D82A}">
                    <a16:rowId xmlns:a16="http://schemas.microsoft.com/office/drawing/2014/main" val="10005"/>
                  </a:ext>
                </a:extLst>
              </a:tr>
              <a:tr h="370840">
                <a:tc>
                  <a:txBody>
                    <a:bodyPr/>
                    <a:lstStyle/>
                    <a:p>
                      <a:r>
                        <a:rPr lang="en-US" sz="1600" dirty="0"/>
                        <a:t>Test-Driven Development</a:t>
                      </a:r>
                      <a:endParaRPr lang="en-GB" sz="1600" dirty="0"/>
                    </a:p>
                  </a:txBody>
                  <a:tcPr/>
                </a:tc>
                <a:tc>
                  <a:txBody>
                    <a:bodyPr/>
                    <a:lstStyle/>
                    <a:p>
                      <a:r>
                        <a:rPr lang="en-US" sz="1600" dirty="0"/>
                        <a:t>A test project is created and you can test changes to the code singly or as a group, throughout the project.</a:t>
                      </a:r>
                    </a:p>
                  </a:txBody>
                  <a:tcPr/>
                </a:tc>
                <a:extLst>
                  <a:ext uri="{0D108BD9-81ED-4DB2-BD59-A6C34878D82A}">
                    <a16:rowId xmlns:a16="http://schemas.microsoft.com/office/drawing/2014/main" val="10006"/>
                  </a:ext>
                </a:extLst>
              </a:tr>
              <a:tr h="370840">
                <a:tc>
                  <a:txBody>
                    <a:bodyPr/>
                    <a:lstStyle/>
                    <a:p>
                      <a:r>
                        <a:rPr lang="en-GB" sz="1600" dirty="0"/>
                        <a:t>Unified </a:t>
                      </a:r>
                      <a:r>
                        <a:rPr lang="en-GB" sz="1600" dirty="0" err="1"/>
                        <a:t>Modeling</a:t>
                      </a:r>
                      <a:r>
                        <a:rPr lang="en-GB" sz="1600" dirty="0"/>
                        <a:t> Language</a:t>
                      </a:r>
                    </a:p>
                  </a:txBody>
                  <a:tcPr/>
                </a:tc>
                <a:tc>
                  <a:txBody>
                    <a:bodyPr/>
                    <a:lstStyle/>
                    <a:p>
                      <a:r>
                        <a:rPr lang="en-US" sz="1600" dirty="0"/>
                        <a:t>UML diagrams are used for planning and documenting purposes, across all project development models.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0331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Introduzione allo sviluppo web</a:t>
            </a:r>
          </a:p>
        </p:txBody>
      </p:sp>
      <p:sp>
        <p:nvSpPr>
          <p:cNvPr id="3" name="Segnaposto contenuto 2"/>
          <p:cNvSpPr>
            <a:spLocks noGrp="1"/>
          </p:cNvSpPr>
          <p:nvPr>
            <p:ph idx="1"/>
          </p:nvPr>
        </p:nvSpPr>
        <p:spPr/>
        <p:txBody>
          <a:bodyPr/>
          <a:lstStyle/>
          <a:p>
            <a:r>
              <a:rPr lang="it-IT" dirty="0"/>
              <a:t>Breve storia del Web</a:t>
            </a:r>
          </a:p>
          <a:p>
            <a:r>
              <a:rPr lang="it-IT" dirty="0"/>
              <a:t>Il protocollo http</a:t>
            </a:r>
          </a:p>
          <a:p>
            <a:r>
              <a:rPr lang="it-IT" dirty="0"/>
              <a:t>Il protocollo </a:t>
            </a:r>
            <a:r>
              <a:rPr lang="it-IT" dirty="0" err="1"/>
              <a:t>https</a:t>
            </a:r>
            <a:endParaRPr lang="it-IT" dirty="0"/>
          </a:p>
          <a:p>
            <a:r>
              <a:rPr lang="it-IT" dirty="0"/>
              <a:t>Applicazioni client server</a:t>
            </a:r>
          </a:p>
          <a:p>
            <a:r>
              <a:rPr lang="it-IT" dirty="0"/>
              <a:t>Il modello web standard</a:t>
            </a:r>
          </a:p>
          <a:p>
            <a:r>
              <a:rPr lang="it-IT" dirty="0"/>
              <a:t>Html, CSS e </a:t>
            </a:r>
            <a:r>
              <a:rPr lang="it-IT" dirty="0" err="1"/>
              <a:t>Javascript</a:t>
            </a:r>
            <a:endParaRPr lang="it-IT" dirty="0"/>
          </a:p>
          <a:p>
            <a:endParaRPr lang="it-IT" dirty="0"/>
          </a:p>
        </p:txBody>
      </p:sp>
    </p:spTree>
    <p:extLst>
      <p:ext uri="{BB962C8B-B14F-4D97-AF65-F5344CB8AC3E}">
        <p14:creationId xmlns:p14="http://schemas.microsoft.com/office/powerpoint/2010/main" val="1489762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592" y="105446"/>
            <a:ext cx="10515600" cy="1325563"/>
          </a:xfrm>
        </p:spPr>
        <p:txBody>
          <a:bodyPr/>
          <a:lstStyle/>
          <a:p>
            <a:r>
              <a:rPr lang="en-US" dirty="0"/>
              <a:t>Gathering Requirements</a:t>
            </a:r>
          </a:p>
        </p:txBody>
      </p:sp>
      <p:sp>
        <p:nvSpPr>
          <p:cNvPr id="4" name="Content Placeholder 2"/>
          <p:cNvSpPr>
            <a:spLocks noGrp="1"/>
          </p:cNvSpPr>
          <p:nvPr/>
        </p:nvSpPr>
        <p:spPr bwMode="auto">
          <a:xfrm>
            <a:off x="1982789" y="1021215"/>
            <a:ext cx="421260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Functional requirements describe how the application responds to users </a:t>
            </a:r>
          </a:p>
          <a:p>
            <a:r>
              <a:rPr lang="en-US" sz="2000" dirty="0"/>
              <a:t>Technical requirements describe the technical features of an application, such as availability, security, or performance</a:t>
            </a:r>
          </a:p>
          <a:p>
            <a:r>
              <a:rPr lang="en-US" sz="2000" dirty="0"/>
              <a:t>You can build functional requirements by using:</a:t>
            </a:r>
          </a:p>
          <a:p>
            <a:pPr lvl="1"/>
            <a:r>
              <a:rPr lang="en-US" sz="2000" dirty="0"/>
              <a:t>Usage scenarios</a:t>
            </a:r>
          </a:p>
          <a:p>
            <a:pPr lvl="1"/>
            <a:r>
              <a:rPr lang="en-US" sz="2000" dirty="0"/>
              <a:t>Use cases</a:t>
            </a:r>
          </a:p>
          <a:p>
            <a:pPr lvl="1"/>
            <a:r>
              <a:rPr lang="en-US" sz="2000" dirty="0"/>
              <a:t>Requirements modeling in agile </a:t>
            </a:r>
          </a:p>
          <a:p>
            <a:pPr lvl="1"/>
            <a:r>
              <a:rPr lang="en-US" sz="2000" dirty="0"/>
              <a:t>User stories in extreme programming</a:t>
            </a:r>
          </a:p>
        </p:txBody>
      </p:sp>
      <p:pic>
        <p:nvPicPr>
          <p:cNvPr id="5" name="Picture 4"/>
          <p:cNvPicPr>
            <a:picLocks noChangeAspect="1"/>
          </p:cNvPicPr>
          <p:nvPr/>
        </p:nvPicPr>
        <p:blipFill>
          <a:blip r:embed="rId3" cstate="print"/>
          <a:stretch>
            <a:fillRect/>
          </a:stretch>
        </p:blipFill>
        <p:spPr>
          <a:xfrm>
            <a:off x="6195392" y="1431009"/>
            <a:ext cx="3856403" cy="3021722"/>
          </a:xfrm>
          <a:prstGeom prst="rect">
            <a:avLst/>
          </a:prstGeom>
        </p:spPr>
      </p:pic>
      <p:sp>
        <p:nvSpPr>
          <p:cNvPr id="6" name="Rectangle 5"/>
          <p:cNvSpPr/>
          <p:nvPr/>
        </p:nvSpPr>
        <p:spPr>
          <a:xfrm>
            <a:off x="6132529" y="4932457"/>
            <a:ext cx="4195379"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Sample UML Use Case Diagram</a:t>
            </a:r>
            <a:endParaRPr lang="en-GB" dirty="0"/>
          </a:p>
        </p:txBody>
      </p:sp>
    </p:spTree>
    <p:extLst>
      <p:ext uri="{BB962C8B-B14F-4D97-AF65-F5344CB8AC3E}">
        <p14:creationId xmlns:p14="http://schemas.microsoft.com/office/powerpoint/2010/main" val="3178298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82"/>
            <a:ext cx="10515600" cy="1325563"/>
          </a:xfrm>
        </p:spPr>
        <p:txBody>
          <a:bodyPr/>
          <a:lstStyle/>
          <a:p>
            <a:r>
              <a:rPr lang="en-US" dirty="0"/>
              <a:t>Planning the Database Design</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Logical Modeling</a:t>
            </a:r>
          </a:p>
          <a:p>
            <a:r>
              <a:rPr lang="en-US" dirty="0"/>
              <a:t>Physical Database Structure</a:t>
            </a:r>
          </a:p>
          <a:p>
            <a:r>
              <a:rPr lang="en-US" dirty="0"/>
              <a:t>Working with </a:t>
            </a:r>
            <a:r>
              <a:rPr lang="en-US" dirty="0" err="1"/>
              <a:t>DBAs</a:t>
            </a:r>
            <a:endParaRPr lang="en-US" dirty="0"/>
          </a:p>
          <a:p>
            <a:r>
              <a:rPr lang="en-US" dirty="0"/>
              <a:t>Database Design in Agile and Extreme Programming</a:t>
            </a:r>
          </a:p>
          <a:p>
            <a:pPr>
              <a:buNone/>
            </a:pPr>
            <a:endParaRPr lang="en-US" dirty="0"/>
          </a:p>
        </p:txBody>
      </p:sp>
    </p:spTree>
    <p:extLst>
      <p:ext uri="{BB962C8B-B14F-4D97-AF65-F5344CB8AC3E}">
        <p14:creationId xmlns:p14="http://schemas.microsoft.com/office/powerpoint/2010/main" val="106607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87655"/>
            <a:ext cx="10515600" cy="1325563"/>
          </a:xfrm>
        </p:spPr>
        <p:txBody>
          <a:bodyPr/>
          <a:lstStyle/>
          <a:p>
            <a:r>
              <a:rPr lang="en-US" dirty="0"/>
              <a:t>Planning for Distributed Applications</a:t>
            </a:r>
          </a:p>
        </p:txBody>
      </p:sp>
      <p:sp>
        <p:nvSpPr>
          <p:cNvPr id="4" name="Content Placeholder 2"/>
          <p:cNvSpPr>
            <a:spLocks noGrp="1"/>
          </p:cNvSpPr>
          <p:nvPr/>
        </p:nvSpPr>
        <p:spPr bwMode="auto">
          <a:xfrm>
            <a:off x="1982788" y="1021215"/>
            <a:ext cx="347710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Layers</a:t>
            </a:r>
          </a:p>
          <a:p>
            <a:pPr lvl="1"/>
            <a:r>
              <a:rPr lang="en-US" dirty="0"/>
              <a:t>Presentation</a:t>
            </a:r>
          </a:p>
          <a:p>
            <a:pPr lvl="1"/>
            <a:r>
              <a:rPr lang="en-US" dirty="0"/>
              <a:t>Business Logic</a:t>
            </a:r>
          </a:p>
          <a:p>
            <a:pPr lvl="1"/>
            <a:r>
              <a:rPr lang="en-US" dirty="0"/>
              <a:t>Data Access</a:t>
            </a:r>
          </a:p>
          <a:p>
            <a:pPr lvl="1"/>
            <a:r>
              <a:rPr lang="en-US" dirty="0"/>
              <a:t>Database</a:t>
            </a:r>
          </a:p>
          <a:p>
            <a:r>
              <a:rPr lang="en-US" dirty="0"/>
              <a:t>Communication</a:t>
            </a:r>
          </a:p>
          <a:p>
            <a:r>
              <a:rPr lang="en-US" dirty="0"/>
              <a:t>Security</a:t>
            </a:r>
          </a:p>
          <a:p>
            <a:pPr lvl="1"/>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5293" y="1021215"/>
            <a:ext cx="1151784" cy="103252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1566" y="4273074"/>
            <a:ext cx="679238" cy="120456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1280" y="5923722"/>
            <a:ext cx="927412" cy="61034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8074" y="2622425"/>
            <a:ext cx="679238" cy="1204561"/>
          </a:xfrm>
          <a:prstGeom prst="rect">
            <a:avLst/>
          </a:prstGeom>
        </p:spPr>
      </p:pic>
      <p:sp>
        <p:nvSpPr>
          <p:cNvPr id="9" name="TextBox 8"/>
          <p:cNvSpPr txBox="1"/>
          <p:nvPr/>
        </p:nvSpPr>
        <p:spPr>
          <a:xfrm>
            <a:off x="5759665" y="1352812"/>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Browser</a:t>
            </a:r>
          </a:p>
        </p:txBody>
      </p:sp>
      <p:sp>
        <p:nvSpPr>
          <p:cNvPr id="10" name="TextBox 9"/>
          <p:cNvSpPr txBox="1"/>
          <p:nvPr/>
        </p:nvSpPr>
        <p:spPr>
          <a:xfrm>
            <a:off x="5759664" y="2622425"/>
            <a:ext cx="94724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Web </a:t>
            </a:r>
          </a:p>
          <a:p>
            <a:r>
              <a:rPr lang="en-GB" b="0" dirty="0"/>
              <a:t>Server</a:t>
            </a:r>
          </a:p>
        </p:txBody>
      </p:sp>
      <p:sp>
        <p:nvSpPr>
          <p:cNvPr id="11" name="TextBox 10"/>
          <p:cNvSpPr txBox="1"/>
          <p:nvPr/>
        </p:nvSpPr>
        <p:spPr>
          <a:xfrm>
            <a:off x="5759664" y="4273073"/>
            <a:ext cx="947247"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Middle</a:t>
            </a:r>
          </a:p>
          <a:p>
            <a:r>
              <a:rPr lang="en-GB" b="0" dirty="0"/>
              <a:t>Tier</a:t>
            </a:r>
          </a:p>
          <a:p>
            <a:r>
              <a:rPr lang="en-GB" b="0" dirty="0"/>
              <a:t>Server</a:t>
            </a:r>
          </a:p>
        </p:txBody>
      </p:sp>
      <p:sp>
        <p:nvSpPr>
          <p:cNvPr id="12" name="TextBox 11"/>
          <p:cNvSpPr txBox="1"/>
          <p:nvPr/>
        </p:nvSpPr>
        <p:spPr>
          <a:xfrm>
            <a:off x="5681382" y="5923723"/>
            <a:ext cx="126989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Database</a:t>
            </a:r>
          </a:p>
          <a:p>
            <a:r>
              <a:rPr lang="en-GB" b="0" dirty="0"/>
              <a:t>Server</a:t>
            </a:r>
          </a:p>
        </p:txBody>
      </p:sp>
      <p:sp>
        <p:nvSpPr>
          <p:cNvPr id="13" name="TextBox 12"/>
          <p:cNvSpPr txBox="1"/>
          <p:nvPr/>
        </p:nvSpPr>
        <p:spPr>
          <a:xfrm>
            <a:off x="8037078" y="2862470"/>
            <a:ext cx="163378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Presentation</a:t>
            </a:r>
          </a:p>
        </p:txBody>
      </p:sp>
      <p:sp>
        <p:nvSpPr>
          <p:cNvPr id="14" name="TextBox 13"/>
          <p:cNvSpPr txBox="1"/>
          <p:nvPr/>
        </p:nvSpPr>
        <p:spPr>
          <a:xfrm>
            <a:off x="8037078" y="4365407"/>
            <a:ext cx="1875835"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Business Logic</a:t>
            </a:r>
          </a:p>
          <a:p>
            <a:r>
              <a:rPr lang="en-GB" b="0" dirty="0"/>
              <a:t>Data Access</a:t>
            </a:r>
          </a:p>
        </p:txBody>
      </p:sp>
      <p:cxnSp>
        <p:nvCxnSpPr>
          <p:cNvPr id="15" name="Straight Arrow Connector 14"/>
          <p:cNvCxnSpPr/>
          <p:nvPr/>
        </p:nvCxnSpPr>
        <p:spPr bwMode="auto">
          <a:xfrm>
            <a:off x="7461185" y="2053742"/>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7414986" y="5441336"/>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7408478" y="3817191"/>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6519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0"/>
            <a:ext cx="10515600" cy="1325563"/>
          </a:xfrm>
        </p:spPr>
        <p:txBody>
          <a:bodyPr/>
          <a:lstStyle/>
          <a:p>
            <a:r>
              <a:rPr lang="en-US" dirty="0"/>
              <a:t>Planning State Management</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Client-side locations to store state data:</a:t>
            </a:r>
          </a:p>
          <a:p>
            <a:pPr lvl="1"/>
            <a:r>
              <a:rPr lang="en-US" dirty="0"/>
              <a:t>Cookies</a:t>
            </a:r>
          </a:p>
          <a:p>
            <a:pPr lvl="1"/>
            <a:r>
              <a:rPr lang="en-US" dirty="0"/>
              <a:t>Query Strings</a:t>
            </a:r>
          </a:p>
          <a:p>
            <a:r>
              <a:rPr lang="en-US" dirty="0"/>
              <a:t>Server-side locations to store state data:</a:t>
            </a:r>
          </a:p>
          <a:p>
            <a:pPr lvl="1"/>
            <a:r>
              <a:rPr lang="en-US" dirty="0" err="1"/>
              <a:t>TempData</a:t>
            </a:r>
            <a:endParaRPr lang="en-US" dirty="0"/>
          </a:p>
          <a:p>
            <a:pPr lvl="1"/>
            <a:r>
              <a:rPr lang="en-US" dirty="0"/>
              <a:t>Application State</a:t>
            </a:r>
          </a:p>
          <a:p>
            <a:pPr lvl="1"/>
            <a:r>
              <a:rPr lang="en-US" dirty="0"/>
              <a:t>Session State</a:t>
            </a:r>
          </a:p>
          <a:p>
            <a:pPr lvl="1"/>
            <a:r>
              <a:rPr lang="en-US" dirty="0"/>
              <a:t>Profile Properties</a:t>
            </a:r>
          </a:p>
          <a:p>
            <a:pPr lvl="1"/>
            <a:r>
              <a:rPr lang="en-US" dirty="0"/>
              <a:t>Database Tables</a:t>
            </a:r>
          </a:p>
          <a:p>
            <a:pPr>
              <a:buNone/>
            </a:pPr>
            <a:endParaRPr lang="en-US" dirty="0"/>
          </a:p>
        </p:txBody>
      </p:sp>
    </p:spTree>
    <p:extLst>
      <p:ext uri="{BB962C8B-B14F-4D97-AF65-F5344CB8AC3E}">
        <p14:creationId xmlns:p14="http://schemas.microsoft.com/office/powerpoint/2010/main" val="1331293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84364"/>
            <a:ext cx="10515600" cy="1325563"/>
          </a:xfrm>
        </p:spPr>
        <p:txBody>
          <a:bodyPr/>
          <a:lstStyle/>
          <a:p>
            <a:r>
              <a:rPr lang="en-US" dirty="0"/>
              <a:t>Planning Globalization and Localization</a:t>
            </a:r>
          </a:p>
        </p:txBody>
      </p:sp>
      <p:sp>
        <p:nvSpPr>
          <p:cNvPr id="4" name="Content Placeholder 2"/>
          <p:cNvSpPr>
            <a:spLocks noGrp="1"/>
          </p:cNvSpPr>
          <p:nvPr/>
        </p:nvSpPr>
        <p:spPr bwMode="auto">
          <a:xfrm>
            <a:off x="1982788" y="1021215"/>
            <a:ext cx="8119156" cy="55483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You can use the internationally-recognized set of language codes available in browsers to present content customized to suit a user’s language or region</a:t>
            </a:r>
          </a:p>
          <a:p>
            <a:r>
              <a:rPr lang="en-US" sz="2000" dirty="0"/>
              <a:t>You can use resource files to provide a localized response suitable to a user’s culture</a:t>
            </a:r>
          </a:p>
          <a:p>
            <a:r>
              <a:rPr lang="en-US" sz="2000" dirty="0"/>
              <a:t>You can use separate views to suit each language code</a:t>
            </a:r>
          </a:p>
        </p:txBody>
      </p:sp>
      <p:pic>
        <p:nvPicPr>
          <p:cNvPr id="5" name="Picture 4"/>
          <p:cNvPicPr>
            <a:picLocks noChangeAspect="1"/>
          </p:cNvPicPr>
          <p:nvPr/>
        </p:nvPicPr>
        <p:blipFill>
          <a:blip r:embed="rId3" cstate="print"/>
          <a:stretch>
            <a:fillRect/>
          </a:stretch>
        </p:blipFill>
        <p:spPr>
          <a:xfrm>
            <a:off x="2262819" y="3124201"/>
            <a:ext cx="7560603" cy="3674113"/>
          </a:xfrm>
          <a:prstGeom prst="rect">
            <a:avLst/>
          </a:prstGeom>
        </p:spPr>
      </p:pic>
    </p:spTree>
    <p:extLst>
      <p:ext uri="{BB962C8B-B14F-4D97-AF65-F5344CB8AC3E}">
        <p14:creationId xmlns:p14="http://schemas.microsoft.com/office/powerpoint/2010/main" val="1409359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261"/>
            <a:ext cx="10515600" cy="1325563"/>
          </a:xfrm>
        </p:spPr>
        <p:txBody>
          <a:bodyPr/>
          <a:lstStyle/>
          <a:p>
            <a:r>
              <a:rPr lang="en-US" dirty="0"/>
              <a:t>Designing Models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 Classes and Properties</a:t>
            </a:r>
          </a:p>
          <a:p>
            <a:r>
              <a:rPr lang="en-US" dirty="0"/>
              <a:t>Domain Model and Logical Data Model Diagrams</a:t>
            </a:r>
          </a:p>
          <a:p>
            <a:r>
              <a:rPr lang="en-US" dirty="0"/>
              <a:t>Relationships and Aggregates</a:t>
            </a:r>
          </a:p>
          <a:p>
            <a:r>
              <a:rPr lang="en-US" dirty="0"/>
              <a:t>Entity Framework</a:t>
            </a:r>
          </a:p>
          <a:p>
            <a:r>
              <a:rPr lang="en-US" dirty="0"/>
              <a:t>Design in Agile and Extreme Programming</a:t>
            </a:r>
          </a:p>
        </p:txBody>
      </p:sp>
    </p:spTree>
    <p:extLst>
      <p:ext uri="{BB962C8B-B14F-4D97-AF65-F5344CB8AC3E}">
        <p14:creationId xmlns:p14="http://schemas.microsoft.com/office/powerpoint/2010/main" val="359736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Controllers</a:t>
            </a:r>
          </a:p>
        </p:txBody>
      </p:sp>
      <p:sp>
        <p:nvSpPr>
          <p:cNvPr id="4" name="Content Placeholder 2"/>
          <p:cNvSpPr>
            <a:spLocks noGrp="1"/>
          </p:cNvSpPr>
          <p:nvPr/>
        </p:nvSpPr>
        <p:spPr bwMode="auto">
          <a:xfrm>
            <a:off x="1982788" y="4850296"/>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Identify Controllers and Actions</a:t>
            </a:r>
          </a:p>
          <a:p>
            <a:r>
              <a:rPr lang="en-US" dirty="0"/>
              <a:t>Design in Agile and Extreme Programming</a:t>
            </a:r>
          </a:p>
        </p:txBody>
      </p:sp>
      <p:graphicFrame>
        <p:nvGraphicFramePr>
          <p:cNvPr id="5" name="Table 4"/>
          <p:cNvGraphicFramePr>
            <a:graphicFrameLocks noGrp="1"/>
          </p:cNvGraphicFramePr>
          <p:nvPr>
            <p:extLst/>
          </p:nvPr>
        </p:nvGraphicFramePr>
        <p:xfrm>
          <a:off x="2291376" y="1388666"/>
          <a:ext cx="7810569" cy="2841766"/>
        </p:xfrm>
        <a:graphic>
          <a:graphicData uri="http://schemas.openxmlformats.org/drawingml/2006/table">
            <a:tbl>
              <a:tblPr firstRow="1" firstCol="1" bandRow="1">
                <a:tableStyleId>{21E4AEA4-8DFA-4A89-87EB-49C32662AFE0}</a:tableStyleId>
              </a:tblPr>
              <a:tblGrid>
                <a:gridCol w="2292463">
                  <a:extLst>
                    <a:ext uri="{9D8B030D-6E8A-4147-A177-3AD203B41FA5}">
                      <a16:colId xmlns:a16="http://schemas.microsoft.com/office/drawing/2014/main" val="20000"/>
                    </a:ext>
                  </a:extLst>
                </a:gridCol>
                <a:gridCol w="5518106">
                  <a:extLst>
                    <a:ext uri="{9D8B030D-6E8A-4147-A177-3AD203B41FA5}">
                      <a16:colId xmlns:a16="http://schemas.microsoft.com/office/drawing/2014/main" val="20001"/>
                    </a:ext>
                  </a:extLst>
                </a:gridCol>
              </a:tblGrid>
              <a:tr h="314402">
                <a:tc>
                  <a:txBody>
                    <a:bodyPr/>
                    <a:lstStyle/>
                    <a:p>
                      <a:pPr algn="ctr">
                        <a:lnSpc>
                          <a:spcPct val="115000"/>
                        </a:lnSpc>
                        <a:spcAft>
                          <a:spcPts val="0"/>
                        </a:spcAft>
                      </a:pPr>
                      <a:r>
                        <a:rPr lang="en-US" sz="2000" dirty="0">
                          <a:effectLst/>
                        </a:rPr>
                        <a:t>Controller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gn="ctr">
                        <a:lnSpc>
                          <a:spcPct val="115000"/>
                        </a:lnSpc>
                        <a:spcAft>
                          <a:spcPts val="0"/>
                        </a:spcAft>
                      </a:pPr>
                      <a:r>
                        <a:rPr lang="en-US" sz="2000" dirty="0">
                          <a:effectLst/>
                        </a:rPr>
                        <a:t>Action</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0"/>
                  </a:ext>
                </a:extLst>
              </a:tr>
              <a:tr h="469858">
                <a:tc rowSpan="3">
                  <a:txBody>
                    <a:bodyPr/>
                    <a:lstStyle/>
                    <a:p>
                      <a:pPr>
                        <a:lnSpc>
                          <a:spcPct val="115000"/>
                        </a:lnSpc>
                        <a:spcAft>
                          <a:spcPts val="0"/>
                        </a:spcAft>
                      </a:pPr>
                      <a:r>
                        <a:rPr lang="en-US" sz="2000" dirty="0">
                          <a:effectLst/>
                        </a:rPr>
                        <a:t>Photo</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dirty="0" err="1">
                          <a:effectLst/>
                        </a:rPr>
                        <a:t>AddPhoto</a:t>
                      </a:r>
                      <a:r>
                        <a:rPr lang="en-US" sz="2000" dirty="0">
                          <a:effectLst/>
                        </a:rPr>
                        <a:t> (GET)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1"/>
                  </a:ext>
                </a:extLst>
              </a:tr>
              <a:tr h="469858">
                <a:tc vMerge="1">
                  <a:txBody>
                    <a:bodyPr/>
                    <a:lstStyle/>
                    <a:p>
                      <a:endParaRPr lang="en-GB"/>
                    </a:p>
                  </a:txBody>
                  <a:tcPr/>
                </a:tc>
                <a:tc>
                  <a:txBody>
                    <a:bodyPr/>
                    <a:lstStyle/>
                    <a:p>
                      <a:pPr>
                        <a:lnSpc>
                          <a:spcPct val="115000"/>
                        </a:lnSpc>
                        <a:spcAft>
                          <a:spcPts val="0"/>
                        </a:spcAft>
                      </a:pPr>
                      <a:r>
                        <a:rPr lang="en-US" sz="2000">
                          <a:effectLst/>
                        </a:rPr>
                        <a:t>AddPhoto (POST)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2"/>
                  </a:ext>
                </a:extLst>
              </a:tr>
              <a:tr h="443538">
                <a:tc vMerge="1">
                  <a:txBody>
                    <a:bodyPr/>
                    <a:lstStyle/>
                    <a:p>
                      <a:endParaRPr lang="en-GB"/>
                    </a:p>
                  </a:txBody>
                  <a:tcPr/>
                </a:tc>
                <a:tc>
                  <a:txBody>
                    <a:bodyPr/>
                    <a:lstStyle/>
                    <a:p>
                      <a:pPr>
                        <a:lnSpc>
                          <a:spcPct val="115000"/>
                        </a:lnSpc>
                        <a:spcAft>
                          <a:spcPts val="0"/>
                        </a:spcAft>
                      </a:pPr>
                      <a:r>
                        <a:rPr lang="en-US" sz="2000">
                          <a:effectLst/>
                        </a:rPr>
                        <a:t>DisplayGallery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3"/>
                  </a:ext>
                </a:extLst>
              </a:tr>
              <a:tr h="481515">
                <a:tc rowSpan="2">
                  <a:txBody>
                    <a:bodyPr/>
                    <a:lstStyle/>
                    <a:p>
                      <a:pPr>
                        <a:lnSpc>
                          <a:spcPct val="115000"/>
                        </a:lnSpc>
                        <a:spcAft>
                          <a:spcPts val="0"/>
                        </a:spcAft>
                      </a:pPr>
                      <a:r>
                        <a:rPr lang="en-US" sz="2000" dirty="0">
                          <a:effectLst/>
                        </a:rPr>
                        <a:t>User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a:effectLst/>
                        </a:rPr>
                        <a:t>Logon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4"/>
                  </a:ext>
                </a:extLst>
              </a:tr>
              <a:tr h="626477">
                <a:tc vMerge="1">
                  <a:txBody>
                    <a:bodyPr/>
                    <a:lstStyle/>
                    <a:p>
                      <a:endParaRPr lang="en-GB"/>
                    </a:p>
                  </a:txBody>
                  <a:tcPr/>
                </a:tc>
                <a:tc>
                  <a:txBody>
                    <a:bodyPr/>
                    <a:lstStyle/>
                    <a:p>
                      <a:pPr>
                        <a:lnSpc>
                          <a:spcPct val="115000"/>
                        </a:lnSpc>
                        <a:spcAft>
                          <a:spcPts val="0"/>
                        </a:spcAft>
                      </a:pPr>
                      <a:r>
                        <a:rPr lang="en-US" sz="2000" dirty="0">
                          <a:effectLst/>
                        </a:rPr>
                        <a:t>Logon (POST)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29716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386"/>
            <a:ext cx="10515600" cy="1325563"/>
          </a:xfrm>
        </p:spPr>
        <p:txBody>
          <a:bodyPr/>
          <a:lstStyle/>
          <a:p>
            <a:r>
              <a:rPr lang="en-US" dirty="0"/>
              <a:t>Designing Views</a:t>
            </a:r>
          </a:p>
        </p:txBody>
      </p:sp>
      <p:sp>
        <p:nvSpPr>
          <p:cNvPr id="4" name="Content Placeholder 2"/>
          <p:cNvSpPr>
            <a:spLocks noGrp="1"/>
          </p:cNvSpPr>
          <p:nvPr/>
        </p:nvSpPr>
        <p:spPr bwMode="auto">
          <a:xfrm>
            <a:off x="1982788" y="1021215"/>
            <a:ext cx="4113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Views, Templates, </a:t>
            </a:r>
            <a:br>
              <a:rPr lang="en-US" dirty="0"/>
            </a:br>
            <a:r>
              <a:rPr lang="en-US" dirty="0"/>
              <a:t>and Partial Views</a:t>
            </a:r>
          </a:p>
          <a:p>
            <a:r>
              <a:rPr lang="en-US" dirty="0"/>
              <a:t>Wire-Framing</a:t>
            </a:r>
          </a:p>
          <a:p>
            <a:r>
              <a:rPr lang="en-US" dirty="0"/>
              <a:t>Design in Agile and </a:t>
            </a:r>
            <a:br>
              <a:rPr lang="en-US" dirty="0"/>
            </a:br>
            <a:r>
              <a:rPr lang="en-US" dirty="0"/>
              <a:t>Extreme-Programming</a:t>
            </a:r>
          </a:p>
        </p:txBody>
      </p:sp>
      <p:pic>
        <p:nvPicPr>
          <p:cNvPr id="5" name="Picture 4"/>
          <p:cNvPicPr>
            <a:picLocks noChangeAspect="1"/>
          </p:cNvPicPr>
          <p:nvPr/>
        </p:nvPicPr>
        <p:blipFill>
          <a:blip r:embed="rId3" cstate="print"/>
          <a:stretch>
            <a:fillRect/>
          </a:stretch>
        </p:blipFill>
        <p:spPr>
          <a:xfrm>
            <a:off x="6266820" y="1392487"/>
            <a:ext cx="3835125" cy="3914001"/>
          </a:xfrm>
          <a:prstGeom prst="rect">
            <a:avLst/>
          </a:prstGeom>
        </p:spPr>
      </p:pic>
    </p:spTree>
    <p:extLst>
      <p:ext uri="{BB962C8B-B14F-4D97-AF65-F5344CB8AC3E}">
        <p14:creationId xmlns:p14="http://schemas.microsoft.com/office/powerpoint/2010/main" val="3563492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Sviluppare i modelli di ASP.NET MVC 5</a:t>
            </a:r>
          </a:p>
        </p:txBody>
      </p:sp>
      <p:sp>
        <p:nvSpPr>
          <p:cNvPr id="4" name="Segnaposto contenuto 3"/>
          <p:cNvSpPr>
            <a:spLocks noGrp="1"/>
          </p:cNvSpPr>
          <p:nvPr>
            <p:ph idx="1"/>
          </p:nvPr>
        </p:nvSpPr>
        <p:spPr/>
        <p:txBody>
          <a:bodyPr/>
          <a:lstStyle/>
          <a:p>
            <a:r>
              <a:rPr lang="it-IT" dirty="0"/>
              <a:t>Creare i modelli</a:t>
            </a:r>
          </a:p>
          <a:p>
            <a:r>
              <a:rPr lang="it-IT" dirty="0"/>
              <a:t>Lavorare con i dati</a:t>
            </a:r>
          </a:p>
          <a:p>
            <a:endParaRPr lang="it-IT" dirty="0"/>
          </a:p>
        </p:txBody>
      </p:sp>
    </p:spTree>
    <p:extLst>
      <p:ext uri="{BB962C8B-B14F-4D97-AF65-F5344CB8AC3E}">
        <p14:creationId xmlns:p14="http://schemas.microsoft.com/office/powerpoint/2010/main" val="868960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386"/>
            <a:ext cx="10515600" cy="1325563"/>
          </a:xfrm>
        </p:spPr>
        <p:txBody>
          <a:bodyPr/>
          <a:lstStyle/>
          <a:p>
            <a:r>
              <a:rPr lang="en-US" dirty="0"/>
              <a:t>Developing Models</a:t>
            </a:r>
          </a:p>
        </p:txBody>
      </p:sp>
      <p:sp>
        <p:nvSpPr>
          <p:cNvPr id="4" name="Rectangle 3"/>
          <p:cNvSpPr/>
          <p:nvPr/>
        </p:nvSpPr>
        <p:spPr>
          <a:xfrm>
            <a:off x="2205910" y="3585528"/>
            <a:ext cx="8327402" cy="31393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highlight>
                  <a:srgbClr val="FFFFFF"/>
                </a:highlight>
                <a:latin typeface="Lucida Sans Unicode" pitchFamily="34" charset="0"/>
                <a:cs typeface="Lucida Sans Unicode" pitchFamily="34" charset="0"/>
              </a:rPr>
              <a:t>public class Photo</a:t>
            </a:r>
          </a:p>
          <a:p>
            <a:r>
              <a:rPr lang="en-GB" b="0" dirty="0">
                <a:highlight>
                  <a:srgbClr val="FFFFFF"/>
                </a:highlight>
                <a:latin typeface="Lucida Sans Unicode" pitchFamily="34" charset="0"/>
                <a:cs typeface="Lucida Sans Unicode" pitchFamily="34" charset="0"/>
              </a:rPr>
              <a:t>{</a:t>
            </a:r>
          </a:p>
          <a:p>
            <a:r>
              <a:rPr lang="en-GB" b="0" dirty="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int</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PhotoID</a:t>
            </a:r>
            <a:r>
              <a:rPr lang="en-GB" b="0" dirty="0">
                <a:highlight>
                  <a:srgbClr val="FFFFFF"/>
                </a:highlight>
                <a:latin typeface="Lucida Sans Unicode" pitchFamily="34" charset="0"/>
                <a:cs typeface="Lucida Sans Unicode" pitchFamily="34" charset="0"/>
              </a:rPr>
              <a:t> { get; set; }</a:t>
            </a:r>
          </a:p>
          <a:p>
            <a:r>
              <a:rPr lang="en-GB" b="0" dirty="0">
                <a:highlight>
                  <a:srgbClr val="FFFFFF"/>
                </a:highlight>
                <a:latin typeface="Lucida Sans Unicode" pitchFamily="34" charset="0"/>
                <a:cs typeface="Lucida Sans Unicode" pitchFamily="34" charset="0"/>
              </a:rPr>
              <a:t>   public string Title { get; set; }</a:t>
            </a:r>
          </a:p>
          <a:p>
            <a:r>
              <a:rPr lang="en-GB" b="0" dirty="0">
                <a:highlight>
                  <a:srgbClr val="FFFFFF"/>
                </a:highlight>
                <a:latin typeface="Lucida Sans Unicode" pitchFamily="34" charset="0"/>
                <a:cs typeface="Lucida Sans Unicode" pitchFamily="34" charset="0"/>
              </a:rPr>
              <a:t>   public byte[] </a:t>
            </a:r>
            <a:r>
              <a:rPr lang="en-GB" b="0" dirty="0" err="1">
                <a:highlight>
                  <a:srgbClr val="FFFFFF"/>
                </a:highlight>
                <a:latin typeface="Lucida Sans Unicode" pitchFamily="34" charset="0"/>
                <a:cs typeface="Lucida Sans Unicode" pitchFamily="34" charset="0"/>
              </a:rPr>
              <a:t>PhotoFile</a:t>
            </a:r>
            <a:r>
              <a:rPr lang="en-GB" b="0" dirty="0">
                <a:highlight>
                  <a:srgbClr val="FFFFFF"/>
                </a:highlight>
                <a:latin typeface="Lucida Sans Unicode" pitchFamily="34" charset="0"/>
                <a:cs typeface="Lucida Sans Unicode" pitchFamily="34" charset="0"/>
              </a:rPr>
              <a:t> { get; set; }</a:t>
            </a:r>
          </a:p>
          <a:p>
            <a:r>
              <a:rPr lang="en-GB" b="0" dirty="0">
                <a:highlight>
                  <a:srgbClr val="FFFFFF"/>
                </a:highlight>
                <a:latin typeface="Lucida Sans Unicode" pitchFamily="34" charset="0"/>
                <a:cs typeface="Lucida Sans Unicode" pitchFamily="34" charset="0"/>
              </a:rPr>
              <a:t>   public string Description { get; set; }</a:t>
            </a:r>
          </a:p>
          <a:p>
            <a:r>
              <a:rPr lang="en-GB" b="0" dirty="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DateTime</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CreatedDate</a:t>
            </a:r>
            <a:r>
              <a:rPr lang="en-GB" b="0" dirty="0">
                <a:highlight>
                  <a:srgbClr val="FFFFFF"/>
                </a:highlight>
                <a:latin typeface="Lucida Sans Unicode" pitchFamily="34" charset="0"/>
                <a:cs typeface="Lucida Sans Unicode" pitchFamily="34" charset="0"/>
              </a:rPr>
              <a:t> { get; set; }</a:t>
            </a:r>
          </a:p>
          <a:p>
            <a:r>
              <a:rPr lang="en-GB" b="0" dirty="0">
                <a:highlight>
                  <a:srgbClr val="FFFFFF"/>
                </a:highlight>
                <a:latin typeface="Lucida Sans Unicode" pitchFamily="34" charset="0"/>
                <a:cs typeface="Lucida Sans Unicode" pitchFamily="34" charset="0"/>
              </a:rPr>
              <a:t>   public string Owner { get; set; }</a:t>
            </a:r>
          </a:p>
          <a:p>
            <a:r>
              <a:rPr lang="en-GB" b="0" dirty="0">
                <a:highlight>
                  <a:srgbClr val="FFFFFF"/>
                </a:highlight>
                <a:latin typeface="Lucida Sans Unicode" pitchFamily="34" charset="0"/>
                <a:cs typeface="Lucida Sans Unicode" pitchFamily="34" charset="0"/>
              </a:rPr>
              <a:t>   public virtual </a:t>
            </a:r>
            <a:r>
              <a:rPr lang="en-GB" b="0" dirty="0" err="1">
                <a:highlight>
                  <a:srgbClr val="FFFFFF"/>
                </a:highlight>
                <a:latin typeface="Lucida Sans Unicode" pitchFamily="34" charset="0"/>
                <a:cs typeface="Lucida Sans Unicode" pitchFamily="34" charset="0"/>
              </a:rPr>
              <a:t>ICollection</a:t>
            </a:r>
            <a:r>
              <a:rPr lang="en-GB" b="0" dirty="0">
                <a:highlight>
                  <a:srgbClr val="FFFFFF"/>
                </a:highlight>
                <a:latin typeface="Lucida Sans Unicode" pitchFamily="34" charset="0"/>
                <a:cs typeface="Lucida Sans Unicode" pitchFamily="34" charset="0"/>
              </a:rPr>
              <a:t>&lt;Comment&gt; </a:t>
            </a:r>
            <a:br>
              <a:rPr lang="en-GB" b="0" dirty="0">
                <a:highlight>
                  <a:srgbClr val="FFFFFF"/>
                </a:highlight>
                <a:latin typeface="Lucida Sans Unicode" pitchFamily="34" charset="0"/>
                <a:cs typeface="Lucida Sans Unicode" pitchFamily="34" charset="0"/>
              </a:rPr>
            </a:br>
            <a:r>
              <a:rPr lang="en-GB" b="0" dirty="0">
                <a:highlight>
                  <a:srgbClr val="FFFFFF"/>
                </a:highlight>
                <a:latin typeface="Lucida Sans Unicode" pitchFamily="34" charset="0"/>
                <a:cs typeface="Lucida Sans Unicode" pitchFamily="34" charset="0"/>
              </a:rPr>
              <a:t>      Comments { get; set; }</a:t>
            </a:r>
          </a:p>
          <a:p>
            <a:r>
              <a:rPr lang="en-GB" b="0" dirty="0">
                <a:highlight>
                  <a:srgbClr val="FFFFFF"/>
                </a:highlight>
                <a:latin typeface="Lucida Sans Unicode" pitchFamily="34" charset="0"/>
                <a:cs typeface="Lucida Sans Unicode" pitchFamily="34" charset="0"/>
              </a:rPr>
              <a:t>}</a:t>
            </a:r>
          </a:p>
        </p:txBody>
      </p:sp>
      <p:pic>
        <p:nvPicPr>
          <p:cNvPr id="5" name="Picture 4"/>
          <p:cNvPicPr>
            <a:picLocks noChangeAspect="1"/>
          </p:cNvPicPr>
          <p:nvPr/>
        </p:nvPicPr>
        <p:blipFill>
          <a:blip r:embed="rId3" cstate="print"/>
          <a:stretch>
            <a:fillRect/>
          </a:stretch>
        </p:blipFill>
        <p:spPr>
          <a:xfrm>
            <a:off x="2244821" y="1201303"/>
            <a:ext cx="7469869" cy="2169878"/>
          </a:xfrm>
          <a:prstGeom prst="rect">
            <a:avLst/>
          </a:prstGeom>
        </p:spPr>
      </p:pic>
    </p:spTree>
    <p:extLst>
      <p:ext uri="{BB962C8B-B14F-4D97-AF65-F5344CB8AC3E}">
        <p14:creationId xmlns:p14="http://schemas.microsoft.com/office/powerpoint/2010/main" val="69343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Internet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522" y="1381555"/>
            <a:ext cx="7874000" cy="3860800"/>
          </a:xfrm>
          <a:prstGeom prst="rect">
            <a:avLst/>
          </a:prstGeom>
        </p:spPr>
      </p:pic>
    </p:spTree>
    <p:extLst>
      <p:ext uri="{BB962C8B-B14F-4D97-AF65-F5344CB8AC3E}">
        <p14:creationId xmlns:p14="http://schemas.microsoft.com/office/powerpoint/2010/main" val="3711637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
            <a:ext cx="10515600" cy="1325563"/>
          </a:xfrm>
        </p:spPr>
        <p:txBody>
          <a:bodyPr/>
          <a:lstStyle/>
          <a:p>
            <a:r>
              <a:rPr lang="en-US" dirty="0"/>
              <a:t>Developing Models (Continued)</a:t>
            </a:r>
          </a:p>
        </p:txBody>
      </p:sp>
      <p:sp>
        <p:nvSpPr>
          <p:cNvPr id="4" name="Rectangle 3"/>
          <p:cNvSpPr/>
          <p:nvPr/>
        </p:nvSpPr>
        <p:spPr>
          <a:xfrm>
            <a:off x="2418522" y="1171763"/>
            <a:ext cx="7294439" cy="32060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Comment</a:t>
            </a:r>
            <a:r>
              <a:rPr lang="en-GB" b="0" dirty="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CommentID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PhotoID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a:t>
            </a:r>
            <a:r>
              <a:rPr lang="en-US" b="0" dirty="0" err="1">
                <a:latin typeface="Lucida Sans Unicode" pitchFamily="34" charset="0"/>
                <a:ea typeface="Times New Roman" panose="02020603050405020304" pitchFamily="18" charset="0"/>
                <a:cs typeface="Lucida Sans Unicode" pitchFamily="34" charset="0"/>
              </a:rPr>
              <a:t>UserName</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Subject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Body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virtual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2924975" y="4815092"/>
            <a:ext cx="7513983" cy="15850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Comment </a:t>
            </a:r>
            <a:r>
              <a:rPr lang="en-US" b="0" dirty="0" err="1">
                <a:latin typeface="Lucida Sans Unicode" pitchFamily="34" charset="0"/>
                <a:ea typeface="Times New Roman" panose="02020603050405020304" pitchFamily="18" charset="0"/>
                <a:cs typeface="Lucida Sans Unicode" pitchFamily="34" charset="0"/>
              </a:rPr>
              <a:t>newComment</a:t>
            </a:r>
            <a:r>
              <a:rPr lang="en-US" b="0" dirty="0">
                <a:latin typeface="Lucida Sans Unicode" pitchFamily="34" charset="0"/>
                <a:ea typeface="Times New Roman" panose="02020603050405020304" pitchFamily="18" charset="0"/>
                <a:cs typeface="Lucida Sans Unicode" pitchFamily="34" charset="0"/>
              </a:rPr>
              <a:t> = new Comment();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err="1">
                <a:latin typeface="Lucida Sans Unicode" pitchFamily="34" charset="0"/>
                <a:ea typeface="Times New Roman" panose="02020603050405020304" pitchFamily="18" charset="0"/>
                <a:cs typeface="Lucida Sans Unicode" pitchFamily="34" charset="0"/>
              </a:rPr>
              <a:t>newComment.UserName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User.Identity.Name</a:t>
            </a:r>
            <a:r>
              <a:rPr lang="en-US" b="0" dirty="0">
                <a:latin typeface="Lucida Sans Unicode" pitchFamily="34" charset="0"/>
                <a:ea typeface="Times New Roman" panose="02020603050405020304" pitchFamily="18" charset="0"/>
                <a:cs typeface="Lucida Sans Unicode" pitchFamily="34" charset="0"/>
              </a:rPr>
              <a:t>;</a:t>
            </a:r>
          </a:p>
          <a:p>
            <a:pPr>
              <a:spcAft>
                <a:spcPts val="1000"/>
              </a:spcAft>
            </a:pPr>
            <a:r>
              <a:rPr lang="en-US" b="0" dirty="0" err="1">
                <a:latin typeface="Lucida Sans Unicode" pitchFamily="34" charset="0"/>
                <a:ea typeface="Times New Roman" panose="02020603050405020304" pitchFamily="18" charset="0"/>
                <a:cs typeface="Lucida Sans Unicode" pitchFamily="34" charset="0"/>
              </a:rPr>
              <a:t>newComment.Subject</a:t>
            </a:r>
            <a:r>
              <a:rPr lang="en-US" b="0" dirty="0">
                <a:latin typeface="Lucida Sans Unicode" pitchFamily="34" charset="0"/>
                <a:ea typeface="Times New Roman" panose="02020603050405020304" pitchFamily="18" charset="0"/>
                <a:cs typeface="Lucida Sans Unicode" pitchFamily="34" charset="0"/>
              </a:rPr>
              <a:t> = "This is an example comment";</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return View("Display", </a:t>
            </a:r>
            <a:r>
              <a:rPr lang="en-US" b="0" dirty="0" err="1">
                <a:latin typeface="Lucida Sans Unicode" pitchFamily="34" charset="0"/>
                <a:ea typeface="Times New Roman" panose="02020603050405020304" pitchFamily="18" charset="0"/>
                <a:cs typeface="Lucida Sans Unicode" pitchFamily="34" charset="0"/>
              </a:rPr>
              <a:t>newComment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86199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492"/>
            <a:ext cx="12053455" cy="1325563"/>
          </a:xfrm>
        </p:spPr>
        <p:txBody>
          <a:bodyPr>
            <a:normAutofit/>
          </a:bodyPr>
          <a:lstStyle/>
          <a:p>
            <a:r>
              <a:rPr lang="en-US" sz="4000" dirty="0"/>
              <a:t>Using Display and Edit Data Annotations on Properties</a:t>
            </a:r>
          </a:p>
        </p:txBody>
      </p:sp>
      <p:sp>
        <p:nvSpPr>
          <p:cNvPr id="4" name="Rectangle 3"/>
          <p:cNvSpPr/>
          <p:nvPr/>
        </p:nvSpPr>
        <p:spPr>
          <a:xfrm>
            <a:off x="2126167" y="1177385"/>
            <a:ext cx="8343051" cy="532453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Photo</a:t>
            </a:r>
          </a:p>
          <a:p>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PhotoID</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string Title { get; set; }</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("Picture")]</a:t>
            </a:r>
          </a:p>
          <a:p>
            <a:r>
              <a:rPr lang="en-GB" sz="2000" b="0" dirty="0">
                <a:highlight>
                  <a:srgbClr val="FFFFFF"/>
                </a:highlight>
                <a:latin typeface="Lucida Sans Unicode" pitchFamily="34" charset="0"/>
                <a:cs typeface="Lucida Sans Unicode" pitchFamily="34" charset="0"/>
              </a:rPr>
              <a:t>   public byte[] </a:t>
            </a:r>
            <a:r>
              <a:rPr lang="en-GB" sz="2000" b="0" dirty="0" err="1">
                <a:highlight>
                  <a:srgbClr val="FFFFFF"/>
                </a:highlight>
                <a:latin typeface="Lucida Sans Unicode" pitchFamily="34" charset="0"/>
                <a:cs typeface="Lucida Sans Unicode" pitchFamily="34" charset="0"/>
              </a:rPr>
              <a:t>PhotoFile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DataType.MultilineText</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string Description { get; set; }</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DataType.DateTime</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("Created Date")]</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DisplayFormat</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DataFormatString</a:t>
            </a:r>
            <a:r>
              <a:rPr lang="en-GB" sz="2000" b="0" dirty="0">
                <a:highlight>
                  <a:srgbClr val="FFFFFF"/>
                </a:highlight>
                <a:latin typeface="Lucida Sans Unicode" pitchFamily="34" charset="0"/>
                <a:cs typeface="Lucida Sans Unicode" pitchFamily="34" charset="0"/>
              </a:rPr>
              <a:t> = "{0:MM/</a:t>
            </a:r>
            <a:r>
              <a:rPr lang="en-GB" sz="2000" b="0" dirty="0" err="1">
                <a:highlight>
                  <a:srgbClr val="FFFFFF"/>
                </a:highlight>
                <a:latin typeface="Lucida Sans Unicode" pitchFamily="34" charset="0"/>
                <a:cs typeface="Lucida Sans Unicode" pitchFamily="34" charset="0"/>
              </a:rPr>
              <a:t>dd</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yy</a:t>
            </a:r>
            <a:r>
              <a:rPr lang="en-GB" sz="2000" b="0" dirty="0">
                <a:highlight>
                  <a:srgbClr val="FFFFFF"/>
                </a:highlight>
                <a:latin typeface="Lucida Sans Unicode" pitchFamily="34" charset="0"/>
                <a:cs typeface="Lucida Sans Unicode" pitchFamily="34" charset="0"/>
              </a:rPr>
              <a:t>}",</a:t>
            </a:r>
            <a:br>
              <a:rPr lang="en-GB" sz="2000" b="0" dirty="0">
                <a:highlight>
                  <a:srgbClr val="FFFFFF"/>
                </a:highlight>
                <a:latin typeface="Lucida Sans Unicode" pitchFamily="34" charset="0"/>
                <a:cs typeface="Lucida Sans Unicode" pitchFamily="34" charset="0"/>
              </a:rPr>
            </a:b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ApplyFormatInEditMode</a:t>
            </a:r>
            <a:r>
              <a:rPr lang="en-GB" sz="2000" b="0" dirty="0">
                <a:highlight>
                  <a:srgbClr val="FFFFFF"/>
                </a:highlight>
                <a:latin typeface="Lucida Sans Unicode" pitchFamily="34" charset="0"/>
                <a:cs typeface="Lucida Sans Unicode" pitchFamily="34" charset="0"/>
              </a:rPr>
              <a:t> = true)]</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DateTime</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CreatedDate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string </a:t>
            </a:r>
            <a:r>
              <a:rPr lang="en-GB" sz="2000" b="0" dirty="0" err="1">
                <a:highlight>
                  <a:srgbClr val="FFFFFF"/>
                </a:highlight>
                <a:latin typeface="Lucida Sans Unicode" pitchFamily="34" charset="0"/>
                <a:cs typeface="Lucida Sans Unicode" pitchFamily="34" charset="0"/>
              </a:rPr>
              <a:t>UserName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virtual </a:t>
            </a:r>
            <a:r>
              <a:rPr lang="en-GB" sz="2000" b="0" dirty="0" err="1">
                <a:highlight>
                  <a:srgbClr val="FFFFFF"/>
                </a:highlight>
                <a:latin typeface="Lucida Sans Unicode" pitchFamily="34" charset="0"/>
                <a:cs typeface="Lucida Sans Unicode" pitchFamily="34" charset="0"/>
              </a:rPr>
              <a:t>ICollection</a:t>
            </a:r>
            <a:r>
              <a:rPr lang="en-GB" sz="2000" b="0" dirty="0">
                <a:highlight>
                  <a:srgbClr val="FFFFFF"/>
                </a:highlight>
                <a:latin typeface="Lucida Sans Unicode" pitchFamily="34" charset="0"/>
                <a:cs typeface="Lucida Sans Unicode" pitchFamily="34" charset="0"/>
              </a:rPr>
              <a:t>&lt;Comment&gt; </a:t>
            </a:r>
            <a:br>
              <a:rPr lang="en-GB" sz="2000" b="0" dirty="0">
                <a:highlight>
                  <a:srgbClr val="FFFFFF"/>
                </a:highlight>
                <a:latin typeface="Lucida Sans Unicode" pitchFamily="34" charset="0"/>
                <a:cs typeface="Lucida Sans Unicode" pitchFamily="34" charset="0"/>
              </a:rPr>
            </a:br>
            <a:r>
              <a:rPr lang="en-GB" sz="2000" b="0" dirty="0">
                <a:highlight>
                  <a:srgbClr val="FFFFFF"/>
                </a:highlight>
                <a:latin typeface="Lucida Sans Unicode" pitchFamily="34" charset="0"/>
                <a:cs typeface="Lucida Sans Unicode" pitchFamily="34" charset="0"/>
              </a:rPr>
              <a:t>      Comments { get; set; }</a:t>
            </a:r>
          </a:p>
          <a:p>
            <a:r>
              <a:rPr lang="en-GB" sz="2000" b="0" dirty="0">
                <a:highlight>
                  <a:srgbClr val="FFFFFF"/>
                </a:highlight>
                <a:latin typeface="Lucida Sans Unicode" pitchFamily="34" charset="0"/>
                <a:cs typeface="Lucida Sans Unicode" pitchFamily="34" charset="0"/>
              </a:rPr>
              <a:t>}</a:t>
            </a:r>
          </a:p>
        </p:txBody>
      </p:sp>
    </p:spTree>
    <p:extLst>
      <p:ext uri="{BB962C8B-B14F-4D97-AF65-F5344CB8AC3E}">
        <p14:creationId xmlns:p14="http://schemas.microsoft.com/office/powerpoint/2010/main" val="421651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Validating User Input with Data Annotations</a:t>
            </a:r>
          </a:p>
        </p:txBody>
      </p:sp>
      <p:sp>
        <p:nvSpPr>
          <p:cNvPr id="4" name="Rectangle 3"/>
          <p:cNvSpPr/>
          <p:nvPr/>
        </p:nvSpPr>
        <p:spPr>
          <a:xfrm>
            <a:off x="2458278" y="1219201"/>
            <a:ext cx="7417242"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Person</a:t>
            </a:r>
          </a:p>
          <a:p>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PersonID</a:t>
            </a:r>
            <a:r>
              <a:rPr lang="en-GB" sz="2000" b="0" dirty="0">
                <a:highlight>
                  <a:srgbClr val="FFFFFF"/>
                </a:highlight>
                <a:latin typeface="Lucida Sans Unicode" pitchFamily="34" charset="0"/>
                <a:cs typeface="Lucida Sans Unicode" pitchFamily="34" charset="0"/>
              </a:rPr>
              <a:t> { get; set; }</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[Required(</a:t>
            </a:r>
            <a:r>
              <a:rPr lang="en-GB" sz="2000" b="0" dirty="0" err="1">
                <a:highlight>
                  <a:srgbClr val="FFFFFF"/>
                </a:highlight>
                <a:latin typeface="Lucida Sans Unicode" pitchFamily="34" charset="0"/>
                <a:cs typeface="Lucida Sans Unicode" pitchFamily="34" charset="0"/>
              </a:rPr>
              <a:t>ErrorMessage</a:t>
            </a:r>
            <a:r>
              <a:rPr lang="en-GB" sz="2000" b="0" dirty="0">
                <a:highlight>
                  <a:srgbClr val="FFFFFF"/>
                </a:highlight>
                <a:latin typeface="Lucida Sans Unicode" pitchFamily="34" charset="0"/>
                <a:cs typeface="Lucida Sans Unicode" pitchFamily="34" charset="0"/>
              </a:rPr>
              <a:t>="Please enter a name.")]</a:t>
            </a:r>
          </a:p>
          <a:p>
            <a:r>
              <a:rPr lang="en-GB" sz="2000" b="0" dirty="0">
                <a:highlight>
                  <a:srgbClr val="FFFFFF"/>
                </a:highlight>
                <a:latin typeface="Lucida Sans Unicode" pitchFamily="34" charset="0"/>
                <a:cs typeface="Lucida Sans Unicode" pitchFamily="34" charset="0"/>
              </a:rPr>
              <a:t>   public string Name { get; set; }</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[Range(0, 400)]</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Height { get; set; }</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[Required]</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RegularExpression</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string </a:t>
            </a:r>
            <a:r>
              <a:rPr lang="en-GB" sz="2000" b="0" dirty="0" err="1">
                <a:highlight>
                  <a:srgbClr val="FFFFFF"/>
                </a:highlight>
                <a:latin typeface="Lucida Sans Unicode" pitchFamily="34" charset="0"/>
                <a:cs typeface="Lucida Sans Unicode" pitchFamily="34" charset="0"/>
              </a:rPr>
              <a:t>EmailAddress</a:t>
            </a:r>
            <a:r>
              <a:rPr lang="en-GB" sz="2000" b="0" dirty="0">
                <a:highlight>
                  <a:srgbClr val="FFFFFF"/>
                </a:highlight>
                <a:latin typeface="Lucida Sans Unicode" pitchFamily="34" charset="0"/>
                <a:cs typeface="Lucida Sans Unicode" pitchFamily="34" charset="0"/>
              </a:rPr>
              <a:t> { get; set; }   </a:t>
            </a:r>
          </a:p>
          <a:p>
            <a:r>
              <a:rPr lang="en-GB" sz="2000" b="0" dirty="0">
                <a:highlight>
                  <a:srgbClr val="FFFFFF"/>
                </a:highlight>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85815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509"/>
            <a:ext cx="10515600" cy="1325563"/>
          </a:xfrm>
        </p:spPr>
        <p:txBody>
          <a:bodyPr/>
          <a:lstStyle/>
          <a:p>
            <a:r>
              <a:rPr lang="en-US" dirty="0"/>
              <a:t>What Are Model Binders?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Default Controller Action Invoker uses model binders to determine how parameters are passed to actions</a:t>
            </a:r>
          </a:p>
          <a:p>
            <a:r>
              <a:rPr lang="en-US" dirty="0"/>
              <a:t>The Default Model Binder passes parameters by using the following logic:</a:t>
            </a:r>
          </a:p>
          <a:p>
            <a:pPr lvl="1"/>
            <a:r>
              <a:rPr lang="en-US" dirty="0"/>
              <a:t>The binder examines the definition of the action that it must pass parameters to</a:t>
            </a:r>
          </a:p>
          <a:p>
            <a:pPr lvl="1"/>
            <a:r>
              <a:rPr lang="en-US" dirty="0"/>
              <a:t>The binder searches for values in the request that can be passed as parameters</a:t>
            </a:r>
          </a:p>
        </p:txBody>
      </p:sp>
    </p:spTree>
    <p:extLst>
      <p:ext uri="{BB962C8B-B14F-4D97-AF65-F5344CB8AC3E}">
        <p14:creationId xmlns:p14="http://schemas.microsoft.com/office/powerpoint/2010/main" val="2348764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Extensibility</a:t>
            </a:r>
          </a:p>
        </p:txBody>
      </p:sp>
      <p:sp>
        <p:nvSpPr>
          <p:cNvPr id="4" name="Content Placeholder 2"/>
          <p:cNvSpPr>
            <a:spLocks noGrp="1"/>
          </p:cNvSpPr>
          <p:nvPr/>
        </p:nvSpPr>
        <p:spPr bwMode="auto">
          <a:xfrm>
            <a:off x="1982788" y="1333501"/>
            <a:ext cx="8119156" cy="4835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1450" indent="-171450"/>
            <a:r>
              <a:rPr lang="en-US" dirty="0"/>
              <a:t>Custom validation data annotations can be used to indicate to MVC how to validate the data a user enters in a form or passes in query strings</a:t>
            </a:r>
          </a:p>
          <a:p>
            <a:pPr marL="171450" indent="-171450"/>
            <a:r>
              <a:rPr lang="en-US" dirty="0"/>
              <a:t>There are four built-in validation attributes:</a:t>
            </a:r>
          </a:p>
          <a:p>
            <a:pPr lvl="1"/>
            <a:r>
              <a:rPr lang="en-US" sz="2000" dirty="0"/>
              <a:t>Required</a:t>
            </a:r>
          </a:p>
          <a:p>
            <a:pPr lvl="1"/>
            <a:r>
              <a:rPr lang="en-US" sz="2000" dirty="0"/>
              <a:t>Range</a:t>
            </a:r>
          </a:p>
          <a:p>
            <a:pPr lvl="1"/>
            <a:r>
              <a:rPr lang="en-US" sz="2000" dirty="0" err="1"/>
              <a:t>StringLength</a:t>
            </a:r>
            <a:endParaRPr lang="en-US" sz="2000" dirty="0"/>
          </a:p>
          <a:p>
            <a:pPr lvl="1"/>
            <a:r>
              <a:rPr lang="en-US" sz="2000" dirty="0" err="1"/>
              <a:t>RegularExpression</a:t>
            </a:r>
            <a:endParaRPr lang="en-US" dirty="0"/>
          </a:p>
          <a:p>
            <a:pPr marL="171450" indent="-171450"/>
            <a:r>
              <a:rPr lang="en-US" dirty="0"/>
              <a:t>A custom model binder ensures that it identifies parameters in a request and passes all of them to the right parameters on the action</a:t>
            </a:r>
          </a:p>
        </p:txBody>
      </p:sp>
    </p:spTree>
    <p:extLst>
      <p:ext uri="{BB962C8B-B14F-4D97-AF65-F5344CB8AC3E}">
        <p14:creationId xmlns:p14="http://schemas.microsoft.com/office/powerpoint/2010/main" val="85684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Internet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06" y="1690688"/>
            <a:ext cx="4649191" cy="4335056"/>
          </a:xfrm>
          <a:prstGeom prst="rect">
            <a:avLst/>
          </a:prstGeom>
        </p:spPr>
      </p:pic>
      <p:sp>
        <p:nvSpPr>
          <p:cNvPr id="4" name="TextBox 3"/>
          <p:cNvSpPr txBox="1"/>
          <p:nvPr/>
        </p:nvSpPr>
        <p:spPr>
          <a:xfrm>
            <a:off x="5003597" y="1917610"/>
            <a:ext cx="6350204" cy="2308324"/>
          </a:xfrm>
          <a:prstGeom prst="rect">
            <a:avLst/>
          </a:prstGeom>
          <a:noFill/>
        </p:spPr>
        <p:txBody>
          <a:bodyPr wrap="square" rtlCol="0">
            <a:spAutoFit/>
          </a:bodyPr>
          <a:lstStyle/>
          <a:p>
            <a:r>
              <a:rPr lang="it-IT" dirty="0"/>
              <a:t>1991 – Definizione protocollo HTTP 1</a:t>
            </a:r>
          </a:p>
          <a:p>
            <a:r>
              <a:rPr lang="it-IT" dirty="0"/>
              <a:t>1993 – Il CERN rende pubblica la tecnologia</a:t>
            </a:r>
          </a:p>
          <a:p>
            <a:r>
              <a:rPr lang="it-IT" dirty="0"/>
              <a:t>1993 –Mosaic, il primo browser internet</a:t>
            </a:r>
          </a:p>
          <a:p>
            <a:r>
              <a:rPr lang="it-IT" dirty="0"/>
              <a:t>1993 – Nasce Internet Explorer</a:t>
            </a:r>
          </a:p>
          <a:p>
            <a:r>
              <a:rPr lang="it-IT" dirty="0"/>
              <a:t>1994 – Nasce Netscape Navigator ed ha il predominio fino al 1998</a:t>
            </a:r>
          </a:p>
          <a:p>
            <a:r>
              <a:rPr lang="it-IT" dirty="0"/>
              <a:t>1995 : 2000 - Il web si diffonde</a:t>
            </a:r>
          </a:p>
          <a:p>
            <a:r>
              <a:rPr lang="it-IT" dirty="0"/>
              <a:t>1997 – Lancio di Google Search</a:t>
            </a:r>
          </a:p>
          <a:p>
            <a:r>
              <a:rPr lang="it-IT" dirty="0"/>
              <a:t>2004 – Nasce il Web 2.0 con flickr, myspace e youtube </a:t>
            </a:r>
          </a:p>
        </p:txBody>
      </p:sp>
    </p:spTree>
    <p:extLst>
      <p:ext uri="{BB962C8B-B14F-4D97-AF65-F5344CB8AC3E}">
        <p14:creationId xmlns:p14="http://schemas.microsoft.com/office/powerpoint/2010/main" val="343329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Internet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06" y="1690688"/>
            <a:ext cx="4649191" cy="4335056"/>
          </a:xfrm>
          <a:prstGeom prst="rect">
            <a:avLst/>
          </a:prstGeom>
        </p:spPr>
      </p:pic>
      <p:sp>
        <p:nvSpPr>
          <p:cNvPr id="4" name="TextBox 3"/>
          <p:cNvSpPr txBox="1"/>
          <p:nvPr/>
        </p:nvSpPr>
        <p:spPr>
          <a:xfrm>
            <a:off x="5003596" y="1917610"/>
            <a:ext cx="6993331" cy="4247317"/>
          </a:xfrm>
          <a:prstGeom prst="rect">
            <a:avLst/>
          </a:prstGeom>
          <a:noFill/>
        </p:spPr>
        <p:txBody>
          <a:bodyPr wrap="square" rtlCol="0">
            <a:spAutoFit/>
          </a:bodyPr>
          <a:lstStyle/>
          <a:p>
            <a:r>
              <a:rPr lang="it-IT" dirty="0"/>
              <a:t>1991 – Definizione protocollo HTTP 1</a:t>
            </a:r>
          </a:p>
          <a:p>
            <a:r>
              <a:rPr lang="it-IT" dirty="0"/>
              <a:t>1995 – HTML 2.0</a:t>
            </a:r>
          </a:p>
          <a:p>
            <a:r>
              <a:rPr lang="it-IT" dirty="0"/>
              <a:t>1996 – Prima release di Javascript in Netscape Navigator 2.0 e di CSS 1</a:t>
            </a:r>
          </a:p>
          <a:p>
            <a:r>
              <a:rPr lang="it-IT" dirty="0"/>
              <a:t>1997 – HTML 3.2. Microsoft introduce il concetto di DHTML con IE 4</a:t>
            </a:r>
          </a:p>
          <a:p>
            <a:r>
              <a:rPr lang="it-IT" dirty="0"/>
              <a:t>1998 – HTML 4.0, XML 1.0 e CSS 2</a:t>
            </a:r>
          </a:p>
          <a:p>
            <a:r>
              <a:rPr lang="it-IT" dirty="0"/>
              <a:t>1999 – HTTP 1.1 e HTML 4.01. Microsoft crea l’oggetto XMLHttpRequest</a:t>
            </a:r>
          </a:p>
          <a:p>
            <a:r>
              <a:rPr lang="it-IT" dirty="0"/>
              <a:t>2000 – XHTML 1.0</a:t>
            </a:r>
          </a:p>
          <a:p>
            <a:r>
              <a:rPr lang="it-IT" dirty="0"/>
              <a:t>2001 – XHTML 1.1 e nasce JSON </a:t>
            </a:r>
          </a:p>
          <a:p>
            <a:r>
              <a:rPr lang="it-IT" dirty="0"/>
              <a:t>2004 – CSS 2.1 viene candidata a «raccomandation»</a:t>
            </a:r>
          </a:p>
          <a:p>
            <a:r>
              <a:rPr lang="it-IT" dirty="0"/>
              <a:t>2005 – JSON viene rilasciato al pubblico e viene coniato il termine AJAX</a:t>
            </a:r>
          </a:p>
          <a:p>
            <a:r>
              <a:rPr lang="it-IT" dirty="0"/>
              <a:t>2010 – Apple decreta la morte di Adobe Flash e la vittoria di HTML5</a:t>
            </a:r>
          </a:p>
          <a:p>
            <a:r>
              <a:rPr lang="it-IT" dirty="0"/>
              <a:t>2011 – CSS 2.1 diventa «raccomandation»</a:t>
            </a:r>
          </a:p>
          <a:p>
            <a:r>
              <a:rPr lang="it-IT" dirty="0"/>
              <a:t>2012 – CSS 3 diventa «raccomandation»</a:t>
            </a:r>
          </a:p>
          <a:p>
            <a:r>
              <a:rPr lang="it-IT" dirty="0"/>
              <a:t>2014 – HTML5 diventa standard</a:t>
            </a:r>
          </a:p>
          <a:p>
            <a:r>
              <a:rPr lang="it-IT" dirty="0"/>
              <a:t>2015 – HTTP 2.0</a:t>
            </a:r>
          </a:p>
        </p:txBody>
      </p:sp>
    </p:spTree>
    <p:extLst>
      <p:ext uri="{BB962C8B-B14F-4D97-AF65-F5344CB8AC3E}">
        <p14:creationId xmlns:p14="http://schemas.microsoft.com/office/powerpoint/2010/main" val="124831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Hypertext Transfer Protocol (HTTP)</a:t>
            </a:r>
          </a:p>
        </p:txBody>
      </p:sp>
      <p:grpSp>
        <p:nvGrpSpPr>
          <p:cNvPr id="17" name="Group 16"/>
          <p:cNvGrpSpPr/>
          <p:nvPr/>
        </p:nvGrpSpPr>
        <p:grpSpPr>
          <a:xfrm>
            <a:off x="904102" y="2795995"/>
            <a:ext cx="5855144" cy="2207602"/>
            <a:chOff x="1716088" y="2744788"/>
            <a:chExt cx="5864225" cy="1990725"/>
          </a:xfrm>
        </p:grpSpPr>
        <p:grpSp>
          <p:nvGrpSpPr>
            <p:cNvPr id="3" name="Group 11"/>
            <p:cNvGrpSpPr>
              <a:grpSpLocks/>
            </p:cNvGrpSpPr>
            <p:nvPr/>
          </p:nvGrpSpPr>
          <p:grpSpPr bwMode="auto">
            <a:xfrm>
              <a:off x="1716088" y="2744788"/>
              <a:ext cx="1616075" cy="1660525"/>
              <a:chOff x="1332" y="1692"/>
              <a:chExt cx="974" cy="1000"/>
            </a:xfrm>
          </p:grpSpPr>
          <p:pic>
            <p:nvPicPr>
              <p:cNvPr id="4" name="Picture 10" descr="Computer_Desktop+Key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 y="1692"/>
                <a:ext cx="762"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User_Half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2" y="1865"/>
                <a:ext cx="525" cy="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16"/>
            <p:cNvGrpSpPr>
              <a:grpSpLocks/>
            </p:cNvGrpSpPr>
            <p:nvPr/>
          </p:nvGrpSpPr>
          <p:grpSpPr bwMode="auto">
            <a:xfrm>
              <a:off x="5951538" y="2887663"/>
              <a:ext cx="1628775" cy="1493837"/>
              <a:chOff x="3506" y="1737"/>
              <a:chExt cx="1127" cy="1034"/>
            </a:xfrm>
          </p:grpSpPr>
          <p:pic>
            <p:nvPicPr>
              <p:cNvPr id="7" name="Picture 14" descr="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6" y="1737"/>
                <a:ext cx="879" cy="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Intern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5" y="2134"/>
                <a:ext cx="55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Line 17"/>
            <p:cNvSpPr>
              <a:spLocks noChangeShapeType="1"/>
            </p:cNvSpPr>
            <p:nvPr/>
          </p:nvSpPr>
          <p:spPr bwMode="auto">
            <a:xfrm>
              <a:off x="3381375" y="3616325"/>
              <a:ext cx="253841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10" name="Line 18"/>
            <p:cNvSpPr>
              <a:spLocks noChangeShapeType="1"/>
            </p:cNvSpPr>
            <p:nvPr/>
          </p:nvSpPr>
          <p:spPr bwMode="auto">
            <a:xfrm flipH="1">
              <a:off x="3352800" y="3933825"/>
              <a:ext cx="25415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11" name="Text Box 19"/>
            <p:cNvSpPr txBox="1">
              <a:spLocks noChangeArrowheads="1"/>
            </p:cNvSpPr>
            <p:nvPr/>
          </p:nvSpPr>
          <p:spPr bwMode="auto">
            <a:xfrm>
              <a:off x="2409825" y="4238625"/>
              <a:ext cx="957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it-IT"/>
                <a:t>Client</a:t>
              </a:r>
            </a:p>
          </p:txBody>
        </p:sp>
        <p:sp>
          <p:nvSpPr>
            <p:cNvPr id="12" name="Text Box 20"/>
            <p:cNvSpPr txBox="1">
              <a:spLocks noChangeArrowheads="1"/>
            </p:cNvSpPr>
            <p:nvPr/>
          </p:nvSpPr>
          <p:spPr bwMode="auto">
            <a:xfrm>
              <a:off x="6051550" y="4368800"/>
              <a:ext cx="957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it-IT"/>
                <a:t>Server</a:t>
              </a:r>
            </a:p>
          </p:txBody>
        </p:sp>
        <p:pic>
          <p:nvPicPr>
            <p:cNvPr id="13" name="Picture 21" descr="Question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0913" y="3324225"/>
              <a:ext cx="4016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descr="WebBrow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1575" y="3535363"/>
              <a:ext cx="10398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25"/>
            <p:cNvSpPr txBox="1">
              <a:spLocks noChangeArrowheads="1"/>
            </p:cNvSpPr>
            <p:nvPr/>
          </p:nvSpPr>
          <p:spPr bwMode="auto">
            <a:xfrm>
              <a:off x="3824288" y="3235325"/>
              <a:ext cx="1277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it-IT"/>
                <a:t>Request</a:t>
              </a:r>
            </a:p>
          </p:txBody>
        </p:sp>
        <p:sp>
          <p:nvSpPr>
            <p:cNvPr id="16" name="Text Box 26"/>
            <p:cNvSpPr txBox="1">
              <a:spLocks noChangeArrowheads="1"/>
            </p:cNvSpPr>
            <p:nvPr/>
          </p:nvSpPr>
          <p:spPr bwMode="auto">
            <a:xfrm>
              <a:off x="3756025" y="3962400"/>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it-IT"/>
                <a:t>Response</a:t>
              </a:r>
            </a:p>
          </p:txBody>
        </p:sp>
      </p:grpSp>
      <p:sp>
        <p:nvSpPr>
          <p:cNvPr id="18" name="TextBox 17"/>
          <p:cNvSpPr txBox="1"/>
          <p:nvPr/>
        </p:nvSpPr>
        <p:spPr>
          <a:xfrm>
            <a:off x="6927493" y="2861268"/>
            <a:ext cx="4945077" cy="2000548"/>
          </a:xfrm>
          <a:prstGeom prst="rect">
            <a:avLst/>
          </a:prstGeom>
          <a:noFill/>
        </p:spPr>
        <p:txBody>
          <a:bodyPr wrap="square" rtlCol="0">
            <a:spAutoFit/>
          </a:bodyPr>
          <a:lstStyle/>
          <a:p>
            <a:r>
              <a:rPr lang="it-IT" dirty="0"/>
              <a:t>Protocollo di tipo Request-Response</a:t>
            </a:r>
          </a:p>
          <a:p>
            <a:r>
              <a:rPr lang="it-IT" dirty="0"/>
              <a:t>Protocollo Stateless</a:t>
            </a:r>
          </a:p>
          <a:p>
            <a:endParaRPr lang="it-IT" dirty="0"/>
          </a:p>
          <a:p>
            <a:r>
              <a:rPr lang="it-IT" b="1" dirty="0"/>
              <a:t>Metodi:</a:t>
            </a:r>
            <a:r>
              <a:rPr lang="it-IT" dirty="0"/>
              <a:t> GET, POST, PUT, DELETE, etc.</a:t>
            </a:r>
          </a:p>
          <a:p>
            <a:r>
              <a:rPr lang="it-IT" b="1" dirty="0"/>
              <a:t>Status code:</a:t>
            </a:r>
            <a:r>
              <a:rPr lang="it-IT" dirty="0"/>
              <a:t> 1xx, 2xx, 3xx, 4xx, 5xx</a:t>
            </a:r>
          </a:p>
          <a:p>
            <a:r>
              <a:rPr lang="it-IT" sz="1600" dirty="0">
                <a:hlinkClick r:id="rId8"/>
              </a:rPr>
              <a:t>https://en.wikipedia.org/wiki/List_of_HTTP_status_codes</a:t>
            </a:r>
            <a:endParaRPr lang="it-IT" sz="1600" dirty="0"/>
          </a:p>
          <a:p>
            <a:r>
              <a:rPr lang="it-IT" dirty="0"/>
              <a:t> </a:t>
            </a:r>
          </a:p>
        </p:txBody>
      </p:sp>
    </p:spTree>
    <p:extLst>
      <p:ext uri="{BB962C8B-B14F-4D97-AF65-F5344CB8AC3E}">
        <p14:creationId xmlns:p14="http://schemas.microsoft.com/office/powerpoint/2010/main" val="56462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Hypertext Transfer Protocol (HTTP)</a:t>
            </a:r>
          </a:p>
        </p:txBody>
      </p:sp>
      <p:sp>
        <p:nvSpPr>
          <p:cNvPr id="19" name="TextBox 18"/>
          <p:cNvSpPr txBox="1"/>
          <p:nvPr/>
        </p:nvSpPr>
        <p:spPr>
          <a:xfrm>
            <a:off x="838200" y="3001744"/>
            <a:ext cx="3152182" cy="1835027"/>
          </a:xfrm>
          <a:prstGeom prst="rect">
            <a:avLst/>
          </a:prstGeom>
          <a:solidFill>
            <a:schemeClr val="accent1">
              <a:lumMod val="40000"/>
              <a:lumOff val="60000"/>
            </a:schemeClr>
          </a:solidFill>
          <a:ln>
            <a:solidFill>
              <a:schemeClr val="accent1"/>
            </a:solidFill>
          </a:ln>
        </p:spPr>
        <p:txBody>
          <a:bodyPr wrap="none" lIns="360000" tIns="360000" rIns="360000" bIns="360000" rtlCol="0">
            <a:spAutoFit/>
          </a:bodyPr>
          <a:lstStyle/>
          <a:p>
            <a:r>
              <a:rPr lang="it-IT" b="1" dirty="0">
                <a:effectLst/>
              </a:rPr>
              <a:t>Client request</a:t>
            </a:r>
          </a:p>
          <a:p>
            <a:endParaRPr lang="it-IT" b="1" dirty="0"/>
          </a:p>
          <a:p>
            <a:r>
              <a:rPr lang="en-US" dirty="0">
                <a:effectLst/>
              </a:rPr>
              <a:t>GET /index.html HTTP/1.1</a:t>
            </a:r>
          </a:p>
          <a:p>
            <a:r>
              <a:rPr lang="en-US" dirty="0">
                <a:effectLst/>
              </a:rPr>
              <a:t>Host: www.example.com</a:t>
            </a:r>
            <a:endParaRPr lang="it-IT" dirty="0"/>
          </a:p>
        </p:txBody>
      </p:sp>
      <p:sp>
        <p:nvSpPr>
          <p:cNvPr id="20" name="TextBox 19"/>
          <p:cNvSpPr txBox="1"/>
          <p:nvPr/>
        </p:nvSpPr>
        <p:spPr>
          <a:xfrm>
            <a:off x="5377521" y="1459779"/>
            <a:ext cx="6204428" cy="5159014"/>
          </a:xfrm>
          <a:prstGeom prst="rect">
            <a:avLst/>
          </a:prstGeom>
          <a:solidFill>
            <a:schemeClr val="accent1">
              <a:lumMod val="40000"/>
              <a:lumOff val="60000"/>
            </a:schemeClr>
          </a:solidFill>
          <a:ln>
            <a:solidFill>
              <a:schemeClr val="accent1"/>
            </a:solidFill>
          </a:ln>
        </p:spPr>
        <p:txBody>
          <a:bodyPr wrap="none" lIns="360000" tIns="360000" rIns="360000" bIns="360000" rtlCol="0">
            <a:spAutoFit/>
          </a:bodyPr>
          <a:lstStyle/>
          <a:p>
            <a:r>
              <a:rPr lang="it-IT" b="1" dirty="0">
                <a:effectLst/>
              </a:rPr>
              <a:t>Server response</a:t>
            </a:r>
          </a:p>
          <a:p>
            <a:endParaRPr lang="it-IT" b="1" dirty="0"/>
          </a:p>
          <a:p>
            <a:r>
              <a:rPr lang="it-IT" dirty="0">
                <a:effectLst/>
              </a:rPr>
              <a:t>HTTP/1.1 200 OK</a:t>
            </a:r>
          </a:p>
          <a:p>
            <a:r>
              <a:rPr lang="it-IT" dirty="0">
                <a:effectLst/>
              </a:rPr>
              <a:t>Date: Mon, 23 May 2005 22:38:34 GMT</a:t>
            </a:r>
          </a:p>
          <a:p>
            <a:r>
              <a:rPr lang="it-IT" dirty="0">
                <a:effectLst/>
              </a:rPr>
              <a:t>Server: Apache/1.3.3.7 (Unix) (Red-Hat/Linux)</a:t>
            </a:r>
          </a:p>
          <a:p>
            <a:r>
              <a:rPr lang="it-IT" dirty="0">
                <a:effectLst/>
              </a:rPr>
              <a:t>Last-Modified: Wed, 08 Jan 2003 23:11:55 GMT</a:t>
            </a:r>
          </a:p>
          <a:p>
            <a:r>
              <a:rPr lang="it-IT" dirty="0">
                <a:effectLst/>
              </a:rPr>
              <a:t>ETag: "3f80f-1b6-3e1cb03b«</a:t>
            </a:r>
          </a:p>
          <a:p>
            <a:r>
              <a:rPr lang="it-IT" dirty="0">
                <a:effectLst/>
              </a:rPr>
              <a:t>Content-Type: text/html; charset=UTF-8</a:t>
            </a:r>
          </a:p>
          <a:p>
            <a:r>
              <a:rPr lang="it-IT" dirty="0">
                <a:effectLst/>
              </a:rPr>
              <a:t>Content-Length: 138</a:t>
            </a:r>
          </a:p>
          <a:p>
            <a:r>
              <a:rPr lang="it-IT" dirty="0">
                <a:effectLst/>
              </a:rPr>
              <a:t>Accept-Ranges: bytes</a:t>
            </a:r>
          </a:p>
          <a:p>
            <a:r>
              <a:rPr lang="it-IT" dirty="0">
                <a:effectLst/>
              </a:rPr>
              <a:t>Connection: close</a:t>
            </a:r>
          </a:p>
          <a:p>
            <a:endParaRPr lang="it-IT" dirty="0">
              <a:effectLst/>
            </a:endParaRPr>
          </a:p>
          <a:p>
            <a:r>
              <a:rPr lang="it-IT" dirty="0">
                <a:effectLst/>
              </a:rPr>
              <a:t>&lt;html&gt;</a:t>
            </a:r>
          </a:p>
          <a:p>
            <a:r>
              <a:rPr lang="it-IT" dirty="0">
                <a:effectLst/>
              </a:rPr>
              <a:t>&lt;head&gt; &lt;title&gt;An Example Page&lt;/title&gt;&lt;/head&gt;</a:t>
            </a:r>
          </a:p>
          <a:p>
            <a:r>
              <a:rPr lang="it-IT" dirty="0">
                <a:effectLst/>
              </a:rPr>
              <a:t>&lt;body&gt; Hello World, this is a very simple HTML document.</a:t>
            </a:r>
          </a:p>
          <a:p>
            <a:r>
              <a:rPr lang="it-IT" dirty="0">
                <a:effectLst/>
              </a:rPr>
              <a:t>&lt;/body&gt; &lt;/html&gt;</a:t>
            </a:r>
            <a:endParaRPr lang="it-IT" dirty="0"/>
          </a:p>
        </p:txBody>
      </p:sp>
    </p:spTree>
    <p:extLst>
      <p:ext uri="{BB962C8B-B14F-4D97-AF65-F5344CB8AC3E}">
        <p14:creationId xmlns:p14="http://schemas.microsoft.com/office/powerpoint/2010/main" val="373994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Hypertext Transfer Protocol (HTTP)</a:t>
            </a:r>
          </a:p>
        </p:txBody>
      </p:sp>
      <p:pic>
        <p:nvPicPr>
          <p:cNvPr id="3" name="Picture 2"/>
          <p:cNvPicPr>
            <a:picLocks noChangeAspect="1"/>
          </p:cNvPicPr>
          <p:nvPr/>
        </p:nvPicPr>
        <p:blipFill>
          <a:blip r:embed="rId2"/>
          <a:stretch>
            <a:fillRect/>
          </a:stretch>
        </p:blipFill>
        <p:spPr>
          <a:xfrm>
            <a:off x="1976581" y="1400779"/>
            <a:ext cx="8435037" cy="5387640"/>
          </a:xfrm>
          <a:prstGeom prst="rect">
            <a:avLst/>
          </a:prstGeom>
        </p:spPr>
      </p:pic>
    </p:spTree>
    <p:extLst>
      <p:ext uri="{BB962C8B-B14F-4D97-AF65-F5344CB8AC3E}">
        <p14:creationId xmlns:p14="http://schemas.microsoft.com/office/powerpoint/2010/main" val="1795982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TotalTime>
  <Words>4294</Words>
  <Application>Microsoft Office PowerPoint</Application>
  <PresentationFormat>Widescreen</PresentationFormat>
  <Paragraphs>485</Paragraphs>
  <Slides>44</Slides>
  <Notes>23</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44</vt:i4>
      </vt:variant>
    </vt:vector>
  </HeadingPairs>
  <TitlesOfParts>
    <vt:vector size="54" baseType="lpstr">
      <vt:lpstr>Arial</vt:lpstr>
      <vt:lpstr>Calibri</vt:lpstr>
      <vt:lpstr>Calibri Light</vt:lpstr>
      <vt:lpstr>Courier New</vt:lpstr>
      <vt:lpstr>Lucida Sans Unicode</vt:lpstr>
      <vt:lpstr>Segoe</vt:lpstr>
      <vt:lpstr>Segoe UI</vt:lpstr>
      <vt:lpstr>Times New Roman</vt:lpstr>
      <vt:lpstr>Verdana</vt:lpstr>
      <vt:lpstr>Tema di Office</vt:lpstr>
      <vt:lpstr>Junior Interface Developer</vt:lpstr>
      <vt:lpstr>Asp.net MVC e Web Api</vt:lpstr>
      <vt:lpstr>Introduzione allo sviluppo web</vt:lpstr>
      <vt:lpstr>Internet</vt:lpstr>
      <vt:lpstr>Internet</vt:lpstr>
      <vt:lpstr>Internet</vt:lpstr>
      <vt:lpstr>Hypertext Transfer Protocol (HTTP)</vt:lpstr>
      <vt:lpstr>Hypertext Transfer Protocol (HTTP)</vt:lpstr>
      <vt:lpstr>Hypertext Transfer Protocol (HTTP)</vt:lpstr>
      <vt:lpstr>Presentazione standard di PowerPoint</vt:lpstr>
      <vt:lpstr>Presentazione standard di PowerPoint</vt:lpstr>
      <vt:lpstr>Presentazione standard di PowerPoint</vt:lpstr>
      <vt:lpstr>Client - Server</vt:lpstr>
      <vt:lpstr>Client - Server</vt:lpstr>
      <vt:lpstr>Il modello Web standard</vt:lpstr>
      <vt:lpstr>HyperText Markup Language (HTML)</vt:lpstr>
      <vt:lpstr>Cascading Style Sheet (CSS)</vt:lpstr>
      <vt:lpstr>Javascript</vt:lpstr>
      <vt:lpstr>Introduzione a ASP.NET MVC5</vt:lpstr>
      <vt:lpstr>Introduction to Microsoft Web Technologies</vt:lpstr>
      <vt:lpstr>Overview of ASP.NET 4.5</vt:lpstr>
      <vt:lpstr>Web Pages Applications</vt:lpstr>
      <vt:lpstr>Web Forms Applications</vt:lpstr>
      <vt:lpstr>MVC Applications</vt:lpstr>
      <vt:lpstr>Shared ASP.NET Features</vt:lpstr>
      <vt:lpstr>Introduction to ASP.NET MVC 4</vt:lpstr>
      <vt:lpstr>Models, Views, and Controllers</vt:lpstr>
      <vt:lpstr>Progettare applicazioni web in ASP.NET MVC 5</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Designing Models</vt:lpstr>
      <vt:lpstr>Designing Controllers</vt:lpstr>
      <vt:lpstr>Designing Views</vt:lpstr>
      <vt:lpstr>Sviluppare i modelli di ASP.NET MVC 5</vt:lpstr>
      <vt:lpstr>Developing Models</vt:lpstr>
      <vt:lpstr>Developing Models (Continued)</vt:lpstr>
      <vt:lpstr>Using Display and Edit Data Annotations on Properties</vt:lpstr>
      <vt:lpstr>Validating User Input with Data Annotations</vt:lpstr>
      <vt:lpstr>What Are Model Binders?</vt:lpstr>
      <vt:lpstr>Model Extensibility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 Junior .Net Developer</dc:title>
  <dc:creator>Gabriele Gaggi</dc:creator>
  <cp:lastModifiedBy>Gabriele Gaggi</cp:lastModifiedBy>
  <cp:revision>548</cp:revision>
  <dcterms:created xsi:type="dcterms:W3CDTF">2016-09-13T06:36:45Z</dcterms:created>
  <dcterms:modified xsi:type="dcterms:W3CDTF">2016-09-27T15:59:50Z</dcterms:modified>
</cp:coreProperties>
</file>