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3" r:id="rId2"/>
    <p:sldId id="334" r:id="rId3"/>
    <p:sldId id="424" r:id="rId4"/>
    <p:sldId id="42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976" autoAdjust="0"/>
    <p:restoredTop sz="94660"/>
  </p:normalViewPr>
  <p:slideViewPr>
    <p:cSldViewPr snapToGrid="0">
      <p:cViewPr varScale="1">
        <p:scale>
          <a:sx n="67" d="100"/>
          <a:sy n="67" d="100"/>
        </p:scale>
        <p:origin x="6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316B8-2AEA-4E25-B1FE-495347E5A5C8}" type="datetimeFigureOut">
              <a:rPr lang="it-IT" smtClean="0"/>
              <a:t>30/09/2016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D3658-A69F-481C-BEF1-869BCF7E9DB9}" type="slidenum">
              <a:rPr lang="it-IT" smtClean="0"/>
              <a:t>‹N›</a:t>
            </a:fld>
            <a:endParaRPr lang="it-IT"/>
          </a:p>
        </p:txBody>
      </p:sp>
    </p:spTree>
    <p:extLst>
      <p:ext uri="{BB962C8B-B14F-4D97-AF65-F5344CB8AC3E}">
        <p14:creationId xmlns:p14="http://schemas.microsoft.com/office/powerpoint/2010/main" val="158147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331410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3800414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173358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71647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a:latin typeface="Arial"/>
              <a:ea typeface="Times New Roman"/>
              <a:cs typeface="Times New Roman"/>
            </a:endParaRPr>
          </a:p>
          <a:p>
            <a:pPr>
              <a:lnSpc>
                <a:spcPct val="115000"/>
              </a:lnSpc>
              <a:spcAft>
                <a:spcPts val="1000"/>
              </a:spcAft>
            </a:pPr>
            <a:r>
              <a:rPr lang="en-US" sz="1000">
                <a:latin typeface="Arial"/>
                <a:ea typeface="Times New Roman"/>
                <a:cs typeface="Times New Roman"/>
              </a:rPr>
              <a:t>You will see how to create a loosely coupled architecture in Module 6.</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2757698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extLst>
      <p:ext uri="{BB962C8B-B14F-4D97-AF65-F5344CB8AC3E}">
        <p14:creationId xmlns:p14="http://schemas.microsoft.com/office/powerpoint/2010/main" val="9577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extLst>
      <p:ext uri="{BB962C8B-B14F-4D97-AF65-F5344CB8AC3E}">
        <p14:creationId xmlns:p14="http://schemas.microsoft.com/office/powerpoint/2010/main" val="359618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extLst>
      <p:ext uri="{BB962C8B-B14F-4D97-AF65-F5344CB8AC3E}">
        <p14:creationId xmlns:p14="http://schemas.microsoft.com/office/powerpoint/2010/main" val="369392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extLst>
      <p:ext uri="{BB962C8B-B14F-4D97-AF65-F5344CB8AC3E}">
        <p14:creationId xmlns:p14="http://schemas.microsoft.com/office/powerpoint/2010/main" val="3804309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dirty="0">
                <a:latin typeface="Arial"/>
                <a:ea typeface="Calibri"/>
                <a:cs typeface="Times New Roman"/>
              </a:rPr>
              <a:t>You will see how to configure authentication and authorization, and how to use the </a:t>
            </a:r>
            <a:r>
              <a:rPr lang="en-US" sz="1000" b="1" dirty="0">
                <a:latin typeface="Arial"/>
                <a:ea typeface="Calibri"/>
                <a:cs typeface="Times New Roman"/>
              </a:rPr>
              <a:t>Authorize</a:t>
            </a:r>
            <a:r>
              <a:rPr lang="en-US" sz="1000" dirty="0">
                <a:latin typeface="Arial"/>
                <a:ea typeface="Calibri"/>
                <a:cs typeface="Times New Roman"/>
              </a:rPr>
              <a:t> attribute on controllers and actions, in Module 11.</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Inspecting a returned value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 Inspecting a returned value—Action filters</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extLst>
      <p:ext uri="{BB962C8B-B14F-4D97-AF65-F5344CB8AC3E}">
        <p14:creationId xmlns:p14="http://schemas.microsoft.com/office/powerpoint/2010/main" val="111998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7713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1730833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432198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4192572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248529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29293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Also, consider that to create a custom view engine requires the developer to write sophisticated string-parsing code. For these reasons, this topic only introduces custom view engines and the reasons why developers occasionally create them.</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Is there any HTML markup that the Razor view engine cannot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No. Razor can render any HTML markup that you need, to display content to the user. However, for the reasons described in this topic, you may prefer another view engine.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18582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37790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a:latin typeface="Arial"/>
                <a:ea typeface="Times New Roman"/>
                <a:cs typeface="Times New Roman"/>
              </a:rPr>
              <a:t>@Html.DisplayNameFor(model =&gt; model.ModifiedDate)</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164934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62457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a:latin typeface="Arial"/>
                <a:ea typeface="Times New Roman"/>
                <a:cs typeface="Times New Roman"/>
              </a:rPr>
              <a:t>&lt;input name="</a:t>
            </a:r>
            <a:r>
              <a:rPr lang="en-US" sz="1000" dirty="0" err="1">
                <a:latin typeface="Arial"/>
                <a:ea typeface="Times New Roman"/>
                <a:cs typeface="Times New Roman"/>
              </a:rPr>
              <a:t>ProductID</a:t>
            </a:r>
            <a:r>
              <a:rPr lang="en-US" sz="1000" dirty="0">
                <a:latin typeface="Arial"/>
                <a:ea typeface="Times New Roman"/>
                <a:cs typeface="Times New Roman"/>
              </a:rPr>
              <a:t>" type="hidden" value="</a:t>
            </a:r>
            <a:r>
              <a:rPr lang="en-US" sz="1000" i="1" dirty="0">
                <a:latin typeface="Arial"/>
                <a:ea typeface="Times New Roman"/>
                <a:cs typeface="Times New Roman"/>
              </a:rPr>
              <a:t>id</a:t>
            </a:r>
            <a:r>
              <a:rPr lang="en-US" sz="1000" dirty="0">
                <a:latin typeface="Arial"/>
                <a:ea typeface="Times New Roman"/>
                <a:cs typeface="Times New Roman"/>
              </a:rPr>
              <a:t>"&gt;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328422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99417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940171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3410231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extLst>
      <p:ext uri="{BB962C8B-B14F-4D97-AF65-F5344CB8AC3E}">
        <p14:creationId xmlns:p14="http://schemas.microsoft.com/office/powerpoint/2010/main" val="225481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58844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217406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Question</a:t>
            </a:r>
            <a:r>
              <a:rPr lang="en-US" sz="1200" kern="1200" dirty="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Answer</a:t>
            </a:r>
            <a:r>
              <a:rPr lang="en-US" sz="1200" kern="1200" dirty="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94946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616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can use this additional slide to point out the significant parts of the connection strings for SQL Express and Windows Azure SQL database.</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131639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a:latin typeface="Arial"/>
                <a:ea typeface="Times New Roman"/>
                <a:cs typeface="Times New Roman"/>
              </a:rPr>
              <a:t>Answer:</a:t>
            </a:r>
            <a:r>
              <a:rPr lang="en-US" sz="1000">
                <a:latin typeface="Arial"/>
                <a:ea typeface="Times New Roman"/>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173772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30/09/2016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47547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30/09/2016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209251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30/09/2016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74794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30/09/2016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56712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30/09/2016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66180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760E0DC7-492D-47E0-AC78-3289E869ED28}" type="datetimeFigureOut">
              <a:rPr lang="it-IT" smtClean="0"/>
              <a:t>30/09/2016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00049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760E0DC7-492D-47E0-AC78-3289E869ED28}" type="datetimeFigureOut">
              <a:rPr lang="it-IT" smtClean="0"/>
              <a:t>30/09/2016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1321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760E0DC7-492D-47E0-AC78-3289E869ED28}" type="datetimeFigureOut">
              <a:rPr lang="it-IT" smtClean="0"/>
              <a:t>30/09/2016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46529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60E0DC7-492D-47E0-AC78-3289E869ED28}" type="datetimeFigureOut">
              <a:rPr lang="it-IT" smtClean="0"/>
              <a:t>30/09/2016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25254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30/09/2016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8600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30/09/2016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21356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E0DC7-492D-47E0-AC78-3289E869ED28}" type="datetimeFigureOut">
              <a:rPr lang="it-IT" smtClean="0"/>
              <a:t>30/09/2016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92649-BF32-473B-9614-ACF7A0014037}" type="slidenum">
              <a:rPr lang="it-IT" smtClean="0"/>
              <a:t>‹N›</a:t>
            </a:fld>
            <a:endParaRPr lang="it-IT"/>
          </a:p>
        </p:txBody>
      </p:sp>
    </p:spTree>
    <p:extLst>
      <p:ext uri="{BB962C8B-B14F-4D97-AF65-F5344CB8AC3E}">
        <p14:creationId xmlns:p14="http://schemas.microsoft.com/office/powerpoint/2010/main" val="275401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61611"/>
          </a:xfrm>
        </p:spPr>
        <p:txBody>
          <a:bodyPr/>
          <a:lstStyle/>
          <a:p>
            <a:r>
              <a:rPr lang="it-IT" dirty="0"/>
              <a:t>Junior Interface Developer</a:t>
            </a:r>
          </a:p>
        </p:txBody>
      </p:sp>
      <p:sp>
        <p:nvSpPr>
          <p:cNvPr id="3" name="Subtitle 2"/>
          <p:cNvSpPr>
            <a:spLocks noGrp="1"/>
          </p:cNvSpPr>
          <p:nvPr>
            <p:ph type="subTitle" idx="1"/>
          </p:nvPr>
        </p:nvSpPr>
        <p:spPr/>
        <p:txBody>
          <a:bodyPr>
            <a:normAutofit/>
          </a:bodyPr>
          <a:lstStyle/>
          <a:p>
            <a:r>
              <a:rPr lang="it-IT" dirty="0"/>
              <a:t>Modulo 02 - Asp.net MVC e Web Api</a:t>
            </a:r>
          </a:p>
          <a:p>
            <a:r>
              <a:rPr lang="it-IT" dirty="0"/>
              <a:t>Da Martedì 27/09/2016 a Giovedì 29/09/2016</a:t>
            </a:r>
          </a:p>
          <a:p>
            <a:r>
              <a:rPr lang="it-IT" dirty="0"/>
              <a:t>Gabriele Gaggi</a:t>
            </a:r>
          </a:p>
          <a:p>
            <a:endParaRPr lang="it-IT" dirty="0"/>
          </a:p>
          <a:p>
            <a:endParaRPr lang="it-IT" dirty="0"/>
          </a:p>
          <a:p>
            <a:endParaRPr lang="it-IT" dirty="0"/>
          </a:p>
        </p:txBody>
      </p:sp>
      <p:pic>
        <p:nvPicPr>
          <p:cNvPr id="1028" name="Picture 4" descr="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619" y="4866277"/>
            <a:ext cx="1846489" cy="1846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gazzettadellavoro.com/wp-content/uploads/2014/09/yoox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87" y="234654"/>
            <a:ext cx="1940463" cy="1316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nuhguyen.com/wp-content/uploads/modisonwhite_rg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735" y="641723"/>
            <a:ext cx="2079736" cy="50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
            <a:ext cx="10515600" cy="1325563"/>
          </a:xfrm>
        </p:spPr>
        <p:txBody>
          <a:bodyPr/>
          <a:lstStyle/>
          <a:p>
            <a:r>
              <a:rPr lang="en-US" dirty="0"/>
              <a:t>Example Connection Strings</a:t>
            </a:r>
          </a:p>
        </p:txBody>
      </p:sp>
      <p:sp>
        <p:nvSpPr>
          <p:cNvPr id="4" name="Rectangle 3"/>
          <p:cNvSpPr/>
          <p:nvPr/>
        </p:nvSpPr>
        <p:spPr>
          <a:xfrm>
            <a:off x="2514601" y="1371600"/>
            <a:ext cx="7812157" cy="183640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&gt;&lt;add name="</a:t>
            </a:r>
            <a:r>
              <a:rPr lang="en-US" sz="1600" b="0" dirty="0" err="1">
                <a:latin typeface="Lucida Sans Unicode" pitchFamily="34" charset="0"/>
                <a:ea typeface="Times New Roman" panose="02020603050405020304" pitchFamily="18" charset="0"/>
                <a:cs typeface="Lucida Sans Unicode" pitchFamily="34" charset="0"/>
              </a:rPr>
              <a:t>PhotoSharingDB</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GB"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connectionString</a:t>
            </a:r>
            <a:r>
              <a:rPr lang="en-US" sz="1600" b="0" dirty="0">
                <a:latin typeface="Lucida Sans Unicode" pitchFamily="34" charset="0"/>
                <a:ea typeface="Times New Roman" panose="02020603050405020304" pitchFamily="18" charset="0"/>
                <a:cs typeface="Lucida Sans Unicode" pitchFamily="34" charset="0"/>
              </a:rPr>
              <a:t>="Data Source=.\</a:t>
            </a:r>
            <a:r>
              <a:rPr lang="en-US" sz="1600" b="0" dirty="0" err="1">
                <a:latin typeface="Lucida Sans Unicode" pitchFamily="34" charset="0"/>
                <a:ea typeface="Times New Roman" panose="02020603050405020304" pitchFamily="18" charset="0"/>
                <a:cs typeface="Lucida Sans Unicode" pitchFamily="34" charset="0"/>
              </a:rPr>
              <a:t>SQLEXPRESS;Initial</a:t>
            </a:r>
            <a:r>
              <a:rPr lang="en-US" sz="1600" b="0" dirty="0">
                <a:latin typeface="Lucida Sans Unicode" pitchFamily="34" charset="0"/>
                <a:ea typeface="Times New Roman" panose="02020603050405020304" pitchFamily="18" charset="0"/>
                <a:cs typeface="Lucida Sans Unicode" pitchFamily="34" charset="0"/>
              </a:rPr>
              <a:t>   </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Catalog=</a:t>
            </a:r>
            <a:r>
              <a:rPr lang="en-US" sz="1600" b="0" dirty="0" err="1">
                <a:latin typeface="Lucida Sans Unicode" pitchFamily="34" charset="0"/>
                <a:ea typeface="Times New Roman" panose="02020603050405020304" pitchFamily="18" charset="0"/>
                <a:cs typeface="Lucida Sans Unicode" pitchFamily="34" charset="0"/>
              </a:rPr>
              <a:t>PhotoSharingDB;Integrated</a:t>
            </a:r>
            <a:r>
              <a:rPr lang="en-US" sz="1600" b="0" dirty="0">
                <a:latin typeface="Lucida Sans Unicode" pitchFamily="34" charset="0"/>
                <a:ea typeface="Times New Roman" panose="02020603050405020304" pitchFamily="18" charset="0"/>
                <a:cs typeface="Lucida Sans Unicode" pitchFamily="34" charset="0"/>
              </a:rPr>
              <a:t> Security=SSPI"</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2537792" y="3645933"/>
            <a:ext cx="8328991" cy="295978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&gt;&lt;add name="</a:t>
            </a:r>
            <a:r>
              <a:rPr lang="en-US" sz="1600" b="0" dirty="0" err="1">
                <a:latin typeface="Lucida Sans Unicode" pitchFamily="34" charset="0"/>
                <a:ea typeface="Times New Roman" panose="02020603050405020304" pitchFamily="18" charset="0"/>
                <a:cs typeface="Lucida Sans Unicode" pitchFamily="34" charset="0"/>
              </a:rPr>
              <a:t>PhotoSharingDB</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connectionString</a:t>
            </a:r>
            <a:r>
              <a:rPr lang="en-US" sz="1600" b="0" dirty="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"Server=tcp:example.database.windows.net,1433; </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Database=</a:t>
            </a:r>
            <a:r>
              <a:rPr lang="en-US" sz="1600" b="0" dirty="0" err="1">
                <a:latin typeface="Lucida Sans Unicode" pitchFamily="34" charset="0"/>
                <a:ea typeface="Times New Roman" panose="02020603050405020304" pitchFamily="18" charset="0"/>
                <a:cs typeface="Lucida Sans Unicode" pitchFamily="34" charset="0"/>
              </a:rPr>
              <a:t>PhotoSharingDB;User</a:t>
            </a:r>
            <a:r>
              <a:rPr lang="en-US" sz="1600" b="0" dirty="0">
                <a:latin typeface="Lucida Sans Unicode" pitchFamily="34" charset="0"/>
                <a:ea typeface="Times New Roman" panose="02020603050405020304" pitchFamily="18" charset="0"/>
                <a:cs typeface="Lucida Sans Unicode" pitchFamily="34" charset="0"/>
              </a:rPr>
              <a:t> ID=</a:t>
            </a:r>
            <a:r>
              <a:rPr lang="en-US" sz="1600" b="0" dirty="0" err="1">
                <a:latin typeface="Lucida Sans Unicode" pitchFamily="34" charset="0"/>
                <a:ea typeface="Times New Roman" panose="02020603050405020304" pitchFamily="18" charset="0"/>
                <a:cs typeface="Lucida Sans Unicode" pitchFamily="34" charset="0"/>
              </a:rPr>
              <a:t>Admin@example</a:t>
            </a:r>
            <a:r>
              <a:rPr lang="en-US" sz="1600" b="0" dirty="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Password=Pa$$w0rd;Trusted_Connection=False;</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Encrypt=</a:t>
            </a:r>
            <a:r>
              <a:rPr lang="en-US" sz="1600" b="0" dirty="0" err="1">
                <a:latin typeface="Lucida Sans Unicode" pitchFamily="34" charset="0"/>
                <a:ea typeface="Times New Roman" panose="02020603050405020304" pitchFamily="18" charset="0"/>
                <a:cs typeface="Lucida Sans Unicode" pitchFamily="34" charset="0"/>
              </a:rPr>
              <a:t>True;Connection</a:t>
            </a:r>
            <a:r>
              <a:rPr lang="en-US" sz="1600" b="0" dirty="0">
                <a:latin typeface="Lucida Sans Unicode" pitchFamily="34" charset="0"/>
                <a:ea typeface="Times New Roman" panose="02020603050405020304" pitchFamily="18" charset="0"/>
                <a:cs typeface="Lucida Sans Unicode" pitchFamily="34" charset="0"/>
              </a:rPr>
              <a:t> Timeout=30;</a:t>
            </a:r>
          </a:p>
          <a:p>
            <a:pPr>
              <a:spcAft>
                <a:spcPts val="1000"/>
              </a:spcAft>
            </a:pPr>
            <a:r>
              <a:rPr lang="en-US" sz="1600" b="0" dirty="0" err="1">
                <a:latin typeface="Lucida Sans Unicode" pitchFamily="34" charset="0"/>
                <a:ea typeface="Times New Roman" panose="02020603050405020304" pitchFamily="18" charset="0"/>
                <a:cs typeface="Lucida Sans Unicode" pitchFamily="34" charset="0"/>
              </a:rPr>
              <a:t>PersistSecurityInfo</a:t>
            </a:r>
            <a:r>
              <a:rPr lang="en-US" sz="1600" b="0" dirty="0">
                <a:latin typeface="Lucida Sans Unicode" pitchFamily="34" charset="0"/>
                <a:ea typeface="Times New Roman" panose="02020603050405020304" pitchFamily="18" charset="0"/>
                <a:cs typeface="Lucida Sans Unicode" pitchFamily="34" charset="0"/>
              </a:rPr>
              <a:t>=true"</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
        <p:nvSpPr>
          <p:cNvPr id="6" name="TextBox 4"/>
          <p:cNvSpPr txBox="1"/>
          <p:nvPr/>
        </p:nvSpPr>
        <p:spPr>
          <a:xfrm>
            <a:off x="1767841" y="940883"/>
            <a:ext cx="18774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SQL Express:</a:t>
            </a:r>
          </a:p>
        </p:txBody>
      </p:sp>
      <p:sp>
        <p:nvSpPr>
          <p:cNvPr id="7" name="TextBox 5"/>
          <p:cNvSpPr txBox="1"/>
          <p:nvPr/>
        </p:nvSpPr>
        <p:spPr>
          <a:xfrm>
            <a:off x="1767840" y="3276600"/>
            <a:ext cx="4169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Windows Azure SQL Database:</a:t>
            </a:r>
          </a:p>
        </p:txBody>
      </p:sp>
    </p:spTree>
    <p:extLst>
      <p:ext uri="{BB962C8B-B14F-4D97-AF65-F5344CB8AC3E}">
        <p14:creationId xmlns:p14="http://schemas.microsoft.com/office/powerpoint/2010/main" val="166095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25"/>
            <a:ext cx="10515600" cy="1325563"/>
          </a:xfrm>
        </p:spPr>
        <p:txBody>
          <a:bodyPr/>
          <a:lstStyle/>
          <a:p>
            <a:r>
              <a:rPr lang="en-US" dirty="0"/>
              <a:t>The Entity Framework</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Types of Entity Framework Workflows</a:t>
            </a:r>
          </a:p>
          <a:p>
            <a:pPr lvl="1"/>
            <a:r>
              <a:rPr lang="en-US" sz="2000" dirty="0"/>
              <a:t>Database First</a:t>
            </a:r>
          </a:p>
          <a:p>
            <a:pPr lvl="1"/>
            <a:r>
              <a:rPr lang="en-US" sz="2000" dirty="0"/>
              <a:t>Model First</a:t>
            </a:r>
          </a:p>
          <a:p>
            <a:pPr lvl="1"/>
            <a:r>
              <a:rPr lang="en-US" sz="2000" dirty="0"/>
              <a:t>Code First</a:t>
            </a:r>
          </a:p>
          <a:p>
            <a:pPr>
              <a:buNone/>
            </a:pPr>
            <a:endParaRPr lang="en-US" dirty="0"/>
          </a:p>
          <a:p>
            <a:r>
              <a:rPr lang="en-US" dirty="0"/>
              <a:t>Adding an Entity Framework Context</a:t>
            </a:r>
          </a:p>
          <a:p>
            <a:pPr>
              <a:buNone/>
            </a:pPr>
            <a:endParaRPr lang="en-US" dirty="0"/>
          </a:p>
          <a:p>
            <a:pPr marL="741363" lvl="1" indent="-457200">
              <a:buNone/>
            </a:pPr>
            <a:r>
              <a:rPr lang="en-US" sz="1800" dirty="0">
                <a:latin typeface="Lucida Sans Unicode" pitchFamily="34" charset="0"/>
                <a:cs typeface="Lucida Sans Unicode" pitchFamily="34" charset="0"/>
              </a:rPr>
              <a:t>public class </a:t>
            </a:r>
            <a:r>
              <a:rPr lang="en-US" sz="1800" dirty="0" err="1">
                <a:latin typeface="Lucida Sans Unicode" pitchFamily="34" charset="0"/>
                <a:cs typeface="Lucida Sans Unicode" pitchFamily="34" charset="0"/>
              </a:rPr>
              <a:t>PhotoSharingDB</a:t>
            </a:r>
            <a:r>
              <a:rPr lang="en-US" sz="1800" dirty="0">
                <a:latin typeface="Lucida Sans Unicode" pitchFamily="34" charset="0"/>
                <a:cs typeface="Lucida Sans Unicode" pitchFamily="34" charset="0"/>
              </a:rPr>
              <a:t> : </a:t>
            </a:r>
            <a:r>
              <a:rPr lang="en-US" sz="1800" dirty="0" err="1">
                <a:latin typeface="Lucida Sans Unicode" pitchFamily="34" charset="0"/>
                <a:cs typeface="Lucida Sans Unicode" pitchFamily="34" charset="0"/>
              </a:rPr>
              <a:t>DbContext</a:t>
            </a:r>
            <a:endParaRPr lang="en-US" sz="1800" dirty="0">
              <a:latin typeface="Lucida Sans Unicode" pitchFamily="34" charset="0"/>
              <a:cs typeface="Lucida Sans Unicode" pitchFamily="34" charset="0"/>
            </a:endParaRPr>
          </a:p>
          <a:p>
            <a:pPr marL="741363" lvl="1" indent="-457200">
              <a:buNone/>
            </a:pPr>
            <a:r>
              <a:rPr lang="en-US" sz="1800" dirty="0">
                <a:latin typeface="Lucida Sans Unicode" pitchFamily="34" charset="0"/>
                <a:cs typeface="Lucida Sans Unicode" pitchFamily="34" charset="0"/>
              </a:rPr>
              <a:t>{</a:t>
            </a:r>
          </a:p>
          <a:p>
            <a:pPr marL="741363" lvl="1" indent="-457200">
              <a:buNone/>
            </a:pPr>
            <a:r>
              <a:rPr lang="en-US" sz="1800" dirty="0">
                <a:latin typeface="Lucida Sans Unicode" pitchFamily="34" charset="0"/>
                <a:cs typeface="Lucida Sans Unicode" pitchFamily="34" charset="0"/>
              </a:rPr>
              <a:t>   public </a:t>
            </a:r>
            <a:r>
              <a:rPr lang="en-US" sz="1800" dirty="0" err="1">
                <a:latin typeface="Lucida Sans Unicode" pitchFamily="34" charset="0"/>
                <a:cs typeface="Lucida Sans Unicode" pitchFamily="34" charset="0"/>
              </a:rPr>
              <a:t>DbSet</a:t>
            </a:r>
            <a:r>
              <a:rPr lang="en-US" sz="1800" dirty="0">
                <a:latin typeface="Lucida Sans Unicode" pitchFamily="34" charset="0"/>
                <a:cs typeface="Lucida Sans Unicode" pitchFamily="34" charset="0"/>
              </a:rPr>
              <a:t>&lt;Photo&gt; Photos { get; set; }</a:t>
            </a:r>
          </a:p>
          <a:p>
            <a:pPr marL="741363" lvl="1" indent="-457200">
              <a:buNone/>
            </a:pPr>
            <a:r>
              <a:rPr lang="en-US" sz="1800" dirty="0">
                <a:latin typeface="Lucida Sans Unicode" pitchFamily="34" charset="0"/>
                <a:cs typeface="Lucida Sans Unicode" pitchFamily="34" charset="0"/>
              </a:rPr>
              <a:t>   public </a:t>
            </a:r>
            <a:r>
              <a:rPr lang="en-US" sz="1800" dirty="0" err="1">
                <a:latin typeface="Lucida Sans Unicode" pitchFamily="34" charset="0"/>
                <a:cs typeface="Lucida Sans Unicode" pitchFamily="34" charset="0"/>
              </a:rPr>
              <a:t>DbSet</a:t>
            </a:r>
            <a:r>
              <a:rPr lang="en-US" sz="1800" dirty="0">
                <a:latin typeface="Lucida Sans Unicode" pitchFamily="34" charset="0"/>
                <a:cs typeface="Lucida Sans Unicode" pitchFamily="34" charset="0"/>
              </a:rPr>
              <a:t>&lt;Comment&gt; Comments { get; set; }</a:t>
            </a:r>
          </a:p>
          <a:p>
            <a:pPr marL="741363" lvl="1" indent="-457200">
              <a:buNone/>
            </a:pPr>
            <a:r>
              <a:rPr lang="en-US" sz="1800" dirty="0">
                <a:latin typeface="Lucida Sans Unicode" pitchFamily="34" charset="0"/>
                <a:cs typeface="Lucida Sans Unicode" pitchFamily="34" charset="0"/>
              </a:rPr>
              <a:t>}</a:t>
            </a:r>
          </a:p>
          <a:p>
            <a:pPr>
              <a:buNone/>
            </a:pPr>
            <a:endParaRPr lang="en-US" dirty="0"/>
          </a:p>
        </p:txBody>
      </p:sp>
    </p:spTree>
    <p:extLst>
      <p:ext uri="{BB962C8B-B14F-4D97-AF65-F5344CB8AC3E}">
        <p14:creationId xmlns:p14="http://schemas.microsoft.com/office/powerpoint/2010/main" val="161931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650"/>
            <a:ext cx="10515600" cy="1325563"/>
          </a:xfrm>
        </p:spPr>
        <p:txBody>
          <a:bodyPr/>
          <a:lstStyle/>
          <a:p>
            <a:r>
              <a:rPr lang="en-US" dirty="0"/>
              <a:t>Using an Entity Framework Context</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Using the Entity Framework involves:</a:t>
            </a:r>
          </a:p>
          <a:p>
            <a:r>
              <a:rPr lang="en-US" dirty="0"/>
              <a:t>Using the Context in Controllers</a:t>
            </a:r>
          </a:p>
          <a:p>
            <a:pPr lvl="1"/>
            <a:r>
              <a:rPr lang="en-US" sz="2000" dirty="0"/>
              <a:t>After defining the Entity Framework context and model classes, you can use them in MVC controllers to pass data to views for display</a:t>
            </a:r>
          </a:p>
          <a:p>
            <a:r>
              <a:rPr lang="en-US" dirty="0"/>
              <a:t>Using Initializers to Populate Databases:</a:t>
            </a:r>
          </a:p>
          <a:p>
            <a:pPr lvl="1"/>
            <a:r>
              <a:rPr lang="en-US" sz="2000" dirty="0"/>
              <a:t>If you are using the code-first or model-first workflow, Entity Framework creates the database the first time you run the application and access data</a:t>
            </a:r>
          </a:p>
          <a:p>
            <a:pPr marL="0" indent="0">
              <a:buNone/>
            </a:pPr>
            <a:endParaRPr lang="en-US" dirty="0"/>
          </a:p>
        </p:txBody>
      </p:sp>
    </p:spTree>
    <p:extLst>
      <p:ext uri="{BB962C8B-B14F-4D97-AF65-F5344CB8AC3E}">
        <p14:creationId xmlns:p14="http://schemas.microsoft.com/office/powerpoint/2010/main" val="111168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025"/>
            <a:ext cx="10515600" cy="1325563"/>
          </a:xfrm>
        </p:spPr>
        <p:txBody>
          <a:bodyPr>
            <a:normAutofit/>
          </a:bodyPr>
          <a:lstStyle/>
          <a:p>
            <a:r>
              <a:rPr lang="en-US" sz="4000" dirty="0"/>
              <a:t>Using an Entity Framework Context in Controllers</a:t>
            </a:r>
          </a:p>
        </p:txBody>
      </p:sp>
      <p:sp>
        <p:nvSpPr>
          <p:cNvPr id="4" name="Rectangle 3"/>
          <p:cNvSpPr/>
          <p:nvPr/>
        </p:nvSpPr>
        <p:spPr>
          <a:xfrm>
            <a:off x="1984376" y="990601"/>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PhotoController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db</a:t>
            </a:r>
            <a:r>
              <a:rPr lang="en-US" b="0" dirty="0">
                <a:latin typeface="Lucida Sans Unicode" pitchFamily="34" charset="0"/>
                <a:ea typeface="Times New Roman" panose="02020603050405020304" pitchFamily="18" charset="0"/>
                <a:cs typeface="Lucida Sans Unicode" pitchFamily="34" charset="0"/>
              </a:rPr>
              <a:t> = new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Index()</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View("Index", </a:t>
            </a:r>
            <a:r>
              <a:rPr lang="en-US" b="0" dirty="0" err="1">
                <a:latin typeface="Lucida Sans Unicode" pitchFamily="34" charset="0"/>
                <a:ea typeface="Times New Roman" panose="02020603050405020304" pitchFamily="18" charset="0"/>
                <a:cs typeface="Lucida Sans Unicode" pitchFamily="34" charset="0"/>
              </a:rPr>
              <a:t>db.Photos.ToList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Details(</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id = 0)</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db.Photos.Find</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if (photo == null) 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View("Details", photo);</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213583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25"/>
            <a:ext cx="10515600" cy="1325563"/>
          </a:xfrm>
        </p:spPr>
        <p:txBody>
          <a:bodyPr/>
          <a:lstStyle/>
          <a:p>
            <a:r>
              <a:rPr lang="en-US"/>
              <a:t>Using LINQ to Entities</a:t>
            </a:r>
          </a:p>
        </p:txBody>
      </p:sp>
      <p:sp>
        <p:nvSpPr>
          <p:cNvPr id="4" name="Content Placeholder 2"/>
          <p:cNvSpPr>
            <a:spLocks noGrp="1"/>
          </p:cNvSpPr>
          <p:nvPr/>
        </p:nvSpPr>
        <p:spPr bwMode="auto">
          <a:xfrm>
            <a:off x="1982788" y="1021216"/>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LINQ to Entities is the version of LINQ that works with Entity Framework</a:t>
            </a:r>
          </a:p>
          <a:p>
            <a:r>
              <a:rPr lang="en-US" dirty="0"/>
              <a:t>Sample LINQ Query:</a:t>
            </a:r>
          </a:p>
        </p:txBody>
      </p:sp>
      <p:sp>
        <p:nvSpPr>
          <p:cNvPr id="5" name="Rectangle 4"/>
          <p:cNvSpPr/>
          <p:nvPr/>
        </p:nvSpPr>
        <p:spPr>
          <a:xfrm>
            <a:off x="2552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a:latin typeface="Lucida Sans Unicode" pitchFamily="34" charset="0"/>
                <a:ea typeface="Times New Roman" panose="02020603050405020304" pitchFamily="18" charset="0"/>
                <a:cs typeface="Lucida Sans Unicode" pitchFamily="34" charset="0"/>
              </a:rPr>
              <a:t>context.Photos</a:t>
            </a:r>
            <a:endParaRPr lang="en-GB" sz="20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          </a:t>
            </a:r>
            <a:r>
              <a:rPr lang="en-US" sz="2000" b="0" dirty="0" err="1">
                <a:latin typeface="Lucida Sans Unicode" pitchFamily="34" charset="0"/>
                <a:ea typeface="Times New Roman" panose="02020603050405020304" pitchFamily="18" charset="0"/>
                <a:cs typeface="Lucida Sans Unicode" pitchFamily="34" charset="0"/>
              </a:rPr>
              <a:t>orderby</a:t>
            </a:r>
            <a:r>
              <a:rPr lang="en-US" sz="2000" b="0" dirty="0">
                <a:latin typeface="Lucida Sans Unicode" pitchFamily="34" charset="0"/>
                <a:ea typeface="Times New Roman" panose="02020603050405020304" pitchFamily="18" charset="0"/>
                <a:cs typeface="Lucida Sans Unicode" pitchFamily="34" charset="0"/>
              </a:rPr>
              <a:t> </a:t>
            </a:r>
            <a:r>
              <a:rPr lang="en-US" sz="2000" b="0" dirty="0" err="1">
                <a:latin typeface="Lucida Sans Unicode" pitchFamily="34" charset="0"/>
                <a:ea typeface="Times New Roman" panose="02020603050405020304" pitchFamily="18" charset="0"/>
                <a:cs typeface="Lucida Sans Unicode" pitchFamily="34" charset="0"/>
              </a:rPr>
              <a:t>p.CreatedDate</a:t>
            </a:r>
            <a:r>
              <a:rPr lang="en-US" sz="2000" b="0" dirty="0">
                <a:latin typeface="Lucida Sans Unicode" pitchFamily="34" charset="0"/>
                <a:ea typeface="Times New Roman" panose="02020603050405020304" pitchFamily="18" charset="0"/>
                <a:cs typeface="Lucida Sans Unicode" pitchFamily="34" charset="0"/>
              </a:rPr>
              <a:t> descending</a:t>
            </a:r>
            <a:endParaRPr lang="en-GB" sz="20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          select 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latin typeface="Lucida Sans Unicode" pitchFamily="34"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248270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Access in Models and Repositories</a:t>
            </a:r>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14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4274" y="1676401"/>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4274" y="3467101"/>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510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0674" y="1676401"/>
            <a:ext cx="708411" cy="1184059"/>
          </a:xfrm>
          <a:prstGeom prst="rect">
            <a:avLst/>
          </a:prstGeom>
        </p:spPr>
      </p:pic>
      <p:sp>
        <p:nvSpPr>
          <p:cNvPr id="9" name="TextBox 8"/>
          <p:cNvSpPr txBox="1"/>
          <p:nvPr/>
        </p:nvSpPr>
        <p:spPr>
          <a:xfrm>
            <a:off x="4648201"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0" name="TextBox 9"/>
          <p:cNvSpPr txBox="1"/>
          <p:nvPr/>
        </p:nvSpPr>
        <p:spPr>
          <a:xfrm>
            <a:off x="4648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1" name="TextBox 10"/>
          <p:cNvSpPr txBox="1"/>
          <p:nvPr/>
        </p:nvSpPr>
        <p:spPr>
          <a:xfrm>
            <a:off x="8049979"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2" name="TextBox 11"/>
          <p:cNvSpPr txBox="1"/>
          <p:nvPr/>
        </p:nvSpPr>
        <p:spPr>
          <a:xfrm>
            <a:off x="8049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3" name="TextBox 12"/>
          <p:cNvSpPr txBox="1"/>
          <p:nvPr/>
        </p:nvSpPr>
        <p:spPr>
          <a:xfrm>
            <a:off x="8049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Repository</a:t>
            </a:r>
          </a:p>
        </p:txBody>
      </p:sp>
      <p:cxnSp>
        <p:nvCxnSpPr>
          <p:cNvPr id="14" name="Straight Arrow Connector 13"/>
          <p:cNvCxnSpPr/>
          <p:nvPr/>
        </p:nvCxnSpPr>
        <p:spPr bwMode="auto">
          <a:xfrm flipV="1">
            <a:off x="7448479" y="2860460"/>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7435122" y="4651161"/>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4044878" y="2860461"/>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extLst>
      <p:ext uri="{BB962C8B-B14F-4D97-AF65-F5344CB8AC3E}">
        <p14:creationId xmlns:p14="http://schemas.microsoft.com/office/powerpoint/2010/main" val="360298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0"/>
            <a:ext cx="10515600" cy="1325563"/>
          </a:xfrm>
        </p:spPr>
        <p:txBody>
          <a:bodyPr/>
          <a:lstStyle/>
          <a:p>
            <a:r>
              <a:rPr lang="en-US" dirty="0"/>
              <a:t>Writing Controller Actions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Writing a Controller action includes:</a:t>
            </a:r>
          </a:p>
          <a:p>
            <a:pPr lvl="1"/>
            <a:r>
              <a:rPr lang="en-US" sz="2000" dirty="0"/>
              <a:t>Creating a Simple Details Action</a:t>
            </a:r>
          </a:p>
          <a:p>
            <a:pPr lvl="1"/>
            <a:r>
              <a:rPr lang="en-US" sz="2000" dirty="0"/>
              <a:t>Using GET and POST HTTP Verbs in Actions</a:t>
            </a:r>
          </a:p>
          <a:p>
            <a:pPr lvl="1"/>
            <a:r>
              <a:rPr lang="en-US" sz="2000" dirty="0"/>
              <a:t>Creating Action Result Classes</a:t>
            </a:r>
          </a:p>
          <a:p>
            <a:pPr lvl="1"/>
            <a:r>
              <a:rPr lang="en-US" sz="2000" dirty="0"/>
              <a:t>Creating Child Actions</a:t>
            </a:r>
          </a:p>
          <a:p>
            <a:r>
              <a:rPr lang="en-US" sz="2400" dirty="0"/>
              <a:t> Sample controller action</a:t>
            </a:r>
          </a:p>
          <a:p>
            <a:endParaRPr lang="en-US" sz="2400" dirty="0"/>
          </a:p>
        </p:txBody>
      </p:sp>
      <p:sp>
        <p:nvSpPr>
          <p:cNvPr id="5" name="Rectangle 4"/>
          <p:cNvSpPr/>
          <p:nvPr/>
        </p:nvSpPr>
        <p:spPr>
          <a:xfrm>
            <a:off x="2437810" y="3344846"/>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public </a:t>
            </a:r>
            <a:r>
              <a:rPr lang="en-US" sz="1600" b="0" dirty="0" err="1">
                <a:latin typeface="Lucida Sans Unicode" pitchFamily="34" charset="0"/>
                <a:ea typeface="Times New Roman" panose="02020603050405020304" pitchFamily="18" charset="0"/>
                <a:cs typeface="Lucida Sans Unicode" pitchFamily="34" charset="0"/>
              </a:rPr>
              <a:t>ActionResult</a:t>
            </a:r>
            <a:r>
              <a:rPr lang="en-US" sz="1600" b="0" dirty="0">
                <a:latin typeface="Lucida Sans Unicode" pitchFamily="34" charset="0"/>
                <a:ea typeface="Times New Roman" panose="02020603050405020304" pitchFamily="18" charset="0"/>
                <a:cs typeface="Lucida Sans Unicode" pitchFamily="34" charset="0"/>
              </a:rPr>
              <a:t> First ()</a:t>
            </a:r>
            <a:r>
              <a:rPr lang="en-GB" sz="1600" b="0" dirty="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Photo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context.Photos.ToList</a:t>
            </a:r>
            <a:r>
              <a:rPr lang="en-US" sz="1600" b="0" dirty="0">
                <a:latin typeface="Lucida Sans Unicode" pitchFamily="34" charset="0"/>
                <a:ea typeface="Times New Roman" panose="02020603050405020304" pitchFamily="18" charset="0"/>
                <a:cs typeface="Lucida Sans Unicode" pitchFamily="34" charset="0"/>
              </a:rPr>
              <a:t>()[0];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null)   {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View("Details",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 else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HttpNotFound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6102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75"/>
            <a:ext cx="10515600" cy="1325563"/>
          </a:xfrm>
        </p:spPr>
        <p:txBody>
          <a:bodyPr/>
          <a:lstStyle/>
          <a:p>
            <a:r>
              <a:rPr lang="en-US" dirty="0"/>
              <a:t>Using Parameters</a:t>
            </a:r>
          </a:p>
        </p:txBody>
      </p:sp>
      <p:sp>
        <p:nvSpPr>
          <p:cNvPr id="4" name="Rectangle 3"/>
          <p:cNvSpPr/>
          <p:nvPr/>
        </p:nvSpPr>
        <p:spPr>
          <a:xfrm>
            <a:off x="3582788"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return 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2397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rgbClr val="0070C0"/>
                </a:solidFill>
                <a:latin typeface="Segoe UI" pitchFamily="34" charset="0"/>
                <a:ea typeface="Segoe UI" pitchFamily="34" charset="0"/>
                <a:cs typeface="Segoe UI" pitchFamily="34" charset="0"/>
              </a:rPr>
              <a:t>http://www.adventureworks.com/photo/getphotobytitle?title=myfirstphoto</a:t>
            </a:r>
          </a:p>
        </p:txBody>
      </p:sp>
      <p:sp>
        <p:nvSpPr>
          <p:cNvPr id="6" name="Rounded Rectangle 5"/>
          <p:cNvSpPr/>
          <p:nvPr/>
        </p:nvSpPr>
        <p:spPr bwMode="auto">
          <a:xfrm>
            <a:off x="7331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dirty="0" err="1">
                <a:solidFill>
                  <a:schemeClr val="tx1"/>
                </a:solidFill>
                <a:latin typeface="Verdana" pitchFamily="34" charset="0"/>
              </a:rPr>
              <a:t>DefaultModelBinder</a:t>
            </a:r>
            <a:endParaRPr lang="en-GB" dirty="0">
              <a:solidFill>
                <a:schemeClr val="tx1"/>
              </a:solidFill>
              <a:latin typeface="Verdana" pitchFamily="34" charset="0"/>
            </a:endParaRPr>
          </a:p>
        </p:txBody>
      </p:sp>
      <p:sp>
        <p:nvSpPr>
          <p:cNvPr id="7" name="Right Brace 6"/>
          <p:cNvSpPr/>
          <p:nvPr/>
        </p:nvSpPr>
        <p:spPr bwMode="auto">
          <a:xfrm rot="5400000">
            <a:off x="9020013"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eaLnBrk="0" hangingPunct="0"/>
            <a:endParaRPr lang="en-GB">
              <a:latin typeface="Verdana" pitchFamily="34" charset="0"/>
            </a:endParaRPr>
          </a:p>
        </p:txBody>
      </p:sp>
      <p:sp>
        <p:nvSpPr>
          <p:cNvPr id="8" name="Rectangle 7"/>
          <p:cNvSpPr/>
          <p:nvPr/>
        </p:nvSpPr>
        <p:spPr>
          <a:xfrm>
            <a:off x="1681401"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The </a:t>
            </a:r>
            <a:r>
              <a:rPr lang="en-US" dirty="0" err="1">
                <a:latin typeface="Segoe UI" pitchFamily="34" charset="0"/>
                <a:ea typeface="Segoe UI" pitchFamily="34" charset="0"/>
                <a:cs typeface="Segoe UI" pitchFamily="34" charset="0"/>
              </a:rPr>
              <a:t>DefaultModelBinder</a:t>
            </a:r>
            <a:r>
              <a:rPr lang="en-US" b="0" dirty="0">
                <a:latin typeface="Segoe UI" pitchFamily="34" charset="0"/>
                <a:ea typeface="Segoe UI" pitchFamily="34" charset="0"/>
                <a:cs typeface="Segoe UI" pitchFamily="34" charset="0"/>
              </a:rPr>
              <a:t> obtains the </a:t>
            </a:r>
            <a:r>
              <a:rPr lang="en-US" dirty="0">
                <a:latin typeface="Segoe UI" pitchFamily="34" charset="0"/>
                <a:ea typeface="Segoe UI" pitchFamily="34" charset="0"/>
                <a:cs typeface="Segoe UI" pitchFamily="34" charset="0"/>
              </a:rPr>
              <a:t>Title</a:t>
            </a:r>
            <a:r>
              <a:rPr lang="en-US" b="0" dirty="0">
                <a:latin typeface="Segoe UI" pitchFamily="34" charset="0"/>
                <a:ea typeface="Segoe UI" pitchFamily="34" charset="0"/>
                <a:cs typeface="Segoe UI" pitchFamily="34" charset="0"/>
              </a:rPr>
              <a:t> parameter from the query string and passes it to the title parameter of the </a:t>
            </a:r>
            <a:r>
              <a:rPr lang="en-US" dirty="0" err="1">
                <a:latin typeface="Segoe UI" pitchFamily="34" charset="0"/>
                <a:ea typeface="Segoe UI" pitchFamily="34" charset="0"/>
                <a:cs typeface="Segoe UI" pitchFamily="34" charset="0"/>
              </a:rPr>
              <a:t>GetPhotoByTitle</a:t>
            </a:r>
            <a:r>
              <a:rPr lang="en-US" b="0" dirty="0">
                <a:latin typeface="Segoe UI" pitchFamily="34" charset="0"/>
                <a:ea typeface="Segoe UI" pitchFamily="34" charset="0"/>
                <a:cs typeface="Segoe UI" pitchFamily="34" charset="0"/>
              </a:rPr>
              <a:t> method, because the names match.</a:t>
            </a:r>
          </a:p>
        </p:txBody>
      </p:sp>
      <p:cxnSp>
        <p:nvCxnSpPr>
          <p:cNvPr id="9" name="Straight Arrow Connector 8"/>
          <p:cNvCxnSpPr/>
          <p:nvPr/>
        </p:nvCxnSpPr>
        <p:spPr bwMode="auto">
          <a:xfrm>
            <a:off x="8848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2864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Information to Views</a:t>
            </a:r>
          </a:p>
        </p:txBody>
      </p:sp>
      <p:sp>
        <p:nvSpPr>
          <p:cNvPr id="4" name="Content Placeholder 2"/>
          <p:cNvSpPr>
            <a:spLocks noGrp="1"/>
          </p:cNvSpPr>
          <p:nvPr/>
        </p:nvSpPr>
        <p:spPr bwMode="auto">
          <a:xfrm>
            <a:off x="1917895" y="1209901"/>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pass information to views that have model classes, you can use the:</a:t>
            </a:r>
          </a:p>
          <a:p>
            <a:pPr lvl="1"/>
            <a:r>
              <a:rPr lang="en-US" dirty="0"/>
              <a:t> </a:t>
            </a:r>
            <a:r>
              <a:rPr lang="en-US" b="1" dirty="0"/>
              <a:t>View() helper </a:t>
            </a:r>
            <a:r>
              <a:rPr lang="en-US" dirty="0"/>
              <a:t>method: To pass information from a controller action to a view</a:t>
            </a:r>
          </a:p>
          <a:p>
            <a:r>
              <a:rPr lang="en-US" dirty="0"/>
              <a:t>To pass information to views that do not have model classes, you can use the:</a:t>
            </a:r>
          </a:p>
          <a:p>
            <a:pPr lvl="1"/>
            <a:r>
              <a:rPr lang="en-US" b="1" dirty="0" err="1"/>
              <a:t>ViewBag</a:t>
            </a:r>
            <a:r>
              <a:rPr lang="en-US" dirty="0"/>
              <a:t> property : To dynamically add objects of any type</a:t>
            </a:r>
          </a:p>
          <a:p>
            <a:pPr lvl="1"/>
            <a:r>
              <a:rPr lang="en-US" dirty="0"/>
              <a:t> </a:t>
            </a:r>
            <a:r>
              <a:rPr lang="en-US" b="1" dirty="0" err="1"/>
              <a:t>ViewData</a:t>
            </a:r>
            <a:r>
              <a:rPr lang="en-US" b="1" dirty="0"/>
              <a:t> Dictionary </a:t>
            </a:r>
            <a:r>
              <a:rPr lang="en-US" dirty="0"/>
              <a:t>property: Used in MVC 2 to add extra data to views. Available in MVC 4 for backward compatibility</a:t>
            </a:r>
          </a:p>
        </p:txBody>
      </p:sp>
    </p:spTree>
    <p:extLst>
      <p:ext uri="{BB962C8B-B14F-4D97-AF65-F5344CB8AC3E}">
        <p14:creationId xmlns:p14="http://schemas.microsoft.com/office/powerpoint/2010/main" val="177092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
            <a:ext cx="10515600" cy="1325563"/>
          </a:xfrm>
        </p:spPr>
        <p:txBody>
          <a:bodyPr/>
          <a:lstStyle/>
          <a:p>
            <a:r>
              <a:rPr lang="en-US" dirty="0"/>
              <a:t>Using the </a:t>
            </a:r>
            <a:r>
              <a:rPr lang="en-US" dirty="0" err="1"/>
              <a:t>ViewBag</a:t>
            </a:r>
            <a:r>
              <a:rPr lang="en-US" dirty="0"/>
              <a:t> Object</a:t>
            </a:r>
          </a:p>
        </p:txBody>
      </p:sp>
      <p:sp>
        <p:nvSpPr>
          <p:cNvPr id="4" name="Rectangle 3"/>
          <p:cNvSpPr/>
          <p:nvPr/>
        </p:nvSpPr>
        <p:spPr>
          <a:xfrm>
            <a:off x="2743200" y="1524001"/>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latin typeface="Lucida Sans Unicode" pitchFamily="34" charset="0"/>
                <a:ea typeface="Times New Roman" panose="02020603050405020304" pitchFamily="18" charset="0"/>
                <a:cs typeface="Lucida Sans Unicode" pitchFamily="34" charset="0"/>
              </a:rPr>
              <a:t>ViewBag.Message</a:t>
            </a:r>
            <a:r>
              <a:rPr lang="en-US" b="0" dirty="0">
                <a:latin typeface="Lucida Sans Unicode" pitchFamily="34" charset="0"/>
                <a:ea typeface="Times New Roman" panose="02020603050405020304" pitchFamily="18" charset="0"/>
                <a:cs typeface="Lucida Sans Unicode" pitchFamily="34" charset="0"/>
              </a:rPr>
              <a:t> = "This text is not in the model object";</a:t>
            </a:r>
            <a:endParaRPr lang="en-GB" b="0" dirty="0">
              <a:latin typeface="Lucida Sans Unicode" pitchFamily="34" charset="0"/>
              <a:ea typeface="Times New Roman" panose="02020603050405020304" pitchFamily="18" charset="0"/>
              <a:cs typeface="Lucida Sans Unicode" pitchFamily="34" charset="0"/>
            </a:endParaRPr>
          </a:p>
          <a:p>
            <a:r>
              <a:rPr lang="en-US" b="0" dirty="0" err="1">
                <a:latin typeface="Lucida Sans Unicode" pitchFamily="34" charset="0"/>
                <a:ea typeface="Times New Roman" panose="02020603050405020304" pitchFamily="18" charset="0"/>
                <a:cs typeface="Lucida Sans Unicode" pitchFamily="34" charset="0"/>
              </a:rPr>
              <a:t>ViewBag.ServerTime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DateTime.Now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2762250" y="3581401"/>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message of the day is: @</a:t>
            </a:r>
            <a:r>
              <a:rPr lang="en-US" b="0" dirty="0" err="1">
                <a:latin typeface="Lucida Sans Unicode" pitchFamily="34" charset="0"/>
                <a:ea typeface="Times New Roman" panose="02020603050405020304" pitchFamily="18" charset="0"/>
                <a:cs typeface="Lucida Sans Unicode" pitchFamily="34" charset="0"/>
              </a:rPr>
              <a:t>ViewBag.Message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time on the server is: @</a:t>
            </a:r>
            <a:r>
              <a:rPr lang="en-US" b="0" dirty="0" err="1">
                <a:latin typeface="Lucida Sans Unicode" pitchFamily="34" charset="0"/>
                <a:ea typeface="Times New Roman" panose="02020603050405020304" pitchFamily="18" charset="0"/>
                <a:cs typeface="Lucida Sans Unicode" pitchFamily="34" charset="0"/>
              </a:rPr>
              <a:t>ViewBag.ServerTime.ToString</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p:txBody>
      </p:sp>
      <p:sp>
        <p:nvSpPr>
          <p:cNvPr id="6" name="TextBox 9"/>
          <p:cNvSpPr txBox="1"/>
          <p:nvPr/>
        </p:nvSpPr>
        <p:spPr>
          <a:xfrm>
            <a:off x="1984375" y="991969"/>
            <a:ext cx="283443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Adding Information:</a:t>
            </a:r>
          </a:p>
        </p:txBody>
      </p:sp>
      <p:sp>
        <p:nvSpPr>
          <p:cNvPr id="7" name="TextBox 10"/>
          <p:cNvSpPr txBox="1"/>
          <p:nvPr/>
        </p:nvSpPr>
        <p:spPr>
          <a:xfrm>
            <a:off x="1984376" y="2938793"/>
            <a:ext cx="32704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Retrieving Information:</a:t>
            </a:r>
          </a:p>
        </p:txBody>
      </p:sp>
    </p:spTree>
    <p:extLst>
      <p:ext uri="{BB962C8B-B14F-4D97-AF65-F5344CB8AC3E}">
        <p14:creationId xmlns:p14="http://schemas.microsoft.com/office/powerpoint/2010/main" val="334316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Asp.net MVC e Web Api</a:t>
            </a:r>
          </a:p>
        </p:txBody>
      </p:sp>
      <p:sp>
        <p:nvSpPr>
          <p:cNvPr id="3" name="Segnaposto contenuto 2"/>
          <p:cNvSpPr>
            <a:spLocks noGrp="1"/>
          </p:cNvSpPr>
          <p:nvPr>
            <p:ph idx="1"/>
          </p:nvPr>
        </p:nvSpPr>
        <p:spPr/>
        <p:txBody>
          <a:bodyPr>
            <a:normAutofit/>
          </a:bodyPr>
          <a:lstStyle/>
          <a:p>
            <a:r>
              <a:rPr lang="it-IT" dirty="0"/>
              <a:t>Sviluppare i modelli di ASP.NET MVC 5</a:t>
            </a:r>
          </a:p>
          <a:p>
            <a:r>
              <a:rPr lang="it-IT" dirty="0"/>
              <a:t>Sviluppare i controlli di ASP.NET MVC 5</a:t>
            </a:r>
          </a:p>
          <a:p>
            <a:r>
              <a:rPr lang="it-IT" dirty="0"/>
              <a:t>Sviluppare le viste di ASP.NET MVC 5</a:t>
            </a:r>
          </a:p>
          <a:p>
            <a:endParaRPr lang="it-IT" dirty="0"/>
          </a:p>
          <a:p>
            <a:endParaRPr lang="it-IT" dirty="0"/>
          </a:p>
          <a:p>
            <a:endParaRPr lang="it-IT" dirty="0"/>
          </a:p>
        </p:txBody>
      </p:sp>
    </p:spTree>
    <p:extLst>
      <p:ext uri="{BB962C8B-B14F-4D97-AF65-F5344CB8AC3E}">
        <p14:creationId xmlns:p14="http://schemas.microsoft.com/office/powerpoint/2010/main" val="415011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
            <a:ext cx="10515600" cy="1325563"/>
          </a:xfrm>
        </p:spPr>
        <p:txBody>
          <a:bodyPr/>
          <a:lstStyle/>
          <a:p>
            <a:r>
              <a:rPr lang="en-US" dirty="0"/>
              <a:t>What Are Filters?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11125" indent="-111125"/>
            <a:r>
              <a:rPr lang="en-IN" sz="2600" dirty="0"/>
              <a:t>Some requirements cut across logical boundaries are called </a:t>
            </a:r>
            <a:r>
              <a:rPr lang="en-US" sz="2600" dirty="0"/>
              <a:t>cross-cutting concerns. Examples include:</a:t>
            </a:r>
          </a:p>
          <a:p>
            <a:pPr lvl="1"/>
            <a:r>
              <a:rPr lang="en-US" sz="2000" dirty="0"/>
              <a:t>Authorization</a:t>
            </a:r>
          </a:p>
          <a:p>
            <a:pPr lvl="1"/>
            <a:r>
              <a:rPr lang="en-US" sz="2000" dirty="0"/>
              <a:t>Logging</a:t>
            </a:r>
          </a:p>
          <a:p>
            <a:pPr lvl="1"/>
            <a:r>
              <a:rPr lang="en-US" sz="2000" dirty="0"/>
              <a:t>Caching</a:t>
            </a:r>
          </a:p>
          <a:p>
            <a:pPr marL="111125" indent="-111125"/>
            <a:r>
              <a:rPr lang="en-US" sz="2600" dirty="0"/>
              <a:t>There are four different types of filters:</a:t>
            </a:r>
          </a:p>
          <a:p>
            <a:pPr lvl="1"/>
            <a:r>
              <a:rPr lang="en-US" sz="2000" dirty="0"/>
              <a:t>Authorization filters run before any other filter and before the code in the action method</a:t>
            </a:r>
          </a:p>
          <a:p>
            <a:pPr lvl="1"/>
            <a:r>
              <a:rPr lang="en-US" sz="2000" dirty="0"/>
              <a:t>Action filters run before and after the code in the action method</a:t>
            </a:r>
          </a:p>
          <a:p>
            <a:pPr lvl="1"/>
            <a:r>
              <a:rPr lang="en-US" sz="2000" dirty="0"/>
              <a:t>Result filters run before and after a result is returned from an action method</a:t>
            </a:r>
          </a:p>
          <a:p>
            <a:pPr lvl="1"/>
            <a:r>
              <a:rPr lang="en-US" sz="2000" dirty="0"/>
              <a:t>Exception filters run only if the action method or another filter throws an exception</a:t>
            </a:r>
          </a:p>
        </p:txBody>
      </p:sp>
    </p:spTree>
    <p:extLst>
      <p:ext uri="{BB962C8B-B14F-4D97-AF65-F5344CB8AC3E}">
        <p14:creationId xmlns:p14="http://schemas.microsoft.com/office/powerpoint/2010/main" val="240257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Views</a:t>
            </a:r>
          </a:p>
        </p:txBody>
      </p:sp>
      <p:pic>
        <p:nvPicPr>
          <p:cNvPr id="4" name="Picture 3"/>
          <p:cNvPicPr>
            <a:picLocks noChangeAspect="1"/>
          </p:cNvPicPr>
          <p:nvPr/>
        </p:nvPicPr>
        <p:blipFill>
          <a:blip r:embed="rId3" cstate="print"/>
          <a:stretch>
            <a:fillRect/>
          </a:stretch>
        </p:blipFill>
        <p:spPr>
          <a:xfrm>
            <a:off x="2338452" y="1302510"/>
            <a:ext cx="3076545" cy="3412365"/>
          </a:xfrm>
          <a:prstGeom prst="rect">
            <a:avLst/>
          </a:prstGeom>
        </p:spPr>
      </p:pic>
      <p:pic>
        <p:nvPicPr>
          <p:cNvPr id="5" name="Picture 4"/>
          <p:cNvPicPr>
            <a:picLocks noChangeAspect="1"/>
          </p:cNvPicPr>
          <p:nvPr/>
        </p:nvPicPr>
        <p:blipFill>
          <a:blip r:embed="rId4" cstate="print"/>
          <a:stretch>
            <a:fillRect/>
          </a:stretch>
        </p:blipFill>
        <p:spPr>
          <a:xfrm>
            <a:off x="5686166" y="1287482"/>
            <a:ext cx="4556537" cy="4520588"/>
          </a:xfrm>
          <a:prstGeom prst="rect">
            <a:avLst/>
          </a:prstGeom>
        </p:spPr>
      </p:pic>
    </p:spTree>
    <p:extLst>
      <p:ext uri="{BB962C8B-B14F-4D97-AF65-F5344CB8AC3E}">
        <p14:creationId xmlns:p14="http://schemas.microsoft.com/office/powerpoint/2010/main" val="76935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0"/>
            <a:ext cx="10515600" cy="1325563"/>
          </a:xfrm>
        </p:spPr>
        <p:txBody>
          <a:bodyPr/>
          <a:lstStyle/>
          <a:p>
            <a:r>
              <a:rPr lang="en-US" dirty="0"/>
              <a:t>Differentiating Server Side Code from HTML</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Razor identifies server-side code by looking for the </a:t>
            </a:r>
            <a:r>
              <a:rPr lang="en-US" b="1" dirty="0"/>
              <a:t>@</a:t>
            </a:r>
            <a:r>
              <a:rPr lang="en-US" dirty="0"/>
              <a:t> symbol.</a:t>
            </a:r>
          </a:p>
          <a:p>
            <a:r>
              <a:rPr lang="en-US" dirty="0"/>
              <a:t>In Razor syntax, the </a:t>
            </a:r>
            <a:r>
              <a:rPr lang="en-US" b="1" dirty="0"/>
              <a:t>@</a:t>
            </a:r>
            <a:r>
              <a:rPr lang="en-US" dirty="0"/>
              <a:t> symbol has various uses. You can:</a:t>
            </a:r>
          </a:p>
          <a:p>
            <a:pPr lvl="1"/>
            <a:r>
              <a:rPr lang="en-US" sz="2600" dirty="0"/>
              <a:t>Use </a:t>
            </a:r>
            <a:r>
              <a:rPr lang="en-US" sz="2600" b="1" dirty="0"/>
              <a:t>@</a:t>
            </a:r>
            <a:r>
              <a:rPr lang="en-US" sz="2600" dirty="0"/>
              <a:t> to identify server-side C# code.</a:t>
            </a:r>
          </a:p>
          <a:p>
            <a:pPr lvl="1"/>
            <a:r>
              <a:rPr lang="en-US" sz="2600" dirty="0"/>
              <a:t>Use </a:t>
            </a:r>
            <a:r>
              <a:rPr lang="en-US" sz="2600" b="1" dirty="0"/>
              <a:t>@@</a:t>
            </a:r>
            <a:r>
              <a:rPr lang="en-US" sz="2600" dirty="0"/>
              <a:t> to render an @ symbol in an HTML page.</a:t>
            </a:r>
          </a:p>
          <a:p>
            <a:pPr lvl="1"/>
            <a:r>
              <a:rPr lang="en-US" sz="2600" dirty="0"/>
              <a:t>Use </a:t>
            </a:r>
            <a:r>
              <a:rPr lang="en-US" sz="2600" b="1" dirty="0"/>
              <a:t>@:</a:t>
            </a:r>
            <a:r>
              <a:rPr lang="en-US" sz="2600" dirty="0"/>
              <a:t> to explicitly declare a line of text as content and not code.</a:t>
            </a:r>
          </a:p>
          <a:p>
            <a:pPr lvl="1"/>
            <a:r>
              <a:rPr lang="en-US" sz="2600" dirty="0"/>
              <a:t>Use </a:t>
            </a:r>
            <a:r>
              <a:rPr lang="en-US" sz="2600" b="1" dirty="0"/>
              <a:t>&lt;text&gt;</a:t>
            </a:r>
            <a:r>
              <a:rPr lang="en-US" sz="2600" dirty="0"/>
              <a:t>to explicitly declare several lines of text as content and not code.</a:t>
            </a:r>
          </a:p>
          <a:p>
            <a:r>
              <a:rPr lang="en-US" dirty="0"/>
              <a:t>To render text without HTML encoding, you can use the </a:t>
            </a:r>
            <a:r>
              <a:rPr lang="en-US" b="1" dirty="0"/>
              <a:t>Html.Raw()</a:t>
            </a:r>
            <a:r>
              <a:rPr lang="en-US" dirty="0"/>
              <a:t> helper.</a:t>
            </a:r>
          </a:p>
        </p:txBody>
      </p:sp>
    </p:spTree>
    <p:extLst>
      <p:ext uri="{BB962C8B-B14F-4D97-AF65-F5344CB8AC3E}">
        <p14:creationId xmlns:p14="http://schemas.microsoft.com/office/powerpoint/2010/main" val="3078719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75"/>
            <a:ext cx="10515600" cy="1325563"/>
          </a:xfrm>
        </p:spPr>
        <p:txBody>
          <a:bodyPr/>
          <a:lstStyle/>
          <a:p>
            <a:r>
              <a:rPr lang="en-US" dirty="0"/>
              <a:t>Features of Razor Syntax</a:t>
            </a:r>
          </a:p>
        </p:txBody>
      </p:sp>
      <p:sp>
        <p:nvSpPr>
          <p:cNvPr id="4" name="Content Placeholder 2"/>
          <p:cNvSpPr>
            <a:spLocks noGrp="1"/>
          </p:cNvSpPr>
          <p:nvPr/>
        </p:nvSpPr>
        <p:spPr bwMode="auto">
          <a:xfrm>
            <a:off x="1982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A sample code block displaying the features of Razor. </a:t>
            </a:r>
          </a:p>
        </p:txBody>
      </p:sp>
      <p:sp>
        <p:nvSpPr>
          <p:cNvPr id="5" name="Rectangle 4"/>
          <p:cNvSpPr/>
          <p:nvPr/>
        </p:nvSpPr>
        <p:spPr>
          <a:xfrm>
            <a:off x="2438401" y="1524001"/>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Some more Razor examples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a:t>
            </a:r>
            <a:r>
              <a:rPr lang="en-US" b="0" dirty="0" err="1">
                <a:latin typeface="Lucida Sans Unicode" pitchFamily="34" charset="0"/>
                <a:cs typeface="Lucida Sans Unicode" pitchFamily="34" charset="0"/>
              </a:rPr>
              <a:t>Model.Count</a:t>
            </a:r>
            <a:r>
              <a:rPr lang="en-US" b="0" dirty="0">
                <a:latin typeface="Lucida Sans Unicode" pitchFamily="34" charset="0"/>
                <a:cs typeface="Lucida Sans Unicode" pitchFamily="34" charset="0"/>
              </a:rPr>
              <a:t> &gt; 5)</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foreach</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&lt;li&gt;@</a:t>
            </a:r>
            <a:r>
              <a:rPr lang="en-US" b="0" dirty="0" err="1">
                <a:latin typeface="Lucida Sans Unicode" pitchFamily="34" charset="0"/>
                <a:cs typeface="Lucida Sans Unicode" pitchFamily="34" charset="0"/>
              </a:rPr>
              <a:t>item.Name</a:t>
            </a:r>
            <a:r>
              <a:rPr lang="en-US" b="0" dirty="0">
                <a:latin typeface="Lucida Sans Unicode" pitchFamily="34" charset="0"/>
                <a:cs typeface="Lucida Sans Unicode" pitchFamily="34" charset="0"/>
              </a:rPr>
              <a:t>&lt;/li&gt;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4793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75"/>
            <a:ext cx="10515600" cy="1325563"/>
          </a:xfrm>
        </p:spPr>
        <p:txBody>
          <a:bodyPr>
            <a:normAutofit/>
          </a:bodyPr>
          <a:lstStyle/>
          <a:p>
            <a:r>
              <a:rPr lang="en-US" sz="3200" dirty="0"/>
              <a:t>Binding Views to Model Classes and Displaying Properties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a:t>You can use strongly-typed views and include a declaration of the model class. Visual Studio helps you with additional IntelliSense feedback and error-checking as you write the code.</a:t>
            </a:r>
          </a:p>
          <a:p>
            <a:pPr marL="293688" indent="-122238"/>
            <a:r>
              <a:rPr lang="en-US" sz="2200" dirty="0"/>
              <a:t>Binding to Enumerable Lists:</a:t>
            </a:r>
          </a:p>
          <a:p>
            <a:endParaRPr lang="en-US" sz="2200" dirty="0"/>
          </a:p>
          <a:p>
            <a:endParaRPr lang="en-US" sz="2200" dirty="0"/>
          </a:p>
          <a:p>
            <a:endParaRPr lang="en-US" dirty="0"/>
          </a:p>
          <a:p>
            <a:endParaRPr lang="en-US" dirty="0"/>
          </a:p>
          <a:p>
            <a:endParaRPr lang="en-US" dirty="0"/>
          </a:p>
          <a:p>
            <a:pPr marL="293688" indent="-122238"/>
            <a:r>
              <a:rPr lang="en-US" sz="2200" dirty="0"/>
              <a:t>You can use dynamic views to create a view that can display more than one model class.</a:t>
            </a:r>
          </a:p>
        </p:txBody>
      </p:sp>
      <p:sp>
        <p:nvSpPr>
          <p:cNvPr id="5" name="Rectangle 4"/>
          <p:cNvSpPr/>
          <p:nvPr/>
        </p:nvSpPr>
        <p:spPr>
          <a:xfrm>
            <a:off x="2576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@model IEnumerable&lt;MyWebSite.Models.Product&gt;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72334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r>
              <a:rPr lang="en-US" dirty="0"/>
              <a:t>Rendering Accessible HTML</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You can ensure that your content is accessible to the broadest range of users by adhering to the following guidelines:</a:t>
            </a:r>
          </a:p>
          <a:p>
            <a:pPr lvl="1"/>
            <a:r>
              <a:rPr lang="en-US" dirty="0"/>
              <a:t>Provide </a:t>
            </a:r>
            <a:r>
              <a:rPr lang="en-US" b="1" dirty="0"/>
              <a:t>alt</a:t>
            </a:r>
            <a:r>
              <a:rPr lang="en-US" dirty="0"/>
              <a:t> attributes for visual and auditory content</a:t>
            </a:r>
          </a:p>
          <a:p>
            <a:pPr lvl="1"/>
            <a:r>
              <a:rPr lang="en-US" dirty="0"/>
              <a:t>Do not rely on color to highlight content</a:t>
            </a:r>
          </a:p>
          <a:p>
            <a:pPr lvl="1"/>
            <a:r>
              <a:rPr lang="en-US" dirty="0"/>
              <a:t>Separate content from structure and presentation code:</a:t>
            </a:r>
          </a:p>
          <a:p>
            <a:pPr lvl="2"/>
            <a:r>
              <a:rPr lang="en-US" sz="2200" dirty="0"/>
              <a:t>Only use tables to present tabular content</a:t>
            </a:r>
          </a:p>
          <a:p>
            <a:pPr lvl="2"/>
            <a:r>
              <a:rPr lang="en-US" sz="2200" dirty="0"/>
              <a:t>Avoid nested tables</a:t>
            </a:r>
          </a:p>
          <a:p>
            <a:pPr lvl="2"/>
            <a:r>
              <a:rPr lang="en-US" sz="2200" dirty="0"/>
              <a:t>Use </a:t>
            </a:r>
            <a:r>
              <a:rPr lang="en-US" sz="2200" b="1" dirty="0"/>
              <a:t>&lt;div&gt; </a:t>
            </a:r>
            <a:r>
              <a:rPr lang="en-US" sz="2200" dirty="0"/>
              <a:t>elements and positional style sheets to lay out elements on the page</a:t>
            </a:r>
          </a:p>
          <a:p>
            <a:pPr lvl="2"/>
            <a:r>
              <a:rPr lang="en-US" sz="2200" dirty="0"/>
              <a:t>Avoid using images that include important text</a:t>
            </a:r>
          </a:p>
          <a:p>
            <a:pPr lvl="2"/>
            <a:r>
              <a:rPr lang="en-US" sz="2200" dirty="0"/>
              <a:t>Put all important text in HTML elements </a:t>
            </a:r>
            <a:r>
              <a:rPr lang="en-US" sz="2200"/>
              <a:t>or </a:t>
            </a:r>
            <a:r>
              <a:rPr lang="en-US" sz="2200" b="1"/>
              <a:t>alt</a:t>
            </a:r>
            <a:r>
              <a:rPr lang="en-US" sz="2200"/>
              <a:t> attributes</a:t>
            </a:r>
            <a:endParaRPr lang="en-US" sz="2200" dirty="0"/>
          </a:p>
        </p:txBody>
      </p:sp>
    </p:spTree>
    <p:extLst>
      <p:ext uri="{BB962C8B-B14F-4D97-AF65-F5344CB8AC3E}">
        <p14:creationId xmlns:p14="http://schemas.microsoft.com/office/powerpoint/2010/main" val="412471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00"/>
            <a:ext cx="10515600" cy="1325563"/>
          </a:xfrm>
        </p:spPr>
        <p:txBody>
          <a:bodyPr/>
          <a:lstStyle/>
          <a:p>
            <a:r>
              <a:rPr lang="en-US" dirty="0"/>
              <a:t>Alternative View Engines</a:t>
            </a:r>
          </a:p>
        </p:txBody>
      </p:sp>
      <p:graphicFrame>
        <p:nvGraphicFramePr>
          <p:cNvPr id="4" name="Table 3"/>
          <p:cNvGraphicFramePr>
            <a:graphicFrameLocks noGrp="1"/>
          </p:cNvGraphicFramePr>
          <p:nvPr/>
        </p:nvGraphicFramePr>
        <p:xfrm>
          <a:off x="1988546" y="1823056"/>
          <a:ext cx="7903076" cy="4555739"/>
        </p:xfrm>
        <a:graphic>
          <a:graphicData uri="http://schemas.openxmlformats.org/drawingml/2006/table">
            <a:tbl>
              <a:tblPr firstRow="1" bandRow="1">
                <a:tableStyleId>{5C22544A-7EE6-4342-B048-85BDC9FD1C3A}</a:tableStyleId>
              </a:tblPr>
              <a:tblGrid>
                <a:gridCol w="2261402">
                  <a:extLst>
                    <a:ext uri="{9D8B030D-6E8A-4147-A177-3AD203B41FA5}">
                      <a16:colId xmlns:a16="http://schemas.microsoft.com/office/drawing/2014/main" val="20000"/>
                    </a:ext>
                  </a:extLst>
                </a:gridCol>
                <a:gridCol w="5641674">
                  <a:extLst>
                    <a:ext uri="{9D8B030D-6E8A-4147-A177-3AD203B41FA5}">
                      <a16:colId xmlns:a16="http://schemas.microsoft.com/office/drawing/2014/main" val="20001"/>
                    </a:ext>
                  </a:extLst>
                </a:gridCol>
              </a:tblGrid>
              <a:tr h="447993">
                <a:tc>
                  <a:txBody>
                    <a:bodyPr/>
                    <a:lstStyle/>
                    <a:p>
                      <a:pPr algn="ctr"/>
                      <a:r>
                        <a:rPr lang="en-US" dirty="0">
                          <a:solidFill>
                            <a:schemeClr val="tx1"/>
                          </a:solidFill>
                        </a:rPr>
                        <a:t>View Engine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01244">
                <a:tc>
                  <a:txBody>
                    <a:bodyPr/>
                    <a:lstStyle/>
                    <a:p>
                      <a:r>
                        <a:rPr lang="en-US" sz="1800" kern="1200" dirty="0">
                          <a:solidFill>
                            <a:schemeClr val="dk1"/>
                          </a:solidFill>
                          <a:latin typeface="+mn-lt"/>
                          <a:ea typeface="+mn-ea"/>
                          <a:cs typeface="+mn-cs"/>
                        </a:rPr>
                        <a:t>Razor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is the default view engine for MVC 4. It is easy to learn for anyone who has experience in HTML and C# or Visual Basic.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24951">
                <a:tc>
                  <a:txBody>
                    <a:bodyPr/>
                    <a:lstStyle/>
                    <a:p>
                      <a:r>
                        <a:rPr lang="en-US" sz="1800" kern="1200" dirty="0">
                          <a:solidFill>
                            <a:schemeClr val="dk1"/>
                          </a:solidFill>
                          <a:latin typeface="+mn-lt"/>
                          <a:ea typeface="+mn-ea"/>
                          <a:cs typeface="+mn-cs"/>
                        </a:rPr>
                        <a:t>ASPX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was the default view engine for MVC 2. It is easy to learn for developers with experience in ASP.NET Web Forms and is also known as the Web Forms View Engine.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48905">
                <a:tc>
                  <a:txBody>
                    <a:bodyPr/>
                    <a:lstStyle/>
                    <a:p>
                      <a:r>
                        <a:rPr lang="en-US" sz="1800" kern="1200" dirty="0">
                          <a:solidFill>
                            <a:schemeClr val="dk1"/>
                          </a:solidFill>
                          <a:latin typeface="+mn-lt"/>
                          <a:ea typeface="+mn-ea"/>
                          <a:cs typeface="+mn-cs"/>
                        </a:rPr>
                        <a:t>NHaml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NHaml is a .NET Framework version of the Haml view engine used with Ruby on Rails, a competitor to the ASP.NET MVC technology.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32646">
                <a:tc>
                  <a:txBody>
                    <a:bodyPr/>
                    <a:lstStyle/>
                    <a:p>
                      <a:r>
                        <a:rPr lang="en-US" sz="1800" kern="1200" dirty="0">
                          <a:solidFill>
                            <a:schemeClr val="dk1"/>
                          </a:solidFill>
                          <a:latin typeface="+mn-lt"/>
                          <a:ea typeface="+mn-ea"/>
                          <a:cs typeface="+mn-cs"/>
                        </a:rPr>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This view engine uses view files that are easily readable and similar to static HTML files.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 name="TextBox 3"/>
          <p:cNvSpPr txBox="1"/>
          <p:nvPr/>
        </p:nvSpPr>
        <p:spPr>
          <a:xfrm>
            <a:off x="1866900" y="933450"/>
            <a:ext cx="880110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200" b="0" dirty="0">
                <a:latin typeface="Segoe UI" pitchFamily="34" charset="0"/>
                <a:ea typeface="Segoe UI" pitchFamily="34" charset="0"/>
                <a:cs typeface="Segoe UI" pitchFamily="34" charset="0"/>
              </a:rPr>
              <a:t>The following table describes and compares four popular view engines.</a:t>
            </a:r>
          </a:p>
          <a:p>
            <a:endParaRPr lang="en-US" sz="2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3059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025"/>
            <a:ext cx="10515600" cy="1325563"/>
          </a:xfrm>
        </p:spPr>
        <p:txBody>
          <a:bodyPr/>
          <a:lstStyle/>
          <a:p>
            <a:r>
              <a:rPr lang="en-US" dirty="0"/>
              <a:t>Using Action Helpers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Bent Arrow 4"/>
          <p:cNvSpPr/>
          <p:nvPr/>
        </p:nvSpPr>
        <p:spPr bwMode="auto">
          <a:xfrm flipV="1">
            <a:off x="2948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6" name="Bent Arrow 5"/>
          <p:cNvSpPr/>
          <p:nvPr/>
        </p:nvSpPr>
        <p:spPr bwMode="auto">
          <a:xfrm flipV="1">
            <a:off x="2948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7" name="Rectangle 6"/>
          <p:cNvSpPr/>
          <p:nvPr/>
        </p:nvSpPr>
        <p:spPr>
          <a:xfrm>
            <a:off x="2407085" y="1615239"/>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3897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9" name="Rectangle 8"/>
          <p:cNvSpPr/>
          <p:nvPr/>
        </p:nvSpPr>
        <p:spPr>
          <a:xfrm>
            <a:off x="2407085" y="4175185"/>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3897683" y="4968243"/>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9684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1325563"/>
          </a:xfrm>
        </p:spPr>
        <p:txBody>
          <a:bodyPr/>
          <a:lstStyle/>
          <a:p>
            <a:r>
              <a:rPr lang="en-US" dirty="0"/>
              <a:t>Using Display Helpers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Bent Arrow 4"/>
          <p:cNvSpPr/>
          <p:nvPr/>
        </p:nvSpPr>
        <p:spPr bwMode="auto">
          <a:xfrm flipV="1">
            <a:off x="3257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6" name="Bent Arrow 5"/>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7" name="Rectangle 6"/>
          <p:cNvSpPr/>
          <p:nvPr/>
        </p:nvSpPr>
        <p:spPr>
          <a:xfrm>
            <a:off x="2594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594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4417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4417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51969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 Form Helper</a:t>
            </a:r>
          </a:p>
        </p:txBody>
      </p:sp>
      <p:sp>
        <p:nvSpPr>
          <p:cNvPr id="4" name="Content Placeholder 2"/>
          <p:cNvSpPr txBox="1">
            <a:spLocks/>
          </p:cNvSpPr>
          <p:nvPr/>
        </p:nvSpPr>
        <p:spPr bwMode="auto">
          <a:xfrm>
            <a:off x="1982788" y="1287916"/>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Bent Arrow 4"/>
          <p:cNvSpPr/>
          <p:nvPr/>
        </p:nvSpPr>
        <p:spPr bwMode="auto">
          <a:xfrm flipV="1">
            <a:off x="2355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6" name="Rectangle 5"/>
          <p:cNvSpPr/>
          <p:nvPr/>
        </p:nvSpPr>
        <p:spPr>
          <a:xfrm>
            <a:off x="1982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3365327" y="4582246"/>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3847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86"/>
            <a:ext cx="10515600" cy="1325563"/>
          </a:xfrm>
        </p:spPr>
        <p:txBody>
          <a:bodyPr/>
          <a:lstStyle/>
          <a:p>
            <a:r>
              <a:rPr lang="en-US" dirty="0"/>
              <a:t>Developing Models</a:t>
            </a:r>
          </a:p>
        </p:txBody>
      </p:sp>
      <p:sp>
        <p:nvSpPr>
          <p:cNvPr id="4" name="Rectangle 3"/>
          <p:cNvSpPr/>
          <p:nvPr/>
        </p:nvSpPr>
        <p:spPr>
          <a:xfrm>
            <a:off x="2205910" y="3585528"/>
            <a:ext cx="8327402" cy="31393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a:highlight>
                  <a:srgbClr val="FFFFFF"/>
                </a:highlight>
                <a:latin typeface="Lucida Sans Unicode" pitchFamily="34" charset="0"/>
                <a:cs typeface="Lucida Sans Unicode" pitchFamily="34" charset="0"/>
              </a:rPr>
              <a:t>{</a:t>
            </a:r>
          </a:p>
          <a:p>
            <a:r>
              <a:rPr lang="en-GB" b="0" dirty="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Title { get; set; }</a:t>
            </a:r>
          </a:p>
          <a:p>
            <a:r>
              <a:rPr lang="en-GB" b="0" dirty="0">
                <a:highlight>
                  <a:srgbClr val="FFFFFF"/>
                </a:highlight>
                <a:latin typeface="Lucida Sans Unicode" pitchFamily="34" charset="0"/>
                <a:cs typeface="Lucida Sans Unicode" pitchFamily="34" charset="0"/>
              </a:rPr>
              <a:t>   public byte[]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Description { get; set; }</a:t>
            </a:r>
          </a:p>
          <a:p>
            <a:r>
              <a:rPr lang="en-GB" b="0" dirty="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Owner { get; set; }</a:t>
            </a:r>
          </a:p>
          <a:p>
            <a:r>
              <a:rPr lang="en-GB" b="0" dirty="0">
                <a:highlight>
                  <a:srgbClr val="FFFFFF"/>
                </a:highlight>
                <a:latin typeface="Lucida Sans Unicode" pitchFamily="34" charset="0"/>
                <a:cs typeface="Lucida Sans Unicode" pitchFamily="34" charset="0"/>
              </a:rPr>
              <a:t>   public virtual </a:t>
            </a:r>
            <a:r>
              <a:rPr lang="en-GB" b="0" dirty="0" err="1">
                <a:highlight>
                  <a:srgbClr val="FFFFFF"/>
                </a:highlight>
                <a:latin typeface="Lucida Sans Unicode" pitchFamily="34" charset="0"/>
                <a:cs typeface="Lucida Sans Unicode" pitchFamily="34" charset="0"/>
              </a:rPr>
              <a:t>ICollection</a:t>
            </a:r>
            <a:r>
              <a:rPr lang="en-GB" b="0" dirty="0">
                <a:highlight>
                  <a:srgbClr val="FFFFFF"/>
                </a:highlight>
                <a:latin typeface="Lucida Sans Unicode" pitchFamily="34" charset="0"/>
                <a:cs typeface="Lucida Sans Unicode" pitchFamily="34" charset="0"/>
              </a:rPr>
              <a:t>&lt;Comment&gt; </a:t>
            </a:r>
            <a:br>
              <a:rPr lang="en-GB" b="0" dirty="0">
                <a:highlight>
                  <a:srgbClr val="FFFFFF"/>
                </a:highlight>
                <a:latin typeface="Lucida Sans Unicode" pitchFamily="34" charset="0"/>
                <a:cs typeface="Lucida Sans Unicode" pitchFamily="34" charset="0"/>
              </a:rPr>
            </a:br>
            <a:r>
              <a:rPr lang="en-GB" b="0" dirty="0">
                <a:highlight>
                  <a:srgbClr val="FFFFFF"/>
                </a:highlight>
                <a:latin typeface="Lucida Sans Unicode" pitchFamily="34" charset="0"/>
                <a:cs typeface="Lucida Sans Unicode" pitchFamily="34" charset="0"/>
              </a:rPr>
              <a:t>      Comments { get; set; }</a:t>
            </a:r>
          </a:p>
          <a:p>
            <a:r>
              <a:rPr lang="en-GB" b="0" dirty="0">
                <a:highlight>
                  <a:srgbClr val="FFFFFF"/>
                </a:highlight>
                <a:latin typeface="Lucida Sans Unicode" pitchFamily="34" charset="0"/>
                <a:cs typeface="Lucida Sans Unicode" pitchFamily="34" charset="0"/>
              </a:rPr>
              <a:t>}</a:t>
            </a:r>
          </a:p>
        </p:txBody>
      </p:sp>
      <p:pic>
        <p:nvPicPr>
          <p:cNvPr id="5" name="Picture 4"/>
          <p:cNvPicPr>
            <a:picLocks noChangeAspect="1"/>
          </p:cNvPicPr>
          <p:nvPr/>
        </p:nvPicPr>
        <p:blipFill>
          <a:blip r:embed="rId3" cstate="print"/>
          <a:stretch>
            <a:fillRect/>
          </a:stretch>
        </p:blipFill>
        <p:spPr>
          <a:xfrm>
            <a:off x="2244821" y="1201303"/>
            <a:ext cx="7469869" cy="2169878"/>
          </a:xfrm>
          <a:prstGeom prst="rect">
            <a:avLst/>
          </a:prstGeom>
        </p:spPr>
      </p:pic>
    </p:spTree>
    <p:extLst>
      <p:ext uri="{BB962C8B-B14F-4D97-AF65-F5344CB8AC3E}">
        <p14:creationId xmlns:p14="http://schemas.microsoft.com/office/powerpoint/2010/main" val="693438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
            <a:ext cx="10515600" cy="1325563"/>
          </a:xfrm>
        </p:spPr>
        <p:txBody>
          <a:bodyPr/>
          <a:lstStyle/>
          <a:p>
            <a:r>
              <a:rPr lang="en-US" dirty="0"/>
              <a:t>Using Editor Helpers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Bent Arrow 4"/>
          <p:cNvSpPr/>
          <p:nvPr/>
        </p:nvSpPr>
        <p:spPr bwMode="auto">
          <a:xfrm flipV="1">
            <a:off x="3257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6" name="Bent Arrow 5"/>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7" name="Rectangle 6"/>
          <p:cNvSpPr/>
          <p:nvPr/>
        </p:nvSpPr>
        <p:spPr>
          <a:xfrm>
            <a:off x="2594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594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4417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4417512" y="5638561"/>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21128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25"/>
            <a:ext cx="10515600" cy="1325563"/>
          </a:xfrm>
        </p:spPr>
        <p:txBody>
          <a:bodyPr/>
          <a:lstStyle/>
          <a:p>
            <a:r>
              <a:rPr lang="en-US" dirty="0"/>
              <a:t>Using Validation Helpers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 ()</a:t>
            </a:r>
          </a:p>
        </p:txBody>
      </p:sp>
      <p:sp>
        <p:nvSpPr>
          <p:cNvPr id="5" name="Bent Arrow 4"/>
          <p:cNvSpPr/>
          <p:nvPr/>
        </p:nvSpPr>
        <p:spPr bwMode="auto">
          <a:xfrm flipV="1">
            <a:off x="2889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6" name="Bent Arrow 5"/>
          <p:cNvSpPr/>
          <p:nvPr/>
        </p:nvSpPr>
        <p:spPr bwMode="auto">
          <a:xfrm flipV="1">
            <a:off x="3257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7" name="Rectangle 6"/>
          <p:cNvSpPr/>
          <p:nvPr/>
        </p:nvSpPr>
        <p:spPr>
          <a:xfrm>
            <a:off x="2594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594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3860822" y="2423578"/>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4417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solidFill>
                  <a:schemeClr val="tx1"/>
                </a:solidFill>
                <a:latin typeface="Lucida Sans Unicode" pitchFamily="34" charset="0"/>
                <a:cs typeface="Lucida Sans Unicode" pitchFamily="34" charset="0"/>
              </a:rPr>
              <a:t>Please</a:t>
            </a:r>
            <a:r>
              <a:rPr lang="en-US" b="0" dirty="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77184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325563"/>
          </a:xfrm>
        </p:spPr>
        <p:txBody>
          <a:bodyPr/>
          <a:lstStyle/>
          <a:p>
            <a:r>
              <a:rPr lang="en-US" dirty="0"/>
              <a:t>Creating Partial Views</a:t>
            </a:r>
          </a:p>
        </p:txBody>
      </p:sp>
      <p:sp>
        <p:nvSpPr>
          <p:cNvPr id="4" name="Content Placeholder 2"/>
          <p:cNvSpPr>
            <a:spLocks noGrp="1"/>
          </p:cNvSpPr>
          <p:nvPr/>
        </p:nvSpPr>
        <p:spPr bwMode="auto">
          <a:xfrm>
            <a:off x="1982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partial views to render the same HTML content in different locations in your web application</a:t>
            </a:r>
          </a:p>
          <a:p>
            <a:r>
              <a:rPr lang="en-US" dirty="0"/>
              <a:t>Creating and Naming Partial Views:</a:t>
            </a:r>
            <a:endParaRPr lang="en-IN" dirty="0"/>
          </a:p>
          <a:p>
            <a:pPr lvl="1"/>
            <a:r>
              <a:rPr lang="en-US" dirty="0"/>
              <a:t>Create a partial view by using the </a:t>
            </a:r>
            <a:r>
              <a:rPr lang="en-US" b="1" dirty="0"/>
              <a:t>Add View</a:t>
            </a:r>
            <a:r>
              <a:rPr lang="en-US" dirty="0"/>
              <a:t> dialog</a:t>
            </a:r>
          </a:p>
          <a:p>
            <a:pPr lvl="1"/>
            <a:r>
              <a:rPr lang="en-US" dirty="0"/>
              <a:t>Name partial views with an underscore prefix to keep to convention</a:t>
            </a:r>
          </a:p>
          <a:p>
            <a:r>
              <a:rPr lang="en-US" dirty="0"/>
              <a:t>Strongly-typed and dynamic partial views:</a:t>
            </a:r>
            <a:endParaRPr lang="en-IN" dirty="0"/>
          </a:p>
          <a:p>
            <a:pPr lvl="1"/>
            <a:r>
              <a:rPr lang="en-US" dirty="0"/>
              <a:t>Create strongly-typed partial views if you are certain that  the partial view will always display the same model class </a:t>
            </a:r>
          </a:p>
          <a:p>
            <a:pPr lvl="1"/>
            <a:r>
              <a:rPr lang="en-US" dirty="0"/>
              <a:t>Create dynamic partial views if you are not sure if the partial view will always display the same model class</a:t>
            </a:r>
          </a:p>
        </p:txBody>
      </p:sp>
    </p:spTree>
    <p:extLst>
      <p:ext uri="{BB962C8B-B14F-4D97-AF65-F5344CB8AC3E}">
        <p14:creationId xmlns:p14="http://schemas.microsoft.com/office/powerpoint/2010/main" val="917417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00"/>
            <a:ext cx="10515600" cy="1325563"/>
          </a:xfrm>
        </p:spPr>
        <p:txBody>
          <a:bodyPr/>
          <a:lstStyle/>
          <a:p>
            <a:r>
              <a:rPr lang="en-US"/>
              <a:t>Using Partial Views</a:t>
            </a:r>
          </a:p>
        </p:txBody>
      </p:sp>
      <p:sp>
        <p:nvSpPr>
          <p:cNvPr id="4" name="Content Placeholder 2"/>
          <p:cNvSpPr>
            <a:spLocks noGrp="1"/>
          </p:cNvSpPr>
          <p:nvPr/>
        </p:nvSpPr>
        <p:spPr bwMode="auto">
          <a:xfrm>
            <a:off x="1982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a:t>Using HTML helpers, you can use partial views within other views in a web application:</a:t>
            </a:r>
          </a:p>
          <a:p>
            <a:pPr lvl="1"/>
            <a:r>
              <a:rPr lang="en-IN" sz="2800" dirty="0"/>
              <a:t>To pass the same model object to a partial view from the parent view, use </a:t>
            </a:r>
            <a:r>
              <a:rPr lang="en-IN" sz="2800" b="1" dirty="0" err="1"/>
              <a:t>Html.Partial</a:t>
            </a:r>
            <a:r>
              <a:rPr lang="en-IN" sz="2800" b="1" dirty="0"/>
              <a:t>()</a:t>
            </a:r>
            <a:r>
              <a:rPr lang="en-IN" sz="2800" dirty="0"/>
              <a:t> </a:t>
            </a:r>
          </a:p>
          <a:p>
            <a:pPr lvl="1"/>
            <a:r>
              <a:rPr lang="en-IN" sz="2800" dirty="0"/>
              <a:t>To pass a model object to a partial view, which is different from the parent view or of a different model class, use </a:t>
            </a:r>
            <a:r>
              <a:rPr lang="en-IN" sz="2800" b="1" dirty="0" err="1"/>
              <a:t>Html.Action</a:t>
            </a:r>
            <a:r>
              <a:rPr lang="en-IN" sz="2800" b="1" dirty="0"/>
              <a:t>()</a:t>
            </a:r>
            <a:endParaRPr lang="en-IN" sz="2800" dirty="0"/>
          </a:p>
          <a:p>
            <a:endParaRPr lang="en-US" dirty="0"/>
          </a:p>
          <a:p>
            <a:pPr marL="120650" indent="-120650"/>
            <a:r>
              <a:rPr lang="en-US" dirty="0"/>
              <a:t>Use the </a:t>
            </a:r>
            <a:r>
              <a:rPr lang="en-US" b="1" dirty="0" err="1"/>
              <a:t>ViewBag</a:t>
            </a:r>
            <a:r>
              <a:rPr lang="en-US" dirty="0"/>
              <a:t> and </a:t>
            </a:r>
            <a:r>
              <a:rPr lang="en-US" b="1" dirty="0" err="1"/>
              <a:t>ViewData</a:t>
            </a:r>
            <a:r>
              <a:rPr lang="en-US" dirty="0"/>
              <a:t> collections to share data between the controller action, parent view, and partial view</a:t>
            </a:r>
          </a:p>
        </p:txBody>
      </p:sp>
    </p:spTree>
    <p:extLst>
      <p:ext uri="{BB962C8B-B14F-4D97-AF65-F5344CB8AC3E}">
        <p14:creationId xmlns:p14="http://schemas.microsoft.com/office/powerpoint/2010/main" val="352781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
            <a:ext cx="10515600" cy="1325563"/>
          </a:xfrm>
        </p:spPr>
        <p:txBody>
          <a:bodyPr/>
          <a:lstStyle/>
          <a:p>
            <a:r>
              <a:rPr lang="en-US" dirty="0"/>
              <a:t>Developing Models (Continued)</a:t>
            </a:r>
          </a:p>
        </p:txBody>
      </p:sp>
      <p:sp>
        <p:nvSpPr>
          <p:cNvPr id="4" name="Rectangle 3"/>
          <p:cNvSpPr/>
          <p:nvPr/>
        </p:nvSpPr>
        <p:spPr>
          <a:xfrm>
            <a:off x="2418522"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Comment</a:t>
            </a:r>
            <a:r>
              <a:rPr lang="en-GB" b="0" dirty="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2924975" y="4815092"/>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Comment </a:t>
            </a:r>
            <a:r>
              <a:rPr lang="en-US" b="0" dirty="0" err="1">
                <a:latin typeface="Lucida Sans Unicode" pitchFamily="34" charset="0"/>
                <a:ea typeface="Times New Roman" panose="02020603050405020304" pitchFamily="18" charset="0"/>
                <a:cs typeface="Lucida Sans Unicode" pitchFamily="34" charset="0"/>
              </a:rPr>
              <a:t>newComment</a:t>
            </a:r>
            <a:r>
              <a:rPr lang="en-US" b="0" dirty="0">
                <a:latin typeface="Lucida Sans Unicode" pitchFamily="34" charset="0"/>
                <a:ea typeface="Times New Roman" panose="02020603050405020304" pitchFamily="18" charset="0"/>
                <a:cs typeface="Lucida Sans Unicode" pitchFamily="34" charset="0"/>
              </a:rPr>
              <a:t> = new 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a:latin typeface="Lucida Sans Unicode" pitchFamily="34" charset="0"/>
                <a:ea typeface="Times New Roman" panose="02020603050405020304" pitchFamily="18" charset="0"/>
                <a:cs typeface="Lucida Sans Unicode" pitchFamily="34" charset="0"/>
              </a:rPr>
              <a:t>newComment.UserName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User.Identity.Name</a:t>
            </a:r>
            <a:r>
              <a:rPr lang="en-US" b="0" dirty="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a:latin typeface="Lucida Sans Unicode" pitchFamily="34" charset="0"/>
                <a:ea typeface="Times New Roman" panose="02020603050405020304" pitchFamily="18" charset="0"/>
                <a:cs typeface="Lucida Sans Unicode" pitchFamily="34" charset="0"/>
              </a:rPr>
              <a:t>newComment.Subject</a:t>
            </a:r>
            <a:r>
              <a:rPr lang="en-US" b="0" dirty="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return View("Display", </a:t>
            </a:r>
            <a:r>
              <a:rPr lang="en-US" b="0" dirty="0" err="1">
                <a:latin typeface="Lucida Sans Unicode" pitchFamily="34" charset="0"/>
                <a:ea typeface="Times New Roman" panose="02020603050405020304" pitchFamily="18" charset="0"/>
                <a:cs typeface="Lucida Sans Unicode" pitchFamily="34" charset="0"/>
              </a:rPr>
              <a:t>newComment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8619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492"/>
            <a:ext cx="12053455" cy="1325563"/>
          </a:xfrm>
        </p:spPr>
        <p:txBody>
          <a:bodyPr>
            <a:normAutofit/>
          </a:bodyPr>
          <a:lstStyle/>
          <a:p>
            <a:r>
              <a:rPr lang="en-US" sz="4000" dirty="0"/>
              <a:t>Using Display and Edit Data Annotations on Properties</a:t>
            </a:r>
          </a:p>
        </p:txBody>
      </p:sp>
      <p:sp>
        <p:nvSpPr>
          <p:cNvPr id="4" name="Rectangle 3"/>
          <p:cNvSpPr/>
          <p:nvPr/>
        </p:nvSpPr>
        <p:spPr>
          <a:xfrm>
            <a:off x="2126167" y="1177385"/>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Title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a:highlight>
                  <a:srgbClr val="FFFFFF"/>
                </a:highlight>
                <a:latin typeface="Lucida Sans Unicode" pitchFamily="34" charset="0"/>
                <a:cs typeface="Lucida Sans Unicode" pitchFamily="34" charset="0"/>
              </a:rPr>
              <a:t>   public 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Description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"{0:MM/</a:t>
            </a:r>
            <a:r>
              <a:rPr lang="en-GB" sz="2000" b="0" dirty="0" err="1">
                <a:highlight>
                  <a:srgbClr val="FFFFFF"/>
                </a:highlight>
                <a:latin typeface="Lucida Sans Unicode" pitchFamily="34" charset="0"/>
                <a:cs typeface="Lucida Sans Unicode" pitchFamily="34" charset="0"/>
              </a:rPr>
              <a:t>dd</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yy</a:t>
            </a:r>
            <a:r>
              <a:rPr lang="en-GB" sz="2000" b="0" dirty="0">
                <a:highlight>
                  <a:srgbClr val="FFFFFF"/>
                </a:highlight>
                <a:latin typeface="Lucida Sans Unicode" pitchFamily="34" charset="0"/>
                <a:cs typeface="Lucida Sans Unicode" pitchFamily="34" charset="0"/>
              </a:rPr>
              <a:t>}",</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ApplyFormatInEditMode</a:t>
            </a:r>
            <a:r>
              <a:rPr lang="en-GB" sz="2000" b="0" dirty="0">
                <a:highlight>
                  <a:srgbClr val="FFFFFF"/>
                </a:highlight>
                <a:latin typeface="Lucida Sans Unicode" pitchFamily="34" charset="0"/>
                <a:cs typeface="Lucida Sans Unicode" pitchFamily="34" charset="0"/>
              </a:rPr>
              <a:t> = true)]</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UserName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Comments { get; set; }</a:t>
            </a:r>
          </a:p>
          <a:p>
            <a:r>
              <a:rPr lang="en-GB" sz="2000" b="0" dirty="0">
                <a:highlight>
                  <a:srgbClr val="FFFFFF"/>
                </a:highlight>
                <a:latin typeface="Lucida Sans Unicode" pitchFamily="34" charset="0"/>
                <a:cs typeface="Lucida Sans Unicode" pitchFamily="34" charset="0"/>
              </a:rPr>
              <a:t>}</a:t>
            </a:r>
          </a:p>
        </p:txBody>
      </p:sp>
    </p:spTree>
    <p:extLst>
      <p:ext uri="{BB962C8B-B14F-4D97-AF65-F5344CB8AC3E}">
        <p14:creationId xmlns:p14="http://schemas.microsoft.com/office/powerpoint/2010/main" val="42165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Validating User Input with Data Annotations</a:t>
            </a:r>
          </a:p>
        </p:txBody>
      </p:sp>
      <p:sp>
        <p:nvSpPr>
          <p:cNvPr id="4" name="Rectangle 3"/>
          <p:cNvSpPr/>
          <p:nvPr/>
        </p:nvSpPr>
        <p:spPr>
          <a:xfrm>
            <a:off x="2458278" y="1219201"/>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Person</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PersonID</a:t>
            </a:r>
            <a:r>
              <a:rPr lang="en-GB" sz="2000" b="0" dirty="0">
                <a:highlight>
                  <a:srgbClr val="FFFFFF"/>
                </a:highlight>
                <a:latin typeface="Lucida Sans Unicode" pitchFamily="34" charset="0"/>
                <a:cs typeface="Lucida Sans Unicode" pitchFamily="34" charset="0"/>
              </a:rPr>
              <a: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r>
              <a:rPr lang="en-GB" sz="2000" b="0" dirty="0" err="1">
                <a:highlight>
                  <a:srgbClr val="FFFFFF"/>
                </a:highlight>
                <a:latin typeface="Lucida Sans Unicode" pitchFamily="34" charset="0"/>
                <a:cs typeface="Lucida Sans Unicode" pitchFamily="34" charset="0"/>
              </a:rPr>
              <a:t>ErrorMessage</a:t>
            </a:r>
            <a:r>
              <a:rPr lang="en-GB" sz="2000" b="0" dirty="0">
                <a:highlight>
                  <a:srgbClr val="FFFFFF"/>
                </a:highlight>
                <a:latin typeface="Lucida Sans Unicode" pitchFamily="34" charset="0"/>
                <a:cs typeface="Lucida Sans Unicode" pitchFamily="34" charset="0"/>
              </a:rPr>
              <a:t>="Please enter a name.")]</a:t>
            </a:r>
          </a:p>
          <a:p>
            <a:r>
              <a:rPr lang="en-GB" sz="2000" b="0" dirty="0">
                <a:highlight>
                  <a:srgbClr val="FFFFFF"/>
                </a:highlight>
                <a:latin typeface="Lucida Sans Unicode" pitchFamily="34" charset="0"/>
                <a:cs typeface="Lucida Sans Unicode" pitchFamily="34" charset="0"/>
              </a:rPr>
              <a:t>   public string Name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[Range(0, 400)]</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Height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RegularExpression</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EmailAddress</a:t>
            </a:r>
            <a:r>
              <a:rPr lang="en-GB" sz="2000" b="0" dirty="0">
                <a:highlight>
                  <a:srgbClr val="FFFFFF"/>
                </a:highlight>
                <a:latin typeface="Lucida Sans Unicode" pitchFamily="34" charset="0"/>
                <a:cs typeface="Lucida Sans Unicode" pitchFamily="34" charset="0"/>
              </a:rPr>
              <a:t> { get; set; }   </a:t>
            </a:r>
          </a:p>
          <a:p>
            <a:r>
              <a:rPr lang="en-GB" sz="2000" b="0" dirty="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8581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09"/>
            <a:ext cx="10515600" cy="1325563"/>
          </a:xfrm>
        </p:spPr>
        <p:txBody>
          <a:bodyPr/>
          <a:lstStyle/>
          <a:p>
            <a:r>
              <a:rPr lang="en-US" dirty="0"/>
              <a:t>What Are Model Binders?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Controller Action Invoker uses model binders to determine how parameters are passed to actions</a:t>
            </a:r>
          </a:p>
          <a:p>
            <a:r>
              <a:rPr lang="en-US" dirty="0"/>
              <a:t>The Default Model Binder passes parameters by using the following logic:</a:t>
            </a:r>
          </a:p>
          <a:p>
            <a:pPr lvl="1"/>
            <a:r>
              <a:rPr lang="en-US" dirty="0"/>
              <a:t>The binder examines the definition of the action that it must pass parameters to</a:t>
            </a:r>
          </a:p>
          <a:p>
            <a:pPr lvl="1"/>
            <a:r>
              <a:rPr lang="en-US" dirty="0"/>
              <a:t>The binder searches for values in the request that can be passed as parameters</a:t>
            </a:r>
          </a:p>
        </p:txBody>
      </p:sp>
    </p:spTree>
    <p:extLst>
      <p:ext uri="{BB962C8B-B14F-4D97-AF65-F5344CB8AC3E}">
        <p14:creationId xmlns:p14="http://schemas.microsoft.com/office/powerpoint/2010/main" val="234876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Extensibility</a:t>
            </a:r>
          </a:p>
        </p:txBody>
      </p:sp>
      <p:sp>
        <p:nvSpPr>
          <p:cNvPr id="4" name="Content Placeholder 2"/>
          <p:cNvSpPr>
            <a:spLocks noGrp="1"/>
          </p:cNvSpPr>
          <p:nvPr/>
        </p:nvSpPr>
        <p:spPr bwMode="auto">
          <a:xfrm>
            <a:off x="1982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a:t>Custom validation data annotations can be used to indicate to MVC how to validate the data a user enters in a form or passes in query strings</a:t>
            </a:r>
          </a:p>
          <a:p>
            <a:pPr marL="171450" indent="-171450"/>
            <a:r>
              <a:rPr lang="en-US" dirty="0"/>
              <a:t>There are four built-in validation attributes:</a:t>
            </a:r>
          </a:p>
          <a:p>
            <a:pPr lvl="1"/>
            <a:r>
              <a:rPr lang="en-US" sz="2000" dirty="0"/>
              <a:t>Required</a:t>
            </a:r>
          </a:p>
          <a:p>
            <a:pPr lvl="1"/>
            <a:r>
              <a:rPr lang="en-US" sz="2000" dirty="0"/>
              <a:t>Range</a:t>
            </a:r>
          </a:p>
          <a:p>
            <a:pPr lvl="1"/>
            <a:r>
              <a:rPr lang="en-US" sz="2000" dirty="0" err="1"/>
              <a:t>StringLength</a:t>
            </a:r>
            <a:endParaRPr lang="en-US" sz="2000" dirty="0"/>
          </a:p>
          <a:p>
            <a:pPr lvl="1"/>
            <a:r>
              <a:rPr lang="en-US" sz="2000" dirty="0" err="1"/>
              <a:t>RegularExpression</a:t>
            </a:r>
            <a:endParaRPr lang="en-US" dirty="0"/>
          </a:p>
          <a:p>
            <a:pPr marL="171450" indent="-171450"/>
            <a:r>
              <a:rPr lang="en-US" dirty="0"/>
              <a:t>A custom model binder ensures that it identifies parameters in a request and passes all of them to the right parameters on the action</a:t>
            </a:r>
          </a:p>
        </p:txBody>
      </p:sp>
    </p:spTree>
    <p:extLst>
      <p:ext uri="{BB962C8B-B14F-4D97-AF65-F5344CB8AC3E}">
        <p14:creationId xmlns:p14="http://schemas.microsoft.com/office/powerpoint/2010/main" val="85684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050"/>
            <a:ext cx="10515600" cy="1325563"/>
          </a:xfrm>
        </p:spPr>
        <p:txBody>
          <a:bodyPr/>
          <a:lstStyle/>
          <a:p>
            <a:r>
              <a:rPr lang="en-US" dirty="0"/>
              <a:t>Connecting to a Database</a:t>
            </a:r>
          </a:p>
        </p:txBody>
      </p:sp>
      <p:sp>
        <p:nvSpPr>
          <p:cNvPr id="4" name="Content Placeholder 2"/>
          <p:cNvSpPr txBox="1">
            <a:spLocks/>
          </p:cNvSpPr>
          <p:nvPr/>
        </p:nvSpPr>
        <p:spPr bwMode="auto">
          <a:xfrm>
            <a:off x="2135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indent="-171450">
              <a:spcBef>
                <a:spcPts val="600"/>
              </a:spcBef>
              <a:buClr>
                <a:srgbClr val="0070C0"/>
              </a:buClr>
              <a:buSzPct val="90000"/>
              <a:buFont typeface="Arial" pitchFamily="34" charset="0"/>
              <a:buChar char="•"/>
              <a:defRPr/>
            </a:pPr>
            <a:r>
              <a:rPr lang="en-US" sz="2800" b="0" kern="0" dirty="0">
                <a:latin typeface="Segoe UI" pitchFamily="34" charset="0"/>
                <a:ea typeface="Segoe UI" pitchFamily="34" charset="0"/>
                <a:cs typeface="Segoe UI" pitchFamily="34" charset="0"/>
              </a:rPr>
              <a:t>ADO.NET supports a wide range of databases by using different data providers </a:t>
            </a:r>
          </a:p>
          <a:p>
            <a:pPr marL="174625" indent="-174625">
              <a:spcBef>
                <a:spcPts val="600"/>
              </a:spcBef>
              <a:buClr>
                <a:srgbClr val="0070C0"/>
              </a:buClr>
              <a:buSzPct val="90000"/>
              <a:buFont typeface="Arial" pitchFamily="34" charset="0"/>
              <a:buChar char="•"/>
              <a:defRPr/>
            </a:pPr>
            <a:endParaRPr lang="en-US" sz="2800" b="0" kern="0" dirty="0">
              <a:latin typeface="Segoe UI" pitchFamily="34" charset="0"/>
              <a:ea typeface="Segoe UI" pitchFamily="34" charset="0"/>
              <a:cs typeface="Segoe UI" pitchFamily="34" charset="0"/>
            </a:endParaRPr>
          </a:p>
          <a:p>
            <a:pPr marL="171450" indent="-171450">
              <a:spcBef>
                <a:spcPts val="600"/>
              </a:spcBef>
              <a:buClr>
                <a:srgbClr val="0070C0"/>
              </a:buClr>
              <a:buSzPct val="90000"/>
              <a:buFont typeface="Arial" pitchFamily="34" charset="0"/>
              <a:buChar char="•"/>
              <a:defRPr/>
            </a:pPr>
            <a:r>
              <a:rPr lang="en-US" sz="2800" b="0" kern="0" dirty="0">
                <a:latin typeface="Segoe UI" pitchFamily="34" charset="0"/>
                <a:ea typeface="Segoe UI" pitchFamily="34" charset="0"/>
                <a:cs typeface="Segoe UI" pitchFamily="34" charset="0"/>
              </a:rPr>
              <a:t>Cloud Databases can be used for web applications that are hosted in the cloud</a:t>
            </a:r>
          </a:p>
          <a:p>
            <a:pPr marL="174625" indent="-174625">
              <a:spcBef>
                <a:spcPts val="600"/>
              </a:spcBef>
              <a:buClr>
                <a:srgbClr val="0070C0"/>
              </a:buClr>
              <a:buSzPct val="90000"/>
              <a:buFont typeface="Arial" pitchFamily="34" charset="0"/>
              <a:buChar char="•"/>
              <a:defRPr/>
            </a:pPr>
            <a:endParaRPr lang="en-US" sz="2800" b="0" kern="0" dirty="0">
              <a:latin typeface="Segoe UI" pitchFamily="34" charset="0"/>
              <a:ea typeface="Segoe UI" pitchFamily="34" charset="0"/>
              <a:cs typeface="Segoe UI" pitchFamily="34" charset="0"/>
            </a:endParaRPr>
          </a:p>
          <a:p>
            <a:pPr marL="171450" indent="-171450">
              <a:spcBef>
                <a:spcPts val="600"/>
              </a:spcBef>
              <a:buClr>
                <a:srgbClr val="0070C0"/>
              </a:buClr>
              <a:buSzPct val="90000"/>
              <a:buFont typeface="Arial" pitchFamily="34" charset="0"/>
              <a:buChar char="•"/>
              <a:defRPr/>
            </a:pPr>
            <a:r>
              <a:rPr lang="en-US" sz="2800" b="0" kern="0" dirty="0">
                <a:latin typeface="Segoe UI" pitchFamily="34" charset="0"/>
                <a:ea typeface="Segoe UI" pitchFamily="34" charset="0"/>
                <a:cs typeface="Segoe UI" pitchFamily="34" charset="0"/>
              </a:rPr>
              <a:t>To connect an MVC web application to a database:</a:t>
            </a:r>
          </a:p>
          <a:p>
            <a:pPr marL="458788" lvl="1" indent="-169863">
              <a:spcBef>
                <a:spcPts val="600"/>
              </a:spcBef>
              <a:buClr>
                <a:srgbClr val="0070C0"/>
              </a:buClr>
              <a:buSzPct val="80000"/>
              <a:buFont typeface="Arial" pitchFamily="34" charset="0"/>
              <a:buChar char="•"/>
              <a:defRPr/>
            </a:pPr>
            <a:r>
              <a:rPr lang="en-US" sz="2400" b="0" kern="0" dirty="0">
                <a:latin typeface="Segoe UI" pitchFamily="34" charset="0"/>
                <a:ea typeface="Segoe UI" pitchFamily="34" charset="0"/>
                <a:cs typeface="Segoe UI" pitchFamily="34" charset="0"/>
              </a:rPr>
              <a:t>Add a reference to the </a:t>
            </a:r>
            <a:r>
              <a:rPr lang="en-US" sz="2400" kern="0" dirty="0" err="1">
                <a:latin typeface="Segoe UI" pitchFamily="34" charset="0"/>
                <a:ea typeface="Segoe UI" pitchFamily="34" charset="0"/>
                <a:cs typeface="Segoe UI" pitchFamily="34" charset="0"/>
              </a:rPr>
              <a:t>System.Data</a:t>
            </a:r>
            <a:r>
              <a:rPr lang="en-US" sz="2400" b="0" kern="0" dirty="0">
                <a:latin typeface="Segoe UI" pitchFamily="34" charset="0"/>
                <a:ea typeface="Segoe UI" pitchFamily="34" charset="0"/>
                <a:cs typeface="Segoe UI" pitchFamily="34" charset="0"/>
              </a:rPr>
              <a:t> namespace</a:t>
            </a:r>
          </a:p>
          <a:p>
            <a:pPr marL="458788" lvl="1" indent="-169863">
              <a:spcBef>
                <a:spcPts val="600"/>
              </a:spcBef>
              <a:buClr>
                <a:srgbClr val="0070C0"/>
              </a:buClr>
              <a:buSzPct val="80000"/>
              <a:buFont typeface="Arial" pitchFamily="34" charset="0"/>
              <a:buChar char="•"/>
              <a:defRPr/>
            </a:pPr>
            <a:r>
              <a:rPr lang="en-US" sz="2400" b="0" kern="0" dirty="0">
                <a:latin typeface="Segoe UI" pitchFamily="34" charset="0"/>
                <a:ea typeface="Segoe UI" pitchFamily="34" charset="0"/>
                <a:cs typeface="Segoe UI" pitchFamily="34" charset="0"/>
              </a:rPr>
              <a:t>Add a connection string to the </a:t>
            </a:r>
            <a:r>
              <a:rPr lang="en-US" sz="2400" kern="0" dirty="0" err="1">
                <a:latin typeface="Segoe UI" pitchFamily="34" charset="0"/>
                <a:ea typeface="Segoe UI" pitchFamily="34" charset="0"/>
                <a:cs typeface="Segoe UI" pitchFamily="34" charset="0"/>
              </a:rPr>
              <a:t>web.config</a:t>
            </a:r>
            <a:r>
              <a:rPr lang="en-US" sz="2400" b="0" kern="0" dirty="0">
                <a:latin typeface="Segoe UI" pitchFamily="34" charset="0"/>
                <a:ea typeface="Segoe UI" pitchFamily="34" charset="0"/>
                <a:cs typeface="Segoe UI" pitchFamily="34" charset="0"/>
              </a:rPr>
              <a:t> file</a:t>
            </a:r>
          </a:p>
        </p:txBody>
      </p:sp>
    </p:spTree>
    <p:extLst>
      <p:ext uri="{BB962C8B-B14F-4D97-AF65-F5344CB8AC3E}">
        <p14:creationId xmlns:p14="http://schemas.microsoft.com/office/powerpoint/2010/main" val="1119213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4877</Words>
  <Application>Microsoft Office PowerPoint</Application>
  <PresentationFormat>Widescreen</PresentationFormat>
  <Paragraphs>518</Paragraphs>
  <Slides>33</Slides>
  <Notes>31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33</vt:i4>
      </vt:variant>
    </vt:vector>
  </HeadingPairs>
  <TitlesOfParts>
    <vt:vector size="41" baseType="lpstr">
      <vt:lpstr>Arial</vt:lpstr>
      <vt:lpstr>Calibri</vt:lpstr>
      <vt:lpstr>Calibri Light</vt:lpstr>
      <vt:lpstr>Lucida Sans Unicode</vt:lpstr>
      <vt:lpstr>Segoe UI</vt:lpstr>
      <vt:lpstr>Times New Roman</vt:lpstr>
      <vt:lpstr>Verdana</vt:lpstr>
      <vt:lpstr>Tema di Office</vt:lpstr>
      <vt:lpstr>Junior Interface Developer</vt:lpstr>
      <vt:lpstr>Asp.net MVC e Web Api</vt:lpstr>
      <vt:lpstr>Developing Models</vt:lpstr>
      <vt:lpstr>Developing Models (Continued)</vt:lpstr>
      <vt:lpstr>Using Display and Edit Data Annotations on Properties</vt:lpstr>
      <vt:lpstr>Validating User Input with Data Annotations</vt:lpstr>
      <vt:lpstr>What Are Model Binders?</vt:lpstr>
      <vt:lpstr>Model Extensibility</vt:lpstr>
      <vt:lpstr>Connecting to a Database</vt:lpstr>
      <vt:lpstr>Example Connection Strings</vt:lpstr>
      <vt:lpstr>The Entity Framework</vt:lpstr>
      <vt:lpstr>Using an Entity Framework Context</vt:lpstr>
      <vt:lpstr>Using an Entity Framework Context in Controllers</vt:lpstr>
      <vt:lpstr>Using LINQ to Entities</vt:lpstr>
      <vt:lpstr>Data Access in Models and Repositories</vt:lpstr>
      <vt:lpstr>Writing Controller Actions</vt:lpstr>
      <vt:lpstr>Using Parameters</vt:lpstr>
      <vt:lpstr>Passing Information to Views</vt:lpstr>
      <vt:lpstr>Using the ViewBag Object</vt:lpstr>
      <vt:lpstr>What Are Filters?</vt:lpstr>
      <vt:lpstr>Adding Views</vt:lpstr>
      <vt:lpstr>Differentiating Server Side Code from HTML</vt:lpstr>
      <vt:lpstr>Features of Razor Syntax</vt:lpstr>
      <vt:lpstr>Binding Views to Model Classes and Displaying Properties</vt:lpstr>
      <vt:lpstr>Rendering Accessible HTML</vt:lpstr>
      <vt:lpstr>Alternative View Engines</vt:lpstr>
      <vt:lpstr>Using Action Helpers</vt:lpstr>
      <vt:lpstr>Using Display Helpers</vt:lpstr>
      <vt:lpstr>The Begin Form Helper</vt:lpstr>
      <vt:lpstr>Using Editor Helpers</vt:lpstr>
      <vt:lpstr>Using Validation Helpers</vt:lpstr>
      <vt:lpstr>Creating Partial Views</vt:lpstr>
      <vt:lpstr>Using Partial 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Junior .Net Developer</dc:title>
  <dc:creator>Gabriele Gaggi</dc:creator>
  <cp:lastModifiedBy>Gabriele Gaggi</cp:lastModifiedBy>
  <cp:revision>550</cp:revision>
  <dcterms:created xsi:type="dcterms:W3CDTF">2016-09-13T06:36:45Z</dcterms:created>
  <dcterms:modified xsi:type="dcterms:W3CDTF">2016-09-30T12:15:55Z</dcterms:modified>
</cp:coreProperties>
</file>