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63" r:id="rId2"/>
    <p:sldId id="334" r:id="rId3"/>
    <p:sldId id="335" r:id="rId4"/>
    <p:sldId id="336" r:id="rId5"/>
    <p:sldId id="337" r:id="rId6"/>
    <p:sldId id="338" r:id="rId7"/>
    <p:sldId id="339" r:id="rId8"/>
    <p:sldId id="364" r:id="rId9"/>
    <p:sldId id="365" r:id="rId10"/>
    <p:sldId id="366" r:id="rId11"/>
    <p:sldId id="367" r:id="rId12"/>
    <p:sldId id="368" r:id="rId13"/>
    <p:sldId id="370" r:id="rId14"/>
    <p:sldId id="371" r:id="rId15"/>
    <p:sldId id="373" r:id="rId16"/>
    <p:sldId id="374" r:id="rId17"/>
    <p:sldId id="375" r:id="rId18"/>
    <p:sldId id="376" r:id="rId19"/>
    <p:sldId id="377" r:id="rId20"/>
    <p:sldId id="378" r:id="rId21"/>
    <p:sldId id="380" r:id="rId22"/>
    <p:sldId id="382" r:id="rId23"/>
    <p:sldId id="383" r:id="rId24"/>
    <p:sldId id="384" r:id="rId25"/>
    <p:sldId id="385" r:id="rId26"/>
    <p:sldId id="386" r:id="rId27"/>
    <p:sldId id="387" r:id="rId28"/>
    <p:sldId id="340" r:id="rId29"/>
    <p:sldId id="341" r:id="rId30"/>
    <p:sldId id="342" r:id="rId31"/>
    <p:sldId id="343" r:id="rId32"/>
    <p:sldId id="344" r:id="rId33"/>
    <p:sldId id="345" r:id="rId34"/>
    <p:sldId id="346" r:id="rId35"/>
    <p:sldId id="347" r:id="rId36"/>
    <p:sldId id="348" r:id="rId37"/>
    <p:sldId id="349" r:id="rId38"/>
    <p:sldId id="350" r:id="rId39"/>
    <p:sldId id="351" r:id="rId40"/>
    <p:sldId id="352" r:id="rId41"/>
    <p:sldId id="353" r:id="rId42"/>
    <p:sldId id="354" r:id="rId43"/>
    <p:sldId id="355" r:id="rId44"/>
    <p:sldId id="356" r:id="rId45"/>
    <p:sldId id="357" r:id="rId46"/>
    <p:sldId id="358" r:id="rId47"/>
    <p:sldId id="359" r:id="rId48"/>
    <p:sldId id="360" r:id="rId49"/>
    <p:sldId id="361" r:id="rId50"/>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7976" autoAdjust="0"/>
    <p:restoredTop sz="94660"/>
  </p:normalViewPr>
  <p:slideViewPr>
    <p:cSldViewPr snapToGrid="0">
      <p:cViewPr varScale="1">
        <p:scale>
          <a:sx n="67" d="100"/>
          <a:sy n="67" d="100"/>
        </p:scale>
        <p:origin x="60" y="6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image" Target="../media/image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7316B8-2AEA-4E25-B1FE-495347E5A5C8}" type="datetimeFigureOut">
              <a:rPr lang="it-IT" smtClean="0"/>
              <a:t>22/09/2016</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8D3658-A69F-481C-BEF1-869BCF7E9DB9}" type="slidenum">
              <a:rPr lang="it-IT" smtClean="0"/>
              <a:t>‹N›</a:t>
            </a:fld>
            <a:endParaRPr lang="it-IT"/>
          </a:p>
        </p:txBody>
      </p:sp>
    </p:spTree>
    <p:extLst>
      <p:ext uri="{BB962C8B-B14F-4D97-AF65-F5344CB8AC3E}">
        <p14:creationId xmlns:p14="http://schemas.microsoft.com/office/powerpoint/2010/main" val="1581471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BF2B4F-F4E6-4E07-A155-EA2DE3C79666}" type="slidenum">
              <a:rPr lang="en-US" altLang="it-IT"/>
              <a:pPr/>
              <a:t>8</a:t>
            </a:fld>
            <a:endParaRPr lang="en-US" altLang="it-IT"/>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p:txBody>
          <a:bodyPr/>
          <a:lstStyle/>
          <a:p>
            <a:endParaRPr lang="it-IT" altLang="it-IT"/>
          </a:p>
        </p:txBody>
      </p:sp>
    </p:spTree>
    <p:extLst>
      <p:ext uri="{BB962C8B-B14F-4D97-AF65-F5344CB8AC3E}">
        <p14:creationId xmlns:p14="http://schemas.microsoft.com/office/powerpoint/2010/main" val="4150176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ADC0D0-21FA-4C04-937D-B96A3012F559}" type="slidenum">
              <a:rPr lang="en-US" altLang="it-IT"/>
              <a:pPr/>
              <a:t>18</a:t>
            </a:fld>
            <a:endParaRPr lang="en-US" altLang="it-IT"/>
          </a:p>
        </p:txBody>
      </p:sp>
      <p:sp>
        <p:nvSpPr>
          <p:cNvPr id="296962" name="Rectangle 2"/>
          <p:cNvSpPr>
            <a:spLocks noGrp="1" noRot="1" noChangeAspect="1" noChangeArrowheads="1" noTextEdit="1"/>
          </p:cNvSpPr>
          <p:nvPr>
            <p:ph type="sldImg"/>
          </p:nvPr>
        </p:nvSpPr>
        <p:spPr>
          <a:ln/>
        </p:spPr>
      </p:sp>
      <p:sp>
        <p:nvSpPr>
          <p:cNvPr id="296963" name="Rectangle 3"/>
          <p:cNvSpPr>
            <a:spLocks noGrp="1" noChangeArrowheads="1"/>
          </p:cNvSpPr>
          <p:nvPr>
            <p:ph type="body" idx="1"/>
          </p:nvPr>
        </p:nvSpPr>
        <p:spPr/>
        <p:txBody>
          <a:bodyPr/>
          <a:lstStyle/>
          <a:p>
            <a:endParaRPr lang="it-IT" altLang="it-IT"/>
          </a:p>
        </p:txBody>
      </p:sp>
    </p:spTree>
    <p:extLst>
      <p:ext uri="{BB962C8B-B14F-4D97-AF65-F5344CB8AC3E}">
        <p14:creationId xmlns:p14="http://schemas.microsoft.com/office/powerpoint/2010/main" val="31084489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11668D-753B-4E71-9BA0-3A50AE8798EC}" type="slidenum">
              <a:rPr lang="en-US" altLang="it-IT"/>
              <a:pPr/>
              <a:t>20</a:t>
            </a:fld>
            <a:endParaRPr lang="en-US" altLang="it-IT"/>
          </a:p>
        </p:txBody>
      </p:sp>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p:txBody>
          <a:bodyPr/>
          <a:lstStyle/>
          <a:p>
            <a:pPr marL="228600" indent="-228600">
              <a:lnSpc>
                <a:spcPct val="80000"/>
              </a:lnSpc>
            </a:pPr>
            <a:endParaRPr lang="it-IT" altLang="it-IT" sz="700"/>
          </a:p>
        </p:txBody>
      </p:sp>
    </p:spTree>
    <p:extLst>
      <p:ext uri="{BB962C8B-B14F-4D97-AF65-F5344CB8AC3E}">
        <p14:creationId xmlns:p14="http://schemas.microsoft.com/office/powerpoint/2010/main" val="38210832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D215D2-3B9A-46EB-8438-FB36DA973787}" type="slidenum">
              <a:rPr lang="en-US" altLang="it-IT"/>
              <a:pPr/>
              <a:t>22</a:t>
            </a:fld>
            <a:endParaRPr lang="en-US" altLang="it-IT"/>
          </a:p>
        </p:txBody>
      </p:sp>
      <p:sp>
        <p:nvSpPr>
          <p:cNvPr id="275458" name="Rectangle 2"/>
          <p:cNvSpPr>
            <a:spLocks noGrp="1" noRot="1" noChangeAspect="1" noChangeArrowheads="1" noTextEdit="1"/>
          </p:cNvSpPr>
          <p:nvPr>
            <p:ph type="sldImg"/>
          </p:nvPr>
        </p:nvSpPr>
        <p:spPr>
          <a:ln/>
        </p:spPr>
      </p:sp>
      <p:sp>
        <p:nvSpPr>
          <p:cNvPr id="275459" name="Rectangle 3"/>
          <p:cNvSpPr>
            <a:spLocks noGrp="1" noChangeArrowheads="1"/>
          </p:cNvSpPr>
          <p:nvPr>
            <p:ph type="body" idx="1"/>
          </p:nvPr>
        </p:nvSpPr>
        <p:spPr/>
        <p:txBody>
          <a:bodyPr/>
          <a:lstStyle/>
          <a:p>
            <a:endParaRPr lang="it-IT" altLang="it-IT"/>
          </a:p>
        </p:txBody>
      </p:sp>
    </p:spTree>
    <p:extLst>
      <p:ext uri="{BB962C8B-B14F-4D97-AF65-F5344CB8AC3E}">
        <p14:creationId xmlns:p14="http://schemas.microsoft.com/office/powerpoint/2010/main" val="30519185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CAF036-4F57-4413-BFDB-4A2217E73A5C}" type="slidenum">
              <a:rPr lang="en-US" altLang="it-IT"/>
              <a:pPr/>
              <a:t>23</a:t>
            </a:fld>
            <a:endParaRPr lang="en-US" altLang="it-IT"/>
          </a:p>
        </p:txBody>
      </p:sp>
      <p:sp>
        <p:nvSpPr>
          <p:cNvPr id="382978" name="Rectangle 2"/>
          <p:cNvSpPr>
            <a:spLocks noGrp="1" noRot="1" noChangeAspect="1" noChangeArrowheads="1" noTextEdit="1"/>
          </p:cNvSpPr>
          <p:nvPr>
            <p:ph type="sldImg"/>
          </p:nvPr>
        </p:nvSpPr>
        <p:spPr>
          <a:ln/>
        </p:spPr>
      </p:sp>
      <p:sp>
        <p:nvSpPr>
          <p:cNvPr id="382979" name="Rectangle 3"/>
          <p:cNvSpPr>
            <a:spLocks noGrp="1" noChangeArrowheads="1"/>
          </p:cNvSpPr>
          <p:nvPr>
            <p:ph type="body" idx="1"/>
          </p:nvPr>
        </p:nvSpPr>
        <p:spPr/>
        <p:txBody>
          <a:bodyPr/>
          <a:lstStyle/>
          <a:p>
            <a:endParaRPr lang="it-IT" altLang="it-IT" b="1"/>
          </a:p>
        </p:txBody>
      </p:sp>
    </p:spTree>
    <p:extLst>
      <p:ext uri="{BB962C8B-B14F-4D97-AF65-F5344CB8AC3E}">
        <p14:creationId xmlns:p14="http://schemas.microsoft.com/office/powerpoint/2010/main" val="24635117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0025D9-3753-4D3C-9680-92CED566184C}" type="slidenum">
              <a:rPr lang="en-US" altLang="it-IT"/>
              <a:pPr/>
              <a:t>25</a:t>
            </a:fld>
            <a:endParaRPr lang="en-US" altLang="it-IT"/>
          </a:p>
        </p:txBody>
      </p:sp>
      <p:sp>
        <p:nvSpPr>
          <p:cNvPr id="211970" name="Rectangle 2"/>
          <p:cNvSpPr>
            <a:spLocks noGrp="1" noRot="1" noChangeAspect="1" noChangeArrowheads="1" noTextEdit="1"/>
          </p:cNvSpPr>
          <p:nvPr>
            <p:ph type="sldImg"/>
          </p:nvPr>
        </p:nvSpPr>
        <p:spPr>
          <a:ln/>
        </p:spPr>
      </p:sp>
      <p:sp>
        <p:nvSpPr>
          <p:cNvPr id="211971" name="Rectangle 3"/>
          <p:cNvSpPr>
            <a:spLocks noGrp="1" noChangeArrowheads="1"/>
          </p:cNvSpPr>
          <p:nvPr>
            <p:ph type="body" idx="1"/>
          </p:nvPr>
        </p:nvSpPr>
        <p:spPr/>
        <p:txBody>
          <a:bodyPr/>
          <a:lstStyle/>
          <a:p>
            <a:endParaRPr lang="it-IT" altLang="it-IT" b="1"/>
          </a:p>
        </p:txBody>
      </p:sp>
    </p:spTree>
    <p:extLst>
      <p:ext uri="{BB962C8B-B14F-4D97-AF65-F5344CB8AC3E}">
        <p14:creationId xmlns:p14="http://schemas.microsoft.com/office/powerpoint/2010/main" val="23332807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3AF87F-EE08-4EA9-9008-886CDB4FD79D}" type="slidenum">
              <a:rPr lang="en-US" altLang="it-IT"/>
              <a:pPr/>
              <a:t>27</a:t>
            </a:fld>
            <a:endParaRPr lang="en-US" altLang="it-IT"/>
          </a:p>
        </p:txBody>
      </p:sp>
      <p:sp>
        <p:nvSpPr>
          <p:cNvPr id="279554" name="Rectangle 2"/>
          <p:cNvSpPr>
            <a:spLocks noGrp="1" noRot="1" noChangeAspect="1" noChangeArrowheads="1" noTextEdit="1"/>
          </p:cNvSpPr>
          <p:nvPr>
            <p:ph type="sldImg"/>
          </p:nvPr>
        </p:nvSpPr>
        <p:spPr>
          <a:ln/>
        </p:spPr>
      </p:sp>
      <p:sp>
        <p:nvSpPr>
          <p:cNvPr id="279555" name="Rectangle 3"/>
          <p:cNvSpPr>
            <a:spLocks noGrp="1" noChangeArrowheads="1"/>
          </p:cNvSpPr>
          <p:nvPr>
            <p:ph type="body" idx="1"/>
          </p:nvPr>
        </p:nvSpPr>
        <p:spPr/>
        <p:txBody>
          <a:bodyPr/>
          <a:lstStyle/>
          <a:p>
            <a:pPr marL="228600" indent="-228600"/>
            <a:endParaRPr lang="it-IT" altLang="it-IT"/>
          </a:p>
        </p:txBody>
      </p:sp>
    </p:spTree>
    <p:extLst>
      <p:ext uri="{BB962C8B-B14F-4D97-AF65-F5344CB8AC3E}">
        <p14:creationId xmlns:p14="http://schemas.microsoft.com/office/powerpoint/2010/main" val="39117233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1BCD4F-1339-41F2-A3DF-6F3AD9A8B222}" type="slidenum">
              <a:rPr lang="en-US" altLang="it-IT"/>
              <a:pPr/>
              <a:t>9</a:t>
            </a:fld>
            <a:endParaRPr lang="en-US" altLang="it-IT"/>
          </a:p>
        </p:txBody>
      </p:sp>
      <p:sp>
        <p:nvSpPr>
          <p:cNvPr id="285698" name="Rectangle 2"/>
          <p:cNvSpPr>
            <a:spLocks noGrp="1" noRot="1" noChangeAspect="1" noChangeArrowheads="1" noTextEdit="1"/>
          </p:cNvSpPr>
          <p:nvPr>
            <p:ph type="sldImg"/>
          </p:nvPr>
        </p:nvSpPr>
        <p:spPr>
          <a:ln/>
        </p:spPr>
      </p:sp>
      <p:sp>
        <p:nvSpPr>
          <p:cNvPr id="285699" name="Rectangle 3"/>
          <p:cNvSpPr>
            <a:spLocks noGrp="1" noChangeArrowheads="1"/>
          </p:cNvSpPr>
          <p:nvPr>
            <p:ph type="body" idx="1"/>
          </p:nvPr>
        </p:nvSpPr>
        <p:spPr/>
        <p:txBody>
          <a:bodyPr/>
          <a:lstStyle/>
          <a:p>
            <a:pPr>
              <a:lnSpc>
                <a:spcPct val="80000"/>
              </a:lnSpc>
            </a:pPr>
            <a:endParaRPr lang="it-IT" altLang="it-IT" sz="800"/>
          </a:p>
        </p:txBody>
      </p:sp>
    </p:spTree>
    <p:extLst>
      <p:ext uri="{BB962C8B-B14F-4D97-AF65-F5344CB8AC3E}">
        <p14:creationId xmlns:p14="http://schemas.microsoft.com/office/powerpoint/2010/main" val="29879740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4BA8D4-7C7C-450F-ADAA-4300F1320FC5}" type="slidenum">
              <a:rPr lang="en-US" altLang="it-IT"/>
              <a:pPr/>
              <a:t>10</a:t>
            </a:fld>
            <a:endParaRPr lang="en-US" altLang="it-IT"/>
          </a:p>
        </p:txBody>
      </p:sp>
      <p:sp>
        <p:nvSpPr>
          <p:cNvPr id="273410" name="Rectangle 2"/>
          <p:cNvSpPr>
            <a:spLocks noGrp="1" noRot="1" noChangeAspect="1" noChangeArrowheads="1" noTextEdit="1"/>
          </p:cNvSpPr>
          <p:nvPr>
            <p:ph type="sldImg"/>
          </p:nvPr>
        </p:nvSpPr>
        <p:spPr>
          <a:ln/>
        </p:spPr>
      </p:sp>
      <p:sp>
        <p:nvSpPr>
          <p:cNvPr id="273411" name="Rectangle 3"/>
          <p:cNvSpPr>
            <a:spLocks noGrp="1" noChangeArrowheads="1"/>
          </p:cNvSpPr>
          <p:nvPr>
            <p:ph type="body" idx="1"/>
          </p:nvPr>
        </p:nvSpPr>
        <p:spPr/>
        <p:txBody>
          <a:bodyPr/>
          <a:lstStyle/>
          <a:p>
            <a:pPr>
              <a:lnSpc>
                <a:spcPct val="90000"/>
              </a:lnSpc>
            </a:pPr>
            <a:endParaRPr lang="it-IT" altLang="it-IT"/>
          </a:p>
        </p:txBody>
      </p:sp>
    </p:spTree>
    <p:extLst>
      <p:ext uri="{BB962C8B-B14F-4D97-AF65-F5344CB8AC3E}">
        <p14:creationId xmlns:p14="http://schemas.microsoft.com/office/powerpoint/2010/main" val="3487692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CDBC89-B804-4F8F-99C4-502465AEE54B}" type="slidenum">
              <a:rPr lang="en-US" altLang="it-IT"/>
              <a:pPr/>
              <a:t>11</a:t>
            </a:fld>
            <a:endParaRPr lang="en-US" altLang="it-IT"/>
          </a:p>
        </p:txBody>
      </p:sp>
      <p:sp>
        <p:nvSpPr>
          <p:cNvPr id="274434" name="Rectangle 2"/>
          <p:cNvSpPr>
            <a:spLocks noGrp="1" noRot="1" noChangeAspect="1" noChangeArrowheads="1" noTextEdit="1"/>
          </p:cNvSpPr>
          <p:nvPr>
            <p:ph type="sldImg"/>
          </p:nvPr>
        </p:nvSpPr>
        <p:spPr>
          <a:ln/>
        </p:spPr>
      </p:sp>
      <p:sp>
        <p:nvSpPr>
          <p:cNvPr id="274435" name="Rectangle 3"/>
          <p:cNvSpPr>
            <a:spLocks noGrp="1" noChangeArrowheads="1"/>
          </p:cNvSpPr>
          <p:nvPr>
            <p:ph type="body" idx="1"/>
          </p:nvPr>
        </p:nvSpPr>
        <p:spPr/>
        <p:txBody>
          <a:bodyPr/>
          <a:lstStyle/>
          <a:p>
            <a:pPr>
              <a:lnSpc>
                <a:spcPct val="80000"/>
              </a:lnSpc>
            </a:pPr>
            <a:endParaRPr lang="it-IT" altLang="it-IT" sz="1000"/>
          </a:p>
        </p:txBody>
      </p:sp>
    </p:spTree>
    <p:extLst>
      <p:ext uri="{BB962C8B-B14F-4D97-AF65-F5344CB8AC3E}">
        <p14:creationId xmlns:p14="http://schemas.microsoft.com/office/powerpoint/2010/main" val="34237581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3C67C0-DF43-4031-B11B-B97ABD40F632}" type="slidenum">
              <a:rPr lang="en-US" altLang="it-IT"/>
              <a:pPr/>
              <a:t>12</a:t>
            </a:fld>
            <a:endParaRPr lang="en-US" altLang="it-IT"/>
          </a:p>
        </p:txBody>
      </p:sp>
      <p:sp>
        <p:nvSpPr>
          <p:cNvPr id="216066" name="Rectangle 2"/>
          <p:cNvSpPr>
            <a:spLocks noGrp="1" noRot="1" noChangeAspect="1" noChangeArrowheads="1" noTextEdit="1"/>
          </p:cNvSpPr>
          <p:nvPr>
            <p:ph type="sldImg"/>
          </p:nvPr>
        </p:nvSpPr>
        <p:spPr>
          <a:ln/>
        </p:spPr>
      </p:sp>
      <p:sp>
        <p:nvSpPr>
          <p:cNvPr id="216067" name="Rectangle 3"/>
          <p:cNvSpPr>
            <a:spLocks noGrp="1" noChangeArrowheads="1"/>
          </p:cNvSpPr>
          <p:nvPr>
            <p:ph type="body" idx="1"/>
          </p:nvPr>
        </p:nvSpPr>
        <p:spPr/>
        <p:txBody>
          <a:bodyPr/>
          <a:lstStyle/>
          <a:p>
            <a:pPr>
              <a:lnSpc>
                <a:spcPct val="80000"/>
              </a:lnSpc>
            </a:pPr>
            <a:endParaRPr lang="it-IT" altLang="it-IT" sz="800" b="1"/>
          </a:p>
        </p:txBody>
      </p:sp>
    </p:spTree>
    <p:extLst>
      <p:ext uri="{BB962C8B-B14F-4D97-AF65-F5344CB8AC3E}">
        <p14:creationId xmlns:p14="http://schemas.microsoft.com/office/powerpoint/2010/main" val="35343819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B1087B-996B-45A2-9795-7E8617345446}" type="slidenum">
              <a:rPr lang="en-US" altLang="it-IT"/>
              <a:pPr/>
              <a:t>14</a:t>
            </a:fld>
            <a:endParaRPr lang="en-US" altLang="it-IT"/>
          </a:p>
        </p:txBody>
      </p:sp>
      <p:sp>
        <p:nvSpPr>
          <p:cNvPr id="292866" name="Rectangle 2"/>
          <p:cNvSpPr>
            <a:spLocks noGrp="1" noRot="1" noChangeAspect="1" noChangeArrowheads="1" noTextEdit="1"/>
          </p:cNvSpPr>
          <p:nvPr>
            <p:ph type="sldImg"/>
          </p:nvPr>
        </p:nvSpPr>
        <p:spPr>
          <a:ln/>
        </p:spPr>
      </p:sp>
      <p:sp>
        <p:nvSpPr>
          <p:cNvPr id="292867" name="Rectangle 3"/>
          <p:cNvSpPr>
            <a:spLocks noGrp="1" noChangeArrowheads="1"/>
          </p:cNvSpPr>
          <p:nvPr>
            <p:ph type="body" idx="1"/>
          </p:nvPr>
        </p:nvSpPr>
        <p:spPr/>
        <p:txBody>
          <a:bodyPr/>
          <a:lstStyle/>
          <a:p>
            <a:pPr>
              <a:lnSpc>
                <a:spcPct val="80000"/>
              </a:lnSpc>
            </a:pPr>
            <a:endParaRPr lang="it-IT" altLang="it-IT" sz="800"/>
          </a:p>
        </p:txBody>
      </p:sp>
    </p:spTree>
    <p:extLst>
      <p:ext uri="{BB962C8B-B14F-4D97-AF65-F5344CB8AC3E}">
        <p14:creationId xmlns:p14="http://schemas.microsoft.com/office/powerpoint/2010/main" val="39714862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ADD861-46D4-4CAA-907D-B832E3825A57}" type="slidenum">
              <a:rPr lang="en-US" altLang="it-IT"/>
              <a:pPr/>
              <a:t>15</a:t>
            </a:fld>
            <a:endParaRPr lang="en-US" altLang="it-IT"/>
          </a:p>
        </p:txBody>
      </p:sp>
      <p:sp>
        <p:nvSpPr>
          <p:cNvPr id="195586" name="Rectangle 2"/>
          <p:cNvSpPr>
            <a:spLocks noGrp="1" noRot="1" noChangeAspect="1" noChangeArrowheads="1" noTextEdit="1"/>
          </p:cNvSpPr>
          <p:nvPr>
            <p:ph type="sldImg"/>
          </p:nvPr>
        </p:nvSpPr>
        <p:spPr>
          <a:ln/>
        </p:spPr>
      </p:sp>
      <p:sp>
        <p:nvSpPr>
          <p:cNvPr id="195587" name="Rectangle 3"/>
          <p:cNvSpPr>
            <a:spLocks noGrp="1" noChangeArrowheads="1"/>
          </p:cNvSpPr>
          <p:nvPr>
            <p:ph type="body" idx="1"/>
          </p:nvPr>
        </p:nvSpPr>
        <p:spPr/>
        <p:txBody>
          <a:bodyPr/>
          <a:lstStyle/>
          <a:p>
            <a:endParaRPr lang="it-IT" altLang="it-IT"/>
          </a:p>
        </p:txBody>
      </p:sp>
    </p:spTree>
    <p:extLst>
      <p:ext uri="{BB962C8B-B14F-4D97-AF65-F5344CB8AC3E}">
        <p14:creationId xmlns:p14="http://schemas.microsoft.com/office/powerpoint/2010/main" val="11118083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F59ED9-4AB0-477F-835F-FEA96DA6CC5F}" type="slidenum">
              <a:rPr lang="en-US" altLang="it-IT"/>
              <a:pPr/>
              <a:t>16</a:t>
            </a:fld>
            <a:endParaRPr lang="en-US" altLang="it-IT"/>
          </a:p>
        </p:txBody>
      </p:sp>
      <p:sp>
        <p:nvSpPr>
          <p:cNvPr id="233474" name="Rectangle 2"/>
          <p:cNvSpPr>
            <a:spLocks noGrp="1" noRot="1" noChangeAspect="1" noChangeArrowheads="1" noTextEdit="1"/>
          </p:cNvSpPr>
          <p:nvPr>
            <p:ph type="sldImg"/>
          </p:nvPr>
        </p:nvSpPr>
        <p:spPr>
          <a:ln/>
        </p:spPr>
      </p:sp>
      <p:sp>
        <p:nvSpPr>
          <p:cNvPr id="233475" name="Rectangle 3"/>
          <p:cNvSpPr>
            <a:spLocks noGrp="1" noChangeArrowheads="1"/>
          </p:cNvSpPr>
          <p:nvPr>
            <p:ph type="body" idx="1"/>
          </p:nvPr>
        </p:nvSpPr>
        <p:spPr/>
        <p:txBody>
          <a:bodyPr/>
          <a:lstStyle/>
          <a:p>
            <a:pPr marL="228600" indent="-228600"/>
            <a:endParaRPr lang="it-IT" altLang="it-IT"/>
          </a:p>
        </p:txBody>
      </p:sp>
    </p:spTree>
    <p:extLst>
      <p:ext uri="{BB962C8B-B14F-4D97-AF65-F5344CB8AC3E}">
        <p14:creationId xmlns:p14="http://schemas.microsoft.com/office/powerpoint/2010/main" val="30728625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432EBE-1000-4321-9C85-E17C3A838364}" type="slidenum">
              <a:rPr lang="en-US" altLang="it-IT"/>
              <a:pPr/>
              <a:t>17</a:t>
            </a:fld>
            <a:endParaRPr lang="en-US" altLang="it-IT"/>
          </a:p>
        </p:txBody>
      </p:sp>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p:txBody>
          <a:bodyPr/>
          <a:lstStyle/>
          <a:p>
            <a:pPr marL="228600" indent="-228600"/>
            <a:endParaRPr lang="it-IT" altLang="it-IT"/>
          </a:p>
        </p:txBody>
      </p:sp>
    </p:spTree>
    <p:extLst>
      <p:ext uri="{BB962C8B-B14F-4D97-AF65-F5344CB8AC3E}">
        <p14:creationId xmlns:p14="http://schemas.microsoft.com/office/powerpoint/2010/main" val="32382351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a:t>
            </a:r>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p>
            <a:fld id="{760E0DC7-492D-47E0-AC78-3289E869ED28}" type="datetimeFigureOut">
              <a:rPr lang="it-IT" smtClean="0"/>
              <a:t>22/09/2016</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2492649-BF32-473B-9614-ACF7A0014037}" type="slidenum">
              <a:rPr lang="it-IT" smtClean="0"/>
              <a:t>‹N›</a:t>
            </a:fld>
            <a:endParaRPr lang="it-IT"/>
          </a:p>
        </p:txBody>
      </p:sp>
    </p:spTree>
    <p:extLst>
      <p:ext uri="{BB962C8B-B14F-4D97-AF65-F5344CB8AC3E}">
        <p14:creationId xmlns:p14="http://schemas.microsoft.com/office/powerpoint/2010/main" val="1475478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760E0DC7-492D-47E0-AC78-3289E869ED28}" type="datetimeFigureOut">
              <a:rPr lang="it-IT" smtClean="0"/>
              <a:t>22/09/2016</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2492649-BF32-473B-9614-ACF7A0014037}" type="slidenum">
              <a:rPr lang="it-IT" smtClean="0"/>
              <a:t>‹N›</a:t>
            </a:fld>
            <a:endParaRPr lang="it-IT"/>
          </a:p>
        </p:txBody>
      </p:sp>
    </p:spTree>
    <p:extLst>
      <p:ext uri="{BB962C8B-B14F-4D97-AF65-F5344CB8AC3E}">
        <p14:creationId xmlns:p14="http://schemas.microsoft.com/office/powerpoint/2010/main" val="2092512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0" y="365125"/>
            <a:ext cx="2628900" cy="5811838"/>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838200" y="365125"/>
            <a:ext cx="7734300" cy="5811838"/>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760E0DC7-492D-47E0-AC78-3289E869ED28}" type="datetimeFigureOut">
              <a:rPr lang="it-IT" smtClean="0"/>
              <a:t>22/09/2016</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2492649-BF32-473B-9614-ACF7A0014037}" type="slidenum">
              <a:rPr lang="it-IT" smtClean="0"/>
              <a:t>‹N›</a:t>
            </a:fld>
            <a:endParaRPr lang="it-IT"/>
          </a:p>
        </p:txBody>
      </p:sp>
    </p:spTree>
    <p:extLst>
      <p:ext uri="{BB962C8B-B14F-4D97-AF65-F5344CB8AC3E}">
        <p14:creationId xmlns:p14="http://schemas.microsoft.com/office/powerpoint/2010/main" val="37479438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olo, testo e contenuto 2">
    <p:spTree>
      <p:nvGrpSpPr>
        <p:cNvPr id="1" name=""/>
        <p:cNvGrpSpPr/>
        <p:nvPr/>
      </p:nvGrpSpPr>
      <p:grpSpPr>
        <a:xfrm>
          <a:off x="0" y="0"/>
          <a:ext cx="0" cy="0"/>
          <a:chOff x="0" y="0"/>
          <a:chExt cx="0" cy="0"/>
        </a:xfrm>
      </p:grpSpPr>
      <p:sp>
        <p:nvSpPr>
          <p:cNvPr id="2" name="Titolo 1"/>
          <p:cNvSpPr>
            <a:spLocks noGrp="1"/>
          </p:cNvSpPr>
          <p:nvPr>
            <p:ph type="title"/>
          </p:nvPr>
        </p:nvSpPr>
        <p:spPr>
          <a:xfrm>
            <a:off x="863601" y="153989"/>
            <a:ext cx="10919884" cy="841375"/>
          </a:xfrm>
        </p:spPr>
        <p:txBody>
          <a:bodyPr/>
          <a:lstStyle/>
          <a:p>
            <a:r>
              <a:rPr lang="it-IT"/>
              <a:t>Fare clic per modificare lo stile del titolo</a:t>
            </a:r>
          </a:p>
        </p:txBody>
      </p:sp>
      <p:sp>
        <p:nvSpPr>
          <p:cNvPr id="3" name="Segnaposto testo 2"/>
          <p:cNvSpPr>
            <a:spLocks noGrp="1"/>
          </p:cNvSpPr>
          <p:nvPr>
            <p:ph type="body" sz="half" idx="1"/>
          </p:nvPr>
        </p:nvSpPr>
        <p:spPr>
          <a:xfrm>
            <a:off x="1303867" y="1447801"/>
            <a:ext cx="4635500" cy="4556125"/>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quarter" idx="2"/>
          </p:nvPr>
        </p:nvSpPr>
        <p:spPr>
          <a:xfrm>
            <a:off x="6142567" y="1447801"/>
            <a:ext cx="4635500" cy="2201863"/>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contenuto 4"/>
          <p:cNvSpPr>
            <a:spLocks noGrp="1"/>
          </p:cNvSpPr>
          <p:nvPr>
            <p:ph sz="quarter" idx="3"/>
          </p:nvPr>
        </p:nvSpPr>
        <p:spPr>
          <a:xfrm>
            <a:off x="6142567" y="3802063"/>
            <a:ext cx="4635500" cy="2201862"/>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Tree>
    <p:extLst>
      <p:ext uri="{BB962C8B-B14F-4D97-AF65-F5344CB8AC3E}">
        <p14:creationId xmlns:p14="http://schemas.microsoft.com/office/powerpoint/2010/main" val="1208892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760E0DC7-492D-47E0-AC78-3289E869ED28}" type="datetimeFigureOut">
              <a:rPr lang="it-IT" smtClean="0"/>
              <a:t>22/09/2016</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2492649-BF32-473B-9614-ACF7A0014037}" type="slidenum">
              <a:rPr lang="it-IT" smtClean="0"/>
              <a:t>‹N›</a:t>
            </a:fld>
            <a:endParaRPr lang="it-IT"/>
          </a:p>
        </p:txBody>
      </p:sp>
    </p:spTree>
    <p:extLst>
      <p:ext uri="{BB962C8B-B14F-4D97-AF65-F5344CB8AC3E}">
        <p14:creationId xmlns:p14="http://schemas.microsoft.com/office/powerpoint/2010/main" val="567123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a:t>
            </a:r>
          </a:p>
        </p:txBody>
      </p:sp>
      <p:sp>
        <p:nvSpPr>
          <p:cNvPr id="3" name="Segnaposto tes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
        <p:nvSpPr>
          <p:cNvPr id="4" name="Segnaposto data 3"/>
          <p:cNvSpPr>
            <a:spLocks noGrp="1"/>
          </p:cNvSpPr>
          <p:nvPr>
            <p:ph type="dt" sz="half" idx="10"/>
          </p:nvPr>
        </p:nvSpPr>
        <p:spPr/>
        <p:txBody>
          <a:bodyPr/>
          <a:lstStyle/>
          <a:p>
            <a:fld id="{760E0DC7-492D-47E0-AC78-3289E869ED28}" type="datetimeFigureOut">
              <a:rPr lang="it-IT" smtClean="0"/>
              <a:t>22/09/2016</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2492649-BF32-473B-9614-ACF7A0014037}" type="slidenum">
              <a:rPr lang="it-IT" smtClean="0"/>
              <a:t>‹N›</a:t>
            </a:fld>
            <a:endParaRPr lang="it-IT"/>
          </a:p>
        </p:txBody>
      </p:sp>
    </p:spTree>
    <p:extLst>
      <p:ext uri="{BB962C8B-B14F-4D97-AF65-F5344CB8AC3E}">
        <p14:creationId xmlns:p14="http://schemas.microsoft.com/office/powerpoint/2010/main" val="1661809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838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6172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p:txBody>
          <a:bodyPr/>
          <a:lstStyle/>
          <a:p>
            <a:fld id="{760E0DC7-492D-47E0-AC78-3289E869ED28}" type="datetimeFigureOut">
              <a:rPr lang="it-IT" smtClean="0"/>
              <a:t>22/09/2016</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22492649-BF32-473B-9614-ACF7A0014037}" type="slidenum">
              <a:rPr lang="it-IT" smtClean="0"/>
              <a:t>‹N›</a:t>
            </a:fld>
            <a:endParaRPr lang="it-IT"/>
          </a:p>
        </p:txBody>
      </p:sp>
    </p:spTree>
    <p:extLst>
      <p:ext uri="{BB962C8B-B14F-4D97-AF65-F5344CB8AC3E}">
        <p14:creationId xmlns:p14="http://schemas.microsoft.com/office/powerpoint/2010/main" val="4000492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839788" y="365125"/>
            <a:ext cx="10515600" cy="1325563"/>
          </a:xfrm>
        </p:spPr>
        <p:txBody>
          <a:bodyPr/>
          <a:lstStyle/>
          <a:p>
            <a:r>
              <a:rPr lang="it-IT"/>
              <a:t>Fare clic per modificare lo stile del titolo</a:t>
            </a:r>
          </a:p>
        </p:txBody>
      </p:sp>
      <p:sp>
        <p:nvSpPr>
          <p:cNvPr id="3" name="Segnaposto tes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Segnaposto contenuto 3"/>
          <p:cNvSpPr>
            <a:spLocks noGrp="1"/>
          </p:cNvSpPr>
          <p:nvPr>
            <p:ph sz="half" idx="2"/>
          </p:nvPr>
        </p:nvSpPr>
        <p:spPr>
          <a:xfrm>
            <a:off x="839788" y="2505075"/>
            <a:ext cx="5157787"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Segnaposto contenuto 5"/>
          <p:cNvSpPr>
            <a:spLocks noGrp="1"/>
          </p:cNvSpPr>
          <p:nvPr>
            <p:ph sz="quarter" idx="4"/>
          </p:nvPr>
        </p:nvSpPr>
        <p:spPr>
          <a:xfrm>
            <a:off x="6172200" y="2505075"/>
            <a:ext cx="5183188"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p:txBody>
          <a:bodyPr/>
          <a:lstStyle/>
          <a:p>
            <a:fld id="{760E0DC7-492D-47E0-AC78-3289E869ED28}" type="datetimeFigureOut">
              <a:rPr lang="it-IT" smtClean="0"/>
              <a:t>22/09/2016</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22492649-BF32-473B-9614-ACF7A0014037}" type="slidenum">
              <a:rPr lang="it-IT" smtClean="0"/>
              <a:t>‹N›</a:t>
            </a:fld>
            <a:endParaRPr lang="it-IT"/>
          </a:p>
        </p:txBody>
      </p:sp>
    </p:spTree>
    <p:extLst>
      <p:ext uri="{BB962C8B-B14F-4D97-AF65-F5344CB8AC3E}">
        <p14:creationId xmlns:p14="http://schemas.microsoft.com/office/powerpoint/2010/main" val="4132172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data 2"/>
          <p:cNvSpPr>
            <a:spLocks noGrp="1"/>
          </p:cNvSpPr>
          <p:nvPr>
            <p:ph type="dt" sz="half" idx="10"/>
          </p:nvPr>
        </p:nvSpPr>
        <p:spPr/>
        <p:txBody>
          <a:bodyPr/>
          <a:lstStyle/>
          <a:p>
            <a:fld id="{760E0DC7-492D-47E0-AC78-3289E869ED28}" type="datetimeFigureOut">
              <a:rPr lang="it-IT" smtClean="0"/>
              <a:t>22/09/2016</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22492649-BF32-473B-9614-ACF7A0014037}" type="slidenum">
              <a:rPr lang="it-IT" smtClean="0"/>
              <a:t>‹N›</a:t>
            </a:fld>
            <a:endParaRPr lang="it-IT"/>
          </a:p>
        </p:txBody>
      </p:sp>
    </p:spTree>
    <p:extLst>
      <p:ext uri="{BB962C8B-B14F-4D97-AF65-F5344CB8AC3E}">
        <p14:creationId xmlns:p14="http://schemas.microsoft.com/office/powerpoint/2010/main" val="3465296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760E0DC7-492D-47E0-AC78-3289E869ED28}" type="datetimeFigureOut">
              <a:rPr lang="it-IT" smtClean="0"/>
              <a:t>22/09/2016</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22492649-BF32-473B-9614-ACF7A0014037}" type="slidenum">
              <a:rPr lang="it-IT" smtClean="0"/>
              <a:t>‹N›</a:t>
            </a:fld>
            <a:endParaRPr lang="it-IT"/>
          </a:p>
        </p:txBody>
      </p:sp>
    </p:spTree>
    <p:extLst>
      <p:ext uri="{BB962C8B-B14F-4D97-AF65-F5344CB8AC3E}">
        <p14:creationId xmlns:p14="http://schemas.microsoft.com/office/powerpoint/2010/main" val="3252541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p>
        </p:txBody>
      </p:sp>
      <p:sp>
        <p:nvSpPr>
          <p:cNvPr id="3" name="Segnaposto contenut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p:cNvSpPr>
            <a:spLocks noGrp="1"/>
          </p:cNvSpPr>
          <p:nvPr>
            <p:ph type="dt" sz="half" idx="10"/>
          </p:nvPr>
        </p:nvSpPr>
        <p:spPr/>
        <p:txBody>
          <a:bodyPr/>
          <a:lstStyle/>
          <a:p>
            <a:fld id="{760E0DC7-492D-47E0-AC78-3289E869ED28}" type="datetimeFigureOut">
              <a:rPr lang="it-IT" smtClean="0"/>
              <a:t>22/09/2016</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22492649-BF32-473B-9614-ACF7A0014037}" type="slidenum">
              <a:rPr lang="it-IT" smtClean="0"/>
              <a:t>‹N›</a:t>
            </a:fld>
            <a:endParaRPr lang="it-IT"/>
          </a:p>
        </p:txBody>
      </p:sp>
    </p:spTree>
    <p:extLst>
      <p:ext uri="{BB962C8B-B14F-4D97-AF65-F5344CB8AC3E}">
        <p14:creationId xmlns:p14="http://schemas.microsoft.com/office/powerpoint/2010/main" val="486009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p>
        </p:txBody>
      </p:sp>
      <p:sp>
        <p:nvSpPr>
          <p:cNvPr id="3" name="Segnaposto immagin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p:cNvSpPr>
            <a:spLocks noGrp="1"/>
          </p:cNvSpPr>
          <p:nvPr>
            <p:ph type="dt" sz="half" idx="10"/>
          </p:nvPr>
        </p:nvSpPr>
        <p:spPr/>
        <p:txBody>
          <a:bodyPr/>
          <a:lstStyle/>
          <a:p>
            <a:fld id="{760E0DC7-492D-47E0-AC78-3289E869ED28}" type="datetimeFigureOut">
              <a:rPr lang="it-IT" smtClean="0"/>
              <a:t>22/09/2016</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22492649-BF32-473B-9614-ACF7A0014037}" type="slidenum">
              <a:rPr lang="it-IT" smtClean="0"/>
              <a:t>‹N›</a:t>
            </a:fld>
            <a:endParaRPr lang="it-IT"/>
          </a:p>
        </p:txBody>
      </p:sp>
    </p:spTree>
    <p:extLst>
      <p:ext uri="{BB962C8B-B14F-4D97-AF65-F5344CB8AC3E}">
        <p14:creationId xmlns:p14="http://schemas.microsoft.com/office/powerpoint/2010/main" val="4213565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a:t>
            </a:r>
          </a:p>
        </p:txBody>
      </p:sp>
      <p:sp>
        <p:nvSpPr>
          <p:cNvPr id="3" name="Segnaposto tes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0E0DC7-492D-47E0-AC78-3289E869ED28}" type="datetimeFigureOut">
              <a:rPr lang="it-IT" smtClean="0"/>
              <a:t>22/09/2016</a:t>
            </a:fld>
            <a:endParaRPr lang="it-IT"/>
          </a:p>
        </p:txBody>
      </p:sp>
      <p:sp>
        <p:nvSpPr>
          <p:cNvPr id="5" name="Segnaposto piè di pa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492649-BF32-473B-9614-ACF7A0014037}" type="slidenum">
              <a:rPr lang="it-IT" smtClean="0"/>
              <a:t>‹N›</a:t>
            </a:fld>
            <a:endParaRPr lang="it-IT"/>
          </a:p>
        </p:txBody>
      </p:sp>
    </p:spTree>
    <p:extLst>
      <p:ext uri="{BB962C8B-B14F-4D97-AF65-F5344CB8AC3E}">
        <p14:creationId xmlns:p14="http://schemas.microsoft.com/office/powerpoint/2010/main" val="27540167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5.png"/><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png"/><Relationship Id="rId4" Type="http://schemas.openxmlformats.org/officeDocument/2006/relationships/oleObject" Target="../embeddings/oleObject1.bin"/></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9.png"/><Relationship Id="rId4" Type="http://schemas.openxmlformats.org/officeDocument/2006/relationships/oleObject" Target="../embeddings/oleObject3.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161611"/>
          </a:xfrm>
        </p:spPr>
        <p:txBody>
          <a:bodyPr/>
          <a:lstStyle/>
          <a:p>
            <a:r>
              <a:rPr lang="it-IT" dirty="0"/>
              <a:t>Junior Interface Developer</a:t>
            </a:r>
          </a:p>
        </p:txBody>
      </p:sp>
      <p:sp>
        <p:nvSpPr>
          <p:cNvPr id="3" name="Subtitle 2"/>
          <p:cNvSpPr>
            <a:spLocks noGrp="1"/>
          </p:cNvSpPr>
          <p:nvPr>
            <p:ph type="subTitle" idx="1"/>
          </p:nvPr>
        </p:nvSpPr>
        <p:spPr/>
        <p:txBody>
          <a:bodyPr>
            <a:normAutofit/>
          </a:bodyPr>
          <a:lstStyle/>
          <a:p>
            <a:r>
              <a:rPr lang="it-IT" dirty="0"/>
              <a:t>Modulo 01 - Visual Studio, .NET Framework e C#</a:t>
            </a:r>
          </a:p>
          <a:p>
            <a:r>
              <a:rPr lang="it-IT" dirty="0"/>
              <a:t>Da Lunedì 19/09/2016 a Lunedì 26/09/2016</a:t>
            </a:r>
          </a:p>
          <a:p>
            <a:r>
              <a:rPr lang="it-IT" dirty="0"/>
              <a:t>Gabriele Gaggi</a:t>
            </a:r>
          </a:p>
          <a:p>
            <a:endParaRPr lang="it-IT" dirty="0"/>
          </a:p>
          <a:p>
            <a:endParaRPr lang="it-IT" dirty="0"/>
          </a:p>
          <a:p>
            <a:endParaRPr lang="it-IT" dirty="0"/>
          </a:p>
        </p:txBody>
      </p:sp>
      <p:pic>
        <p:nvPicPr>
          <p:cNvPr id="1028" name="Picture 4" descr="Educ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2619" y="4866277"/>
            <a:ext cx="1846489" cy="184648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http://www.gazzettadellavoro.com/wp-content/uploads/2014/09/yoox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987" y="234654"/>
            <a:ext cx="1940463" cy="131674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nuhguyen.com/wp-content/uploads/modisonwhite_rgb.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92735" y="641723"/>
            <a:ext cx="2079736" cy="5026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724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a:xfrm>
            <a:off x="2171701" y="146051"/>
            <a:ext cx="8189913" cy="841375"/>
          </a:xfrm>
        </p:spPr>
        <p:txBody>
          <a:bodyPr/>
          <a:lstStyle/>
          <a:p>
            <a:r>
              <a:rPr lang="en-US" altLang="it-IT"/>
              <a:t>What Is a Connected Environment?</a:t>
            </a:r>
          </a:p>
        </p:txBody>
      </p:sp>
      <p:sp>
        <p:nvSpPr>
          <p:cNvPr id="272387" name="Rectangle 3"/>
          <p:cNvSpPr>
            <a:spLocks noGrp="1" noChangeArrowheads="1"/>
          </p:cNvSpPr>
          <p:nvPr>
            <p:ph type="body" idx="1"/>
          </p:nvPr>
        </p:nvSpPr>
        <p:spPr/>
        <p:txBody>
          <a:bodyPr/>
          <a:lstStyle/>
          <a:p>
            <a:pPr>
              <a:lnSpc>
                <a:spcPct val="80000"/>
              </a:lnSpc>
              <a:buClr>
                <a:schemeClr val="accent2"/>
              </a:buClr>
            </a:pPr>
            <a:r>
              <a:rPr lang="en-US" altLang="it-IT"/>
              <a:t>A connected environment is one in which users are constantly connected to a data source</a:t>
            </a:r>
          </a:p>
          <a:p>
            <a:pPr>
              <a:lnSpc>
                <a:spcPct val="80000"/>
              </a:lnSpc>
              <a:buClr>
                <a:schemeClr val="accent2"/>
              </a:buClr>
            </a:pPr>
            <a:r>
              <a:rPr lang="en-US" altLang="it-IT"/>
              <a:t>Advantages:</a:t>
            </a:r>
          </a:p>
          <a:p>
            <a:pPr lvl="1">
              <a:lnSpc>
                <a:spcPct val="80000"/>
              </a:lnSpc>
            </a:pPr>
            <a:r>
              <a:rPr lang="en-US" altLang="it-IT"/>
              <a:t>Environment is easier to secure</a:t>
            </a:r>
          </a:p>
          <a:p>
            <a:pPr lvl="1">
              <a:lnSpc>
                <a:spcPct val="80000"/>
              </a:lnSpc>
            </a:pPr>
            <a:r>
              <a:rPr lang="en-US" altLang="it-IT"/>
              <a:t>Concurrency is more easily controlled</a:t>
            </a:r>
          </a:p>
          <a:p>
            <a:pPr lvl="1">
              <a:lnSpc>
                <a:spcPct val="80000"/>
              </a:lnSpc>
            </a:pPr>
            <a:r>
              <a:rPr lang="en-US" altLang="it-IT"/>
              <a:t>Data is more likely to be current than in other scenarios</a:t>
            </a:r>
          </a:p>
          <a:p>
            <a:pPr>
              <a:lnSpc>
                <a:spcPct val="80000"/>
              </a:lnSpc>
            </a:pPr>
            <a:r>
              <a:rPr lang="en-US" altLang="it-IT"/>
              <a:t>Disadvantages:</a:t>
            </a:r>
          </a:p>
          <a:p>
            <a:pPr lvl="1">
              <a:lnSpc>
                <a:spcPct val="80000"/>
              </a:lnSpc>
            </a:pPr>
            <a:r>
              <a:rPr lang="en-US" altLang="it-IT"/>
              <a:t>Must have a constant network connection</a:t>
            </a:r>
          </a:p>
          <a:p>
            <a:pPr lvl="1">
              <a:lnSpc>
                <a:spcPct val="80000"/>
              </a:lnSpc>
            </a:pPr>
            <a:r>
              <a:rPr lang="en-US" altLang="it-IT"/>
              <a:t>Scalability</a:t>
            </a:r>
          </a:p>
        </p:txBody>
      </p:sp>
    </p:spTree>
    <p:extLst>
      <p:ext uri="{BB962C8B-B14F-4D97-AF65-F5344CB8AC3E}">
        <p14:creationId xmlns:p14="http://schemas.microsoft.com/office/powerpoint/2010/main" val="722588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a:xfrm>
            <a:off x="2171701" y="146051"/>
            <a:ext cx="8189913" cy="841375"/>
          </a:xfrm>
        </p:spPr>
        <p:txBody>
          <a:bodyPr>
            <a:normAutofit fontScale="90000"/>
          </a:bodyPr>
          <a:lstStyle/>
          <a:p>
            <a:r>
              <a:rPr lang="en-US" altLang="it-IT"/>
              <a:t>What Is a Disconnected Environment?</a:t>
            </a:r>
          </a:p>
        </p:txBody>
      </p:sp>
      <p:sp>
        <p:nvSpPr>
          <p:cNvPr id="271363" name="Rectangle 3"/>
          <p:cNvSpPr>
            <a:spLocks noGrp="1" noChangeArrowheads="1"/>
          </p:cNvSpPr>
          <p:nvPr>
            <p:ph type="body" idx="1"/>
          </p:nvPr>
        </p:nvSpPr>
        <p:spPr>
          <a:xfrm>
            <a:off x="2501900" y="1371601"/>
            <a:ext cx="7105650" cy="4708525"/>
          </a:xfrm>
        </p:spPr>
        <p:txBody>
          <a:bodyPr>
            <a:normAutofit lnSpcReduction="10000"/>
          </a:bodyPr>
          <a:lstStyle/>
          <a:p>
            <a:pPr>
              <a:lnSpc>
                <a:spcPct val="80000"/>
              </a:lnSpc>
              <a:buClr>
                <a:schemeClr val="accent2"/>
              </a:buClr>
            </a:pPr>
            <a:r>
              <a:rPr lang="en-US" altLang="it-IT" sz="2200"/>
              <a:t>In a disconnected environment, a subset of data from a central data store can be copied and modified independently, and the changes merged back into the central data store</a:t>
            </a:r>
          </a:p>
          <a:p>
            <a:pPr>
              <a:lnSpc>
                <a:spcPct val="80000"/>
              </a:lnSpc>
              <a:buClr>
                <a:schemeClr val="accent2"/>
              </a:buClr>
            </a:pPr>
            <a:r>
              <a:rPr lang="en-US" altLang="it-IT" sz="2200"/>
              <a:t>Advantages</a:t>
            </a:r>
          </a:p>
          <a:p>
            <a:pPr lvl="1">
              <a:lnSpc>
                <a:spcPct val="80000"/>
              </a:lnSpc>
              <a:spcBef>
                <a:spcPct val="40000"/>
              </a:spcBef>
            </a:pPr>
            <a:r>
              <a:rPr lang="en-US" altLang="it-IT" sz="2200"/>
              <a:t>You can work at any time that is convenient for you, and can connect to a data source at any time to process requests</a:t>
            </a:r>
          </a:p>
          <a:p>
            <a:pPr lvl="1">
              <a:lnSpc>
                <a:spcPct val="80000"/>
              </a:lnSpc>
              <a:spcBef>
                <a:spcPct val="40000"/>
              </a:spcBef>
            </a:pPr>
            <a:r>
              <a:rPr lang="en-US" altLang="it-IT" sz="2200"/>
              <a:t>Other users can use the connection</a:t>
            </a:r>
          </a:p>
          <a:p>
            <a:pPr lvl="1">
              <a:lnSpc>
                <a:spcPct val="80000"/>
              </a:lnSpc>
              <a:spcBef>
                <a:spcPct val="40000"/>
              </a:spcBef>
            </a:pPr>
            <a:r>
              <a:rPr lang="en-US" altLang="it-IT" sz="2200"/>
              <a:t>A disconnected environment improves the scalability and performance of applications</a:t>
            </a:r>
          </a:p>
          <a:p>
            <a:pPr>
              <a:lnSpc>
                <a:spcPct val="80000"/>
              </a:lnSpc>
              <a:buClr>
                <a:schemeClr val="accent2"/>
              </a:buClr>
            </a:pPr>
            <a:r>
              <a:rPr lang="en-US" altLang="it-IT" sz="2200"/>
              <a:t>Disadvantages</a:t>
            </a:r>
          </a:p>
          <a:p>
            <a:pPr lvl="1">
              <a:lnSpc>
                <a:spcPct val="80000"/>
              </a:lnSpc>
              <a:spcBef>
                <a:spcPct val="40000"/>
              </a:spcBef>
              <a:buClr>
                <a:schemeClr val="accent2"/>
              </a:buClr>
            </a:pPr>
            <a:r>
              <a:rPr lang="en-US" altLang="it-IT" sz="2200"/>
              <a:t>Data is not always up to date</a:t>
            </a:r>
          </a:p>
          <a:p>
            <a:pPr lvl="1">
              <a:lnSpc>
                <a:spcPct val="80000"/>
              </a:lnSpc>
              <a:spcBef>
                <a:spcPct val="40000"/>
              </a:spcBef>
              <a:buClr>
                <a:schemeClr val="accent2"/>
              </a:buClr>
            </a:pPr>
            <a:r>
              <a:rPr lang="en-US" altLang="it-IT" sz="2200"/>
              <a:t>Change conflicts can occur and must be resolved</a:t>
            </a:r>
          </a:p>
        </p:txBody>
      </p:sp>
    </p:spTree>
    <p:extLst>
      <p:ext uri="{BB962C8B-B14F-4D97-AF65-F5344CB8AC3E}">
        <p14:creationId xmlns:p14="http://schemas.microsoft.com/office/powerpoint/2010/main" val="466269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3" name="Rectangle 3"/>
          <p:cNvSpPr>
            <a:spLocks noGrp="1" noChangeArrowheads="1"/>
          </p:cNvSpPr>
          <p:nvPr>
            <p:ph type="title"/>
          </p:nvPr>
        </p:nvSpPr>
        <p:spPr/>
        <p:txBody>
          <a:bodyPr/>
          <a:lstStyle/>
          <a:p>
            <a:r>
              <a:rPr lang="en-US" altLang="it-IT"/>
              <a:t>What Is the ADO.NET Object Model?</a:t>
            </a:r>
          </a:p>
        </p:txBody>
      </p:sp>
      <p:sp>
        <p:nvSpPr>
          <p:cNvPr id="215078" name="AutoShape 38"/>
          <p:cNvSpPr>
            <a:spLocks noChangeArrowheads="1"/>
          </p:cNvSpPr>
          <p:nvPr/>
        </p:nvSpPr>
        <p:spPr bwMode="auto">
          <a:xfrm>
            <a:off x="3352800" y="5486401"/>
            <a:ext cx="1595438" cy="900113"/>
          </a:xfrm>
          <a:prstGeom prst="can">
            <a:avLst>
              <a:gd name="adj" fmla="val 32981"/>
            </a:avLst>
          </a:prstGeom>
          <a:gradFill rotWithShape="0">
            <a:gsLst>
              <a:gs pos="0">
                <a:srgbClr val="6590FD">
                  <a:gamma/>
                  <a:shade val="66275"/>
                  <a:invGamma/>
                </a:srgbClr>
              </a:gs>
              <a:gs pos="50000">
                <a:srgbClr val="6590FD"/>
              </a:gs>
              <a:gs pos="100000">
                <a:srgbClr val="6590FD">
                  <a:gamma/>
                  <a:shade val="66275"/>
                  <a:invGamma/>
                </a:srgbClr>
              </a:gs>
            </a:gsLst>
            <a:lin ang="0" scaled="1"/>
          </a:gradFill>
          <a:ln w="12700" cap="rnd">
            <a:solidFill>
              <a:srgbClr val="333399"/>
            </a:solidFill>
            <a:round/>
            <a:headEnd/>
            <a:tailEnd/>
          </a:ln>
          <a:effectLst>
            <a:outerShdw dist="63500" dir="3187806" algn="ctr" rotWithShape="0">
              <a:srgbClr val="B2B2B2"/>
            </a:outerShdw>
          </a:effectLst>
        </p:spPr>
        <p:txBody>
          <a:bodyPr tIns="91440" anchor="ctr"/>
          <a:lstStyle/>
          <a:p>
            <a:pPr eaLnBrk="0" hangingPunct="0"/>
            <a:r>
              <a:rPr lang="en-US" altLang="it-IT" b="1">
                <a:solidFill>
                  <a:schemeClr val="bg1"/>
                </a:solidFill>
                <a:effectLst>
                  <a:outerShdw blurRad="38100" dist="38100" dir="2700000" algn="tl">
                    <a:srgbClr val="000000"/>
                  </a:outerShdw>
                </a:effectLst>
              </a:rPr>
              <a:t>Database</a:t>
            </a:r>
          </a:p>
        </p:txBody>
      </p:sp>
      <p:sp>
        <p:nvSpPr>
          <p:cNvPr id="215079" name="AutoShape 39"/>
          <p:cNvSpPr>
            <a:spLocks noChangeArrowheads="1"/>
          </p:cNvSpPr>
          <p:nvPr/>
        </p:nvSpPr>
        <p:spPr bwMode="auto">
          <a:xfrm>
            <a:off x="2043114" y="1447800"/>
            <a:ext cx="4213225" cy="3505200"/>
          </a:xfrm>
          <a:prstGeom prst="roundRect">
            <a:avLst>
              <a:gd name="adj" fmla="val 5977"/>
            </a:avLst>
          </a:prstGeom>
          <a:gradFill rotWithShape="0">
            <a:gsLst>
              <a:gs pos="0">
                <a:srgbClr val="FFFFCC"/>
              </a:gs>
              <a:gs pos="100000">
                <a:srgbClr val="FFFFFF"/>
              </a:gs>
            </a:gsLst>
            <a:lin ang="0" scaled="1"/>
          </a:gradFill>
          <a:ln w="9525">
            <a:solidFill>
              <a:srgbClr val="333399"/>
            </a:solidFill>
            <a:round/>
            <a:headEnd/>
            <a:tailEnd/>
          </a:ln>
          <a:effectLst>
            <a:outerShdw dist="53882" dir="2700000" algn="ctr" rotWithShape="0">
              <a:srgbClr val="C0C0C0"/>
            </a:outerShdw>
          </a:effectLst>
        </p:spPr>
        <p:txBody>
          <a:bodyPr wrap="none"/>
          <a:lstStyle/>
          <a:p>
            <a:pPr algn="l"/>
            <a:r>
              <a:rPr lang="en-US" altLang="it-IT"/>
              <a:t>.NET Data Provider</a:t>
            </a:r>
          </a:p>
        </p:txBody>
      </p:sp>
      <p:grpSp>
        <p:nvGrpSpPr>
          <p:cNvPr id="215080" name="Group 40"/>
          <p:cNvGrpSpPr>
            <a:grpSpLocks/>
          </p:cNvGrpSpPr>
          <p:nvPr/>
        </p:nvGrpSpPr>
        <p:grpSpPr bwMode="auto">
          <a:xfrm>
            <a:off x="2168526" y="1981200"/>
            <a:ext cx="1508125" cy="2743200"/>
            <a:chOff x="406" y="1248"/>
            <a:chExt cx="950" cy="1728"/>
          </a:xfrm>
        </p:grpSpPr>
        <p:sp>
          <p:nvSpPr>
            <p:cNvPr id="215081" name="AutoShape 41"/>
            <p:cNvSpPr>
              <a:spLocks noChangeArrowheads="1"/>
            </p:cNvSpPr>
            <p:nvPr/>
          </p:nvSpPr>
          <p:spPr bwMode="auto">
            <a:xfrm>
              <a:off x="406" y="1248"/>
              <a:ext cx="950" cy="576"/>
            </a:xfrm>
            <a:prstGeom prst="roundRect">
              <a:avLst>
                <a:gd name="adj" fmla="val 10255"/>
              </a:avLst>
            </a:prstGeom>
            <a:gradFill rotWithShape="0">
              <a:gsLst>
                <a:gs pos="0">
                  <a:srgbClr val="99CCFF">
                    <a:gamma/>
                    <a:tint val="4314"/>
                    <a:invGamma/>
                  </a:srgbClr>
                </a:gs>
                <a:gs pos="100000">
                  <a:srgbClr val="99CCFF"/>
                </a:gs>
              </a:gsLst>
              <a:lin ang="5400000" scaled="1"/>
            </a:gradFill>
            <a:ln w="9525" algn="ctr">
              <a:solidFill>
                <a:srgbClr val="0033CC"/>
              </a:solidFill>
              <a:round/>
              <a:headEnd/>
              <a:tailEnd/>
            </a:ln>
            <a:effectLst>
              <a:outerShdw dist="53882" dir="2700000" algn="ctr" rotWithShape="0">
                <a:srgbClr val="969696"/>
              </a:outerShdw>
            </a:effectLst>
          </p:spPr>
          <p:txBody>
            <a:bodyPr wrap="none" tIns="27432" bIns="27432"/>
            <a:lstStyle/>
            <a:p>
              <a:pPr algn="l" eaLnBrk="0" hangingPunct="0"/>
              <a:r>
                <a:rPr lang="en-US" altLang="it-IT">
                  <a:solidFill>
                    <a:srgbClr val="3333CC"/>
                  </a:solidFill>
                </a:rPr>
                <a:t>Connection</a:t>
              </a:r>
            </a:p>
          </p:txBody>
        </p:sp>
        <p:sp>
          <p:nvSpPr>
            <p:cNvPr id="215082" name="AutoShape 42"/>
            <p:cNvSpPr>
              <a:spLocks noChangeArrowheads="1"/>
            </p:cNvSpPr>
            <p:nvPr/>
          </p:nvSpPr>
          <p:spPr bwMode="auto">
            <a:xfrm>
              <a:off x="447" y="1488"/>
              <a:ext cx="845" cy="288"/>
            </a:xfrm>
            <a:prstGeom prst="roundRect">
              <a:avLst>
                <a:gd name="adj" fmla="val 16667"/>
              </a:avLst>
            </a:prstGeom>
            <a:solidFill>
              <a:srgbClr val="FFFFFF"/>
            </a:solidFill>
            <a:ln w="9525" algn="ctr">
              <a:solidFill>
                <a:srgbClr val="333399"/>
              </a:solidFill>
              <a:round/>
              <a:headEnd/>
              <a:tailEnd/>
            </a:ln>
            <a:effectLst>
              <a:outerShdw dist="53882" dir="2700000" algn="ctr" rotWithShape="0">
                <a:srgbClr val="CECECE"/>
              </a:outerShdw>
            </a:effectLst>
          </p:spPr>
          <p:txBody>
            <a:bodyPr wrap="none" anchor="ctr"/>
            <a:lstStyle/>
            <a:p>
              <a:r>
                <a:rPr lang="en-US" altLang="it-IT" sz="1600"/>
                <a:t>Transaction</a:t>
              </a:r>
            </a:p>
          </p:txBody>
        </p:sp>
        <p:sp>
          <p:nvSpPr>
            <p:cNvPr id="215083" name="AutoShape 43"/>
            <p:cNvSpPr>
              <a:spLocks noChangeArrowheads="1"/>
            </p:cNvSpPr>
            <p:nvPr/>
          </p:nvSpPr>
          <p:spPr bwMode="auto">
            <a:xfrm>
              <a:off x="406" y="1968"/>
              <a:ext cx="950" cy="576"/>
            </a:xfrm>
            <a:prstGeom prst="roundRect">
              <a:avLst>
                <a:gd name="adj" fmla="val 10255"/>
              </a:avLst>
            </a:prstGeom>
            <a:gradFill rotWithShape="0">
              <a:gsLst>
                <a:gs pos="0">
                  <a:srgbClr val="99CCFF">
                    <a:gamma/>
                    <a:tint val="4314"/>
                    <a:invGamma/>
                  </a:srgbClr>
                </a:gs>
                <a:gs pos="100000">
                  <a:srgbClr val="99CCFF"/>
                </a:gs>
              </a:gsLst>
              <a:lin ang="5400000" scaled="1"/>
            </a:gradFill>
            <a:ln w="9525" algn="ctr">
              <a:solidFill>
                <a:srgbClr val="0033CC"/>
              </a:solidFill>
              <a:round/>
              <a:headEnd/>
              <a:tailEnd/>
            </a:ln>
            <a:effectLst>
              <a:outerShdw dist="53882" dir="2700000" algn="ctr" rotWithShape="0">
                <a:srgbClr val="969696"/>
              </a:outerShdw>
            </a:effectLst>
          </p:spPr>
          <p:txBody>
            <a:bodyPr wrap="none" tIns="27432" bIns="27432"/>
            <a:lstStyle/>
            <a:p>
              <a:pPr algn="l" eaLnBrk="0" hangingPunct="0"/>
              <a:r>
                <a:rPr lang="en-US" altLang="it-IT">
                  <a:solidFill>
                    <a:srgbClr val="3333CC"/>
                  </a:solidFill>
                </a:rPr>
                <a:t>Command</a:t>
              </a:r>
            </a:p>
          </p:txBody>
        </p:sp>
        <p:sp>
          <p:nvSpPr>
            <p:cNvPr id="215084" name="AutoShape 44"/>
            <p:cNvSpPr>
              <a:spLocks noChangeArrowheads="1"/>
            </p:cNvSpPr>
            <p:nvPr/>
          </p:nvSpPr>
          <p:spPr bwMode="auto">
            <a:xfrm>
              <a:off x="447" y="2208"/>
              <a:ext cx="845" cy="288"/>
            </a:xfrm>
            <a:prstGeom prst="roundRect">
              <a:avLst>
                <a:gd name="adj" fmla="val 16667"/>
              </a:avLst>
            </a:prstGeom>
            <a:solidFill>
              <a:srgbClr val="FFFFFF"/>
            </a:solidFill>
            <a:ln w="9525" algn="ctr">
              <a:solidFill>
                <a:srgbClr val="333399"/>
              </a:solidFill>
              <a:round/>
              <a:headEnd/>
              <a:tailEnd/>
            </a:ln>
            <a:effectLst>
              <a:outerShdw dist="53882" dir="2700000" algn="ctr" rotWithShape="0">
                <a:srgbClr val="CECECE"/>
              </a:outerShdw>
            </a:effectLst>
          </p:spPr>
          <p:txBody>
            <a:bodyPr wrap="none" anchor="ctr"/>
            <a:lstStyle/>
            <a:p>
              <a:r>
                <a:rPr lang="en-US" altLang="it-IT" sz="1600"/>
                <a:t>Parameters</a:t>
              </a:r>
            </a:p>
          </p:txBody>
        </p:sp>
        <p:sp>
          <p:nvSpPr>
            <p:cNvPr id="215085" name="AutoShape 45"/>
            <p:cNvSpPr>
              <a:spLocks noChangeArrowheads="1"/>
            </p:cNvSpPr>
            <p:nvPr/>
          </p:nvSpPr>
          <p:spPr bwMode="auto">
            <a:xfrm>
              <a:off x="406" y="2640"/>
              <a:ext cx="950" cy="336"/>
            </a:xfrm>
            <a:prstGeom prst="roundRect">
              <a:avLst>
                <a:gd name="adj" fmla="val 10255"/>
              </a:avLst>
            </a:prstGeom>
            <a:gradFill rotWithShape="0">
              <a:gsLst>
                <a:gs pos="0">
                  <a:srgbClr val="99CCFF">
                    <a:gamma/>
                    <a:tint val="4314"/>
                    <a:invGamma/>
                  </a:srgbClr>
                </a:gs>
                <a:gs pos="100000">
                  <a:srgbClr val="99CCFF"/>
                </a:gs>
              </a:gsLst>
              <a:lin ang="5400000" scaled="1"/>
            </a:gradFill>
            <a:ln w="9525" algn="ctr">
              <a:solidFill>
                <a:srgbClr val="0033CC"/>
              </a:solidFill>
              <a:round/>
              <a:headEnd/>
              <a:tailEnd/>
            </a:ln>
            <a:effectLst>
              <a:outerShdw dist="53882" dir="2700000" algn="ctr" rotWithShape="0">
                <a:srgbClr val="969696"/>
              </a:outerShdw>
            </a:effectLst>
          </p:spPr>
          <p:txBody>
            <a:bodyPr wrap="none" tIns="27432" bIns="27432" anchor="ctr"/>
            <a:lstStyle/>
            <a:p>
              <a:pPr algn="l" eaLnBrk="0" hangingPunct="0"/>
              <a:r>
                <a:rPr lang="en-US" altLang="it-IT">
                  <a:solidFill>
                    <a:srgbClr val="3333CC"/>
                  </a:solidFill>
                </a:rPr>
                <a:t>DataReader</a:t>
              </a:r>
            </a:p>
          </p:txBody>
        </p:sp>
      </p:grpSp>
      <p:grpSp>
        <p:nvGrpSpPr>
          <p:cNvPr id="215086" name="Group 46"/>
          <p:cNvGrpSpPr>
            <a:grpSpLocks/>
          </p:cNvGrpSpPr>
          <p:nvPr/>
        </p:nvGrpSpPr>
        <p:grpSpPr bwMode="auto">
          <a:xfrm>
            <a:off x="3881438" y="1981200"/>
            <a:ext cx="1916112" cy="2743200"/>
            <a:chOff x="1526" y="1248"/>
            <a:chExt cx="1207" cy="1728"/>
          </a:xfrm>
        </p:grpSpPr>
        <p:sp>
          <p:nvSpPr>
            <p:cNvPr id="215087" name="AutoShape 47"/>
            <p:cNvSpPr>
              <a:spLocks noChangeArrowheads="1"/>
            </p:cNvSpPr>
            <p:nvPr/>
          </p:nvSpPr>
          <p:spPr bwMode="auto">
            <a:xfrm>
              <a:off x="1526" y="1248"/>
              <a:ext cx="1207" cy="1728"/>
            </a:xfrm>
            <a:prstGeom prst="roundRect">
              <a:avLst>
                <a:gd name="adj" fmla="val 7861"/>
              </a:avLst>
            </a:prstGeom>
            <a:gradFill rotWithShape="0">
              <a:gsLst>
                <a:gs pos="0">
                  <a:srgbClr val="99CCFF">
                    <a:gamma/>
                    <a:tint val="4314"/>
                    <a:invGamma/>
                  </a:srgbClr>
                </a:gs>
                <a:gs pos="100000">
                  <a:srgbClr val="99CCFF"/>
                </a:gs>
              </a:gsLst>
              <a:lin ang="5400000" scaled="1"/>
            </a:gradFill>
            <a:ln w="9525" algn="ctr">
              <a:solidFill>
                <a:srgbClr val="0033CC"/>
              </a:solidFill>
              <a:round/>
              <a:headEnd/>
              <a:tailEnd/>
            </a:ln>
            <a:effectLst>
              <a:outerShdw dist="53882" dir="2700000" algn="ctr" rotWithShape="0">
                <a:srgbClr val="969696"/>
              </a:outerShdw>
            </a:effectLst>
          </p:spPr>
          <p:txBody>
            <a:bodyPr wrap="none" tIns="27432" bIns="27432"/>
            <a:lstStyle/>
            <a:p>
              <a:pPr algn="l" eaLnBrk="0" hangingPunct="0"/>
              <a:r>
                <a:rPr lang="en-US" altLang="it-IT">
                  <a:solidFill>
                    <a:srgbClr val="3333CC"/>
                  </a:solidFill>
                </a:rPr>
                <a:t>DataAdapter</a:t>
              </a:r>
            </a:p>
          </p:txBody>
        </p:sp>
        <p:sp>
          <p:nvSpPr>
            <p:cNvPr id="215088" name="AutoShape 48"/>
            <p:cNvSpPr>
              <a:spLocks noChangeArrowheads="1"/>
            </p:cNvSpPr>
            <p:nvPr/>
          </p:nvSpPr>
          <p:spPr bwMode="auto">
            <a:xfrm>
              <a:off x="1578" y="1536"/>
              <a:ext cx="1103" cy="288"/>
            </a:xfrm>
            <a:prstGeom prst="roundRect">
              <a:avLst>
                <a:gd name="adj" fmla="val 16667"/>
              </a:avLst>
            </a:prstGeom>
            <a:solidFill>
              <a:srgbClr val="FFFFFF"/>
            </a:solidFill>
            <a:ln w="9525" algn="ctr">
              <a:solidFill>
                <a:srgbClr val="333399"/>
              </a:solidFill>
              <a:round/>
              <a:headEnd/>
              <a:tailEnd/>
            </a:ln>
            <a:effectLst>
              <a:outerShdw dist="53882" dir="2700000" algn="ctr" rotWithShape="0">
                <a:srgbClr val="CECECE"/>
              </a:outerShdw>
            </a:effectLst>
          </p:spPr>
          <p:txBody>
            <a:bodyPr wrap="none" anchor="ctr"/>
            <a:lstStyle/>
            <a:p>
              <a:pPr algn="l"/>
              <a:r>
                <a:rPr lang="en-US" altLang="it-IT" sz="1600"/>
                <a:t>SelectCommand</a:t>
              </a:r>
            </a:p>
          </p:txBody>
        </p:sp>
        <p:sp>
          <p:nvSpPr>
            <p:cNvPr id="215089" name="AutoShape 49"/>
            <p:cNvSpPr>
              <a:spLocks noChangeArrowheads="1"/>
            </p:cNvSpPr>
            <p:nvPr/>
          </p:nvSpPr>
          <p:spPr bwMode="auto">
            <a:xfrm>
              <a:off x="1578" y="1899"/>
              <a:ext cx="1103" cy="288"/>
            </a:xfrm>
            <a:prstGeom prst="roundRect">
              <a:avLst>
                <a:gd name="adj" fmla="val 16667"/>
              </a:avLst>
            </a:prstGeom>
            <a:solidFill>
              <a:srgbClr val="FFFFFF"/>
            </a:solidFill>
            <a:ln w="9525" algn="ctr">
              <a:solidFill>
                <a:srgbClr val="333399"/>
              </a:solidFill>
              <a:round/>
              <a:headEnd/>
              <a:tailEnd/>
            </a:ln>
            <a:effectLst>
              <a:outerShdw dist="53882" dir="2700000" algn="ctr" rotWithShape="0">
                <a:srgbClr val="CECECE"/>
              </a:outerShdw>
            </a:effectLst>
          </p:spPr>
          <p:txBody>
            <a:bodyPr wrap="none" anchor="ctr"/>
            <a:lstStyle/>
            <a:p>
              <a:pPr algn="l"/>
              <a:r>
                <a:rPr lang="en-US" altLang="it-IT" sz="1600"/>
                <a:t>InsertCommand</a:t>
              </a:r>
            </a:p>
          </p:txBody>
        </p:sp>
        <p:sp>
          <p:nvSpPr>
            <p:cNvPr id="215090" name="AutoShape 50"/>
            <p:cNvSpPr>
              <a:spLocks noChangeArrowheads="1"/>
            </p:cNvSpPr>
            <p:nvPr/>
          </p:nvSpPr>
          <p:spPr bwMode="auto">
            <a:xfrm>
              <a:off x="1578" y="2262"/>
              <a:ext cx="1103" cy="288"/>
            </a:xfrm>
            <a:prstGeom prst="roundRect">
              <a:avLst>
                <a:gd name="adj" fmla="val 16667"/>
              </a:avLst>
            </a:prstGeom>
            <a:solidFill>
              <a:srgbClr val="FFFFFF"/>
            </a:solidFill>
            <a:ln w="9525" algn="ctr">
              <a:solidFill>
                <a:srgbClr val="333399"/>
              </a:solidFill>
              <a:round/>
              <a:headEnd/>
              <a:tailEnd/>
            </a:ln>
            <a:effectLst>
              <a:outerShdw dist="53882" dir="2700000" algn="ctr" rotWithShape="0">
                <a:srgbClr val="CECECE"/>
              </a:outerShdw>
            </a:effectLst>
          </p:spPr>
          <p:txBody>
            <a:bodyPr wrap="none" anchor="ctr"/>
            <a:lstStyle/>
            <a:p>
              <a:pPr algn="l"/>
              <a:r>
                <a:rPr lang="en-US" altLang="it-IT" sz="1600"/>
                <a:t>UpdateCommand</a:t>
              </a:r>
            </a:p>
          </p:txBody>
        </p:sp>
        <p:sp>
          <p:nvSpPr>
            <p:cNvPr id="215091" name="AutoShape 51"/>
            <p:cNvSpPr>
              <a:spLocks noChangeArrowheads="1"/>
            </p:cNvSpPr>
            <p:nvPr/>
          </p:nvSpPr>
          <p:spPr bwMode="auto">
            <a:xfrm>
              <a:off x="1578" y="2625"/>
              <a:ext cx="1103" cy="288"/>
            </a:xfrm>
            <a:prstGeom prst="roundRect">
              <a:avLst>
                <a:gd name="adj" fmla="val 16667"/>
              </a:avLst>
            </a:prstGeom>
            <a:solidFill>
              <a:srgbClr val="FFFFFF"/>
            </a:solidFill>
            <a:ln w="9525" algn="ctr">
              <a:solidFill>
                <a:srgbClr val="333399"/>
              </a:solidFill>
              <a:round/>
              <a:headEnd/>
              <a:tailEnd/>
            </a:ln>
            <a:effectLst>
              <a:outerShdw dist="53882" dir="2700000" algn="ctr" rotWithShape="0">
                <a:srgbClr val="CECECE"/>
              </a:outerShdw>
            </a:effectLst>
          </p:spPr>
          <p:txBody>
            <a:bodyPr wrap="none" anchor="ctr"/>
            <a:lstStyle/>
            <a:p>
              <a:pPr algn="l"/>
              <a:r>
                <a:rPr lang="en-US" altLang="it-IT" sz="1600"/>
                <a:t>DeleteCommand</a:t>
              </a:r>
            </a:p>
          </p:txBody>
        </p:sp>
      </p:grpSp>
      <p:sp>
        <p:nvSpPr>
          <p:cNvPr id="215092" name="Line 52"/>
          <p:cNvSpPr>
            <a:spLocks noChangeShapeType="1"/>
          </p:cNvSpPr>
          <p:nvPr/>
        </p:nvSpPr>
        <p:spPr bwMode="auto">
          <a:xfrm>
            <a:off x="4149725" y="4953000"/>
            <a:ext cx="0" cy="762000"/>
          </a:xfrm>
          <a:prstGeom prst="line">
            <a:avLst/>
          </a:prstGeom>
          <a:noFill/>
          <a:ln w="38100">
            <a:solidFill>
              <a:schemeClr val="tx1"/>
            </a:solidFill>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15093" name="Line 53"/>
          <p:cNvSpPr>
            <a:spLocks noChangeShapeType="1"/>
          </p:cNvSpPr>
          <p:nvPr/>
        </p:nvSpPr>
        <p:spPr bwMode="auto">
          <a:xfrm>
            <a:off x="8416925" y="5178426"/>
            <a:ext cx="0" cy="765175"/>
          </a:xfrm>
          <a:prstGeom prst="line">
            <a:avLst/>
          </a:prstGeom>
          <a:noFill/>
          <a:ln w="38100">
            <a:solidFill>
              <a:schemeClr val="tx1"/>
            </a:solidFill>
            <a:prstDash val="sysDot"/>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15077" name="AutoShape 37"/>
          <p:cNvSpPr>
            <a:spLocks noChangeArrowheads="1"/>
          </p:cNvSpPr>
          <p:nvPr/>
        </p:nvSpPr>
        <p:spPr bwMode="auto">
          <a:xfrm>
            <a:off x="6707189" y="1219200"/>
            <a:ext cx="3233737" cy="4775200"/>
          </a:xfrm>
          <a:prstGeom prst="roundRect">
            <a:avLst>
              <a:gd name="adj" fmla="val 4634"/>
            </a:avLst>
          </a:prstGeom>
          <a:gradFill rotWithShape="0">
            <a:gsLst>
              <a:gs pos="0">
                <a:srgbClr val="99CCFF">
                  <a:gamma/>
                  <a:tint val="4314"/>
                  <a:invGamma/>
                </a:srgbClr>
              </a:gs>
              <a:gs pos="100000">
                <a:srgbClr val="99CCFF"/>
              </a:gs>
            </a:gsLst>
            <a:lin ang="5400000" scaled="1"/>
          </a:gradFill>
          <a:ln w="9525" algn="ctr">
            <a:solidFill>
              <a:srgbClr val="0033CC"/>
            </a:solidFill>
            <a:round/>
            <a:headEnd/>
            <a:tailEnd/>
          </a:ln>
          <a:effectLst>
            <a:outerShdw dist="53882" dir="2700000" algn="ctr" rotWithShape="0">
              <a:srgbClr val="969696"/>
            </a:outerShdw>
          </a:effectLst>
        </p:spPr>
        <p:txBody>
          <a:bodyPr wrap="none" tIns="27432" bIns="27432"/>
          <a:lstStyle/>
          <a:p>
            <a:pPr algn="l" eaLnBrk="0" hangingPunct="0"/>
            <a:r>
              <a:rPr lang="en-US" altLang="it-IT">
                <a:solidFill>
                  <a:srgbClr val="3333CC"/>
                </a:solidFill>
              </a:rPr>
              <a:t>DataSet</a:t>
            </a:r>
          </a:p>
        </p:txBody>
      </p:sp>
      <p:sp>
        <p:nvSpPr>
          <p:cNvPr id="215095" name="AutoShape 55"/>
          <p:cNvSpPr>
            <a:spLocks noChangeArrowheads="1"/>
          </p:cNvSpPr>
          <p:nvPr/>
        </p:nvSpPr>
        <p:spPr bwMode="auto">
          <a:xfrm>
            <a:off x="6846889" y="1600200"/>
            <a:ext cx="2955925" cy="3429000"/>
          </a:xfrm>
          <a:prstGeom prst="roundRect">
            <a:avLst>
              <a:gd name="adj" fmla="val 5458"/>
            </a:avLst>
          </a:prstGeom>
          <a:gradFill rotWithShape="0">
            <a:gsLst>
              <a:gs pos="0">
                <a:srgbClr val="FFFFCC"/>
              </a:gs>
              <a:gs pos="100000">
                <a:srgbClr val="FFFFFF"/>
              </a:gs>
            </a:gsLst>
            <a:lin ang="0" scaled="1"/>
          </a:gradFill>
          <a:ln w="9525">
            <a:solidFill>
              <a:srgbClr val="333399"/>
            </a:solidFill>
            <a:round/>
            <a:headEnd/>
            <a:tailEnd/>
          </a:ln>
          <a:effectLst>
            <a:outerShdw dist="53882" dir="2700000" algn="ctr" rotWithShape="0">
              <a:srgbClr val="C0C0C0"/>
            </a:outerShdw>
          </a:effectLst>
        </p:spPr>
        <p:txBody>
          <a:bodyPr wrap="none"/>
          <a:lstStyle/>
          <a:p>
            <a:pPr algn="l"/>
            <a:r>
              <a:rPr lang="en-US" altLang="it-IT"/>
              <a:t>DataTableCollection</a:t>
            </a:r>
          </a:p>
        </p:txBody>
      </p:sp>
      <p:sp>
        <p:nvSpPr>
          <p:cNvPr id="215096" name="AutoShape 56"/>
          <p:cNvSpPr>
            <a:spLocks noChangeArrowheads="1"/>
          </p:cNvSpPr>
          <p:nvPr/>
        </p:nvSpPr>
        <p:spPr bwMode="auto">
          <a:xfrm>
            <a:off x="6999289" y="2133600"/>
            <a:ext cx="2651125" cy="2133600"/>
          </a:xfrm>
          <a:prstGeom prst="roundRect">
            <a:avLst>
              <a:gd name="adj" fmla="val 7861"/>
            </a:avLst>
          </a:prstGeom>
          <a:gradFill rotWithShape="0">
            <a:gsLst>
              <a:gs pos="0">
                <a:srgbClr val="99CCFF">
                  <a:gamma/>
                  <a:tint val="4314"/>
                  <a:invGamma/>
                </a:srgbClr>
              </a:gs>
              <a:gs pos="100000">
                <a:srgbClr val="99CCFF"/>
              </a:gs>
            </a:gsLst>
            <a:lin ang="5400000" scaled="1"/>
          </a:gradFill>
          <a:ln w="9525" algn="ctr">
            <a:solidFill>
              <a:srgbClr val="0033CC"/>
            </a:solidFill>
            <a:round/>
            <a:headEnd/>
            <a:tailEnd/>
          </a:ln>
          <a:effectLst>
            <a:outerShdw dist="53882" dir="2700000" algn="ctr" rotWithShape="0">
              <a:srgbClr val="969696"/>
            </a:outerShdw>
          </a:effectLst>
        </p:spPr>
        <p:txBody>
          <a:bodyPr wrap="none" tIns="27432" bIns="27432"/>
          <a:lstStyle/>
          <a:p>
            <a:pPr algn="l" eaLnBrk="0" hangingPunct="0"/>
            <a:r>
              <a:rPr lang="en-US" altLang="it-IT">
                <a:solidFill>
                  <a:srgbClr val="3333CC"/>
                </a:solidFill>
              </a:rPr>
              <a:t>DataTable</a:t>
            </a:r>
          </a:p>
        </p:txBody>
      </p:sp>
      <p:sp>
        <p:nvSpPr>
          <p:cNvPr id="215097" name="AutoShape 57"/>
          <p:cNvSpPr>
            <a:spLocks noChangeArrowheads="1"/>
          </p:cNvSpPr>
          <p:nvPr/>
        </p:nvSpPr>
        <p:spPr bwMode="auto">
          <a:xfrm>
            <a:off x="7151689" y="2590800"/>
            <a:ext cx="2346325" cy="457200"/>
          </a:xfrm>
          <a:prstGeom prst="roundRect">
            <a:avLst>
              <a:gd name="adj" fmla="val 16667"/>
            </a:avLst>
          </a:prstGeom>
          <a:solidFill>
            <a:srgbClr val="FFFFFF"/>
          </a:solidFill>
          <a:ln w="9525" algn="ctr">
            <a:solidFill>
              <a:srgbClr val="333399"/>
            </a:solidFill>
            <a:round/>
            <a:headEnd/>
            <a:tailEnd/>
          </a:ln>
          <a:effectLst>
            <a:outerShdw dist="53882" dir="2700000" algn="ctr" rotWithShape="0">
              <a:srgbClr val="CECECE"/>
            </a:outerShdw>
          </a:effectLst>
        </p:spPr>
        <p:txBody>
          <a:bodyPr wrap="none" anchor="ctr"/>
          <a:lstStyle/>
          <a:p>
            <a:pPr algn="l"/>
            <a:r>
              <a:rPr lang="en-US" altLang="it-IT" sz="1600"/>
              <a:t>DataRowCollection</a:t>
            </a:r>
          </a:p>
        </p:txBody>
      </p:sp>
      <p:sp>
        <p:nvSpPr>
          <p:cNvPr id="215098" name="AutoShape 58"/>
          <p:cNvSpPr>
            <a:spLocks noChangeArrowheads="1"/>
          </p:cNvSpPr>
          <p:nvPr/>
        </p:nvSpPr>
        <p:spPr bwMode="auto">
          <a:xfrm>
            <a:off x="7151689" y="3124200"/>
            <a:ext cx="2346325" cy="457200"/>
          </a:xfrm>
          <a:prstGeom prst="roundRect">
            <a:avLst>
              <a:gd name="adj" fmla="val 16667"/>
            </a:avLst>
          </a:prstGeom>
          <a:solidFill>
            <a:srgbClr val="FFFFFF"/>
          </a:solidFill>
          <a:ln w="9525" algn="ctr">
            <a:solidFill>
              <a:srgbClr val="333399"/>
            </a:solidFill>
            <a:round/>
            <a:headEnd/>
            <a:tailEnd/>
          </a:ln>
          <a:effectLst>
            <a:outerShdw dist="53882" dir="2700000" algn="ctr" rotWithShape="0">
              <a:srgbClr val="CECECE"/>
            </a:outerShdw>
          </a:effectLst>
        </p:spPr>
        <p:txBody>
          <a:bodyPr wrap="none" anchor="ctr"/>
          <a:lstStyle/>
          <a:p>
            <a:pPr algn="l"/>
            <a:r>
              <a:rPr lang="en-US" altLang="it-IT" sz="1600"/>
              <a:t>DataColumnCollection</a:t>
            </a:r>
          </a:p>
        </p:txBody>
      </p:sp>
      <p:sp>
        <p:nvSpPr>
          <p:cNvPr id="215099" name="AutoShape 59"/>
          <p:cNvSpPr>
            <a:spLocks noChangeArrowheads="1"/>
          </p:cNvSpPr>
          <p:nvPr/>
        </p:nvSpPr>
        <p:spPr bwMode="auto">
          <a:xfrm>
            <a:off x="7151689" y="3657600"/>
            <a:ext cx="2346325" cy="457200"/>
          </a:xfrm>
          <a:prstGeom prst="roundRect">
            <a:avLst>
              <a:gd name="adj" fmla="val 16667"/>
            </a:avLst>
          </a:prstGeom>
          <a:solidFill>
            <a:srgbClr val="FFFFFF"/>
          </a:solidFill>
          <a:ln w="9525" algn="ctr">
            <a:solidFill>
              <a:srgbClr val="333399"/>
            </a:solidFill>
            <a:round/>
            <a:headEnd/>
            <a:tailEnd/>
          </a:ln>
          <a:effectLst>
            <a:outerShdw dist="53882" dir="2700000" algn="ctr" rotWithShape="0">
              <a:srgbClr val="CECECE"/>
            </a:outerShdw>
          </a:effectLst>
        </p:spPr>
        <p:txBody>
          <a:bodyPr wrap="none" anchor="ctr"/>
          <a:lstStyle/>
          <a:p>
            <a:pPr algn="l"/>
            <a:r>
              <a:rPr lang="en-US" altLang="it-IT" sz="1600"/>
              <a:t>ConstraintCollection</a:t>
            </a:r>
          </a:p>
        </p:txBody>
      </p:sp>
      <p:sp>
        <p:nvSpPr>
          <p:cNvPr id="215100" name="AutoShape 60"/>
          <p:cNvSpPr>
            <a:spLocks noChangeArrowheads="1"/>
          </p:cNvSpPr>
          <p:nvPr/>
        </p:nvSpPr>
        <p:spPr bwMode="auto">
          <a:xfrm>
            <a:off x="7151689" y="4419600"/>
            <a:ext cx="2346325" cy="457200"/>
          </a:xfrm>
          <a:prstGeom prst="roundRect">
            <a:avLst>
              <a:gd name="adj" fmla="val 16667"/>
            </a:avLst>
          </a:prstGeom>
          <a:solidFill>
            <a:srgbClr val="FFFFFF"/>
          </a:solidFill>
          <a:ln w="9525" algn="ctr">
            <a:solidFill>
              <a:srgbClr val="333399"/>
            </a:solidFill>
            <a:round/>
            <a:headEnd/>
            <a:tailEnd/>
          </a:ln>
          <a:effectLst>
            <a:outerShdw dist="53882" dir="2700000" algn="ctr" rotWithShape="0">
              <a:srgbClr val="CECECE"/>
            </a:outerShdw>
          </a:effectLst>
        </p:spPr>
        <p:txBody>
          <a:bodyPr wrap="none" anchor="ctr"/>
          <a:lstStyle/>
          <a:p>
            <a:pPr algn="l"/>
            <a:r>
              <a:rPr lang="en-US" altLang="it-IT" sz="1600"/>
              <a:t>DataRelationCollection</a:t>
            </a:r>
          </a:p>
        </p:txBody>
      </p:sp>
      <p:sp>
        <p:nvSpPr>
          <p:cNvPr id="215101" name="Freeform 61"/>
          <p:cNvSpPr>
            <a:spLocks/>
          </p:cNvSpPr>
          <p:nvPr/>
        </p:nvSpPr>
        <p:spPr bwMode="auto">
          <a:xfrm>
            <a:off x="5715000" y="1981200"/>
            <a:ext cx="381000" cy="2743200"/>
          </a:xfrm>
          <a:custGeom>
            <a:avLst/>
            <a:gdLst>
              <a:gd name="T0" fmla="*/ 0 w 240"/>
              <a:gd name="T1" fmla="*/ 0 h 1728"/>
              <a:gd name="T2" fmla="*/ 240 w 240"/>
              <a:gd name="T3" fmla="*/ 0 h 1728"/>
              <a:gd name="T4" fmla="*/ 240 w 240"/>
              <a:gd name="T5" fmla="*/ 1728 h 1728"/>
              <a:gd name="T6" fmla="*/ 0 w 240"/>
              <a:gd name="T7" fmla="*/ 1728 h 1728"/>
            </a:gdLst>
            <a:ahLst/>
            <a:cxnLst>
              <a:cxn ang="0">
                <a:pos x="T0" y="T1"/>
              </a:cxn>
              <a:cxn ang="0">
                <a:pos x="T2" y="T3"/>
              </a:cxn>
              <a:cxn ang="0">
                <a:pos x="T4" y="T5"/>
              </a:cxn>
              <a:cxn ang="0">
                <a:pos x="T6" y="T7"/>
              </a:cxn>
            </a:cxnLst>
            <a:rect l="0" t="0" r="r" b="b"/>
            <a:pathLst>
              <a:path w="240" h="1728">
                <a:moveTo>
                  <a:pt x="0" y="0"/>
                </a:moveTo>
                <a:lnTo>
                  <a:pt x="240" y="0"/>
                </a:lnTo>
                <a:lnTo>
                  <a:pt x="240" y="1728"/>
                </a:lnTo>
                <a:lnTo>
                  <a:pt x="0" y="1728"/>
                </a:lnTo>
              </a:path>
            </a:pathLst>
          </a:custGeom>
          <a:noFill/>
          <a:ln w="38100" cap="flat" cmpd="sng">
            <a:solidFill>
              <a:schemeClr val="tx1"/>
            </a:solidFill>
            <a:prstDash val="sysDot"/>
            <a:round/>
            <a:headEnd type="stealth" w="lg" len="lg"/>
            <a:tailEnd type="stealth"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15102" name="Line 62"/>
          <p:cNvSpPr>
            <a:spLocks noChangeShapeType="1"/>
          </p:cNvSpPr>
          <p:nvPr/>
        </p:nvSpPr>
        <p:spPr bwMode="auto">
          <a:xfrm>
            <a:off x="6096000" y="3124200"/>
            <a:ext cx="609600" cy="0"/>
          </a:xfrm>
          <a:prstGeom prst="line">
            <a:avLst/>
          </a:prstGeom>
          <a:noFill/>
          <a:ln w="38100">
            <a:solidFill>
              <a:schemeClr val="tx1"/>
            </a:solidFill>
            <a:prstDash val="sysDot"/>
            <a:round/>
            <a:headEnd type="none"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15094" name="Rectangle 54"/>
          <p:cNvSpPr>
            <a:spLocks noChangeArrowheads="1"/>
          </p:cNvSpPr>
          <p:nvPr/>
        </p:nvSpPr>
        <p:spPr bwMode="auto">
          <a:xfrm>
            <a:off x="8029575" y="5337175"/>
            <a:ext cx="1066800" cy="381000"/>
          </a:xfrm>
          <a:prstGeom prst="rect">
            <a:avLst/>
          </a:prstGeom>
          <a:solidFill>
            <a:srgbClr val="C3E4FD"/>
          </a:solidFill>
          <a:ln w="12700" cap="rnd" algn="ctr">
            <a:solidFill>
              <a:srgbClr val="B2B2B2"/>
            </a:solidFill>
            <a:miter lim="800000"/>
            <a:headEnd/>
            <a:tailEnd/>
          </a:ln>
          <a:effectLst>
            <a:outerShdw dist="63500" dir="3187806" algn="ctr" rotWithShape="0">
              <a:srgbClr val="B2B2B2"/>
            </a:outerShdw>
          </a:effectLst>
        </p:spPr>
        <p:txBody>
          <a:bodyPr tIns="91440" bIns="91440" anchor="ctr"/>
          <a:lstStyle/>
          <a:p>
            <a:pPr eaLnBrk="0" hangingPunct="0"/>
            <a:r>
              <a:rPr lang="en-US" altLang="it-IT" b="1">
                <a:solidFill>
                  <a:srgbClr val="6699FF"/>
                </a:solidFill>
                <a:effectLst>
                  <a:outerShdw blurRad="38100" dist="38100" dir="2700000" algn="tl">
                    <a:srgbClr val="000000"/>
                  </a:outerShdw>
                </a:effectLst>
              </a:rPr>
              <a:t>XML</a:t>
            </a:r>
          </a:p>
        </p:txBody>
      </p:sp>
    </p:spTree>
    <p:extLst>
      <p:ext uri="{BB962C8B-B14F-4D97-AF65-F5344CB8AC3E}">
        <p14:creationId xmlns:p14="http://schemas.microsoft.com/office/powerpoint/2010/main" val="3614458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ChangeArrowheads="1"/>
          </p:cNvSpPr>
          <p:nvPr>
            <p:ph type="title"/>
          </p:nvPr>
        </p:nvSpPr>
        <p:spPr/>
        <p:txBody>
          <a:bodyPr/>
          <a:lstStyle/>
          <a:p>
            <a:r>
              <a:rPr lang="en-US" altLang="it-IT"/>
              <a:t>What Is the DataSet Class?</a:t>
            </a:r>
          </a:p>
        </p:txBody>
      </p:sp>
      <p:grpSp>
        <p:nvGrpSpPr>
          <p:cNvPr id="343043" name="Group 3"/>
          <p:cNvGrpSpPr>
            <a:grpSpLocks/>
          </p:cNvGrpSpPr>
          <p:nvPr/>
        </p:nvGrpSpPr>
        <p:grpSpPr bwMode="auto">
          <a:xfrm>
            <a:off x="2373313" y="1187450"/>
            <a:ext cx="4533900" cy="5195888"/>
            <a:chOff x="535" y="748"/>
            <a:chExt cx="2856" cy="3273"/>
          </a:xfrm>
        </p:grpSpPr>
        <p:sp>
          <p:nvSpPr>
            <p:cNvPr id="343044" name="Rectangle 4"/>
            <p:cNvSpPr>
              <a:spLocks noChangeArrowheads="1"/>
            </p:cNvSpPr>
            <p:nvPr/>
          </p:nvSpPr>
          <p:spPr bwMode="auto">
            <a:xfrm>
              <a:off x="535" y="748"/>
              <a:ext cx="2052" cy="3120"/>
            </a:xfrm>
            <a:prstGeom prst="rect">
              <a:avLst/>
            </a:prstGeom>
            <a:gradFill rotWithShape="0">
              <a:gsLst>
                <a:gs pos="0">
                  <a:srgbClr val="FFFFCC"/>
                </a:gs>
                <a:gs pos="100000">
                  <a:srgbClr val="FFFFFF"/>
                </a:gs>
              </a:gsLst>
              <a:lin ang="0" scaled="1"/>
            </a:gradFill>
            <a:ln>
              <a:noFill/>
            </a:ln>
            <a:effectLst>
              <a:outerShdw dist="35921" dir="2700000" algn="ctr" rotWithShape="0">
                <a:srgbClr val="CECECE"/>
              </a:outerShdw>
            </a:effectLst>
            <a:extLst>
              <a:ext uri="{91240B29-F687-4F45-9708-019B960494DF}">
                <a14:hiddenLine xmlns:a14="http://schemas.microsoft.com/office/drawing/2010/main" w="9525">
                  <a:solidFill>
                    <a:srgbClr val="666699"/>
                  </a:solidFill>
                  <a:miter lim="800000"/>
                  <a:headEnd/>
                  <a:tailEnd/>
                </a14:hiddenLine>
              </a:ext>
            </a:extLst>
          </p:spPr>
          <p:txBody>
            <a:bodyPr wrap="none" anchor="ctr"/>
            <a:lstStyle/>
            <a:p>
              <a:endParaRPr lang="it-IT"/>
            </a:p>
          </p:txBody>
        </p:sp>
        <p:sp>
          <p:nvSpPr>
            <p:cNvPr id="343045" name="Freeform 5"/>
            <p:cNvSpPr>
              <a:spLocks/>
            </p:cNvSpPr>
            <p:nvPr/>
          </p:nvSpPr>
          <p:spPr bwMode="auto">
            <a:xfrm>
              <a:off x="929" y="3416"/>
              <a:ext cx="217" cy="196"/>
            </a:xfrm>
            <a:custGeom>
              <a:avLst/>
              <a:gdLst>
                <a:gd name="T0" fmla="*/ 0 w 240"/>
                <a:gd name="T1" fmla="*/ 0 h 240"/>
                <a:gd name="T2" fmla="*/ 0 w 240"/>
                <a:gd name="T3" fmla="*/ 240 h 240"/>
                <a:gd name="T4" fmla="*/ 240 w 240"/>
                <a:gd name="T5" fmla="*/ 240 h 240"/>
              </a:gdLst>
              <a:ahLst/>
              <a:cxnLst>
                <a:cxn ang="0">
                  <a:pos x="T0" y="T1"/>
                </a:cxn>
                <a:cxn ang="0">
                  <a:pos x="T2" y="T3"/>
                </a:cxn>
                <a:cxn ang="0">
                  <a:pos x="T4" y="T5"/>
                </a:cxn>
              </a:cxnLst>
              <a:rect l="0" t="0" r="r" b="b"/>
              <a:pathLst>
                <a:path w="240" h="240">
                  <a:moveTo>
                    <a:pt x="0" y="0"/>
                  </a:moveTo>
                  <a:lnTo>
                    <a:pt x="0" y="240"/>
                  </a:lnTo>
                  <a:lnTo>
                    <a:pt x="240" y="240"/>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343046" name="Freeform 6"/>
            <p:cNvSpPr>
              <a:spLocks/>
            </p:cNvSpPr>
            <p:nvPr/>
          </p:nvSpPr>
          <p:spPr bwMode="auto">
            <a:xfrm>
              <a:off x="1463" y="2899"/>
              <a:ext cx="217" cy="197"/>
            </a:xfrm>
            <a:custGeom>
              <a:avLst/>
              <a:gdLst>
                <a:gd name="T0" fmla="*/ 0 w 240"/>
                <a:gd name="T1" fmla="*/ 0 h 240"/>
                <a:gd name="T2" fmla="*/ 0 w 240"/>
                <a:gd name="T3" fmla="*/ 240 h 240"/>
                <a:gd name="T4" fmla="*/ 240 w 240"/>
                <a:gd name="T5" fmla="*/ 240 h 240"/>
              </a:gdLst>
              <a:ahLst/>
              <a:cxnLst>
                <a:cxn ang="0">
                  <a:pos x="T0" y="T1"/>
                </a:cxn>
                <a:cxn ang="0">
                  <a:pos x="T2" y="T3"/>
                </a:cxn>
                <a:cxn ang="0">
                  <a:pos x="T4" y="T5"/>
                </a:cxn>
              </a:cxnLst>
              <a:rect l="0" t="0" r="r" b="b"/>
              <a:pathLst>
                <a:path w="240" h="240">
                  <a:moveTo>
                    <a:pt x="0" y="0"/>
                  </a:moveTo>
                  <a:lnTo>
                    <a:pt x="0" y="240"/>
                  </a:lnTo>
                  <a:lnTo>
                    <a:pt x="240" y="240"/>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343047" name="Freeform 7"/>
            <p:cNvSpPr>
              <a:spLocks/>
            </p:cNvSpPr>
            <p:nvPr/>
          </p:nvSpPr>
          <p:spPr bwMode="auto">
            <a:xfrm>
              <a:off x="1463" y="2356"/>
              <a:ext cx="217" cy="196"/>
            </a:xfrm>
            <a:custGeom>
              <a:avLst/>
              <a:gdLst>
                <a:gd name="T0" fmla="*/ 0 w 240"/>
                <a:gd name="T1" fmla="*/ 0 h 240"/>
                <a:gd name="T2" fmla="*/ 0 w 240"/>
                <a:gd name="T3" fmla="*/ 240 h 240"/>
                <a:gd name="T4" fmla="*/ 240 w 240"/>
                <a:gd name="T5" fmla="*/ 240 h 240"/>
              </a:gdLst>
              <a:ahLst/>
              <a:cxnLst>
                <a:cxn ang="0">
                  <a:pos x="T0" y="T1"/>
                </a:cxn>
                <a:cxn ang="0">
                  <a:pos x="T2" y="T3"/>
                </a:cxn>
                <a:cxn ang="0">
                  <a:pos x="T4" y="T5"/>
                </a:cxn>
              </a:cxnLst>
              <a:rect l="0" t="0" r="r" b="b"/>
              <a:pathLst>
                <a:path w="240" h="240">
                  <a:moveTo>
                    <a:pt x="0" y="0"/>
                  </a:moveTo>
                  <a:lnTo>
                    <a:pt x="0" y="240"/>
                  </a:lnTo>
                  <a:lnTo>
                    <a:pt x="240" y="240"/>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343048" name="Freeform 8"/>
            <p:cNvSpPr>
              <a:spLocks/>
            </p:cNvSpPr>
            <p:nvPr/>
          </p:nvSpPr>
          <p:spPr bwMode="auto">
            <a:xfrm>
              <a:off x="1189" y="1545"/>
              <a:ext cx="217" cy="1295"/>
            </a:xfrm>
            <a:custGeom>
              <a:avLst/>
              <a:gdLst>
                <a:gd name="T0" fmla="*/ 0 w 240"/>
                <a:gd name="T1" fmla="*/ 0 h 240"/>
                <a:gd name="T2" fmla="*/ 0 w 240"/>
                <a:gd name="T3" fmla="*/ 240 h 240"/>
                <a:gd name="T4" fmla="*/ 240 w 240"/>
                <a:gd name="T5" fmla="*/ 240 h 240"/>
              </a:gdLst>
              <a:ahLst/>
              <a:cxnLst>
                <a:cxn ang="0">
                  <a:pos x="T0" y="T1"/>
                </a:cxn>
                <a:cxn ang="0">
                  <a:pos x="T2" y="T3"/>
                </a:cxn>
                <a:cxn ang="0">
                  <a:pos x="T4" y="T5"/>
                </a:cxn>
              </a:cxnLst>
              <a:rect l="0" t="0" r="r" b="b"/>
              <a:pathLst>
                <a:path w="240" h="240">
                  <a:moveTo>
                    <a:pt x="0" y="0"/>
                  </a:moveTo>
                  <a:lnTo>
                    <a:pt x="0" y="240"/>
                  </a:lnTo>
                  <a:lnTo>
                    <a:pt x="240" y="240"/>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343049" name="Freeform 9"/>
            <p:cNvSpPr>
              <a:spLocks/>
            </p:cNvSpPr>
            <p:nvPr/>
          </p:nvSpPr>
          <p:spPr bwMode="auto">
            <a:xfrm>
              <a:off x="1463" y="1807"/>
              <a:ext cx="217" cy="196"/>
            </a:xfrm>
            <a:custGeom>
              <a:avLst/>
              <a:gdLst>
                <a:gd name="T0" fmla="*/ 0 w 240"/>
                <a:gd name="T1" fmla="*/ 0 h 240"/>
                <a:gd name="T2" fmla="*/ 0 w 240"/>
                <a:gd name="T3" fmla="*/ 240 h 240"/>
                <a:gd name="T4" fmla="*/ 240 w 240"/>
                <a:gd name="T5" fmla="*/ 240 h 240"/>
              </a:gdLst>
              <a:ahLst/>
              <a:cxnLst>
                <a:cxn ang="0">
                  <a:pos x="T0" y="T1"/>
                </a:cxn>
                <a:cxn ang="0">
                  <a:pos x="T2" y="T3"/>
                </a:cxn>
                <a:cxn ang="0">
                  <a:pos x="T4" y="T5"/>
                </a:cxn>
              </a:cxnLst>
              <a:rect l="0" t="0" r="r" b="b"/>
              <a:pathLst>
                <a:path w="240" h="240">
                  <a:moveTo>
                    <a:pt x="0" y="0"/>
                  </a:moveTo>
                  <a:lnTo>
                    <a:pt x="0" y="240"/>
                  </a:lnTo>
                  <a:lnTo>
                    <a:pt x="240" y="240"/>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343050" name="Freeform 10"/>
            <p:cNvSpPr>
              <a:spLocks/>
            </p:cNvSpPr>
            <p:nvPr/>
          </p:nvSpPr>
          <p:spPr bwMode="auto">
            <a:xfrm>
              <a:off x="929" y="1270"/>
              <a:ext cx="217" cy="196"/>
            </a:xfrm>
            <a:custGeom>
              <a:avLst/>
              <a:gdLst>
                <a:gd name="T0" fmla="*/ 0 w 240"/>
                <a:gd name="T1" fmla="*/ 0 h 240"/>
                <a:gd name="T2" fmla="*/ 0 w 240"/>
                <a:gd name="T3" fmla="*/ 240 h 240"/>
                <a:gd name="T4" fmla="*/ 240 w 240"/>
                <a:gd name="T5" fmla="*/ 240 h 240"/>
              </a:gdLst>
              <a:ahLst/>
              <a:cxnLst>
                <a:cxn ang="0">
                  <a:pos x="T0" y="T1"/>
                </a:cxn>
                <a:cxn ang="0">
                  <a:pos x="T2" y="T3"/>
                </a:cxn>
                <a:cxn ang="0">
                  <a:pos x="T4" y="T5"/>
                </a:cxn>
              </a:cxnLst>
              <a:rect l="0" t="0" r="r" b="b"/>
              <a:pathLst>
                <a:path w="240" h="240">
                  <a:moveTo>
                    <a:pt x="0" y="0"/>
                  </a:moveTo>
                  <a:lnTo>
                    <a:pt x="0" y="240"/>
                  </a:lnTo>
                  <a:lnTo>
                    <a:pt x="240" y="240"/>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343051" name="AutoShape 11"/>
            <p:cNvSpPr>
              <a:spLocks noChangeArrowheads="1"/>
            </p:cNvSpPr>
            <p:nvPr/>
          </p:nvSpPr>
          <p:spPr bwMode="auto">
            <a:xfrm>
              <a:off x="583" y="799"/>
              <a:ext cx="823" cy="196"/>
            </a:xfrm>
            <a:prstGeom prst="roundRect">
              <a:avLst>
                <a:gd name="adj" fmla="val 7861"/>
              </a:avLst>
            </a:prstGeom>
            <a:gradFill rotWithShape="0">
              <a:gsLst>
                <a:gs pos="0">
                  <a:srgbClr val="99CCFF">
                    <a:gamma/>
                    <a:tint val="4314"/>
                    <a:invGamma/>
                  </a:srgbClr>
                </a:gs>
                <a:gs pos="100000">
                  <a:srgbClr val="99CCFF"/>
                </a:gs>
              </a:gsLst>
              <a:lin ang="5400000" scaled="1"/>
            </a:gradFill>
            <a:ln w="9525" algn="ctr">
              <a:solidFill>
                <a:srgbClr val="0033CC"/>
              </a:solidFill>
              <a:round/>
              <a:headEnd/>
              <a:tailEnd/>
            </a:ln>
            <a:effectLst>
              <a:outerShdw dist="53882" dir="2700000" algn="ctr" rotWithShape="0">
                <a:srgbClr val="969696"/>
              </a:outerShdw>
            </a:effectLst>
          </p:spPr>
          <p:txBody>
            <a:bodyPr wrap="none" tIns="27432" bIns="27432" anchor="ctr"/>
            <a:lstStyle/>
            <a:p>
              <a:pPr algn="l" eaLnBrk="0" hangingPunct="0"/>
              <a:r>
                <a:rPr lang="en-US" altLang="it-IT" sz="1600" b="1">
                  <a:solidFill>
                    <a:srgbClr val="3333CC"/>
                  </a:solidFill>
                </a:rPr>
                <a:t>DataSet</a:t>
              </a:r>
            </a:p>
          </p:txBody>
        </p:sp>
        <p:sp>
          <p:nvSpPr>
            <p:cNvPr id="343052" name="Freeform 12"/>
            <p:cNvSpPr>
              <a:spLocks/>
            </p:cNvSpPr>
            <p:nvPr/>
          </p:nvSpPr>
          <p:spPr bwMode="auto">
            <a:xfrm>
              <a:off x="721" y="995"/>
              <a:ext cx="217" cy="2330"/>
            </a:xfrm>
            <a:custGeom>
              <a:avLst/>
              <a:gdLst>
                <a:gd name="T0" fmla="*/ 0 w 240"/>
                <a:gd name="T1" fmla="*/ 0 h 2880"/>
                <a:gd name="T2" fmla="*/ 0 w 240"/>
                <a:gd name="T3" fmla="*/ 2880 h 2880"/>
                <a:gd name="T4" fmla="*/ 240 w 240"/>
                <a:gd name="T5" fmla="*/ 2880 h 2880"/>
              </a:gdLst>
              <a:ahLst/>
              <a:cxnLst>
                <a:cxn ang="0">
                  <a:pos x="T0" y="T1"/>
                </a:cxn>
                <a:cxn ang="0">
                  <a:pos x="T2" y="T3"/>
                </a:cxn>
                <a:cxn ang="0">
                  <a:pos x="T4" y="T5"/>
                </a:cxn>
              </a:cxnLst>
              <a:rect l="0" t="0" r="r" b="b"/>
              <a:pathLst>
                <a:path w="240" h="2880">
                  <a:moveTo>
                    <a:pt x="0" y="0"/>
                  </a:moveTo>
                  <a:lnTo>
                    <a:pt x="0" y="2880"/>
                  </a:lnTo>
                  <a:lnTo>
                    <a:pt x="240" y="2880"/>
                  </a:lnTo>
                </a:path>
              </a:pathLst>
            </a:custGeom>
            <a:noFill/>
            <a:ln w="28575" cap="flat" cmpd="sng">
              <a:solidFill>
                <a:schemeClr val="tx1"/>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343053" name="AutoShape 13"/>
            <p:cNvSpPr>
              <a:spLocks noChangeArrowheads="1"/>
            </p:cNvSpPr>
            <p:nvPr/>
          </p:nvSpPr>
          <p:spPr bwMode="auto">
            <a:xfrm>
              <a:off x="1362" y="2153"/>
              <a:ext cx="823" cy="197"/>
            </a:xfrm>
            <a:prstGeom prst="roundRect">
              <a:avLst>
                <a:gd name="adj" fmla="val 7861"/>
              </a:avLst>
            </a:prstGeom>
            <a:solidFill>
              <a:srgbClr val="FFFFFF"/>
            </a:solidFill>
            <a:ln w="9525" algn="ctr">
              <a:solidFill>
                <a:srgbClr val="333399"/>
              </a:solidFill>
              <a:round/>
              <a:headEnd/>
              <a:tailEnd/>
            </a:ln>
            <a:effectLst>
              <a:outerShdw dist="53882" dir="2700000" algn="ctr" rotWithShape="0">
                <a:srgbClr val="CECECE"/>
              </a:outerShdw>
            </a:effectLst>
          </p:spPr>
          <p:txBody>
            <a:bodyPr wrap="none" anchor="ctr"/>
            <a:lstStyle/>
            <a:p>
              <a:pPr algn="l"/>
              <a:r>
                <a:rPr lang="en-US" altLang="it-IT" sz="1600" b="1"/>
                <a:t>Constraints</a:t>
              </a:r>
            </a:p>
          </p:txBody>
        </p:sp>
        <p:sp>
          <p:nvSpPr>
            <p:cNvPr id="343054" name="AutoShape 14"/>
            <p:cNvSpPr>
              <a:spLocks noChangeArrowheads="1"/>
            </p:cNvSpPr>
            <p:nvPr/>
          </p:nvSpPr>
          <p:spPr bwMode="auto">
            <a:xfrm>
              <a:off x="1059" y="1340"/>
              <a:ext cx="823" cy="197"/>
            </a:xfrm>
            <a:prstGeom prst="roundRect">
              <a:avLst>
                <a:gd name="adj" fmla="val 7861"/>
              </a:avLst>
            </a:prstGeom>
            <a:gradFill rotWithShape="0">
              <a:gsLst>
                <a:gs pos="0">
                  <a:srgbClr val="99CCFF">
                    <a:gamma/>
                    <a:tint val="4314"/>
                    <a:invGamma/>
                  </a:srgbClr>
                </a:gs>
                <a:gs pos="100000">
                  <a:srgbClr val="99CCFF"/>
                </a:gs>
              </a:gsLst>
              <a:lin ang="5400000" scaled="1"/>
            </a:gradFill>
            <a:ln w="9525" algn="ctr">
              <a:solidFill>
                <a:srgbClr val="0033CC"/>
              </a:solidFill>
              <a:round/>
              <a:headEnd/>
              <a:tailEnd/>
            </a:ln>
            <a:effectLst>
              <a:outerShdw dist="53882" dir="2700000" algn="ctr" rotWithShape="0">
                <a:srgbClr val="969696"/>
              </a:outerShdw>
            </a:effectLst>
          </p:spPr>
          <p:txBody>
            <a:bodyPr wrap="none" tIns="27432" bIns="27432" anchor="ctr"/>
            <a:lstStyle/>
            <a:p>
              <a:pPr algn="l" eaLnBrk="0" hangingPunct="0"/>
              <a:r>
                <a:rPr lang="en-US" altLang="it-IT" sz="1600" b="1">
                  <a:solidFill>
                    <a:srgbClr val="3333CC"/>
                  </a:solidFill>
                </a:rPr>
                <a:t>Table</a:t>
              </a:r>
            </a:p>
          </p:txBody>
        </p:sp>
        <p:sp>
          <p:nvSpPr>
            <p:cNvPr id="343055" name="AutoShape 15"/>
            <p:cNvSpPr>
              <a:spLocks noChangeArrowheads="1"/>
            </p:cNvSpPr>
            <p:nvPr/>
          </p:nvSpPr>
          <p:spPr bwMode="auto">
            <a:xfrm>
              <a:off x="1622" y="1882"/>
              <a:ext cx="823" cy="196"/>
            </a:xfrm>
            <a:prstGeom prst="roundRect">
              <a:avLst>
                <a:gd name="adj" fmla="val 7861"/>
              </a:avLst>
            </a:prstGeom>
            <a:gradFill rotWithShape="0">
              <a:gsLst>
                <a:gs pos="0">
                  <a:srgbClr val="99CCFF">
                    <a:gamma/>
                    <a:tint val="4314"/>
                    <a:invGamma/>
                  </a:srgbClr>
                </a:gs>
                <a:gs pos="100000">
                  <a:srgbClr val="99CCFF"/>
                </a:gs>
              </a:gsLst>
              <a:lin ang="5400000" scaled="1"/>
            </a:gradFill>
            <a:ln w="9525" algn="ctr">
              <a:solidFill>
                <a:srgbClr val="0033CC"/>
              </a:solidFill>
              <a:round/>
              <a:headEnd/>
              <a:tailEnd/>
            </a:ln>
            <a:effectLst>
              <a:outerShdw dist="53882" dir="2700000" algn="ctr" rotWithShape="0">
                <a:srgbClr val="969696"/>
              </a:outerShdw>
            </a:effectLst>
          </p:spPr>
          <p:txBody>
            <a:bodyPr wrap="none" tIns="27432" bIns="27432" anchor="ctr"/>
            <a:lstStyle/>
            <a:p>
              <a:pPr algn="l" eaLnBrk="0" hangingPunct="0"/>
              <a:r>
                <a:rPr lang="en-US" altLang="it-IT" sz="1600" b="1">
                  <a:solidFill>
                    <a:srgbClr val="3333CC"/>
                  </a:solidFill>
                </a:rPr>
                <a:t>Column</a:t>
              </a:r>
            </a:p>
          </p:txBody>
        </p:sp>
        <p:sp>
          <p:nvSpPr>
            <p:cNvPr id="343056" name="AutoShape 16"/>
            <p:cNvSpPr>
              <a:spLocks noChangeArrowheads="1"/>
            </p:cNvSpPr>
            <p:nvPr/>
          </p:nvSpPr>
          <p:spPr bwMode="auto">
            <a:xfrm>
              <a:off x="1622" y="2424"/>
              <a:ext cx="823" cy="196"/>
            </a:xfrm>
            <a:prstGeom prst="roundRect">
              <a:avLst>
                <a:gd name="adj" fmla="val 7861"/>
              </a:avLst>
            </a:prstGeom>
            <a:gradFill rotWithShape="0">
              <a:gsLst>
                <a:gs pos="0">
                  <a:srgbClr val="99CCFF">
                    <a:gamma/>
                    <a:tint val="4314"/>
                    <a:invGamma/>
                  </a:srgbClr>
                </a:gs>
                <a:gs pos="100000">
                  <a:srgbClr val="99CCFF"/>
                </a:gs>
              </a:gsLst>
              <a:lin ang="5400000" scaled="1"/>
            </a:gradFill>
            <a:ln w="9525" algn="ctr">
              <a:solidFill>
                <a:srgbClr val="0033CC"/>
              </a:solidFill>
              <a:round/>
              <a:headEnd/>
              <a:tailEnd/>
            </a:ln>
            <a:effectLst>
              <a:outerShdw dist="53882" dir="2700000" algn="ctr" rotWithShape="0">
                <a:srgbClr val="969696"/>
              </a:outerShdw>
            </a:effectLst>
          </p:spPr>
          <p:txBody>
            <a:bodyPr wrap="none" tIns="27432" bIns="27432" anchor="ctr"/>
            <a:lstStyle/>
            <a:p>
              <a:pPr algn="l" eaLnBrk="0" hangingPunct="0"/>
              <a:r>
                <a:rPr lang="en-US" altLang="it-IT" sz="1600" b="1">
                  <a:solidFill>
                    <a:srgbClr val="3333CC"/>
                  </a:solidFill>
                </a:rPr>
                <a:t>Constraint</a:t>
              </a:r>
            </a:p>
          </p:txBody>
        </p:sp>
        <p:sp>
          <p:nvSpPr>
            <p:cNvPr id="343057" name="AutoShape 17"/>
            <p:cNvSpPr>
              <a:spLocks noChangeArrowheads="1"/>
            </p:cNvSpPr>
            <p:nvPr/>
          </p:nvSpPr>
          <p:spPr bwMode="auto">
            <a:xfrm>
              <a:off x="1362" y="2695"/>
              <a:ext cx="823" cy="196"/>
            </a:xfrm>
            <a:prstGeom prst="roundRect">
              <a:avLst>
                <a:gd name="adj" fmla="val 7861"/>
              </a:avLst>
            </a:prstGeom>
            <a:solidFill>
              <a:srgbClr val="FFFFFF"/>
            </a:solidFill>
            <a:ln w="9525" algn="ctr">
              <a:solidFill>
                <a:srgbClr val="333399"/>
              </a:solidFill>
              <a:round/>
              <a:headEnd/>
              <a:tailEnd/>
            </a:ln>
            <a:effectLst>
              <a:outerShdw dist="53882" dir="2700000" algn="ctr" rotWithShape="0">
                <a:srgbClr val="CECECE"/>
              </a:outerShdw>
            </a:effectLst>
          </p:spPr>
          <p:txBody>
            <a:bodyPr wrap="none" anchor="ctr"/>
            <a:lstStyle/>
            <a:p>
              <a:pPr algn="l"/>
              <a:r>
                <a:rPr lang="en-US" altLang="it-IT" sz="1600" b="1"/>
                <a:t>Rows</a:t>
              </a:r>
            </a:p>
          </p:txBody>
        </p:sp>
        <p:sp>
          <p:nvSpPr>
            <p:cNvPr id="343058" name="AutoShape 18"/>
            <p:cNvSpPr>
              <a:spLocks noChangeArrowheads="1"/>
            </p:cNvSpPr>
            <p:nvPr/>
          </p:nvSpPr>
          <p:spPr bwMode="auto">
            <a:xfrm>
              <a:off x="1622" y="2965"/>
              <a:ext cx="823" cy="197"/>
            </a:xfrm>
            <a:prstGeom prst="roundRect">
              <a:avLst>
                <a:gd name="adj" fmla="val 7861"/>
              </a:avLst>
            </a:prstGeom>
            <a:gradFill rotWithShape="0">
              <a:gsLst>
                <a:gs pos="0">
                  <a:srgbClr val="99CCFF">
                    <a:gamma/>
                    <a:tint val="4314"/>
                    <a:invGamma/>
                  </a:srgbClr>
                </a:gs>
                <a:gs pos="100000">
                  <a:srgbClr val="99CCFF"/>
                </a:gs>
              </a:gsLst>
              <a:lin ang="5400000" scaled="1"/>
            </a:gradFill>
            <a:ln w="9525" algn="ctr">
              <a:solidFill>
                <a:srgbClr val="0033CC"/>
              </a:solidFill>
              <a:round/>
              <a:headEnd/>
              <a:tailEnd/>
            </a:ln>
            <a:effectLst>
              <a:outerShdw dist="53882" dir="2700000" algn="ctr" rotWithShape="0">
                <a:srgbClr val="969696"/>
              </a:outerShdw>
            </a:effectLst>
          </p:spPr>
          <p:txBody>
            <a:bodyPr wrap="none" tIns="27432" bIns="27432" anchor="ctr"/>
            <a:lstStyle/>
            <a:p>
              <a:pPr algn="l" eaLnBrk="0" hangingPunct="0"/>
              <a:r>
                <a:rPr lang="en-US" altLang="it-IT" sz="1600" b="1">
                  <a:solidFill>
                    <a:srgbClr val="3333CC"/>
                  </a:solidFill>
                </a:rPr>
                <a:t>Row</a:t>
              </a:r>
            </a:p>
          </p:txBody>
        </p:sp>
        <p:sp>
          <p:nvSpPr>
            <p:cNvPr id="343059" name="AutoShape 19"/>
            <p:cNvSpPr>
              <a:spLocks noChangeArrowheads="1"/>
            </p:cNvSpPr>
            <p:nvPr/>
          </p:nvSpPr>
          <p:spPr bwMode="auto">
            <a:xfrm>
              <a:off x="843" y="3236"/>
              <a:ext cx="823" cy="196"/>
            </a:xfrm>
            <a:prstGeom prst="roundRect">
              <a:avLst>
                <a:gd name="adj" fmla="val 7861"/>
              </a:avLst>
            </a:prstGeom>
            <a:solidFill>
              <a:srgbClr val="FFFFFF"/>
            </a:solidFill>
            <a:ln w="9525" algn="ctr">
              <a:solidFill>
                <a:srgbClr val="333399"/>
              </a:solidFill>
              <a:round/>
              <a:headEnd/>
              <a:tailEnd/>
            </a:ln>
            <a:effectLst>
              <a:outerShdw dist="53882" dir="2700000" algn="ctr" rotWithShape="0">
                <a:srgbClr val="CECECE"/>
              </a:outerShdw>
            </a:effectLst>
          </p:spPr>
          <p:txBody>
            <a:bodyPr wrap="none" anchor="ctr"/>
            <a:lstStyle/>
            <a:p>
              <a:pPr algn="l"/>
              <a:r>
                <a:rPr lang="en-US" altLang="it-IT" sz="1600" b="1"/>
                <a:t>Relations</a:t>
              </a:r>
            </a:p>
          </p:txBody>
        </p:sp>
        <p:sp>
          <p:nvSpPr>
            <p:cNvPr id="343060" name="AutoShape 20"/>
            <p:cNvSpPr>
              <a:spLocks noChangeArrowheads="1"/>
            </p:cNvSpPr>
            <p:nvPr/>
          </p:nvSpPr>
          <p:spPr bwMode="auto">
            <a:xfrm>
              <a:off x="1059" y="3508"/>
              <a:ext cx="823" cy="196"/>
            </a:xfrm>
            <a:prstGeom prst="roundRect">
              <a:avLst>
                <a:gd name="adj" fmla="val 7861"/>
              </a:avLst>
            </a:prstGeom>
            <a:gradFill rotWithShape="0">
              <a:gsLst>
                <a:gs pos="0">
                  <a:srgbClr val="99CCFF">
                    <a:gamma/>
                    <a:tint val="4314"/>
                    <a:invGamma/>
                  </a:srgbClr>
                </a:gs>
                <a:gs pos="100000">
                  <a:srgbClr val="99CCFF"/>
                </a:gs>
              </a:gsLst>
              <a:lin ang="5400000" scaled="1"/>
            </a:gradFill>
            <a:ln w="9525" algn="ctr">
              <a:solidFill>
                <a:srgbClr val="0033CC"/>
              </a:solidFill>
              <a:round/>
              <a:headEnd/>
              <a:tailEnd/>
            </a:ln>
            <a:effectLst>
              <a:outerShdw dist="53882" dir="2700000" algn="ctr" rotWithShape="0">
                <a:srgbClr val="969696"/>
              </a:outerShdw>
            </a:effectLst>
          </p:spPr>
          <p:txBody>
            <a:bodyPr wrap="none" tIns="27432" bIns="27432" anchor="ctr"/>
            <a:lstStyle/>
            <a:p>
              <a:pPr algn="l" eaLnBrk="0" hangingPunct="0"/>
              <a:r>
                <a:rPr lang="en-US" altLang="it-IT" sz="1600" b="1">
                  <a:solidFill>
                    <a:srgbClr val="3333CC"/>
                  </a:solidFill>
                </a:rPr>
                <a:t>Relation</a:t>
              </a:r>
            </a:p>
          </p:txBody>
        </p:sp>
        <p:sp>
          <p:nvSpPr>
            <p:cNvPr id="343061" name="Line 21"/>
            <p:cNvSpPr>
              <a:spLocks noChangeShapeType="1"/>
            </p:cNvSpPr>
            <p:nvPr/>
          </p:nvSpPr>
          <p:spPr bwMode="auto">
            <a:xfrm>
              <a:off x="1189" y="2265"/>
              <a:ext cx="17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nvGrpSpPr>
            <p:cNvPr id="343062" name="Group 22"/>
            <p:cNvGrpSpPr>
              <a:grpSpLocks/>
            </p:cNvGrpSpPr>
            <p:nvPr/>
          </p:nvGrpSpPr>
          <p:grpSpPr bwMode="auto">
            <a:xfrm>
              <a:off x="1997" y="3619"/>
              <a:ext cx="1394" cy="402"/>
              <a:chOff x="2078" y="3352"/>
              <a:chExt cx="1394" cy="402"/>
            </a:xfrm>
          </p:grpSpPr>
          <p:sp>
            <p:nvSpPr>
              <p:cNvPr id="343063" name="Rectangle 23"/>
              <p:cNvSpPr>
                <a:spLocks noChangeArrowheads="1"/>
              </p:cNvSpPr>
              <p:nvPr/>
            </p:nvSpPr>
            <p:spPr bwMode="auto">
              <a:xfrm>
                <a:off x="2078" y="3352"/>
                <a:ext cx="1394" cy="402"/>
              </a:xfrm>
              <a:prstGeom prst="rect">
                <a:avLst/>
              </a:prstGeom>
              <a:gradFill rotWithShape="0">
                <a:gsLst>
                  <a:gs pos="0">
                    <a:srgbClr val="FFFFCC"/>
                  </a:gs>
                  <a:gs pos="100000">
                    <a:srgbClr val="FFFFFF"/>
                  </a:gs>
                </a:gsLst>
                <a:lin ang="0" scaled="1"/>
              </a:gradFill>
              <a:ln>
                <a:noFill/>
              </a:ln>
              <a:effectLst>
                <a:outerShdw dist="35921" dir="2700000" algn="ctr" rotWithShape="0">
                  <a:srgbClr val="CECECE"/>
                </a:outerShdw>
              </a:effectLst>
              <a:extLst>
                <a:ext uri="{91240B29-F687-4F45-9708-019B960494DF}">
                  <a14:hiddenLine xmlns:a14="http://schemas.microsoft.com/office/drawing/2010/main" w="9525">
                    <a:solidFill>
                      <a:srgbClr val="666699"/>
                    </a:solidFill>
                    <a:miter lim="800000"/>
                    <a:headEnd/>
                    <a:tailEnd/>
                  </a14:hiddenLine>
                </a:ext>
              </a:extLst>
            </p:spPr>
            <p:txBody>
              <a:bodyPr wrap="none" anchor="ctr"/>
              <a:lstStyle/>
              <a:p>
                <a:endParaRPr lang="it-IT"/>
              </a:p>
            </p:txBody>
          </p:sp>
          <p:grpSp>
            <p:nvGrpSpPr>
              <p:cNvPr id="343064" name="Group 24"/>
              <p:cNvGrpSpPr>
                <a:grpSpLocks/>
              </p:cNvGrpSpPr>
              <p:nvPr/>
            </p:nvGrpSpPr>
            <p:grpSpPr bwMode="auto">
              <a:xfrm>
                <a:off x="2165" y="3460"/>
                <a:ext cx="1224" cy="187"/>
                <a:chOff x="0" y="3792"/>
                <a:chExt cx="1968" cy="240"/>
              </a:xfrm>
            </p:grpSpPr>
            <p:sp>
              <p:nvSpPr>
                <p:cNvPr id="343065" name="AutoShape 25"/>
                <p:cNvSpPr>
                  <a:spLocks noChangeArrowheads="1"/>
                </p:cNvSpPr>
                <p:nvPr/>
              </p:nvSpPr>
              <p:spPr bwMode="auto">
                <a:xfrm>
                  <a:off x="0" y="3792"/>
                  <a:ext cx="912" cy="240"/>
                </a:xfrm>
                <a:prstGeom prst="roundRect">
                  <a:avLst>
                    <a:gd name="adj" fmla="val 7861"/>
                  </a:avLst>
                </a:prstGeom>
                <a:gradFill rotWithShape="0">
                  <a:gsLst>
                    <a:gs pos="0">
                      <a:srgbClr val="99CCFF">
                        <a:gamma/>
                        <a:tint val="4314"/>
                        <a:invGamma/>
                      </a:srgbClr>
                    </a:gs>
                    <a:gs pos="100000">
                      <a:srgbClr val="99CCFF"/>
                    </a:gs>
                  </a:gsLst>
                  <a:lin ang="5400000" scaled="1"/>
                </a:gradFill>
                <a:ln w="9525" algn="ctr">
                  <a:solidFill>
                    <a:srgbClr val="0033CC"/>
                  </a:solidFill>
                  <a:round/>
                  <a:headEnd/>
                  <a:tailEnd/>
                </a:ln>
                <a:effectLst>
                  <a:outerShdw dist="53882" dir="2700000" algn="ctr" rotWithShape="0">
                    <a:srgbClr val="969696"/>
                  </a:outerShdw>
                </a:effectLst>
              </p:spPr>
              <p:txBody>
                <a:bodyPr wrap="none" tIns="27432" bIns="27432" anchor="ctr"/>
                <a:lstStyle/>
                <a:p>
                  <a:pPr eaLnBrk="0" hangingPunct="0"/>
                  <a:r>
                    <a:rPr lang="en-US" altLang="it-IT" sz="1400">
                      <a:solidFill>
                        <a:srgbClr val="3333CC"/>
                      </a:solidFill>
                    </a:rPr>
                    <a:t>Object</a:t>
                  </a:r>
                </a:p>
              </p:txBody>
            </p:sp>
            <p:sp>
              <p:nvSpPr>
                <p:cNvPr id="343066" name="AutoShape 26"/>
                <p:cNvSpPr>
                  <a:spLocks noChangeArrowheads="1"/>
                </p:cNvSpPr>
                <p:nvPr/>
              </p:nvSpPr>
              <p:spPr bwMode="auto">
                <a:xfrm>
                  <a:off x="1056" y="3792"/>
                  <a:ext cx="912" cy="240"/>
                </a:xfrm>
                <a:prstGeom prst="roundRect">
                  <a:avLst>
                    <a:gd name="adj" fmla="val 7861"/>
                  </a:avLst>
                </a:prstGeom>
                <a:solidFill>
                  <a:srgbClr val="FFFFFF"/>
                </a:solidFill>
                <a:ln w="9525" algn="ctr">
                  <a:solidFill>
                    <a:srgbClr val="333399"/>
                  </a:solidFill>
                  <a:round/>
                  <a:headEnd/>
                  <a:tailEnd/>
                </a:ln>
                <a:effectLst>
                  <a:outerShdw dist="53882" dir="2700000" algn="ctr" rotWithShape="0">
                    <a:srgbClr val="CECECE"/>
                  </a:outerShdw>
                </a:effectLst>
              </p:spPr>
              <p:txBody>
                <a:bodyPr wrap="none" anchor="ctr"/>
                <a:lstStyle/>
                <a:p>
                  <a:r>
                    <a:rPr lang="en-US" altLang="it-IT" sz="1400"/>
                    <a:t>Collection</a:t>
                  </a:r>
                </a:p>
              </p:txBody>
            </p:sp>
          </p:grpSp>
        </p:grpSp>
        <p:sp>
          <p:nvSpPr>
            <p:cNvPr id="343067" name="Line 27"/>
            <p:cNvSpPr>
              <a:spLocks noChangeShapeType="1"/>
            </p:cNvSpPr>
            <p:nvPr/>
          </p:nvSpPr>
          <p:spPr bwMode="auto">
            <a:xfrm>
              <a:off x="722" y="1168"/>
              <a:ext cx="13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343068" name="AutoShape 28"/>
            <p:cNvSpPr>
              <a:spLocks noChangeArrowheads="1"/>
            </p:cNvSpPr>
            <p:nvPr/>
          </p:nvSpPr>
          <p:spPr bwMode="auto">
            <a:xfrm>
              <a:off x="843" y="1070"/>
              <a:ext cx="823" cy="196"/>
            </a:xfrm>
            <a:prstGeom prst="roundRect">
              <a:avLst>
                <a:gd name="adj" fmla="val 7861"/>
              </a:avLst>
            </a:prstGeom>
            <a:solidFill>
              <a:srgbClr val="FFFFFF"/>
            </a:solidFill>
            <a:ln w="9525" algn="ctr">
              <a:solidFill>
                <a:srgbClr val="333399"/>
              </a:solidFill>
              <a:round/>
              <a:headEnd/>
              <a:tailEnd/>
            </a:ln>
            <a:effectLst>
              <a:outerShdw dist="53882" dir="2700000" algn="ctr" rotWithShape="0">
                <a:srgbClr val="CECECE"/>
              </a:outerShdw>
            </a:effectLst>
          </p:spPr>
          <p:txBody>
            <a:bodyPr wrap="none" anchor="ctr"/>
            <a:lstStyle/>
            <a:p>
              <a:pPr algn="l"/>
              <a:r>
                <a:rPr lang="en-US" altLang="it-IT" sz="1600" b="1"/>
                <a:t>Tables</a:t>
              </a:r>
            </a:p>
          </p:txBody>
        </p:sp>
        <p:sp>
          <p:nvSpPr>
            <p:cNvPr id="343069" name="Line 29"/>
            <p:cNvSpPr>
              <a:spLocks noChangeShapeType="1"/>
            </p:cNvSpPr>
            <p:nvPr/>
          </p:nvSpPr>
          <p:spPr bwMode="auto">
            <a:xfrm>
              <a:off x="1199" y="1723"/>
              <a:ext cx="17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343070" name="AutoShape 30"/>
            <p:cNvSpPr>
              <a:spLocks noChangeArrowheads="1"/>
            </p:cNvSpPr>
            <p:nvPr/>
          </p:nvSpPr>
          <p:spPr bwMode="auto">
            <a:xfrm>
              <a:off x="1362" y="1611"/>
              <a:ext cx="823" cy="196"/>
            </a:xfrm>
            <a:prstGeom prst="roundRect">
              <a:avLst>
                <a:gd name="adj" fmla="val 7861"/>
              </a:avLst>
            </a:prstGeom>
            <a:solidFill>
              <a:srgbClr val="FFFFFF"/>
            </a:solidFill>
            <a:ln w="9525" algn="ctr">
              <a:solidFill>
                <a:srgbClr val="333399"/>
              </a:solidFill>
              <a:round/>
              <a:headEnd/>
              <a:tailEnd/>
            </a:ln>
            <a:effectLst>
              <a:outerShdw dist="53882" dir="2700000" algn="ctr" rotWithShape="0">
                <a:srgbClr val="CECECE"/>
              </a:outerShdw>
            </a:effectLst>
          </p:spPr>
          <p:txBody>
            <a:bodyPr wrap="none" anchor="ctr"/>
            <a:lstStyle/>
            <a:p>
              <a:pPr algn="l"/>
              <a:r>
                <a:rPr lang="en-US" altLang="it-IT" sz="1600" b="1"/>
                <a:t>Columns</a:t>
              </a:r>
            </a:p>
          </p:txBody>
        </p:sp>
      </p:grpSp>
      <p:sp>
        <p:nvSpPr>
          <p:cNvPr id="343071" name="Rectangle 31"/>
          <p:cNvSpPr>
            <a:spLocks noGrp="1" noChangeArrowheads="1"/>
          </p:cNvSpPr>
          <p:nvPr>
            <p:ph type="body" idx="1"/>
          </p:nvPr>
        </p:nvSpPr>
        <p:spPr>
          <a:xfrm>
            <a:off x="5791201" y="1357313"/>
            <a:ext cx="4219575" cy="4419600"/>
          </a:xfrm>
          <a:noFill/>
          <a:ln/>
        </p:spPr>
        <p:txBody>
          <a:bodyPr/>
          <a:lstStyle/>
          <a:p>
            <a:pPr marL="233363" indent="-233363">
              <a:lnSpc>
                <a:spcPct val="80000"/>
              </a:lnSpc>
            </a:pPr>
            <a:r>
              <a:rPr lang="en-US" altLang="it-IT"/>
              <a:t>DataSets consist of one or more tables and relations</a:t>
            </a:r>
          </a:p>
          <a:p>
            <a:pPr marL="576263" lvl="1">
              <a:lnSpc>
                <a:spcPct val="80000"/>
              </a:lnSpc>
            </a:pPr>
            <a:r>
              <a:rPr lang="en-US" altLang="it-IT"/>
              <a:t>Loaded from one or more </a:t>
            </a:r>
            <a:br>
              <a:rPr lang="en-US" altLang="it-IT"/>
            </a:br>
            <a:r>
              <a:rPr lang="en-US" altLang="it-IT"/>
              <a:t>data adapters</a:t>
            </a:r>
          </a:p>
          <a:p>
            <a:pPr marL="576263" lvl="1">
              <a:lnSpc>
                <a:spcPct val="80000"/>
              </a:lnSpc>
            </a:pPr>
            <a:r>
              <a:rPr lang="en-US" altLang="it-IT"/>
              <a:t>Created as you work</a:t>
            </a:r>
          </a:p>
          <a:p>
            <a:pPr marL="576263" lvl="1">
              <a:lnSpc>
                <a:spcPct val="80000"/>
              </a:lnSpc>
            </a:pPr>
            <a:r>
              <a:rPr lang="en-US" altLang="it-IT"/>
              <a:t>Loaded from XML</a:t>
            </a:r>
          </a:p>
          <a:p>
            <a:pPr marL="576263" lvl="1">
              <a:lnSpc>
                <a:spcPct val="80000"/>
              </a:lnSpc>
            </a:pPr>
            <a:r>
              <a:rPr lang="en-US" altLang="it-IT"/>
              <a:t>Loaded from other DataSets</a:t>
            </a:r>
          </a:p>
          <a:p>
            <a:pPr marL="233363" indent="-233363">
              <a:lnSpc>
                <a:spcPct val="80000"/>
              </a:lnSpc>
            </a:pPr>
            <a:r>
              <a:rPr lang="en-US" altLang="it-IT"/>
              <a:t>Tables contain columns, constraints, and rows</a:t>
            </a:r>
          </a:p>
          <a:p>
            <a:pPr marL="576263" lvl="1">
              <a:lnSpc>
                <a:spcPct val="80000"/>
              </a:lnSpc>
            </a:pPr>
            <a:r>
              <a:rPr lang="en-US" altLang="it-IT"/>
              <a:t>All are collections!</a:t>
            </a:r>
          </a:p>
        </p:txBody>
      </p:sp>
    </p:spTree>
    <p:extLst>
      <p:ext uri="{BB962C8B-B14F-4D97-AF65-F5344CB8AC3E}">
        <p14:creationId xmlns:p14="http://schemas.microsoft.com/office/powerpoint/2010/main" val="1509581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9" name="Rectangle 9"/>
          <p:cNvSpPr>
            <a:spLocks noGrp="1" noChangeArrowheads="1"/>
          </p:cNvSpPr>
          <p:nvPr>
            <p:ph type="title"/>
          </p:nvPr>
        </p:nvSpPr>
        <p:spPr/>
        <p:txBody>
          <a:bodyPr/>
          <a:lstStyle/>
          <a:p>
            <a:r>
              <a:rPr lang="en-US" altLang="it-IT"/>
              <a:t>What Is the .NET Data Provider?</a:t>
            </a:r>
          </a:p>
        </p:txBody>
      </p:sp>
      <p:sp>
        <p:nvSpPr>
          <p:cNvPr id="291866" name="Freeform 26"/>
          <p:cNvSpPr>
            <a:spLocks/>
          </p:cNvSpPr>
          <p:nvPr/>
        </p:nvSpPr>
        <p:spPr bwMode="auto">
          <a:xfrm>
            <a:off x="5157788" y="5060951"/>
            <a:ext cx="900112" cy="669925"/>
          </a:xfrm>
          <a:custGeom>
            <a:avLst/>
            <a:gdLst>
              <a:gd name="T0" fmla="*/ 665 w 706"/>
              <a:gd name="T1" fmla="*/ 0 h 422"/>
              <a:gd name="T2" fmla="*/ 0 w 706"/>
              <a:gd name="T3" fmla="*/ 422 h 422"/>
              <a:gd name="T4" fmla="*/ 706 w 706"/>
              <a:gd name="T5" fmla="*/ 422 h 422"/>
            </a:gdLst>
            <a:ahLst/>
            <a:cxnLst>
              <a:cxn ang="0">
                <a:pos x="T0" y="T1"/>
              </a:cxn>
              <a:cxn ang="0">
                <a:pos x="T2" y="T3"/>
              </a:cxn>
              <a:cxn ang="0">
                <a:pos x="T4" y="T5"/>
              </a:cxn>
            </a:cxnLst>
            <a:rect l="0" t="0" r="r" b="b"/>
            <a:pathLst>
              <a:path w="706" h="422">
                <a:moveTo>
                  <a:pt x="665" y="0"/>
                </a:moveTo>
                <a:lnTo>
                  <a:pt x="0" y="422"/>
                </a:lnTo>
                <a:lnTo>
                  <a:pt x="706" y="422"/>
                </a:lnTo>
              </a:path>
            </a:pathLst>
          </a:custGeom>
          <a:gradFill rotWithShape="0">
            <a:gsLst>
              <a:gs pos="0">
                <a:srgbClr val="F8E088"/>
              </a:gs>
              <a:gs pos="100000">
                <a:srgbClr val="FFFFEB"/>
              </a:gs>
            </a:gsLst>
            <a:lin ang="0" scaled="1"/>
          </a:gradFill>
          <a:ln w="38100" cap="rnd" cmpd="sng">
            <a:solidFill>
              <a:srgbClr val="FF9900"/>
            </a:solidFill>
            <a:prstDash val="sysDot"/>
            <a:round/>
            <a:headEnd type="none" w="med" len="med"/>
            <a:tailEnd type="none" w="med" len="med"/>
          </a:ln>
          <a:effectLst/>
          <a:extLst>
            <a:ext uri="{AF507438-7753-43E0-B8FC-AC1667EBCBE1}">
              <a14:hiddenEffects xmlns:a14="http://schemas.microsoft.com/office/drawing/2010/main">
                <a:effectLst>
                  <a:outerShdw dist="35921" dir="2700000" algn="ctr" rotWithShape="0">
                    <a:srgbClr val="B2B2B2"/>
                  </a:outerShdw>
                </a:effectLst>
              </a14:hiddenEffects>
            </a:ext>
          </a:extLst>
        </p:spPr>
        <p:txBody>
          <a:bodyPr wrap="none" anchor="ctr"/>
          <a:lstStyle/>
          <a:p>
            <a:endParaRPr lang="it-IT"/>
          </a:p>
        </p:txBody>
      </p:sp>
      <p:sp>
        <p:nvSpPr>
          <p:cNvPr id="291868" name="Freeform 28"/>
          <p:cNvSpPr>
            <a:spLocks/>
          </p:cNvSpPr>
          <p:nvPr/>
        </p:nvSpPr>
        <p:spPr bwMode="auto">
          <a:xfrm>
            <a:off x="4546600" y="4017964"/>
            <a:ext cx="1511300" cy="815975"/>
          </a:xfrm>
          <a:custGeom>
            <a:avLst/>
            <a:gdLst>
              <a:gd name="T0" fmla="*/ 1079 w 1120"/>
              <a:gd name="T1" fmla="*/ 0 h 495"/>
              <a:gd name="T2" fmla="*/ 0 w 1120"/>
              <a:gd name="T3" fmla="*/ 495 h 495"/>
              <a:gd name="T4" fmla="*/ 1120 w 1120"/>
              <a:gd name="T5" fmla="*/ 422 h 495"/>
            </a:gdLst>
            <a:ahLst/>
            <a:cxnLst>
              <a:cxn ang="0">
                <a:pos x="T0" y="T1"/>
              </a:cxn>
              <a:cxn ang="0">
                <a:pos x="T2" y="T3"/>
              </a:cxn>
              <a:cxn ang="0">
                <a:pos x="T4" y="T5"/>
              </a:cxn>
            </a:cxnLst>
            <a:rect l="0" t="0" r="r" b="b"/>
            <a:pathLst>
              <a:path w="1120" h="495">
                <a:moveTo>
                  <a:pt x="1079" y="0"/>
                </a:moveTo>
                <a:lnTo>
                  <a:pt x="0" y="495"/>
                </a:lnTo>
                <a:lnTo>
                  <a:pt x="1120" y="422"/>
                </a:lnTo>
              </a:path>
            </a:pathLst>
          </a:custGeom>
          <a:gradFill rotWithShape="0">
            <a:gsLst>
              <a:gs pos="0">
                <a:srgbClr val="F8E088"/>
              </a:gs>
              <a:gs pos="100000">
                <a:srgbClr val="FFFFEB"/>
              </a:gs>
            </a:gsLst>
            <a:lin ang="0" scaled="1"/>
          </a:gradFill>
          <a:ln w="38100" cap="rnd" cmpd="sng">
            <a:solidFill>
              <a:srgbClr val="FF9900"/>
            </a:solidFill>
            <a:prstDash val="sysDot"/>
            <a:round/>
            <a:headEnd type="none" w="med" len="med"/>
            <a:tailEnd type="none" w="med" len="med"/>
          </a:ln>
          <a:effectLst/>
          <a:extLst>
            <a:ext uri="{AF507438-7753-43E0-B8FC-AC1667EBCBE1}">
              <a14:hiddenEffects xmlns:a14="http://schemas.microsoft.com/office/drawing/2010/main">
                <a:effectLst>
                  <a:outerShdw dist="35921" dir="2700000" algn="ctr" rotWithShape="0">
                    <a:srgbClr val="B2B2B2"/>
                  </a:outerShdw>
                </a:effectLst>
              </a14:hiddenEffects>
            </a:ext>
          </a:extLst>
        </p:spPr>
        <p:txBody>
          <a:bodyPr wrap="none" anchor="ctr"/>
          <a:lstStyle/>
          <a:p>
            <a:endParaRPr lang="it-IT"/>
          </a:p>
        </p:txBody>
      </p:sp>
      <p:sp>
        <p:nvSpPr>
          <p:cNvPr id="291869" name="Freeform 29"/>
          <p:cNvSpPr>
            <a:spLocks/>
          </p:cNvSpPr>
          <p:nvPr/>
        </p:nvSpPr>
        <p:spPr bwMode="auto">
          <a:xfrm>
            <a:off x="5149850" y="2974975"/>
            <a:ext cx="908050" cy="768350"/>
          </a:xfrm>
          <a:custGeom>
            <a:avLst/>
            <a:gdLst>
              <a:gd name="T0" fmla="*/ 689 w 730"/>
              <a:gd name="T1" fmla="*/ 0 h 568"/>
              <a:gd name="T2" fmla="*/ 0 w 730"/>
              <a:gd name="T3" fmla="*/ 568 h 568"/>
              <a:gd name="T4" fmla="*/ 730 w 730"/>
              <a:gd name="T5" fmla="*/ 422 h 568"/>
            </a:gdLst>
            <a:ahLst/>
            <a:cxnLst>
              <a:cxn ang="0">
                <a:pos x="T0" y="T1"/>
              </a:cxn>
              <a:cxn ang="0">
                <a:pos x="T2" y="T3"/>
              </a:cxn>
              <a:cxn ang="0">
                <a:pos x="T4" y="T5"/>
              </a:cxn>
            </a:cxnLst>
            <a:rect l="0" t="0" r="r" b="b"/>
            <a:pathLst>
              <a:path w="730" h="568">
                <a:moveTo>
                  <a:pt x="689" y="0"/>
                </a:moveTo>
                <a:lnTo>
                  <a:pt x="0" y="568"/>
                </a:lnTo>
                <a:lnTo>
                  <a:pt x="730" y="422"/>
                </a:lnTo>
              </a:path>
            </a:pathLst>
          </a:custGeom>
          <a:gradFill rotWithShape="0">
            <a:gsLst>
              <a:gs pos="0">
                <a:srgbClr val="F8E088"/>
              </a:gs>
              <a:gs pos="100000">
                <a:srgbClr val="FFFFEB"/>
              </a:gs>
            </a:gsLst>
            <a:lin ang="0" scaled="1"/>
          </a:gradFill>
          <a:ln w="38100" cap="rnd" cmpd="sng">
            <a:solidFill>
              <a:srgbClr val="FF9900"/>
            </a:solidFill>
            <a:prstDash val="sysDot"/>
            <a:round/>
            <a:headEnd type="none" w="med" len="med"/>
            <a:tailEnd type="none" w="med" len="med"/>
          </a:ln>
          <a:effectLst/>
          <a:extLst>
            <a:ext uri="{AF507438-7753-43E0-B8FC-AC1667EBCBE1}">
              <a14:hiddenEffects xmlns:a14="http://schemas.microsoft.com/office/drawing/2010/main">
                <a:effectLst>
                  <a:outerShdw dist="35921" dir="2700000" algn="ctr" rotWithShape="0">
                    <a:srgbClr val="B2B2B2"/>
                  </a:outerShdw>
                </a:effectLst>
              </a14:hiddenEffects>
            </a:ext>
          </a:extLst>
        </p:spPr>
        <p:txBody>
          <a:bodyPr wrap="none" anchor="ctr"/>
          <a:lstStyle/>
          <a:p>
            <a:endParaRPr lang="it-IT"/>
          </a:p>
        </p:txBody>
      </p:sp>
      <p:sp>
        <p:nvSpPr>
          <p:cNvPr id="291870" name="Freeform 30"/>
          <p:cNvSpPr>
            <a:spLocks/>
          </p:cNvSpPr>
          <p:nvPr/>
        </p:nvSpPr>
        <p:spPr bwMode="auto">
          <a:xfrm>
            <a:off x="5108576" y="1919288"/>
            <a:ext cx="949325" cy="1020762"/>
          </a:xfrm>
          <a:custGeom>
            <a:avLst/>
            <a:gdLst>
              <a:gd name="T0" fmla="*/ 706 w 747"/>
              <a:gd name="T1" fmla="*/ 0 h 746"/>
              <a:gd name="T2" fmla="*/ 0 w 747"/>
              <a:gd name="T3" fmla="*/ 746 h 746"/>
              <a:gd name="T4" fmla="*/ 747 w 747"/>
              <a:gd name="T5" fmla="*/ 422 h 746"/>
            </a:gdLst>
            <a:ahLst/>
            <a:cxnLst>
              <a:cxn ang="0">
                <a:pos x="T0" y="T1"/>
              </a:cxn>
              <a:cxn ang="0">
                <a:pos x="T2" y="T3"/>
              </a:cxn>
              <a:cxn ang="0">
                <a:pos x="T4" y="T5"/>
              </a:cxn>
            </a:cxnLst>
            <a:rect l="0" t="0" r="r" b="b"/>
            <a:pathLst>
              <a:path w="747" h="746">
                <a:moveTo>
                  <a:pt x="706" y="0"/>
                </a:moveTo>
                <a:lnTo>
                  <a:pt x="0" y="746"/>
                </a:lnTo>
                <a:lnTo>
                  <a:pt x="747" y="422"/>
                </a:lnTo>
              </a:path>
            </a:pathLst>
          </a:custGeom>
          <a:gradFill rotWithShape="0">
            <a:gsLst>
              <a:gs pos="0">
                <a:srgbClr val="F8E088"/>
              </a:gs>
              <a:gs pos="100000">
                <a:srgbClr val="FFFFEB"/>
              </a:gs>
            </a:gsLst>
            <a:lin ang="0" scaled="1"/>
          </a:gradFill>
          <a:ln w="38100" cap="rnd" cmpd="sng">
            <a:solidFill>
              <a:srgbClr val="FF9900"/>
            </a:solidFill>
            <a:prstDash val="sysDot"/>
            <a:round/>
            <a:headEnd type="none" w="med" len="med"/>
            <a:tailEnd type="none" w="med" len="med"/>
          </a:ln>
          <a:effectLst/>
          <a:extLst>
            <a:ext uri="{AF507438-7753-43E0-B8FC-AC1667EBCBE1}">
              <a14:hiddenEffects xmlns:a14="http://schemas.microsoft.com/office/drawing/2010/main">
                <a:effectLst>
                  <a:outerShdw dist="35921" dir="2700000" algn="ctr" rotWithShape="0">
                    <a:srgbClr val="B2B2B2"/>
                  </a:outerShdw>
                </a:effectLst>
              </a14:hiddenEffects>
            </a:ext>
          </a:extLst>
        </p:spPr>
        <p:txBody>
          <a:bodyPr wrap="none" anchor="ctr"/>
          <a:lstStyle/>
          <a:p>
            <a:endParaRPr lang="it-IT"/>
          </a:p>
        </p:txBody>
      </p:sp>
      <p:grpSp>
        <p:nvGrpSpPr>
          <p:cNvPr id="291871" name="Group 31"/>
          <p:cNvGrpSpPr>
            <a:grpSpLocks/>
          </p:cNvGrpSpPr>
          <p:nvPr/>
        </p:nvGrpSpPr>
        <p:grpSpPr bwMode="auto">
          <a:xfrm>
            <a:off x="5953125" y="1920876"/>
            <a:ext cx="3429000" cy="3846513"/>
            <a:chOff x="2790" y="1210"/>
            <a:chExt cx="2160" cy="2423"/>
          </a:xfrm>
        </p:grpSpPr>
        <p:sp>
          <p:nvSpPr>
            <p:cNvPr id="291859" name="Rectangle 19"/>
            <p:cNvSpPr>
              <a:spLocks noChangeArrowheads="1"/>
            </p:cNvSpPr>
            <p:nvPr/>
          </p:nvSpPr>
          <p:spPr bwMode="auto">
            <a:xfrm>
              <a:off x="2790" y="1210"/>
              <a:ext cx="2160" cy="452"/>
            </a:xfrm>
            <a:prstGeom prst="rect">
              <a:avLst/>
            </a:prstGeom>
            <a:gradFill rotWithShape="0">
              <a:gsLst>
                <a:gs pos="0">
                  <a:srgbClr val="99CCFF">
                    <a:gamma/>
                    <a:tint val="4314"/>
                    <a:invGamma/>
                  </a:srgbClr>
                </a:gs>
                <a:gs pos="100000">
                  <a:srgbClr val="99CCFF"/>
                </a:gs>
              </a:gsLst>
              <a:lin ang="5400000" scaled="1"/>
            </a:gradFill>
            <a:ln w="28575" algn="ctr">
              <a:solidFill>
                <a:srgbClr val="0033CC"/>
              </a:solidFill>
              <a:miter lim="800000"/>
              <a:headEnd/>
              <a:tailEnd/>
            </a:ln>
            <a:effectLst>
              <a:outerShdw dist="53882" dir="2700000" algn="ctr" rotWithShape="0">
                <a:srgbClr val="C0C0C0"/>
              </a:outerShdw>
            </a:effectLst>
          </p:spPr>
          <p:txBody>
            <a:bodyPr tIns="27432" bIns="27432" anchor="ctr"/>
            <a:lstStyle/>
            <a:p>
              <a:pPr eaLnBrk="0" hangingPunct="0"/>
              <a:r>
                <a:rPr lang="en-US" altLang="it-IT" b="1"/>
                <a:t>Manages the connection </a:t>
              </a:r>
              <a:br>
                <a:rPr lang="en-US" altLang="it-IT" b="1"/>
              </a:br>
              <a:r>
                <a:rPr lang="en-US" altLang="it-IT" b="1"/>
                <a:t>to a database</a:t>
              </a:r>
            </a:p>
          </p:txBody>
        </p:sp>
        <p:sp>
          <p:nvSpPr>
            <p:cNvPr id="291860" name="Rectangle 20"/>
            <p:cNvSpPr>
              <a:spLocks noChangeArrowheads="1"/>
            </p:cNvSpPr>
            <p:nvPr/>
          </p:nvSpPr>
          <p:spPr bwMode="auto">
            <a:xfrm>
              <a:off x="2790" y="1867"/>
              <a:ext cx="2160" cy="452"/>
            </a:xfrm>
            <a:prstGeom prst="rect">
              <a:avLst/>
            </a:prstGeom>
            <a:gradFill rotWithShape="0">
              <a:gsLst>
                <a:gs pos="0">
                  <a:srgbClr val="99CCFF">
                    <a:gamma/>
                    <a:tint val="4314"/>
                    <a:invGamma/>
                  </a:srgbClr>
                </a:gs>
                <a:gs pos="100000">
                  <a:srgbClr val="99CCFF"/>
                </a:gs>
              </a:gsLst>
              <a:lin ang="5400000" scaled="1"/>
            </a:gradFill>
            <a:ln w="28575" algn="ctr">
              <a:solidFill>
                <a:srgbClr val="0033CC"/>
              </a:solidFill>
              <a:miter lim="800000"/>
              <a:headEnd/>
              <a:tailEnd/>
            </a:ln>
            <a:effectLst>
              <a:outerShdw dist="53882" dir="2700000" algn="ctr" rotWithShape="0">
                <a:srgbClr val="C0C0C0"/>
              </a:outerShdw>
            </a:effectLst>
          </p:spPr>
          <p:txBody>
            <a:bodyPr tIns="27432" bIns="27432" anchor="ctr"/>
            <a:lstStyle/>
            <a:p>
              <a:pPr eaLnBrk="0" hangingPunct="0"/>
              <a:r>
                <a:rPr lang="en-US" altLang="it-IT" b="1"/>
                <a:t>Executes a query command </a:t>
              </a:r>
              <a:br>
                <a:rPr lang="en-US" altLang="it-IT" b="1"/>
              </a:br>
              <a:r>
                <a:rPr lang="en-US" altLang="it-IT" b="1"/>
                <a:t>on the database</a:t>
              </a:r>
            </a:p>
          </p:txBody>
        </p:sp>
        <p:sp>
          <p:nvSpPr>
            <p:cNvPr id="291863" name="Rectangle 23"/>
            <p:cNvSpPr>
              <a:spLocks noChangeArrowheads="1"/>
            </p:cNvSpPr>
            <p:nvPr/>
          </p:nvSpPr>
          <p:spPr bwMode="auto">
            <a:xfrm>
              <a:off x="2790" y="2524"/>
              <a:ext cx="2160" cy="452"/>
            </a:xfrm>
            <a:prstGeom prst="rect">
              <a:avLst/>
            </a:prstGeom>
            <a:gradFill rotWithShape="0">
              <a:gsLst>
                <a:gs pos="0">
                  <a:srgbClr val="99CCFF">
                    <a:gamma/>
                    <a:tint val="4314"/>
                    <a:invGamma/>
                  </a:srgbClr>
                </a:gs>
                <a:gs pos="100000">
                  <a:srgbClr val="99CCFF"/>
                </a:gs>
              </a:gsLst>
              <a:lin ang="5400000" scaled="1"/>
            </a:gradFill>
            <a:ln w="28575" algn="ctr">
              <a:solidFill>
                <a:srgbClr val="0033CC"/>
              </a:solidFill>
              <a:miter lim="800000"/>
              <a:headEnd/>
              <a:tailEnd/>
            </a:ln>
            <a:effectLst>
              <a:outerShdw dist="53882" dir="2700000" algn="ctr" rotWithShape="0">
                <a:srgbClr val="C0C0C0"/>
              </a:outerShdw>
            </a:effectLst>
          </p:spPr>
          <p:txBody>
            <a:bodyPr tIns="27432" bIns="27432" anchor="ctr"/>
            <a:lstStyle/>
            <a:p>
              <a:pPr eaLnBrk="0" hangingPunct="0"/>
              <a:r>
                <a:rPr lang="en-US" altLang="it-IT" b="1"/>
                <a:t>Exchanges data between </a:t>
              </a:r>
              <a:br>
                <a:rPr lang="en-US" altLang="it-IT" b="1"/>
              </a:br>
              <a:r>
                <a:rPr lang="en-US" altLang="it-IT" b="1"/>
                <a:t>the data set and the database</a:t>
              </a:r>
            </a:p>
          </p:txBody>
        </p:sp>
        <p:sp>
          <p:nvSpPr>
            <p:cNvPr id="291862" name="Rectangle 22"/>
            <p:cNvSpPr>
              <a:spLocks noChangeArrowheads="1"/>
            </p:cNvSpPr>
            <p:nvPr/>
          </p:nvSpPr>
          <p:spPr bwMode="auto">
            <a:xfrm>
              <a:off x="2790" y="3181"/>
              <a:ext cx="2160" cy="452"/>
            </a:xfrm>
            <a:prstGeom prst="rect">
              <a:avLst/>
            </a:prstGeom>
            <a:gradFill rotWithShape="0">
              <a:gsLst>
                <a:gs pos="0">
                  <a:srgbClr val="99CCFF">
                    <a:gamma/>
                    <a:tint val="4314"/>
                    <a:invGamma/>
                  </a:srgbClr>
                </a:gs>
                <a:gs pos="100000">
                  <a:srgbClr val="99CCFF"/>
                </a:gs>
              </a:gsLst>
              <a:lin ang="5400000" scaled="1"/>
            </a:gradFill>
            <a:ln w="28575" algn="ctr">
              <a:solidFill>
                <a:srgbClr val="0033CC"/>
              </a:solidFill>
              <a:miter lim="800000"/>
              <a:headEnd/>
              <a:tailEnd/>
            </a:ln>
            <a:effectLst>
              <a:outerShdw dist="53882" dir="2700000" algn="ctr" rotWithShape="0">
                <a:srgbClr val="C0C0C0"/>
              </a:outerShdw>
            </a:effectLst>
          </p:spPr>
          <p:txBody>
            <a:bodyPr tIns="27432" bIns="27432" anchor="ctr"/>
            <a:lstStyle/>
            <a:p>
              <a:pPr eaLnBrk="0" hangingPunct="0"/>
              <a:r>
                <a:rPr lang="en-US" altLang="it-IT" b="1"/>
                <a:t>Provides efficient access to a</a:t>
              </a:r>
              <a:br>
                <a:rPr lang="en-US" altLang="it-IT" b="1"/>
              </a:br>
              <a:r>
                <a:rPr lang="en-US" altLang="it-IT" b="1"/>
                <a:t>stream of read-only data</a:t>
              </a:r>
            </a:p>
          </p:txBody>
        </p:sp>
      </p:grpSp>
      <p:sp>
        <p:nvSpPr>
          <p:cNvPr id="291847" name="AutoShape 7"/>
          <p:cNvSpPr>
            <a:spLocks noChangeArrowheads="1"/>
          </p:cNvSpPr>
          <p:nvPr/>
        </p:nvSpPr>
        <p:spPr bwMode="auto">
          <a:xfrm>
            <a:off x="2921001" y="1389063"/>
            <a:ext cx="1965325" cy="1039812"/>
          </a:xfrm>
          <a:prstGeom prst="can">
            <a:avLst>
              <a:gd name="adj" fmla="val 21491"/>
            </a:avLst>
          </a:prstGeom>
          <a:gradFill rotWithShape="0">
            <a:gsLst>
              <a:gs pos="0">
                <a:srgbClr val="6590FD">
                  <a:gamma/>
                  <a:shade val="66275"/>
                  <a:invGamma/>
                </a:srgbClr>
              </a:gs>
              <a:gs pos="50000">
                <a:srgbClr val="6590FD"/>
              </a:gs>
              <a:gs pos="100000">
                <a:srgbClr val="6590FD">
                  <a:gamma/>
                  <a:shade val="66275"/>
                  <a:invGamma/>
                </a:srgbClr>
              </a:gs>
            </a:gsLst>
            <a:lin ang="0" scaled="1"/>
          </a:gradFill>
          <a:ln w="12700" cap="rnd">
            <a:solidFill>
              <a:srgbClr val="333399"/>
            </a:solidFill>
            <a:round/>
            <a:headEnd/>
            <a:tailEnd/>
          </a:ln>
          <a:effectLst>
            <a:outerShdw dist="63500" dir="3187806" algn="ctr" rotWithShape="0">
              <a:srgbClr val="B2B2B2"/>
            </a:outerShdw>
          </a:effectLst>
        </p:spPr>
        <p:txBody>
          <a:bodyPr tIns="91440" anchor="ctr"/>
          <a:lstStyle/>
          <a:p>
            <a:pPr eaLnBrk="0" hangingPunct="0"/>
            <a:r>
              <a:rPr lang="en-US" altLang="it-IT" sz="2200" b="1">
                <a:solidFill>
                  <a:schemeClr val="bg1"/>
                </a:solidFill>
                <a:effectLst>
                  <a:outerShdw blurRad="38100" dist="38100" dir="2700000" algn="tl">
                    <a:srgbClr val="000000"/>
                  </a:outerShdw>
                </a:effectLst>
              </a:rPr>
              <a:t>Database</a:t>
            </a:r>
          </a:p>
        </p:txBody>
      </p:sp>
      <p:sp>
        <p:nvSpPr>
          <p:cNvPr id="291850" name="AutoShape 10"/>
          <p:cNvSpPr>
            <a:spLocks noChangeArrowheads="1"/>
          </p:cNvSpPr>
          <p:nvPr/>
        </p:nvSpPr>
        <p:spPr bwMode="auto">
          <a:xfrm>
            <a:off x="2665414" y="2819400"/>
            <a:ext cx="2478087" cy="533400"/>
          </a:xfrm>
          <a:prstGeom prst="roundRect">
            <a:avLst>
              <a:gd name="adj" fmla="val 16667"/>
            </a:avLst>
          </a:prstGeom>
          <a:gradFill rotWithShape="0">
            <a:gsLst>
              <a:gs pos="0">
                <a:srgbClr val="99CCFF">
                  <a:gamma/>
                  <a:tint val="4314"/>
                  <a:invGamma/>
                </a:srgbClr>
              </a:gs>
              <a:gs pos="100000">
                <a:srgbClr val="99CCFF"/>
              </a:gs>
            </a:gsLst>
            <a:lin ang="5400000" scaled="1"/>
          </a:gradFill>
          <a:ln w="9525" algn="ctr">
            <a:solidFill>
              <a:srgbClr val="0033CC"/>
            </a:solidFill>
            <a:round/>
            <a:headEnd/>
            <a:tailEnd/>
          </a:ln>
          <a:effectLst>
            <a:outerShdw dist="53882" dir="2700000" algn="ctr" rotWithShape="0">
              <a:srgbClr val="969696"/>
            </a:outerShdw>
          </a:effectLst>
        </p:spPr>
        <p:txBody>
          <a:bodyPr wrap="none" tIns="27432" bIns="27432" anchor="ctr"/>
          <a:lstStyle/>
          <a:p>
            <a:pPr eaLnBrk="0" hangingPunct="0"/>
            <a:r>
              <a:rPr lang="en-US" altLang="it-IT" sz="2000" b="1">
                <a:solidFill>
                  <a:srgbClr val="3333CC"/>
                </a:solidFill>
              </a:rPr>
              <a:t>Connection</a:t>
            </a:r>
          </a:p>
        </p:txBody>
      </p:sp>
      <p:sp>
        <p:nvSpPr>
          <p:cNvPr id="291851" name="AutoShape 11"/>
          <p:cNvSpPr>
            <a:spLocks noChangeArrowheads="1"/>
          </p:cNvSpPr>
          <p:nvPr/>
        </p:nvSpPr>
        <p:spPr bwMode="auto">
          <a:xfrm>
            <a:off x="2665414" y="3533775"/>
            <a:ext cx="2478087" cy="533400"/>
          </a:xfrm>
          <a:prstGeom prst="roundRect">
            <a:avLst>
              <a:gd name="adj" fmla="val 16667"/>
            </a:avLst>
          </a:prstGeom>
          <a:gradFill rotWithShape="0">
            <a:gsLst>
              <a:gs pos="0">
                <a:srgbClr val="99CCFF">
                  <a:gamma/>
                  <a:tint val="4314"/>
                  <a:invGamma/>
                </a:srgbClr>
              </a:gs>
              <a:gs pos="100000">
                <a:srgbClr val="99CCFF"/>
              </a:gs>
            </a:gsLst>
            <a:lin ang="5400000" scaled="1"/>
          </a:gradFill>
          <a:ln w="9525" algn="ctr">
            <a:solidFill>
              <a:srgbClr val="0033CC"/>
            </a:solidFill>
            <a:round/>
            <a:headEnd/>
            <a:tailEnd/>
          </a:ln>
          <a:effectLst>
            <a:outerShdw dist="53882" dir="2700000" algn="ctr" rotWithShape="0">
              <a:srgbClr val="969696"/>
            </a:outerShdw>
          </a:effectLst>
        </p:spPr>
        <p:txBody>
          <a:bodyPr wrap="none" tIns="27432" bIns="27432" anchor="ctr"/>
          <a:lstStyle/>
          <a:p>
            <a:pPr eaLnBrk="0" hangingPunct="0"/>
            <a:r>
              <a:rPr lang="en-US" altLang="it-IT" sz="2000" b="1">
                <a:solidFill>
                  <a:srgbClr val="3333CC"/>
                </a:solidFill>
              </a:rPr>
              <a:t>Command</a:t>
            </a:r>
          </a:p>
        </p:txBody>
      </p:sp>
      <p:sp>
        <p:nvSpPr>
          <p:cNvPr id="291853" name="AutoShape 13"/>
          <p:cNvSpPr>
            <a:spLocks noChangeArrowheads="1"/>
          </p:cNvSpPr>
          <p:nvPr/>
        </p:nvSpPr>
        <p:spPr bwMode="auto">
          <a:xfrm>
            <a:off x="3201988" y="5486400"/>
            <a:ext cx="1941512" cy="533400"/>
          </a:xfrm>
          <a:prstGeom prst="roundRect">
            <a:avLst>
              <a:gd name="adj" fmla="val 16667"/>
            </a:avLst>
          </a:prstGeom>
          <a:gradFill rotWithShape="0">
            <a:gsLst>
              <a:gs pos="0">
                <a:srgbClr val="99CCFF">
                  <a:gamma/>
                  <a:tint val="4314"/>
                  <a:invGamma/>
                </a:srgbClr>
              </a:gs>
              <a:gs pos="100000">
                <a:srgbClr val="99CCFF"/>
              </a:gs>
            </a:gsLst>
            <a:lin ang="5400000" scaled="1"/>
          </a:gradFill>
          <a:ln w="9525" algn="ctr">
            <a:solidFill>
              <a:srgbClr val="0033CC"/>
            </a:solidFill>
            <a:round/>
            <a:headEnd/>
            <a:tailEnd/>
          </a:ln>
          <a:effectLst>
            <a:outerShdw dist="53882" dir="2700000" algn="ctr" rotWithShape="0">
              <a:srgbClr val="969696"/>
            </a:outerShdw>
          </a:effectLst>
        </p:spPr>
        <p:txBody>
          <a:bodyPr wrap="none" tIns="27432" bIns="27432" anchor="ctr"/>
          <a:lstStyle/>
          <a:p>
            <a:pPr eaLnBrk="0" hangingPunct="0"/>
            <a:r>
              <a:rPr lang="en-US" altLang="it-IT" sz="2000" b="1">
                <a:solidFill>
                  <a:srgbClr val="3333CC"/>
                </a:solidFill>
              </a:rPr>
              <a:t>DataReader</a:t>
            </a:r>
          </a:p>
        </p:txBody>
      </p:sp>
      <p:sp>
        <p:nvSpPr>
          <p:cNvPr id="291854" name="AutoShape 14"/>
          <p:cNvSpPr>
            <a:spLocks noChangeArrowheads="1"/>
          </p:cNvSpPr>
          <p:nvPr/>
        </p:nvSpPr>
        <p:spPr bwMode="auto">
          <a:xfrm>
            <a:off x="2665414" y="4495800"/>
            <a:ext cx="1870075" cy="533400"/>
          </a:xfrm>
          <a:prstGeom prst="roundRect">
            <a:avLst>
              <a:gd name="adj" fmla="val 16667"/>
            </a:avLst>
          </a:prstGeom>
          <a:gradFill rotWithShape="0">
            <a:gsLst>
              <a:gs pos="0">
                <a:srgbClr val="99CCFF">
                  <a:gamma/>
                  <a:tint val="4314"/>
                  <a:invGamma/>
                </a:srgbClr>
              </a:gs>
              <a:gs pos="100000">
                <a:srgbClr val="99CCFF"/>
              </a:gs>
            </a:gsLst>
            <a:lin ang="5400000" scaled="1"/>
          </a:gradFill>
          <a:ln w="9525" algn="ctr">
            <a:solidFill>
              <a:srgbClr val="0033CC"/>
            </a:solidFill>
            <a:round/>
            <a:headEnd/>
            <a:tailEnd/>
          </a:ln>
          <a:effectLst>
            <a:outerShdw dist="53882" dir="2700000" algn="ctr" rotWithShape="0">
              <a:srgbClr val="969696"/>
            </a:outerShdw>
          </a:effectLst>
        </p:spPr>
        <p:txBody>
          <a:bodyPr wrap="none" tIns="27432" bIns="27432" anchor="ctr"/>
          <a:lstStyle/>
          <a:p>
            <a:pPr eaLnBrk="0" hangingPunct="0"/>
            <a:r>
              <a:rPr lang="en-US" altLang="it-IT" sz="2000" b="1">
                <a:solidFill>
                  <a:srgbClr val="3333CC"/>
                </a:solidFill>
              </a:rPr>
              <a:t>DataAdapter</a:t>
            </a:r>
          </a:p>
        </p:txBody>
      </p:sp>
      <p:sp>
        <p:nvSpPr>
          <p:cNvPr id="291856" name="AutoShape 16"/>
          <p:cNvSpPr>
            <a:spLocks noChangeArrowheads="1"/>
          </p:cNvSpPr>
          <p:nvPr/>
        </p:nvSpPr>
        <p:spPr bwMode="auto">
          <a:xfrm rot="16200000" flipH="1">
            <a:off x="3689351" y="2478088"/>
            <a:ext cx="428625" cy="381000"/>
          </a:xfrm>
          <a:prstGeom prst="rightArrow">
            <a:avLst>
              <a:gd name="adj1" fmla="val 49741"/>
              <a:gd name="adj2" fmla="val 63688"/>
            </a:avLst>
          </a:prstGeom>
          <a:solidFill>
            <a:srgbClr val="DF95DA"/>
          </a:solidFill>
          <a:ln w="6350">
            <a:solidFill>
              <a:srgbClr val="800080"/>
            </a:solidFill>
            <a:miter lim="800000"/>
            <a:headEnd/>
            <a:tailEnd/>
          </a:ln>
          <a:effectLst>
            <a:outerShdw dist="40161" dir="4293903" algn="ctr" rotWithShape="0">
              <a:srgbClr val="919191"/>
            </a:outerShdw>
          </a:effectLst>
        </p:spPr>
        <p:txBody>
          <a:bodyPr wrap="none" tIns="27432" bIns="27432" anchor="ctr"/>
          <a:lstStyle/>
          <a:p>
            <a:endParaRPr lang="it-IT"/>
          </a:p>
        </p:txBody>
      </p:sp>
      <p:sp>
        <p:nvSpPr>
          <p:cNvPr id="291857" name="AutoShape 17"/>
          <p:cNvSpPr>
            <a:spLocks noChangeArrowheads="1"/>
          </p:cNvSpPr>
          <p:nvPr/>
        </p:nvSpPr>
        <p:spPr bwMode="auto">
          <a:xfrm rot="16200000" flipH="1">
            <a:off x="3697288" y="3295651"/>
            <a:ext cx="414338" cy="325437"/>
          </a:xfrm>
          <a:prstGeom prst="rightArrow">
            <a:avLst>
              <a:gd name="adj1" fmla="val 49741"/>
              <a:gd name="adj2" fmla="val 72076"/>
            </a:avLst>
          </a:prstGeom>
          <a:solidFill>
            <a:srgbClr val="DF95DA"/>
          </a:solidFill>
          <a:ln w="6350">
            <a:solidFill>
              <a:srgbClr val="800080"/>
            </a:solidFill>
            <a:miter lim="800000"/>
            <a:headEnd/>
            <a:tailEnd/>
          </a:ln>
          <a:effectLst>
            <a:outerShdw dist="40161" dir="4293903" algn="ctr" rotWithShape="0">
              <a:srgbClr val="919191"/>
            </a:outerShdw>
          </a:effectLst>
        </p:spPr>
        <p:txBody>
          <a:bodyPr wrap="none" tIns="27432" bIns="27432" anchor="ctr"/>
          <a:lstStyle/>
          <a:p>
            <a:endParaRPr lang="it-IT"/>
          </a:p>
        </p:txBody>
      </p:sp>
      <p:sp>
        <p:nvSpPr>
          <p:cNvPr id="291858" name="AutoShape 18"/>
          <p:cNvSpPr>
            <a:spLocks noChangeArrowheads="1"/>
          </p:cNvSpPr>
          <p:nvPr/>
        </p:nvSpPr>
        <p:spPr bwMode="auto">
          <a:xfrm rot="16200000" flipH="1">
            <a:off x="2870201" y="4137026"/>
            <a:ext cx="407987" cy="309562"/>
          </a:xfrm>
          <a:prstGeom prst="rightArrow">
            <a:avLst>
              <a:gd name="adj1" fmla="val 49741"/>
              <a:gd name="adj2" fmla="val 74611"/>
            </a:avLst>
          </a:prstGeom>
          <a:solidFill>
            <a:srgbClr val="DF95DA"/>
          </a:solidFill>
          <a:ln w="6350">
            <a:solidFill>
              <a:srgbClr val="800080"/>
            </a:solidFill>
            <a:miter lim="800000"/>
            <a:headEnd/>
            <a:tailEnd/>
          </a:ln>
          <a:effectLst>
            <a:outerShdw dist="40161" dir="4293903" algn="ctr" rotWithShape="0">
              <a:srgbClr val="919191"/>
            </a:outerShdw>
          </a:effectLst>
        </p:spPr>
        <p:txBody>
          <a:bodyPr wrap="none" tIns="27432" bIns="27432" anchor="ctr"/>
          <a:lstStyle/>
          <a:p>
            <a:endParaRPr lang="it-IT"/>
          </a:p>
        </p:txBody>
      </p:sp>
      <p:sp>
        <p:nvSpPr>
          <p:cNvPr id="291864" name="AutoShape 24"/>
          <p:cNvSpPr>
            <a:spLocks noChangeArrowheads="1"/>
          </p:cNvSpPr>
          <p:nvPr/>
        </p:nvSpPr>
        <p:spPr bwMode="auto">
          <a:xfrm rot="16200000" flipH="1">
            <a:off x="4119564" y="4621214"/>
            <a:ext cx="1366837" cy="338137"/>
          </a:xfrm>
          <a:prstGeom prst="rightArrow">
            <a:avLst>
              <a:gd name="adj1" fmla="val 49176"/>
              <a:gd name="adj2" fmla="val 83577"/>
            </a:avLst>
          </a:prstGeom>
          <a:solidFill>
            <a:srgbClr val="DF95DA"/>
          </a:solidFill>
          <a:ln w="6350">
            <a:solidFill>
              <a:srgbClr val="800080"/>
            </a:solidFill>
            <a:miter lim="800000"/>
            <a:headEnd/>
            <a:tailEnd/>
          </a:ln>
          <a:effectLst>
            <a:outerShdw dist="40161" dir="4293903" algn="ctr" rotWithShape="0">
              <a:srgbClr val="919191"/>
            </a:outerShdw>
          </a:effectLst>
        </p:spPr>
        <p:txBody>
          <a:bodyPr wrap="none" tIns="27432" bIns="27432" anchor="ctr"/>
          <a:lstStyle/>
          <a:p>
            <a:endParaRPr lang="it-IT"/>
          </a:p>
        </p:txBody>
      </p:sp>
    </p:spTree>
    <p:extLst>
      <p:ext uri="{BB962C8B-B14F-4D97-AF65-F5344CB8AC3E}">
        <p14:creationId xmlns:p14="http://schemas.microsoft.com/office/powerpoint/2010/main" val="34456001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r>
              <a:rPr lang="en-US" altLang="it-IT"/>
              <a:t>Lesson: Creating an Application That Uses ADO.NET to Access Data</a:t>
            </a:r>
          </a:p>
        </p:txBody>
      </p:sp>
      <p:sp>
        <p:nvSpPr>
          <p:cNvPr id="194563" name="Rectangle 3"/>
          <p:cNvSpPr>
            <a:spLocks noGrp="1" noChangeArrowheads="1"/>
          </p:cNvSpPr>
          <p:nvPr>
            <p:ph type="body" idx="1"/>
          </p:nvPr>
        </p:nvSpPr>
        <p:spPr/>
        <p:txBody>
          <a:bodyPr/>
          <a:lstStyle/>
          <a:p>
            <a:r>
              <a:rPr lang="en-US" altLang="it-IT"/>
              <a:t>How to Specify the Database Connection</a:t>
            </a:r>
          </a:p>
          <a:p>
            <a:r>
              <a:rPr lang="en-US" altLang="it-IT"/>
              <a:t>How to Specify the Database Command</a:t>
            </a:r>
          </a:p>
          <a:p>
            <a:r>
              <a:rPr lang="en-US" altLang="it-IT"/>
              <a:t>How to Create the DataAdapter Object</a:t>
            </a:r>
          </a:p>
          <a:p>
            <a:r>
              <a:rPr lang="en-US" altLang="it-IT"/>
              <a:t>How to Create a DataSet Object</a:t>
            </a:r>
          </a:p>
          <a:p>
            <a:r>
              <a:rPr lang="en-US" altLang="it-IT"/>
              <a:t>How to Bind a DataSet to a DataGrid</a:t>
            </a:r>
          </a:p>
          <a:p>
            <a:r>
              <a:rPr lang="en-US" altLang="it-IT"/>
              <a:t>How to Use the Data Wizards in Visual Studio .NET</a:t>
            </a:r>
          </a:p>
          <a:p>
            <a:endParaRPr lang="en-US" altLang="it-IT"/>
          </a:p>
          <a:p>
            <a:pPr>
              <a:buFont typeface="Wingdings" panose="05000000000000000000" pitchFamily="2" charset="2"/>
              <a:buNone/>
            </a:pPr>
            <a:r>
              <a:rPr lang="en-US" altLang="it-IT"/>
              <a:t> </a:t>
            </a:r>
          </a:p>
        </p:txBody>
      </p:sp>
    </p:spTree>
    <p:extLst>
      <p:ext uri="{BB962C8B-B14F-4D97-AF65-F5344CB8AC3E}">
        <p14:creationId xmlns:p14="http://schemas.microsoft.com/office/powerpoint/2010/main" val="2244760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p:txBody>
          <a:bodyPr/>
          <a:lstStyle/>
          <a:p>
            <a:r>
              <a:rPr lang="en-US" altLang="it-IT"/>
              <a:t>How to Specify the Database Connection</a:t>
            </a:r>
          </a:p>
        </p:txBody>
      </p:sp>
      <p:sp>
        <p:nvSpPr>
          <p:cNvPr id="232451" name="Rectangle 3"/>
          <p:cNvSpPr>
            <a:spLocks noGrp="1" noChangeArrowheads="1"/>
          </p:cNvSpPr>
          <p:nvPr>
            <p:ph type="body" idx="1"/>
          </p:nvPr>
        </p:nvSpPr>
        <p:spPr/>
        <p:txBody>
          <a:bodyPr/>
          <a:lstStyle/>
          <a:p>
            <a:r>
              <a:rPr lang="en-GB" altLang="it-IT"/>
              <a:t>Use the Connection object to:</a:t>
            </a:r>
          </a:p>
          <a:p>
            <a:pPr lvl="1"/>
            <a:r>
              <a:rPr lang="en-GB" altLang="it-IT"/>
              <a:t>Choose the connection type</a:t>
            </a:r>
          </a:p>
          <a:p>
            <a:pPr lvl="1"/>
            <a:r>
              <a:rPr lang="en-GB" altLang="it-IT"/>
              <a:t>Specify the data source</a:t>
            </a:r>
          </a:p>
          <a:p>
            <a:pPr lvl="1"/>
            <a:r>
              <a:rPr lang="en-GB" altLang="it-IT"/>
              <a:t>Open the connection to the data source</a:t>
            </a:r>
          </a:p>
          <a:p>
            <a:r>
              <a:rPr lang="en-US" altLang="it-IT"/>
              <a:t>Use the connection string to specify all of the options for your connection to the database, including the account name, database server, and database name</a:t>
            </a:r>
          </a:p>
          <a:p>
            <a:endParaRPr lang="en-US" altLang="it-IT"/>
          </a:p>
          <a:p>
            <a:endParaRPr lang="en-US" altLang="it-IT"/>
          </a:p>
          <a:p>
            <a:pPr>
              <a:buFont typeface="Wingdings" panose="05000000000000000000" pitchFamily="2" charset="2"/>
              <a:buNone/>
            </a:pPr>
            <a:endParaRPr lang="en-US" altLang="it-IT"/>
          </a:p>
        </p:txBody>
      </p:sp>
      <p:sp>
        <p:nvSpPr>
          <p:cNvPr id="232452" name="Rectangle 4"/>
          <p:cNvSpPr>
            <a:spLocks noChangeArrowheads="1"/>
          </p:cNvSpPr>
          <p:nvPr/>
        </p:nvSpPr>
        <p:spPr bwMode="auto">
          <a:xfrm>
            <a:off x="2025651" y="5029200"/>
            <a:ext cx="7959725" cy="1035050"/>
          </a:xfrm>
          <a:prstGeom prst="rect">
            <a:avLst/>
          </a:prstGeom>
          <a:solidFill>
            <a:schemeClr val="bg1"/>
          </a:solidFill>
          <a:ln w="28575">
            <a:solidFill>
              <a:schemeClr val="tx1"/>
            </a:solidFill>
            <a:miter lim="800000"/>
            <a:headEnd/>
            <a:tailEnd/>
          </a:ln>
          <a:effectLst>
            <a:outerShdw dist="71842" dir="2700000" algn="ctr" rotWithShape="0">
              <a:srgbClr val="919191"/>
            </a:outerShdw>
          </a:effectLst>
        </p:spPr>
        <p:txBody>
          <a:bodyPr>
            <a:spAutoFit/>
          </a:bodyPr>
          <a:lstStyle>
            <a:lvl1pPr marL="342900" indent="-342900" algn="l" eaLnBrk="0" hangingPunct="0">
              <a:lnSpc>
                <a:spcPct val="90000"/>
              </a:lnSpc>
              <a:spcBef>
                <a:spcPct val="60000"/>
              </a:spcBef>
              <a:buClr>
                <a:srgbClr val="D60093"/>
              </a:buClr>
              <a:buSzPct val="70000"/>
              <a:buFont typeface="Wingdings" panose="05000000000000000000" pitchFamily="2" charset="2"/>
              <a:buChar char="n"/>
              <a:defRPr sz="2400" b="1">
                <a:solidFill>
                  <a:schemeClr val="tx1"/>
                </a:solidFill>
                <a:latin typeface="Arial Narrow" panose="020B0606020202030204" pitchFamily="34" charset="0"/>
              </a:defRPr>
            </a:lvl1pPr>
            <a:lvl2pPr marL="742950" indent="-285750" algn="l" eaLnBrk="0" hangingPunct="0">
              <a:lnSpc>
                <a:spcPct val="90000"/>
              </a:lnSpc>
              <a:spcBef>
                <a:spcPct val="60000"/>
              </a:spcBef>
              <a:buClr>
                <a:srgbClr val="D60093"/>
              </a:buClr>
              <a:buSzPct val="65000"/>
              <a:buFont typeface="Wingdings" panose="05000000000000000000" pitchFamily="2" charset="2"/>
              <a:buChar char="l"/>
              <a:defRPr sz="2400">
                <a:solidFill>
                  <a:schemeClr val="tx1"/>
                </a:solidFill>
                <a:latin typeface="Arial Narrow" panose="020B0606020202030204" pitchFamily="34" charset="0"/>
              </a:defRPr>
            </a:lvl2pPr>
            <a:lvl3pPr marL="1143000" indent="-228600" algn="l" eaLnBrk="0" hangingPunct="0">
              <a:spcBef>
                <a:spcPct val="20000"/>
              </a:spcBef>
              <a:defRPr sz="2400">
                <a:solidFill>
                  <a:schemeClr val="tx1"/>
                </a:solidFill>
                <a:latin typeface="Arial Narrow" panose="020B0606020202030204" pitchFamily="34" charset="0"/>
              </a:defRPr>
            </a:lvl3pPr>
            <a:lvl4pPr marL="1600200" indent="-228600" algn="l" eaLnBrk="0" hangingPunct="0">
              <a:spcBef>
                <a:spcPct val="20000"/>
              </a:spcBef>
              <a:defRPr sz="2000">
                <a:solidFill>
                  <a:schemeClr val="tx1"/>
                </a:solidFill>
                <a:latin typeface="Arial Narrow" panose="020B0606020202030204" pitchFamily="34" charset="0"/>
              </a:defRPr>
            </a:lvl4pPr>
            <a:lvl5pPr marL="2057400" indent="-228600" algn="l" eaLnBrk="0" hangingPunct="0">
              <a:spcBef>
                <a:spcPct val="20000"/>
              </a:spcBef>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defRPr sz="2000">
                <a:solidFill>
                  <a:schemeClr val="tx1"/>
                </a:solidFill>
                <a:latin typeface="Arial Narrow" panose="020B0606020202030204" pitchFamily="34" charset="0"/>
              </a:defRPr>
            </a:lvl9pPr>
          </a:lstStyle>
          <a:p>
            <a:pPr eaLnBrk="1" hangingPunct="1">
              <a:lnSpc>
                <a:spcPct val="100000"/>
              </a:lnSpc>
              <a:spcBef>
                <a:spcPct val="0"/>
              </a:spcBef>
              <a:buFont typeface="Wingdings" panose="05000000000000000000" pitchFamily="2" charset="2"/>
              <a:buNone/>
            </a:pPr>
            <a:r>
              <a:rPr lang="en-US" altLang="it-IT" sz="2000" b="0">
                <a:latin typeface="Lucida Sans Typewriter" panose="020B0509030504030204" pitchFamily="49" charset="0"/>
              </a:rPr>
              <a:t>string connectionStr = @"Data Source=localhost; Integrated Security=SSPI; Initial Catalog=northwind";</a:t>
            </a:r>
          </a:p>
        </p:txBody>
      </p:sp>
    </p:spTree>
    <p:extLst>
      <p:ext uri="{BB962C8B-B14F-4D97-AF65-F5344CB8AC3E}">
        <p14:creationId xmlns:p14="http://schemas.microsoft.com/office/powerpoint/2010/main" val="6555048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lstStyle/>
          <a:p>
            <a:r>
              <a:rPr lang="en-US" altLang="it-IT"/>
              <a:t> How to Specify the Database Command</a:t>
            </a:r>
          </a:p>
        </p:txBody>
      </p:sp>
      <p:sp>
        <p:nvSpPr>
          <p:cNvPr id="234499" name="Rectangle 3"/>
          <p:cNvSpPr>
            <a:spLocks noGrp="1" noChangeArrowheads="1"/>
          </p:cNvSpPr>
          <p:nvPr>
            <p:ph type="body" sz="half" idx="1"/>
          </p:nvPr>
        </p:nvSpPr>
        <p:spPr>
          <a:xfrm>
            <a:off x="2501900" y="2528888"/>
            <a:ext cx="7099300" cy="3511550"/>
          </a:xfrm>
        </p:spPr>
        <p:txBody>
          <a:bodyPr>
            <a:normAutofit lnSpcReduction="10000"/>
          </a:bodyPr>
          <a:lstStyle/>
          <a:p>
            <a:r>
              <a:rPr lang="en-US" altLang="it-IT"/>
              <a:t>Create a string containing SQL statements</a:t>
            </a:r>
          </a:p>
          <a:p>
            <a:pPr lvl="1">
              <a:spcBef>
                <a:spcPct val="40000"/>
              </a:spcBef>
            </a:pPr>
            <a:r>
              <a:rPr lang="en-US" altLang="it-IT"/>
              <a:t>Remember that Verbatim strings can make this much easier!</a:t>
            </a:r>
          </a:p>
          <a:p>
            <a:r>
              <a:rPr lang="en-US" altLang="it-IT"/>
              <a:t>Examples of SQL statements:</a:t>
            </a:r>
          </a:p>
          <a:p>
            <a:pPr lvl="1">
              <a:spcBef>
                <a:spcPct val="40000"/>
              </a:spcBef>
            </a:pPr>
            <a:r>
              <a:rPr lang="en-US" altLang="it-IT"/>
              <a:t>SELECT * FROM Customers</a:t>
            </a:r>
          </a:p>
          <a:p>
            <a:pPr lvl="1">
              <a:spcBef>
                <a:spcPct val="40000"/>
              </a:spcBef>
            </a:pPr>
            <a:r>
              <a:rPr lang="en-US" altLang="it-IT"/>
              <a:t>SELECT CustomerName FROM Customers</a:t>
            </a:r>
          </a:p>
          <a:p>
            <a:pPr lvl="1">
              <a:spcBef>
                <a:spcPct val="40000"/>
              </a:spcBef>
            </a:pPr>
            <a:r>
              <a:rPr lang="en-US" altLang="it-IT"/>
              <a:t>SELECT * FROM Customers WHERE Country = 'Mexico'</a:t>
            </a:r>
          </a:p>
        </p:txBody>
      </p:sp>
      <p:sp>
        <p:nvSpPr>
          <p:cNvPr id="234500" name="Rectangle 4"/>
          <p:cNvSpPr>
            <a:spLocks noChangeArrowheads="1"/>
          </p:cNvSpPr>
          <p:nvPr/>
        </p:nvSpPr>
        <p:spPr bwMode="auto">
          <a:xfrm>
            <a:off x="2838451" y="1476375"/>
            <a:ext cx="6308725" cy="730250"/>
          </a:xfrm>
          <a:prstGeom prst="rect">
            <a:avLst/>
          </a:prstGeom>
          <a:solidFill>
            <a:schemeClr val="bg1"/>
          </a:solidFill>
          <a:ln w="28575">
            <a:solidFill>
              <a:schemeClr val="tx1"/>
            </a:solidFill>
            <a:miter lim="800000"/>
            <a:headEnd/>
            <a:tailEnd/>
          </a:ln>
          <a:effectLst>
            <a:outerShdw dist="71842" dir="2700000" algn="ctr" rotWithShape="0">
              <a:srgbClr val="919191"/>
            </a:outerShdw>
          </a:effectLst>
        </p:spPr>
        <p:txBody>
          <a:bodyPr>
            <a:spAutoFit/>
          </a:bodyPr>
          <a:lstStyle>
            <a:lvl1pPr marL="342900" indent="-342900" algn="l" eaLnBrk="0" hangingPunct="0">
              <a:lnSpc>
                <a:spcPct val="90000"/>
              </a:lnSpc>
              <a:spcBef>
                <a:spcPct val="60000"/>
              </a:spcBef>
              <a:buClr>
                <a:srgbClr val="D60093"/>
              </a:buClr>
              <a:buSzPct val="70000"/>
              <a:buFont typeface="Wingdings" panose="05000000000000000000" pitchFamily="2" charset="2"/>
              <a:buChar char="n"/>
              <a:defRPr sz="2400" b="1">
                <a:solidFill>
                  <a:schemeClr val="tx1"/>
                </a:solidFill>
                <a:latin typeface="Arial Narrow" panose="020B0606020202030204" pitchFamily="34" charset="0"/>
              </a:defRPr>
            </a:lvl1pPr>
            <a:lvl2pPr marL="742950" indent="-285750" algn="l" eaLnBrk="0" hangingPunct="0">
              <a:lnSpc>
                <a:spcPct val="90000"/>
              </a:lnSpc>
              <a:spcBef>
                <a:spcPct val="60000"/>
              </a:spcBef>
              <a:buClr>
                <a:srgbClr val="D60093"/>
              </a:buClr>
              <a:buSzPct val="65000"/>
              <a:buFont typeface="Wingdings" panose="05000000000000000000" pitchFamily="2" charset="2"/>
              <a:buChar char="l"/>
              <a:defRPr sz="2400">
                <a:solidFill>
                  <a:schemeClr val="tx1"/>
                </a:solidFill>
                <a:latin typeface="Arial Narrow" panose="020B0606020202030204" pitchFamily="34" charset="0"/>
              </a:defRPr>
            </a:lvl2pPr>
            <a:lvl3pPr marL="1143000" indent="-228600" algn="l" eaLnBrk="0" hangingPunct="0">
              <a:spcBef>
                <a:spcPct val="20000"/>
              </a:spcBef>
              <a:defRPr sz="2400">
                <a:solidFill>
                  <a:schemeClr val="tx1"/>
                </a:solidFill>
                <a:latin typeface="Arial Narrow" panose="020B0606020202030204" pitchFamily="34" charset="0"/>
              </a:defRPr>
            </a:lvl3pPr>
            <a:lvl4pPr marL="1600200" indent="-228600" algn="l" eaLnBrk="0" hangingPunct="0">
              <a:spcBef>
                <a:spcPct val="20000"/>
              </a:spcBef>
              <a:defRPr sz="2000">
                <a:solidFill>
                  <a:schemeClr val="tx1"/>
                </a:solidFill>
                <a:latin typeface="Arial Narrow" panose="020B0606020202030204" pitchFamily="34" charset="0"/>
              </a:defRPr>
            </a:lvl4pPr>
            <a:lvl5pPr marL="2057400" indent="-228600" algn="l" eaLnBrk="0" hangingPunct="0">
              <a:spcBef>
                <a:spcPct val="20000"/>
              </a:spcBef>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defRPr sz="2000">
                <a:solidFill>
                  <a:schemeClr val="tx1"/>
                </a:solidFill>
                <a:latin typeface="Arial Narrow" panose="020B0606020202030204" pitchFamily="34" charset="0"/>
              </a:defRPr>
            </a:lvl9pPr>
          </a:lstStyle>
          <a:p>
            <a:pPr eaLnBrk="1" hangingPunct="1">
              <a:lnSpc>
                <a:spcPct val="100000"/>
              </a:lnSpc>
              <a:spcBef>
                <a:spcPct val="0"/>
              </a:spcBef>
              <a:buFont typeface="Wingdings" panose="05000000000000000000" pitchFamily="2" charset="2"/>
              <a:buNone/>
            </a:pPr>
            <a:r>
              <a:rPr lang="en-US" altLang="it-IT" sz="2000">
                <a:latin typeface="Lucida Sans Typewriter" panose="020B0509030504030204" pitchFamily="49" charset="0"/>
              </a:rPr>
              <a:t>string commandStr=@"SELECT CustomerName, CompanyName FROM Customers";</a:t>
            </a:r>
          </a:p>
        </p:txBody>
      </p:sp>
    </p:spTree>
    <p:extLst>
      <p:ext uri="{BB962C8B-B14F-4D97-AF65-F5344CB8AC3E}">
        <p14:creationId xmlns:p14="http://schemas.microsoft.com/office/powerpoint/2010/main" val="18312101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009" name="AutoShape 73"/>
          <p:cNvSpPr>
            <a:spLocks noChangeArrowheads="1"/>
          </p:cNvSpPr>
          <p:nvPr/>
        </p:nvSpPr>
        <p:spPr bwMode="auto">
          <a:xfrm>
            <a:off x="8459788" y="2316163"/>
            <a:ext cx="1128712" cy="1503362"/>
          </a:xfrm>
          <a:prstGeom prst="can">
            <a:avLst>
              <a:gd name="adj" fmla="val 28624"/>
            </a:avLst>
          </a:prstGeom>
          <a:gradFill rotWithShape="0">
            <a:gsLst>
              <a:gs pos="0">
                <a:srgbClr val="6590FD">
                  <a:gamma/>
                  <a:shade val="66275"/>
                  <a:invGamma/>
                </a:srgbClr>
              </a:gs>
              <a:gs pos="50000">
                <a:srgbClr val="6590FD"/>
              </a:gs>
              <a:gs pos="100000">
                <a:srgbClr val="6590FD">
                  <a:gamma/>
                  <a:shade val="66275"/>
                  <a:invGamma/>
                </a:srgbClr>
              </a:gs>
            </a:gsLst>
            <a:lin ang="0" scaled="1"/>
          </a:gradFill>
          <a:ln w="12700" cap="rnd">
            <a:solidFill>
              <a:srgbClr val="333399"/>
            </a:solidFill>
            <a:round/>
            <a:headEnd/>
            <a:tailEnd/>
          </a:ln>
          <a:effectLst>
            <a:outerShdw dist="63500" dir="3187806" algn="ctr" rotWithShape="0">
              <a:srgbClr val="B2B2B2"/>
            </a:outerShdw>
          </a:effectLst>
        </p:spPr>
        <p:txBody>
          <a:bodyPr tIns="91440" anchor="ctr"/>
          <a:lstStyle/>
          <a:p>
            <a:pPr eaLnBrk="0" hangingPunct="0"/>
            <a:endParaRPr lang="it-IT" altLang="it-IT" sz="2200" b="1">
              <a:solidFill>
                <a:schemeClr val="bg1"/>
              </a:solidFill>
              <a:effectLst>
                <a:outerShdw blurRad="38100" dist="38100" dir="2700000" algn="tl">
                  <a:srgbClr val="000000"/>
                </a:outerShdw>
              </a:effectLst>
            </a:endParaRPr>
          </a:p>
        </p:txBody>
      </p:sp>
      <p:sp>
        <p:nvSpPr>
          <p:cNvPr id="296006" name="AutoShape 70"/>
          <p:cNvSpPr>
            <a:spLocks noChangeArrowheads="1"/>
          </p:cNvSpPr>
          <p:nvPr/>
        </p:nvSpPr>
        <p:spPr bwMode="auto">
          <a:xfrm>
            <a:off x="2444751" y="1878013"/>
            <a:ext cx="1700213" cy="3821112"/>
          </a:xfrm>
          <a:prstGeom prst="roundRect">
            <a:avLst>
              <a:gd name="adj" fmla="val 4634"/>
            </a:avLst>
          </a:prstGeom>
          <a:gradFill rotWithShape="0">
            <a:gsLst>
              <a:gs pos="0">
                <a:srgbClr val="99CCFF">
                  <a:gamma/>
                  <a:tint val="4314"/>
                  <a:invGamma/>
                </a:srgbClr>
              </a:gs>
              <a:gs pos="100000">
                <a:srgbClr val="99CCFF"/>
              </a:gs>
            </a:gsLst>
            <a:lin ang="5400000" scaled="1"/>
          </a:gradFill>
          <a:ln w="9525" algn="ctr">
            <a:solidFill>
              <a:srgbClr val="0033CC"/>
            </a:solidFill>
            <a:round/>
            <a:headEnd/>
            <a:tailEnd/>
          </a:ln>
          <a:effectLst/>
          <a:extLst>
            <a:ext uri="{AF507438-7753-43E0-B8FC-AC1667EBCBE1}">
              <a14:hiddenEffects xmlns:a14="http://schemas.microsoft.com/office/drawing/2010/main">
                <a:effectLst>
                  <a:outerShdw dist="53882" dir="2700000" algn="ctr" rotWithShape="0">
                    <a:srgbClr val="969696"/>
                  </a:outerShdw>
                </a:effectLst>
              </a14:hiddenEffects>
            </a:ext>
          </a:extLst>
        </p:spPr>
        <p:txBody>
          <a:bodyPr wrap="none" tIns="27432" bIns="27432"/>
          <a:lstStyle/>
          <a:p>
            <a:pPr eaLnBrk="0" hangingPunct="0"/>
            <a:endParaRPr lang="it-IT" altLang="it-IT" sz="2200" b="1"/>
          </a:p>
        </p:txBody>
      </p:sp>
      <p:sp>
        <p:nvSpPr>
          <p:cNvPr id="295938" name="Rectangle 2"/>
          <p:cNvSpPr>
            <a:spLocks noGrp="1" noChangeArrowheads="1"/>
          </p:cNvSpPr>
          <p:nvPr>
            <p:ph type="title"/>
          </p:nvPr>
        </p:nvSpPr>
        <p:spPr/>
        <p:txBody>
          <a:bodyPr/>
          <a:lstStyle/>
          <a:p>
            <a:r>
              <a:rPr lang="en-US" altLang="it-IT"/>
              <a:t>How to Create the DataAdapter Object</a:t>
            </a:r>
          </a:p>
        </p:txBody>
      </p:sp>
      <p:sp>
        <p:nvSpPr>
          <p:cNvPr id="295940" name="Rectangle 4"/>
          <p:cNvSpPr>
            <a:spLocks noChangeArrowheads="1"/>
          </p:cNvSpPr>
          <p:nvPr/>
        </p:nvSpPr>
        <p:spPr bwMode="auto">
          <a:xfrm>
            <a:off x="5419725" y="2286000"/>
            <a:ext cx="1447800" cy="1295400"/>
          </a:xfrm>
          <a:prstGeom prst="rect">
            <a:avLst/>
          </a:prstGeom>
          <a:gradFill rotWithShape="1">
            <a:gsLst>
              <a:gs pos="0">
                <a:srgbClr val="CCFFCC">
                  <a:gamma/>
                  <a:shade val="66275"/>
                  <a:invGamma/>
                </a:srgbClr>
              </a:gs>
              <a:gs pos="100000">
                <a:srgbClr val="CCFFCC"/>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GB" altLang="it-IT" b="1">
              <a:latin typeface="Arial Narrow" panose="020B0606020202030204" pitchFamily="34" charset="0"/>
            </a:endParaRPr>
          </a:p>
        </p:txBody>
      </p:sp>
      <p:sp>
        <p:nvSpPr>
          <p:cNvPr id="295941" name="Text Box 5"/>
          <p:cNvSpPr txBox="1">
            <a:spLocks noChangeArrowheads="1"/>
          </p:cNvSpPr>
          <p:nvPr/>
        </p:nvSpPr>
        <p:spPr bwMode="auto">
          <a:xfrm>
            <a:off x="8159751" y="1760508"/>
            <a:ext cx="1444113"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rgbClr val="FF33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GB" altLang="it-IT" sz="2000" b="1"/>
              <a:t>Data source</a:t>
            </a:r>
          </a:p>
        </p:txBody>
      </p:sp>
      <p:sp>
        <p:nvSpPr>
          <p:cNvPr id="295942" name="Text Box 6"/>
          <p:cNvSpPr txBox="1">
            <a:spLocks noChangeArrowheads="1"/>
          </p:cNvSpPr>
          <p:nvPr/>
        </p:nvSpPr>
        <p:spPr bwMode="auto">
          <a:xfrm>
            <a:off x="5287964" y="1885921"/>
            <a:ext cx="1546193"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rgbClr val="FF33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GB" altLang="it-IT" sz="2000" b="1"/>
              <a:t>DataAdapter</a:t>
            </a:r>
          </a:p>
        </p:txBody>
      </p:sp>
      <p:sp>
        <p:nvSpPr>
          <p:cNvPr id="295943" name="Text Box 7"/>
          <p:cNvSpPr txBox="1">
            <a:spLocks noChangeArrowheads="1"/>
          </p:cNvSpPr>
          <p:nvPr/>
        </p:nvSpPr>
        <p:spPr bwMode="auto">
          <a:xfrm>
            <a:off x="2655888" y="2054503"/>
            <a:ext cx="1139094"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rgbClr val="FF33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GB" altLang="it-IT" b="1"/>
              <a:t>DataTable</a:t>
            </a:r>
          </a:p>
        </p:txBody>
      </p:sp>
      <p:sp>
        <p:nvSpPr>
          <p:cNvPr id="295944" name="Text Box 8"/>
          <p:cNvSpPr txBox="1">
            <a:spLocks noChangeArrowheads="1"/>
          </p:cNvSpPr>
          <p:nvPr/>
        </p:nvSpPr>
        <p:spPr bwMode="auto">
          <a:xfrm>
            <a:off x="2655888" y="4226203"/>
            <a:ext cx="1139094"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rgbClr val="FF33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GB" altLang="it-IT" b="1"/>
              <a:t>DataTable</a:t>
            </a:r>
          </a:p>
        </p:txBody>
      </p:sp>
      <p:sp>
        <p:nvSpPr>
          <p:cNvPr id="295945" name="Text Box 9"/>
          <p:cNvSpPr txBox="1">
            <a:spLocks noChangeArrowheads="1"/>
          </p:cNvSpPr>
          <p:nvPr/>
        </p:nvSpPr>
        <p:spPr bwMode="auto">
          <a:xfrm>
            <a:off x="2728913" y="1476346"/>
            <a:ext cx="1021242"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rgbClr val="FF33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GB" altLang="it-IT" sz="2000" b="1"/>
              <a:t>DataSet</a:t>
            </a:r>
          </a:p>
        </p:txBody>
      </p:sp>
      <p:sp>
        <p:nvSpPr>
          <p:cNvPr id="295946" name="Rectangle 10"/>
          <p:cNvSpPr>
            <a:spLocks noChangeArrowheads="1"/>
          </p:cNvSpPr>
          <p:nvPr/>
        </p:nvSpPr>
        <p:spPr bwMode="auto">
          <a:xfrm>
            <a:off x="5419725" y="4454525"/>
            <a:ext cx="1447800" cy="1295400"/>
          </a:xfrm>
          <a:prstGeom prst="rect">
            <a:avLst/>
          </a:prstGeom>
          <a:gradFill rotWithShape="1">
            <a:gsLst>
              <a:gs pos="0">
                <a:srgbClr val="CCFFCC">
                  <a:gamma/>
                  <a:shade val="66275"/>
                  <a:invGamma/>
                </a:srgbClr>
              </a:gs>
              <a:gs pos="100000">
                <a:srgbClr val="CCFFCC"/>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GB" altLang="it-IT" b="1">
              <a:latin typeface="Arial Narrow" panose="020B0606020202030204" pitchFamily="34" charset="0"/>
            </a:endParaRPr>
          </a:p>
        </p:txBody>
      </p:sp>
      <p:sp>
        <p:nvSpPr>
          <p:cNvPr id="295947" name="Text Box 11"/>
          <p:cNvSpPr txBox="1">
            <a:spLocks noChangeArrowheads="1"/>
          </p:cNvSpPr>
          <p:nvPr/>
        </p:nvSpPr>
        <p:spPr bwMode="auto">
          <a:xfrm>
            <a:off x="5287964" y="4043333"/>
            <a:ext cx="1546193"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rgbClr val="FF3300"/>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GB" altLang="it-IT" sz="2000" b="1"/>
              <a:t>DataAdapter</a:t>
            </a:r>
          </a:p>
        </p:txBody>
      </p:sp>
      <p:graphicFrame>
        <p:nvGraphicFramePr>
          <p:cNvPr id="296010" name="Group 74"/>
          <p:cNvGraphicFramePr>
            <a:graphicFrameLocks noGrp="1"/>
          </p:cNvGraphicFramePr>
          <p:nvPr/>
        </p:nvGraphicFramePr>
        <p:xfrm>
          <a:off x="2619375" y="2428875"/>
          <a:ext cx="1301750" cy="873126"/>
        </p:xfrm>
        <a:graphic>
          <a:graphicData uri="http://schemas.openxmlformats.org/drawingml/2006/table">
            <a:tbl>
              <a:tblPr/>
              <a:tblGrid>
                <a:gridCol w="433388">
                  <a:extLst>
                    <a:ext uri="{9D8B030D-6E8A-4147-A177-3AD203B41FA5}">
                      <a16:colId xmlns:a16="http://schemas.microsoft.com/office/drawing/2014/main" val="776130026"/>
                    </a:ext>
                  </a:extLst>
                </a:gridCol>
                <a:gridCol w="434975">
                  <a:extLst>
                    <a:ext uri="{9D8B030D-6E8A-4147-A177-3AD203B41FA5}">
                      <a16:colId xmlns:a16="http://schemas.microsoft.com/office/drawing/2014/main" val="5309531"/>
                    </a:ext>
                  </a:extLst>
                </a:gridCol>
                <a:gridCol w="433387">
                  <a:extLst>
                    <a:ext uri="{9D8B030D-6E8A-4147-A177-3AD203B41FA5}">
                      <a16:colId xmlns:a16="http://schemas.microsoft.com/office/drawing/2014/main" val="1872547874"/>
                    </a:ext>
                  </a:extLst>
                </a:gridCol>
              </a:tblGrid>
              <a:tr h="209550">
                <a:tc>
                  <a:txBody>
                    <a:bodyPr/>
                    <a:lstStyle>
                      <a:lvl1pPr algn="l" eaLnBrk="0" hangingPunct="0">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gn="l" eaLnBrk="0" hangingPunct="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lgn="l" eaLnBrk="0" hangingPunct="0">
                        <a:spcBef>
                          <a:spcPct val="20000"/>
                        </a:spcBef>
                        <a:defRPr sz="2000">
                          <a:solidFill>
                            <a:schemeClr val="tx1"/>
                          </a:solidFill>
                          <a:latin typeface="Arial Narrow" panose="020B0606020202030204" pitchFamily="34" charset="0"/>
                        </a:defRPr>
                      </a:lvl3pPr>
                      <a:lvl4pPr marL="919163" algn="l" eaLnBrk="0" hangingPunct="0">
                        <a:spcBef>
                          <a:spcPct val="20000"/>
                        </a:spcBef>
                        <a:defRPr>
                          <a:solidFill>
                            <a:schemeClr val="tx1"/>
                          </a:solidFill>
                          <a:latin typeface="Arial Narrow" panose="020B0606020202030204" pitchFamily="34" charset="0"/>
                        </a:defRPr>
                      </a:lvl4pPr>
                      <a:lvl5pPr marL="1033463" algn="l" eaLnBrk="0" hangingPunct="0">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it-IT" sz="800" b="1" i="0" u="none" strike="noStrike" cap="none" normalizeH="0" baseline="0">
                        <a:ln>
                          <a:noFill/>
                        </a:ln>
                        <a:solidFill>
                          <a:schemeClr val="tx1"/>
                        </a:solidFill>
                        <a:effectLst/>
                        <a:latin typeface="Arial Narrow" panose="020B060602020203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gn="l" eaLnBrk="0" hangingPunct="0">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gn="l" eaLnBrk="0" hangingPunct="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lgn="l" eaLnBrk="0" hangingPunct="0">
                        <a:spcBef>
                          <a:spcPct val="20000"/>
                        </a:spcBef>
                        <a:defRPr sz="2000">
                          <a:solidFill>
                            <a:schemeClr val="tx1"/>
                          </a:solidFill>
                          <a:latin typeface="Arial Narrow" panose="020B0606020202030204" pitchFamily="34" charset="0"/>
                        </a:defRPr>
                      </a:lvl3pPr>
                      <a:lvl4pPr marL="919163" algn="l" eaLnBrk="0" hangingPunct="0">
                        <a:spcBef>
                          <a:spcPct val="20000"/>
                        </a:spcBef>
                        <a:defRPr>
                          <a:solidFill>
                            <a:schemeClr val="tx1"/>
                          </a:solidFill>
                          <a:latin typeface="Arial Narrow" panose="020B0606020202030204" pitchFamily="34" charset="0"/>
                        </a:defRPr>
                      </a:lvl4pPr>
                      <a:lvl5pPr marL="1033463" algn="l" eaLnBrk="0" hangingPunct="0">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it-IT"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gn="l" eaLnBrk="0" hangingPunct="0">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gn="l" eaLnBrk="0" hangingPunct="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lgn="l" eaLnBrk="0" hangingPunct="0">
                        <a:spcBef>
                          <a:spcPct val="20000"/>
                        </a:spcBef>
                        <a:defRPr sz="2000">
                          <a:solidFill>
                            <a:schemeClr val="tx1"/>
                          </a:solidFill>
                          <a:latin typeface="Arial Narrow" panose="020B0606020202030204" pitchFamily="34" charset="0"/>
                        </a:defRPr>
                      </a:lvl3pPr>
                      <a:lvl4pPr marL="919163" algn="l" eaLnBrk="0" hangingPunct="0">
                        <a:spcBef>
                          <a:spcPct val="20000"/>
                        </a:spcBef>
                        <a:defRPr>
                          <a:solidFill>
                            <a:schemeClr val="tx1"/>
                          </a:solidFill>
                          <a:latin typeface="Arial Narrow" panose="020B0606020202030204" pitchFamily="34" charset="0"/>
                        </a:defRPr>
                      </a:lvl4pPr>
                      <a:lvl5pPr marL="1033463" algn="l" eaLnBrk="0" hangingPunct="0">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it-IT"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78666227"/>
                  </a:ext>
                </a:extLst>
              </a:tr>
              <a:tr h="246063">
                <a:tc>
                  <a:txBody>
                    <a:bodyPr/>
                    <a:lstStyle>
                      <a:lvl1pPr algn="l" eaLnBrk="0" hangingPunct="0">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gn="l" eaLnBrk="0" hangingPunct="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lgn="l" eaLnBrk="0" hangingPunct="0">
                        <a:spcBef>
                          <a:spcPct val="20000"/>
                        </a:spcBef>
                        <a:defRPr sz="2000">
                          <a:solidFill>
                            <a:schemeClr val="tx1"/>
                          </a:solidFill>
                          <a:latin typeface="Arial Narrow" panose="020B0606020202030204" pitchFamily="34" charset="0"/>
                        </a:defRPr>
                      </a:lvl3pPr>
                      <a:lvl4pPr marL="919163" algn="l" eaLnBrk="0" hangingPunct="0">
                        <a:spcBef>
                          <a:spcPct val="20000"/>
                        </a:spcBef>
                        <a:defRPr>
                          <a:solidFill>
                            <a:schemeClr val="tx1"/>
                          </a:solidFill>
                          <a:latin typeface="Arial Narrow" panose="020B0606020202030204" pitchFamily="34" charset="0"/>
                        </a:defRPr>
                      </a:lvl4pPr>
                      <a:lvl5pPr marL="1033463" algn="l" eaLnBrk="0" hangingPunct="0">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it-IT" sz="800" b="1" i="0" u="none" strike="noStrike" cap="none" normalizeH="0" baseline="0">
                        <a:ln>
                          <a:noFill/>
                        </a:ln>
                        <a:solidFill>
                          <a:schemeClr val="tx1"/>
                        </a:solidFill>
                        <a:effectLst/>
                        <a:latin typeface="Arial Narrow" panose="020B060602020203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gn="l" eaLnBrk="0" hangingPunct="0">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gn="l" eaLnBrk="0" hangingPunct="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lgn="l" eaLnBrk="0" hangingPunct="0">
                        <a:spcBef>
                          <a:spcPct val="20000"/>
                        </a:spcBef>
                        <a:defRPr sz="2000">
                          <a:solidFill>
                            <a:schemeClr val="tx1"/>
                          </a:solidFill>
                          <a:latin typeface="Arial Narrow" panose="020B0606020202030204" pitchFamily="34" charset="0"/>
                        </a:defRPr>
                      </a:lvl3pPr>
                      <a:lvl4pPr marL="919163" algn="l" eaLnBrk="0" hangingPunct="0">
                        <a:spcBef>
                          <a:spcPct val="20000"/>
                        </a:spcBef>
                        <a:defRPr>
                          <a:solidFill>
                            <a:schemeClr val="tx1"/>
                          </a:solidFill>
                          <a:latin typeface="Arial Narrow" panose="020B0606020202030204" pitchFamily="34" charset="0"/>
                        </a:defRPr>
                      </a:lvl4pPr>
                      <a:lvl5pPr marL="1033463" algn="l" eaLnBrk="0" hangingPunct="0">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it-IT"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gn="l" eaLnBrk="0" hangingPunct="0">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gn="l" eaLnBrk="0" hangingPunct="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lgn="l" eaLnBrk="0" hangingPunct="0">
                        <a:spcBef>
                          <a:spcPct val="20000"/>
                        </a:spcBef>
                        <a:defRPr sz="2000">
                          <a:solidFill>
                            <a:schemeClr val="tx1"/>
                          </a:solidFill>
                          <a:latin typeface="Arial Narrow" panose="020B0606020202030204" pitchFamily="34" charset="0"/>
                        </a:defRPr>
                      </a:lvl3pPr>
                      <a:lvl4pPr marL="919163" algn="l" eaLnBrk="0" hangingPunct="0">
                        <a:spcBef>
                          <a:spcPct val="20000"/>
                        </a:spcBef>
                        <a:defRPr>
                          <a:solidFill>
                            <a:schemeClr val="tx1"/>
                          </a:solidFill>
                          <a:latin typeface="Arial Narrow" panose="020B0606020202030204" pitchFamily="34" charset="0"/>
                        </a:defRPr>
                      </a:lvl4pPr>
                      <a:lvl5pPr marL="1033463" algn="l" eaLnBrk="0" hangingPunct="0">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it-IT"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269397784"/>
                  </a:ext>
                </a:extLst>
              </a:tr>
              <a:tr h="209550">
                <a:tc>
                  <a:txBody>
                    <a:bodyPr/>
                    <a:lstStyle>
                      <a:lvl1pPr algn="l" eaLnBrk="0" hangingPunct="0">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gn="l" eaLnBrk="0" hangingPunct="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lgn="l" eaLnBrk="0" hangingPunct="0">
                        <a:spcBef>
                          <a:spcPct val="20000"/>
                        </a:spcBef>
                        <a:defRPr sz="2000">
                          <a:solidFill>
                            <a:schemeClr val="tx1"/>
                          </a:solidFill>
                          <a:latin typeface="Arial Narrow" panose="020B0606020202030204" pitchFamily="34" charset="0"/>
                        </a:defRPr>
                      </a:lvl3pPr>
                      <a:lvl4pPr marL="919163" algn="l" eaLnBrk="0" hangingPunct="0">
                        <a:spcBef>
                          <a:spcPct val="20000"/>
                        </a:spcBef>
                        <a:defRPr>
                          <a:solidFill>
                            <a:schemeClr val="tx1"/>
                          </a:solidFill>
                          <a:latin typeface="Arial Narrow" panose="020B0606020202030204" pitchFamily="34" charset="0"/>
                        </a:defRPr>
                      </a:lvl4pPr>
                      <a:lvl5pPr marL="1033463" algn="l" eaLnBrk="0" hangingPunct="0">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it-IT" sz="800" b="1" i="0" u="none" strike="noStrike" cap="none" normalizeH="0" baseline="0">
                        <a:ln>
                          <a:noFill/>
                        </a:ln>
                        <a:solidFill>
                          <a:schemeClr val="tx1"/>
                        </a:solidFill>
                        <a:effectLst/>
                        <a:latin typeface="Arial Narrow" panose="020B060602020203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gn="l" eaLnBrk="0" hangingPunct="0">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gn="l" eaLnBrk="0" hangingPunct="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lgn="l" eaLnBrk="0" hangingPunct="0">
                        <a:spcBef>
                          <a:spcPct val="20000"/>
                        </a:spcBef>
                        <a:defRPr sz="2000">
                          <a:solidFill>
                            <a:schemeClr val="tx1"/>
                          </a:solidFill>
                          <a:latin typeface="Arial Narrow" panose="020B0606020202030204" pitchFamily="34" charset="0"/>
                        </a:defRPr>
                      </a:lvl3pPr>
                      <a:lvl4pPr marL="919163" algn="l" eaLnBrk="0" hangingPunct="0">
                        <a:spcBef>
                          <a:spcPct val="20000"/>
                        </a:spcBef>
                        <a:defRPr>
                          <a:solidFill>
                            <a:schemeClr val="tx1"/>
                          </a:solidFill>
                          <a:latin typeface="Arial Narrow" panose="020B0606020202030204" pitchFamily="34" charset="0"/>
                        </a:defRPr>
                      </a:lvl4pPr>
                      <a:lvl5pPr marL="1033463" algn="l" eaLnBrk="0" hangingPunct="0">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it-IT"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gn="l" eaLnBrk="0" hangingPunct="0">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gn="l" eaLnBrk="0" hangingPunct="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lgn="l" eaLnBrk="0" hangingPunct="0">
                        <a:spcBef>
                          <a:spcPct val="20000"/>
                        </a:spcBef>
                        <a:defRPr sz="2000">
                          <a:solidFill>
                            <a:schemeClr val="tx1"/>
                          </a:solidFill>
                          <a:latin typeface="Arial Narrow" panose="020B0606020202030204" pitchFamily="34" charset="0"/>
                        </a:defRPr>
                      </a:lvl3pPr>
                      <a:lvl4pPr marL="919163" algn="l" eaLnBrk="0" hangingPunct="0">
                        <a:spcBef>
                          <a:spcPct val="20000"/>
                        </a:spcBef>
                        <a:defRPr>
                          <a:solidFill>
                            <a:schemeClr val="tx1"/>
                          </a:solidFill>
                          <a:latin typeface="Arial Narrow" panose="020B0606020202030204" pitchFamily="34" charset="0"/>
                        </a:defRPr>
                      </a:lvl4pPr>
                      <a:lvl5pPr marL="1033463" algn="l" eaLnBrk="0" hangingPunct="0">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it-IT"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585535333"/>
                  </a:ext>
                </a:extLst>
              </a:tr>
              <a:tr h="207963">
                <a:tc>
                  <a:txBody>
                    <a:bodyPr/>
                    <a:lstStyle>
                      <a:lvl1pPr algn="l" eaLnBrk="0" hangingPunct="0">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gn="l" eaLnBrk="0" hangingPunct="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lgn="l" eaLnBrk="0" hangingPunct="0">
                        <a:spcBef>
                          <a:spcPct val="20000"/>
                        </a:spcBef>
                        <a:defRPr sz="2000">
                          <a:solidFill>
                            <a:schemeClr val="tx1"/>
                          </a:solidFill>
                          <a:latin typeface="Arial Narrow" panose="020B0606020202030204" pitchFamily="34" charset="0"/>
                        </a:defRPr>
                      </a:lvl3pPr>
                      <a:lvl4pPr marL="919163" algn="l" eaLnBrk="0" hangingPunct="0">
                        <a:spcBef>
                          <a:spcPct val="20000"/>
                        </a:spcBef>
                        <a:defRPr>
                          <a:solidFill>
                            <a:schemeClr val="tx1"/>
                          </a:solidFill>
                          <a:latin typeface="Arial Narrow" panose="020B0606020202030204" pitchFamily="34" charset="0"/>
                        </a:defRPr>
                      </a:lvl4pPr>
                      <a:lvl5pPr marL="1033463" algn="l" eaLnBrk="0" hangingPunct="0">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it-IT" sz="800" b="1" i="0" u="none" strike="noStrike" cap="none" normalizeH="0" baseline="0">
                        <a:ln>
                          <a:noFill/>
                        </a:ln>
                        <a:solidFill>
                          <a:schemeClr val="tx1"/>
                        </a:solidFill>
                        <a:effectLst/>
                        <a:latin typeface="Arial Narrow" panose="020B060602020203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gn="l" eaLnBrk="0" hangingPunct="0">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gn="l" eaLnBrk="0" hangingPunct="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lgn="l" eaLnBrk="0" hangingPunct="0">
                        <a:spcBef>
                          <a:spcPct val="20000"/>
                        </a:spcBef>
                        <a:defRPr sz="2000">
                          <a:solidFill>
                            <a:schemeClr val="tx1"/>
                          </a:solidFill>
                          <a:latin typeface="Arial Narrow" panose="020B0606020202030204" pitchFamily="34" charset="0"/>
                        </a:defRPr>
                      </a:lvl3pPr>
                      <a:lvl4pPr marL="919163" algn="l" eaLnBrk="0" hangingPunct="0">
                        <a:spcBef>
                          <a:spcPct val="20000"/>
                        </a:spcBef>
                        <a:defRPr>
                          <a:solidFill>
                            <a:schemeClr val="tx1"/>
                          </a:solidFill>
                          <a:latin typeface="Arial Narrow" panose="020B0606020202030204" pitchFamily="34" charset="0"/>
                        </a:defRPr>
                      </a:lvl4pPr>
                      <a:lvl5pPr marL="1033463" algn="l" eaLnBrk="0" hangingPunct="0">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it-IT"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gn="l" eaLnBrk="0" hangingPunct="0">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gn="l" eaLnBrk="0" hangingPunct="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lgn="l" eaLnBrk="0" hangingPunct="0">
                        <a:spcBef>
                          <a:spcPct val="20000"/>
                        </a:spcBef>
                        <a:defRPr sz="2000">
                          <a:solidFill>
                            <a:schemeClr val="tx1"/>
                          </a:solidFill>
                          <a:latin typeface="Arial Narrow" panose="020B0606020202030204" pitchFamily="34" charset="0"/>
                        </a:defRPr>
                      </a:lvl3pPr>
                      <a:lvl4pPr marL="919163" algn="l" eaLnBrk="0" hangingPunct="0">
                        <a:spcBef>
                          <a:spcPct val="20000"/>
                        </a:spcBef>
                        <a:defRPr>
                          <a:solidFill>
                            <a:schemeClr val="tx1"/>
                          </a:solidFill>
                          <a:latin typeface="Arial Narrow" panose="020B0606020202030204" pitchFamily="34" charset="0"/>
                        </a:defRPr>
                      </a:lvl4pPr>
                      <a:lvl5pPr marL="1033463" algn="l" eaLnBrk="0" hangingPunct="0">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it-IT"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646677235"/>
                  </a:ext>
                </a:extLst>
              </a:tr>
            </a:tbl>
          </a:graphicData>
        </a:graphic>
      </p:graphicFrame>
      <p:sp>
        <p:nvSpPr>
          <p:cNvPr id="295973" name="AutoShape 37"/>
          <p:cNvSpPr>
            <a:spLocks noChangeArrowheads="1"/>
          </p:cNvSpPr>
          <p:nvPr/>
        </p:nvSpPr>
        <p:spPr bwMode="auto">
          <a:xfrm>
            <a:off x="3756026" y="2506663"/>
            <a:ext cx="4691063" cy="361950"/>
          </a:xfrm>
          <a:prstGeom prst="leftArrow">
            <a:avLst>
              <a:gd name="adj1" fmla="val 47370"/>
              <a:gd name="adj2" fmla="val 131165"/>
            </a:avLst>
          </a:prstGeom>
          <a:gradFill rotWithShape="0">
            <a:gsLst>
              <a:gs pos="0">
                <a:srgbClr val="D60093"/>
              </a:gs>
              <a:gs pos="100000">
                <a:srgbClr val="D60093">
                  <a:gamma/>
                  <a:tint val="47451"/>
                  <a:invGamma/>
                </a:srgbClr>
              </a:gs>
            </a:gsLst>
            <a:lin ang="0" scaled="1"/>
          </a:gradFill>
          <a:ln>
            <a:noFill/>
          </a:ln>
          <a:effectLst/>
          <a:extLst>
            <a:ext uri="{91240B29-F687-4F45-9708-019B960494DF}">
              <a14:hiddenLine xmlns:a14="http://schemas.microsoft.com/office/drawing/2010/main" w="6350" algn="ctr">
                <a:solidFill>
                  <a:srgbClr val="800080"/>
                </a:solidFill>
                <a:miter lim="800000"/>
                <a:headEnd/>
                <a:tailEnd/>
              </a14:hiddenLine>
            </a:ext>
            <a:ext uri="{AF507438-7753-43E0-B8FC-AC1667EBCBE1}">
              <a14:hiddenEffects xmlns:a14="http://schemas.microsoft.com/office/drawing/2010/main">
                <a:effectLst>
                  <a:outerShdw dist="52363" dir="4557825" algn="ctr" rotWithShape="0">
                    <a:srgbClr val="C0C0C0"/>
                  </a:outerShdw>
                </a:effectLst>
              </a14:hiddenEffects>
            </a:ext>
          </a:extLst>
        </p:spPr>
        <p:txBody>
          <a:bodyPr wrap="none" tIns="27432" bIns="27432" anchor="ctr"/>
          <a:lstStyle/>
          <a:p>
            <a:pPr algn="l" eaLnBrk="0" hangingPunct="0"/>
            <a:endParaRPr lang="en-GB" altLang="it-IT" sz="2000" b="1">
              <a:latin typeface="Arial Narrow" panose="020B0606020202030204" pitchFamily="34" charset="0"/>
            </a:endParaRPr>
          </a:p>
        </p:txBody>
      </p:sp>
      <p:sp>
        <p:nvSpPr>
          <p:cNvPr id="295974" name="Text Box 38"/>
          <p:cNvSpPr txBox="1">
            <a:spLocks noChangeArrowheads="1"/>
          </p:cNvSpPr>
          <p:nvPr/>
        </p:nvSpPr>
        <p:spPr bwMode="auto">
          <a:xfrm>
            <a:off x="4452938" y="2449513"/>
            <a:ext cx="546100" cy="457200"/>
          </a:xfrm>
          <a:prstGeom prst="rect">
            <a:avLst/>
          </a:prstGeom>
          <a:gradFill rotWithShape="0">
            <a:gsLst>
              <a:gs pos="0">
                <a:srgbClr val="99CCFF">
                  <a:gamma/>
                  <a:tint val="4314"/>
                  <a:invGamma/>
                </a:srgbClr>
              </a:gs>
              <a:gs pos="100000">
                <a:srgbClr val="99CCFF"/>
              </a:gs>
            </a:gsLst>
            <a:lin ang="5400000" scaled="1"/>
          </a:gradFill>
          <a:ln w="9525" algn="ctr">
            <a:solidFill>
              <a:srgbClr val="0033CC"/>
            </a:solidFill>
            <a:miter lim="800000"/>
            <a:headEnd/>
            <a:tailEnd type="none" w="lg" len="med"/>
          </a:ln>
          <a:effectLst>
            <a:outerShdw dist="53882" dir="2700000" algn="ctr" rotWithShape="0">
              <a:srgbClr val="969696"/>
            </a:outerShdw>
          </a:effectLst>
        </p:spPr>
        <p:txBody>
          <a:bodyPr wrap="none" tIns="27432" bIns="27432" anchor="ctr"/>
          <a:lstStyle/>
          <a:p>
            <a:pPr eaLnBrk="0" hangingPunct="0"/>
            <a:r>
              <a:rPr lang="en-GB" altLang="it-IT" b="1"/>
              <a:t>Fill</a:t>
            </a:r>
          </a:p>
        </p:txBody>
      </p:sp>
      <p:sp>
        <p:nvSpPr>
          <p:cNvPr id="295975" name="Rectangle 39"/>
          <p:cNvSpPr>
            <a:spLocks noChangeArrowheads="1"/>
          </p:cNvSpPr>
          <p:nvPr/>
        </p:nvSpPr>
        <p:spPr bwMode="auto">
          <a:xfrm rot="5400000">
            <a:off x="6548438" y="2644775"/>
            <a:ext cx="190500" cy="5353050"/>
          </a:xfrm>
          <a:prstGeom prst="rect">
            <a:avLst/>
          </a:prstGeom>
          <a:gradFill rotWithShape="0">
            <a:gsLst>
              <a:gs pos="0">
                <a:srgbClr val="D60093"/>
              </a:gs>
              <a:gs pos="100000">
                <a:srgbClr val="D60093">
                  <a:gamma/>
                  <a:tint val="47451"/>
                  <a:invGamma/>
                </a:srgbClr>
              </a:gs>
            </a:gsLst>
            <a:lin ang="0" scaled="1"/>
          </a:gradFill>
          <a:ln>
            <a:noFill/>
          </a:ln>
          <a:effectLst/>
          <a:extLst>
            <a:ext uri="{91240B29-F687-4F45-9708-019B960494DF}">
              <a14:hiddenLine xmlns:a14="http://schemas.microsoft.com/office/drawing/2010/main" w="6350" algn="ctr">
                <a:solidFill>
                  <a:srgbClr val="800080"/>
                </a:solidFill>
                <a:miter lim="800000"/>
                <a:headEnd/>
                <a:tailEnd/>
              </a14:hiddenLine>
            </a:ext>
            <a:ext uri="{AF507438-7753-43E0-B8FC-AC1667EBCBE1}">
              <a14:hiddenEffects xmlns:a14="http://schemas.microsoft.com/office/drawing/2010/main">
                <a:effectLst>
                  <a:outerShdw dist="52363" dir="4557825" algn="ctr" rotWithShape="0">
                    <a:srgbClr val="C0C0C0"/>
                  </a:outerShdw>
                </a:effectLst>
              </a14:hiddenEffects>
            </a:ext>
          </a:extLst>
        </p:spPr>
        <p:txBody>
          <a:bodyPr wrap="none" tIns="27432" bIns="27432" anchor="ctr"/>
          <a:lstStyle/>
          <a:p>
            <a:endParaRPr lang="it-IT"/>
          </a:p>
        </p:txBody>
      </p:sp>
      <p:sp>
        <p:nvSpPr>
          <p:cNvPr id="295976" name="Text Box 40"/>
          <p:cNvSpPr txBox="1">
            <a:spLocks noChangeArrowheads="1"/>
          </p:cNvSpPr>
          <p:nvPr/>
        </p:nvSpPr>
        <p:spPr bwMode="auto">
          <a:xfrm>
            <a:off x="7038976" y="5087938"/>
            <a:ext cx="1031875" cy="457200"/>
          </a:xfrm>
          <a:prstGeom prst="rect">
            <a:avLst/>
          </a:prstGeom>
          <a:gradFill rotWithShape="0">
            <a:gsLst>
              <a:gs pos="0">
                <a:srgbClr val="99CCFF">
                  <a:gamma/>
                  <a:tint val="4314"/>
                  <a:invGamma/>
                </a:srgbClr>
              </a:gs>
              <a:gs pos="100000">
                <a:srgbClr val="99CCFF"/>
              </a:gs>
            </a:gsLst>
            <a:lin ang="5400000" scaled="1"/>
          </a:gradFill>
          <a:ln w="9525" algn="ctr">
            <a:solidFill>
              <a:srgbClr val="0033CC"/>
            </a:solidFill>
            <a:miter lim="800000"/>
            <a:headEnd/>
            <a:tailEnd type="none" w="lg" len="med"/>
          </a:ln>
          <a:effectLst>
            <a:outerShdw dist="53882" dir="2700000" algn="ctr" rotWithShape="0">
              <a:srgbClr val="969696"/>
            </a:outerShdw>
          </a:effectLst>
        </p:spPr>
        <p:txBody>
          <a:bodyPr wrap="none" tIns="27432" bIns="27432" anchor="ctr"/>
          <a:lstStyle/>
          <a:p>
            <a:pPr eaLnBrk="0" hangingPunct="0"/>
            <a:r>
              <a:rPr lang="en-GB" altLang="it-IT" b="1"/>
              <a:t>Update</a:t>
            </a:r>
          </a:p>
        </p:txBody>
      </p:sp>
      <p:graphicFrame>
        <p:nvGraphicFramePr>
          <p:cNvPr id="296011" name="Group 75"/>
          <p:cNvGraphicFramePr>
            <a:graphicFrameLocks noGrp="1"/>
          </p:cNvGraphicFramePr>
          <p:nvPr/>
        </p:nvGraphicFramePr>
        <p:xfrm>
          <a:off x="2635250" y="4600576"/>
          <a:ext cx="1301750" cy="828231"/>
        </p:xfrm>
        <a:graphic>
          <a:graphicData uri="http://schemas.openxmlformats.org/drawingml/2006/table">
            <a:tbl>
              <a:tblPr/>
              <a:tblGrid>
                <a:gridCol w="433388">
                  <a:extLst>
                    <a:ext uri="{9D8B030D-6E8A-4147-A177-3AD203B41FA5}">
                      <a16:colId xmlns:a16="http://schemas.microsoft.com/office/drawing/2014/main" val="1532844259"/>
                    </a:ext>
                  </a:extLst>
                </a:gridCol>
                <a:gridCol w="404812">
                  <a:extLst>
                    <a:ext uri="{9D8B030D-6E8A-4147-A177-3AD203B41FA5}">
                      <a16:colId xmlns:a16="http://schemas.microsoft.com/office/drawing/2014/main" val="2190311875"/>
                    </a:ext>
                  </a:extLst>
                </a:gridCol>
                <a:gridCol w="463550">
                  <a:extLst>
                    <a:ext uri="{9D8B030D-6E8A-4147-A177-3AD203B41FA5}">
                      <a16:colId xmlns:a16="http://schemas.microsoft.com/office/drawing/2014/main" val="730214430"/>
                    </a:ext>
                  </a:extLst>
                </a:gridCol>
              </a:tblGrid>
              <a:tr h="209550">
                <a:tc>
                  <a:txBody>
                    <a:bodyPr/>
                    <a:lstStyle>
                      <a:lvl1pPr algn="l" eaLnBrk="0" hangingPunct="0">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gn="l" eaLnBrk="0" hangingPunct="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lgn="l" eaLnBrk="0" hangingPunct="0">
                        <a:spcBef>
                          <a:spcPct val="20000"/>
                        </a:spcBef>
                        <a:defRPr sz="2000">
                          <a:solidFill>
                            <a:schemeClr val="tx1"/>
                          </a:solidFill>
                          <a:latin typeface="Arial Narrow" panose="020B0606020202030204" pitchFamily="34" charset="0"/>
                        </a:defRPr>
                      </a:lvl3pPr>
                      <a:lvl4pPr marL="919163" algn="l" eaLnBrk="0" hangingPunct="0">
                        <a:spcBef>
                          <a:spcPct val="20000"/>
                        </a:spcBef>
                        <a:defRPr>
                          <a:solidFill>
                            <a:schemeClr val="tx1"/>
                          </a:solidFill>
                          <a:latin typeface="Arial Narrow" panose="020B0606020202030204" pitchFamily="34" charset="0"/>
                        </a:defRPr>
                      </a:lvl4pPr>
                      <a:lvl5pPr marL="1033463" algn="l" eaLnBrk="0" hangingPunct="0">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it-IT" sz="800" b="1" i="0" u="none" strike="noStrike" cap="none" normalizeH="0" baseline="0">
                        <a:ln>
                          <a:noFill/>
                        </a:ln>
                        <a:solidFill>
                          <a:schemeClr val="tx1"/>
                        </a:solidFill>
                        <a:effectLst/>
                        <a:latin typeface="Arial Narrow" panose="020B060602020203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gn="l" eaLnBrk="0" hangingPunct="0">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gn="l" eaLnBrk="0" hangingPunct="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lgn="l" eaLnBrk="0" hangingPunct="0">
                        <a:spcBef>
                          <a:spcPct val="20000"/>
                        </a:spcBef>
                        <a:defRPr sz="2000">
                          <a:solidFill>
                            <a:schemeClr val="tx1"/>
                          </a:solidFill>
                          <a:latin typeface="Arial Narrow" panose="020B0606020202030204" pitchFamily="34" charset="0"/>
                        </a:defRPr>
                      </a:lvl3pPr>
                      <a:lvl4pPr marL="919163" algn="l" eaLnBrk="0" hangingPunct="0">
                        <a:spcBef>
                          <a:spcPct val="20000"/>
                        </a:spcBef>
                        <a:defRPr>
                          <a:solidFill>
                            <a:schemeClr val="tx1"/>
                          </a:solidFill>
                          <a:latin typeface="Arial Narrow" panose="020B0606020202030204" pitchFamily="34" charset="0"/>
                        </a:defRPr>
                      </a:lvl4pPr>
                      <a:lvl5pPr marL="1033463" algn="l" eaLnBrk="0" hangingPunct="0">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it-IT"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gn="l" eaLnBrk="0" hangingPunct="0">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gn="l" eaLnBrk="0" hangingPunct="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lgn="l" eaLnBrk="0" hangingPunct="0">
                        <a:spcBef>
                          <a:spcPct val="20000"/>
                        </a:spcBef>
                        <a:defRPr sz="2000">
                          <a:solidFill>
                            <a:schemeClr val="tx1"/>
                          </a:solidFill>
                          <a:latin typeface="Arial Narrow" panose="020B0606020202030204" pitchFamily="34" charset="0"/>
                        </a:defRPr>
                      </a:lvl3pPr>
                      <a:lvl4pPr marL="919163" algn="l" eaLnBrk="0" hangingPunct="0">
                        <a:spcBef>
                          <a:spcPct val="20000"/>
                        </a:spcBef>
                        <a:defRPr>
                          <a:solidFill>
                            <a:schemeClr val="tx1"/>
                          </a:solidFill>
                          <a:latin typeface="Arial Narrow" panose="020B0606020202030204" pitchFamily="34" charset="0"/>
                        </a:defRPr>
                      </a:lvl4pPr>
                      <a:lvl5pPr marL="1033463" algn="l" eaLnBrk="0" hangingPunct="0">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it-IT"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3568022263"/>
                  </a:ext>
                </a:extLst>
              </a:tr>
              <a:tr h="180975">
                <a:tc>
                  <a:txBody>
                    <a:bodyPr/>
                    <a:lstStyle>
                      <a:lvl1pPr algn="l" eaLnBrk="0" hangingPunct="0">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gn="l" eaLnBrk="0" hangingPunct="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lgn="l" eaLnBrk="0" hangingPunct="0">
                        <a:spcBef>
                          <a:spcPct val="20000"/>
                        </a:spcBef>
                        <a:defRPr sz="2000">
                          <a:solidFill>
                            <a:schemeClr val="tx1"/>
                          </a:solidFill>
                          <a:latin typeface="Arial Narrow" panose="020B0606020202030204" pitchFamily="34" charset="0"/>
                        </a:defRPr>
                      </a:lvl3pPr>
                      <a:lvl4pPr marL="919163" algn="l" eaLnBrk="0" hangingPunct="0">
                        <a:spcBef>
                          <a:spcPct val="20000"/>
                        </a:spcBef>
                        <a:defRPr>
                          <a:solidFill>
                            <a:schemeClr val="tx1"/>
                          </a:solidFill>
                          <a:latin typeface="Arial Narrow" panose="020B0606020202030204" pitchFamily="34" charset="0"/>
                        </a:defRPr>
                      </a:lvl4pPr>
                      <a:lvl5pPr marL="1033463" algn="l" eaLnBrk="0" hangingPunct="0">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it-IT" sz="800" b="1" i="0" u="none" strike="noStrike" cap="none" normalizeH="0" baseline="0">
                        <a:ln>
                          <a:noFill/>
                        </a:ln>
                        <a:solidFill>
                          <a:schemeClr val="tx1"/>
                        </a:solidFill>
                        <a:effectLst/>
                        <a:latin typeface="Arial Narrow" panose="020B060602020203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gn="l" eaLnBrk="0" hangingPunct="0">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gn="l" eaLnBrk="0" hangingPunct="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lgn="l" eaLnBrk="0" hangingPunct="0">
                        <a:spcBef>
                          <a:spcPct val="20000"/>
                        </a:spcBef>
                        <a:defRPr sz="2000">
                          <a:solidFill>
                            <a:schemeClr val="tx1"/>
                          </a:solidFill>
                          <a:latin typeface="Arial Narrow" panose="020B0606020202030204" pitchFamily="34" charset="0"/>
                        </a:defRPr>
                      </a:lvl3pPr>
                      <a:lvl4pPr marL="919163" algn="l" eaLnBrk="0" hangingPunct="0">
                        <a:spcBef>
                          <a:spcPct val="20000"/>
                        </a:spcBef>
                        <a:defRPr>
                          <a:solidFill>
                            <a:schemeClr val="tx1"/>
                          </a:solidFill>
                          <a:latin typeface="Arial Narrow" panose="020B0606020202030204" pitchFamily="34" charset="0"/>
                        </a:defRPr>
                      </a:lvl4pPr>
                      <a:lvl5pPr marL="1033463" algn="l" eaLnBrk="0" hangingPunct="0">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it-IT"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gn="l" eaLnBrk="0" hangingPunct="0">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gn="l" eaLnBrk="0" hangingPunct="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lgn="l" eaLnBrk="0" hangingPunct="0">
                        <a:spcBef>
                          <a:spcPct val="20000"/>
                        </a:spcBef>
                        <a:defRPr sz="2000">
                          <a:solidFill>
                            <a:schemeClr val="tx1"/>
                          </a:solidFill>
                          <a:latin typeface="Arial Narrow" panose="020B0606020202030204" pitchFamily="34" charset="0"/>
                        </a:defRPr>
                      </a:lvl3pPr>
                      <a:lvl4pPr marL="919163" algn="l" eaLnBrk="0" hangingPunct="0">
                        <a:spcBef>
                          <a:spcPct val="20000"/>
                        </a:spcBef>
                        <a:defRPr>
                          <a:solidFill>
                            <a:schemeClr val="tx1"/>
                          </a:solidFill>
                          <a:latin typeface="Arial Narrow" panose="020B0606020202030204" pitchFamily="34" charset="0"/>
                        </a:defRPr>
                      </a:lvl4pPr>
                      <a:lvl5pPr marL="1033463" algn="l" eaLnBrk="0" hangingPunct="0">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it-IT"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445792375"/>
                  </a:ext>
                </a:extLst>
              </a:tr>
              <a:tr h="209550">
                <a:tc>
                  <a:txBody>
                    <a:bodyPr/>
                    <a:lstStyle>
                      <a:lvl1pPr algn="l" eaLnBrk="0" hangingPunct="0">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gn="l" eaLnBrk="0" hangingPunct="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lgn="l" eaLnBrk="0" hangingPunct="0">
                        <a:spcBef>
                          <a:spcPct val="20000"/>
                        </a:spcBef>
                        <a:defRPr sz="2000">
                          <a:solidFill>
                            <a:schemeClr val="tx1"/>
                          </a:solidFill>
                          <a:latin typeface="Arial Narrow" panose="020B0606020202030204" pitchFamily="34" charset="0"/>
                        </a:defRPr>
                      </a:lvl3pPr>
                      <a:lvl4pPr marL="919163" algn="l" eaLnBrk="0" hangingPunct="0">
                        <a:spcBef>
                          <a:spcPct val="20000"/>
                        </a:spcBef>
                        <a:defRPr>
                          <a:solidFill>
                            <a:schemeClr val="tx1"/>
                          </a:solidFill>
                          <a:latin typeface="Arial Narrow" panose="020B0606020202030204" pitchFamily="34" charset="0"/>
                        </a:defRPr>
                      </a:lvl4pPr>
                      <a:lvl5pPr marL="1033463" algn="l" eaLnBrk="0" hangingPunct="0">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it-IT" sz="800" b="1" i="0" u="none" strike="noStrike" cap="none" normalizeH="0" baseline="0">
                        <a:ln>
                          <a:noFill/>
                        </a:ln>
                        <a:solidFill>
                          <a:schemeClr val="tx1"/>
                        </a:solidFill>
                        <a:effectLst/>
                        <a:latin typeface="Arial Narrow" panose="020B060602020203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gn="l" eaLnBrk="0" hangingPunct="0">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gn="l" eaLnBrk="0" hangingPunct="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lgn="l" eaLnBrk="0" hangingPunct="0">
                        <a:spcBef>
                          <a:spcPct val="20000"/>
                        </a:spcBef>
                        <a:defRPr sz="2000">
                          <a:solidFill>
                            <a:schemeClr val="tx1"/>
                          </a:solidFill>
                          <a:latin typeface="Arial Narrow" panose="020B0606020202030204" pitchFamily="34" charset="0"/>
                        </a:defRPr>
                      </a:lvl3pPr>
                      <a:lvl4pPr marL="919163" algn="l" eaLnBrk="0" hangingPunct="0">
                        <a:spcBef>
                          <a:spcPct val="20000"/>
                        </a:spcBef>
                        <a:defRPr>
                          <a:solidFill>
                            <a:schemeClr val="tx1"/>
                          </a:solidFill>
                          <a:latin typeface="Arial Narrow" panose="020B0606020202030204" pitchFamily="34" charset="0"/>
                        </a:defRPr>
                      </a:lvl4pPr>
                      <a:lvl5pPr marL="1033463" algn="l" eaLnBrk="0" hangingPunct="0">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it-IT"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gn="l" eaLnBrk="0" hangingPunct="0">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gn="l" eaLnBrk="0" hangingPunct="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lgn="l" eaLnBrk="0" hangingPunct="0">
                        <a:spcBef>
                          <a:spcPct val="20000"/>
                        </a:spcBef>
                        <a:defRPr sz="2000">
                          <a:solidFill>
                            <a:schemeClr val="tx1"/>
                          </a:solidFill>
                          <a:latin typeface="Arial Narrow" panose="020B0606020202030204" pitchFamily="34" charset="0"/>
                        </a:defRPr>
                      </a:lvl3pPr>
                      <a:lvl4pPr marL="919163" algn="l" eaLnBrk="0" hangingPunct="0">
                        <a:spcBef>
                          <a:spcPct val="20000"/>
                        </a:spcBef>
                        <a:defRPr>
                          <a:solidFill>
                            <a:schemeClr val="tx1"/>
                          </a:solidFill>
                          <a:latin typeface="Arial Narrow" panose="020B0606020202030204" pitchFamily="34" charset="0"/>
                        </a:defRPr>
                      </a:lvl4pPr>
                      <a:lvl5pPr marL="1033463" algn="l" eaLnBrk="0" hangingPunct="0">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it-IT"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443165989"/>
                  </a:ext>
                </a:extLst>
              </a:tr>
              <a:tr h="207963">
                <a:tc>
                  <a:txBody>
                    <a:bodyPr/>
                    <a:lstStyle>
                      <a:lvl1pPr algn="l" eaLnBrk="0" hangingPunct="0">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gn="l" eaLnBrk="0" hangingPunct="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lgn="l" eaLnBrk="0" hangingPunct="0">
                        <a:spcBef>
                          <a:spcPct val="20000"/>
                        </a:spcBef>
                        <a:defRPr sz="2000">
                          <a:solidFill>
                            <a:schemeClr val="tx1"/>
                          </a:solidFill>
                          <a:latin typeface="Arial Narrow" panose="020B0606020202030204" pitchFamily="34" charset="0"/>
                        </a:defRPr>
                      </a:lvl3pPr>
                      <a:lvl4pPr marL="919163" algn="l" eaLnBrk="0" hangingPunct="0">
                        <a:spcBef>
                          <a:spcPct val="20000"/>
                        </a:spcBef>
                        <a:defRPr>
                          <a:solidFill>
                            <a:schemeClr val="tx1"/>
                          </a:solidFill>
                          <a:latin typeface="Arial Narrow" panose="020B0606020202030204" pitchFamily="34" charset="0"/>
                        </a:defRPr>
                      </a:lvl4pPr>
                      <a:lvl5pPr marL="1033463" algn="l" eaLnBrk="0" hangingPunct="0">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it-IT" sz="800" b="1" i="0" u="none" strike="noStrike" cap="none" normalizeH="0" baseline="0">
                        <a:ln>
                          <a:noFill/>
                        </a:ln>
                        <a:solidFill>
                          <a:schemeClr val="tx1"/>
                        </a:solidFill>
                        <a:effectLst/>
                        <a:latin typeface="Arial Narrow" panose="020B060602020203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gn="l" eaLnBrk="0" hangingPunct="0">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gn="l" eaLnBrk="0" hangingPunct="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lgn="l" eaLnBrk="0" hangingPunct="0">
                        <a:spcBef>
                          <a:spcPct val="20000"/>
                        </a:spcBef>
                        <a:defRPr sz="2000">
                          <a:solidFill>
                            <a:schemeClr val="tx1"/>
                          </a:solidFill>
                          <a:latin typeface="Arial Narrow" panose="020B0606020202030204" pitchFamily="34" charset="0"/>
                        </a:defRPr>
                      </a:lvl3pPr>
                      <a:lvl4pPr marL="919163" algn="l" eaLnBrk="0" hangingPunct="0">
                        <a:spcBef>
                          <a:spcPct val="20000"/>
                        </a:spcBef>
                        <a:defRPr>
                          <a:solidFill>
                            <a:schemeClr val="tx1"/>
                          </a:solidFill>
                          <a:latin typeface="Arial Narrow" panose="020B0606020202030204" pitchFamily="34" charset="0"/>
                        </a:defRPr>
                      </a:lvl4pPr>
                      <a:lvl5pPr marL="1033463" algn="l" eaLnBrk="0" hangingPunct="0">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it-IT"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lgn="l" eaLnBrk="0" hangingPunct="0">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gn="l" eaLnBrk="0" hangingPunct="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lgn="l" eaLnBrk="0" hangingPunct="0">
                        <a:spcBef>
                          <a:spcPct val="20000"/>
                        </a:spcBef>
                        <a:defRPr sz="2000">
                          <a:solidFill>
                            <a:schemeClr val="tx1"/>
                          </a:solidFill>
                          <a:latin typeface="Arial Narrow" panose="020B0606020202030204" pitchFamily="34" charset="0"/>
                        </a:defRPr>
                      </a:lvl3pPr>
                      <a:lvl4pPr marL="919163" algn="l" eaLnBrk="0" hangingPunct="0">
                        <a:spcBef>
                          <a:spcPct val="20000"/>
                        </a:spcBef>
                        <a:defRPr>
                          <a:solidFill>
                            <a:schemeClr val="tx1"/>
                          </a:solidFill>
                          <a:latin typeface="Arial Narrow" panose="020B0606020202030204" pitchFamily="34" charset="0"/>
                        </a:defRPr>
                      </a:lvl4pPr>
                      <a:lvl5pPr marL="1033463" algn="l" eaLnBrk="0" hangingPunct="0">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it-IT"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3926895577"/>
                  </a:ext>
                </a:extLst>
              </a:tr>
            </a:tbl>
          </a:graphicData>
        </a:graphic>
      </p:graphicFrame>
      <p:sp>
        <p:nvSpPr>
          <p:cNvPr id="296000" name="Rectangle 64"/>
          <p:cNvSpPr>
            <a:spLocks noChangeArrowheads="1"/>
          </p:cNvSpPr>
          <p:nvPr/>
        </p:nvSpPr>
        <p:spPr bwMode="auto">
          <a:xfrm>
            <a:off x="8721726" y="3843339"/>
            <a:ext cx="174625" cy="1108075"/>
          </a:xfrm>
          <a:prstGeom prst="rect">
            <a:avLst/>
          </a:prstGeom>
          <a:gradFill rotWithShape="0">
            <a:gsLst>
              <a:gs pos="0">
                <a:srgbClr val="D60093"/>
              </a:gs>
              <a:gs pos="100000">
                <a:srgbClr val="D60093">
                  <a:gamma/>
                  <a:tint val="47451"/>
                  <a:invGamma/>
                </a:srgbClr>
              </a:gs>
            </a:gsLst>
            <a:lin ang="5400000" scaled="1"/>
          </a:gradFill>
          <a:ln>
            <a:noFill/>
          </a:ln>
          <a:effectLst/>
          <a:extLst>
            <a:ext uri="{91240B29-F687-4F45-9708-019B960494DF}">
              <a14:hiddenLine xmlns:a14="http://schemas.microsoft.com/office/drawing/2010/main" w="6350" algn="ctr">
                <a:solidFill>
                  <a:srgbClr val="800080"/>
                </a:solidFill>
                <a:miter lim="800000"/>
                <a:headEnd/>
                <a:tailEnd/>
              </a14:hiddenLine>
            </a:ext>
            <a:ext uri="{AF507438-7753-43E0-B8FC-AC1667EBCBE1}">
              <a14:hiddenEffects xmlns:a14="http://schemas.microsoft.com/office/drawing/2010/main">
                <a:effectLst>
                  <a:outerShdw dist="52363" dir="4557825" algn="ctr" rotWithShape="0">
                    <a:srgbClr val="C0C0C0"/>
                  </a:outerShdw>
                </a:effectLst>
              </a14:hiddenEffects>
            </a:ext>
          </a:extLst>
        </p:spPr>
        <p:txBody>
          <a:bodyPr wrap="none" tIns="27432" bIns="27432" anchor="ctr"/>
          <a:lstStyle/>
          <a:p>
            <a:endParaRPr lang="it-IT"/>
          </a:p>
        </p:txBody>
      </p:sp>
      <p:sp>
        <p:nvSpPr>
          <p:cNvPr id="296002" name="AutoShape 66"/>
          <p:cNvSpPr>
            <a:spLocks noChangeArrowheads="1"/>
          </p:cNvSpPr>
          <p:nvPr/>
        </p:nvSpPr>
        <p:spPr bwMode="auto">
          <a:xfrm rot="16200000" flipH="1">
            <a:off x="8353426" y="4303713"/>
            <a:ext cx="1870075" cy="342900"/>
          </a:xfrm>
          <a:prstGeom prst="leftArrow">
            <a:avLst>
              <a:gd name="adj1" fmla="val 52000"/>
              <a:gd name="adj2" fmla="val 145912"/>
            </a:avLst>
          </a:prstGeom>
          <a:gradFill rotWithShape="0">
            <a:gsLst>
              <a:gs pos="0">
                <a:srgbClr val="D60093"/>
              </a:gs>
              <a:gs pos="100000">
                <a:srgbClr val="D60093">
                  <a:gamma/>
                  <a:tint val="47451"/>
                  <a:invGamma/>
                </a:srgbClr>
              </a:gs>
            </a:gsLst>
            <a:lin ang="5400000" scaled="1"/>
          </a:gradFill>
          <a:ln>
            <a:noFill/>
          </a:ln>
          <a:effectLst/>
          <a:extLst>
            <a:ext uri="{91240B29-F687-4F45-9708-019B960494DF}">
              <a14:hiddenLine xmlns:a14="http://schemas.microsoft.com/office/drawing/2010/main" w="6350" algn="ctr">
                <a:solidFill>
                  <a:srgbClr val="800080"/>
                </a:solidFill>
                <a:miter lim="800000"/>
                <a:headEnd/>
                <a:tailEnd/>
              </a14:hiddenLine>
            </a:ext>
            <a:ext uri="{AF507438-7753-43E0-B8FC-AC1667EBCBE1}">
              <a14:hiddenEffects xmlns:a14="http://schemas.microsoft.com/office/drawing/2010/main">
                <a:effectLst>
                  <a:outerShdw dist="52363" dir="4557825" algn="ctr" rotWithShape="0">
                    <a:srgbClr val="C0C0C0"/>
                  </a:outerShdw>
                </a:effectLst>
              </a14:hiddenEffects>
            </a:ext>
          </a:extLst>
        </p:spPr>
        <p:txBody>
          <a:bodyPr vert="eaVert" wrap="none" tIns="27432" bIns="27432" anchor="ctr"/>
          <a:lstStyle/>
          <a:p>
            <a:pPr algn="l" eaLnBrk="0" hangingPunct="0"/>
            <a:endParaRPr lang="en-GB" altLang="it-IT" sz="2000" b="1">
              <a:latin typeface="Arial Narrow" panose="020B0606020202030204" pitchFamily="34" charset="0"/>
            </a:endParaRPr>
          </a:p>
        </p:txBody>
      </p:sp>
      <p:sp>
        <p:nvSpPr>
          <p:cNvPr id="296007" name="AutoShape 71"/>
          <p:cNvSpPr>
            <a:spLocks noChangeArrowheads="1"/>
          </p:cNvSpPr>
          <p:nvPr/>
        </p:nvSpPr>
        <p:spPr bwMode="auto">
          <a:xfrm flipH="1">
            <a:off x="3924300" y="2970213"/>
            <a:ext cx="4794250" cy="361950"/>
          </a:xfrm>
          <a:prstGeom prst="leftArrow">
            <a:avLst>
              <a:gd name="adj1" fmla="val 47370"/>
              <a:gd name="adj2" fmla="val 134051"/>
            </a:avLst>
          </a:prstGeom>
          <a:gradFill rotWithShape="0">
            <a:gsLst>
              <a:gs pos="0">
                <a:srgbClr val="D60093"/>
              </a:gs>
              <a:gs pos="100000">
                <a:srgbClr val="D60093">
                  <a:gamma/>
                  <a:tint val="47451"/>
                  <a:invGamma/>
                </a:srgbClr>
              </a:gs>
            </a:gsLst>
            <a:lin ang="0" scaled="1"/>
          </a:gradFill>
          <a:ln>
            <a:noFill/>
          </a:ln>
          <a:effectLst/>
          <a:extLst>
            <a:ext uri="{91240B29-F687-4F45-9708-019B960494DF}">
              <a14:hiddenLine xmlns:a14="http://schemas.microsoft.com/office/drawing/2010/main" w="6350" algn="ctr">
                <a:solidFill>
                  <a:srgbClr val="800080"/>
                </a:solidFill>
                <a:miter lim="800000"/>
                <a:headEnd/>
                <a:tailEnd/>
              </a14:hiddenLine>
            </a:ext>
            <a:ext uri="{AF507438-7753-43E0-B8FC-AC1667EBCBE1}">
              <a14:hiddenEffects xmlns:a14="http://schemas.microsoft.com/office/drawing/2010/main">
                <a:effectLst>
                  <a:outerShdw dist="52363" dir="4557825" algn="ctr" rotWithShape="0">
                    <a:srgbClr val="C0C0C0"/>
                  </a:outerShdw>
                </a:effectLst>
              </a14:hiddenEffects>
            </a:ext>
          </a:extLst>
        </p:spPr>
        <p:txBody>
          <a:bodyPr wrap="none" tIns="27432" bIns="27432" anchor="ctr"/>
          <a:lstStyle/>
          <a:p>
            <a:pPr algn="l" eaLnBrk="0" hangingPunct="0"/>
            <a:endParaRPr lang="en-GB" altLang="it-IT" sz="2000" b="1">
              <a:latin typeface="Arial Narrow" panose="020B0606020202030204" pitchFamily="34" charset="0"/>
            </a:endParaRPr>
          </a:p>
        </p:txBody>
      </p:sp>
      <p:sp>
        <p:nvSpPr>
          <p:cNvPr id="296005" name="Text Box 69"/>
          <p:cNvSpPr txBox="1">
            <a:spLocks noChangeArrowheads="1"/>
          </p:cNvSpPr>
          <p:nvPr/>
        </p:nvSpPr>
        <p:spPr bwMode="auto">
          <a:xfrm>
            <a:off x="7038976" y="2935288"/>
            <a:ext cx="1031875" cy="457200"/>
          </a:xfrm>
          <a:prstGeom prst="rect">
            <a:avLst/>
          </a:prstGeom>
          <a:gradFill rotWithShape="0">
            <a:gsLst>
              <a:gs pos="0">
                <a:srgbClr val="99CCFF">
                  <a:gamma/>
                  <a:tint val="4314"/>
                  <a:invGamma/>
                </a:srgbClr>
              </a:gs>
              <a:gs pos="100000">
                <a:srgbClr val="99CCFF"/>
              </a:gs>
            </a:gsLst>
            <a:lin ang="5400000" scaled="1"/>
          </a:gradFill>
          <a:ln w="9525" algn="ctr">
            <a:solidFill>
              <a:srgbClr val="0033CC"/>
            </a:solidFill>
            <a:miter lim="800000"/>
            <a:headEnd/>
            <a:tailEnd type="none" w="lg" len="med"/>
          </a:ln>
          <a:effectLst>
            <a:outerShdw dist="53882" dir="2700000" algn="ctr" rotWithShape="0">
              <a:srgbClr val="969696"/>
            </a:outerShdw>
          </a:effectLst>
        </p:spPr>
        <p:txBody>
          <a:bodyPr wrap="none" tIns="27432" bIns="27432" anchor="ctr"/>
          <a:lstStyle/>
          <a:p>
            <a:pPr eaLnBrk="0" hangingPunct="0"/>
            <a:r>
              <a:rPr lang="en-GB" altLang="it-IT" b="1"/>
              <a:t>Update</a:t>
            </a:r>
          </a:p>
        </p:txBody>
      </p:sp>
      <p:sp>
        <p:nvSpPr>
          <p:cNvPr id="296008" name="AutoShape 72"/>
          <p:cNvSpPr>
            <a:spLocks noChangeArrowheads="1"/>
          </p:cNvSpPr>
          <p:nvPr/>
        </p:nvSpPr>
        <p:spPr bwMode="auto">
          <a:xfrm>
            <a:off x="3756026" y="4695825"/>
            <a:ext cx="5127625" cy="361950"/>
          </a:xfrm>
          <a:prstGeom prst="leftArrow">
            <a:avLst>
              <a:gd name="adj1" fmla="val 47370"/>
              <a:gd name="adj2" fmla="val 143372"/>
            </a:avLst>
          </a:prstGeom>
          <a:gradFill rotWithShape="0">
            <a:gsLst>
              <a:gs pos="0">
                <a:srgbClr val="D60093"/>
              </a:gs>
              <a:gs pos="100000">
                <a:srgbClr val="D60093">
                  <a:gamma/>
                  <a:tint val="47451"/>
                  <a:invGamma/>
                </a:srgbClr>
              </a:gs>
            </a:gsLst>
            <a:lin ang="0" scaled="1"/>
          </a:gradFill>
          <a:ln>
            <a:noFill/>
          </a:ln>
          <a:effectLst/>
          <a:extLst>
            <a:ext uri="{91240B29-F687-4F45-9708-019B960494DF}">
              <a14:hiddenLine xmlns:a14="http://schemas.microsoft.com/office/drawing/2010/main" w="6350" algn="ctr">
                <a:solidFill>
                  <a:srgbClr val="800080"/>
                </a:solidFill>
                <a:miter lim="800000"/>
                <a:headEnd/>
                <a:tailEnd/>
              </a14:hiddenLine>
            </a:ext>
            <a:ext uri="{AF507438-7753-43E0-B8FC-AC1667EBCBE1}">
              <a14:hiddenEffects xmlns:a14="http://schemas.microsoft.com/office/drawing/2010/main">
                <a:effectLst>
                  <a:outerShdw dist="52363" dir="4557825" algn="ctr" rotWithShape="0">
                    <a:srgbClr val="C0C0C0"/>
                  </a:outerShdw>
                </a:effectLst>
              </a14:hiddenEffects>
            </a:ext>
          </a:extLst>
        </p:spPr>
        <p:txBody>
          <a:bodyPr wrap="none" tIns="27432" bIns="27432" anchor="ctr"/>
          <a:lstStyle/>
          <a:p>
            <a:pPr algn="l" eaLnBrk="0" hangingPunct="0"/>
            <a:endParaRPr lang="en-GB" altLang="it-IT" sz="2000" b="1">
              <a:latin typeface="Arial Narrow" panose="020B0606020202030204" pitchFamily="34" charset="0"/>
            </a:endParaRPr>
          </a:p>
        </p:txBody>
      </p:sp>
      <p:sp>
        <p:nvSpPr>
          <p:cNvPr id="296003" name="Text Box 67"/>
          <p:cNvSpPr txBox="1">
            <a:spLocks noChangeArrowheads="1"/>
          </p:cNvSpPr>
          <p:nvPr/>
        </p:nvSpPr>
        <p:spPr bwMode="auto">
          <a:xfrm>
            <a:off x="4481513" y="4621213"/>
            <a:ext cx="546100" cy="457200"/>
          </a:xfrm>
          <a:prstGeom prst="rect">
            <a:avLst/>
          </a:prstGeom>
          <a:gradFill rotWithShape="0">
            <a:gsLst>
              <a:gs pos="0">
                <a:srgbClr val="99CCFF">
                  <a:gamma/>
                  <a:tint val="4314"/>
                  <a:invGamma/>
                </a:srgbClr>
              </a:gs>
              <a:gs pos="100000">
                <a:srgbClr val="99CCFF"/>
              </a:gs>
            </a:gsLst>
            <a:lin ang="5400000" scaled="1"/>
          </a:gradFill>
          <a:ln w="9525" algn="ctr">
            <a:solidFill>
              <a:srgbClr val="0033CC"/>
            </a:solidFill>
            <a:miter lim="800000"/>
            <a:headEnd/>
            <a:tailEnd type="none" w="lg" len="med"/>
          </a:ln>
          <a:effectLst>
            <a:outerShdw dist="53882" dir="2700000" algn="ctr" rotWithShape="0">
              <a:srgbClr val="969696"/>
            </a:outerShdw>
          </a:effectLst>
        </p:spPr>
        <p:txBody>
          <a:bodyPr wrap="none" tIns="27432" bIns="27432" anchor="ctr"/>
          <a:lstStyle/>
          <a:p>
            <a:pPr eaLnBrk="0" hangingPunct="0"/>
            <a:r>
              <a:rPr lang="en-GB" altLang="it-IT" b="1"/>
              <a:t>Fill</a:t>
            </a:r>
          </a:p>
        </p:txBody>
      </p:sp>
    </p:spTree>
    <p:extLst>
      <p:ext uri="{BB962C8B-B14F-4D97-AF65-F5344CB8AC3E}">
        <p14:creationId xmlns:p14="http://schemas.microsoft.com/office/powerpoint/2010/main" val="3886958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r>
              <a:rPr lang="en-US" altLang="it-IT"/>
              <a:t>How to Create a DataSet Object</a:t>
            </a:r>
          </a:p>
        </p:txBody>
      </p:sp>
      <p:grpSp>
        <p:nvGrpSpPr>
          <p:cNvPr id="344067" name="Group 3"/>
          <p:cNvGrpSpPr>
            <a:grpSpLocks/>
          </p:cNvGrpSpPr>
          <p:nvPr/>
        </p:nvGrpSpPr>
        <p:grpSpPr bwMode="auto">
          <a:xfrm>
            <a:off x="2389189" y="1203326"/>
            <a:ext cx="4518025" cy="5180013"/>
            <a:chOff x="545" y="758"/>
            <a:chExt cx="2846" cy="3263"/>
          </a:xfrm>
        </p:grpSpPr>
        <p:sp>
          <p:nvSpPr>
            <p:cNvPr id="344068" name="Rectangle 4"/>
            <p:cNvSpPr>
              <a:spLocks noChangeArrowheads="1"/>
            </p:cNvSpPr>
            <p:nvPr/>
          </p:nvSpPr>
          <p:spPr bwMode="auto">
            <a:xfrm>
              <a:off x="545" y="758"/>
              <a:ext cx="2052" cy="3120"/>
            </a:xfrm>
            <a:prstGeom prst="rect">
              <a:avLst/>
            </a:prstGeom>
            <a:gradFill rotWithShape="0">
              <a:gsLst>
                <a:gs pos="0">
                  <a:srgbClr val="FFFFCC"/>
                </a:gs>
                <a:gs pos="100000">
                  <a:srgbClr val="FFFFFF"/>
                </a:gs>
              </a:gsLst>
              <a:lin ang="0" scaled="1"/>
            </a:gradFill>
            <a:ln>
              <a:noFill/>
            </a:ln>
            <a:effectLst>
              <a:outerShdw dist="35921" dir="2700000" algn="ctr" rotWithShape="0">
                <a:srgbClr val="CECECE"/>
              </a:outerShdw>
            </a:effectLst>
            <a:extLst>
              <a:ext uri="{91240B29-F687-4F45-9708-019B960494DF}">
                <a14:hiddenLine xmlns:a14="http://schemas.microsoft.com/office/drawing/2010/main" w="9525">
                  <a:solidFill>
                    <a:srgbClr val="666699"/>
                  </a:solidFill>
                  <a:miter lim="800000"/>
                  <a:headEnd/>
                  <a:tailEnd/>
                </a14:hiddenLine>
              </a:ext>
            </a:extLst>
          </p:spPr>
          <p:txBody>
            <a:bodyPr wrap="none" anchor="ctr"/>
            <a:lstStyle/>
            <a:p>
              <a:endParaRPr lang="it-IT"/>
            </a:p>
          </p:txBody>
        </p:sp>
        <p:sp>
          <p:nvSpPr>
            <p:cNvPr id="344069" name="Freeform 5"/>
            <p:cNvSpPr>
              <a:spLocks/>
            </p:cNvSpPr>
            <p:nvPr/>
          </p:nvSpPr>
          <p:spPr bwMode="auto">
            <a:xfrm>
              <a:off x="939" y="3426"/>
              <a:ext cx="217" cy="196"/>
            </a:xfrm>
            <a:custGeom>
              <a:avLst/>
              <a:gdLst>
                <a:gd name="T0" fmla="*/ 0 w 240"/>
                <a:gd name="T1" fmla="*/ 0 h 240"/>
                <a:gd name="T2" fmla="*/ 0 w 240"/>
                <a:gd name="T3" fmla="*/ 240 h 240"/>
                <a:gd name="T4" fmla="*/ 240 w 240"/>
                <a:gd name="T5" fmla="*/ 240 h 240"/>
              </a:gdLst>
              <a:ahLst/>
              <a:cxnLst>
                <a:cxn ang="0">
                  <a:pos x="T0" y="T1"/>
                </a:cxn>
                <a:cxn ang="0">
                  <a:pos x="T2" y="T3"/>
                </a:cxn>
                <a:cxn ang="0">
                  <a:pos x="T4" y="T5"/>
                </a:cxn>
              </a:cxnLst>
              <a:rect l="0" t="0" r="r" b="b"/>
              <a:pathLst>
                <a:path w="240" h="240">
                  <a:moveTo>
                    <a:pt x="0" y="0"/>
                  </a:moveTo>
                  <a:lnTo>
                    <a:pt x="0" y="240"/>
                  </a:lnTo>
                  <a:lnTo>
                    <a:pt x="240" y="240"/>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344070" name="Freeform 6"/>
            <p:cNvSpPr>
              <a:spLocks/>
            </p:cNvSpPr>
            <p:nvPr/>
          </p:nvSpPr>
          <p:spPr bwMode="auto">
            <a:xfrm>
              <a:off x="1473" y="2909"/>
              <a:ext cx="217" cy="197"/>
            </a:xfrm>
            <a:custGeom>
              <a:avLst/>
              <a:gdLst>
                <a:gd name="T0" fmla="*/ 0 w 240"/>
                <a:gd name="T1" fmla="*/ 0 h 240"/>
                <a:gd name="T2" fmla="*/ 0 w 240"/>
                <a:gd name="T3" fmla="*/ 240 h 240"/>
                <a:gd name="T4" fmla="*/ 240 w 240"/>
                <a:gd name="T5" fmla="*/ 240 h 240"/>
              </a:gdLst>
              <a:ahLst/>
              <a:cxnLst>
                <a:cxn ang="0">
                  <a:pos x="T0" y="T1"/>
                </a:cxn>
                <a:cxn ang="0">
                  <a:pos x="T2" y="T3"/>
                </a:cxn>
                <a:cxn ang="0">
                  <a:pos x="T4" y="T5"/>
                </a:cxn>
              </a:cxnLst>
              <a:rect l="0" t="0" r="r" b="b"/>
              <a:pathLst>
                <a:path w="240" h="240">
                  <a:moveTo>
                    <a:pt x="0" y="0"/>
                  </a:moveTo>
                  <a:lnTo>
                    <a:pt x="0" y="240"/>
                  </a:lnTo>
                  <a:lnTo>
                    <a:pt x="240" y="240"/>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344071" name="Freeform 7"/>
            <p:cNvSpPr>
              <a:spLocks/>
            </p:cNvSpPr>
            <p:nvPr/>
          </p:nvSpPr>
          <p:spPr bwMode="auto">
            <a:xfrm>
              <a:off x="1473" y="2366"/>
              <a:ext cx="217" cy="196"/>
            </a:xfrm>
            <a:custGeom>
              <a:avLst/>
              <a:gdLst>
                <a:gd name="T0" fmla="*/ 0 w 240"/>
                <a:gd name="T1" fmla="*/ 0 h 240"/>
                <a:gd name="T2" fmla="*/ 0 w 240"/>
                <a:gd name="T3" fmla="*/ 240 h 240"/>
                <a:gd name="T4" fmla="*/ 240 w 240"/>
                <a:gd name="T5" fmla="*/ 240 h 240"/>
              </a:gdLst>
              <a:ahLst/>
              <a:cxnLst>
                <a:cxn ang="0">
                  <a:pos x="T0" y="T1"/>
                </a:cxn>
                <a:cxn ang="0">
                  <a:pos x="T2" y="T3"/>
                </a:cxn>
                <a:cxn ang="0">
                  <a:pos x="T4" y="T5"/>
                </a:cxn>
              </a:cxnLst>
              <a:rect l="0" t="0" r="r" b="b"/>
              <a:pathLst>
                <a:path w="240" h="240">
                  <a:moveTo>
                    <a:pt x="0" y="0"/>
                  </a:moveTo>
                  <a:lnTo>
                    <a:pt x="0" y="240"/>
                  </a:lnTo>
                  <a:lnTo>
                    <a:pt x="240" y="240"/>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344072" name="Freeform 8"/>
            <p:cNvSpPr>
              <a:spLocks/>
            </p:cNvSpPr>
            <p:nvPr/>
          </p:nvSpPr>
          <p:spPr bwMode="auto">
            <a:xfrm>
              <a:off x="1199" y="1555"/>
              <a:ext cx="217" cy="1295"/>
            </a:xfrm>
            <a:custGeom>
              <a:avLst/>
              <a:gdLst>
                <a:gd name="T0" fmla="*/ 0 w 240"/>
                <a:gd name="T1" fmla="*/ 0 h 240"/>
                <a:gd name="T2" fmla="*/ 0 w 240"/>
                <a:gd name="T3" fmla="*/ 240 h 240"/>
                <a:gd name="T4" fmla="*/ 240 w 240"/>
                <a:gd name="T5" fmla="*/ 240 h 240"/>
              </a:gdLst>
              <a:ahLst/>
              <a:cxnLst>
                <a:cxn ang="0">
                  <a:pos x="T0" y="T1"/>
                </a:cxn>
                <a:cxn ang="0">
                  <a:pos x="T2" y="T3"/>
                </a:cxn>
                <a:cxn ang="0">
                  <a:pos x="T4" y="T5"/>
                </a:cxn>
              </a:cxnLst>
              <a:rect l="0" t="0" r="r" b="b"/>
              <a:pathLst>
                <a:path w="240" h="240">
                  <a:moveTo>
                    <a:pt x="0" y="0"/>
                  </a:moveTo>
                  <a:lnTo>
                    <a:pt x="0" y="240"/>
                  </a:lnTo>
                  <a:lnTo>
                    <a:pt x="240" y="240"/>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344073" name="Freeform 9"/>
            <p:cNvSpPr>
              <a:spLocks/>
            </p:cNvSpPr>
            <p:nvPr/>
          </p:nvSpPr>
          <p:spPr bwMode="auto">
            <a:xfrm>
              <a:off x="1473" y="1817"/>
              <a:ext cx="217" cy="196"/>
            </a:xfrm>
            <a:custGeom>
              <a:avLst/>
              <a:gdLst>
                <a:gd name="T0" fmla="*/ 0 w 240"/>
                <a:gd name="T1" fmla="*/ 0 h 240"/>
                <a:gd name="T2" fmla="*/ 0 w 240"/>
                <a:gd name="T3" fmla="*/ 240 h 240"/>
                <a:gd name="T4" fmla="*/ 240 w 240"/>
                <a:gd name="T5" fmla="*/ 240 h 240"/>
              </a:gdLst>
              <a:ahLst/>
              <a:cxnLst>
                <a:cxn ang="0">
                  <a:pos x="T0" y="T1"/>
                </a:cxn>
                <a:cxn ang="0">
                  <a:pos x="T2" y="T3"/>
                </a:cxn>
                <a:cxn ang="0">
                  <a:pos x="T4" y="T5"/>
                </a:cxn>
              </a:cxnLst>
              <a:rect l="0" t="0" r="r" b="b"/>
              <a:pathLst>
                <a:path w="240" h="240">
                  <a:moveTo>
                    <a:pt x="0" y="0"/>
                  </a:moveTo>
                  <a:lnTo>
                    <a:pt x="0" y="240"/>
                  </a:lnTo>
                  <a:lnTo>
                    <a:pt x="240" y="240"/>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344074" name="Freeform 10"/>
            <p:cNvSpPr>
              <a:spLocks/>
            </p:cNvSpPr>
            <p:nvPr/>
          </p:nvSpPr>
          <p:spPr bwMode="auto">
            <a:xfrm>
              <a:off x="939" y="1280"/>
              <a:ext cx="217" cy="196"/>
            </a:xfrm>
            <a:custGeom>
              <a:avLst/>
              <a:gdLst>
                <a:gd name="T0" fmla="*/ 0 w 240"/>
                <a:gd name="T1" fmla="*/ 0 h 240"/>
                <a:gd name="T2" fmla="*/ 0 w 240"/>
                <a:gd name="T3" fmla="*/ 240 h 240"/>
                <a:gd name="T4" fmla="*/ 240 w 240"/>
                <a:gd name="T5" fmla="*/ 240 h 240"/>
              </a:gdLst>
              <a:ahLst/>
              <a:cxnLst>
                <a:cxn ang="0">
                  <a:pos x="T0" y="T1"/>
                </a:cxn>
                <a:cxn ang="0">
                  <a:pos x="T2" y="T3"/>
                </a:cxn>
                <a:cxn ang="0">
                  <a:pos x="T4" y="T5"/>
                </a:cxn>
              </a:cxnLst>
              <a:rect l="0" t="0" r="r" b="b"/>
              <a:pathLst>
                <a:path w="240" h="240">
                  <a:moveTo>
                    <a:pt x="0" y="0"/>
                  </a:moveTo>
                  <a:lnTo>
                    <a:pt x="0" y="240"/>
                  </a:lnTo>
                  <a:lnTo>
                    <a:pt x="240" y="240"/>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344075" name="AutoShape 11"/>
            <p:cNvSpPr>
              <a:spLocks noChangeArrowheads="1"/>
            </p:cNvSpPr>
            <p:nvPr/>
          </p:nvSpPr>
          <p:spPr bwMode="auto">
            <a:xfrm>
              <a:off x="593" y="809"/>
              <a:ext cx="823" cy="196"/>
            </a:xfrm>
            <a:prstGeom prst="roundRect">
              <a:avLst>
                <a:gd name="adj" fmla="val 7861"/>
              </a:avLst>
            </a:prstGeom>
            <a:gradFill rotWithShape="0">
              <a:gsLst>
                <a:gs pos="0">
                  <a:srgbClr val="99CCFF">
                    <a:gamma/>
                    <a:tint val="4314"/>
                    <a:invGamma/>
                  </a:srgbClr>
                </a:gs>
                <a:gs pos="100000">
                  <a:srgbClr val="99CCFF"/>
                </a:gs>
              </a:gsLst>
              <a:lin ang="5400000" scaled="1"/>
            </a:gradFill>
            <a:ln w="9525" algn="ctr">
              <a:solidFill>
                <a:srgbClr val="0033CC"/>
              </a:solidFill>
              <a:round/>
              <a:headEnd/>
              <a:tailEnd/>
            </a:ln>
            <a:effectLst>
              <a:outerShdw dist="53882" dir="2700000" algn="ctr" rotWithShape="0">
                <a:srgbClr val="969696"/>
              </a:outerShdw>
            </a:effectLst>
          </p:spPr>
          <p:txBody>
            <a:bodyPr wrap="none" tIns="27432" bIns="27432" anchor="ctr"/>
            <a:lstStyle/>
            <a:p>
              <a:pPr algn="l" eaLnBrk="0" hangingPunct="0"/>
              <a:r>
                <a:rPr lang="en-US" altLang="it-IT" sz="1600" b="1">
                  <a:solidFill>
                    <a:srgbClr val="3333CC"/>
                  </a:solidFill>
                </a:rPr>
                <a:t>DataSet</a:t>
              </a:r>
            </a:p>
          </p:txBody>
        </p:sp>
        <p:sp>
          <p:nvSpPr>
            <p:cNvPr id="344076" name="Freeform 12"/>
            <p:cNvSpPr>
              <a:spLocks/>
            </p:cNvSpPr>
            <p:nvPr/>
          </p:nvSpPr>
          <p:spPr bwMode="auto">
            <a:xfrm>
              <a:off x="731" y="1005"/>
              <a:ext cx="217" cy="2330"/>
            </a:xfrm>
            <a:custGeom>
              <a:avLst/>
              <a:gdLst>
                <a:gd name="T0" fmla="*/ 0 w 240"/>
                <a:gd name="T1" fmla="*/ 0 h 2880"/>
                <a:gd name="T2" fmla="*/ 0 w 240"/>
                <a:gd name="T3" fmla="*/ 2880 h 2880"/>
                <a:gd name="T4" fmla="*/ 240 w 240"/>
                <a:gd name="T5" fmla="*/ 2880 h 2880"/>
              </a:gdLst>
              <a:ahLst/>
              <a:cxnLst>
                <a:cxn ang="0">
                  <a:pos x="T0" y="T1"/>
                </a:cxn>
                <a:cxn ang="0">
                  <a:pos x="T2" y="T3"/>
                </a:cxn>
                <a:cxn ang="0">
                  <a:pos x="T4" y="T5"/>
                </a:cxn>
              </a:cxnLst>
              <a:rect l="0" t="0" r="r" b="b"/>
              <a:pathLst>
                <a:path w="240" h="2880">
                  <a:moveTo>
                    <a:pt x="0" y="0"/>
                  </a:moveTo>
                  <a:lnTo>
                    <a:pt x="0" y="2880"/>
                  </a:lnTo>
                  <a:lnTo>
                    <a:pt x="240" y="2880"/>
                  </a:lnTo>
                </a:path>
              </a:pathLst>
            </a:custGeom>
            <a:noFill/>
            <a:ln w="28575" cap="flat" cmpd="sng">
              <a:solidFill>
                <a:schemeClr val="tx1"/>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344077" name="AutoShape 13"/>
            <p:cNvSpPr>
              <a:spLocks noChangeArrowheads="1"/>
            </p:cNvSpPr>
            <p:nvPr/>
          </p:nvSpPr>
          <p:spPr bwMode="auto">
            <a:xfrm>
              <a:off x="1372" y="2163"/>
              <a:ext cx="823" cy="197"/>
            </a:xfrm>
            <a:prstGeom prst="roundRect">
              <a:avLst>
                <a:gd name="adj" fmla="val 7861"/>
              </a:avLst>
            </a:prstGeom>
            <a:solidFill>
              <a:srgbClr val="FFFFFF"/>
            </a:solidFill>
            <a:ln w="9525" algn="ctr">
              <a:solidFill>
                <a:srgbClr val="333399"/>
              </a:solidFill>
              <a:round/>
              <a:headEnd/>
              <a:tailEnd/>
            </a:ln>
            <a:effectLst>
              <a:outerShdw dist="53882" dir="2700000" algn="ctr" rotWithShape="0">
                <a:srgbClr val="CECECE"/>
              </a:outerShdw>
            </a:effectLst>
          </p:spPr>
          <p:txBody>
            <a:bodyPr wrap="none" anchor="ctr"/>
            <a:lstStyle/>
            <a:p>
              <a:pPr algn="l"/>
              <a:r>
                <a:rPr lang="en-US" altLang="it-IT" sz="1600" b="1"/>
                <a:t>Constraints</a:t>
              </a:r>
            </a:p>
          </p:txBody>
        </p:sp>
        <p:sp>
          <p:nvSpPr>
            <p:cNvPr id="344078" name="AutoShape 14"/>
            <p:cNvSpPr>
              <a:spLocks noChangeArrowheads="1"/>
            </p:cNvSpPr>
            <p:nvPr/>
          </p:nvSpPr>
          <p:spPr bwMode="auto">
            <a:xfrm>
              <a:off x="1069" y="1350"/>
              <a:ext cx="823" cy="197"/>
            </a:xfrm>
            <a:prstGeom prst="roundRect">
              <a:avLst>
                <a:gd name="adj" fmla="val 7861"/>
              </a:avLst>
            </a:prstGeom>
            <a:gradFill rotWithShape="0">
              <a:gsLst>
                <a:gs pos="0">
                  <a:srgbClr val="99CCFF">
                    <a:gamma/>
                    <a:tint val="4314"/>
                    <a:invGamma/>
                  </a:srgbClr>
                </a:gs>
                <a:gs pos="100000">
                  <a:srgbClr val="99CCFF"/>
                </a:gs>
              </a:gsLst>
              <a:lin ang="5400000" scaled="1"/>
            </a:gradFill>
            <a:ln w="9525" algn="ctr">
              <a:solidFill>
                <a:srgbClr val="0033CC"/>
              </a:solidFill>
              <a:round/>
              <a:headEnd/>
              <a:tailEnd/>
            </a:ln>
            <a:effectLst>
              <a:outerShdw dist="53882" dir="2700000" algn="ctr" rotWithShape="0">
                <a:srgbClr val="969696"/>
              </a:outerShdw>
            </a:effectLst>
          </p:spPr>
          <p:txBody>
            <a:bodyPr wrap="none" tIns="27432" bIns="27432" anchor="ctr"/>
            <a:lstStyle/>
            <a:p>
              <a:pPr algn="l" eaLnBrk="0" hangingPunct="0"/>
              <a:r>
                <a:rPr lang="en-US" altLang="it-IT" sz="1600" b="1">
                  <a:solidFill>
                    <a:srgbClr val="3333CC"/>
                  </a:solidFill>
                </a:rPr>
                <a:t>Table</a:t>
              </a:r>
            </a:p>
          </p:txBody>
        </p:sp>
        <p:sp>
          <p:nvSpPr>
            <p:cNvPr id="344079" name="AutoShape 15"/>
            <p:cNvSpPr>
              <a:spLocks noChangeArrowheads="1"/>
            </p:cNvSpPr>
            <p:nvPr/>
          </p:nvSpPr>
          <p:spPr bwMode="auto">
            <a:xfrm>
              <a:off x="1632" y="1892"/>
              <a:ext cx="823" cy="196"/>
            </a:xfrm>
            <a:prstGeom prst="roundRect">
              <a:avLst>
                <a:gd name="adj" fmla="val 7861"/>
              </a:avLst>
            </a:prstGeom>
            <a:gradFill rotWithShape="0">
              <a:gsLst>
                <a:gs pos="0">
                  <a:srgbClr val="99CCFF">
                    <a:gamma/>
                    <a:tint val="4314"/>
                    <a:invGamma/>
                  </a:srgbClr>
                </a:gs>
                <a:gs pos="100000">
                  <a:srgbClr val="99CCFF"/>
                </a:gs>
              </a:gsLst>
              <a:lin ang="5400000" scaled="1"/>
            </a:gradFill>
            <a:ln w="9525" algn="ctr">
              <a:solidFill>
                <a:srgbClr val="0033CC"/>
              </a:solidFill>
              <a:round/>
              <a:headEnd/>
              <a:tailEnd/>
            </a:ln>
            <a:effectLst>
              <a:outerShdw dist="53882" dir="2700000" algn="ctr" rotWithShape="0">
                <a:srgbClr val="969696"/>
              </a:outerShdw>
            </a:effectLst>
          </p:spPr>
          <p:txBody>
            <a:bodyPr wrap="none" tIns="27432" bIns="27432" anchor="ctr"/>
            <a:lstStyle/>
            <a:p>
              <a:pPr algn="l" eaLnBrk="0" hangingPunct="0"/>
              <a:r>
                <a:rPr lang="en-US" altLang="it-IT" sz="1600" b="1">
                  <a:solidFill>
                    <a:srgbClr val="3333CC"/>
                  </a:solidFill>
                </a:rPr>
                <a:t>Column</a:t>
              </a:r>
            </a:p>
          </p:txBody>
        </p:sp>
        <p:sp>
          <p:nvSpPr>
            <p:cNvPr id="344080" name="AutoShape 16"/>
            <p:cNvSpPr>
              <a:spLocks noChangeArrowheads="1"/>
            </p:cNvSpPr>
            <p:nvPr/>
          </p:nvSpPr>
          <p:spPr bwMode="auto">
            <a:xfrm>
              <a:off x="1632" y="2434"/>
              <a:ext cx="823" cy="196"/>
            </a:xfrm>
            <a:prstGeom prst="roundRect">
              <a:avLst>
                <a:gd name="adj" fmla="val 7861"/>
              </a:avLst>
            </a:prstGeom>
            <a:gradFill rotWithShape="0">
              <a:gsLst>
                <a:gs pos="0">
                  <a:srgbClr val="99CCFF">
                    <a:gamma/>
                    <a:tint val="4314"/>
                    <a:invGamma/>
                  </a:srgbClr>
                </a:gs>
                <a:gs pos="100000">
                  <a:srgbClr val="99CCFF"/>
                </a:gs>
              </a:gsLst>
              <a:lin ang="5400000" scaled="1"/>
            </a:gradFill>
            <a:ln w="9525" algn="ctr">
              <a:solidFill>
                <a:srgbClr val="0033CC"/>
              </a:solidFill>
              <a:round/>
              <a:headEnd/>
              <a:tailEnd/>
            </a:ln>
            <a:effectLst>
              <a:outerShdw dist="53882" dir="2700000" algn="ctr" rotWithShape="0">
                <a:srgbClr val="969696"/>
              </a:outerShdw>
            </a:effectLst>
          </p:spPr>
          <p:txBody>
            <a:bodyPr wrap="none" tIns="27432" bIns="27432" anchor="ctr"/>
            <a:lstStyle/>
            <a:p>
              <a:pPr algn="l" eaLnBrk="0" hangingPunct="0"/>
              <a:r>
                <a:rPr lang="en-US" altLang="it-IT" sz="1600" b="1">
                  <a:solidFill>
                    <a:srgbClr val="3333CC"/>
                  </a:solidFill>
                </a:rPr>
                <a:t>Constraint</a:t>
              </a:r>
            </a:p>
          </p:txBody>
        </p:sp>
        <p:sp>
          <p:nvSpPr>
            <p:cNvPr id="344081" name="AutoShape 17"/>
            <p:cNvSpPr>
              <a:spLocks noChangeArrowheads="1"/>
            </p:cNvSpPr>
            <p:nvPr/>
          </p:nvSpPr>
          <p:spPr bwMode="auto">
            <a:xfrm>
              <a:off x="1372" y="2705"/>
              <a:ext cx="823" cy="196"/>
            </a:xfrm>
            <a:prstGeom prst="roundRect">
              <a:avLst>
                <a:gd name="adj" fmla="val 7861"/>
              </a:avLst>
            </a:prstGeom>
            <a:solidFill>
              <a:srgbClr val="FFFFFF"/>
            </a:solidFill>
            <a:ln w="9525" algn="ctr">
              <a:solidFill>
                <a:srgbClr val="333399"/>
              </a:solidFill>
              <a:round/>
              <a:headEnd/>
              <a:tailEnd/>
            </a:ln>
            <a:effectLst>
              <a:outerShdw dist="53882" dir="2700000" algn="ctr" rotWithShape="0">
                <a:srgbClr val="CECECE"/>
              </a:outerShdw>
            </a:effectLst>
          </p:spPr>
          <p:txBody>
            <a:bodyPr wrap="none" anchor="ctr"/>
            <a:lstStyle/>
            <a:p>
              <a:pPr algn="l"/>
              <a:r>
                <a:rPr lang="en-US" altLang="it-IT" sz="1600" b="1"/>
                <a:t>Rows</a:t>
              </a:r>
            </a:p>
          </p:txBody>
        </p:sp>
        <p:sp>
          <p:nvSpPr>
            <p:cNvPr id="344082" name="AutoShape 18"/>
            <p:cNvSpPr>
              <a:spLocks noChangeArrowheads="1"/>
            </p:cNvSpPr>
            <p:nvPr/>
          </p:nvSpPr>
          <p:spPr bwMode="auto">
            <a:xfrm>
              <a:off x="1632" y="2975"/>
              <a:ext cx="823" cy="197"/>
            </a:xfrm>
            <a:prstGeom prst="roundRect">
              <a:avLst>
                <a:gd name="adj" fmla="val 7861"/>
              </a:avLst>
            </a:prstGeom>
            <a:gradFill rotWithShape="0">
              <a:gsLst>
                <a:gs pos="0">
                  <a:srgbClr val="99CCFF">
                    <a:gamma/>
                    <a:tint val="4314"/>
                    <a:invGamma/>
                  </a:srgbClr>
                </a:gs>
                <a:gs pos="100000">
                  <a:srgbClr val="99CCFF"/>
                </a:gs>
              </a:gsLst>
              <a:lin ang="5400000" scaled="1"/>
            </a:gradFill>
            <a:ln w="9525" algn="ctr">
              <a:solidFill>
                <a:srgbClr val="0033CC"/>
              </a:solidFill>
              <a:round/>
              <a:headEnd/>
              <a:tailEnd/>
            </a:ln>
            <a:effectLst>
              <a:outerShdw dist="53882" dir="2700000" algn="ctr" rotWithShape="0">
                <a:srgbClr val="969696"/>
              </a:outerShdw>
            </a:effectLst>
          </p:spPr>
          <p:txBody>
            <a:bodyPr wrap="none" tIns="27432" bIns="27432" anchor="ctr"/>
            <a:lstStyle/>
            <a:p>
              <a:pPr algn="l" eaLnBrk="0" hangingPunct="0"/>
              <a:r>
                <a:rPr lang="en-US" altLang="it-IT" sz="1600" b="1">
                  <a:solidFill>
                    <a:srgbClr val="3333CC"/>
                  </a:solidFill>
                </a:rPr>
                <a:t>Row</a:t>
              </a:r>
            </a:p>
          </p:txBody>
        </p:sp>
        <p:sp>
          <p:nvSpPr>
            <p:cNvPr id="344083" name="AutoShape 19"/>
            <p:cNvSpPr>
              <a:spLocks noChangeArrowheads="1"/>
            </p:cNvSpPr>
            <p:nvPr/>
          </p:nvSpPr>
          <p:spPr bwMode="auto">
            <a:xfrm>
              <a:off x="853" y="3246"/>
              <a:ext cx="823" cy="196"/>
            </a:xfrm>
            <a:prstGeom prst="roundRect">
              <a:avLst>
                <a:gd name="adj" fmla="val 7861"/>
              </a:avLst>
            </a:prstGeom>
            <a:solidFill>
              <a:srgbClr val="FFFFFF"/>
            </a:solidFill>
            <a:ln w="9525" algn="ctr">
              <a:solidFill>
                <a:srgbClr val="333399"/>
              </a:solidFill>
              <a:round/>
              <a:headEnd/>
              <a:tailEnd/>
            </a:ln>
            <a:effectLst>
              <a:outerShdw dist="53882" dir="2700000" algn="ctr" rotWithShape="0">
                <a:srgbClr val="CECECE"/>
              </a:outerShdw>
            </a:effectLst>
          </p:spPr>
          <p:txBody>
            <a:bodyPr wrap="none" anchor="ctr"/>
            <a:lstStyle/>
            <a:p>
              <a:pPr algn="l"/>
              <a:r>
                <a:rPr lang="en-US" altLang="it-IT" sz="1600" b="1"/>
                <a:t>Relations</a:t>
              </a:r>
            </a:p>
          </p:txBody>
        </p:sp>
        <p:sp>
          <p:nvSpPr>
            <p:cNvPr id="344084" name="AutoShape 20"/>
            <p:cNvSpPr>
              <a:spLocks noChangeArrowheads="1"/>
            </p:cNvSpPr>
            <p:nvPr/>
          </p:nvSpPr>
          <p:spPr bwMode="auto">
            <a:xfrm>
              <a:off x="1069" y="3518"/>
              <a:ext cx="823" cy="196"/>
            </a:xfrm>
            <a:prstGeom prst="roundRect">
              <a:avLst>
                <a:gd name="adj" fmla="val 7861"/>
              </a:avLst>
            </a:prstGeom>
            <a:gradFill rotWithShape="0">
              <a:gsLst>
                <a:gs pos="0">
                  <a:srgbClr val="99CCFF">
                    <a:gamma/>
                    <a:tint val="4314"/>
                    <a:invGamma/>
                  </a:srgbClr>
                </a:gs>
                <a:gs pos="100000">
                  <a:srgbClr val="99CCFF"/>
                </a:gs>
              </a:gsLst>
              <a:lin ang="5400000" scaled="1"/>
            </a:gradFill>
            <a:ln w="9525" algn="ctr">
              <a:solidFill>
                <a:srgbClr val="0033CC"/>
              </a:solidFill>
              <a:round/>
              <a:headEnd/>
              <a:tailEnd/>
            </a:ln>
            <a:effectLst>
              <a:outerShdw dist="53882" dir="2700000" algn="ctr" rotWithShape="0">
                <a:srgbClr val="969696"/>
              </a:outerShdw>
            </a:effectLst>
          </p:spPr>
          <p:txBody>
            <a:bodyPr wrap="none" tIns="27432" bIns="27432" anchor="ctr"/>
            <a:lstStyle/>
            <a:p>
              <a:pPr algn="l" eaLnBrk="0" hangingPunct="0"/>
              <a:r>
                <a:rPr lang="en-US" altLang="it-IT" sz="1600" b="1">
                  <a:solidFill>
                    <a:srgbClr val="3333CC"/>
                  </a:solidFill>
                </a:rPr>
                <a:t>Relation</a:t>
              </a:r>
            </a:p>
          </p:txBody>
        </p:sp>
        <p:sp>
          <p:nvSpPr>
            <p:cNvPr id="344085" name="Line 21"/>
            <p:cNvSpPr>
              <a:spLocks noChangeShapeType="1"/>
            </p:cNvSpPr>
            <p:nvPr/>
          </p:nvSpPr>
          <p:spPr bwMode="auto">
            <a:xfrm>
              <a:off x="1199" y="2275"/>
              <a:ext cx="17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nvGrpSpPr>
            <p:cNvPr id="344086" name="Group 22"/>
            <p:cNvGrpSpPr>
              <a:grpSpLocks/>
            </p:cNvGrpSpPr>
            <p:nvPr/>
          </p:nvGrpSpPr>
          <p:grpSpPr bwMode="auto">
            <a:xfrm>
              <a:off x="1997" y="3619"/>
              <a:ext cx="1394" cy="402"/>
              <a:chOff x="2078" y="3352"/>
              <a:chExt cx="1394" cy="402"/>
            </a:xfrm>
          </p:grpSpPr>
          <p:sp>
            <p:nvSpPr>
              <p:cNvPr id="344087" name="Rectangle 23"/>
              <p:cNvSpPr>
                <a:spLocks noChangeArrowheads="1"/>
              </p:cNvSpPr>
              <p:nvPr/>
            </p:nvSpPr>
            <p:spPr bwMode="auto">
              <a:xfrm>
                <a:off x="2078" y="3352"/>
                <a:ext cx="1394" cy="402"/>
              </a:xfrm>
              <a:prstGeom prst="rect">
                <a:avLst/>
              </a:prstGeom>
              <a:gradFill rotWithShape="0">
                <a:gsLst>
                  <a:gs pos="0">
                    <a:srgbClr val="FFFFCC"/>
                  </a:gs>
                  <a:gs pos="100000">
                    <a:srgbClr val="FFFFFF"/>
                  </a:gs>
                </a:gsLst>
                <a:lin ang="0" scaled="1"/>
              </a:gradFill>
              <a:ln>
                <a:noFill/>
              </a:ln>
              <a:effectLst>
                <a:outerShdw dist="35921" dir="2700000" algn="ctr" rotWithShape="0">
                  <a:srgbClr val="CECECE"/>
                </a:outerShdw>
              </a:effectLst>
              <a:extLst>
                <a:ext uri="{91240B29-F687-4F45-9708-019B960494DF}">
                  <a14:hiddenLine xmlns:a14="http://schemas.microsoft.com/office/drawing/2010/main" w="9525">
                    <a:solidFill>
                      <a:srgbClr val="666699"/>
                    </a:solidFill>
                    <a:miter lim="800000"/>
                    <a:headEnd/>
                    <a:tailEnd/>
                  </a14:hiddenLine>
                </a:ext>
              </a:extLst>
            </p:spPr>
            <p:txBody>
              <a:bodyPr wrap="none" anchor="ctr"/>
              <a:lstStyle/>
              <a:p>
                <a:endParaRPr lang="it-IT"/>
              </a:p>
            </p:txBody>
          </p:sp>
          <p:grpSp>
            <p:nvGrpSpPr>
              <p:cNvPr id="344088" name="Group 24"/>
              <p:cNvGrpSpPr>
                <a:grpSpLocks/>
              </p:cNvGrpSpPr>
              <p:nvPr/>
            </p:nvGrpSpPr>
            <p:grpSpPr bwMode="auto">
              <a:xfrm>
                <a:off x="2165" y="3460"/>
                <a:ext cx="1224" cy="187"/>
                <a:chOff x="0" y="3792"/>
                <a:chExt cx="1968" cy="240"/>
              </a:xfrm>
            </p:grpSpPr>
            <p:sp>
              <p:nvSpPr>
                <p:cNvPr id="344089" name="AutoShape 25"/>
                <p:cNvSpPr>
                  <a:spLocks noChangeArrowheads="1"/>
                </p:cNvSpPr>
                <p:nvPr/>
              </p:nvSpPr>
              <p:spPr bwMode="auto">
                <a:xfrm>
                  <a:off x="0" y="3792"/>
                  <a:ext cx="912" cy="240"/>
                </a:xfrm>
                <a:prstGeom prst="roundRect">
                  <a:avLst>
                    <a:gd name="adj" fmla="val 7861"/>
                  </a:avLst>
                </a:prstGeom>
                <a:gradFill rotWithShape="0">
                  <a:gsLst>
                    <a:gs pos="0">
                      <a:srgbClr val="99CCFF">
                        <a:gamma/>
                        <a:tint val="4314"/>
                        <a:invGamma/>
                      </a:srgbClr>
                    </a:gs>
                    <a:gs pos="100000">
                      <a:srgbClr val="99CCFF"/>
                    </a:gs>
                  </a:gsLst>
                  <a:lin ang="5400000" scaled="1"/>
                </a:gradFill>
                <a:ln w="9525" algn="ctr">
                  <a:solidFill>
                    <a:srgbClr val="0033CC"/>
                  </a:solidFill>
                  <a:round/>
                  <a:headEnd/>
                  <a:tailEnd/>
                </a:ln>
                <a:effectLst>
                  <a:outerShdw dist="53882" dir="2700000" algn="ctr" rotWithShape="0">
                    <a:srgbClr val="969696"/>
                  </a:outerShdw>
                </a:effectLst>
              </p:spPr>
              <p:txBody>
                <a:bodyPr wrap="none" tIns="27432" bIns="27432" anchor="ctr"/>
                <a:lstStyle/>
                <a:p>
                  <a:pPr eaLnBrk="0" hangingPunct="0"/>
                  <a:r>
                    <a:rPr lang="en-US" altLang="it-IT" sz="1400">
                      <a:solidFill>
                        <a:srgbClr val="3333CC"/>
                      </a:solidFill>
                    </a:rPr>
                    <a:t>Object</a:t>
                  </a:r>
                </a:p>
              </p:txBody>
            </p:sp>
            <p:sp>
              <p:nvSpPr>
                <p:cNvPr id="344090" name="AutoShape 26"/>
                <p:cNvSpPr>
                  <a:spLocks noChangeArrowheads="1"/>
                </p:cNvSpPr>
                <p:nvPr/>
              </p:nvSpPr>
              <p:spPr bwMode="auto">
                <a:xfrm>
                  <a:off x="1056" y="3792"/>
                  <a:ext cx="912" cy="240"/>
                </a:xfrm>
                <a:prstGeom prst="roundRect">
                  <a:avLst>
                    <a:gd name="adj" fmla="val 7861"/>
                  </a:avLst>
                </a:prstGeom>
                <a:solidFill>
                  <a:srgbClr val="FFFFFF"/>
                </a:solidFill>
                <a:ln w="9525" algn="ctr">
                  <a:solidFill>
                    <a:srgbClr val="333399"/>
                  </a:solidFill>
                  <a:round/>
                  <a:headEnd/>
                  <a:tailEnd/>
                </a:ln>
                <a:effectLst>
                  <a:outerShdw dist="53882" dir="2700000" algn="ctr" rotWithShape="0">
                    <a:srgbClr val="CECECE"/>
                  </a:outerShdw>
                </a:effectLst>
              </p:spPr>
              <p:txBody>
                <a:bodyPr wrap="none" anchor="ctr"/>
                <a:lstStyle/>
                <a:p>
                  <a:r>
                    <a:rPr lang="en-US" altLang="it-IT" sz="1400"/>
                    <a:t>Collection</a:t>
                  </a:r>
                </a:p>
              </p:txBody>
            </p:sp>
          </p:grpSp>
        </p:grpSp>
        <p:sp>
          <p:nvSpPr>
            <p:cNvPr id="344091" name="Line 27"/>
            <p:cNvSpPr>
              <a:spLocks noChangeShapeType="1"/>
            </p:cNvSpPr>
            <p:nvPr/>
          </p:nvSpPr>
          <p:spPr bwMode="auto">
            <a:xfrm>
              <a:off x="730" y="1160"/>
              <a:ext cx="15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344092" name="AutoShape 28"/>
            <p:cNvSpPr>
              <a:spLocks noChangeArrowheads="1"/>
            </p:cNvSpPr>
            <p:nvPr/>
          </p:nvSpPr>
          <p:spPr bwMode="auto">
            <a:xfrm>
              <a:off x="853" y="1080"/>
              <a:ext cx="823" cy="196"/>
            </a:xfrm>
            <a:prstGeom prst="roundRect">
              <a:avLst>
                <a:gd name="adj" fmla="val 7861"/>
              </a:avLst>
            </a:prstGeom>
            <a:solidFill>
              <a:srgbClr val="FFFFFF"/>
            </a:solidFill>
            <a:ln w="9525" algn="ctr">
              <a:solidFill>
                <a:srgbClr val="333399"/>
              </a:solidFill>
              <a:round/>
              <a:headEnd/>
              <a:tailEnd/>
            </a:ln>
            <a:effectLst>
              <a:outerShdw dist="53882" dir="2700000" algn="ctr" rotWithShape="0">
                <a:srgbClr val="CECECE"/>
              </a:outerShdw>
            </a:effectLst>
          </p:spPr>
          <p:txBody>
            <a:bodyPr wrap="none" anchor="ctr"/>
            <a:lstStyle/>
            <a:p>
              <a:pPr algn="l"/>
              <a:r>
                <a:rPr lang="en-US" altLang="it-IT" sz="1600" b="1"/>
                <a:t>Tables</a:t>
              </a:r>
            </a:p>
          </p:txBody>
        </p:sp>
        <p:sp>
          <p:nvSpPr>
            <p:cNvPr id="344093" name="Line 29"/>
            <p:cNvSpPr>
              <a:spLocks noChangeShapeType="1"/>
            </p:cNvSpPr>
            <p:nvPr/>
          </p:nvSpPr>
          <p:spPr bwMode="auto">
            <a:xfrm>
              <a:off x="1199" y="1723"/>
              <a:ext cx="17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344094" name="AutoShape 30"/>
            <p:cNvSpPr>
              <a:spLocks noChangeArrowheads="1"/>
            </p:cNvSpPr>
            <p:nvPr/>
          </p:nvSpPr>
          <p:spPr bwMode="auto">
            <a:xfrm>
              <a:off x="1372" y="1621"/>
              <a:ext cx="823" cy="196"/>
            </a:xfrm>
            <a:prstGeom prst="roundRect">
              <a:avLst>
                <a:gd name="adj" fmla="val 7861"/>
              </a:avLst>
            </a:prstGeom>
            <a:solidFill>
              <a:srgbClr val="FFFFFF"/>
            </a:solidFill>
            <a:ln w="9525" algn="ctr">
              <a:solidFill>
                <a:srgbClr val="333399"/>
              </a:solidFill>
              <a:round/>
              <a:headEnd/>
              <a:tailEnd/>
            </a:ln>
            <a:effectLst>
              <a:outerShdw dist="53882" dir="2700000" algn="ctr" rotWithShape="0">
                <a:srgbClr val="CECECE"/>
              </a:outerShdw>
            </a:effectLst>
          </p:spPr>
          <p:txBody>
            <a:bodyPr wrap="none" anchor="ctr"/>
            <a:lstStyle/>
            <a:p>
              <a:pPr algn="l"/>
              <a:r>
                <a:rPr lang="en-US" altLang="it-IT" sz="1600" b="1"/>
                <a:t>Columns</a:t>
              </a:r>
            </a:p>
          </p:txBody>
        </p:sp>
      </p:grpSp>
      <p:sp>
        <p:nvSpPr>
          <p:cNvPr id="344095" name="Rectangle 31"/>
          <p:cNvSpPr>
            <a:spLocks noGrp="1" noChangeArrowheads="1"/>
          </p:cNvSpPr>
          <p:nvPr>
            <p:ph type="body" sz="half" idx="1"/>
          </p:nvPr>
        </p:nvSpPr>
        <p:spPr>
          <a:xfrm>
            <a:off x="5808664" y="1371601"/>
            <a:ext cx="4175125" cy="4322763"/>
          </a:xfrm>
          <a:noFill/>
          <a:ln/>
        </p:spPr>
        <p:txBody>
          <a:bodyPr>
            <a:normAutofit lnSpcReduction="10000"/>
          </a:bodyPr>
          <a:lstStyle/>
          <a:p>
            <a:pPr marL="233363" indent="-233363"/>
            <a:r>
              <a:rPr lang="en-US" altLang="it-IT" b="0"/>
              <a:t>Use </a:t>
            </a:r>
            <a:r>
              <a:rPr lang="en-US" altLang="it-IT"/>
              <a:t>Fill</a:t>
            </a:r>
            <a:r>
              <a:rPr lang="en-US" altLang="it-IT" b="0"/>
              <a:t> method of DataAdapter</a:t>
            </a:r>
          </a:p>
          <a:p>
            <a:pPr marL="233363" indent="-233363"/>
            <a:r>
              <a:rPr lang="en-US" altLang="it-IT" b="0"/>
              <a:t>Populate programmatically by creating a table structure and filling it  </a:t>
            </a:r>
          </a:p>
          <a:p>
            <a:pPr marL="233363" indent="-233363"/>
            <a:r>
              <a:rPr lang="en-US" altLang="it-IT" b="0"/>
              <a:t>Read an XML document or stream into a DataSet</a:t>
            </a:r>
          </a:p>
          <a:p>
            <a:pPr marL="233363" indent="-233363"/>
            <a:r>
              <a:rPr lang="en-US" altLang="it-IT" b="0"/>
              <a:t>Use </a:t>
            </a:r>
            <a:r>
              <a:rPr lang="en-US" altLang="it-IT"/>
              <a:t>Merge</a:t>
            </a:r>
            <a:r>
              <a:rPr lang="en-US" altLang="it-IT" b="0"/>
              <a:t> method to copy the contents of another </a:t>
            </a:r>
            <a:r>
              <a:rPr lang="en-US" altLang="it-IT"/>
              <a:t>DataSet </a:t>
            </a:r>
            <a:r>
              <a:rPr lang="en-US" altLang="it-IT" b="0"/>
              <a:t>object</a:t>
            </a:r>
          </a:p>
        </p:txBody>
      </p:sp>
    </p:spTree>
    <p:extLst>
      <p:ext uri="{BB962C8B-B14F-4D97-AF65-F5344CB8AC3E}">
        <p14:creationId xmlns:p14="http://schemas.microsoft.com/office/powerpoint/2010/main" val="3240211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Parte 6 - Database relazionali</a:t>
            </a:r>
          </a:p>
        </p:txBody>
      </p:sp>
      <p:sp>
        <p:nvSpPr>
          <p:cNvPr id="3" name="Segnaposto contenuto 2"/>
          <p:cNvSpPr>
            <a:spLocks noGrp="1"/>
          </p:cNvSpPr>
          <p:nvPr>
            <p:ph idx="1"/>
          </p:nvPr>
        </p:nvSpPr>
        <p:spPr/>
        <p:txBody>
          <a:bodyPr>
            <a:normAutofit/>
          </a:bodyPr>
          <a:lstStyle/>
          <a:p>
            <a:r>
              <a:rPr lang="it-IT" dirty="0"/>
              <a:t>Che cos’è un database relazionale</a:t>
            </a:r>
          </a:p>
          <a:p>
            <a:r>
              <a:rPr lang="it-IT" dirty="0"/>
              <a:t>Utilizzare il .NET Framework con SQL Server</a:t>
            </a:r>
          </a:p>
          <a:p>
            <a:r>
              <a:rPr lang="it-IT" dirty="0"/>
              <a:t>Connessione al database ed altri oggetti .NET per lavorare sul database</a:t>
            </a:r>
          </a:p>
          <a:p>
            <a:r>
              <a:rPr lang="it-IT" dirty="0"/>
              <a:t>Definizione di ORM (Object Relation </a:t>
            </a:r>
            <a:r>
              <a:rPr lang="it-IT" dirty="0" err="1"/>
              <a:t>Mapping</a:t>
            </a:r>
            <a:r>
              <a:rPr lang="it-IT" dirty="0"/>
              <a:t>)</a:t>
            </a:r>
          </a:p>
          <a:p>
            <a:r>
              <a:rPr lang="it-IT" dirty="0"/>
              <a:t>Utilizzare il .NET Framework con </a:t>
            </a:r>
            <a:r>
              <a:rPr lang="it-IT" dirty="0" err="1"/>
              <a:t>Entity</a:t>
            </a:r>
            <a:r>
              <a:rPr lang="it-IT" dirty="0"/>
              <a:t> Framework</a:t>
            </a:r>
          </a:p>
          <a:p>
            <a:r>
              <a:rPr lang="it-IT" dirty="0"/>
              <a:t>Interrogare i dati con LINQ</a:t>
            </a:r>
          </a:p>
          <a:p>
            <a:r>
              <a:rPr lang="it-IT" dirty="0"/>
              <a:t>Contesto sul database, code-first, </a:t>
            </a:r>
            <a:r>
              <a:rPr lang="it-IT" dirty="0" err="1"/>
              <a:t>migration</a:t>
            </a:r>
            <a:endParaRPr lang="it-IT" dirty="0"/>
          </a:p>
          <a:p>
            <a:endParaRPr lang="it-IT" dirty="0"/>
          </a:p>
          <a:p>
            <a:endParaRPr lang="it-IT" dirty="0"/>
          </a:p>
        </p:txBody>
      </p:sp>
    </p:spTree>
    <p:extLst>
      <p:ext uri="{BB962C8B-B14F-4D97-AF65-F5344CB8AC3E}">
        <p14:creationId xmlns:p14="http://schemas.microsoft.com/office/powerpoint/2010/main" val="41501146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r>
              <a:rPr lang="en-US" altLang="it-IT"/>
              <a:t>How to Bind a DataSet to a DataGrid</a:t>
            </a:r>
          </a:p>
        </p:txBody>
      </p:sp>
      <p:sp>
        <p:nvSpPr>
          <p:cNvPr id="196611" name="Rectangle 3"/>
          <p:cNvSpPr>
            <a:spLocks noGrp="1" noChangeArrowheads="1"/>
          </p:cNvSpPr>
          <p:nvPr>
            <p:ph type="body" sz="half" idx="1"/>
          </p:nvPr>
        </p:nvSpPr>
        <p:spPr/>
        <p:txBody>
          <a:bodyPr/>
          <a:lstStyle/>
          <a:p>
            <a:endParaRPr lang="en-US" altLang="it-IT" sz="2000"/>
          </a:p>
          <a:p>
            <a:endParaRPr lang="en-US" altLang="it-IT" sz="2000"/>
          </a:p>
          <a:p>
            <a:endParaRPr lang="en-US" altLang="it-IT" sz="2000"/>
          </a:p>
          <a:p>
            <a:endParaRPr lang="en-US" altLang="it-IT" sz="2000"/>
          </a:p>
          <a:p>
            <a:endParaRPr lang="en-US" altLang="it-IT" sz="2000"/>
          </a:p>
          <a:p>
            <a:endParaRPr lang="en-US" altLang="it-IT" sz="2000"/>
          </a:p>
          <a:p>
            <a:r>
              <a:rPr lang="en-US" altLang="it-IT" sz="2000"/>
              <a:t>To bind programmatically</a:t>
            </a:r>
          </a:p>
          <a:p>
            <a:pPr>
              <a:buFont typeface="Wingdings" panose="05000000000000000000" pitchFamily="2" charset="2"/>
              <a:buNone/>
            </a:pPr>
            <a:endParaRPr lang="en-US" altLang="it-IT" sz="2000"/>
          </a:p>
          <a:p>
            <a:pPr>
              <a:buFont typeface="Wingdings" panose="05000000000000000000" pitchFamily="2" charset="2"/>
              <a:buNone/>
            </a:pPr>
            <a:endParaRPr lang="en-US" altLang="it-IT" sz="2000"/>
          </a:p>
          <a:p>
            <a:pPr>
              <a:buFont typeface="Wingdings" panose="05000000000000000000" pitchFamily="2" charset="2"/>
              <a:buNone/>
            </a:pPr>
            <a:endParaRPr lang="en-US" altLang="it-IT" sz="2000"/>
          </a:p>
          <a:p>
            <a:pPr>
              <a:buFont typeface="Wingdings" panose="05000000000000000000" pitchFamily="2" charset="2"/>
              <a:buNone/>
            </a:pPr>
            <a:endParaRPr lang="en-US" altLang="it-IT" sz="2000"/>
          </a:p>
        </p:txBody>
      </p:sp>
      <p:sp>
        <p:nvSpPr>
          <p:cNvPr id="196612" name="Rectangle 4"/>
          <p:cNvSpPr>
            <a:spLocks noChangeArrowheads="1"/>
          </p:cNvSpPr>
          <p:nvPr/>
        </p:nvSpPr>
        <p:spPr bwMode="auto">
          <a:xfrm>
            <a:off x="2046288" y="4681538"/>
            <a:ext cx="8039100" cy="1339850"/>
          </a:xfrm>
          <a:prstGeom prst="rect">
            <a:avLst/>
          </a:prstGeom>
          <a:solidFill>
            <a:schemeClr val="bg1"/>
          </a:solidFill>
          <a:ln w="28575">
            <a:solidFill>
              <a:schemeClr val="tx1"/>
            </a:solidFill>
            <a:miter lim="800000"/>
            <a:headEnd/>
            <a:tailEnd/>
          </a:ln>
          <a:effectLst>
            <a:outerShdw dist="71842" dir="2700000" algn="ctr" rotWithShape="0">
              <a:srgbClr val="919191"/>
            </a:outerShdw>
          </a:effectLst>
        </p:spPr>
        <p:txBody>
          <a:bodyPr>
            <a:spAutoFit/>
          </a:bodyPr>
          <a:lstStyle/>
          <a:p>
            <a:pPr algn="l"/>
            <a:r>
              <a:rPr lang="en-US" altLang="it-IT" sz="2000">
                <a:latin typeface="Lucida Sans Typewriter" panose="020B0509030504030204" pitchFamily="49" charset="0"/>
              </a:rPr>
              <a:t>DataGrid dataGrid1 = new DataGrid();</a:t>
            </a:r>
          </a:p>
          <a:p>
            <a:pPr algn="l"/>
            <a:r>
              <a:rPr lang="en-US" altLang="it-IT" sz="2000">
                <a:latin typeface="Lucida Sans Typewriter" panose="020B0509030504030204" pitchFamily="49" charset="0"/>
              </a:rPr>
              <a:t>sqlDataAdapter1.Fill(dataSet1, "Customers");</a:t>
            </a:r>
          </a:p>
          <a:p>
            <a:pPr algn="l"/>
            <a:r>
              <a:rPr lang="en-US" altLang="it-IT" sz="2000">
                <a:latin typeface="Lucida Sans Typewriter" panose="020B0509030504030204" pitchFamily="49" charset="0"/>
              </a:rPr>
              <a:t>sqlDataAdapter2.Fill(dataSet1, "Orders");</a:t>
            </a:r>
          </a:p>
          <a:p>
            <a:pPr algn="l"/>
            <a:r>
              <a:rPr lang="en-US" altLang="it-IT" sz="2000">
                <a:latin typeface="Lucida Sans Typewriter" panose="020B0509030504030204" pitchFamily="49" charset="0"/>
              </a:rPr>
              <a:t>dataGrid1.DataSource = dataSet1;</a:t>
            </a:r>
          </a:p>
        </p:txBody>
      </p:sp>
      <p:graphicFrame>
        <p:nvGraphicFramePr>
          <p:cNvPr id="196615" name="Object 7"/>
          <p:cNvGraphicFramePr>
            <a:graphicFrameLocks noGrp="1" noChangeAspect="1"/>
          </p:cNvGraphicFramePr>
          <p:nvPr>
            <p:ph sz="quarter" idx="3"/>
          </p:nvPr>
        </p:nvGraphicFramePr>
        <p:xfrm>
          <a:off x="5629275" y="2189163"/>
          <a:ext cx="3938588" cy="1797050"/>
        </p:xfrm>
        <a:graphic>
          <a:graphicData uri="http://schemas.openxmlformats.org/presentationml/2006/ole">
            <mc:AlternateContent xmlns:mc="http://schemas.openxmlformats.org/markup-compatibility/2006">
              <mc:Choice xmlns:v="urn:schemas-microsoft-com:vml" Requires="v">
                <p:oleObj spid="_x0000_s1136" name="Photo Editor Photo" r:id="rId4" imgW="2610214" imgH="1190476" progId="MSPhotoEd.3">
                  <p:embed/>
                </p:oleObj>
              </mc:Choice>
              <mc:Fallback>
                <p:oleObj name="Photo Editor Photo" r:id="rId4" imgW="2610214" imgH="1190476" progId="MSPhotoEd.3">
                  <p:embed/>
                  <p:pic>
                    <p:nvPicPr>
                      <p:cNvPr id="196615"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29275" y="2189163"/>
                        <a:ext cx="3938588" cy="1797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6613" name="Object 5"/>
          <p:cNvGraphicFramePr>
            <a:graphicFrameLocks noGrp="1" noChangeAspect="1"/>
          </p:cNvGraphicFramePr>
          <p:nvPr>
            <p:ph sz="quarter" idx="2"/>
          </p:nvPr>
        </p:nvGraphicFramePr>
        <p:xfrm>
          <a:off x="2384426" y="1247776"/>
          <a:ext cx="3681413" cy="1895475"/>
        </p:xfrm>
        <a:graphic>
          <a:graphicData uri="http://schemas.openxmlformats.org/presentationml/2006/ole">
            <mc:AlternateContent xmlns:mc="http://schemas.openxmlformats.org/markup-compatibility/2006">
              <mc:Choice xmlns:v="urn:schemas-microsoft-com:vml" Requires="v">
                <p:oleObj spid="_x0000_s1137" name="Photo Editor Photo" r:id="rId6" imgW="1905266" imgH="980952" progId="MSPhotoEd.3">
                  <p:embed/>
                </p:oleObj>
              </mc:Choice>
              <mc:Fallback>
                <p:oleObj name="Photo Editor Photo" r:id="rId6" imgW="1905266" imgH="980952" progId="MSPhotoEd.3">
                  <p:embed/>
                  <p:pic>
                    <p:nvPicPr>
                      <p:cNvPr id="196613"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84426" y="1247776"/>
                        <a:ext cx="3681413" cy="1895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714344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p:cNvSpPr>
            <a:spLocks noGrp="1" noChangeArrowheads="1"/>
          </p:cNvSpPr>
          <p:nvPr>
            <p:ph type="title"/>
          </p:nvPr>
        </p:nvSpPr>
        <p:spPr/>
        <p:txBody>
          <a:bodyPr/>
          <a:lstStyle/>
          <a:p>
            <a:r>
              <a:rPr lang="en-US" altLang="it-IT"/>
              <a:t>How to Use the Data Wizards in Visual Studio .NET</a:t>
            </a:r>
          </a:p>
        </p:txBody>
      </p:sp>
      <p:pic>
        <p:nvPicPr>
          <p:cNvPr id="3450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8650" y="974726"/>
            <a:ext cx="4076700" cy="3694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509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0675" y="1951039"/>
            <a:ext cx="4040188" cy="3660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509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6188" y="2894013"/>
            <a:ext cx="4049712" cy="3668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51578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marL="460375" indent="-460375"/>
            <a:r>
              <a:rPr lang="en-US" altLang="it-IT"/>
              <a:t>Lesson: Changing Database Records</a:t>
            </a:r>
          </a:p>
        </p:txBody>
      </p:sp>
      <p:sp>
        <p:nvSpPr>
          <p:cNvPr id="61443" name="Rectangle 3"/>
          <p:cNvSpPr>
            <a:spLocks noGrp="1" noChangeArrowheads="1"/>
          </p:cNvSpPr>
          <p:nvPr>
            <p:ph type="body" idx="1"/>
          </p:nvPr>
        </p:nvSpPr>
        <p:spPr/>
        <p:txBody>
          <a:bodyPr/>
          <a:lstStyle/>
          <a:p>
            <a:r>
              <a:rPr lang="en-US" altLang="it-IT"/>
              <a:t>How to Access Data in a DataSet Object</a:t>
            </a:r>
          </a:p>
          <a:p>
            <a:r>
              <a:rPr lang="en-US" altLang="it-IT"/>
              <a:t>How to Update a Database in ADO.NET</a:t>
            </a:r>
          </a:p>
          <a:p>
            <a:r>
              <a:rPr lang="en-US" altLang="it-IT"/>
              <a:t>How to Create a Database Record</a:t>
            </a:r>
          </a:p>
          <a:p>
            <a:r>
              <a:rPr lang="en-US" altLang="it-IT"/>
              <a:t>How to Update a Database Record</a:t>
            </a:r>
          </a:p>
          <a:p>
            <a:r>
              <a:rPr lang="en-US" altLang="it-IT"/>
              <a:t>How to Delete a Database Record</a:t>
            </a:r>
          </a:p>
        </p:txBody>
      </p:sp>
    </p:spTree>
    <p:extLst>
      <p:ext uri="{BB962C8B-B14F-4D97-AF65-F5344CB8AC3E}">
        <p14:creationId xmlns:p14="http://schemas.microsoft.com/office/powerpoint/2010/main" val="9177224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1954" name="Group 2"/>
          <p:cNvGrpSpPr>
            <a:grpSpLocks/>
          </p:cNvGrpSpPr>
          <p:nvPr/>
        </p:nvGrpSpPr>
        <p:grpSpPr bwMode="auto">
          <a:xfrm>
            <a:off x="2878138" y="1258889"/>
            <a:ext cx="6113462" cy="1468437"/>
            <a:chOff x="853" y="793"/>
            <a:chExt cx="3851" cy="925"/>
          </a:xfrm>
        </p:grpSpPr>
        <p:sp>
          <p:nvSpPr>
            <p:cNvPr id="381955" name="AutoShape 3"/>
            <p:cNvSpPr>
              <a:spLocks/>
            </p:cNvSpPr>
            <p:nvPr/>
          </p:nvSpPr>
          <p:spPr bwMode="auto">
            <a:xfrm>
              <a:off x="1463" y="961"/>
              <a:ext cx="177" cy="696"/>
            </a:xfrm>
            <a:prstGeom prst="leftBrace">
              <a:avLst>
                <a:gd name="adj1" fmla="val 32768"/>
                <a:gd name="adj2" fmla="val 50000"/>
              </a:avLst>
            </a:prstGeom>
            <a:noFill/>
            <a:ln w="28575">
              <a:solidFill>
                <a:srgbClr val="D60093"/>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381956" name="Text Box 4"/>
            <p:cNvSpPr txBox="1">
              <a:spLocks noChangeArrowheads="1"/>
            </p:cNvSpPr>
            <p:nvPr/>
          </p:nvSpPr>
          <p:spPr bwMode="auto">
            <a:xfrm>
              <a:off x="853" y="1114"/>
              <a:ext cx="603" cy="368"/>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it-IT" sz="1600" b="1"/>
                <a:t>DataRow</a:t>
              </a:r>
              <a:br>
                <a:rPr lang="en-US" altLang="it-IT" sz="1600" b="1"/>
              </a:br>
              <a:r>
                <a:rPr lang="en-US" altLang="it-IT" sz="1600" b="1"/>
                <a:t>objects</a:t>
              </a:r>
            </a:p>
          </p:txBody>
        </p:sp>
        <p:grpSp>
          <p:nvGrpSpPr>
            <p:cNvPr id="381957" name="Group 5"/>
            <p:cNvGrpSpPr>
              <a:grpSpLocks/>
            </p:cNvGrpSpPr>
            <p:nvPr/>
          </p:nvGrpSpPr>
          <p:grpSpPr bwMode="auto">
            <a:xfrm>
              <a:off x="1678" y="793"/>
              <a:ext cx="3026" cy="925"/>
              <a:chOff x="1678" y="793"/>
              <a:chExt cx="3026" cy="925"/>
            </a:xfrm>
          </p:grpSpPr>
          <p:sp>
            <p:nvSpPr>
              <p:cNvPr id="381958" name="Rectangle 6"/>
              <p:cNvSpPr>
                <a:spLocks noChangeArrowheads="1"/>
              </p:cNvSpPr>
              <p:nvPr/>
            </p:nvSpPr>
            <p:spPr bwMode="auto">
              <a:xfrm>
                <a:off x="1678" y="793"/>
                <a:ext cx="3026" cy="925"/>
              </a:xfrm>
              <a:prstGeom prst="rect">
                <a:avLst/>
              </a:prstGeom>
              <a:solidFill>
                <a:srgbClr val="FFFFFF"/>
              </a:solidFill>
              <a:ln w="28575" algn="ctr">
                <a:solidFill>
                  <a:srgbClr val="3333CC"/>
                </a:solidFill>
                <a:miter lim="800000"/>
                <a:headEnd/>
                <a:tailEnd/>
              </a:ln>
              <a:effectLst>
                <a:outerShdw dist="53882" dir="2700000" algn="ctr" rotWithShape="0">
                  <a:srgbClr val="B2B2B2"/>
                </a:outerShdw>
              </a:effectLst>
            </p:spPr>
            <p:txBody>
              <a:bodyPr wrap="none" anchor="ctr"/>
              <a:lstStyle/>
              <a:p>
                <a:endParaRPr lang="it-IT"/>
              </a:p>
            </p:txBody>
          </p:sp>
          <p:graphicFrame>
            <p:nvGraphicFramePr>
              <p:cNvPr id="381959" name="Object 7"/>
              <p:cNvGraphicFramePr>
                <a:graphicFrameLocks noChangeAspect="1"/>
              </p:cNvGraphicFramePr>
              <p:nvPr/>
            </p:nvGraphicFramePr>
            <p:xfrm>
              <a:off x="1707" y="827"/>
              <a:ext cx="2995" cy="851"/>
            </p:xfrm>
            <a:graphic>
              <a:graphicData uri="http://schemas.openxmlformats.org/presentationml/2006/ole">
                <mc:AlternateContent xmlns:mc="http://schemas.openxmlformats.org/markup-compatibility/2006">
                  <mc:Choice xmlns:v="urn:schemas-microsoft-com:vml" Requires="v">
                    <p:oleObj spid="_x0000_s2160" name="Photo Editor Photo" r:id="rId4" imgW="4390476" imgH="1247619" progId="MSPhotoEd.3">
                      <p:embed/>
                    </p:oleObj>
                  </mc:Choice>
                  <mc:Fallback>
                    <p:oleObj name="Photo Editor Photo" r:id="rId4" imgW="4390476" imgH="1247619" progId="MSPhotoEd.3">
                      <p:embed/>
                      <p:pic>
                        <p:nvPicPr>
                          <p:cNvPr id="381959"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7" y="827"/>
                            <a:ext cx="2995" cy="8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sp>
        <p:nvSpPr>
          <p:cNvPr id="381960" name="Rectangle 8"/>
          <p:cNvSpPr>
            <a:spLocks noGrp="1" noChangeArrowheads="1"/>
          </p:cNvSpPr>
          <p:nvPr>
            <p:ph type="title"/>
          </p:nvPr>
        </p:nvSpPr>
        <p:spPr/>
        <p:txBody>
          <a:bodyPr/>
          <a:lstStyle/>
          <a:p>
            <a:r>
              <a:rPr lang="en-US" altLang="it-IT"/>
              <a:t>How to Access Data in a DataSet Object</a:t>
            </a:r>
          </a:p>
        </p:txBody>
      </p:sp>
      <p:grpSp>
        <p:nvGrpSpPr>
          <p:cNvPr id="381961" name="Group 9"/>
          <p:cNvGrpSpPr>
            <a:grpSpLocks/>
          </p:cNvGrpSpPr>
          <p:nvPr/>
        </p:nvGrpSpPr>
        <p:grpSpPr bwMode="auto">
          <a:xfrm>
            <a:off x="4187826" y="3565526"/>
            <a:ext cx="5807075" cy="2536825"/>
            <a:chOff x="1678" y="2246"/>
            <a:chExt cx="3658" cy="1598"/>
          </a:xfrm>
        </p:grpSpPr>
        <p:sp>
          <p:nvSpPr>
            <p:cNvPr id="381962" name="Rectangle 10"/>
            <p:cNvSpPr>
              <a:spLocks noChangeArrowheads="1"/>
            </p:cNvSpPr>
            <p:nvPr/>
          </p:nvSpPr>
          <p:spPr bwMode="auto">
            <a:xfrm>
              <a:off x="1678" y="2246"/>
              <a:ext cx="3658" cy="1598"/>
            </a:xfrm>
            <a:prstGeom prst="rect">
              <a:avLst/>
            </a:prstGeom>
            <a:solidFill>
              <a:srgbClr val="FFFFFF"/>
            </a:solidFill>
            <a:ln w="28575" algn="ctr">
              <a:solidFill>
                <a:srgbClr val="3333CC"/>
              </a:solidFill>
              <a:miter lim="800000"/>
              <a:headEnd/>
              <a:tailEnd/>
            </a:ln>
            <a:effectLst>
              <a:outerShdw dist="53882" dir="2700000" algn="ctr" rotWithShape="0">
                <a:srgbClr val="B2B2B2"/>
              </a:outerShdw>
            </a:effectLst>
          </p:spPr>
          <p:txBody>
            <a:bodyPr wrap="none" anchor="ctr"/>
            <a:lstStyle/>
            <a:p>
              <a:endParaRPr lang="it-IT"/>
            </a:p>
          </p:txBody>
        </p:sp>
        <p:graphicFrame>
          <p:nvGraphicFramePr>
            <p:cNvPr id="381963" name="Object 11"/>
            <p:cNvGraphicFramePr>
              <a:graphicFrameLocks noChangeAspect="1"/>
            </p:cNvGraphicFramePr>
            <p:nvPr/>
          </p:nvGraphicFramePr>
          <p:xfrm>
            <a:off x="1698" y="2257"/>
            <a:ext cx="3622" cy="1579"/>
          </p:xfrm>
          <a:graphic>
            <a:graphicData uri="http://schemas.openxmlformats.org/presentationml/2006/ole">
              <mc:AlternateContent xmlns:mc="http://schemas.openxmlformats.org/markup-compatibility/2006">
                <mc:Choice xmlns:v="urn:schemas-microsoft-com:vml" Requires="v">
                  <p:oleObj spid="_x0000_s2161" name="Photo Editor Photo" r:id="rId6" imgW="5695238" imgH="2381582" progId="MSPhotoEd.3">
                    <p:embed/>
                  </p:oleObj>
                </mc:Choice>
                <mc:Fallback>
                  <p:oleObj name="Photo Editor Photo" r:id="rId6" imgW="5695238" imgH="2381582" progId="MSPhotoEd.3">
                    <p:embed/>
                    <p:pic>
                      <p:nvPicPr>
                        <p:cNvPr id="381963" name="Object 11"/>
                        <p:cNvPicPr>
                          <a:picLocks noChangeAspect="1" noChangeArrowheads="1"/>
                        </p:cNvPicPr>
                        <p:nvPr/>
                      </p:nvPicPr>
                      <p:blipFill>
                        <a:blip r:embed="rId7">
                          <a:extLst>
                            <a:ext uri="{28A0092B-C50C-407E-A947-70E740481C1C}">
                              <a14:useLocalDpi xmlns:a14="http://schemas.microsoft.com/office/drawing/2010/main" val="0"/>
                            </a:ext>
                          </a:extLst>
                        </a:blip>
                        <a:srcRect l="2943" t="5347" r="2734" b="7608"/>
                        <a:stretch>
                          <a:fillRect/>
                        </a:stretch>
                      </p:blipFill>
                      <p:spPr bwMode="auto">
                        <a:xfrm>
                          <a:off x="1698" y="2257"/>
                          <a:ext cx="3622" cy="1579"/>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381964" name="AutoShape 12"/>
          <p:cNvSpPr>
            <a:spLocks/>
          </p:cNvSpPr>
          <p:nvPr/>
        </p:nvSpPr>
        <p:spPr bwMode="auto">
          <a:xfrm>
            <a:off x="3846514" y="3879851"/>
            <a:ext cx="280987" cy="758825"/>
          </a:xfrm>
          <a:prstGeom prst="leftBrace">
            <a:avLst>
              <a:gd name="adj1" fmla="val 22505"/>
              <a:gd name="adj2" fmla="val 50000"/>
            </a:avLst>
          </a:prstGeom>
          <a:noFill/>
          <a:ln w="28575">
            <a:solidFill>
              <a:srgbClr val="D60093"/>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381965" name="AutoShape 13"/>
          <p:cNvSpPr>
            <a:spLocks/>
          </p:cNvSpPr>
          <p:nvPr/>
        </p:nvSpPr>
        <p:spPr bwMode="auto">
          <a:xfrm>
            <a:off x="3846514" y="5089526"/>
            <a:ext cx="280987" cy="758825"/>
          </a:xfrm>
          <a:prstGeom prst="leftBrace">
            <a:avLst>
              <a:gd name="adj1" fmla="val 22505"/>
              <a:gd name="adj2" fmla="val 50000"/>
            </a:avLst>
          </a:prstGeom>
          <a:noFill/>
          <a:ln w="28575">
            <a:solidFill>
              <a:srgbClr val="D60093"/>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381966" name="Text Box 14"/>
          <p:cNvSpPr txBox="1">
            <a:spLocks noChangeArrowheads="1"/>
          </p:cNvSpPr>
          <p:nvPr/>
        </p:nvSpPr>
        <p:spPr bwMode="auto">
          <a:xfrm>
            <a:off x="2595060" y="4010026"/>
            <a:ext cx="1240340" cy="584775"/>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it-IT" sz="1600" b="1"/>
              <a:t>DataColumn</a:t>
            </a:r>
            <a:br>
              <a:rPr lang="en-US" altLang="it-IT" sz="1600" b="1"/>
            </a:br>
            <a:r>
              <a:rPr lang="en-US" altLang="it-IT" sz="1600" b="1"/>
              <a:t>objects</a:t>
            </a:r>
          </a:p>
        </p:txBody>
      </p:sp>
      <p:sp>
        <p:nvSpPr>
          <p:cNvPr id="381967" name="Text Box 15"/>
          <p:cNvSpPr txBox="1">
            <a:spLocks noChangeArrowheads="1"/>
          </p:cNvSpPr>
          <p:nvPr/>
        </p:nvSpPr>
        <p:spPr bwMode="auto">
          <a:xfrm>
            <a:off x="2802938" y="2954339"/>
            <a:ext cx="1032462" cy="584775"/>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it-IT" sz="1600" b="1"/>
              <a:t>DataTable</a:t>
            </a:r>
          </a:p>
          <a:p>
            <a:pPr algn="r"/>
            <a:r>
              <a:rPr lang="en-US" altLang="it-IT" sz="1600" b="1"/>
              <a:t>objects</a:t>
            </a:r>
          </a:p>
        </p:txBody>
      </p:sp>
      <p:sp>
        <p:nvSpPr>
          <p:cNvPr id="381968" name="Freeform 16"/>
          <p:cNvSpPr>
            <a:spLocks/>
          </p:cNvSpPr>
          <p:nvPr/>
        </p:nvSpPr>
        <p:spPr bwMode="auto">
          <a:xfrm>
            <a:off x="3854451" y="3168650"/>
            <a:ext cx="4830763" cy="450850"/>
          </a:xfrm>
          <a:custGeom>
            <a:avLst/>
            <a:gdLst>
              <a:gd name="T0" fmla="*/ 3278 w 3278"/>
              <a:gd name="T1" fmla="*/ 349 h 349"/>
              <a:gd name="T2" fmla="*/ 3278 w 3278"/>
              <a:gd name="T3" fmla="*/ 0 h 349"/>
              <a:gd name="T4" fmla="*/ 0 w 3278"/>
              <a:gd name="T5" fmla="*/ 0 h 349"/>
            </a:gdLst>
            <a:ahLst/>
            <a:cxnLst>
              <a:cxn ang="0">
                <a:pos x="T0" y="T1"/>
              </a:cxn>
              <a:cxn ang="0">
                <a:pos x="T2" y="T3"/>
              </a:cxn>
              <a:cxn ang="0">
                <a:pos x="T4" y="T5"/>
              </a:cxn>
            </a:cxnLst>
            <a:rect l="0" t="0" r="r" b="b"/>
            <a:pathLst>
              <a:path w="3278" h="349">
                <a:moveTo>
                  <a:pt x="3278" y="349"/>
                </a:moveTo>
                <a:lnTo>
                  <a:pt x="3278" y="0"/>
                </a:lnTo>
                <a:lnTo>
                  <a:pt x="0" y="0"/>
                </a:lnTo>
              </a:path>
            </a:pathLst>
          </a:custGeom>
          <a:noFill/>
          <a:ln w="28575" cap="flat" cmpd="sng">
            <a:solidFill>
              <a:srgbClr val="D60093"/>
            </a:solidFill>
            <a:prstDash val="solid"/>
            <a:round/>
            <a:headEnd type="none" w="med" len="med"/>
            <a:tailEnd type="none" w="med" len="me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381969" name="Line 17"/>
          <p:cNvSpPr>
            <a:spLocks noChangeShapeType="1"/>
          </p:cNvSpPr>
          <p:nvPr/>
        </p:nvSpPr>
        <p:spPr bwMode="auto">
          <a:xfrm flipV="1">
            <a:off x="6689725" y="3168650"/>
            <a:ext cx="0" cy="450850"/>
          </a:xfrm>
          <a:prstGeom prst="line">
            <a:avLst/>
          </a:prstGeom>
          <a:noFill/>
          <a:ln w="28575">
            <a:solidFill>
              <a:srgbClr val="D6009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381970" name="Line 18"/>
          <p:cNvSpPr>
            <a:spLocks noChangeShapeType="1"/>
          </p:cNvSpPr>
          <p:nvPr/>
        </p:nvSpPr>
        <p:spPr bwMode="auto">
          <a:xfrm flipV="1">
            <a:off x="5453063" y="3181351"/>
            <a:ext cx="0" cy="1635125"/>
          </a:xfrm>
          <a:prstGeom prst="line">
            <a:avLst/>
          </a:prstGeom>
          <a:noFill/>
          <a:ln w="28575">
            <a:solidFill>
              <a:srgbClr val="D6009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381971" name="Line 19"/>
          <p:cNvSpPr>
            <a:spLocks noChangeShapeType="1"/>
          </p:cNvSpPr>
          <p:nvPr/>
        </p:nvSpPr>
        <p:spPr bwMode="auto">
          <a:xfrm flipV="1">
            <a:off x="4629150" y="3168650"/>
            <a:ext cx="0" cy="450850"/>
          </a:xfrm>
          <a:prstGeom prst="line">
            <a:avLst/>
          </a:prstGeom>
          <a:noFill/>
          <a:ln w="28575">
            <a:solidFill>
              <a:srgbClr val="D6009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381972" name="Text Box 20"/>
          <p:cNvSpPr txBox="1">
            <a:spLocks noChangeArrowheads="1"/>
          </p:cNvSpPr>
          <p:nvPr/>
        </p:nvSpPr>
        <p:spPr bwMode="auto">
          <a:xfrm>
            <a:off x="2595060" y="5181601"/>
            <a:ext cx="1240340" cy="584775"/>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it-IT" sz="1600" b="1"/>
              <a:t>DataColumn</a:t>
            </a:r>
            <a:br>
              <a:rPr lang="en-US" altLang="it-IT" sz="1600" b="1"/>
            </a:br>
            <a:r>
              <a:rPr lang="en-US" altLang="it-IT" sz="1600" b="1"/>
              <a:t>objects</a:t>
            </a:r>
          </a:p>
        </p:txBody>
      </p:sp>
    </p:spTree>
    <p:extLst>
      <p:ext uri="{BB962C8B-B14F-4D97-AF65-F5344CB8AC3E}">
        <p14:creationId xmlns:p14="http://schemas.microsoft.com/office/powerpoint/2010/main" val="12559278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p:txBody>
          <a:bodyPr/>
          <a:lstStyle/>
          <a:p>
            <a:r>
              <a:rPr lang="en-US" altLang="it-IT"/>
              <a:t>How to Update a Database in ADO.NET </a:t>
            </a:r>
          </a:p>
        </p:txBody>
      </p:sp>
      <p:grpSp>
        <p:nvGrpSpPr>
          <p:cNvPr id="346115" name="Group 3"/>
          <p:cNvGrpSpPr>
            <a:grpSpLocks/>
          </p:cNvGrpSpPr>
          <p:nvPr/>
        </p:nvGrpSpPr>
        <p:grpSpPr bwMode="auto">
          <a:xfrm>
            <a:off x="2339975" y="1533526"/>
            <a:ext cx="7353300" cy="2346325"/>
            <a:chOff x="546" y="934"/>
            <a:chExt cx="4632" cy="1478"/>
          </a:xfrm>
        </p:grpSpPr>
        <p:sp>
          <p:nvSpPr>
            <p:cNvPr id="346116" name="AutoShape 4"/>
            <p:cNvSpPr>
              <a:spLocks noChangeArrowheads="1"/>
            </p:cNvSpPr>
            <p:nvPr/>
          </p:nvSpPr>
          <p:spPr bwMode="auto">
            <a:xfrm>
              <a:off x="546" y="1266"/>
              <a:ext cx="1096" cy="1138"/>
            </a:xfrm>
            <a:prstGeom prst="roundRect">
              <a:avLst>
                <a:gd name="adj" fmla="val 4634"/>
              </a:avLst>
            </a:prstGeom>
            <a:gradFill rotWithShape="0">
              <a:gsLst>
                <a:gs pos="0">
                  <a:srgbClr val="99CCFF">
                    <a:gamma/>
                    <a:tint val="4314"/>
                    <a:invGamma/>
                  </a:srgbClr>
                </a:gs>
                <a:gs pos="100000">
                  <a:srgbClr val="99CCFF"/>
                </a:gs>
              </a:gsLst>
              <a:lin ang="5400000" scaled="1"/>
            </a:gradFill>
            <a:ln w="9525" algn="ctr">
              <a:solidFill>
                <a:srgbClr val="0033CC"/>
              </a:solidFill>
              <a:round/>
              <a:headEnd/>
              <a:tailEnd/>
            </a:ln>
            <a:effectLst/>
            <a:extLst>
              <a:ext uri="{AF507438-7753-43E0-B8FC-AC1667EBCBE1}">
                <a14:hiddenEffects xmlns:a14="http://schemas.microsoft.com/office/drawing/2010/main">
                  <a:effectLst>
                    <a:outerShdw dist="53882" dir="2700000" algn="ctr" rotWithShape="0">
                      <a:srgbClr val="969696"/>
                    </a:outerShdw>
                  </a:effectLst>
                </a14:hiddenEffects>
              </a:ext>
            </a:extLst>
          </p:spPr>
          <p:txBody>
            <a:bodyPr wrap="none" tIns="27432" bIns="27432"/>
            <a:lstStyle/>
            <a:p>
              <a:pPr eaLnBrk="0" hangingPunct="0"/>
              <a:r>
                <a:rPr lang="en-GB" altLang="it-IT" b="1"/>
                <a:t>DataSet</a:t>
              </a:r>
              <a:endParaRPr lang="en-US" altLang="it-IT" b="1"/>
            </a:p>
          </p:txBody>
        </p:sp>
        <p:sp>
          <p:nvSpPr>
            <p:cNvPr id="346117" name="Text Box 5"/>
            <p:cNvSpPr txBox="1">
              <a:spLocks noChangeArrowheads="1"/>
            </p:cNvSpPr>
            <p:nvPr/>
          </p:nvSpPr>
          <p:spPr bwMode="auto">
            <a:xfrm>
              <a:off x="781" y="934"/>
              <a:ext cx="650" cy="288"/>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lgn="ctr">
                  <a:solidFill>
                    <a:srgbClr val="0033CC"/>
                  </a:solidFill>
                  <a:miter lim="800000"/>
                  <a:headEnd/>
                  <a:tailEnd type="none" w="lg" len="med"/>
                </a14:hiddenLine>
              </a:ext>
              <a:ext uri="{AF507438-7753-43E0-B8FC-AC1667EBCBE1}">
                <a14:hiddenEffects xmlns:a14="http://schemas.microsoft.com/office/drawing/2010/main">
                  <a:effectLst>
                    <a:outerShdw dist="53882" dir="2700000" algn="ctr" rotWithShape="0">
                      <a:srgbClr val="969696"/>
                    </a:outerShdw>
                  </a:effectLst>
                </a14:hiddenEffects>
              </a:ext>
            </a:extLst>
          </p:spPr>
          <p:txBody>
            <a:bodyPr wrap="none" tIns="27432" bIns="27432" anchor="ctr"/>
            <a:lstStyle/>
            <a:p>
              <a:r>
                <a:rPr lang="en-GB" altLang="it-IT" b="1"/>
                <a:t>Client</a:t>
              </a:r>
              <a:endParaRPr lang="en-US" altLang="it-IT"/>
            </a:p>
          </p:txBody>
        </p:sp>
        <p:sp>
          <p:nvSpPr>
            <p:cNvPr id="346118" name="Rectangle 6"/>
            <p:cNvSpPr>
              <a:spLocks noChangeArrowheads="1"/>
            </p:cNvSpPr>
            <p:nvPr/>
          </p:nvSpPr>
          <p:spPr bwMode="auto">
            <a:xfrm>
              <a:off x="2296" y="1266"/>
              <a:ext cx="928" cy="1146"/>
            </a:xfrm>
            <a:prstGeom prst="rect">
              <a:avLst/>
            </a:prstGeom>
            <a:gradFill rotWithShape="1">
              <a:gsLst>
                <a:gs pos="0">
                  <a:srgbClr val="CCFFCC">
                    <a:gamma/>
                    <a:shade val="66275"/>
                    <a:invGamma/>
                  </a:srgbClr>
                </a:gs>
                <a:gs pos="100000">
                  <a:srgbClr val="CCFFCC"/>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GB" altLang="it-IT" b="1"/>
                <a:t>DataAdapter</a:t>
              </a:r>
              <a:endParaRPr lang="en-US" altLang="it-IT" b="1"/>
            </a:p>
            <a:p>
              <a:pPr eaLnBrk="0" hangingPunct="0"/>
              <a:endParaRPr lang="en-GB" altLang="it-IT" b="1">
                <a:latin typeface="Arial Narrow" panose="020B0606020202030204" pitchFamily="34" charset="0"/>
              </a:endParaRPr>
            </a:p>
          </p:txBody>
        </p:sp>
        <p:sp>
          <p:nvSpPr>
            <p:cNvPr id="346119" name="AutoShape 7"/>
            <p:cNvSpPr>
              <a:spLocks noChangeArrowheads="1"/>
            </p:cNvSpPr>
            <p:nvPr/>
          </p:nvSpPr>
          <p:spPr bwMode="auto">
            <a:xfrm>
              <a:off x="4216" y="1209"/>
              <a:ext cx="962" cy="1195"/>
            </a:xfrm>
            <a:prstGeom prst="can">
              <a:avLst>
                <a:gd name="adj" fmla="val 26696"/>
              </a:avLst>
            </a:prstGeom>
            <a:gradFill rotWithShape="0">
              <a:gsLst>
                <a:gs pos="0">
                  <a:srgbClr val="6590FD">
                    <a:gamma/>
                    <a:shade val="66275"/>
                    <a:invGamma/>
                  </a:srgbClr>
                </a:gs>
                <a:gs pos="50000">
                  <a:srgbClr val="6590FD"/>
                </a:gs>
                <a:gs pos="100000">
                  <a:srgbClr val="6590FD">
                    <a:gamma/>
                    <a:shade val="66275"/>
                    <a:invGamma/>
                  </a:srgbClr>
                </a:gs>
              </a:gsLst>
              <a:lin ang="0" scaled="1"/>
            </a:gradFill>
            <a:ln w="12700" cap="rnd">
              <a:solidFill>
                <a:srgbClr val="333399"/>
              </a:solidFill>
              <a:round/>
              <a:headEnd/>
              <a:tailEnd/>
            </a:ln>
            <a:effectLst>
              <a:outerShdw dist="63500" dir="3187806" algn="ctr" rotWithShape="0">
                <a:srgbClr val="B2B2B2"/>
              </a:outerShdw>
            </a:effectLst>
          </p:spPr>
          <p:txBody>
            <a:bodyPr tIns="91440"/>
            <a:lstStyle/>
            <a:p>
              <a:pPr eaLnBrk="0" hangingPunct="0"/>
              <a:r>
                <a:rPr lang="en-US" altLang="it-IT" b="1">
                  <a:solidFill>
                    <a:schemeClr val="bg1"/>
                  </a:solidFill>
                  <a:effectLst>
                    <a:outerShdw blurRad="38100" dist="38100" dir="2700000" algn="tl">
                      <a:srgbClr val="000000"/>
                    </a:outerShdw>
                  </a:effectLst>
                </a:rPr>
                <a:t>Database</a:t>
              </a:r>
            </a:p>
          </p:txBody>
        </p:sp>
        <p:sp>
          <p:nvSpPr>
            <p:cNvPr id="346120" name="Text Box 8"/>
            <p:cNvSpPr txBox="1">
              <a:spLocks noChangeArrowheads="1"/>
            </p:cNvSpPr>
            <p:nvPr/>
          </p:nvSpPr>
          <p:spPr bwMode="auto">
            <a:xfrm>
              <a:off x="4372" y="934"/>
              <a:ext cx="650" cy="288"/>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lgn="ctr">
                  <a:solidFill>
                    <a:srgbClr val="0033CC"/>
                  </a:solidFill>
                  <a:miter lim="800000"/>
                  <a:headEnd/>
                  <a:tailEnd type="none" w="lg" len="med"/>
                </a14:hiddenLine>
              </a:ext>
              <a:ext uri="{AF507438-7753-43E0-B8FC-AC1667EBCBE1}">
                <a14:hiddenEffects xmlns:a14="http://schemas.microsoft.com/office/drawing/2010/main">
                  <a:effectLst>
                    <a:outerShdw dist="53882" dir="2700000" algn="ctr" rotWithShape="0">
                      <a:srgbClr val="969696"/>
                    </a:outerShdw>
                  </a:effectLst>
                </a14:hiddenEffects>
              </a:ext>
            </a:extLst>
          </p:spPr>
          <p:txBody>
            <a:bodyPr wrap="none" tIns="27432" bIns="27432" anchor="ctr"/>
            <a:lstStyle/>
            <a:p>
              <a:r>
                <a:rPr lang="en-GB" altLang="it-IT" b="1"/>
                <a:t>Server</a:t>
              </a:r>
              <a:endParaRPr lang="en-US" altLang="it-IT"/>
            </a:p>
          </p:txBody>
        </p:sp>
        <p:sp>
          <p:nvSpPr>
            <p:cNvPr id="346121" name="AutoShape 9"/>
            <p:cNvSpPr>
              <a:spLocks noChangeArrowheads="1"/>
            </p:cNvSpPr>
            <p:nvPr/>
          </p:nvSpPr>
          <p:spPr bwMode="auto">
            <a:xfrm>
              <a:off x="1406" y="1625"/>
              <a:ext cx="2808" cy="228"/>
            </a:xfrm>
            <a:prstGeom prst="leftArrow">
              <a:avLst>
                <a:gd name="adj1" fmla="val 47370"/>
                <a:gd name="adj2" fmla="val 124640"/>
              </a:avLst>
            </a:prstGeom>
            <a:gradFill rotWithShape="0">
              <a:gsLst>
                <a:gs pos="0">
                  <a:srgbClr val="D60093"/>
                </a:gs>
                <a:gs pos="100000">
                  <a:srgbClr val="D60093">
                    <a:gamma/>
                    <a:tint val="47451"/>
                    <a:invGamma/>
                  </a:srgbClr>
                </a:gs>
              </a:gsLst>
              <a:lin ang="0" scaled="1"/>
            </a:gradFill>
            <a:ln>
              <a:noFill/>
            </a:ln>
            <a:effectLst/>
            <a:extLst>
              <a:ext uri="{91240B29-F687-4F45-9708-019B960494DF}">
                <a14:hiddenLine xmlns:a14="http://schemas.microsoft.com/office/drawing/2010/main" w="6350" algn="ctr">
                  <a:solidFill>
                    <a:srgbClr val="800080"/>
                  </a:solidFill>
                  <a:miter lim="800000"/>
                  <a:headEnd/>
                  <a:tailEnd/>
                </a14:hiddenLine>
              </a:ext>
              <a:ext uri="{AF507438-7753-43E0-B8FC-AC1667EBCBE1}">
                <a14:hiddenEffects xmlns:a14="http://schemas.microsoft.com/office/drawing/2010/main">
                  <a:effectLst>
                    <a:outerShdw dist="52363" dir="4557825" algn="ctr" rotWithShape="0">
                      <a:srgbClr val="C0C0C0"/>
                    </a:outerShdw>
                  </a:effectLst>
                </a14:hiddenEffects>
              </a:ext>
            </a:extLst>
          </p:spPr>
          <p:txBody>
            <a:bodyPr wrap="none" tIns="27432" bIns="27432" anchor="ctr"/>
            <a:lstStyle/>
            <a:p>
              <a:pPr algn="l" eaLnBrk="0" hangingPunct="0"/>
              <a:endParaRPr lang="en-GB" altLang="it-IT" sz="2000" b="1">
                <a:latin typeface="Arial Narrow" panose="020B0606020202030204" pitchFamily="34" charset="0"/>
              </a:endParaRPr>
            </a:p>
          </p:txBody>
        </p:sp>
        <p:sp>
          <p:nvSpPr>
            <p:cNvPr id="346122" name="AutoShape 10"/>
            <p:cNvSpPr>
              <a:spLocks noChangeArrowheads="1"/>
            </p:cNvSpPr>
            <p:nvPr/>
          </p:nvSpPr>
          <p:spPr bwMode="auto">
            <a:xfrm flipH="1">
              <a:off x="1512" y="1871"/>
              <a:ext cx="2883" cy="228"/>
            </a:xfrm>
            <a:prstGeom prst="leftArrow">
              <a:avLst>
                <a:gd name="adj1" fmla="val 47370"/>
                <a:gd name="adj2" fmla="val 127969"/>
              </a:avLst>
            </a:prstGeom>
            <a:gradFill rotWithShape="0">
              <a:gsLst>
                <a:gs pos="0">
                  <a:srgbClr val="D60093"/>
                </a:gs>
                <a:gs pos="100000">
                  <a:srgbClr val="D60093">
                    <a:gamma/>
                    <a:tint val="47451"/>
                    <a:invGamma/>
                  </a:srgbClr>
                </a:gs>
              </a:gsLst>
              <a:lin ang="0" scaled="1"/>
            </a:gradFill>
            <a:ln>
              <a:noFill/>
            </a:ln>
            <a:effectLst/>
            <a:extLst>
              <a:ext uri="{91240B29-F687-4F45-9708-019B960494DF}">
                <a14:hiddenLine xmlns:a14="http://schemas.microsoft.com/office/drawing/2010/main" w="6350" algn="ctr">
                  <a:solidFill>
                    <a:srgbClr val="800080"/>
                  </a:solidFill>
                  <a:miter lim="800000"/>
                  <a:headEnd/>
                  <a:tailEnd/>
                </a14:hiddenLine>
              </a:ext>
              <a:ext uri="{AF507438-7753-43E0-B8FC-AC1667EBCBE1}">
                <a14:hiddenEffects xmlns:a14="http://schemas.microsoft.com/office/drawing/2010/main">
                  <a:effectLst>
                    <a:outerShdw dist="52363" dir="4557825" algn="ctr" rotWithShape="0">
                      <a:srgbClr val="C0C0C0"/>
                    </a:outerShdw>
                  </a:effectLst>
                </a14:hiddenEffects>
              </a:ext>
            </a:extLst>
          </p:spPr>
          <p:txBody>
            <a:bodyPr wrap="none" tIns="27432" bIns="27432" anchor="ctr"/>
            <a:lstStyle/>
            <a:p>
              <a:pPr algn="l" eaLnBrk="0" hangingPunct="0"/>
              <a:endParaRPr lang="en-GB" altLang="it-IT" sz="2000" b="1">
                <a:latin typeface="Arial Narrow" panose="020B0606020202030204" pitchFamily="34" charset="0"/>
              </a:endParaRPr>
            </a:p>
          </p:txBody>
        </p:sp>
        <p:sp>
          <p:nvSpPr>
            <p:cNvPr id="346123" name="Text Box 11"/>
            <p:cNvSpPr txBox="1">
              <a:spLocks noChangeArrowheads="1"/>
            </p:cNvSpPr>
            <p:nvPr/>
          </p:nvSpPr>
          <p:spPr bwMode="auto">
            <a:xfrm>
              <a:off x="4395" y="1764"/>
              <a:ext cx="604" cy="354"/>
            </a:xfrm>
            <a:prstGeom prst="rect">
              <a:avLst/>
            </a:prstGeom>
            <a:gradFill rotWithShape="0">
              <a:gsLst>
                <a:gs pos="0">
                  <a:srgbClr val="99CCFF">
                    <a:gamma/>
                    <a:tint val="4314"/>
                    <a:invGamma/>
                  </a:srgbClr>
                </a:gs>
                <a:gs pos="100000">
                  <a:srgbClr val="99CCFF"/>
                </a:gs>
              </a:gsLst>
              <a:lin ang="5400000" scaled="1"/>
            </a:gradFill>
            <a:ln w="9525" algn="ctr">
              <a:solidFill>
                <a:srgbClr val="0033CC"/>
              </a:solidFill>
              <a:miter lim="800000"/>
              <a:headEnd/>
              <a:tailEnd type="none" w="lg" len="med"/>
            </a:ln>
            <a:effectLst>
              <a:outerShdw dist="53882" dir="2700000" algn="ctr" rotWithShape="0">
                <a:srgbClr val="969696"/>
              </a:outerShdw>
            </a:effectLst>
          </p:spPr>
          <p:txBody>
            <a:bodyPr wrap="none" tIns="27432" bIns="27432" anchor="ctr"/>
            <a:lstStyle/>
            <a:p>
              <a:pPr eaLnBrk="0" hangingPunct="0"/>
              <a:r>
                <a:rPr lang="en-GB" altLang="it-IT" b="1"/>
                <a:t>Data</a:t>
              </a:r>
            </a:p>
          </p:txBody>
        </p:sp>
        <p:sp>
          <p:nvSpPr>
            <p:cNvPr id="346124" name="Text Box 12"/>
            <p:cNvSpPr txBox="1">
              <a:spLocks noChangeArrowheads="1"/>
            </p:cNvSpPr>
            <p:nvPr/>
          </p:nvSpPr>
          <p:spPr bwMode="auto">
            <a:xfrm>
              <a:off x="1808" y="1552"/>
              <a:ext cx="344" cy="288"/>
            </a:xfrm>
            <a:prstGeom prst="rect">
              <a:avLst/>
            </a:prstGeom>
            <a:gradFill rotWithShape="0">
              <a:gsLst>
                <a:gs pos="0">
                  <a:srgbClr val="99CCFF">
                    <a:gamma/>
                    <a:tint val="4314"/>
                    <a:invGamma/>
                  </a:srgbClr>
                </a:gs>
                <a:gs pos="100000">
                  <a:srgbClr val="99CCFF"/>
                </a:gs>
              </a:gsLst>
              <a:lin ang="5400000" scaled="1"/>
            </a:gradFill>
            <a:ln w="9525" algn="ctr">
              <a:solidFill>
                <a:srgbClr val="0033CC"/>
              </a:solidFill>
              <a:miter lim="800000"/>
              <a:headEnd/>
              <a:tailEnd type="none" w="lg" len="med"/>
            </a:ln>
            <a:effectLst>
              <a:outerShdw dist="53882" dir="2700000" algn="ctr" rotWithShape="0">
                <a:srgbClr val="969696"/>
              </a:outerShdw>
            </a:effectLst>
          </p:spPr>
          <p:txBody>
            <a:bodyPr wrap="none" tIns="27432" bIns="27432" anchor="ctr"/>
            <a:lstStyle/>
            <a:p>
              <a:pPr eaLnBrk="0" hangingPunct="0"/>
              <a:r>
                <a:rPr lang="en-GB" altLang="it-IT" b="1"/>
                <a:t>Fill</a:t>
              </a:r>
            </a:p>
          </p:txBody>
        </p:sp>
        <p:sp>
          <p:nvSpPr>
            <p:cNvPr id="346125" name="Text Box 13"/>
            <p:cNvSpPr txBox="1">
              <a:spLocks noChangeArrowheads="1"/>
            </p:cNvSpPr>
            <p:nvPr/>
          </p:nvSpPr>
          <p:spPr bwMode="auto">
            <a:xfrm>
              <a:off x="3350" y="1868"/>
              <a:ext cx="650" cy="288"/>
            </a:xfrm>
            <a:prstGeom prst="rect">
              <a:avLst/>
            </a:prstGeom>
            <a:gradFill rotWithShape="0">
              <a:gsLst>
                <a:gs pos="0">
                  <a:srgbClr val="99CCFF">
                    <a:gamma/>
                    <a:tint val="4314"/>
                    <a:invGamma/>
                  </a:srgbClr>
                </a:gs>
                <a:gs pos="100000">
                  <a:srgbClr val="99CCFF"/>
                </a:gs>
              </a:gsLst>
              <a:lin ang="5400000" scaled="1"/>
            </a:gradFill>
            <a:ln w="9525" algn="ctr">
              <a:solidFill>
                <a:srgbClr val="0033CC"/>
              </a:solidFill>
              <a:miter lim="800000"/>
              <a:headEnd/>
              <a:tailEnd type="none" w="lg" len="med"/>
            </a:ln>
            <a:effectLst>
              <a:outerShdw dist="53882" dir="2700000" algn="ctr" rotWithShape="0">
                <a:srgbClr val="969696"/>
              </a:outerShdw>
            </a:effectLst>
          </p:spPr>
          <p:txBody>
            <a:bodyPr wrap="none" tIns="27432" bIns="27432" anchor="ctr"/>
            <a:lstStyle/>
            <a:p>
              <a:pPr eaLnBrk="0" hangingPunct="0"/>
              <a:r>
                <a:rPr lang="en-GB" altLang="it-IT" b="1"/>
                <a:t>Update</a:t>
              </a:r>
            </a:p>
          </p:txBody>
        </p:sp>
      </p:grpSp>
      <p:grpSp>
        <p:nvGrpSpPr>
          <p:cNvPr id="346126" name="Group 14"/>
          <p:cNvGrpSpPr>
            <a:grpSpLocks/>
          </p:cNvGrpSpPr>
          <p:nvPr/>
        </p:nvGrpSpPr>
        <p:grpSpPr bwMode="auto">
          <a:xfrm>
            <a:off x="7269163" y="3463926"/>
            <a:ext cx="2640012" cy="2405063"/>
            <a:chOff x="3513" y="2150"/>
            <a:chExt cx="1663" cy="1515"/>
          </a:xfrm>
        </p:grpSpPr>
        <p:grpSp>
          <p:nvGrpSpPr>
            <p:cNvPr id="346127" name="Group 15"/>
            <p:cNvGrpSpPr>
              <a:grpSpLocks/>
            </p:cNvGrpSpPr>
            <p:nvPr/>
          </p:nvGrpSpPr>
          <p:grpSpPr bwMode="auto">
            <a:xfrm>
              <a:off x="3513" y="2150"/>
              <a:ext cx="435" cy="1509"/>
              <a:chOff x="3513" y="2150"/>
              <a:chExt cx="435" cy="1509"/>
            </a:xfrm>
          </p:grpSpPr>
          <p:sp>
            <p:nvSpPr>
              <p:cNvPr id="346128" name="AutoShape 16"/>
              <p:cNvSpPr>
                <a:spLocks noChangeArrowheads="1"/>
              </p:cNvSpPr>
              <p:nvPr/>
            </p:nvSpPr>
            <p:spPr bwMode="auto">
              <a:xfrm flipH="1">
                <a:off x="3572" y="2714"/>
                <a:ext cx="376" cy="228"/>
              </a:xfrm>
              <a:prstGeom prst="leftArrow">
                <a:avLst>
                  <a:gd name="adj1" fmla="val 56148"/>
                  <a:gd name="adj2" fmla="val 100482"/>
                </a:avLst>
              </a:prstGeom>
              <a:gradFill rotWithShape="0">
                <a:gsLst>
                  <a:gs pos="0">
                    <a:srgbClr val="D60093"/>
                  </a:gs>
                  <a:gs pos="100000">
                    <a:srgbClr val="D60093">
                      <a:gamma/>
                      <a:tint val="47451"/>
                      <a:invGamma/>
                    </a:srgbClr>
                  </a:gs>
                </a:gsLst>
                <a:lin ang="0" scaled="1"/>
              </a:gradFill>
              <a:ln>
                <a:noFill/>
              </a:ln>
              <a:effectLst/>
              <a:extLst>
                <a:ext uri="{91240B29-F687-4F45-9708-019B960494DF}">
                  <a14:hiddenLine xmlns:a14="http://schemas.microsoft.com/office/drawing/2010/main" w="6350" algn="ctr">
                    <a:solidFill>
                      <a:srgbClr val="800080"/>
                    </a:solidFill>
                    <a:miter lim="800000"/>
                    <a:headEnd/>
                    <a:tailEnd/>
                  </a14:hiddenLine>
                </a:ext>
                <a:ext uri="{AF507438-7753-43E0-B8FC-AC1667EBCBE1}">
                  <a14:hiddenEffects xmlns:a14="http://schemas.microsoft.com/office/drawing/2010/main">
                    <a:effectLst>
                      <a:outerShdw dist="52363" dir="4557825" algn="ctr" rotWithShape="0">
                        <a:srgbClr val="C0C0C0"/>
                      </a:outerShdw>
                    </a:effectLst>
                  </a14:hiddenEffects>
                </a:ext>
              </a:extLst>
            </p:spPr>
            <p:txBody>
              <a:bodyPr wrap="none" tIns="27432" bIns="27432" anchor="ctr"/>
              <a:lstStyle/>
              <a:p>
                <a:pPr algn="l" eaLnBrk="0" hangingPunct="0"/>
                <a:endParaRPr lang="en-GB" altLang="it-IT" sz="2000" b="1">
                  <a:latin typeface="Arial Narrow" panose="020B0606020202030204" pitchFamily="34" charset="0"/>
                </a:endParaRPr>
              </a:p>
            </p:txBody>
          </p:sp>
          <p:sp>
            <p:nvSpPr>
              <p:cNvPr id="346129" name="AutoShape 17"/>
              <p:cNvSpPr>
                <a:spLocks noChangeArrowheads="1"/>
              </p:cNvSpPr>
              <p:nvPr/>
            </p:nvSpPr>
            <p:spPr bwMode="auto">
              <a:xfrm flipH="1">
                <a:off x="3572" y="3071"/>
                <a:ext cx="376" cy="228"/>
              </a:xfrm>
              <a:prstGeom prst="leftArrow">
                <a:avLst>
                  <a:gd name="adj1" fmla="val 56148"/>
                  <a:gd name="adj2" fmla="val 100482"/>
                </a:avLst>
              </a:prstGeom>
              <a:gradFill rotWithShape="0">
                <a:gsLst>
                  <a:gs pos="0">
                    <a:srgbClr val="D60093"/>
                  </a:gs>
                  <a:gs pos="100000">
                    <a:srgbClr val="D60093">
                      <a:gamma/>
                      <a:tint val="47451"/>
                      <a:invGamma/>
                    </a:srgbClr>
                  </a:gs>
                </a:gsLst>
                <a:lin ang="0" scaled="1"/>
              </a:gradFill>
              <a:ln>
                <a:noFill/>
              </a:ln>
              <a:effectLst/>
              <a:extLst>
                <a:ext uri="{91240B29-F687-4F45-9708-019B960494DF}">
                  <a14:hiddenLine xmlns:a14="http://schemas.microsoft.com/office/drawing/2010/main" w="6350" algn="ctr">
                    <a:solidFill>
                      <a:srgbClr val="800080"/>
                    </a:solidFill>
                    <a:miter lim="800000"/>
                    <a:headEnd/>
                    <a:tailEnd/>
                  </a14:hiddenLine>
                </a:ext>
                <a:ext uri="{AF507438-7753-43E0-B8FC-AC1667EBCBE1}">
                  <a14:hiddenEffects xmlns:a14="http://schemas.microsoft.com/office/drawing/2010/main">
                    <a:effectLst>
                      <a:outerShdw dist="52363" dir="4557825" algn="ctr" rotWithShape="0">
                        <a:srgbClr val="C0C0C0"/>
                      </a:outerShdw>
                    </a:effectLst>
                  </a14:hiddenEffects>
                </a:ext>
              </a:extLst>
            </p:spPr>
            <p:txBody>
              <a:bodyPr wrap="none" tIns="27432" bIns="27432" anchor="ctr"/>
              <a:lstStyle/>
              <a:p>
                <a:pPr algn="l" eaLnBrk="0" hangingPunct="0"/>
                <a:endParaRPr lang="en-GB" altLang="it-IT" sz="2000" b="1">
                  <a:latin typeface="Arial Narrow" panose="020B0606020202030204" pitchFamily="34" charset="0"/>
                </a:endParaRPr>
              </a:p>
            </p:txBody>
          </p:sp>
          <p:sp>
            <p:nvSpPr>
              <p:cNvPr id="346130" name="AutoShape 18"/>
              <p:cNvSpPr>
                <a:spLocks noChangeArrowheads="1"/>
              </p:cNvSpPr>
              <p:nvPr/>
            </p:nvSpPr>
            <p:spPr bwMode="auto">
              <a:xfrm flipH="1">
                <a:off x="3572" y="3431"/>
                <a:ext cx="376" cy="228"/>
              </a:xfrm>
              <a:prstGeom prst="leftArrow">
                <a:avLst>
                  <a:gd name="adj1" fmla="val 56148"/>
                  <a:gd name="adj2" fmla="val 100482"/>
                </a:avLst>
              </a:prstGeom>
              <a:gradFill rotWithShape="0">
                <a:gsLst>
                  <a:gs pos="0">
                    <a:srgbClr val="D60093"/>
                  </a:gs>
                  <a:gs pos="100000">
                    <a:srgbClr val="D60093">
                      <a:gamma/>
                      <a:tint val="47451"/>
                      <a:invGamma/>
                    </a:srgbClr>
                  </a:gs>
                </a:gsLst>
                <a:lin ang="0" scaled="1"/>
              </a:gradFill>
              <a:ln>
                <a:noFill/>
              </a:ln>
              <a:effectLst/>
              <a:extLst>
                <a:ext uri="{91240B29-F687-4F45-9708-019B960494DF}">
                  <a14:hiddenLine xmlns:a14="http://schemas.microsoft.com/office/drawing/2010/main" w="6350" algn="ctr">
                    <a:solidFill>
                      <a:srgbClr val="800080"/>
                    </a:solidFill>
                    <a:miter lim="800000"/>
                    <a:headEnd/>
                    <a:tailEnd/>
                  </a14:hiddenLine>
                </a:ext>
                <a:ext uri="{AF507438-7753-43E0-B8FC-AC1667EBCBE1}">
                  <a14:hiddenEffects xmlns:a14="http://schemas.microsoft.com/office/drawing/2010/main">
                    <a:effectLst>
                      <a:outerShdw dist="52363" dir="4557825" algn="ctr" rotWithShape="0">
                        <a:srgbClr val="C0C0C0"/>
                      </a:outerShdw>
                    </a:effectLst>
                  </a14:hiddenEffects>
                </a:ext>
              </a:extLst>
            </p:spPr>
            <p:txBody>
              <a:bodyPr wrap="none" tIns="27432" bIns="27432" anchor="ctr"/>
              <a:lstStyle/>
              <a:p>
                <a:pPr algn="l" eaLnBrk="0" hangingPunct="0"/>
                <a:endParaRPr lang="en-GB" altLang="it-IT" sz="2000" b="1">
                  <a:latin typeface="Arial Narrow" panose="020B0606020202030204" pitchFamily="34" charset="0"/>
                </a:endParaRPr>
              </a:p>
            </p:txBody>
          </p:sp>
          <p:sp>
            <p:nvSpPr>
              <p:cNvPr id="346131" name="Rectangle 19"/>
              <p:cNvSpPr>
                <a:spLocks noChangeArrowheads="1"/>
              </p:cNvSpPr>
              <p:nvPr/>
            </p:nvSpPr>
            <p:spPr bwMode="auto">
              <a:xfrm>
                <a:off x="3513" y="2150"/>
                <a:ext cx="66" cy="1463"/>
              </a:xfrm>
              <a:prstGeom prst="rect">
                <a:avLst/>
              </a:prstGeom>
              <a:solidFill>
                <a:srgbClr val="D60093"/>
              </a:solidFill>
              <a:ln>
                <a:noFill/>
              </a:ln>
              <a:effectLst/>
              <a:extLst>
                <a:ext uri="{91240B29-F687-4F45-9708-019B960494DF}">
                  <a14:hiddenLine xmlns:a14="http://schemas.microsoft.com/office/drawing/2010/main" w="6350" algn="ctr">
                    <a:solidFill>
                      <a:srgbClr val="800080"/>
                    </a:solidFill>
                    <a:miter lim="800000"/>
                    <a:headEnd/>
                    <a:tailEnd/>
                  </a14:hiddenLine>
                </a:ext>
                <a:ext uri="{AF507438-7753-43E0-B8FC-AC1667EBCBE1}">
                  <a14:hiddenEffects xmlns:a14="http://schemas.microsoft.com/office/drawing/2010/main">
                    <a:effectLst>
                      <a:outerShdw dist="52363" dir="4557825" algn="ctr" rotWithShape="0">
                        <a:srgbClr val="C0C0C0"/>
                      </a:outerShdw>
                    </a:effectLst>
                  </a14:hiddenEffects>
                </a:ext>
              </a:extLst>
            </p:spPr>
            <p:txBody>
              <a:bodyPr wrap="none" tIns="27432" bIns="27432" anchor="ctr"/>
              <a:lstStyle/>
              <a:p>
                <a:endParaRPr lang="it-IT"/>
              </a:p>
            </p:txBody>
          </p:sp>
        </p:grpSp>
        <p:sp>
          <p:nvSpPr>
            <p:cNvPr id="346132" name="Text Box 20"/>
            <p:cNvSpPr txBox="1">
              <a:spLocks noChangeArrowheads="1"/>
            </p:cNvSpPr>
            <p:nvPr/>
          </p:nvSpPr>
          <p:spPr bwMode="auto">
            <a:xfrm>
              <a:off x="3941" y="3395"/>
              <a:ext cx="1235" cy="270"/>
            </a:xfrm>
            <a:prstGeom prst="rect">
              <a:avLst/>
            </a:prstGeom>
            <a:gradFill rotWithShape="0">
              <a:gsLst>
                <a:gs pos="0">
                  <a:srgbClr val="99CCFF">
                    <a:gamma/>
                    <a:tint val="4314"/>
                    <a:invGamma/>
                  </a:srgbClr>
                </a:gs>
                <a:gs pos="100000">
                  <a:srgbClr val="99CCFF"/>
                </a:gs>
              </a:gsLst>
              <a:lin ang="5400000" scaled="1"/>
            </a:gradFill>
            <a:ln w="9525" algn="ctr">
              <a:solidFill>
                <a:srgbClr val="0033CC"/>
              </a:solidFill>
              <a:miter lim="800000"/>
              <a:headEnd/>
              <a:tailEnd type="none" w="lg" len="med"/>
            </a:ln>
            <a:effectLst>
              <a:outerShdw dist="53882" dir="2700000" algn="ctr" rotWithShape="0">
                <a:srgbClr val="969696"/>
              </a:outerShdw>
            </a:effectLst>
          </p:spPr>
          <p:txBody>
            <a:bodyPr wrap="none" tIns="27432" bIns="27432" anchor="ctr"/>
            <a:lstStyle/>
            <a:p>
              <a:r>
                <a:rPr lang="en-GB" altLang="it-IT" b="1"/>
                <a:t>DeleteCommand</a:t>
              </a:r>
              <a:endParaRPr lang="en-US" altLang="it-IT"/>
            </a:p>
          </p:txBody>
        </p:sp>
        <p:sp>
          <p:nvSpPr>
            <p:cNvPr id="346133" name="Text Box 21"/>
            <p:cNvSpPr txBox="1">
              <a:spLocks noChangeArrowheads="1"/>
            </p:cNvSpPr>
            <p:nvPr/>
          </p:nvSpPr>
          <p:spPr bwMode="auto">
            <a:xfrm>
              <a:off x="3941" y="3034"/>
              <a:ext cx="1235" cy="270"/>
            </a:xfrm>
            <a:prstGeom prst="rect">
              <a:avLst/>
            </a:prstGeom>
            <a:gradFill rotWithShape="0">
              <a:gsLst>
                <a:gs pos="0">
                  <a:srgbClr val="99CCFF">
                    <a:gamma/>
                    <a:tint val="4314"/>
                    <a:invGamma/>
                  </a:srgbClr>
                </a:gs>
                <a:gs pos="100000">
                  <a:srgbClr val="99CCFF"/>
                </a:gs>
              </a:gsLst>
              <a:lin ang="5400000" scaled="1"/>
            </a:gradFill>
            <a:ln w="9525" algn="ctr">
              <a:solidFill>
                <a:srgbClr val="0033CC"/>
              </a:solidFill>
              <a:miter lim="800000"/>
              <a:headEnd/>
              <a:tailEnd type="none" w="lg" len="med"/>
            </a:ln>
            <a:effectLst>
              <a:outerShdw dist="53882" dir="2700000" algn="ctr" rotWithShape="0">
                <a:srgbClr val="969696"/>
              </a:outerShdw>
            </a:effectLst>
          </p:spPr>
          <p:txBody>
            <a:bodyPr wrap="none" tIns="27432" bIns="27432" anchor="ctr"/>
            <a:lstStyle/>
            <a:p>
              <a:r>
                <a:rPr lang="en-GB" altLang="it-IT" b="1"/>
                <a:t>UpdateCommand</a:t>
              </a:r>
              <a:endParaRPr lang="en-US" altLang="it-IT" b="1"/>
            </a:p>
          </p:txBody>
        </p:sp>
        <p:sp>
          <p:nvSpPr>
            <p:cNvPr id="346134" name="Text Box 22"/>
            <p:cNvSpPr txBox="1">
              <a:spLocks noChangeArrowheads="1"/>
            </p:cNvSpPr>
            <p:nvPr/>
          </p:nvSpPr>
          <p:spPr bwMode="auto">
            <a:xfrm>
              <a:off x="3941" y="2673"/>
              <a:ext cx="1235" cy="270"/>
            </a:xfrm>
            <a:prstGeom prst="rect">
              <a:avLst/>
            </a:prstGeom>
            <a:gradFill rotWithShape="0">
              <a:gsLst>
                <a:gs pos="0">
                  <a:srgbClr val="99CCFF">
                    <a:gamma/>
                    <a:tint val="4314"/>
                    <a:invGamma/>
                  </a:srgbClr>
                </a:gs>
                <a:gs pos="100000">
                  <a:srgbClr val="99CCFF"/>
                </a:gs>
              </a:gsLst>
              <a:lin ang="5400000" scaled="1"/>
            </a:gradFill>
            <a:ln w="9525" algn="ctr">
              <a:solidFill>
                <a:srgbClr val="0033CC"/>
              </a:solidFill>
              <a:miter lim="800000"/>
              <a:headEnd/>
              <a:tailEnd type="none" w="lg" len="med"/>
            </a:ln>
            <a:effectLst>
              <a:outerShdw dist="53882" dir="2700000" algn="ctr" rotWithShape="0">
                <a:srgbClr val="969696"/>
              </a:outerShdw>
            </a:effectLst>
          </p:spPr>
          <p:txBody>
            <a:bodyPr wrap="none" tIns="27432" bIns="27432" anchor="ctr"/>
            <a:lstStyle/>
            <a:p>
              <a:r>
                <a:rPr lang="en-GB" altLang="it-IT" b="1"/>
                <a:t>InsertCommand</a:t>
              </a:r>
              <a:endParaRPr lang="en-US" altLang="it-IT" b="1"/>
            </a:p>
          </p:txBody>
        </p:sp>
      </p:grpSp>
      <p:graphicFrame>
        <p:nvGraphicFramePr>
          <p:cNvPr id="346135" name="Group 23"/>
          <p:cNvGraphicFramePr>
            <a:graphicFrameLocks noGrp="1"/>
          </p:cNvGraphicFramePr>
          <p:nvPr/>
        </p:nvGraphicFramePr>
        <p:xfrm>
          <a:off x="2530475" y="2530475"/>
          <a:ext cx="1339850" cy="1181102"/>
        </p:xfrm>
        <a:graphic>
          <a:graphicData uri="http://schemas.openxmlformats.org/drawingml/2006/table">
            <a:tbl>
              <a:tblPr/>
              <a:tblGrid>
                <a:gridCol w="446088">
                  <a:extLst>
                    <a:ext uri="{9D8B030D-6E8A-4147-A177-3AD203B41FA5}">
                      <a16:colId xmlns:a16="http://schemas.microsoft.com/office/drawing/2014/main" val="2810483305"/>
                    </a:ext>
                  </a:extLst>
                </a:gridCol>
                <a:gridCol w="447675">
                  <a:extLst>
                    <a:ext uri="{9D8B030D-6E8A-4147-A177-3AD203B41FA5}">
                      <a16:colId xmlns:a16="http://schemas.microsoft.com/office/drawing/2014/main" val="1382044115"/>
                    </a:ext>
                  </a:extLst>
                </a:gridCol>
                <a:gridCol w="446087">
                  <a:extLst>
                    <a:ext uri="{9D8B030D-6E8A-4147-A177-3AD203B41FA5}">
                      <a16:colId xmlns:a16="http://schemas.microsoft.com/office/drawing/2014/main" val="1197093688"/>
                    </a:ext>
                  </a:extLst>
                </a:gridCol>
              </a:tblGrid>
              <a:tr h="284163">
                <a:tc>
                  <a:txBody>
                    <a:bodyPr/>
                    <a:lstStyle>
                      <a:lvl1pPr algn="l" eaLnBrk="0" hangingPunct="0">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gn="l" eaLnBrk="0" hangingPunct="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lgn="l" eaLnBrk="0" hangingPunct="0">
                        <a:spcBef>
                          <a:spcPct val="20000"/>
                        </a:spcBef>
                        <a:defRPr sz="2000">
                          <a:solidFill>
                            <a:schemeClr val="tx1"/>
                          </a:solidFill>
                          <a:latin typeface="Arial Narrow" panose="020B0606020202030204" pitchFamily="34" charset="0"/>
                        </a:defRPr>
                      </a:lvl3pPr>
                      <a:lvl4pPr marL="919163" algn="l" eaLnBrk="0" hangingPunct="0">
                        <a:spcBef>
                          <a:spcPct val="20000"/>
                        </a:spcBef>
                        <a:defRPr>
                          <a:solidFill>
                            <a:schemeClr val="tx1"/>
                          </a:solidFill>
                          <a:latin typeface="Arial Narrow" panose="020B0606020202030204" pitchFamily="34" charset="0"/>
                        </a:defRPr>
                      </a:lvl4pPr>
                      <a:lvl5pPr marL="1033463" algn="l" eaLnBrk="0" hangingPunct="0">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it-IT" sz="800" b="1" i="0" u="none" strike="noStrike" cap="none" normalizeH="0" baseline="0">
                        <a:ln>
                          <a:noFill/>
                        </a:ln>
                        <a:solidFill>
                          <a:schemeClr val="tx1"/>
                        </a:solidFill>
                        <a:effectLst/>
                        <a:latin typeface="Arial Narrow" panose="020B060602020203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5D8BFD"/>
                    </a:solidFill>
                  </a:tcPr>
                </a:tc>
                <a:tc>
                  <a:txBody>
                    <a:bodyPr/>
                    <a:lstStyle>
                      <a:lvl1pPr algn="l" eaLnBrk="0" hangingPunct="0">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gn="l" eaLnBrk="0" hangingPunct="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lgn="l" eaLnBrk="0" hangingPunct="0">
                        <a:spcBef>
                          <a:spcPct val="20000"/>
                        </a:spcBef>
                        <a:defRPr sz="2000">
                          <a:solidFill>
                            <a:schemeClr val="tx1"/>
                          </a:solidFill>
                          <a:latin typeface="Arial Narrow" panose="020B0606020202030204" pitchFamily="34" charset="0"/>
                        </a:defRPr>
                      </a:lvl3pPr>
                      <a:lvl4pPr marL="919163" algn="l" eaLnBrk="0" hangingPunct="0">
                        <a:spcBef>
                          <a:spcPct val="20000"/>
                        </a:spcBef>
                        <a:defRPr>
                          <a:solidFill>
                            <a:schemeClr val="tx1"/>
                          </a:solidFill>
                          <a:latin typeface="Arial Narrow" panose="020B0606020202030204" pitchFamily="34" charset="0"/>
                        </a:defRPr>
                      </a:lvl4pPr>
                      <a:lvl5pPr marL="1033463" algn="l" eaLnBrk="0" hangingPunct="0">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it-IT"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5D8BFD"/>
                    </a:solidFill>
                  </a:tcPr>
                </a:tc>
                <a:tc>
                  <a:txBody>
                    <a:bodyPr/>
                    <a:lstStyle>
                      <a:lvl1pPr algn="l" eaLnBrk="0" hangingPunct="0">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gn="l" eaLnBrk="0" hangingPunct="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lgn="l" eaLnBrk="0" hangingPunct="0">
                        <a:spcBef>
                          <a:spcPct val="20000"/>
                        </a:spcBef>
                        <a:defRPr sz="2000">
                          <a:solidFill>
                            <a:schemeClr val="tx1"/>
                          </a:solidFill>
                          <a:latin typeface="Arial Narrow" panose="020B0606020202030204" pitchFamily="34" charset="0"/>
                        </a:defRPr>
                      </a:lvl3pPr>
                      <a:lvl4pPr marL="919163" algn="l" eaLnBrk="0" hangingPunct="0">
                        <a:spcBef>
                          <a:spcPct val="20000"/>
                        </a:spcBef>
                        <a:defRPr>
                          <a:solidFill>
                            <a:schemeClr val="tx1"/>
                          </a:solidFill>
                          <a:latin typeface="Arial Narrow" panose="020B0606020202030204" pitchFamily="34" charset="0"/>
                        </a:defRPr>
                      </a:lvl4pPr>
                      <a:lvl5pPr marL="1033463" algn="l" eaLnBrk="0" hangingPunct="0">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it-IT"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5D8BFD"/>
                    </a:solidFill>
                  </a:tcPr>
                </a:tc>
                <a:extLst>
                  <a:ext uri="{0D108BD9-81ED-4DB2-BD59-A6C34878D82A}">
                    <a16:rowId xmlns:a16="http://schemas.microsoft.com/office/drawing/2014/main" val="1168365939"/>
                  </a:ext>
                </a:extLst>
              </a:tr>
              <a:tr h="331788">
                <a:tc>
                  <a:txBody>
                    <a:bodyPr/>
                    <a:lstStyle>
                      <a:lvl1pPr algn="l" eaLnBrk="0" hangingPunct="0">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gn="l" eaLnBrk="0" hangingPunct="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lgn="l" eaLnBrk="0" hangingPunct="0">
                        <a:spcBef>
                          <a:spcPct val="20000"/>
                        </a:spcBef>
                        <a:defRPr sz="2000">
                          <a:solidFill>
                            <a:schemeClr val="tx1"/>
                          </a:solidFill>
                          <a:latin typeface="Arial Narrow" panose="020B0606020202030204" pitchFamily="34" charset="0"/>
                        </a:defRPr>
                      </a:lvl3pPr>
                      <a:lvl4pPr marL="919163" algn="l" eaLnBrk="0" hangingPunct="0">
                        <a:spcBef>
                          <a:spcPct val="20000"/>
                        </a:spcBef>
                        <a:defRPr>
                          <a:solidFill>
                            <a:schemeClr val="tx1"/>
                          </a:solidFill>
                          <a:latin typeface="Arial Narrow" panose="020B0606020202030204" pitchFamily="34" charset="0"/>
                        </a:defRPr>
                      </a:lvl4pPr>
                      <a:lvl5pPr marL="1033463" algn="l" eaLnBrk="0" hangingPunct="0">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it-IT" sz="800" b="1" i="0" u="none" strike="noStrike" cap="none" normalizeH="0" baseline="0">
                        <a:ln>
                          <a:noFill/>
                        </a:ln>
                        <a:solidFill>
                          <a:schemeClr val="tx1"/>
                        </a:solidFill>
                        <a:effectLst/>
                        <a:latin typeface="Arial Narrow" panose="020B060602020203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5D8BFD"/>
                    </a:solidFill>
                  </a:tcPr>
                </a:tc>
                <a:tc>
                  <a:txBody>
                    <a:bodyPr/>
                    <a:lstStyle>
                      <a:lvl1pPr algn="l" eaLnBrk="0" hangingPunct="0">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gn="l" eaLnBrk="0" hangingPunct="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lgn="l" eaLnBrk="0" hangingPunct="0">
                        <a:spcBef>
                          <a:spcPct val="20000"/>
                        </a:spcBef>
                        <a:defRPr sz="2000">
                          <a:solidFill>
                            <a:schemeClr val="tx1"/>
                          </a:solidFill>
                          <a:latin typeface="Arial Narrow" panose="020B0606020202030204" pitchFamily="34" charset="0"/>
                        </a:defRPr>
                      </a:lvl3pPr>
                      <a:lvl4pPr marL="919163" algn="l" eaLnBrk="0" hangingPunct="0">
                        <a:spcBef>
                          <a:spcPct val="20000"/>
                        </a:spcBef>
                        <a:defRPr>
                          <a:solidFill>
                            <a:schemeClr val="tx1"/>
                          </a:solidFill>
                          <a:latin typeface="Arial Narrow" panose="020B0606020202030204" pitchFamily="34" charset="0"/>
                        </a:defRPr>
                      </a:lvl4pPr>
                      <a:lvl5pPr marL="1033463" algn="l" eaLnBrk="0" hangingPunct="0">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it-IT"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5D8BFD"/>
                    </a:solidFill>
                  </a:tcPr>
                </a:tc>
                <a:tc>
                  <a:txBody>
                    <a:bodyPr/>
                    <a:lstStyle>
                      <a:lvl1pPr algn="l" eaLnBrk="0" hangingPunct="0">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gn="l" eaLnBrk="0" hangingPunct="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lgn="l" eaLnBrk="0" hangingPunct="0">
                        <a:spcBef>
                          <a:spcPct val="20000"/>
                        </a:spcBef>
                        <a:defRPr sz="2000">
                          <a:solidFill>
                            <a:schemeClr val="tx1"/>
                          </a:solidFill>
                          <a:latin typeface="Arial Narrow" panose="020B0606020202030204" pitchFamily="34" charset="0"/>
                        </a:defRPr>
                      </a:lvl3pPr>
                      <a:lvl4pPr marL="919163" algn="l" eaLnBrk="0" hangingPunct="0">
                        <a:spcBef>
                          <a:spcPct val="20000"/>
                        </a:spcBef>
                        <a:defRPr>
                          <a:solidFill>
                            <a:schemeClr val="tx1"/>
                          </a:solidFill>
                          <a:latin typeface="Arial Narrow" panose="020B0606020202030204" pitchFamily="34" charset="0"/>
                        </a:defRPr>
                      </a:lvl4pPr>
                      <a:lvl5pPr marL="1033463" algn="l" eaLnBrk="0" hangingPunct="0">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it-IT"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5D8BFD"/>
                    </a:solidFill>
                  </a:tcPr>
                </a:tc>
                <a:extLst>
                  <a:ext uri="{0D108BD9-81ED-4DB2-BD59-A6C34878D82A}">
                    <a16:rowId xmlns:a16="http://schemas.microsoft.com/office/drawing/2014/main" val="1753988193"/>
                  </a:ext>
                </a:extLst>
              </a:tr>
              <a:tr h="284163">
                <a:tc>
                  <a:txBody>
                    <a:bodyPr/>
                    <a:lstStyle>
                      <a:lvl1pPr algn="l" eaLnBrk="0" hangingPunct="0">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gn="l" eaLnBrk="0" hangingPunct="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lgn="l" eaLnBrk="0" hangingPunct="0">
                        <a:spcBef>
                          <a:spcPct val="20000"/>
                        </a:spcBef>
                        <a:defRPr sz="2000">
                          <a:solidFill>
                            <a:schemeClr val="tx1"/>
                          </a:solidFill>
                          <a:latin typeface="Arial Narrow" panose="020B0606020202030204" pitchFamily="34" charset="0"/>
                        </a:defRPr>
                      </a:lvl3pPr>
                      <a:lvl4pPr marL="919163" algn="l" eaLnBrk="0" hangingPunct="0">
                        <a:spcBef>
                          <a:spcPct val="20000"/>
                        </a:spcBef>
                        <a:defRPr>
                          <a:solidFill>
                            <a:schemeClr val="tx1"/>
                          </a:solidFill>
                          <a:latin typeface="Arial Narrow" panose="020B0606020202030204" pitchFamily="34" charset="0"/>
                        </a:defRPr>
                      </a:lvl4pPr>
                      <a:lvl5pPr marL="1033463" algn="l" eaLnBrk="0" hangingPunct="0">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it-IT" sz="800" b="1" i="0" u="none" strike="noStrike" cap="none" normalizeH="0" baseline="0">
                        <a:ln>
                          <a:noFill/>
                        </a:ln>
                        <a:solidFill>
                          <a:schemeClr val="tx1"/>
                        </a:solidFill>
                        <a:effectLst/>
                        <a:latin typeface="Arial Narrow" panose="020B060602020203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5D8BFD"/>
                    </a:solidFill>
                  </a:tcPr>
                </a:tc>
                <a:tc>
                  <a:txBody>
                    <a:bodyPr/>
                    <a:lstStyle>
                      <a:lvl1pPr algn="l" eaLnBrk="0" hangingPunct="0">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gn="l" eaLnBrk="0" hangingPunct="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lgn="l" eaLnBrk="0" hangingPunct="0">
                        <a:spcBef>
                          <a:spcPct val="20000"/>
                        </a:spcBef>
                        <a:defRPr sz="2000">
                          <a:solidFill>
                            <a:schemeClr val="tx1"/>
                          </a:solidFill>
                          <a:latin typeface="Arial Narrow" panose="020B0606020202030204" pitchFamily="34" charset="0"/>
                        </a:defRPr>
                      </a:lvl3pPr>
                      <a:lvl4pPr marL="919163" algn="l" eaLnBrk="0" hangingPunct="0">
                        <a:spcBef>
                          <a:spcPct val="20000"/>
                        </a:spcBef>
                        <a:defRPr>
                          <a:solidFill>
                            <a:schemeClr val="tx1"/>
                          </a:solidFill>
                          <a:latin typeface="Arial Narrow" panose="020B0606020202030204" pitchFamily="34" charset="0"/>
                        </a:defRPr>
                      </a:lvl4pPr>
                      <a:lvl5pPr marL="1033463" algn="l" eaLnBrk="0" hangingPunct="0">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it-IT"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5D8BFD"/>
                    </a:solidFill>
                  </a:tcPr>
                </a:tc>
                <a:tc>
                  <a:txBody>
                    <a:bodyPr/>
                    <a:lstStyle>
                      <a:lvl1pPr algn="l" eaLnBrk="0" hangingPunct="0">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gn="l" eaLnBrk="0" hangingPunct="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lgn="l" eaLnBrk="0" hangingPunct="0">
                        <a:spcBef>
                          <a:spcPct val="20000"/>
                        </a:spcBef>
                        <a:defRPr sz="2000">
                          <a:solidFill>
                            <a:schemeClr val="tx1"/>
                          </a:solidFill>
                          <a:latin typeface="Arial Narrow" panose="020B0606020202030204" pitchFamily="34" charset="0"/>
                        </a:defRPr>
                      </a:lvl3pPr>
                      <a:lvl4pPr marL="919163" algn="l" eaLnBrk="0" hangingPunct="0">
                        <a:spcBef>
                          <a:spcPct val="20000"/>
                        </a:spcBef>
                        <a:defRPr>
                          <a:solidFill>
                            <a:schemeClr val="tx1"/>
                          </a:solidFill>
                          <a:latin typeface="Arial Narrow" panose="020B0606020202030204" pitchFamily="34" charset="0"/>
                        </a:defRPr>
                      </a:lvl4pPr>
                      <a:lvl5pPr marL="1033463" algn="l" eaLnBrk="0" hangingPunct="0">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it-IT"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5D8BFD"/>
                    </a:solidFill>
                  </a:tcPr>
                </a:tc>
                <a:extLst>
                  <a:ext uri="{0D108BD9-81ED-4DB2-BD59-A6C34878D82A}">
                    <a16:rowId xmlns:a16="http://schemas.microsoft.com/office/drawing/2014/main" val="3275257219"/>
                  </a:ext>
                </a:extLst>
              </a:tr>
              <a:tr h="280988">
                <a:tc>
                  <a:txBody>
                    <a:bodyPr/>
                    <a:lstStyle>
                      <a:lvl1pPr algn="l" eaLnBrk="0" hangingPunct="0">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gn="l" eaLnBrk="0" hangingPunct="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lgn="l" eaLnBrk="0" hangingPunct="0">
                        <a:spcBef>
                          <a:spcPct val="20000"/>
                        </a:spcBef>
                        <a:defRPr sz="2000">
                          <a:solidFill>
                            <a:schemeClr val="tx1"/>
                          </a:solidFill>
                          <a:latin typeface="Arial Narrow" panose="020B0606020202030204" pitchFamily="34" charset="0"/>
                        </a:defRPr>
                      </a:lvl3pPr>
                      <a:lvl4pPr marL="919163" algn="l" eaLnBrk="0" hangingPunct="0">
                        <a:spcBef>
                          <a:spcPct val="20000"/>
                        </a:spcBef>
                        <a:defRPr>
                          <a:solidFill>
                            <a:schemeClr val="tx1"/>
                          </a:solidFill>
                          <a:latin typeface="Arial Narrow" panose="020B0606020202030204" pitchFamily="34" charset="0"/>
                        </a:defRPr>
                      </a:lvl4pPr>
                      <a:lvl5pPr marL="1033463" algn="l" eaLnBrk="0" hangingPunct="0">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it-IT" sz="800" b="1" i="0" u="none" strike="noStrike" cap="none" normalizeH="0" baseline="0">
                        <a:ln>
                          <a:noFill/>
                        </a:ln>
                        <a:solidFill>
                          <a:schemeClr val="tx1"/>
                        </a:solidFill>
                        <a:effectLst/>
                        <a:latin typeface="Arial Narrow" panose="020B060602020203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5D8BFD"/>
                    </a:solidFill>
                  </a:tcPr>
                </a:tc>
                <a:tc>
                  <a:txBody>
                    <a:bodyPr/>
                    <a:lstStyle>
                      <a:lvl1pPr algn="l" eaLnBrk="0" hangingPunct="0">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gn="l" eaLnBrk="0" hangingPunct="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lgn="l" eaLnBrk="0" hangingPunct="0">
                        <a:spcBef>
                          <a:spcPct val="20000"/>
                        </a:spcBef>
                        <a:defRPr sz="2000">
                          <a:solidFill>
                            <a:schemeClr val="tx1"/>
                          </a:solidFill>
                          <a:latin typeface="Arial Narrow" panose="020B0606020202030204" pitchFamily="34" charset="0"/>
                        </a:defRPr>
                      </a:lvl3pPr>
                      <a:lvl4pPr marL="919163" algn="l" eaLnBrk="0" hangingPunct="0">
                        <a:spcBef>
                          <a:spcPct val="20000"/>
                        </a:spcBef>
                        <a:defRPr>
                          <a:solidFill>
                            <a:schemeClr val="tx1"/>
                          </a:solidFill>
                          <a:latin typeface="Arial Narrow" panose="020B0606020202030204" pitchFamily="34" charset="0"/>
                        </a:defRPr>
                      </a:lvl4pPr>
                      <a:lvl5pPr marL="1033463" algn="l" eaLnBrk="0" hangingPunct="0">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it-IT"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5D8BFD"/>
                    </a:solidFill>
                  </a:tcPr>
                </a:tc>
                <a:tc>
                  <a:txBody>
                    <a:bodyPr/>
                    <a:lstStyle>
                      <a:lvl1pPr algn="l" eaLnBrk="0" hangingPunct="0">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gn="l" eaLnBrk="0" hangingPunct="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lgn="l" eaLnBrk="0" hangingPunct="0">
                        <a:spcBef>
                          <a:spcPct val="20000"/>
                        </a:spcBef>
                        <a:defRPr sz="2000">
                          <a:solidFill>
                            <a:schemeClr val="tx1"/>
                          </a:solidFill>
                          <a:latin typeface="Arial Narrow" panose="020B0606020202030204" pitchFamily="34" charset="0"/>
                        </a:defRPr>
                      </a:lvl3pPr>
                      <a:lvl4pPr marL="919163" algn="l" eaLnBrk="0" hangingPunct="0">
                        <a:spcBef>
                          <a:spcPct val="20000"/>
                        </a:spcBef>
                        <a:defRPr>
                          <a:solidFill>
                            <a:schemeClr val="tx1"/>
                          </a:solidFill>
                          <a:latin typeface="Arial Narrow" panose="020B0606020202030204" pitchFamily="34" charset="0"/>
                        </a:defRPr>
                      </a:lvl4pPr>
                      <a:lvl5pPr marL="1033463" algn="l" eaLnBrk="0" hangingPunct="0">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GB" altLang="it-IT" sz="800" b="1" i="0" u="none" strike="noStrike" cap="none" normalizeH="0" baseline="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5D8BFD"/>
                    </a:solidFill>
                  </a:tcPr>
                </a:tc>
                <a:extLst>
                  <a:ext uri="{0D108BD9-81ED-4DB2-BD59-A6C34878D82A}">
                    <a16:rowId xmlns:a16="http://schemas.microsoft.com/office/drawing/2014/main" val="1850223552"/>
                  </a:ext>
                </a:extLst>
              </a:tr>
            </a:tbl>
          </a:graphicData>
        </a:graphic>
      </p:graphicFrame>
      <p:sp>
        <p:nvSpPr>
          <p:cNvPr id="346157" name="Text Box 45"/>
          <p:cNvSpPr txBox="1">
            <a:spLocks noChangeArrowheads="1"/>
          </p:cNvSpPr>
          <p:nvPr/>
        </p:nvSpPr>
        <p:spPr bwMode="auto">
          <a:xfrm>
            <a:off x="2711450" y="2684464"/>
            <a:ext cx="998538" cy="561975"/>
          </a:xfrm>
          <a:prstGeom prst="rect">
            <a:avLst/>
          </a:prstGeom>
          <a:gradFill rotWithShape="0">
            <a:gsLst>
              <a:gs pos="0">
                <a:srgbClr val="99CCFF">
                  <a:gamma/>
                  <a:tint val="4314"/>
                  <a:invGamma/>
                </a:srgbClr>
              </a:gs>
              <a:gs pos="100000">
                <a:srgbClr val="99CCFF"/>
              </a:gs>
            </a:gsLst>
            <a:lin ang="5400000" scaled="1"/>
          </a:gradFill>
          <a:ln w="9525" algn="ctr">
            <a:solidFill>
              <a:srgbClr val="0033CC"/>
            </a:solidFill>
            <a:miter lim="800000"/>
            <a:headEnd/>
            <a:tailEnd type="none" w="lg" len="med"/>
          </a:ln>
          <a:effectLst>
            <a:outerShdw dist="53882" dir="2700000" algn="ctr" rotWithShape="0">
              <a:srgbClr val="969696"/>
            </a:outerShdw>
          </a:effectLst>
        </p:spPr>
        <p:txBody>
          <a:bodyPr wrap="none" tIns="27432" bIns="27432" anchor="ctr"/>
          <a:lstStyle/>
          <a:p>
            <a:pPr eaLnBrk="0" hangingPunct="0"/>
            <a:r>
              <a:rPr lang="en-GB" altLang="it-IT" b="1"/>
              <a:t>Data</a:t>
            </a:r>
          </a:p>
        </p:txBody>
      </p:sp>
      <p:sp>
        <p:nvSpPr>
          <p:cNvPr id="346158" name="Rectangle 46"/>
          <p:cNvSpPr>
            <a:spLocks noChangeArrowheads="1"/>
          </p:cNvSpPr>
          <p:nvPr/>
        </p:nvSpPr>
        <p:spPr bwMode="auto">
          <a:xfrm>
            <a:off x="2593976" y="3335339"/>
            <a:ext cx="1209675" cy="346075"/>
          </a:xfrm>
          <a:prstGeom prst="rect">
            <a:avLst/>
          </a:prstGeom>
          <a:solidFill>
            <a:srgbClr val="5D8BFD"/>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GB" altLang="it-IT" b="1">
                <a:solidFill>
                  <a:srgbClr val="FFFFFF"/>
                </a:solidFill>
              </a:rPr>
              <a:t>DataTable</a:t>
            </a:r>
            <a:endParaRPr lang="en-US" altLang="it-IT">
              <a:solidFill>
                <a:srgbClr val="FFFFFF"/>
              </a:solidFill>
            </a:endParaRPr>
          </a:p>
        </p:txBody>
      </p:sp>
    </p:spTree>
    <p:extLst>
      <p:ext uri="{BB962C8B-B14F-4D97-AF65-F5344CB8AC3E}">
        <p14:creationId xmlns:p14="http://schemas.microsoft.com/office/powerpoint/2010/main" val="19417579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r>
              <a:rPr lang="en-US" altLang="it-IT"/>
              <a:t>How to Create a Database Record</a:t>
            </a:r>
          </a:p>
        </p:txBody>
      </p:sp>
      <p:sp>
        <p:nvSpPr>
          <p:cNvPr id="210947" name="Rectangle 3"/>
          <p:cNvSpPr>
            <a:spLocks noGrp="1" noChangeArrowheads="1"/>
          </p:cNvSpPr>
          <p:nvPr>
            <p:ph type="body" idx="1"/>
          </p:nvPr>
        </p:nvSpPr>
        <p:spPr/>
        <p:txBody>
          <a:bodyPr/>
          <a:lstStyle/>
          <a:p>
            <a:r>
              <a:rPr lang="en-US" altLang="it-IT"/>
              <a:t>Create a new row that matches the table schema </a:t>
            </a:r>
          </a:p>
          <a:p>
            <a:endParaRPr lang="en-US" altLang="it-IT"/>
          </a:p>
          <a:p>
            <a:endParaRPr lang="en-US" altLang="it-IT"/>
          </a:p>
          <a:p>
            <a:r>
              <a:rPr lang="en-US" altLang="it-IT"/>
              <a:t>Add the new row to the dataset</a:t>
            </a:r>
          </a:p>
          <a:p>
            <a:pPr>
              <a:buFont typeface="Wingdings" panose="05000000000000000000" pitchFamily="2" charset="2"/>
              <a:buNone/>
            </a:pPr>
            <a:endParaRPr lang="en-US" altLang="it-IT"/>
          </a:p>
          <a:p>
            <a:pPr>
              <a:buFont typeface="Wingdings" panose="05000000000000000000" pitchFamily="2" charset="2"/>
              <a:buNone/>
            </a:pPr>
            <a:endParaRPr lang="en-US" altLang="it-IT"/>
          </a:p>
          <a:p>
            <a:r>
              <a:rPr lang="en-US" altLang="it-IT"/>
              <a:t>Update the database</a:t>
            </a:r>
          </a:p>
        </p:txBody>
      </p:sp>
      <p:sp>
        <p:nvSpPr>
          <p:cNvPr id="210949" name="Rectangle 5"/>
          <p:cNvSpPr>
            <a:spLocks noChangeArrowheads="1"/>
          </p:cNvSpPr>
          <p:nvPr/>
        </p:nvSpPr>
        <p:spPr bwMode="auto">
          <a:xfrm>
            <a:off x="2940050" y="2514601"/>
            <a:ext cx="6294438" cy="639763"/>
          </a:xfrm>
          <a:prstGeom prst="rect">
            <a:avLst/>
          </a:prstGeom>
          <a:solidFill>
            <a:schemeClr val="bg1"/>
          </a:solidFill>
          <a:ln w="28575">
            <a:solidFill>
              <a:schemeClr val="tx1"/>
            </a:solidFill>
            <a:miter lim="800000"/>
            <a:headEnd/>
            <a:tailEnd/>
          </a:ln>
          <a:effectLst>
            <a:outerShdw dist="71842" dir="2700000" algn="ctr" rotWithShape="0">
              <a:srgbClr val="919191"/>
            </a:outerShdw>
          </a:effectLst>
        </p:spPr>
        <p:txBody>
          <a:bodyPr anchor="ctr"/>
          <a:lstStyle>
            <a:lvl1pPr marL="279400" indent="-279400" algn="l" eaLnBrk="0" hangingPunct="0">
              <a:lnSpc>
                <a:spcPct val="90000"/>
              </a:lnSpc>
              <a:spcBef>
                <a:spcPct val="60000"/>
              </a:spcBef>
              <a:buClr>
                <a:srgbClr val="D60093"/>
              </a:buClr>
              <a:buSzPct val="70000"/>
              <a:buFont typeface="Wingdings" panose="05000000000000000000" pitchFamily="2" charset="2"/>
              <a:buChar char="n"/>
              <a:defRPr sz="2400" b="1">
                <a:solidFill>
                  <a:schemeClr val="tx1"/>
                </a:solidFill>
                <a:latin typeface="Arial Narrow" panose="020B0606020202030204" pitchFamily="34" charset="0"/>
              </a:defRPr>
            </a:lvl1pPr>
            <a:lvl2pPr marL="690563" indent="-296863" algn="l" eaLnBrk="0" hangingPunct="0">
              <a:lnSpc>
                <a:spcPct val="90000"/>
              </a:lnSpc>
              <a:spcBef>
                <a:spcPct val="60000"/>
              </a:spcBef>
              <a:buClr>
                <a:srgbClr val="D60093"/>
              </a:buClr>
              <a:buSzPct val="65000"/>
              <a:buFont typeface="Wingdings" panose="05000000000000000000" pitchFamily="2" charset="2"/>
              <a:buChar char="l"/>
              <a:defRPr sz="2400">
                <a:solidFill>
                  <a:schemeClr val="tx1"/>
                </a:solidFill>
                <a:latin typeface="Arial Narrow" panose="020B0606020202030204" pitchFamily="34" charset="0"/>
              </a:defRPr>
            </a:lvl2pPr>
            <a:lvl3pPr marL="804863" algn="l" eaLnBrk="0" hangingPunct="0">
              <a:spcBef>
                <a:spcPct val="20000"/>
              </a:spcBef>
              <a:defRPr sz="2400">
                <a:solidFill>
                  <a:schemeClr val="tx1"/>
                </a:solidFill>
                <a:latin typeface="Arial Narrow" panose="020B0606020202030204" pitchFamily="34" charset="0"/>
              </a:defRPr>
            </a:lvl3pPr>
            <a:lvl4pPr marL="919163" algn="l" eaLnBrk="0" hangingPunct="0">
              <a:spcBef>
                <a:spcPct val="20000"/>
              </a:spcBef>
              <a:defRPr sz="2000">
                <a:solidFill>
                  <a:schemeClr val="tx1"/>
                </a:solidFill>
                <a:latin typeface="Arial Narrow" panose="020B0606020202030204" pitchFamily="34" charset="0"/>
              </a:defRPr>
            </a:lvl4pPr>
            <a:lvl5pPr marL="1033463" algn="l" eaLnBrk="0" hangingPunct="0">
              <a:spcBef>
                <a:spcPct val="20000"/>
              </a:spcBef>
              <a:defRPr sz="2000">
                <a:solidFill>
                  <a:schemeClr val="tx1"/>
                </a:solidFill>
                <a:latin typeface="Arial Narrow" panose="020B0606020202030204" pitchFamily="34" charset="0"/>
              </a:defRPr>
            </a:lvl5pPr>
            <a:lvl6pPr marL="1490663" eaLnBrk="0" fontAlgn="base" hangingPunct="0">
              <a:spcBef>
                <a:spcPct val="20000"/>
              </a:spcBef>
              <a:spcAft>
                <a:spcPct val="0"/>
              </a:spcAft>
              <a:defRPr sz="2000">
                <a:solidFill>
                  <a:schemeClr val="tx1"/>
                </a:solidFill>
                <a:latin typeface="Arial Narrow" panose="020B0606020202030204" pitchFamily="34" charset="0"/>
              </a:defRPr>
            </a:lvl6pPr>
            <a:lvl7pPr marL="1947863" eaLnBrk="0" fontAlgn="base" hangingPunct="0">
              <a:spcBef>
                <a:spcPct val="20000"/>
              </a:spcBef>
              <a:spcAft>
                <a:spcPct val="0"/>
              </a:spcAft>
              <a:defRPr sz="2000">
                <a:solidFill>
                  <a:schemeClr val="tx1"/>
                </a:solidFill>
                <a:latin typeface="Arial Narrow" panose="020B0606020202030204" pitchFamily="34" charset="0"/>
              </a:defRPr>
            </a:lvl7pPr>
            <a:lvl8pPr marL="2405063" eaLnBrk="0" fontAlgn="base" hangingPunct="0">
              <a:spcBef>
                <a:spcPct val="20000"/>
              </a:spcBef>
              <a:spcAft>
                <a:spcPct val="0"/>
              </a:spcAft>
              <a:defRPr sz="2000">
                <a:solidFill>
                  <a:schemeClr val="tx1"/>
                </a:solidFill>
                <a:latin typeface="Arial Narrow" panose="020B0606020202030204" pitchFamily="34" charset="0"/>
              </a:defRPr>
            </a:lvl8pPr>
            <a:lvl9pPr marL="2862263" eaLnBrk="0" fontAlgn="base" hangingPunct="0">
              <a:spcBef>
                <a:spcPct val="20000"/>
              </a:spcBef>
              <a:spcAft>
                <a:spcPct val="0"/>
              </a:spcAft>
              <a:defRPr sz="2000">
                <a:solidFill>
                  <a:schemeClr val="tx1"/>
                </a:solidFill>
                <a:latin typeface="Arial Narrow" panose="020B0606020202030204" pitchFamily="34" charset="0"/>
              </a:defRPr>
            </a:lvl9pPr>
          </a:lstStyle>
          <a:p>
            <a:pPr>
              <a:spcBef>
                <a:spcPct val="0"/>
              </a:spcBef>
              <a:buFont typeface="Wingdings" panose="05000000000000000000" pitchFamily="2" charset="2"/>
              <a:buNone/>
            </a:pPr>
            <a:r>
              <a:rPr lang="en-US" altLang="it-IT" sz="2000" b="0">
                <a:latin typeface="Lucida Sans Typewriter" panose="020B0509030504030204" pitchFamily="49" charset="0"/>
              </a:rPr>
              <a:t>DataRow myRow = dataTable.NewRow();</a:t>
            </a:r>
          </a:p>
        </p:txBody>
      </p:sp>
      <p:sp>
        <p:nvSpPr>
          <p:cNvPr id="210950" name="Rectangle 6"/>
          <p:cNvSpPr>
            <a:spLocks noChangeArrowheads="1"/>
          </p:cNvSpPr>
          <p:nvPr/>
        </p:nvSpPr>
        <p:spPr bwMode="auto">
          <a:xfrm>
            <a:off x="2940050" y="5867401"/>
            <a:ext cx="6294438" cy="639763"/>
          </a:xfrm>
          <a:prstGeom prst="rect">
            <a:avLst/>
          </a:prstGeom>
          <a:solidFill>
            <a:schemeClr val="bg1"/>
          </a:solidFill>
          <a:ln w="28575">
            <a:solidFill>
              <a:schemeClr val="tx1"/>
            </a:solidFill>
            <a:miter lim="800000"/>
            <a:headEnd/>
            <a:tailEnd/>
          </a:ln>
          <a:effectLst>
            <a:outerShdw dist="71842" dir="2700000" algn="ctr" rotWithShape="0">
              <a:srgbClr val="919191"/>
            </a:outerShdw>
          </a:effectLst>
        </p:spPr>
        <p:txBody>
          <a:bodyPr anchor="ctr"/>
          <a:lstStyle>
            <a:lvl1pPr marL="342900" indent="-342900" algn="l" eaLnBrk="0" hangingPunct="0">
              <a:lnSpc>
                <a:spcPct val="90000"/>
              </a:lnSpc>
              <a:spcBef>
                <a:spcPct val="60000"/>
              </a:spcBef>
              <a:buClr>
                <a:srgbClr val="D60093"/>
              </a:buClr>
              <a:buSzPct val="70000"/>
              <a:buFont typeface="Wingdings" panose="05000000000000000000" pitchFamily="2" charset="2"/>
              <a:buChar char="n"/>
              <a:defRPr sz="2400" b="1">
                <a:solidFill>
                  <a:schemeClr val="tx1"/>
                </a:solidFill>
                <a:latin typeface="Arial Narrow" panose="020B0606020202030204" pitchFamily="34" charset="0"/>
              </a:defRPr>
            </a:lvl1pPr>
            <a:lvl2pPr marL="742950" indent="-285750" algn="l" eaLnBrk="0" hangingPunct="0">
              <a:lnSpc>
                <a:spcPct val="90000"/>
              </a:lnSpc>
              <a:spcBef>
                <a:spcPct val="60000"/>
              </a:spcBef>
              <a:buClr>
                <a:srgbClr val="D60093"/>
              </a:buClr>
              <a:buSzPct val="65000"/>
              <a:buFont typeface="Wingdings" panose="05000000000000000000" pitchFamily="2" charset="2"/>
              <a:buChar char="l"/>
              <a:defRPr sz="2400">
                <a:solidFill>
                  <a:schemeClr val="tx1"/>
                </a:solidFill>
                <a:latin typeface="Arial Narrow" panose="020B0606020202030204" pitchFamily="34" charset="0"/>
              </a:defRPr>
            </a:lvl2pPr>
            <a:lvl3pPr marL="1143000" indent="-228600" algn="l" eaLnBrk="0" hangingPunct="0">
              <a:spcBef>
                <a:spcPct val="20000"/>
              </a:spcBef>
              <a:defRPr sz="2400">
                <a:solidFill>
                  <a:schemeClr val="tx1"/>
                </a:solidFill>
                <a:latin typeface="Arial Narrow" panose="020B0606020202030204" pitchFamily="34" charset="0"/>
              </a:defRPr>
            </a:lvl3pPr>
            <a:lvl4pPr marL="1600200" indent="-228600" algn="l" eaLnBrk="0" hangingPunct="0">
              <a:spcBef>
                <a:spcPct val="20000"/>
              </a:spcBef>
              <a:defRPr sz="2000">
                <a:solidFill>
                  <a:schemeClr val="tx1"/>
                </a:solidFill>
                <a:latin typeface="Arial Narrow" panose="020B0606020202030204" pitchFamily="34" charset="0"/>
              </a:defRPr>
            </a:lvl4pPr>
            <a:lvl5pPr marL="2057400" indent="-228600" algn="l" eaLnBrk="0" hangingPunct="0">
              <a:spcBef>
                <a:spcPct val="20000"/>
              </a:spcBef>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defRPr sz="2000">
                <a:solidFill>
                  <a:schemeClr val="tx1"/>
                </a:solidFill>
                <a:latin typeface="Arial Narrow" panose="020B0606020202030204" pitchFamily="34" charset="0"/>
              </a:defRPr>
            </a:lvl9pPr>
          </a:lstStyle>
          <a:p>
            <a:pPr>
              <a:spcBef>
                <a:spcPct val="0"/>
              </a:spcBef>
              <a:buFont typeface="Wingdings" panose="05000000000000000000" pitchFamily="2" charset="2"/>
              <a:buNone/>
            </a:pPr>
            <a:r>
              <a:rPr lang="en-US" altLang="it-IT" sz="2000" b="0">
                <a:latin typeface="Lucida Sans Typewriter" panose="020B0509030504030204" pitchFamily="49" charset="0"/>
              </a:rPr>
              <a:t>sqlDataAdapter1.Update( dataSet );</a:t>
            </a:r>
            <a:endParaRPr lang="en-US" altLang="it-IT" sz="2000">
              <a:latin typeface="Lucida Sans Typewriter" panose="020B0509030504030204" pitchFamily="49" charset="0"/>
            </a:endParaRPr>
          </a:p>
        </p:txBody>
      </p:sp>
      <p:sp>
        <p:nvSpPr>
          <p:cNvPr id="210951" name="Rectangle 7"/>
          <p:cNvSpPr>
            <a:spLocks noChangeArrowheads="1"/>
          </p:cNvSpPr>
          <p:nvPr/>
        </p:nvSpPr>
        <p:spPr bwMode="auto">
          <a:xfrm>
            <a:off x="2940050" y="4114801"/>
            <a:ext cx="6294438" cy="639763"/>
          </a:xfrm>
          <a:prstGeom prst="rect">
            <a:avLst/>
          </a:prstGeom>
          <a:solidFill>
            <a:schemeClr val="bg1"/>
          </a:solidFill>
          <a:ln w="28575">
            <a:solidFill>
              <a:schemeClr val="tx1"/>
            </a:solidFill>
            <a:miter lim="800000"/>
            <a:headEnd/>
            <a:tailEnd/>
          </a:ln>
          <a:effectLst>
            <a:outerShdw dist="71842" dir="2700000" algn="ctr" rotWithShape="0">
              <a:srgbClr val="919191"/>
            </a:outerShdw>
          </a:effectLst>
        </p:spPr>
        <p:txBody>
          <a:bodyPr anchor="ctr"/>
          <a:lstStyle>
            <a:lvl1pPr marL="342900" indent="-342900" algn="l" eaLnBrk="0" hangingPunct="0">
              <a:lnSpc>
                <a:spcPct val="90000"/>
              </a:lnSpc>
              <a:spcBef>
                <a:spcPct val="60000"/>
              </a:spcBef>
              <a:buClr>
                <a:srgbClr val="D60093"/>
              </a:buClr>
              <a:buSzPct val="70000"/>
              <a:buFont typeface="Wingdings" panose="05000000000000000000" pitchFamily="2" charset="2"/>
              <a:buChar char="n"/>
              <a:defRPr sz="2400" b="1">
                <a:solidFill>
                  <a:schemeClr val="tx1"/>
                </a:solidFill>
                <a:latin typeface="Arial Narrow" panose="020B0606020202030204" pitchFamily="34" charset="0"/>
              </a:defRPr>
            </a:lvl1pPr>
            <a:lvl2pPr marL="742950" indent="-285750" algn="l" eaLnBrk="0" hangingPunct="0">
              <a:lnSpc>
                <a:spcPct val="90000"/>
              </a:lnSpc>
              <a:spcBef>
                <a:spcPct val="60000"/>
              </a:spcBef>
              <a:buClr>
                <a:srgbClr val="D60093"/>
              </a:buClr>
              <a:buSzPct val="65000"/>
              <a:buFont typeface="Wingdings" panose="05000000000000000000" pitchFamily="2" charset="2"/>
              <a:buChar char="l"/>
              <a:defRPr sz="2400">
                <a:solidFill>
                  <a:schemeClr val="tx1"/>
                </a:solidFill>
                <a:latin typeface="Arial Narrow" panose="020B0606020202030204" pitchFamily="34" charset="0"/>
              </a:defRPr>
            </a:lvl2pPr>
            <a:lvl3pPr marL="1143000" indent="-228600" algn="l" eaLnBrk="0" hangingPunct="0">
              <a:spcBef>
                <a:spcPct val="20000"/>
              </a:spcBef>
              <a:defRPr sz="2400">
                <a:solidFill>
                  <a:schemeClr val="tx1"/>
                </a:solidFill>
                <a:latin typeface="Arial Narrow" panose="020B0606020202030204" pitchFamily="34" charset="0"/>
              </a:defRPr>
            </a:lvl3pPr>
            <a:lvl4pPr marL="1600200" indent="-228600" algn="l" eaLnBrk="0" hangingPunct="0">
              <a:spcBef>
                <a:spcPct val="20000"/>
              </a:spcBef>
              <a:defRPr sz="2000">
                <a:solidFill>
                  <a:schemeClr val="tx1"/>
                </a:solidFill>
                <a:latin typeface="Arial Narrow" panose="020B0606020202030204" pitchFamily="34" charset="0"/>
              </a:defRPr>
            </a:lvl4pPr>
            <a:lvl5pPr marL="2057400" indent="-228600" algn="l" eaLnBrk="0" hangingPunct="0">
              <a:spcBef>
                <a:spcPct val="20000"/>
              </a:spcBef>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defRPr sz="2000">
                <a:solidFill>
                  <a:schemeClr val="tx1"/>
                </a:solidFill>
                <a:latin typeface="Arial Narrow" panose="020B0606020202030204" pitchFamily="34" charset="0"/>
              </a:defRPr>
            </a:lvl9pPr>
          </a:lstStyle>
          <a:p>
            <a:pPr>
              <a:spcBef>
                <a:spcPct val="0"/>
              </a:spcBef>
              <a:buFont typeface="Wingdings" panose="05000000000000000000" pitchFamily="2" charset="2"/>
              <a:buNone/>
            </a:pPr>
            <a:r>
              <a:rPr lang="en-US" altLang="it-IT" sz="2000" b="0">
                <a:latin typeface="Lucida Sans Typewriter" panose="020B0509030504030204" pitchFamily="49" charset="0"/>
              </a:rPr>
              <a:t>dataTable.Rows.Add( myRow );</a:t>
            </a:r>
            <a:endParaRPr lang="en-US" altLang="it-IT" sz="2000">
              <a:latin typeface="Lucida Sans Typewriter" panose="020B0509030504030204" pitchFamily="49" charset="0"/>
            </a:endParaRPr>
          </a:p>
        </p:txBody>
      </p:sp>
    </p:spTree>
    <p:extLst>
      <p:ext uri="{BB962C8B-B14F-4D97-AF65-F5344CB8AC3E}">
        <p14:creationId xmlns:p14="http://schemas.microsoft.com/office/powerpoint/2010/main" val="8277004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Grp="1" noChangeArrowheads="1"/>
          </p:cNvSpPr>
          <p:nvPr>
            <p:ph type="title"/>
          </p:nvPr>
        </p:nvSpPr>
        <p:spPr/>
        <p:txBody>
          <a:bodyPr/>
          <a:lstStyle/>
          <a:p>
            <a:r>
              <a:rPr lang="en-US" altLang="it-IT"/>
              <a:t>How to Update a Database Record</a:t>
            </a:r>
          </a:p>
        </p:txBody>
      </p:sp>
      <p:grpSp>
        <p:nvGrpSpPr>
          <p:cNvPr id="347139" name="Group 3"/>
          <p:cNvGrpSpPr>
            <a:grpSpLocks/>
          </p:cNvGrpSpPr>
          <p:nvPr/>
        </p:nvGrpSpPr>
        <p:grpSpPr bwMode="auto">
          <a:xfrm>
            <a:off x="2293939" y="1311275"/>
            <a:ext cx="7546975" cy="4637088"/>
            <a:chOff x="485" y="826"/>
            <a:chExt cx="4754" cy="2921"/>
          </a:xfrm>
        </p:grpSpPr>
        <p:sp>
          <p:nvSpPr>
            <p:cNvPr id="347140" name="Rectangle 4"/>
            <p:cNvSpPr>
              <a:spLocks noChangeArrowheads="1"/>
            </p:cNvSpPr>
            <p:nvPr/>
          </p:nvSpPr>
          <p:spPr bwMode="auto">
            <a:xfrm>
              <a:off x="799" y="826"/>
              <a:ext cx="4440" cy="373"/>
            </a:xfrm>
            <a:prstGeom prst="rect">
              <a:avLst/>
            </a:prstGeom>
            <a:gradFill rotWithShape="0">
              <a:gsLst>
                <a:gs pos="0">
                  <a:srgbClr val="FFFFFF"/>
                </a:gs>
                <a:gs pos="100000">
                  <a:srgbClr val="FFFFCC"/>
                </a:gs>
              </a:gsLst>
              <a:lin ang="0" scaled="1"/>
            </a:gradFill>
            <a:ln>
              <a:noFill/>
            </a:ln>
            <a:effectLst/>
            <a:extLst>
              <a:ext uri="{91240B29-F687-4F45-9708-019B960494DF}">
                <a14:hiddenLine xmlns:a14="http://schemas.microsoft.com/office/drawing/2010/main" w="9525" algn="ctr">
                  <a:solidFill>
                    <a:srgbClr val="666699"/>
                  </a:solidFill>
                  <a:miter lim="800000"/>
                  <a:headEnd/>
                  <a:tailEnd/>
                </a14:hiddenLine>
              </a:ext>
              <a:ext uri="{AF507438-7753-43E0-B8FC-AC1667EBCBE1}">
                <a14:hiddenEffects xmlns:a14="http://schemas.microsoft.com/office/drawing/2010/main">
                  <a:effectLst>
                    <a:outerShdw dist="35921" dir="2700000" algn="ctr" rotWithShape="0">
                      <a:srgbClr val="B2B2B2"/>
                    </a:outerShdw>
                  </a:effectLst>
                </a14:hiddenEffects>
              </a:ext>
            </a:extLst>
          </p:spPr>
          <p:txBody>
            <a:bodyPr lIns="45720" anchor="ctr"/>
            <a:lstStyle>
              <a:lvl1pPr algn="l" eaLnBrk="0" hangingPunct="0">
                <a:defRPr sz="2400">
                  <a:solidFill>
                    <a:schemeClr val="tx1"/>
                  </a:solidFill>
                  <a:latin typeface="Times New Roman" panose="02020603050405020304" pitchFamily="18" charset="0"/>
                </a:defRPr>
              </a:lvl1pPr>
              <a:lvl2pPr marL="114300" algn="l" eaLnBrk="0" hangingPunct="0">
                <a:defRPr sz="2400">
                  <a:solidFill>
                    <a:schemeClr val="tx1"/>
                  </a:solidFill>
                  <a:latin typeface="Times New Roman" panose="02020603050405020304" pitchFamily="18" charset="0"/>
                </a:defRPr>
              </a:lvl2pPr>
              <a:lvl3pPr algn="l" eaLnBrk="0" hangingPunct="0">
                <a:defRPr sz="2400">
                  <a:solidFill>
                    <a:schemeClr val="tx1"/>
                  </a:solidFill>
                  <a:latin typeface="Times New Roman" panose="02020603050405020304" pitchFamily="18" charset="0"/>
                </a:defRPr>
              </a:lvl3pPr>
              <a:lvl4pPr algn="l" eaLnBrk="0" hangingPunct="0">
                <a:defRPr sz="2400">
                  <a:solidFill>
                    <a:schemeClr val="tx1"/>
                  </a:solidFill>
                  <a:latin typeface="Times New Roman" panose="02020603050405020304" pitchFamily="18" charset="0"/>
                </a:defRPr>
              </a:lvl4pPr>
              <a:lvl5pPr algn="l" eaLnBrk="0" hangingPunct="0">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lvl="1">
                <a:lnSpc>
                  <a:spcPct val="90000"/>
                </a:lnSpc>
                <a:spcBef>
                  <a:spcPct val="60000"/>
                </a:spcBef>
                <a:buClr>
                  <a:srgbClr val="D60093"/>
                </a:buClr>
                <a:buFont typeface="Wingdings" panose="05000000000000000000" pitchFamily="2" charset="2"/>
                <a:buNone/>
              </a:pPr>
              <a:r>
                <a:rPr lang="en-US" altLang="it-IT" sz="2200">
                  <a:latin typeface="Arial Narrow" panose="020B0606020202030204" pitchFamily="34" charset="0"/>
                </a:rPr>
                <a:t>Modify the row containing the record</a:t>
              </a:r>
            </a:p>
          </p:txBody>
        </p:sp>
        <p:sp>
          <p:nvSpPr>
            <p:cNvPr id="347141" name="Rectangle 5"/>
            <p:cNvSpPr>
              <a:spLocks noChangeArrowheads="1"/>
            </p:cNvSpPr>
            <p:nvPr/>
          </p:nvSpPr>
          <p:spPr bwMode="auto">
            <a:xfrm>
              <a:off x="485" y="826"/>
              <a:ext cx="322" cy="373"/>
            </a:xfrm>
            <a:prstGeom prst="rect">
              <a:avLst/>
            </a:prstGeom>
            <a:gradFill rotWithShape="0">
              <a:gsLst>
                <a:gs pos="0">
                  <a:srgbClr val="6699FF">
                    <a:gamma/>
                    <a:shade val="46275"/>
                    <a:invGamma/>
                  </a:srgbClr>
                </a:gs>
                <a:gs pos="100000">
                  <a:srgbClr val="6699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71842" dir="2700000" algn="ctr" rotWithShape="0">
                      <a:srgbClr val="C0C0C0"/>
                    </a:outerShdw>
                  </a:effectLst>
                </a14:hiddenEffects>
              </a:ext>
            </a:extLst>
          </p:spPr>
          <p:txBody>
            <a:bodyPr lIns="137160" rIns="45720" anchor="ctr"/>
            <a:lstStyle/>
            <a:p>
              <a:pPr eaLnBrk="0" hangingPunct="0"/>
              <a:endParaRPr lang="it-IT" altLang="it-IT" b="1"/>
            </a:p>
          </p:txBody>
        </p:sp>
        <p:sp>
          <p:nvSpPr>
            <p:cNvPr id="347142" name="WordArt 6"/>
            <p:cNvSpPr>
              <a:spLocks noChangeArrowheads="1" noChangeShapeType="1" noTextEdit="1"/>
            </p:cNvSpPr>
            <p:nvPr/>
          </p:nvSpPr>
          <p:spPr bwMode="auto">
            <a:xfrm>
              <a:off x="568" y="912"/>
              <a:ext cx="104" cy="170"/>
            </a:xfrm>
            <a:prstGeom prst="rect">
              <a:avLst/>
            </a:prstGeom>
            <a:extLst>
              <a:ext uri="{91240B29-F687-4F45-9708-019B960494DF}">
                <a14:hiddenLine xmlns:a14="http://schemas.microsoft.com/office/drawing/2010/main" w="0" cap="sq">
                  <a:solidFill>
                    <a:srgbClr val="000000"/>
                  </a:solidFill>
                  <a:round/>
                  <a:headEnd/>
                  <a:tailEnd/>
                </a14:hiddenLine>
              </a:ext>
            </a:extLst>
          </p:spPr>
          <p:txBody>
            <a:bodyPr wrap="none" fromWordArt="1">
              <a:prstTxWarp prst="textPlain">
                <a:avLst>
                  <a:gd name="adj" fmla="val 50000"/>
                </a:avLst>
              </a:prstTxWarp>
            </a:bodyPr>
            <a:lstStyle/>
            <a:p>
              <a:r>
                <a:rPr lang="it-IT" sz="2400" kern="10">
                  <a:solidFill>
                    <a:srgbClr val="FFFFFF"/>
                  </a:solidFill>
                  <a:effectLst>
                    <a:outerShdw dist="35921" dir="2700000" algn="ctr" rotWithShape="0">
                      <a:srgbClr val="003399"/>
                    </a:outerShdw>
                  </a:effectLst>
                  <a:latin typeface="Arial Black" panose="020B0A04020102020204" pitchFamily="34" charset="0"/>
                </a:rPr>
                <a:t>1</a:t>
              </a:r>
            </a:p>
          </p:txBody>
        </p:sp>
        <p:sp>
          <p:nvSpPr>
            <p:cNvPr id="347143" name="Rectangle 7"/>
            <p:cNvSpPr>
              <a:spLocks noChangeArrowheads="1"/>
            </p:cNvSpPr>
            <p:nvPr/>
          </p:nvSpPr>
          <p:spPr bwMode="auto">
            <a:xfrm>
              <a:off x="799" y="1335"/>
              <a:ext cx="4440" cy="373"/>
            </a:xfrm>
            <a:prstGeom prst="rect">
              <a:avLst/>
            </a:prstGeom>
            <a:gradFill rotWithShape="0">
              <a:gsLst>
                <a:gs pos="0">
                  <a:srgbClr val="FFFFFF"/>
                </a:gs>
                <a:gs pos="100000">
                  <a:srgbClr val="FFFFCC"/>
                </a:gs>
              </a:gsLst>
              <a:lin ang="0" scaled="1"/>
            </a:gradFill>
            <a:ln>
              <a:noFill/>
            </a:ln>
            <a:effectLst/>
            <a:extLst>
              <a:ext uri="{91240B29-F687-4F45-9708-019B960494DF}">
                <a14:hiddenLine xmlns:a14="http://schemas.microsoft.com/office/drawing/2010/main" w="9525" algn="ctr">
                  <a:solidFill>
                    <a:srgbClr val="666699"/>
                  </a:solidFill>
                  <a:miter lim="800000"/>
                  <a:headEnd/>
                  <a:tailEnd/>
                </a14:hiddenLine>
              </a:ext>
              <a:ext uri="{AF507438-7753-43E0-B8FC-AC1667EBCBE1}">
                <a14:hiddenEffects xmlns:a14="http://schemas.microsoft.com/office/drawing/2010/main">
                  <a:effectLst>
                    <a:outerShdw dist="35921" dir="2700000" algn="ctr" rotWithShape="0">
                      <a:srgbClr val="B2B2B2"/>
                    </a:outerShdw>
                  </a:effectLst>
                </a14:hiddenEffects>
              </a:ext>
            </a:extLst>
          </p:spPr>
          <p:txBody>
            <a:bodyPr lIns="45720" anchor="ctr"/>
            <a:lstStyle>
              <a:lvl1pPr algn="l" eaLnBrk="0" hangingPunct="0">
                <a:defRPr sz="2400">
                  <a:solidFill>
                    <a:schemeClr val="tx1"/>
                  </a:solidFill>
                  <a:latin typeface="Times New Roman" panose="02020603050405020304" pitchFamily="18" charset="0"/>
                </a:defRPr>
              </a:lvl1pPr>
              <a:lvl2pPr marL="114300" algn="l" eaLnBrk="0" hangingPunct="0">
                <a:defRPr sz="2400">
                  <a:solidFill>
                    <a:schemeClr val="tx1"/>
                  </a:solidFill>
                  <a:latin typeface="Times New Roman" panose="02020603050405020304" pitchFamily="18" charset="0"/>
                </a:defRPr>
              </a:lvl2pPr>
              <a:lvl3pPr algn="l" eaLnBrk="0" hangingPunct="0">
                <a:defRPr sz="2400">
                  <a:solidFill>
                    <a:schemeClr val="tx1"/>
                  </a:solidFill>
                  <a:latin typeface="Times New Roman" panose="02020603050405020304" pitchFamily="18" charset="0"/>
                </a:defRPr>
              </a:lvl3pPr>
              <a:lvl4pPr algn="l" eaLnBrk="0" hangingPunct="0">
                <a:defRPr sz="2400">
                  <a:solidFill>
                    <a:schemeClr val="tx1"/>
                  </a:solidFill>
                  <a:latin typeface="Times New Roman" panose="02020603050405020304" pitchFamily="18" charset="0"/>
                </a:defRPr>
              </a:lvl4pPr>
              <a:lvl5pPr algn="l" eaLnBrk="0" hangingPunct="0">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lvl="1">
                <a:lnSpc>
                  <a:spcPct val="90000"/>
                </a:lnSpc>
                <a:spcBef>
                  <a:spcPct val="60000"/>
                </a:spcBef>
                <a:buClr>
                  <a:srgbClr val="D60093"/>
                </a:buClr>
                <a:buFont typeface="Wingdings" panose="05000000000000000000" pitchFamily="2" charset="2"/>
                <a:buNone/>
              </a:pPr>
              <a:r>
                <a:rPr lang="en-US" altLang="it-IT" sz="2200">
                  <a:latin typeface="Arial Narrow" panose="020B0606020202030204" pitchFamily="34" charset="0"/>
                </a:rPr>
                <a:t>Generate a new dataset containing the changes</a:t>
              </a:r>
            </a:p>
          </p:txBody>
        </p:sp>
        <p:sp>
          <p:nvSpPr>
            <p:cNvPr id="347144" name="Rectangle 8"/>
            <p:cNvSpPr>
              <a:spLocks noChangeArrowheads="1"/>
            </p:cNvSpPr>
            <p:nvPr/>
          </p:nvSpPr>
          <p:spPr bwMode="auto">
            <a:xfrm>
              <a:off x="485" y="1335"/>
              <a:ext cx="322" cy="373"/>
            </a:xfrm>
            <a:prstGeom prst="rect">
              <a:avLst/>
            </a:prstGeom>
            <a:gradFill rotWithShape="0">
              <a:gsLst>
                <a:gs pos="0">
                  <a:srgbClr val="6699FF">
                    <a:gamma/>
                    <a:shade val="46275"/>
                    <a:invGamma/>
                  </a:srgbClr>
                </a:gs>
                <a:gs pos="100000">
                  <a:srgbClr val="6699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71842" dir="2700000" algn="ctr" rotWithShape="0">
                      <a:srgbClr val="C0C0C0"/>
                    </a:outerShdw>
                  </a:effectLst>
                </a14:hiddenEffects>
              </a:ext>
            </a:extLst>
          </p:spPr>
          <p:txBody>
            <a:bodyPr lIns="137160" rIns="45720" anchor="ctr"/>
            <a:lstStyle/>
            <a:p>
              <a:pPr eaLnBrk="0" hangingPunct="0"/>
              <a:endParaRPr lang="it-IT" altLang="it-IT" b="1"/>
            </a:p>
          </p:txBody>
        </p:sp>
        <p:sp>
          <p:nvSpPr>
            <p:cNvPr id="347145" name="WordArt 9"/>
            <p:cNvSpPr>
              <a:spLocks noChangeArrowheads="1" noChangeShapeType="1" noTextEdit="1"/>
            </p:cNvSpPr>
            <p:nvPr/>
          </p:nvSpPr>
          <p:spPr bwMode="auto">
            <a:xfrm>
              <a:off x="568" y="1421"/>
              <a:ext cx="120" cy="170"/>
            </a:xfrm>
            <a:prstGeom prst="rect">
              <a:avLst/>
            </a:prstGeom>
            <a:extLst>
              <a:ext uri="{91240B29-F687-4F45-9708-019B960494DF}">
                <a14:hiddenLine xmlns:a14="http://schemas.microsoft.com/office/drawing/2010/main" w="0" cap="sq">
                  <a:solidFill>
                    <a:srgbClr val="000000"/>
                  </a:solidFill>
                  <a:round/>
                  <a:headEnd/>
                  <a:tailEnd/>
                </a14:hiddenLine>
              </a:ext>
            </a:extLst>
          </p:spPr>
          <p:txBody>
            <a:bodyPr wrap="none" fromWordArt="1">
              <a:prstTxWarp prst="textPlain">
                <a:avLst>
                  <a:gd name="adj" fmla="val 50000"/>
                </a:avLst>
              </a:prstTxWarp>
            </a:bodyPr>
            <a:lstStyle/>
            <a:p>
              <a:r>
                <a:rPr lang="it-IT" sz="2400" kern="10">
                  <a:solidFill>
                    <a:srgbClr val="FFFFFF"/>
                  </a:solidFill>
                  <a:effectLst>
                    <a:outerShdw dist="35921" dir="2700000" algn="ctr" rotWithShape="0">
                      <a:srgbClr val="003399"/>
                    </a:outerShdw>
                  </a:effectLst>
                  <a:latin typeface="Arial Black" panose="020B0A04020102020204" pitchFamily="34" charset="0"/>
                </a:rPr>
                <a:t>2</a:t>
              </a:r>
            </a:p>
          </p:txBody>
        </p:sp>
        <p:sp>
          <p:nvSpPr>
            <p:cNvPr id="347146" name="Rectangle 10"/>
            <p:cNvSpPr>
              <a:spLocks noChangeArrowheads="1"/>
            </p:cNvSpPr>
            <p:nvPr/>
          </p:nvSpPr>
          <p:spPr bwMode="auto">
            <a:xfrm>
              <a:off x="799" y="1845"/>
              <a:ext cx="4440" cy="373"/>
            </a:xfrm>
            <a:prstGeom prst="rect">
              <a:avLst/>
            </a:prstGeom>
            <a:gradFill rotWithShape="0">
              <a:gsLst>
                <a:gs pos="0">
                  <a:srgbClr val="FFFFFF"/>
                </a:gs>
                <a:gs pos="100000">
                  <a:srgbClr val="FFFFCC"/>
                </a:gs>
              </a:gsLst>
              <a:lin ang="0" scaled="1"/>
            </a:gradFill>
            <a:ln>
              <a:noFill/>
            </a:ln>
            <a:effectLst/>
            <a:extLst>
              <a:ext uri="{91240B29-F687-4F45-9708-019B960494DF}">
                <a14:hiddenLine xmlns:a14="http://schemas.microsoft.com/office/drawing/2010/main" w="9525" algn="ctr">
                  <a:solidFill>
                    <a:srgbClr val="666699"/>
                  </a:solidFill>
                  <a:miter lim="800000"/>
                  <a:headEnd/>
                  <a:tailEnd/>
                </a14:hiddenLine>
              </a:ext>
              <a:ext uri="{AF507438-7753-43E0-B8FC-AC1667EBCBE1}">
                <a14:hiddenEffects xmlns:a14="http://schemas.microsoft.com/office/drawing/2010/main">
                  <a:effectLst>
                    <a:outerShdw dist="35921" dir="2700000" algn="ctr" rotWithShape="0">
                      <a:srgbClr val="B2B2B2"/>
                    </a:outerShdw>
                  </a:effectLst>
                </a14:hiddenEffects>
              </a:ext>
            </a:extLst>
          </p:spPr>
          <p:txBody>
            <a:bodyPr lIns="45720" anchor="ctr"/>
            <a:lstStyle>
              <a:lvl1pPr algn="l" eaLnBrk="0" hangingPunct="0">
                <a:defRPr sz="2400">
                  <a:solidFill>
                    <a:schemeClr val="tx1"/>
                  </a:solidFill>
                  <a:latin typeface="Times New Roman" panose="02020603050405020304" pitchFamily="18" charset="0"/>
                </a:defRPr>
              </a:lvl1pPr>
              <a:lvl2pPr marL="114300" algn="l" eaLnBrk="0" hangingPunct="0">
                <a:defRPr sz="2400">
                  <a:solidFill>
                    <a:schemeClr val="tx1"/>
                  </a:solidFill>
                  <a:latin typeface="Times New Roman" panose="02020603050405020304" pitchFamily="18" charset="0"/>
                </a:defRPr>
              </a:lvl2pPr>
              <a:lvl3pPr algn="l" eaLnBrk="0" hangingPunct="0">
                <a:defRPr sz="2400">
                  <a:solidFill>
                    <a:schemeClr val="tx1"/>
                  </a:solidFill>
                  <a:latin typeface="Times New Roman" panose="02020603050405020304" pitchFamily="18" charset="0"/>
                </a:defRPr>
              </a:lvl3pPr>
              <a:lvl4pPr algn="l" eaLnBrk="0" hangingPunct="0">
                <a:defRPr sz="2400">
                  <a:solidFill>
                    <a:schemeClr val="tx1"/>
                  </a:solidFill>
                  <a:latin typeface="Times New Roman" panose="02020603050405020304" pitchFamily="18" charset="0"/>
                </a:defRPr>
              </a:lvl4pPr>
              <a:lvl5pPr algn="l" eaLnBrk="0" hangingPunct="0">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lvl="1">
                <a:lnSpc>
                  <a:spcPct val="90000"/>
                </a:lnSpc>
                <a:spcBef>
                  <a:spcPct val="60000"/>
                </a:spcBef>
                <a:buClr>
                  <a:srgbClr val="D60093"/>
                </a:buClr>
                <a:buFont typeface="Wingdings" panose="05000000000000000000" pitchFamily="2" charset="2"/>
                <a:buNone/>
              </a:pPr>
              <a:r>
                <a:rPr lang="en-US" altLang="it-IT" sz="2200">
                  <a:latin typeface="Arial Narrow" panose="020B0606020202030204" pitchFamily="34" charset="0"/>
                </a:rPr>
                <a:t>Check the new dataset for errors</a:t>
              </a:r>
            </a:p>
          </p:txBody>
        </p:sp>
        <p:sp>
          <p:nvSpPr>
            <p:cNvPr id="347147" name="Rectangle 11"/>
            <p:cNvSpPr>
              <a:spLocks noChangeArrowheads="1"/>
            </p:cNvSpPr>
            <p:nvPr/>
          </p:nvSpPr>
          <p:spPr bwMode="auto">
            <a:xfrm>
              <a:off x="485" y="1845"/>
              <a:ext cx="322" cy="373"/>
            </a:xfrm>
            <a:prstGeom prst="rect">
              <a:avLst/>
            </a:prstGeom>
            <a:gradFill rotWithShape="0">
              <a:gsLst>
                <a:gs pos="0">
                  <a:srgbClr val="6699FF">
                    <a:gamma/>
                    <a:shade val="46275"/>
                    <a:invGamma/>
                  </a:srgbClr>
                </a:gs>
                <a:gs pos="100000">
                  <a:srgbClr val="6699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71842" dir="2700000" algn="ctr" rotWithShape="0">
                      <a:srgbClr val="C0C0C0"/>
                    </a:outerShdw>
                  </a:effectLst>
                </a14:hiddenEffects>
              </a:ext>
            </a:extLst>
          </p:spPr>
          <p:txBody>
            <a:bodyPr lIns="137160" rIns="45720" anchor="ctr"/>
            <a:lstStyle/>
            <a:p>
              <a:pPr eaLnBrk="0" hangingPunct="0"/>
              <a:endParaRPr lang="it-IT" altLang="it-IT" b="1"/>
            </a:p>
          </p:txBody>
        </p:sp>
        <p:sp>
          <p:nvSpPr>
            <p:cNvPr id="347148" name="WordArt 12"/>
            <p:cNvSpPr>
              <a:spLocks noChangeArrowheads="1" noChangeShapeType="1" noTextEdit="1"/>
            </p:cNvSpPr>
            <p:nvPr/>
          </p:nvSpPr>
          <p:spPr bwMode="auto">
            <a:xfrm>
              <a:off x="568" y="1931"/>
              <a:ext cx="113" cy="170"/>
            </a:xfrm>
            <a:prstGeom prst="rect">
              <a:avLst/>
            </a:prstGeom>
            <a:extLst>
              <a:ext uri="{91240B29-F687-4F45-9708-019B960494DF}">
                <a14:hiddenLine xmlns:a14="http://schemas.microsoft.com/office/drawing/2010/main" w="0" cap="sq">
                  <a:solidFill>
                    <a:srgbClr val="000000"/>
                  </a:solidFill>
                  <a:round/>
                  <a:headEnd/>
                  <a:tailEnd/>
                </a14:hiddenLine>
              </a:ext>
            </a:extLst>
          </p:spPr>
          <p:txBody>
            <a:bodyPr wrap="none" fromWordArt="1">
              <a:prstTxWarp prst="textPlain">
                <a:avLst>
                  <a:gd name="adj" fmla="val 50000"/>
                </a:avLst>
              </a:prstTxWarp>
            </a:bodyPr>
            <a:lstStyle/>
            <a:p>
              <a:r>
                <a:rPr lang="it-IT" sz="2400" kern="10">
                  <a:solidFill>
                    <a:srgbClr val="FFFFFF"/>
                  </a:solidFill>
                  <a:effectLst>
                    <a:outerShdw dist="35921" dir="2700000" algn="ctr" rotWithShape="0">
                      <a:srgbClr val="003399"/>
                    </a:outerShdw>
                  </a:effectLst>
                  <a:latin typeface="Arial Black" panose="020B0A04020102020204" pitchFamily="34" charset="0"/>
                </a:rPr>
                <a:t>3</a:t>
              </a:r>
            </a:p>
          </p:txBody>
        </p:sp>
        <p:sp>
          <p:nvSpPr>
            <p:cNvPr id="347149" name="Rectangle 13"/>
            <p:cNvSpPr>
              <a:spLocks noChangeArrowheads="1"/>
            </p:cNvSpPr>
            <p:nvPr/>
          </p:nvSpPr>
          <p:spPr bwMode="auto">
            <a:xfrm>
              <a:off x="799" y="2354"/>
              <a:ext cx="4440" cy="373"/>
            </a:xfrm>
            <a:prstGeom prst="rect">
              <a:avLst/>
            </a:prstGeom>
            <a:gradFill rotWithShape="0">
              <a:gsLst>
                <a:gs pos="0">
                  <a:srgbClr val="FFFFFF"/>
                </a:gs>
                <a:gs pos="100000">
                  <a:srgbClr val="FFFFCC"/>
                </a:gs>
              </a:gsLst>
              <a:lin ang="0" scaled="1"/>
            </a:gradFill>
            <a:ln>
              <a:noFill/>
            </a:ln>
            <a:effectLst/>
            <a:extLst>
              <a:ext uri="{91240B29-F687-4F45-9708-019B960494DF}">
                <a14:hiddenLine xmlns:a14="http://schemas.microsoft.com/office/drawing/2010/main" w="9525" algn="ctr">
                  <a:solidFill>
                    <a:srgbClr val="666699"/>
                  </a:solidFill>
                  <a:miter lim="800000"/>
                  <a:headEnd/>
                  <a:tailEnd/>
                </a14:hiddenLine>
              </a:ext>
              <a:ext uri="{AF507438-7753-43E0-B8FC-AC1667EBCBE1}">
                <a14:hiddenEffects xmlns:a14="http://schemas.microsoft.com/office/drawing/2010/main">
                  <a:effectLst>
                    <a:outerShdw dist="35921" dir="2700000" algn="ctr" rotWithShape="0">
                      <a:srgbClr val="B2B2B2"/>
                    </a:outerShdw>
                  </a:effectLst>
                </a14:hiddenEffects>
              </a:ext>
            </a:extLst>
          </p:spPr>
          <p:txBody>
            <a:bodyPr lIns="45720" anchor="ctr"/>
            <a:lstStyle>
              <a:lvl1pPr algn="l" eaLnBrk="0" hangingPunct="0">
                <a:defRPr sz="2400">
                  <a:solidFill>
                    <a:schemeClr val="tx1"/>
                  </a:solidFill>
                  <a:latin typeface="Times New Roman" panose="02020603050405020304" pitchFamily="18" charset="0"/>
                </a:defRPr>
              </a:lvl1pPr>
              <a:lvl2pPr marL="114300" algn="l" eaLnBrk="0" hangingPunct="0">
                <a:defRPr sz="2400">
                  <a:solidFill>
                    <a:schemeClr val="tx1"/>
                  </a:solidFill>
                  <a:latin typeface="Times New Roman" panose="02020603050405020304" pitchFamily="18" charset="0"/>
                </a:defRPr>
              </a:lvl2pPr>
              <a:lvl3pPr algn="l" eaLnBrk="0" hangingPunct="0">
                <a:defRPr sz="2400">
                  <a:solidFill>
                    <a:schemeClr val="tx1"/>
                  </a:solidFill>
                  <a:latin typeface="Times New Roman" panose="02020603050405020304" pitchFamily="18" charset="0"/>
                </a:defRPr>
              </a:lvl3pPr>
              <a:lvl4pPr algn="l" eaLnBrk="0" hangingPunct="0">
                <a:defRPr sz="2400">
                  <a:solidFill>
                    <a:schemeClr val="tx1"/>
                  </a:solidFill>
                  <a:latin typeface="Times New Roman" panose="02020603050405020304" pitchFamily="18" charset="0"/>
                </a:defRPr>
              </a:lvl4pPr>
              <a:lvl5pPr algn="l" eaLnBrk="0" hangingPunct="0">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lvl="1">
                <a:lnSpc>
                  <a:spcPct val="90000"/>
                </a:lnSpc>
                <a:spcBef>
                  <a:spcPct val="60000"/>
                </a:spcBef>
                <a:buClr>
                  <a:srgbClr val="D60093"/>
                </a:buClr>
                <a:buFont typeface="Wingdings" panose="05000000000000000000" pitchFamily="2" charset="2"/>
                <a:buNone/>
              </a:pPr>
              <a:r>
                <a:rPr lang="en-US" altLang="it-IT" sz="2200">
                  <a:latin typeface="Arial Narrow" panose="020B0606020202030204" pitchFamily="34" charset="0"/>
                </a:rPr>
                <a:t>Merge the changes back into the original dataset</a:t>
              </a:r>
            </a:p>
          </p:txBody>
        </p:sp>
        <p:sp>
          <p:nvSpPr>
            <p:cNvPr id="347150" name="Rectangle 14"/>
            <p:cNvSpPr>
              <a:spLocks noChangeArrowheads="1"/>
            </p:cNvSpPr>
            <p:nvPr/>
          </p:nvSpPr>
          <p:spPr bwMode="auto">
            <a:xfrm>
              <a:off x="485" y="2354"/>
              <a:ext cx="322" cy="373"/>
            </a:xfrm>
            <a:prstGeom prst="rect">
              <a:avLst/>
            </a:prstGeom>
            <a:gradFill rotWithShape="0">
              <a:gsLst>
                <a:gs pos="0">
                  <a:srgbClr val="6699FF">
                    <a:gamma/>
                    <a:shade val="46275"/>
                    <a:invGamma/>
                  </a:srgbClr>
                </a:gs>
                <a:gs pos="100000">
                  <a:srgbClr val="6699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71842" dir="2700000" algn="ctr" rotWithShape="0">
                      <a:srgbClr val="C0C0C0"/>
                    </a:outerShdw>
                  </a:effectLst>
                </a14:hiddenEffects>
              </a:ext>
            </a:extLst>
          </p:spPr>
          <p:txBody>
            <a:bodyPr lIns="137160" rIns="45720" anchor="ctr"/>
            <a:lstStyle/>
            <a:p>
              <a:pPr eaLnBrk="0" hangingPunct="0"/>
              <a:endParaRPr lang="it-IT" altLang="it-IT" b="1"/>
            </a:p>
          </p:txBody>
        </p:sp>
        <p:sp>
          <p:nvSpPr>
            <p:cNvPr id="347151" name="WordArt 15"/>
            <p:cNvSpPr>
              <a:spLocks noChangeArrowheads="1" noChangeShapeType="1" noTextEdit="1"/>
            </p:cNvSpPr>
            <p:nvPr/>
          </p:nvSpPr>
          <p:spPr bwMode="auto">
            <a:xfrm>
              <a:off x="568" y="2440"/>
              <a:ext cx="120" cy="178"/>
            </a:xfrm>
            <a:prstGeom prst="rect">
              <a:avLst/>
            </a:prstGeom>
            <a:extLst>
              <a:ext uri="{91240B29-F687-4F45-9708-019B960494DF}">
                <a14:hiddenLine xmlns:a14="http://schemas.microsoft.com/office/drawing/2010/main" w="0" cap="sq">
                  <a:solidFill>
                    <a:srgbClr val="000000"/>
                  </a:solidFill>
                  <a:round/>
                  <a:headEnd/>
                  <a:tailEnd/>
                </a14:hiddenLine>
              </a:ext>
            </a:extLst>
          </p:spPr>
          <p:txBody>
            <a:bodyPr wrap="none" fromWordArt="1">
              <a:prstTxWarp prst="textPlain">
                <a:avLst>
                  <a:gd name="adj" fmla="val 50000"/>
                </a:avLst>
              </a:prstTxWarp>
            </a:bodyPr>
            <a:lstStyle/>
            <a:p>
              <a:r>
                <a:rPr lang="it-IT" sz="2400" kern="10">
                  <a:solidFill>
                    <a:srgbClr val="FFFFFF"/>
                  </a:solidFill>
                  <a:effectLst>
                    <a:outerShdw dist="35921" dir="2700000" algn="ctr" rotWithShape="0">
                      <a:srgbClr val="003399"/>
                    </a:outerShdw>
                  </a:effectLst>
                  <a:latin typeface="Arial Black" panose="020B0A04020102020204" pitchFamily="34" charset="0"/>
                </a:rPr>
                <a:t>4</a:t>
              </a:r>
            </a:p>
          </p:txBody>
        </p:sp>
        <p:sp>
          <p:nvSpPr>
            <p:cNvPr id="347152" name="Rectangle 16"/>
            <p:cNvSpPr>
              <a:spLocks noChangeArrowheads="1"/>
            </p:cNvSpPr>
            <p:nvPr/>
          </p:nvSpPr>
          <p:spPr bwMode="auto">
            <a:xfrm>
              <a:off x="799" y="2864"/>
              <a:ext cx="4440" cy="373"/>
            </a:xfrm>
            <a:prstGeom prst="rect">
              <a:avLst/>
            </a:prstGeom>
            <a:gradFill rotWithShape="0">
              <a:gsLst>
                <a:gs pos="0">
                  <a:srgbClr val="FFFFFF"/>
                </a:gs>
                <a:gs pos="100000">
                  <a:srgbClr val="FFFFCC"/>
                </a:gs>
              </a:gsLst>
              <a:lin ang="0" scaled="1"/>
            </a:gradFill>
            <a:ln>
              <a:noFill/>
            </a:ln>
            <a:effectLst/>
            <a:extLst>
              <a:ext uri="{91240B29-F687-4F45-9708-019B960494DF}">
                <a14:hiddenLine xmlns:a14="http://schemas.microsoft.com/office/drawing/2010/main" w="9525" algn="ctr">
                  <a:solidFill>
                    <a:srgbClr val="666699"/>
                  </a:solidFill>
                  <a:miter lim="800000"/>
                  <a:headEnd/>
                  <a:tailEnd/>
                </a14:hiddenLine>
              </a:ext>
              <a:ext uri="{AF507438-7753-43E0-B8FC-AC1667EBCBE1}">
                <a14:hiddenEffects xmlns:a14="http://schemas.microsoft.com/office/drawing/2010/main">
                  <a:effectLst>
                    <a:outerShdw dist="35921" dir="2700000" algn="ctr" rotWithShape="0">
                      <a:srgbClr val="B2B2B2"/>
                    </a:outerShdw>
                  </a:effectLst>
                </a14:hiddenEffects>
              </a:ext>
            </a:extLst>
          </p:spPr>
          <p:txBody>
            <a:bodyPr lIns="45720" anchor="ctr"/>
            <a:lstStyle>
              <a:lvl1pPr algn="l" eaLnBrk="0" hangingPunct="0">
                <a:defRPr sz="2400">
                  <a:solidFill>
                    <a:schemeClr val="tx1"/>
                  </a:solidFill>
                  <a:latin typeface="Times New Roman" panose="02020603050405020304" pitchFamily="18" charset="0"/>
                </a:defRPr>
              </a:lvl1pPr>
              <a:lvl2pPr marL="114300" algn="l" eaLnBrk="0" hangingPunct="0">
                <a:defRPr sz="2400">
                  <a:solidFill>
                    <a:schemeClr val="tx1"/>
                  </a:solidFill>
                  <a:latin typeface="Times New Roman" panose="02020603050405020304" pitchFamily="18" charset="0"/>
                </a:defRPr>
              </a:lvl2pPr>
              <a:lvl3pPr algn="l" eaLnBrk="0" hangingPunct="0">
                <a:defRPr sz="2400">
                  <a:solidFill>
                    <a:schemeClr val="tx1"/>
                  </a:solidFill>
                  <a:latin typeface="Times New Roman" panose="02020603050405020304" pitchFamily="18" charset="0"/>
                </a:defRPr>
              </a:lvl3pPr>
              <a:lvl4pPr algn="l" eaLnBrk="0" hangingPunct="0">
                <a:defRPr sz="2400">
                  <a:solidFill>
                    <a:schemeClr val="tx1"/>
                  </a:solidFill>
                  <a:latin typeface="Times New Roman" panose="02020603050405020304" pitchFamily="18" charset="0"/>
                </a:defRPr>
              </a:lvl4pPr>
              <a:lvl5pPr algn="l" eaLnBrk="0" hangingPunct="0">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lvl="1">
                <a:lnSpc>
                  <a:spcPct val="90000"/>
                </a:lnSpc>
                <a:spcBef>
                  <a:spcPct val="60000"/>
                </a:spcBef>
                <a:buClr>
                  <a:srgbClr val="D60093"/>
                </a:buClr>
                <a:buFont typeface="Wingdings" panose="05000000000000000000" pitchFamily="2" charset="2"/>
                <a:buNone/>
              </a:pPr>
              <a:r>
                <a:rPr lang="en-US" altLang="it-IT" sz="2200">
                  <a:latin typeface="Arial Narrow" panose="020B0606020202030204" pitchFamily="34" charset="0"/>
                </a:rPr>
                <a:t>Call the </a:t>
              </a:r>
              <a:r>
                <a:rPr lang="en-US" altLang="it-IT" sz="2200" b="1">
                  <a:latin typeface="Arial Narrow" panose="020B0606020202030204" pitchFamily="34" charset="0"/>
                </a:rPr>
                <a:t>Update</a:t>
              </a:r>
              <a:r>
                <a:rPr lang="en-US" altLang="it-IT" sz="2200">
                  <a:latin typeface="Arial Narrow" panose="020B0606020202030204" pitchFamily="34" charset="0"/>
                </a:rPr>
                <a:t> method on the data adapter</a:t>
              </a:r>
            </a:p>
          </p:txBody>
        </p:sp>
        <p:sp>
          <p:nvSpPr>
            <p:cNvPr id="347153" name="Rectangle 17"/>
            <p:cNvSpPr>
              <a:spLocks noChangeArrowheads="1"/>
            </p:cNvSpPr>
            <p:nvPr/>
          </p:nvSpPr>
          <p:spPr bwMode="auto">
            <a:xfrm>
              <a:off x="485" y="2864"/>
              <a:ext cx="322" cy="373"/>
            </a:xfrm>
            <a:prstGeom prst="rect">
              <a:avLst/>
            </a:prstGeom>
            <a:gradFill rotWithShape="0">
              <a:gsLst>
                <a:gs pos="0">
                  <a:srgbClr val="6699FF">
                    <a:gamma/>
                    <a:shade val="46275"/>
                    <a:invGamma/>
                  </a:srgbClr>
                </a:gs>
                <a:gs pos="100000">
                  <a:srgbClr val="6699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71842" dir="2700000" algn="ctr" rotWithShape="0">
                      <a:srgbClr val="C0C0C0"/>
                    </a:outerShdw>
                  </a:effectLst>
                </a14:hiddenEffects>
              </a:ext>
            </a:extLst>
          </p:spPr>
          <p:txBody>
            <a:bodyPr lIns="137160" rIns="45720" anchor="ctr"/>
            <a:lstStyle/>
            <a:p>
              <a:pPr eaLnBrk="0" hangingPunct="0"/>
              <a:endParaRPr lang="it-IT" altLang="it-IT" b="1"/>
            </a:p>
          </p:txBody>
        </p:sp>
        <p:sp>
          <p:nvSpPr>
            <p:cNvPr id="347154" name="WordArt 18"/>
            <p:cNvSpPr>
              <a:spLocks noChangeArrowheads="1" noChangeShapeType="1" noTextEdit="1"/>
            </p:cNvSpPr>
            <p:nvPr/>
          </p:nvSpPr>
          <p:spPr bwMode="auto">
            <a:xfrm>
              <a:off x="568" y="2950"/>
              <a:ext cx="129" cy="170"/>
            </a:xfrm>
            <a:prstGeom prst="rect">
              <a:avLst/>
            </a:prstGeom>
            <a:extLst>
              <a:ext uri="{91240B29-F687-4F45-9708-019B960494DF}">
                <a14:hiddenLine xmlns:a14="http://schemas.microsoft.com/office/drawing/2010/main" w="0" cap="sq">
                  <a:solidFill>
                    <a:srgbClr val="000000"/>
                  </a:solidFill>
                  <a:round/>
                  <a:headEnd/>
                  <a:tailEnd/>
                </a14:hiddenLine>
              </a:ext>
            </a:extLst>
          </p:spPr>
          <p:txBody>
            <a:bodyPr wrap="none" fromWordArt="1">
              <a:prstTxWarp prst="textPlain">
                <a:avLst>
                  <a:gd name="adj" fmla="val 50000"/>
                </a:avLst>
              </a:prstTxWarp>
            </a:bodyPr>
            <a:lstStyle/>
            <a:p>
              <a:r>
                <a:rPr lang="it-IT" sz="2400" kern="10">
                  <a:solidFill>
                    <a:srgbClr val="FFFFFF"/>
                  </a:solidFill>
                  <a:effectLst>
                    <a:outerShdw dist="35921" dir="2700000" algn="ctr" rotWithShape="0">
                      <a:srgbClr val="003399"/>
                    </a:outerShdw>
                  </a:effectLst>
                  <a:latin typeface="Arial Black" panose="020B0A04020102020204" pitchFamily="34" charset="0"/>
                </a:rPr>
                <a:t>5</a:t>
              </a:r>
            </a:p>
          </p:txBody>
        </p:sp>
        <p:sp>
          <p:nvSpPr>
            <p:cNvPr id="347155" name="Rectangle 19"/>
            <p:cNvSpPr>
              <a:spLocks noChangeArrowheads="1"/>
            </p:cNvSpPr>
            <p:nvPr/>
          </p:nvSpPr>
          <p:spPr bwMode="auto">
            <a:xfrm>
              <a:off x="799" y="3374"/>
              <a:ext cx="4440" cy="373"/>
            </a:xfrm>
            <a:prstGeom prst="rect">
              <a:avLst/>
            </a:prstGeom>
            <a:gradFill rotWithShape="0">
              <a:gsLst>
                <a:gs pos="0">
                  <a:srgbClr val="FFFFFF"/>
                </a:gs>
                <a:gs pos="100000">
                  <a:srgbClr val="FFFFCC"/>
                </a:gs>
              </a:gsLst>
              <a:lin ang="0" scaled="1"/>
            </a:gradFill>
            <a:ln>
              <a:noFill/>
            </a:ln>
            <a:effectLst/>
            <a:extLst>
              <a:ext uri="{91240B29-F687-4F45-9708-019B960494DF}">
                <a14:hiddenLine xmlns:a14="http://schemas.microsoft.com/office/drawing/2010/main" w="9525" algn="ctr">
                  <a:solidFill>
                    <a:srgbClr val="666699"/>
                  </a:solidFill>
                  <a:miter lim="800000"/>
                  <a:headEnd/>
                  <a:tailEnd/>
                </a14:hiddenLine>
              </a:ext>
              <a:ext uri="{AF507438-7753-43E0-B8FC-AC1667EBCBE1}">
                <a14:hiddenEffects xmlns:a14="http://schemas.microsoft.com/office/drawing/2010/main">
                  <a:effectLst>
                    <a:outerShdw dist="35921" dir="2700000" algn="ctr" rotWithShape="0">
                      <a:srgbClr val="B2B2B2"/>
                    </a:outerShdw>
                  </a:effectLst>
                </a14:hiddenEffects>
              </a:ext>
            </a:extLst>
          </p:spPr>
          <p:txBody>
            <a:bodyPr lIns="45720" anchor="ctr"/>
            <a:lstStyle>
              <a:lvl1pPr algn="l" eaLnBrk="0" hangingPunct="0">
                <a:defRPr sz="2400">
                  <a:solidFill>
                    <a:schemeClr val="tx1"/>
                  </a:solidFill>
                  <a:latin typeface="Times New Roman" panose="02020603050405020304" pitchFamily="18" charset="0"/>
                </a:defRPr>
              </a:lvl1pPr>
              <a:lvl2pPr marL="114300" algn="l" eaLnBrk="0" hangingPunct="0">
                <a:defRPr sz="2400">
                  <a:solidFill>
                    <a:schemeClr val="tx1"/>
                  </a:solidFill>
                  <a:latin typeface="Times New Roman" panose="02020603050405020304" pitchFamily="18" charset="0"/>
                </a:defRPr>
              </a:lvl2pPr>
              <a:lvl3pPr algn="l" eaLnBrk="0" hangingPunct="0">
                <a:defRPr sz="2400">
                  <a:solidFill>
                    <a:schemeClr val="tx1"/>
                  </a:solidFill>
                  <a:latin typeface="Times New Roman" panose="02020603050405020304" pitchFamily="18" charset="0"/>
                </a:defRPr>
              </a:lvl3pPr>
              <a:lvl4pPr algn="l" eaLnBrk="0" hangingPunct="0">
                <a:defRPr sz="2400">
                  <a:solidFill>
                    <a:schemeClr val="tx1"/>
                  </a:solidFill>
                  <a:latin typeface="Times New Roman" panose="02020603050405020304" pitchFamily="18" charset="0"/>
                </a:defRPr>
              </a:lvl4pPr>
              <a:lvl5pPr algn="l" eaLnBrk="0" hangingPunct="0">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lvl="1">
                <a:lnSpc>
                  <a:spcPct val="90000"/>
                </a:lnSpc>
                <a:spcBef>
                  <a:spcPct val="60000"/>
                </a:spcBef>
                <a:buClr>
                  <a:srgbClr val="D60093"/>
                </a:buClr>
                <a:buFont typeface="Wingdings" panose="05000000000000000000" pitchFamily="2" charset="2"/>
                <a:buNone/>
              </a:pPr>
              <a:r>
                <a:rPr lang="en-US" altLang="it-IT" sz="2200">
                  <a:latin typeface="Arial Narrow" panose="020B0606020202030204" pitchFamily="34" charset="0"/>
                </a:rPr>
                <a:t>Call the </a:t>
              </a:r>
              <a:r>
                <a:rPr lang="en-US" altLang="it-IT" sz="2200" b="1">
                  <a:latin typeface="Arial Narrow" panose="020B0606020202030204" pitchFamily="34" charset="0"/>
                </a:rPr>
                <a:t>AcceptChanges </a:t>
              </a:r>
              <a:r>
                <a:rPr lang="en-US" altLang="it-IT" sz="2200">
                  <a:latin typeface="Arial Narrow" panose="020B0606020202030204" pitchFamily="34" charset="0"/>
                </a:rPr>
                <a:t>method on your original dataset</a:t>
              </a:r>
            </a:p>
          </p:txBody>
        </p:sp>
        <p:sp>
          <p:nvSpPr>
            <p:cNvPr id="347156" name="Rectangle 20"/>
            <p:cNvSpPr>
              <a:spLocks noChangeArrowheads="1"/>
            </p:cNvSpPr>
            <p:nvPr/>
          </p:nvSpPr>
          <p:spPr bwMode="auto">
            <a:xfrm>
              <a:off x="485" y="3374"/>
              <a:ext cx="322" cy="373"/>
            </a:xfrm>
            <a:prstGeom prst="rect">
              <a:avLst/>
            </a:prstGeom>
            <a:gradFill rotWithShape="0">
              <a:gsLst>
                <a:gs pos="0">
                  <a:srgbClr val="6699FF">
                    <a:gamma/>
                    <a:shade val="46275"/>
                    <a:invGamma/>
                  </a:srgbClr>
                </a:gs>
                <a:gs pos="100000">
                  <a:srgbClr val="6699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71842" dir="2700000" algn="ctr" rotWithShape="0">
                      <a:srgbClr val="C0C0C0"/>
                    </a:outerShdw>
                  </a:effectLst>
                </a14:hiddenEffects>
              </a:ext>
            </a:extLst>
          </p:spPr>
          <p:txBody>
            <a:bodyPr lIns="137160" rIns="45720" anchor="ctr"/>
            <a:lstStyle/>
            <a:p>
              <a:pPr eaLnBrk="0" hangingPunct="0"/>
              <a:endParaRPr lang="it-IT" altLang="it-IT" b="1"/>
            </a:p>
          </p:txBody>
        </p:sp>
        <p:sp>
          <p:nvSpPr>
            <p:cNvPr id="347157" name="WordArt 21"/>
            <p:cNvSpPr>
              <a:spLocks noChangeArrowheads="1" noChangeShapeType="1" noTextEdit="1"/>
            </p:cNvSpPr>
            <p:nvPr/>
          </p:nvSpPr>
          <p:spPr bwMode="auto">
            <a:xfrm>
              <a:off x="568" y="3460"/>
              <a:ext cx="121" cy="170"/>
            </a:xfrm>
            <a:prstGeom prst="rect">
              <a:avLst/>
            </a:prstGeom>
            <a:extLst>
              <a:ext uri="{91240B29-F687-4F45-9708-019B960494DF}">
                <a14:hiddenLine xmlns:a14="http://schemas.microsoft.com/office/drawing/2010/main" w="0" cap="sq">
                  <a:solidFill>
                    <a:srgbClr val="000000"/>
                  </a:solidFill>
                  <a:round/>
                  <a:headEnd/>
                  <a:tailEnd/>
                </a14:hiddenLine>
              </a:ext>
            </a:extLst>
          </p:spPr>
          <p:txBody>
            <a:bodyPr wrap="none" fromWordArt="1">
              <a:prstTxWarp prst="textPlain">
                <a:avLst>
                  <a:gd name="adj" fmla="val 50000"/>
                </a:avLst>
              </a:prstTxWarp>
            </a:bodyPr>
            <a:lstStyle/>
            <a:p>
              <a:r>
                <a:rPr lang="it-IT" sz="2400" kern="10">
                  <a:solidFill>
                    <a:srgbClr val="FFFFFF"/>
                  </a:solidFill>
                  <a:effectLst>
                    <a:outerShdw dist="35921" dir="2700000" algn="ctr" rotWithShape="0">
                      <a:srgbClr val="003399"/>
                    </a:outerShdw>
                  </a:effectLst>
                  <a:latin typeface="Arial Black" panose="020B0A04020102020204" pitchFamily="34" charset="0"/>
                </a:rPr>
                <a:t>6</a:t>
              </a:r>
            </a:p>
          </p:txBody>
        </p:sp>
      </p:grpSp>
    </p:spTree>
    <p:extLst>
      <p:ext uri="{BB962C8B-B14F-4D97-AF65-F5344CB8AC3E}">
        <p14:creationId xmlns:p14="http://schemas.microsoft.com/office/powerpoint/2010/main" val="22043982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p:txBody>
          <a:bodyPr/>
          <a:lstStyle/>
          <a:p>
            <a:r>
              <a:rPr lang="en-US" altLang="it-IT"/>
              <a:t>How to Delete a Database Record</a:t>
            </a:r>
          </a:p>
        </p:txBody>
      </p:sp>
      <p:sp>
        <p:nvSpPr>
          <p:cNvPr id="278531" name="Rectangle 3"/>
          <p:cNvSpPr>
            <a:spLocks noGrp="1" noChangeArrowheads="1"/>
          </p:cNvSpPr>
          <p:nvPr>
            <p:ph type="body" idx="1"/>
          </p:nvPr>
        </p:nvSpPr>
        <p:spPr/>
        <p:txBody>
          <a:bodyPr/>
          <a:lstStyle/>
          <a:p>
            <a:r>
              <a:rPr lang="en-US" altLang="it-IT"/>
              <a:t>Delete the row from the dataset</a:t>
            </a:r>
          </a:p>
          <a:p>
            <a:endParaRPr lang="en-US" altLang="it-IT"/>
          </a:p>
          <a:p>
            <a:endParaRPr lang="en-US" altLang="it-IT"/>
          </a:p>
          <a:p>
            <a:r>
              <a:rPr lang="en-US" altLang="it-IT"/>
              <a:t>Update the database</a:t>
            </a:r>
          </a:p>
          <a:p>
            <a:endParaRPr lang="en-US" altLang="it-IT"/>
          </a:p>
          <a:p>
            <a:endParaRPr lang="en-US" altLang="it-IT"/>
          </a:p>
          <a:p>
            <a:r>
              <a:rPr lang="en-US" altLang="it-IT"/>
              <a:t>Accept the changes to the dataset</a:t>
            </a:r>
          </a:p>
          <a:p>
            <a:pPr lvl="2"/>
            <a:endParaRPr lang="en-US" altLang="it-IT" b="1"/>
          </a:p>
        </p:txBody>
      </p:sp>
      <p:sp>
        <p:nvSpPr>
          <p:cNvPr id="278532" name="Rectangle 4"/>
          <p:cNvSpPr>
            <a:spLocks noChangeArrowheads="1"/>
          </p:cNvSpPr>
          <p:nvPr/>
        </p:nvSpPr>
        <p:spPr bwMode="auto">
          <a:xfrm>
            <a:off x="2889250" y="2266951"/>
            <a:ext cx="6034088" cy="696913"/>
          </a:xfrm>
          <a:prstGeom prst="rect">
            <a:avLst/>
          </a:prstGeom>
          <a:solidFill>
            <a:schemeClr val="bg1"/>
          </a:solidFill>
          <a:ln w="28575">
            <a:solidFill>
              <a:schemeClr val="tx1"/>
            </a:solidFill>
            <a:miter lim="800000"/>
            <a:headEnd/>
            <a:tailEnd/>
          </a:ln>
          <a:effectLst>
            <a:outerShdw dist="71842" dir="2700000" algn="ctr" rotWithShape="0">
              <a:srgbClr val="919191"/>
            </a:outerShdw>
          </a:effectLst>
        </p:spPr>
        <p:txBody>
          <a:bodyPr anchor="ctr"/>
          <a:lstStyle/>
          <a:p>
            <a:pPr algn="l"/>
            <a:r>
              <a:rPr lang="en-US" altLang="it-IT" sz="2000">
                <a:latin typeface="Lucida Sans Typewriter" panose="020B0509030504030204" pitchFamily="49" charset="0"/>
              </a:rPr>
              <a:t>dataTable.Rows[0].Delete();</a:t>
            </a:r>
            <a:endParaRPr lang="en-US" altLang="it-IT" sz="2000" b="1">
              <a:solidFill>
                <a:schemeClr val="bg2"/>
              </a:solidFill>
              <a:latin typeface="Lucida Sans Typewriter" panose="020B0509030504030204" pitchFamily="49" charset="0"/>
            </a:endParaRPr>
          </a:p>
        </p:txBody>
      </p:sp>
      <p:sp>
        <p:nvSpPr>
          <p:cNvPr id="278533" name="Rectangle 5"/>
          <p:cNvSpPr>
            <a:spLocks noChangeArrowheads="1"/>
          </p:cNvSpPr>
          <p:nvPr/>
        </p:nvSpPr>
        <p:spPr bwMode="auto">
          <a:xfrm>
            <a:off x="2889250" y="5467351"/>
            <a:ext cx="6034088" cy="696913"/>
          </a:xfrm>
          <a:prstGeom prst="rect">
            <a:avLst/>
          </a:prstGeom>
          <a:solidFill>
            <a:schemeClr val="bg1"/>
          </a:solidFill>
          <a:ln w="28575">
            <a:solidFill>
              <a:schemeClr val="tx1"/>
            </a:solidFill>
            <a:miter lim="800000"/>
            <a:headEnd/>
            <a:tailEnd/>
          </a:ln>
          <a:effectLst>
            <a:outerShdw dist="71842" dir="2700000" algn="ctr" rotWithShape="0">
              <a:srgbClr val="919191"/>
            </a:outerShdw>
          </a:effectLst>
        </p:spPr>
        <p:txBody>
          <a:bodyPr anchor="ctr"/>
          <a:lstStyle/>
          <a:p>
            <a:pPr algn="l"/>
            <a:r>
              <a:rPr lang="en-US" altLang="it-IT" sz="2000">
                <a:latin typeface="Lucida Sans Typewriter" panose="020B0509030504030204" pitchFamily="49" charset="0"/>
              </a:rPr>
              <a:t>dataSet.AcceptChanges();</a:t>
            </a:r>
            <a:endParaRPr lang="en-US" altLang="it-IT" sz="2000" b="1">
              <a:solidFill>
                <a:schemeClr val="bg2"/>
              </a:solidFill>
              <a:latin typeface="Lucida Sans Typewriter" panose="020B0509030504030204" pitchFamily="49" charset="0"/>
            </a:endParaRPr>
          </a:p>
        </p:txBody>
      </p:sp>
      <p:sp>
        <p:nvSpPr>
          <p:cNvPr id="278534" name="Rectangle 6"/>
          <p:cNvSpPr>
            <a:spLocks noChangeArrowheads="1"/>
          </p:cNvSpPr>
          <p:nvPr/>
        </p:nvSpPr>
        <p:spPr bwMode="auto">
          <a:xfrm>
            <a:off x="2889250" y="4019551"/>
            <a:ext cx="6034088" cy="696913"/>
          </a:xfrm>
          <a:prstGeom prst="rect">
            <a:avLst/>
          </a:prstGeom>
          <a:solidFill>
            <a:schemeClr val="bg1"/>
          </a:solidFill>
          <a:ln w="28575">
            <a:solidFill>
              <a:schemeClr val="tx1"/>
            </a:solidFill>
            <a:miter lim="800000"/>
            <a:headEnd/>
            <a:tailEnd/>
          </a:ln>
          <a:effectLst>
            <a:outerShdw dist="71842" dir="2700000" algn="ctr" rotWithShape="0">
              <a:srgbClr val="919191"/>
            </a:outerShdw>
          </a:effectLst>
        </p:spPr>
        <p:txBody>
          <a:bodyPr anchor="ctr"/>
          <a:lstStyle/>
          <a:p>
            <a:pPr algn="l"/>
            <a:r>
              <a:rPr lang="en-US" altLang="it-IT" sz="2000">
                <a:latin typeface="Lucida Sans Typewriter" panose="020B0509030504030204" pitchFamily="49" charset="0"/>
              </a:rPr>
              <a:t>dataAdapter.Update(dataSet);</a:t>
            </a:r>
            <a:endParaRPr lang="en-US" altLang="it-IT" sz="2000" b="1">
              <a:solidFill>
                <a:schemeClr val="bg2"/>
              </a:solidFill>
              <a:latin typeface="Lucida Sans Typewriter" panose="020B0509030504030204" pitchFamily="49" charset="0"/>
            </a:endParaRPr>
          </a:p>
        </p:txBody>
      </p:sp>
    </p:spTree>
    <p:extLst>
      <p:ext uri="{BB962C8B-B14F-4D97-AF65-F5344CB8AC3E}">
        <p14:creationId xmlns:p14="http://schemas.microsoft.com/office/powerpoint/2010/main" val="2766272355"/>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Entity</a:t>
            </a:r>
            <a:br>
              <a:rPr lang="it-IT"/>
            </a:br>
            <a:r>
              <a:rPr lang="it-IT"/>
              <a:t>Framework</a:t>
            </a:r>
            <a:endParaRPr lang="it-IT" b="0" dirty="0"/>
          </a:p>
        </p:txBody>
      </p:sp>
      <p:sp>
        <p:nvSpPr>
          <p:cNvPr id="3" name="Segnaposto contenuto 2"/>
          <p:cNvSpPr>
            <a:spLocks noGrp="1"/>
          </p:cNvSpPr>
          <p:nvPr>
            <p:ph idx="1"/>
          </p:nvPr>
        </p:nvSpPr>
        <p:spPr/>
        <p:txBody>
          <a:bodyPr>
            <a:normAutofit/>
          </a:bodyPr>
          <a:lstStyle/>
          <a:p>
            <a:r>
              <a:rPr lang="it-IT"/>
              <a:t>Entity Framework is the ORM developed by Microsoft</a:t>
            </a:r>
          </a:p>
          <a:p>
            <a:endParaRPr lang="it-IT"/>
          </a:p>
          <a:p>
            <a:r>
              <a:rPr lang="it-IT"/>
              <a:t>ORM = Object/Relation Mapping</a:t>
            </a:r>
          </a:p>
          <a:p>
            <a:endParaRPr lang="it-IT"/>
          </a:p>
          <a:p>
            <a:endParaRPr lang="it-IT"/>
          </a:p>
        </p:txBody>
      </p:sp>
    </p:spTree>
    <p:extLst>
      <p:ext uri="{BB962C8B-B14F-4D97-AF65-F5344CB8AC3E}">
        <p14:creationId xmlns:p14="http://schemas.microsoft.com/office/powerpoint/2010/main" val="41034328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Entity</a:t>
            </a:r>
            <a:br>
              <a:rPr lang="it-IT"/>
            </a:br>
            <a:r>
              <a:rPr lang="it-IT"/>
              <a:t>Framework</a:t>
            </a:r>
            <a:endParaRPr lang="it-IT" b="0" dirty="0"/>
          </a:p>
        </p:txBody>
      </p:sp>
      <p:sp>
        <p:nvSpPr>
          <p:cNvPr id="3" name="Segnaposto contenuto 2"/>
          <p:cNvSpPr>
            <a:spLocks noGrp="1"/>
          </p:cNvSpPr>
          <p:nvPr>
            <p:ph idx="1"/>
          </p:nvPr>
        </p:nvSpPr>
        <p:spPr/>
        <p:txBody>
          <a:bodyPr>
            <a:normAutofit fontScale="92500" lnSpcReduction="20000"/>
          </a:bodyPr>
          <a:lstStyle/>
          <a:p>
            <a:r>
              <a:rPr lang="en-US"/>
              <a:t>The Microsoft ADO.NET Entity Framework is an ORM framework that enables developers to work with relational data as domain-specific objects, eliminating the need for most of the data access plumbing code that developers usually need to write</a:t>
            </a:r>
          </a:p>
          <a:p>
            <a:endParaRPr lang="en-US"/>
          </a:p>
          <a:p>
            <a:r>
              <a:rPr lang="en-US"/>
              <a:t>Using the Entity Framework, developers issue queries using LINQ, then retrieve and manipulate data as strongly typed objects</a:t>
            </a:r>
          </a:p>
          <a:p>
            <a:endParaRPr lang="en-US"/>
          </a:p>
          <a:p>
            <a:r>
              <a:rPr lang="en-US"/>
              <a:t>The Entity Framework's ORM implementation provides services like change tracking, identity resolution, lazy loading, and query translation so that developers can focus on their application-specific business logic rather than the data access fundamentals.</a:t>
            </a:r>
            <a:endParaRPr lang="it-IT"/>
          </a:p>
        </p:txBody>
      </p:sp>
    </p:spTree>
    <p:extLst>
      <p:ext uri="{BB962C8B-B14F-4D97-AF65-F5344CB8AC3E}">
        <p14:creationId xmlns:p14="http://schemas.microsoft.com/office/powerpoint/2010/main" val="455098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RDBMS</a:t>
            </a:r>
            <a:endParaRPr lang="it-IT" b="0" dirty="0"/>
          </a:p>
        </p:txBody>
      </p:sp>
      <p:sp>
        <p:nvSpPr>
          <p:cNvPr id="3" name="Segnaposto contenuto 2"/>
          <p:cNvSpPr>
            <a:spLocks noGrp="1"/>
          </p:cNvSpPr>
          <p:nvPr>
            <p:ph idx="1"/>
          </p:nvPr>
        </p:nvSpPr>
        <p:spPr/>
        <p:txBody>
          <a:bodyPr>
            <a:normAutofit lnSpcReduction="10000"/>
          </a:bodyPr>
          <a:lstStyle/>
          <a:p>
            <a:r>
              <a:rPr lang="it-IT"/>
              <a:t>R	Relational</a:t>
            </a:r>
            <a:br>
              <a:rPr lang="it-IT"/>
            </a:br>
            <a:r>
              <a:rPr lang="it-IT"/>
              <a:t>DB	Database</a:t>
            </a:r>
            <a:br>
              <a:rPr lang="it-IT"/>
            </a:br>
            <a:r>
              <a:rPr lang="it-IT"/>
              <a:t>M	Management</a:t>
            </a:r>
            <a:br>
              <a:rPr lang="it-IT"/>
            </a:br>
            <a:r>
              <a:rPr lang="it-IT"/>
              <a:t>S	System</a:t>
            </a:r>
          </a:p>
          <a:p>
            <a:endParaRPr lang="it-IT"/>
          </a:p>
          <a:p>
            <a:r>
              <a:rPr lang="it-IT"/>
              <a:t>A RDBMS is a database engine/system based on the relation model specified in 1970</a:t>
            </a:r>
          </a:p>
          <a:p>
            <a:endParaRPr lang="it-IT"/>
          </a:p>
          <a:p>
            <a:r>
              <a:rPr lang="it-IT"/>
              <a:t>It’s based on tables, columns, records, indexes, primary and foreign keys</a:t>
            </a:r>
          </a:p>
        </p:txBody>
      </p:sp>
    </p:spTree>
    <p:extLst>
      <p:ext uri="{BB962C8B-B14F-4D97-AF65-F5344CB8AC3E}">
        <p14:creationId xmlns:p14="http://schemas.microsoft.com/office/powerpoint/2010/main" val="37057954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Entity</a:t>
            </a:r>
            <a:br>
              <a:rPr lang="it-IT"/>
            </a:br>
            <a:r>
              <a:rPr lang="it-IT"/>
              <a:t>Framework</a:t>
            </a:r>
            <a:endParaRPr lang="it-IT" b="0" dirty="0"/>
          </a:p>
        </p:txBody>
      </p:sp>
      <p:sp>
        <p:nvSpPr>
          <p:cNvPr id="3" name="Segnaposto contenuto 2"/>
          <p:cNvSpPr>
            <a:spLocks noGrp="1"/>
          </p:cNvSpPr>
          <p:nvPr>
            <p:ph idx="1"/>
          </p:nvPr>
        </p:nvSpPr>
        <p:spPr>
          <a:xfrm>
            <a:off x="3869268" y="864108"/>
            <a:ext cx="7315200" cy="419408"/>
          </a:xfrm>
        </p:spPr>
        <p:txBody>
          <a:bodyPr>
            <a:normAutofit fontScale="70000" lnSpcReduction="20000"/>
          </a:bodyPr>
          <a:lstStyle/>
          <a:p>
            <a:r>
              <a:rPr lang="it-IT"/>
              <a:t>You can add a Entity Framework data model from Visual Studio</a:t>
            </a:r>
          </a:p>
        </p:txBody>
      </p:sp>
      <p:pic>
        <p:nvPicPr>
          <p:cNvPr id="4" name="Picture 3"/>
          <p:cNvPicPr>
            <a:picLocks noChangeAspect="1"/>
          </p:cNvPicPr>
          <p:nvPr/>
        </p:nvPicPr>
        <p:blipFill>
          <a:blip r:embed="rId2"/>
          <a:stretch>
            <a:fillRect/>
          </a:stretch>
        </p:blipFill>
        <p:spPr>
          <a:xfrm>
            <a:off x="4777982" y="1376085"/>
            <a:ext cx="5247597" cy="4529765"/>
          </a:xfrm>
          <a:prstGeom prst="rect">
            <a:avLst/>
          </a:prstGeom>
        </p:spPr>
      </p:pic>
    </p:spTree>
    <p:extLst>
      <p:ext uri="{BB962C8B-B14F-4D97-AF65-F5344CB8AC3E}">
        <p14:creationId xmlns:p14="http://schemas.microsoft.com/office/powerpoint/2010/main" val="94497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Entity</a:t>
            </a:r>
            <a:br>
              <a:rPr lang="it-IT"/>
            </a:br>
            <a:r>
              <a:rPr lang="it-IT"/>
              <a:t>Framework</a:t>
            </a:r>
            <a:endParaRPr lang="it-IT" b="0" dirty="0"/>
          </a:p>
        </p:txBody>
      </p:sp>
      <p:pic>
        <p:nvPicPr>
          <p:cNvPr id="4" name="Picture 3"/>
          <p:cNvPicPr>
            <a:picLocks noChangeAspect="1"/>
          </p:cNvPicPr>
          <p:nvPr/>
        </p:nvPicPr>
        <p:blipFill>
          <a:blip r:embed="rId2"/>
          <a:stretch>
            <a:fillRect/>
          </a:stretch>
        </p:blipFill>
        <p:spPr>
          <a:xfrm>
            <a:off x="3663469" y="1123837"/>
            <a:ext cx="7935432" cy="4286848"/>
          </a:xfrm>
          <a:prstGeom prst="rect">
            <a:avLst/>
          </a:prstGeom>
        </p:spPr>
      </p:pic>
    </p:spTree>
    <p:extLst>
      <p:ext uri="{BB962C8B-B14F-4D97-AF65-F5344CB8AC3E}">
        <p14:creationId xmlns:p14="http://schemas.microsoft.com/office/powerpoint/2010/main" val="11550205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Entity</a:t>
            </a:r>
            <a:br>
              <a:rPr lang="it-IT"/>
            </a:br>
            <a:r>
              <a:rPr lang="it-IT"/>
              <a:t>Framework</a:t>
            </a:r>
            <a:endParaRPr lang="it-IT" b="0" dirty="0"/>
          </a:p>
        </p:txBody>
      </p:sp>
      <p:sp>
        <p:nvSpPr>
          <p:cNvPr id="3" name="Segnaposto contenuto 2"/>
          <p:cNvSpPr>
            <a:spLocks noGrp="1"/>
          </p:cNvSpPr>
          <p:nvPr>
            <p:ph idx="1"/>
          </p:nvPr>
        </p:nvSpPr>
        <p:spPr>
          <a:xfrm>
            <a:off x="3869268" y="864108"/>
            <a:ext cx="7315200" cy="696244"/>
          </a:xfrm>
        </p:spPr>
        <p:txBody>
          <a:bodyPr>
            <a:normAutofit fontScale="92500" lnSpcReduction="20000"/>
          </a:bodyPr>
          <a:lstStyle/>
          <a:p>
            <a:r>
              <a:rPr lang="en-US"/>
              <a:t>You can choose between 4 different strategies to connect your domain model and database</a:t>
            </a:r>
          </a:p>
        </p:txBody>
      </p:sp>
      <p:pic>
        <p:nvPicPr>
          <p:cNvPr id="5" name="Picture 4"/>
          <p:cNvPicPr>
            <a:picLocks noChangeAspect="1"/>
          </p:cNvPicPr>
          <p:nvPr/>
        </p:nvPicPr>
        <p:blipFill>
          <a:blip r:embed="rId2"/>
          <a:stretch>
            <a:fillRect/>
          </a:stretch>
        </p:blipFill>
        <p:spPr>
          <a:xfrm>
            <a:off x="4128471" y="2011133"/>
            <a:ext cx="7218316" cy="2317586"/>
          </a:xfrm>
          <a:prstGeom prst="rect">
            <a:avLst/>
          </a:prstGeom>
        </p:spPr>
      </p:pic>
    </p:spTree>
    <p:extLst>
      <p:ext uri="{BB962C8B-B14F-4D97-AF65-F5344CB8AC3E}">
        <p14:creationId xmlns:p14="http://schemas.microsoft.com/office/powerpoint/2010/main" val="29030480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Entity</a:t>
            </a:r>
            <a:br>
              <a:rPr lang="it-IT"/>
            </a:br>
            <a:r>
              <a:rPr lang="it-IT"/>
              <a:t>Framework</a:t>
            </a:r>
            <a:endParaRPr lang="it-IT" b="0" dirty="0"/>
          </a:p>
        </p:txBody>
      </p:sp>
      <p:pic>
        <p:nvPicPr>
          <p:cNvPr id="6" name="Picture 5"/>
          <p:cNvPicPr>
            <a:picLocks noChangeAspect="1"/>
          </p:cNvPicPr>
          <p:nvPr/>
        </p:nvPicPr>
        <p:blipFill>
          <a:blip r:embed="rId2"/>
          <a:stretch>
            <a:fillRect/>
          </a:stretch>
        </p:blipFill>
        <p:spPr>
          <a:xfrm>
            <a:off x="4987200" y="1048336"/>
            <a:ext cx="5434901" cy="4731679"/>
          </a:xfrm>
          <a:prstGeom prst="rect">
            <a:avLst/>
          </a:prstGeom>
        </p:spPr>
      </p:pic>
    </p:spTree>
    <p:extLst>
      <p:ext uri="{BB962C8B-B14F-4D97-AF65-F5344CB8AC3E}">
        <p14:creationId xmlns:p14="http://schemas.microsoft.com/office/powerpoint/2010/main" val="21818480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Entity</a:t>
            </a:r>
            <a:br>
              <a:rPr lang="it-IT"/>
            </a:br>
            <a:r>
              <a:rPr lang="it-IT"/>
              <a:t>Framework</a:t>
            </a:r>
            <a:endParaRPr lang="it-IT" b="0" dirty="0"/>
          </a:p>
        </p:txBody>
      </p:sp>
      <p:sp>
        <p:nvSpPr>
          <p:cNvPr id="3" name="Segnaposto contenuto 2"/>
          <p:cNvSpPr>
            <a:spLocks noGrp="1"/>
          </p:cNvSpPr>
          <p:nvPr>
            <p:ph idx="1"/>
          </p:nvPr>
        </p:nvSpPr>
        <p:spPr/>
        <p:txBody>
          <a:bodyPr>
            <a:normAutofit lnSpcReduction="10000"/>
          </a:bodyPr>
          <a:lstStyle/>
          <a:p>
            <a:r>
              <a:rPr lang="it-IT"/>
              <a:t>EF Designer from database</a:t>
            </a:r>
            <a:br>
              <a:rPr lang="it-IT"/>
            </a:br>
            <a:r>
              <a:rPr lang="en-US"/>
              <a:t>Creates a model in the EF Designer based on an existing database. You can choose the database connection, settings for the model, and database objects to include in the model. The classes your application will interact with are generated from the model</a:t>
            </a:r>
            <a:endParaRPr lang="it-IT"/>
          </a:p>
          <a:p>
            <a:endParaRPr lang="it-IT"/>
          </a:p>
          <a:p>
            <a:r>
              <a:rPr lang="it-IT"/>
              <a:t>Empty EF Designer model</a:t>
            </a:r>
            <a:br>
              <a:rPr lang="it-IT"/>
            </a:br>
            <a:r>
              <a:rPr lang="en-US"/>
              <a:t>Creates an empty model in the EF Designer as a starting point for visually designing your model. Later, you can generate a database from your model. The classes your application will interact with are generated from the model</a:t>
            </a:r>
            <a:endParaRPr lang="it-IT"/>
          </a:p>
        </p:txBody>
      </p:sp>
    </p:spTree>
    <p:extLst>
      <p:ext uri="{BB962C8B-B14F-4D97-AF65-F5344CB8AC3E}">
        <p14:creationId xmlns:p14="http://schemas.microsoft.com/office/powerpoint/2010/main" val="37689065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Entity</a:t>
            </a:r>
            <a:br>
              <a:rPr lang="it-IT"/>
            </a:br>
            <a:r>
              <a:rPr lang="it-IT"/>
              <a:t>Framework</a:t>
            </a:r>
            <a:endParaRPr lang="it-IT" b="0" dirty="0"/>
          </a:p>
        </p:txBody>
      </p:sp>
      <p:sp>
        <p:nvSpPr>
          <p:cNvPr id="3" name="Segnaposto contenuto 2"/>
          <p:cNvSpPr>
            <a:spLocks noGrp="1"/>
          </p:cNvSpPr>
          <p:nvPr>
            <p:ph idx="1"/>
          </p:nvPr>
        </p:nvSpPr>
        <p:spPr/>
        <p:txBody>
          <a:bodyPr>
            <a:normAutofit/>
          </a:bodyPr>
          <a:lstStyle/>
          <a:p>
            <a:r>
              <a:rPr lang="it-IT"/>
              <a:t>Empty Code First model</a:t>
            </a:r>
            <a:br>
              <a:rPr lang="it-IT"/>
            </a:br>
            <a:r>
              <a:rPr lang="en-US"/>
              <a:t>Creates an empty Code First model as a starting point for designing your model using code. Later, you can generate a database from your model</a:t>
            </a:r>
          </a:p>
          <a:p>
            <a:endParaRPr lang="en-US"/>
          </a:p>
          <a:p>
            <a:r>
              <a:rPr lang="en-US"/>
              <a:t>Code First from database</a:t>
            </a:r>
            <a:br>
              <a:rPr lang="en-US"/>
            </a:br>
            <a:r>
              <a:rPr lang="en-US"/>
              <a:t>Creates a Code First model based on an existing database. You can choose the database connection, settings for the model, and database objects to include in the model</a:t>
            </a:r>
            <a:endParaRPr lang="it-IT"/>
          </a:p>
        </p:txBody>
      </p:sp>
    </p:spTree>
    <p:extLst>
      <p:ext uri="{BB962C8B-B14F-4D97-AF65-F5344CB8AC3E}">
        <p14:creationId xmlns:p14="http://schemas.microsoft.com/office/powerpoint/2010/main" val="39927814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Entity</a:t>
            </a:r>
            <a:br>
              <a:rPr lang="it-IT"/>
            </a:br>
            <a:r>
              <a:rPr lang="it-IT"/>
              <a:t>Framework</a:t>
            </a:r>
            <a:endParaRPr lang="it-IT" b="0" dirty="0"/>
          </a:p>
        </p:txBody>
      </p:sp>
      <p:pic>
        <p:nvPicPr>
          <p:cNvPr id="5" name="Picture 4"/>
          <p:cNvPicPr>
            <a:picLocks noChangeAspect="1"/>
          </p:cNvPicPr>
          <p:nvPr/>
        </p:nvPicPr>
        <p:blipFill>
          <a:blip r:embed="rId2"/>
          <a:stretch>
            <a:fillRect/>
          </a:stretch>
        </p:blipFill>
        <p:spPr>
          <a:xfrm>
            <a:off x="4604214" y="898893"/>
            <a:ext cx="6058193" cy="4901628"/>
          </a:xfrm>
          <a:prstGeom prst="rect">
            <a:avLst/>
          </a:prstGeom>
        </p:spPr>
      </p:pic>
    </p:spTree>
    <p:extLst>
      <p:ext uri="{BB962C8B-B14F-4D97-AF65-F5344CB8AC3E}">
        <p14:creationId xmlns:p14="http://schemas.microsoft.com/office/powerpoint/2010/main" val="7964206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Entity</a:t>
            </a:r>
            <a:br>
              <a:rPr lang="it-IT"/>
            </a:br>
            <a:r>
              <a:rPr lang="it-IT"/>
              <a:t>Framework</a:t>
            </a:r>
            <a:endParaRPr lang="it-IT" b="0" dirty="0"/>
          </a:p>
        </p:txBody>
      </p:sp>
      <p:sp>
        <p:nvSpPr>
          <p:cNvPr id="3" name="Segnaposto contenuto 2"/>
          <p:cNvSpPr>
            <a:spLocks noGrp="1"/>
          </p:cNvSpPr>
          <p:nvPr>
            <p:ph idx="1"/>
          </p:nvPr>
        </p:nvSpPr>
        <p:spPr>
          <a:xfrm>
            <a:off x="3869268" y="864109"/>
            <a:ext cx="7315200" cy="796912"/>
          </a:xfrm>
        </p:spPr>
        <p:txBody>
          <a:bodyPr>
            <a:normAutofit fontScale="85000" lnSpcReduction="10000"/>
          </a:bodyPr>
          <a:lstStyle/>
          <a:p>
            <a:r>
              <a:rPr lang="it-IT"/>
              <a:t>Using Entity Framework, you can query and manipulate data using LINQ (Language INtegrated Query)</a:t>
            </a:r>
          </a:p>
        </p:txBody>
      </p:sp>
      <p:sp>
        <p:nvSpPr>
          <p:cNvPr id="6" name="Rectangle 5"/>
          <p:cNvSpPr/>
          <p:nvPr/>
        </p:nvSpPr>
        <p:spPr>
          <a:xfrm>
            <a:off x="3995103" y="2354318"/>
            <a:ext cx="7422314" cy="2554545"/>
          </a:xfrm>
          <a:prstGeom prst="rect">
            <a:avLst/>
          </a:prstGeom>
        </p:spPr>
        <p:txBody>
          <a:bodyPr wrap="square">
            <a:spAutoFit/>
          </a:bodyPr>
          <a:lstStyle/>
          <a:p>
            <a:r>
              <a:rPr lang="it-IT"/>
              <a:t> </a:t>
            </a:r>
            <a:r>
              <a:rPr lang="it-IT" sz="2000">
                <a:solidFill>
                  <a:schemeClr val="tx1">
                    <a:lumMod val="65000"/>
                    <a:lumOff val="35000"/>
                  </a:schemeClr>
                </a:solidFill>
              </a:rPr>
              <a:t>OltreLaReteEntities ctx = new OltreLaReteEntities();</a:t>
            </a:r>
          </a:p>
          <a:p>
            <a:r>
              <a:rPr lang="it-IT" sz="2000">
                <a:solidFill>
                  <a:schemeClr val="tx1">
                    <a:lumMod val="65000"/>
                    <a:lumOff val="35000"/>
                  </a:schemeClr>
                </a:solidFill>
              </a:rPr>
              <a:t>            var book = ctx.EBooks.Where</a:t>
            </a:r>
            <a:br>
              <a:rPr lang="it-IT" sz="2000">
                <a:solidFill>
                  <a:schemeClr val="tx1">
                    <a:lumMod val="65000"/>
                    <a:lumOff val="35000"/>
                  </a:schemeClr>
                </a:solidFill>
              </a:rPr>
            </a:br>
            <a:r>
              <a:rPr lang="it-IT" sz="2000">
                <a:solidFill>
                  <a:schemeClr val="tx1">
                    <a:lumMod val="65000"/>
                    <a:lumOff val="35000"/>
                  </a:schemeClr>
                </a:solidFill>
              </a:rPr>
              <a:t>			(b =&gt; b.ID == 3).FirstOrDefault();</a:t>
            </a:r>
          </a:p>
          <a:p>
            <a:endParaRPr lang="it-IT" sz="2000">
              <a:solidFill>
                <a:schemeClr val="tx1">
                  <a:lumMod val="65000"/>
                  <a:lumOff val="35000"/>
                </a:schemeClr>
              </a:solidFill>
            </a:endParaRPr>
          </a:p>
          <a:p>
            <a:r>
              <a:rPr lang="it-IT" sz="2000">
                <a:solidFill>
                  <a:schemeClr val="tx1">
                    <a:lumMod val="65000"/>
                    <a:lumOff val="35000"/>
                  </a:schemeClr>
                </a:solidFill>
              </a:rPr>
              <a:t>            Console.WriteLine(book.Title);</a:t>
            </a:r>
          </a:p>
          <a:p>
            <a:r>
              <a:rPr lang="it-IT" sz="2000">
                <a:solidFill>
                  <a:schemeClr val="tx1">
                    <a:lumMod val="65000"/>
                    <a:lumOff val="35000"/>
                  </a:schemeClr>
                </a:solidFill>
              </a:rPr>
              <a:t>            Console.ReadKey();</a:t>
            </a:r>
          </a:p>
          <a:p>
            <a:endParaRPr lang="it-IT" sz="2000">
              <a:solidFill>
                <a:schemeClr val="tx1">
                  <a:lumMod val="65000"/>
                  <a:lumOff val="35000"/>
                </a:schemeClr>
              </a:solidFill>
            </a:endParaRPr>
          </a:p>
          <a:p>
            <a:r>
              <a:rPr lang="it-IT" sz="2000">
                <a:solidFill>
                  <a:schemeClr val="tx1">
                    <a:lumMod val="65000"/>
                    <a:lumOff val="35000"/>
                  </a:schemeClr>
                </a:solidFill>
              </a:rPr>
              <a:t>ctx.Dispose();</a:t>
            </a:r>
          </a:p>
        </p:txBody>
      </p:sp>
    </p:spTree>
    <p:extLst>
      <p:ext uri="{BB962C8B-B14F-4D97-AF65-F5344CB8AC3E}">
        <p14:creationId xmlns:p14="http://schemas.microsoft.com/office/powerpoint/2010/main" val="20755136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Entity</a:t>
            </a:r>
            <a:br>
              <a:rPr lang="it-IT"/>
            </a:br>
            <a:r>
              <a:rPr lang="it-IT"/>
              <a:t>Framework</a:t>
            </a:r>
            <a:endParaRPr lang="it-IT" b="0" dirty="0"/>
          </a:p>
        </p:txBody>
      </p:sp>
      <p:sp>
        <p:nvSpPr>
          <p:cNvPr id="3" name="Segnaposto contenuto 2"/>
          <p:cNvSpPr>
            <a:spLocks noGrp="1"/>
          </p:cNvSpPr>
          <p:nvPr>
            <p:ph idx="1"/>
          </p:nvPr>
        </p:nvSpPr>
        <p:spPr>
          <a:xfrm>
            <a:off x="3869268" y="864109"/>
            <a:ext cx="7315200" cy="796912"/>
          </a:xfrm>
        </p:spPr>
        <p:txBody>
          <a:bodyPr>
            <a:normAutofit fontScale="85000" lnSpcReduction="10000"/>
          </a:bodyPr>
          <a:lstStyle/>
          <a:p>
            <a:r>
              <a:rPr lang="it-IT"/>
              <a:t>Using Entity Framework, you can query and manipulate data using LINQ (Language INtegrated Query)</a:t>
            </a:r>
          </a:p>
        </p:txBody>
      </p:sp>
      <p:sp>
        <p:nvSpPr>
          <p:cNvPr id="7" name="Rectangle 6"/>
          <p:cNvSpPr/>
          <p:nvPr/>
        </p:nvSpPr>
        <p:spPr>
          <a:xfrm>
            <a:off x="4054679" y="1997677"/>
            <a:ext cx="6096000" cy="3785652"/>
          </a:xfrm>
          <a:prstGeom prst="rect">
            <a:avLst/>
          </a:prstGeom>
        </p:spPr>
        <p:txBody>
          <a:bodyPr>
            <a:spAutoFit/>
          </a:bodyPr>
          <a:lstStyle/>
          <a:p>
            <a:r>
              <a:rPr lang="it-IT" sz="2000">
                <a:solidFill>
                  <a:schemeClr val="tx1">
                    <a:lumMod val="65000"/>
                    <a:lumOff val="35000"/>
                  </a:schemeClr>
                </a:solidFill>
              </a:rPr>
              <a:t>OltreLaReteEntities ctx = new OltreLaReteEntities();</a:t>
            </a:r>
          </a:p>
          <a:p>
            <a:r>
              <a:rPr lang="it-IT" sz="2000">
                <a:solidFill>
                  <a:schemeClr val="tx1">
                    <a:lumMod val="65000"/>
                    <a:lumOff val="35000"/>
                  </a:schemeClr>
                </a:solidFill>
              </a:rPr>
              <a:t>var book = new EBook()</a:t>
            </a:r>
          </a:p>
          <a:p>
            <a:r>
              <a:rPr lang="it-IT" sz="2000">
                <a:solidFill>
                  <a:schemeClr val="tx1">
                    <a:lumMod val="65000"/>
                    <a:lumOff val="35000"/>
                  </a:schemeClr>
                </a:solidFill>
              </a:rPr>
              <a:t>	{</a:t>
            </a:r>
          </a:p>
          <a:p>
            <a:r>
              <a:rPr lang="it-IT" sz="2000">
                <a:solidFill>
                  <a:schemeClr val="tx1">
                    <a:lumMod val="65000"/>
                    <a:lumOff val="35000"/>
                  </a:schemeClr>
                </a:solidFill>
              </a:rPr>
              <a:t>		Title = "title",</a:t>
            </a:r>
          </a:p>
          <a:p>
            <a:r>
              <a:rPr lang="it-IT" sz="2000">
                <a:solidFill>
                  <a:schemeClr val="tx1">
                    <a:lumMod val="65000"/>
                    <a:lumOff val="35000"/>
                  </a:schemeClr>
                </a:solidFill>
              </a:rPr>
              <a:t>		Authors = "author",</a:t>
            </a:r>
          </a:p>
          <a:p>
            <a:r>
              <a:rPr lang="it-IT" sz="2000">
                <a:solidFill>
                  <a:schemeClr val="tx1">
                    <a:lumMod val="65000"/>
                    <a:lumOff val="35000"/>
                  </a:schemeClr>
                </a:solidFill>
              </a:rPr>
              <a:t>		PagesNumber = 114,</a:t>
            </a:r>
          </a:p>
          <a:p>
            <a:r>
              <a:rPr lang="it-IT" sz="2000">
                <a:solidFill>
                  <a:schemeClr val="tx1">
                    <a:lumMod val="65000"/>
                    <a:lumOff val="35000"/>
                  </a:schemeClr>
                </a:solidFill>
              </a:rPr>
              <a:t>		Description = "short trama"</a:t>
            </a:r>
          </a:p>
          <a:p>
            <a:r>
              <a:rPr lang="it-IT" sz="2000">
                <a:solidFill>
                  <a:schemeClr val="tx1">
                    <a:lumMod val="65000"/>
                    <a:lumOff val="35000"/>
                  </a:schemeClr>
                </a:solidFill>
              </a:rPr>
              <a:t>	};</a:t>
            </a:r>
          </a:p>
          <a:p>
            <a:endParaRPr lang="it-IT" sz="2000">
              <a:solidFill>
                <a:schemeClr val="tx1">
                  <a:lumMod val="65000"/>
                  <a:lumOff val="35000"/>
                </a:schemeClr>
              </a:solidFill>
            </a:endParaRPr>
          </a:p>
          <a:p>
            <a:r>
              <a:rPr lang="it-IT" sz="2000">
                <a:solidFill>
                  <a:schemeClr val="tx1">
                    <a:lumMod val="65000"/>
                    <a:lumOff val="35000"/>
                  </a:schemeClr>
                </a:solidFill>
              </a:rPr>
              <a:t>ctx.EBooks.Add(book);</a:t>
            </a:r>
          </a:p>
          <a:p>
            <a:r>
              <a:rPr lang="it-IT" sz="2000">
                <a:solidFill>
                  <a:schemeClr val="tx1">
                    <a:lumMod val="65000"/>
                    <a:lumOff val="35000"/>
                  </a:schemeClr>
                </a:solidFill>
              </a:rPr>
              <a:t>ctx.SaveChanges();</a:t>
            </a:r>
          </a:p>
          <a:p>
            <a:r>
              <a:rPr lang="it-IT" sz="2000">
                <a:solidFill>
                  <a:schemeClr val="tx1">
                    <a:lumMod val="65000"/>
                    <a:lumOff val="35000"/>
                  </a:schemeClr>
                </a:solidFill>
              </a:rPr>
              <a:t>ctx.Dispose();</a:t>
            </a:r>
          </a:p>
        </p:txBody>
      </p:sp>
    </p:spTree>
    <p:extLst>
      <p:ext uri="{BB962C8B-B14F-4D97-AF65-F5344CB8AC3E}">
        <p14:creationId xmlns:p14="http://schemas.microsoft.com/office/powerpoint/2010/main" val="33574388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Entity</a:t>
            </a:r>
            <a:br>
              <a:rPr lang="it-IT"/>
            </a:br>
            <a:r>
              <a:rPr lang="it-IT"/>
              <a:t>Framework</a:t>
            </a:r>
            <a:endParaRPr lang="it-IT" b="0" dirty="0"/>
          </a:p>
        </p:txBody>
      </p:sp>
      <p:sp>
        <p:nvSpPr>
          <p:cNvPr id="3" name="Segnaposto contenuto 2"/>
          <p:cNvSpPr>
            <a:spLocks noGrp="1"/>
          </p:cNvSpPr>
          <p:nvPr>
            <p:ph idx="1"/>
          </p:nvPr>
        </p:nvSpPr>
        <p:spPr>
          <a:xfrm>
            <a:off x="3869268" y="864109"/>
            <a:ext cx="7315200" cy="796912"/>
          </a:xfrm>
        </p:spPr>
        <p:txBody>
          <a:bodyPr>
            <a:normAutofit lnSpcReduction="10000"/>
          </a:bodyPr>
          <a:lstStyle/>
          <a:p>
            <a:r>
              <a:rPr lang="it-IT"/>
              <a:t>You can update your model based on database schema</a:t>
            </a:r>
          </a:p>
        </p:txBody>
      </p:sp>
      <p:pic>
        <p:nvPicPr>
          <p:cNvPr id="4" name="Picture 3"/>
          <p:cNvPicPr>
            <a:picLocks noChangeAspect="1"/>
          </p:cNvPicPr>
          <p:nvPr/>
        </p:nvPicPr>
        <p:blipFill>
          <a:blip r:embed="rId2"/>
          <a:stretch>
            <a:fillRect/>
          </a:stretch>
        </p:blipFill>
        <p:spPr>
          <a:xfrm>
            <a:off x="3916806" y="1661021"/>
            <a:ext cx="3553321" cy="3286584"/>
          </a:xfrm>
          <a:prstGeom prst="rect">
            <a:avLst/>
          </a:prstGeom>
        </p:spPr>
      </p:pic>
      <p:sp>
        <p:nvSpPr>
          <p:cNvPr id="6" name="Segnaposto contenuto 2"/>
          <p:cNvSpPr txBox="1">
            <a:spLocks/>
          </p:cNvSpPr>
          <p:nvPr/>
        </p:nvSpPr>
        <p:spPr>
          <a:xfrm>
            <a:off x="3869268" y="5135503"/>
            <a:ext cx="7315200" cy="796912"/>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it-IT"/>
              <a:t>You can add / refresh / delete any database objects</a:t>
            </a:r>
          </a:p>
        </p:txBody>
      </p:sp>
    </p:spTree>
    <p:extLst>
      <p:ext uri="{BB962C8B-B14F-4D97-AF65-F5344CB8AC3E}">
        <p14:creationId xmlns:p14="http://schemas.microsoft.com/office/powerpoint/2010/main" val="2454861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RDBMS</a:t>
            </a:r>
            <a:endParaRPr lang="it-IT" b="0" dirty="0"/>
          </a:p>
        </p:txBody>
      </p:sp>
      <p:sp>
        <p:nvSpPr>
          <p:cNvPr id="3" name="Segnaposto contenuto 2"/>
          <p:cNvSpPr>
            <a:spLocks noGrp="1"/>
          </p:cNvSpPr>
          <p:nvPr>
            <p:ph idx="1"/>
          </p:nvPr>
        </p:nvSpPr>
        <p:spPr/>
        <p:txBody>
          <a:bodyPr>
            <a:normAutofit/>
          </a:bodyPr>
          <a:lstStyle/>
          <a:p>
            <a:r>
              <a:rPr lang="it-IT"/>
              <a:t>It’s based on SQL (Structured Query Language)</a:t>
            </a:r>
          </a:p>
          <a:p>
            <a:endParaRPr lang="it-IT"/>
          </a:p>
          <a:p>
            <a:r>
              <a:rPr lang="it-IT"/>
              <a:t>SQL is a standard computer language for relational database management and data manipulation</a:t>
            </a:r>
          </a:p>
          <a:p>
            <a:endParaRPr lang="it-IT"/>
          </a:p>
          <a:p>
            <a:r>
              <a:rPr lang="it-IT"/>
              <a:t>SQL is used to query, insert, update, modify and delete data</a:t>
            </a:r>
          </a:p>
        </p:txBody>
      </p:sp>
    </p:spTree>
    <p:extLst>
      <p:ext uri="{BB962C8B-B14F-4D97-AF65-F5344CB8AC3E}">
        <p14:creationId xmlns:p14="http://schemas.microsoft.com/office/powerpoint/2010/main" val="26849352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Entity</a:t>
            </a:r>
            <a:br>
              <a:rPr lang="it-IT"/>
            </a:br>
            <a:r>
              <a:rPr lang="it-IT"/>
              <a:t>Framework</a:t>
            </a:r>
            <a:endParaRPr lang="it-IT" b="0" dirty="0"/>
          </a:p>
        </p:txBody>
      </p:sp>
      <p:sp>
        <p:nvSpPr>
          <p:cNvPr id="3" name="Segnaposto contenuto 2"/>
          <p:cNvSpPr>
            <a:spLocks noGrp="1"/>
          </p:cNvSpPr>
          <p:nvPr>
            <p:ph idx="1"/>
          </p:nvPr>
        </p:nvSpPr>
        <p:spPr>
          <a:xfrm>
            <a:off x="3869268" y="864108"/>
            <a:ext cx="7315200" cy="5100463"/>
          </a:xfrm>
        </p:spPr>
        <p:txBody>
          <a:bodyPr>
            <a:normAutofit/>
          </a:bodyPr>
          <a:lstStyle/>
          <a:p>
            <a:r>
              <a:rPr lang="it-IT"/>
              <a:t>Using Entity Framework you can consume:</a:t>
            </a:r>
            <a:br>
              <a:rPr lang="it-IT"/>
            </a:br>
            <a:br>
              <a:rPr lang="it-IT"/>
            </a:br>
            <a:r>
              <a:rPr lang="it-IT"/>
              <a:t>tables</a:t>
            </a:r>
            <a:br>
              <a:rPr lang="it-IT"/>
            </a:br>
            <a:br>
              <a:rPr lang="it-IT"/>
            </a:br>
            <a:r>
              <a:rPr lang="it-IT"/>
              <a:t>views</a:t>
            </a:r>
            <a:br>
              <a:rPr lang="it-IT"/>
            </a:br>
            <a:br>
              <a:rPr lang="it-IT"/>
            </a:br>
            <a:r>
              <a:rPr lang="it-IT"/>
              <a:t>stored procedures</a:t>
            </a:r>
          </a:p>
        </p:txBody>
      </p:sp>
    </p:spTree>
    <p:extLst>
      <p:ext uri="{BB962C8B-B14F-4D97-AF65-F5344CB8AC3E}">
        <p14:creationId xmlns:p14="http://schemas.microsoft.com/office/powerpoint/2010/main" val="7721861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Entity</a:t>
            </a:r>
            <a:br>
              <a:rPr lang="it-IT"/>
            </a:br>
            <a:r>
              <a:rPr lang="it-IT"/>
              <a:t>Framework</a:t>
            </a:r>
            <a:endParaRPr lang="it-IT" b="0" dirty="0"/>
          </a:p>
        </p:txBody>
      </p:sp>
      <p:sp>
        <p:nvSpPr>
          <p:cNvPr id="3" name="Segnaposto contenuto 2"/>
          <p:cNvSpPr>
            <a:spLocks noGrp="1"/>
          </p:cNvSpPr>
          <p:nvPr>
            <p:ph idx="1"/>
          </p:nvPr>
        </p:nvSpPr>
        <p:spPr>
          <a:xfrm>
            <a:off x="3869268" y="864108"/>
            <a:ext cx="7315200" cy="5100463"/>
          </a:xfrm>
        </p:spPr>
        <p:txBody>
          <a:bodyPr>
            <a:normAutofit/>
          </a:bodyPr>
          <a:lstStyle/>
          <a:p>
            <a:r>
              <a:rPr lang="it-IT"/>
              <a:t>The best approach with Entity Framework is the code-first</a:t>
            </a:r>
          </a:p>
          <a:p>
            <a:endParaRPr lang="it-IT"/>
          </a:p>
          <a:p>
            <a:r>
              <a:rPr lang="it-IT"/>
              <a:t>You create the database schema based on the model</a:t>
            </a:r>
          </a:p>
          <a:p>
            <a:endParaRPr lang="it-IT"/>
          </a:p>
          <a:p>
            <a:r>
              <a:rPr lang="it-IT"/>
              <a:t>Enabling migrations, you can maintain the database schema according to your model</a:t>
            </a:r>
          </a:p>
        </p:txBody>
      </p:sp>
    </p:spTree>
    <p:extLst>
      <p:ext uri="{BB962C8B-B14F-4D97-AF65-F5344CB8AC3E}">
        <p14:creationId xmlns:p14="http://schemas.microsoft.com/office/powerpoint/2010/main" val="28334302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Entity</a:t>
            </a:r>
            <a:br>
              <a:rPr lang="it-IT"/>
            </a:br>
            <a:r>
              <a:rPr lang="it-IT"/>
              <a:t>Framework</a:t>
            </a:r>
            <a:endParaRPr lang="it-IT" b="0" dirty="0"/>
          </a:p>
        </p:txBody>
      </p:sp>
      <p:sp>
        <p:nvSpPr>
          <p:cNvPr id="3" name="Segnaposto contenuto 2"/>
          <p:cNvSpPr>
            <a:spLocks noGrp="1"/>
          </p:cNvSpPr>
          <p:nvPr>
            <p:ph idx="1"/>
          </p:nvPr>
        </p:nvSpPr>
        <p:spPr>
          <a:xfrm>
            <a:off x="3869268" y="864109"/>
            <a:ext cx="7315200" cy="369073"/>
          </a:xfrm>
        </p:spPr>
        <p:txBody>
          <a:bodyPr>
            <a:normAutofit fontScale="92500" lnSpcReduction="20000"/>
          </a:bodyPr>
          <a:lstStyle/>
          <a:p>
            <a:r>
              <a:rPr lang="it-IT"/>
              <a:t>First Step : write your domain class</a:t>
            </a:r>
          </a:p>
        </p:txBody>
      </p:sp>
      <p:pic>
        <p:nvPicPr>
          <p:cNvPr id="4" name="Picture 3"/>
          <p:cNvPicPr>
            <a:picLocks noChangeAspect="1"/>
          </p:cNvPicPr>
          <p:nvPr/>
        </p:nvPicPr>
        <p:blipFill>
          <a:blip r:embed="rId2"/>
          <a:stretch>
            <a:fillRect/>
          </a:stretch>
        </p:blipFill>
        <p:spPr>
          <a:xfrm>
            <a:off x="3988678" y="1781141"/>
            <a:ext cx="5441727" cy="2136518"/>
          </a:xfrm>
          <a:prstGeom prst="rect">
            <a:avLst/>
          </a:prstGeom>
        </p:spPr>
      </p:pic>
    </p:spTree>
    <p:extLst>
      <p:ext uri="{BB962C8B-B14F-4D97-AF65-F5344CB8AC3E}">
        <p14:creationId xmlns:p14="http://schemas.microsoft.com/office/powerpoint/2010/main" val="39125062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Entity</a:t>
            </a:r>
            <a:br>
              <a:rPr lang="it-IT"/>
            </a:br>
            <a:r>
              <a:rPr lang="it-IT"/>
              <a:t>Framework</a:t>
            </a:r>
            <a:endParaRPr lang="it-IT" b="0" dirty="0"/>
          </a:p>
        </p:txBody>
      </p:sp>
      <p:sp>
        <p:nvSpPr>
          <p:cNvPr id="3" name="Segnaposto contenuto 2"/>
          <p:cNvSpPr>
            <a:spLocks noGrp="1"/>
          </p:cNvSpPr>
          <p:nvPr>
            <p:ph idx="1"/>
          </p:nvPr>
        </p:nvSpPr>
        <p:spPr>
          <a:xfrm>
            <a:off x="3869268" y="864109"/>
            <a:ext cx="7315200" cy="369073"/>
          </a:xfrm>
        </p:spPr>
        <p:txBody>
          <a:bodyPr>
            <a:normAutofit fontScale="92500" lnSpcReduction="20000"/>
          </a:bodyPr>
          <a:lstStyle/>
          <a:p>
            <a:r>
              <a:rPr lang="it-IT"/>
              <a:t>Second Step : write the EF class context</a:t>
            </a:r>
          </a:p>
        </p:txBody>
      </p:sp>
      <p:pic>
        <p:nvPicPr>
          <p:cNvPr id="5" name="Picture 4"/>
          <p:cNvPicPr>
            <a:picLocks noChangeAspect="1"/>
          </p:cNvPicPr>
          <p:nvPr/>
        </p:nvPicPr>
        <p:blipFill>
          <a:blip r:embed="rId2"/>
          <a:stretch>
            <a:fillRect/>
          </a:stretch>
        </p:blipFill>
        <p:spPr>
          <a:xfrm>
            <a:off x="3996785" y="1775669"/>
            <a:ext cx="6064451" cy="2477550"/>
          </a:xfrm>
          <a:prstGeom prst="rect">
            <a:avLst/>
          </a:prstGeom>
        </p:spPr>
      </p:pic>
    </p:spTree>
    <p:extLst>
      <p:ext uri="{BB962C8B-B14F-4D97-AF65-F5344CB8AC3E}">
        <p14:creationId xmlns:p14="http://schemas.microsoft.com/office/powerpoint/2010/main" val="14312261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Entity</a:t>
            </a:r>
            <a:br>
              <a:rPr lang="it-IT"/>
            </a:br>
            <a:r>
              <a:rPr lang="it-IT"/>
              <a:t>Framework</a:t>
            </a:r>
            <a:endParaRPr lang="it-IT" b="0" dirty="0"/>
          </a:p>
        </p:txBody>
      </p:sp>
      <p:sp>
        <p:nvSpPr>
          <p:cNvPr id="3" name="Segnaposto contenuto 2"/>
          <p:cNvSpPr>
            <a:spLocks noGrp="1"/>
          </p:cNvSpPr>
          <p:nvPr>
            <p:ph idx="1"/>
          </p:nvPr>
        </p:nvSpPr>
        <p:spPr>
          <a:xfrm>
            <a:off x="3869268" y="864108"/>
            <a:ext cx="7315200" cy="5100463"/>
          </a:xfrm>
        </p:spPr>
        <p:txBody>
          <a:bodyPr>
            <a:normAutofit/>
          </a:bodyPr>
          <a:lstStyle/>
          <a:p>
            <a:r>
              <a:rPr lang="it-IT"/>
              <a:t>The application is ready to run</a:t>
            </a:r>
          </a:p>
          <a:p>
            <a:endParaRPr lang="it-IT"/>
          </a:p>
          <a:p>
            <a:r>
              <a:rPr lang="it-IT"/>
              <a:t>The database is automatically created on .\SQLEXPRESS instance of SQL Server</a:t>
            </a:r>
          </a:p>
          <a:p>
            <a:endParaRPr lang="it-IT"/>
          </a:p>
          <a:p>
            <a:r>
              <a:rPr lang="it-IT"/>
              <a:t>Tables and columns name are inferred from class and properties name</a:t>
            </a:r>
          </a:p>
          <a:p>
            <a:endParaRPr lang="it-IT"/>
          </a:p>
          <a:p>
            <a:r>
              <a:rPr lang="it-IT"/>
              <a:t>EF automatically creates primary and foreign key</a:t>
            </a:r>
          </a:p>
        </p:txBody>
      </p:sp>
    </p:spTree>
    <p:extLst>
      <p:ext uri="{BB962C8B-B14F-4D97-AF65-F5344CB8AC3E}">
        <p14:creationId xmlns:p14="http://schemas.microsoft.com/office/powerpoint/2010/main" val="39412530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Entity</a:t>
            </a:r>
            <a:br>
              <a:rPr lang="it-IT"/>
            </a:br>
            <a:r>
              <a:rPr lang="it-IT"/>
              <a:t>Framework</a:t>
            </a:r>
            <a:endParaRPr lang="it-IT" b="0" dirty="0"/>
          </a:p>
        </p:txBody>
      </p:sp>
      <p:sp>
        <p:nvSpPr>
          <p:cNvPr id="3" name="Segnaposto contenuto 2"/>
          <p:cNvSpPr>
            <a:spLocks noGrp="1"/>
          </p:cNvSpPr>
          <p:nvPr>
            <p:ph idx="1"/>
          </p:nvPr>
        </p:nvSpPr>
        <p:spPr>
          <a:xfrm>
            <a:off x="3869268" y="864109"/>
            <a:ext cx="7315200" cy="369073"/>
          </a:xfrm>
        </p:spPr>
        <p:txBody>
          <a:bodyPr>
            <a:normAutofit fontScale="92500" lnSpcReduction="20000"/>
          </a:bodyPr>
          <a:lstStyle/>
          <a:p>
            <a:r>
              <a:rPr lang="it-IT"/>
              <a:t>Third Step : enable migrations</a:t>
            </a:r>
          </a:p>
        </p:txBody>
      </p:sp>
      <p:pic>
        <p:nvPicPr>
          <p:cNvPr id="4" name="Picture 3"/>
          <p:cNvPicPr>
            <a:picLocks noChangeAspect="1"/>
          </p:cNvPicPr>
          <p:nvPr/>
        </p:nvPicPr>
        <p:blipFill>
          <a:blip r:embed="rId2"/>
          <a:stretch>
            <a:fillRect/>
          </a:stretch>
        </p:blipFill>
        <p:spPr>
          <a:xfrm>
            <a:off x="4186476" y="1632558"/>
            <a:ext cx="7033648" cy="2226377"/>
          </a:xfrm>
          <a:prstGeom prst="rect">
            <a:avLst/>
          </a:prstGeom>
        </p:spPr>
      </p:pic>
    </p:spTree>
    <p:extLst>
      <p:ext uri="{BB962C8B-B14F-4D97-AF65-F5344CB8AC3E}">
        <p14:creationId xmlns:p14="http://schemas.microsoft.com/office/powerpoint/2010/main" val="24365960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Entity</a:t>
            </a:r>
            <a:br>
              <a:rPr lang="it-IT"/>
            </a:br>
            <a:r>
              <a:rPr lang="it-IT"/>
              <a:t>Framework</a:t>
            </a:r>
            <a:endParaRPr lang="it-IT" b="0" dirty="0"/>
          </a:p>
        </p:txBody>
      </p:sp>
      <p:sp>
        <p:nvSpPr>
          <p:cNvPr id="3" name="Segnaposto contenuto 2"/>
          <p:cNvSpPr>
            <a:spLocks noGrp="1"/>
          </p:cNvSpPr>
          <p:nvPr>
            <p:ph idx="1"/>
          </p:nvPr>
        </p:nvSpPr>
        <p:spPr>
          <a:xfrm>
            <a:off x="3869268" y="864108"/>
            <a:ext cx="7315200" cy="5100463"/>
          </a:xfrm>
        </p:spPr>
        <p:txBody>
          <a:bodyPr>
            <a:normAutofit/>
          </a:bodyPr>
          <a:lstStyle/>
          <a:p>
            <a:r>
              <a:rPr lang="it-IT"/>
              <a:t>Now you can update your domain classes</a:t>
            </a:r>
          </a:p>
          <a:p>
            <a:endParaRPr lang="it-IT"/>
          </a:p>
          <a:p>
            <a:r>
              <a:rPr lang="it-IT"/>
              <a:t>You can add scalar or complex properties</a:t>
            </a:r>
          </a:p>
        </p:txBody>
      </p:sp>
    </p:spTree>
    <p:extLst>
      <p:ext uri="{BB962C8B-B14F-4D97-AF65-F5344CB8AC3E}">
        <p14:creationId xmlns:p14="http://schemas.microsoft.com/office/powerpoint/2010/main" val="13478134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Entity</a:t>
            </a:r>
            <a:br>
              <a:rPr lang="it-IT"/>
            </a:br>
            <a:r>
              <a:rPr lang="it-IT"/>
              <a:t>Framework</a:t>
            </a:r>
            <a:endParaRPr lang="it-IT" b="0" dirty="0"/>
          </a:p>
        </p:txBody>
      </p:sp>
      <p:sp>
        <p:nvSpPr>
          <p:cNvPr id="3" name="Segnaposto contenuto 2"/>
          <p:cNvSpPr>
            <a:spLocks noGrp="1"/>
          </p:cNvSpPr>
          <p:nvPr>
            <p:ph idx="1"/>
          </p:nvPr>
        </p:nvSpPr>
        <p:spPr>
          <a:xfrm>
            <a:off x="3869268" y="864109"/>
            <a:ext cx="7315200" cy="369073"/>
          </a:xfrm>
        </p:spPr>
        <p:txBody>
          <a:bodyPr>
            <a:normAutofit fontScale="85000" lnSpcReduction="20000"/>
          </a:bodyPr>
          <a:lstStyle/>
          <a:p>
            <a:r>
              <a:rPr lang="it-IT"/>
              <a:t>Fourth Step : add a new migration specifying a name</a:t>
            </a:r>
          </a:p>
        </p:txBody>
      </p:sp>
      <p:pic>
        <p:nvPicPr>
          <p:cNvPr id="5" name="Picture 4"/>
          <p:cNvPicPr>
            <a:picLocks noChangeAspect="1"/>
          </p:cNvPicPr>
          <p:nvPr/>
        </p:nvPicPr>
        <p:blipFill>
          <a:blip r:embed="rId2"/>
          <a:stretch>
            <a:fillRect/>
          </a:stretch>
        </p:blipFill>
        <p:spPr>
          <a:xfrm>
            <a:off x="3911213" y="1961072"/>
            <a:ext cx="6343185" cy="3097490"/>
          </a:xfrm>
          <a:prstGeom prst="rect">
            <a:avLst/>
          </a:prstGeom>
        </p:spPr>
      </p:pic>
    </p:spTree>
    <p:extLst>
      <p:ext uri="{BB962C8B-B14F-4D97-AF65-F5344CB8AC3E}">
        <p14:creationId xmlns:p14="http://schemas.microsoft.com/office/powerpoint/2010/main" val="30852752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Entity</a:t>
            </a:r>
            <a:br>
              <a:rPr lang="it-IT"/>
            </a:br>
            <a:r>
              <a:rPr lang="it-IT"/>
              <a:t>Framework</a:t>
            </a:r>
            <a:endParaRPr lang="it-IT" b="0" dirty="0"/>
          </a:p>
        </p:txBody>
      </p:sp>
      <p:sp>
        <p:nvSpPr>
          <p:cNvPr id="3" name="Segnaposto contenuto 2"/>
          <p:cNvSpPr>
            <a:spLocks noGrp="1"/>
          </p:cNvSpPr>
          <p:nvPr>
            <p:ph idx="1"/>
          </p:nvPr>
        </p:nvSpPr>
        <p:spPr>
          <a:xfrm>
            <a:off x="3869268" y="864108"/>
            <a:ext cx="7315200" cy="5100463"/>
          </a:xfrm>
        </p:spPr>
        <p:txBody>
          <a:bodyPr>
            <a:normAutofit/>
          </a:bodyPr>
          <a:lstStyle/>
          <a:p>
            <a:r>
              <a:rPr lang="it-IT"/>
              <a:t>A migration is automatically included in the current project</a:t>
            </a:r>
          </a:p>
          <a:p>
            <a:endParaRPr lang="it-IT"/>
          </a:p>
          <a:p>
            <a:r>
              <a:rPr lang="it-IT"/>
              <a:t>Each migration is a C# class that contains a T-SQL code</a:t>
            </a:r>
          </a:p>
          <a:p>
            <a:endParaRPr lang="it-IT"/>
          </a:p>
          <a:p>
            <a:r>
              <a:rPr lang="it-IT"/>
              <a:t>Each migration can update the database schema</a:t>
            </a:r>
          </a:p>
        </p:txBody>
      </p:sp>
    </p:spTree>
    <p:extLst>
      <p:ext uri="{BB962C8B-B14F-4D97-AF65-F5344CB8AC3E}">
        <p14:creationId xmlns:p14="http://schemas.microsoft.com/office/powerpoint/2010/main" val="8484596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Entity</a:t>
            </a:r>
            <a:br>
              <a:rPr lang="it-IT"/>
            </a:br>
            <a:r>
              <a:rPr lang="it-IT"/>
              <a:t>Framework</a:t>
            </a:r>
            <a:endParaRPr lang="it-IT" b="0" dirty="0"/>
          </a:p>
        </p:txBody>
      </p:sp>
      <p:pic>
        <p:nvPicPr>
          <p:cNvPr id="5" name="Picture 4"/>
          <p:cNvPicPr>
            <a:picLocks noChangeAspect="1"/>
          </p:cNvPicPr>
          <p:nvPr/>
        </p:nvPicPr>
        <p:blipFill>
          <a:blip r:embed="rId2"/>
          <a:stretch>
            <a:fillRect/>
          </a:stretch>
        </p:blipFill>
        <p:spPr>
          <a:xfrm>
            <a:off x="4586572" y="1463643"/>
            <a:ext cx="6383511" cy="3452306"/>
          </a:xfrm>
          <a:prstGeom prst="rect">
            <a:avLst/>
          </a:prstGeom>
        </p:spPr>
      </p:pic>
    </p:spTree>
    <p:extLst>
      <p:ext uri="{BB962C8B-B14F-4D97-AF65-F5344CB8AC3E}">
        <p14:creationId xmlns:p14="http://schemas.microsoft.com/office/powerpoint/2010/main" val="1647675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RDBMS</a:t>
            </a:r>
            <a:endParaRPr lang="it-IT" b="0" dirty="0"/>
          </a:p>
        </p:txBody>
      </p:sp>
      <p:sp>
        <p:nvSpPr>
          <p:cNvPr id="3" name="Segnaposto contenuto 2"/>
          <p:cNvSpPr>
            <a:spLocks noGrp="1"/>
          </p:cNvSpPr>
          <p:nvPr>
            <p:ph idx="1"/>
          </p:nvPr>
        </p:nvSpPr>
        <p:spPr/>
        <p:txBody>
          <a:bodyPr>
            <a:normAutofit/>
          </a:bodyPr>
          <a:lstStyle/>
          <a:p>
            <a:r>
              <a:rPr lang="it-IT"/>
              <a:t>SQL code is divided into:</a:t>
            </a:r>
          </a:p>
          <a:p>
            <a:endParaRPr lang="it-IT"/>
          </a:p>
          <a:p>
            <a:r>
              <a:rPr lang="it-IT"/>
              <a:t>DML = Data Manipulation Language</a:t>
            </a:r>
          </a:p>
          <a:p>
            <a:endParaRPr lang="it-IT"/>
          </a:p>
          <a:p>
            <a:r>
              <a:rPr lang="it-IT"/>
              <a:t>DDL = Data Definition Language</a:t>
            </a:r>
          </a:p>
          <a:p>
            <a:endParaRPr lang="it-IT"/>
          </a:p>
          <a:p>
            <a:r>
              <a:rPr lang="it-IT"/>
              <a:t>DCL = Data Control Language</a:t>
            </a:r>
          </a:p>
        </p:txBody>
      </p:sp>
    </p:spTree>
    <p:extLst>
      <p:ext uri="{BB962C8B-B14F-4D97-AF65-F5344CB8AC3E}">
        <p14:creationId xmlns:p14="http://schemas.microsoft.com/office/powerpoint/2010/main" val="1475622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SQL Server</a:t>
            </a:r>
            <a:endParaRPr lang="it-IT" b="0" dirty="0"/>
          </a:p>
        </p:txBody>
      </p:sp>
      <p:sp>
        <p:nvSpPr>
          <p:cNvPr id="3" name="Segnaposto contenuto 2"/>
          <p:cNvSpPr>
            <a:spLocks noGrp="1"/>
          </p:cNvSpPr>
          <p:nvPr>
            <p:ph idx="1"/>
          </p:nvPr>
        </p:nvSpPr>
        <p:spPr/>
        <p:txBody>
          <a:bodyPr>
            <a:normAutofit/>
          </a:bodyPr>
          <a:lstStyle/>
          <a:p>
            <a:r>
              <a:rPr lang="it-IT"/>
              <a:t>The RDBMS developed by Microsoft is SQL Server</a:t>
            </a:r>
          </a:p>
          <a:p>
            <a:endParaRPr lang="it-IT"/>
          </a:p>
          <a:p>
            <a:r>
              <a:rPr lang="it-IT"/>
              <a:t>SQL Server Express is available for free</a:t>
            </a:r>
          </a:p>
          <a:p>
            <a:endParaRPr lang="it-IT"/>
          </a:p>
          <a:p>
            <a:r>
              <a:rPr lang="it-IT"/>
              <a:t>SQL Server database is accessible from any application using the .NET Framework</a:t>
            </a:r>
          </a:p>
        </p:txBody>
      </p:sp>
    </p:spTree>
    <p:extLst>
      <p:ext uri="{BB962C8B-B14F-4D97-AF65-F5344CB8AC3E}">
        <p14:creationId xmlns:p14="http://schemas.microsoft.com/office/powerpoint/2010/main" val="1104324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SQL Server</a:t>
            </a:r>
            <a:endParaRPr lang="it-IT" b="0" dirty="0"/>
          </a:p>
        </p:txBody>
      </p:sp>
      <p:sp>
        <p:nvSpPr>
          <p:cNvPr id="3" name="Segnaposto contenuto 2"/>
          <p:cNvSpPr>
            <a:spLocks noGrp="1"/>
          </p:cNvSpPr>
          <p:nvPr>
            <p:ph idx="1"/>
          </p:nvPr>
        </p:nvSpPr>
        <p:spPr/>
        <p:txBody>
          <a:bodyPr>
            <a:normAutofit/>
          </a:bodyPr>
          <a:lstStyle/>
          <a:p>
            <a:r>
              <a:rPr lang="it-IT"/>
              <a:t>.NET Framework supports three scenarios:</a:t>
            </a:r>
          </a:p>
          <a:p>
            <a:endParaRPr lang="it-IT"/>
          </a:p>
          <a:p>
            <a:r>
              <a:rPr lang="it-IT"/>
              <a:t>Disconnected</a:t>
            </a:r>
          </a:p>
          <a:p>
            <a:endParaRPr lang="it-IT"/>
          </a:p>
          <a:p>
            <a:r>
              <a:rPr lang="it-IT"/>
              <a:t>Connected</a:t>
            </a:r>
          </a:p>
          <a:p>
            <a:endParaRPr lang="it-IT"/>
          </a:p>
          <a:p>
            <a:r>
              <a:rPr lang="it-IT"/>
              <a:t>Entity Framework</a:t>
            </a:r>
          </a:p>
        </p:txBody>
      </p:sp>
    </p:spTree>
    <p:extLst>
      <p:ext uri="{BB962C8B-B14F-4D97-AF65-F5344CB8AC3E}">
        <p14:creationId xmlns:p14="http://schemas.microsoft.com/office/powerpoint/2010/main" val="2961414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marL="460375" indent="-460375"/>
            <a:r>
              <a:rPr lang="en-US" altLang="it-IT"/>
              <a:t>Lesson: ADO.NET Architecture</a:t>
            </a:r>
            <a:endParaRPr lang="en-US" altLang="it-IT">
              <a:solidFill>
                <a:srgbClr val="3333CC"/>
              </a:solidFill>
            </a:endParaRPr>
          </a:p>
        </p:txBody>
      </p:sp>
      <p:sp>
        <p:nvSpPr>
          <p:cNvPr id="15363" name="Rectangle 3"/>
          <p:cNvSpPr>
            <a:spLocks noGrp="1" noChangeArrowheads="1"/>
          </p:cNvSpPr>
          <p:nvPr>
            <p:ph type="body" idx="1"/>
          </p:nvPr>
        </p:nvSpPr>
        <p:spPr/>
        <p:txBody>
          <a:bodyPr/>
          <a:lstStyle/>
          <a:p>
            <a:r>
              <a:rPr lang="en-US" altLang="it-IT"/>
              <a:t>What Is ADO.NET?</a:t>
            </a:r>
          </a:p>
          <a:p>
            <a:r>
              <a:rPr lang="en-US" altLang="it-IT"/>
              <a:t>What Is a Connected Environment?</a:t>
            </a:r>
          </a:p>
          <a:p>
            <a:r>
              <a:rPr lang="en-US" altLang="it-IT"/>
              <a:t>What Is a Disconnected Environment?</a:t>
            </a:r>
          </a:p>
          <a:p>
            <a:r>
              <a:rPr lang="en-US" altLang="it-IT"/>
              <a:t>What Is the ADO.NET Object Model?</a:t>
            </a:r>
          </a:p>
          <a:p>
            <a:r>
              <a:rPr lang="en-US" altLang="it-IT"/>
              <a:t>What Is the DataSet Class?</a:t>
            </a:r>
          </a:p>
          <a:p>
            <a:r>
              <a:rPr lang="en-US" altLang="it-IT"/>
              <a:t>What Is the .NET Data Provider?</a:t>
            </a:r>
          </a:p>
        </p:txBody>
      </p:sp>
    </p:spTree>
    <p:extLst>
      <p:ext uri="{BB962C8B-B14F-4D97-AF65-F5344CB8AC3E}">
        <p14:creationId xmlns:p14="http://schemas.microsoft.com/office/powerpoint/2010/main" val="2792693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p:txBody>
          <a:bodyPr/>
          <a:lstStyle/>
          <a:p>
            <a:r>
              <a:rPr lang="en-US" altLang="it-IT"/>
              <a:t>What Is ADO.NET?</a:t>
            </a:r>
          </a:p>
        </p:txBody>
      </p:sp>
      <p:sp>
        <p:nvSpPr>
          <p:cNvPr id="284675" name="Rectangle 3"/>
          <p:cNvSpPr>
            <a:spLocks noGrp="1" noChangeArrowheads="1"/>
          </p:cNvSpPr>
          <p:nvPr>
            <p:ph type="body" idx="1"/>
          </p:nvPr>
        </p:nvSpPr>
        <p:spPr/>
        <p:txBody>
          <a:bodyPr/>
          <a:lstStyle/>
          <a:p>
            <a:pPr>
              <a:buFont typeface="Wingdings" panose="05000000000000000000" pitchFamily="2" charset="2"/>
              <a:buNone/>
            </a:pPr>
            <a:r>
              <a:rPr lang="en-US" altLang="it-IT"/>
              <a:t>ADO.NET is a data access technology.  It provides:</a:t>
            </a:r>
          </a:p>
          <a:p>
            <a:r>
              <a:rPr lang="en-US" altLang="it-IT"/>
              <a:t> A set of classes, interfaces, structures, and </a:t>
            </a:r>
            <a:br>
              <a:rPr lang="en-US" altLang="it-IT"/>
            </a:br>
            <a:r>
              <a:rPr lang="en-US" altLang="it-IT" sz="1800"/>
              <a:t> </a:t>
            </a:r>
            <a:r>
              <a:rPr lang="en-US" altLang="it-IT"/>
              <a:t>enumerations that manage data access from within the .NET Framework </a:t>
            </a:r>
          </a:p>
          <a:p>
            <a:r>
              <a:rPr lang="en-US" altLang="it-IT"/>
              <a:t>An evolutionary, more flexible successor to ADO</a:t>
            </a:r>
          </a:p>
          <a:p>
            <a:r>
              <a:rPr lang="en-US" altLang="it-IT"/>
              <a:t>A system designed for disconnected environments</a:t>
            </a:r>
          </a:p>
          <a:p>
            <a:r>
              <a:rPr lang="en-US" altLang="it-IT"/>
              <a:t>A programming model with advanced XML support</a:t>
            </a:r>
          </a:p>
        </p:txBody>
      </p:sp>
    </p:spTree>
    <p:extLst>
      <p:ext uri="{BB962C8B-B14F-4D97-AF65-F5344CB8AC3E}">
        <p14:creationId xmlns:p14="http://schemas.microsoft.com/office/powerpoint/2010/main" val="1755683453"/>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1444</TotalTime>
  <Words>1374</Words>
  <Application>Microsoft Office PowerPoint</Application>
  <PresentationFormat>Widescreen</PresentationFormat>
  <Paragraphs>361</Paragraphs>
  <Slides>49</Slides>
  <Notes>15</Notes>
  <HiddenSlides>0</HiddenSlides>
  <MMClips>0</MMClips>
  <ScaleCrop>false</ScaleCrop>
  <HeadingPairs>
    <vt:vector size="8" baseType="variant">
      <vt:variant>
        <vt:lpstr>Caratteri utilizzati</vt:lpstr>
      </vt:variant>
      <vt:variant>
        <vt:i4>8</vt:i4>
      </vt:variant>
      <vt:variant>
        <vt:lpstr>Tema</vt:lpstr>
      </vt:variant>
      <vt:variant>
        <vt:i4>1</vt:i4>
      </vt:variant>
      <vt:variant>
        <vt:lpstr>Server OLE incorporati</vt:lpstr>
      </vt:variant>
      <vt:variant>
        <vt:i4>1</vt:i4>
      </vt:variant>
      <vt:variant>
        <vt:lpstr>Titoli diapositive</vt:lpstr>
      </vt:variant>
      <vt:variant>
        <vt:i4>49</vt:i4>
      </vt:variant>
    </vt:vector>
  </HeadingPairs>
  <TitlesOfParts>
    <vt:vector size="59" baseType="lpstr">
      <vt:lpstr>Arial</vt:lpstr>
      <vt:lpstr>Arial Black</vt:lpstr>
      <vt:lpstr>Arial Narrow</vt:lpstr>
      <vt:lpstr>Calibri</vt:lpstr>
      <vt:lpstr>Calibri Light</vt:lpstr>
      <vt:lpstr>Lucida Sans Typewriter</vt:lpstr>
      <vt:lpstr>Wingdings</vt:lpstr>
      <vt:lpstr>Wingdings 2</vt:lpstr>
      <vt:lpstr>Tema di Office</vt:lpstr>
      <vt:lpstr>Photo Editor Photo</vt:lpstr>
      <vt:lpstr>Junior Interface Developer</vt:lpstr>
      <vt:lpstr>Parte 6 - Database relazionali</vt:lpstr>
      <vt:lpstr>RDBMS</vt:lpstr>
      <vt:lpstr>RDBMS</vt:lpstr>
      <vt:lpstr>RDBMS</vt:lpstr>
      <vt:lpstr>SQL Server</vt:lpstr>
      <vt:lpstr>SQL Server</vt:lpstr>
      <vt:lpstr>Lesson: ADO.NET Architecture</vt:lpstr>
      <vt:lpstr>What Is ADO.NET?</vt:lpstr>
      <vt:lpstr>What Is a Connected Environment?</vt:lpstr>
      <vt:lpstr>What Is a Disconnected Environment?</vt:lpstr>
      <vt:lpstr>What Is the ADO.NET Object Model?</vt:lpstr>
      <vt:lpstr>What Is the DataSet Class?</vt:lpstr>
      <vt:lpstr>What Is the .NET Data Provider?</vt:lpstr>
      <vt:lpstr>Lesson: Creating an Application That Uses ADO.NET to Access Data</vt:lpstr>
      <vt:lpstr>How to Specify the Database Connection</vt:lpstr>
      <vt:lpstr> How to Specify the Database Command</vt:lpstr>
      <vt:lpstr>How to Create the DataAdapter Object</vt:lpstr>
      <vt:lpstr>How to Create a DataSet Object</vt:lpstr>
      <vt:lpstr>How to Bind a DataSet to a DataGrid</vt:lpstr>
      <vt:lpstr>How to Use the Data Wizards in Visual Studio .NET</vt:lpstr>
      <vt:lpstr>Lesson: Changing Database Records</vt:lpstr>
      <vt:lpstr>How to Access Data in a DataSet Object</vt:lpstr>
      <vt:lpstr>How to Update a Database in ADO.NET </vt:lpstr>
      <vt:lpstr>How to Create a Database Record</vt:lpstr>
      <vt:lpstr>How to Update a Database Record</vt:lpstr>
      <vt:lpstr>How to Delete a Database Record</vt:lpstr>
      <vt:lpstr>Entity Framework</vt:lpstr>
      <vt:lpstr>Entity Framework</vt:lpstr>
      <vt:lpstr>Entity Framework</vt:lpstr>
      <vt:lpstr>Entity Framework</vt:lpstr>
      <vt:lpstr>Entity Framework</vt:lpstr>
      <vt:lpstr>Entity Framework</vt:lpstr>
      <vt:lpstr>Entity Framework</vt:lpstr>
      <vt:lpstr>Entity Framework</vt:lpstr>
      <vt:lpstr>Entity Framework</vt:lpstr>
      <vt:lpstr>Entity Framework</vt:lpstr>
      <vt:lpstr>Entity Framework</vt:lpstr>
      <vt:lpstr>Entity Framework</vt:lpstr>
      <vt:lpstr>Entity Framework</vt:lpstr>
      <vt:lpstr>Entity Framework</vt:lpstr>
      <vt:lpstr>Entity Framework</vt:lpstr>
      <vt:lpstr>Entity Framework</vt:lpstr>
      <vt:lpstr>Entity Framework</vt:lpstr>
      <vt:lpstr>Entity Framework</vt:lpstr>
      <vt:lpstr>Entity Framework</vt:lpstr>
      <vt:lpstr>Entity Framework</vt:lpstr>
      <vt:lpstr>Entity Framework</vt:lpstr>
      <vt:lpstr>Entity Framework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Academy Junior .Net Developer</dc:title>
  <dc:creator>Gabriele Gaggi</dc:creator>
  <cp:lastModifiedBy>Gabriele Gaggi</cp:lastModifiedBy>
  <cp:revision>543</cp:revision>
  <dcterms:created xsi:type="dcterms:W3CDTF">2016-09-13T06:36:45Z</dcterms:created>
  <dcterms:modified xsi:type="dcterms:W3CDTF">2016-09-22T12:59:24Z</dcterms:modified>
</cp:coreProperties>
</file>