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8" r:id="rId9"/>
    <p:sldId id="263" r:id="rId10"/>
    <p:sldId id="266" r:id="rId11"/>
    <p:sldId id="264" r:id="rId12"/>
    <p:sldId id="265" r:id="rId13"/>
    <p:sldId id="269" r:id="rId14"/>
    <p:sldId id="270" r:id="rId15"/>
    <p:sldId id="271"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1F6DD5A-BE7C-4A10-B5C7-09692D119ABB}" type="datetimeFigureOut">
              <a:rPr lang="id-ID" smtClean="0"/>
              <a:t>02/01/2020</a:t>
            </a:fld>
            <a:endParaRPr lang="id-ID"/>
          </a:p>
        </p:txBody>
      </p:sp>
      <p:sp>
        <p:nvSpPr>
          <p:cNvPr id="5" name="Footer Placeholder 4"/>
          <p:cNvSpPr>
            <a:spLocks noGrp="1"/>
          </p:cNvSpPr>
          <p:nvPr>
            <p:ph type="ftr" sz="quarter" idx="11"/>
          </p:nvPr>
        </p:nvSpPr>
        <p:spPr>
          <a:xfrm>
            <a:off x="1876424" y="5410201"/>
            <a:ext cx="5124886" cy="365125"/>
          </a:xfrm>
        </p:spPr>
        <p:txBody>
          <a:bodyPr/>
          <a:lstStyle/>
          <a:p>
            <a:endParaRPr lang="id-ID"/>
          </a:p>
        </p:txBody>
      </p:sp>
      <p:sp>
        <p:nvSpPr>
          <p:cNvPr id="6" name="Slide Number Placeholder 5"/>
          <p:cNvSpPr>
            <a:spLocks noGrp="1"/>
          </p:cNvSpPr>
          <p:nvPr>
            <p:ph type="sldNum" sz="quarter" idx="12"/>
          </p:nvPr>
        </p:nvSpPr>
        <p:spPr>
          <a:xfrm>
            <a:off x="9896911" y="5410199"/>
            <a:ext cx="771089" cy="365125"/>
          </a:xfrm>
        </p:spPr>
        <p:txBody>
          <a:bodyPr/>
          <a:lstStyle/>
          <a:p>
            <a:fld id="{B4717F41-0279-43F1-A98A-4E1A28B0F672}" type="slidenum">
              <a:rPr lang="id-ID" smtClean="0"/>
              <a:t>‹#›</a:t>
            </a:fld>
            <a:endParaRPr lang="id-ID"/>
          </a:p>
        </p:txBody>
      </p:sp>
    </p:spTree>
    <p:extLst>
      <p:ext uri="{BB962C8B-B14F-4D97-AF65-F5344CB8AC3E}">
        <p14:creationId xmlns:p14="http://schemas.microsoft.com/office/powerpoint/2010/main" val="2889106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6DD5A-BE7C-4A10-B5C7-09692D119ABB}" type="datetimeFigureOut">
              <a:rPr lang="id-ID" smtClean="0"/>
              <a:t>02/01/2020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4717F41-0279-43F1-A98A-4E1A28B0F672}" type="slidenum">
              <a:rPr lang="id-ID" smtClean="0"/>
              <a:t>‹#›</a:t>
            </a:fld>
            <a:endParaRPr lang="id-ID"/>
          </a:p>
        </p:txBody>
      </p:sp>
    </p:spTree>
    <p:extLst>
      <p:ext uri="{BB962C8B-B14F-4D97-AF65-F5344CB8AC3E}">
        <p14:creationId xmlns:p14="http://schemas.microsoft.com/office/powerpoint/2010/main" val="289822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6DD5A-BE7C-4A10-B5C7-09692D119ABB}" type="datetimeFigureOut">
              <a:rPr lang="id-ID" smtClean="0"/>
              <a:t>02/01/2020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4717F41-0279-43F1-A98A-4E1A28B0F672}" type="slidenum">
              <a:rPr lang="id-ID" smtClean="0"/>
              <a:t>‹#›</a:t>
            </a:fld>
            <a:endParaRPr lang="id-ID"/>
          </a:p>
        </p:txBody>
      </p:sp>
    </p:spTree>
    <p:extLst>
      <p:ext uri="{BB962C8B-B14F-4D97-AF65-F5344CB8AC3E}">
        <p14:creationId xmlns:p14="http://schemas.microsoft.com/office/powerpoint/2010/main" val="2449848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6DD5A-BE7C-4A10-B5C7-09692D119ABB}" type="datetimeFigureOut">
              <a:rPr lang="id-ID" smtClean="0"/>
              <a:t>02/01/2020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4717F41-0279-43F1-A98A-4E1A28B0F672}" type="slidenum">
              <a:rPr lang="id-ID" smtClean="0"/>
              <a:t>‹#›</a:t>
            </a:fld>
            <a:endParaRPr lang="id-ID"/>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55934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6DD5A-BE7C-4A10-B5C7-09692D119ABB}" type="datetimeFigureOut">
              <a:rPr lang="id-ID" smtClean="0"/>
              <a:t>02/01/2020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4717F41-0279-43F1-A98A-4E1A28B0F672}" type="slidenum">
              <a:rPr lang="id-ID" smtClean="0"/>
              <a:t>‹#›</a:t>
            </a:fld>
            <a:endParaRPr lang="id-ID"/>
          </a:p>
        </p:txBody>
      </p:sp>
    </p:spTree>
    <p:extLst>
      <p:ext uri="{BB962C8B-B14F-4D97-AF65-F5344CB8AC3E}">
        <p14:creationId xmlns:p14="http://schemas.microsoft.com/office/powerpoint/2010/main" val="4023108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F6DD5A-BE7C-4A10-B5C7-09692D119ABB}" type="datetimeFigureOut">
              <a:rPr lang="id-ID" smtClean="0"/>
              <a:t>02/01/2020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4717F41-0279-43F1-A98A-4E1A28B0F672}" type="slidenum">
              <a:rPr lang="id-ID" smtClean="0"/>
              <a:t>‹#›</a:t>
            </a:fld>
            <a:endParaRPr lang="id-ID"/>
          </a:p>
        </p:txBody>
      </p:sp>
    </p:spTree>
    <p:extLst>
      <p:ext uri="{BB962C8B-B14F-4D97-AF65-F5344CB8AC3E}">
        <p14:creationId xmlns:p14="http://schemas.microsoft.com/office/powerpoint/2010/main" val="2626077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F6DD5A-BE7C-4A10-B5C7-09692D119ABB}" type="datetimeFigureOut">
              <a:rPr lang="id-ID" smtClean="0"/>
              <a:t>02/01/2020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4717F41-0279-43F1-A98A-4E1A28B0F672}" type="slidenum">
              <a:rPr lang="id-ID" smtClean="0"/>
              <a:t>‹#›</a:t>
            </a:fld>
            <a:endParaRPr lang="id-ID"/>
          </a:p>
        </p:txBody>
      </p:sp>
    </p:spTree>
    <p:extLst>
      <p:ext uri="{BB962C8B-B14F-4D97-AF65-F5344CB8AC3E}">
        <p14:creationId xmlns:p14="http://schemas.microsoft.com/office/powerpoint/2010/main" val="2399094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F6DD5A-BE7C-4A10-B5C7-09692D119ABB}" type="datetimeFigureOut">
              <a:rPr lang="id-ID" smtClean="0"/>
              <a:t>02/01/2020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4717F41-0279-43F1-A98A-4E1A28B0F672}" type="slidenum">
              <a:rPr lang="id-ID" smtClean="0"/>
              <a:t>‹#›</a:t>
            </a:fld>
            <a:endParaRPr lang="id-ID"/>
          </a:p>
        </p:txBody>
      </p:sp>
    </p:spTree>
    <p:extLst>
      <p:ext uri="{BB962C8B-B14F-4D97-AF65-F5344CB8AC3E}">
        <p14:creationId xmlns:p14="http://schemas.microsoft.com/office/powerpoint/2010/main" val="915442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F6DD5A-BE7C-4A10-B5C7-09692D119ABB}" type="datetimeFigureOut">
              <a:rPr lang="id-ID" smtClean="0"/>
              <a:t>02/01/2020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4717F41-0279-43F1-A98A-4E1A28B0F672}" type="slidenum">
              <a:rPr lang="id-ID" smtClean="0"/>
              <a:t>‹#›</a:t>
            </a:fld>
            <a:endParaRPr lang="id-ID"/>
          </a:p>
        </p:txBody>
      </p:sp>
    </p:spTree>
    <p:extLst>
      <p:ext uri="{BB962C8B-B14F-4D97-AF65-F5344CB8AC3E}">
        <p14:creationId xmlns:p14="http://schemas.microsoft.com/office/powerpoint/2010/main" val="101530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F6DD5A-BE7C-4A10-B5C7-09692D119ABB}" type="datetimeFigureOut">
              <a:rPr lang="id-ID" smtClean="0"/>
              <a:t>02/01/2020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4717F41-0279-43F1-A98A-4E1A28B0F672}" type="slidenum">
              <a:rPr lang="id-ID" smtClean="0"/>
              <a:t>‹#›</a:t>
            </a:fld>
            <a:endParaRPr lang="id-ID"/>
          </a:p>
        </p:txBody>
      </p:sp>
    </p:spTree>
    <p:extLst>
      <p:ext uri="{BB962C8B-B14F-4D97-AF65-F5344CB8AC3E}">
        <p14:creationId xmlns:p14="http://schemas.microsoft.com/office/powerpoint/2010/main" val="3785746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6DD5A-BE7C-4A10-B5C7-09692D119ABB}" type="datetimeFigureOut">
              <a:rPr lang="id-ID" smtClean="0"/>
              <a:t>02/01/2020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4717F41-0279-43F1-A98A-4E1A28B0F672}" type="slidenum">
              <a:rPr lang="id-ID" smtClean="0"/>
              <a:t>‹#›</a:t>
            </a:fld>
            <a:endParaRPr lang="id-ID"/>
          </a:p>
        </p:txBody>
      </p:sp>
    </p:spTree>
    <p:extLst>
      <p:ext uri="{BB962C8B-B14F-4D97-AF65-F5344CB8AC3E}">
        <p14:creationId xmlns:p14="http://schemas.microsoft.com/office/powerpoint/2010/main" val="252088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F6DD5A-BE7C-4A10-B5C7-09692D119ABB}" type="datetimeFigureOut">
              <a:rPr lang="id-ID" smtClean="0"/>
              <a:t>02/01/2020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4717F41-0279-43F1-A98A-4E1A28B0F672}" type="slidenum">
              <a:rPr lang="id-ID" smtClean="0"/>
              <a:t>‹#›</a:t>
            </a:fld>
            <a:endParaRPr lang="id-ID"/>
          </a:p>
        </p:txBody>
      </p:sp>
    </p:spTree>
    <p:extLst>
      <p:ext uri="{BB962C8B-B14F-4D97-AF65-F5344CB8AC3E}">
        <p14:creationId xmlns:p14="http://schemas.microsoft.com/office/powerpoint/2010/main" val="373058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F6DD5A-BE7C-4A10-B5C7-09692D119ABB}" type="datetimeFigureOut">
              <a:rPr lang="id-ID" smtClean="0"/>
              <a:t>02/01/2020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4717F41-0279-43F1-A98A-4E1A28B0F672}" type="slidenum">
              <a:rPr lang="id-ID" smtClean="0"/>
              <a:t>‹#›</a:t>
            </a:fld>
            <a:endParaRPr lang="id-ID"/>
          </a:p>
        </p:txBody>
      </p:sp>
    </p:spTree>
    <p:extLst>
      <p:ext uri="{BB962C8B-B14F-4D97-AF65-F5344CB8AC3E}">
        <p14:creationId xmlns:p14="http://schemas.microsoft.com/office/powerpoint/2010/main" val="646687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F6DD5A-BE7C-4A10-B5C7-09692D119ABB}" type="datetimeFigureOut">
              <a:rPr lang="id-ID" smtClean="0"/>
              <a:t>02/01/2020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4717F41-0279-43F1-A98A-4E1A28B0F672}" type="slidenum">
              <a:rPr lang="id-ID" smtClean="0"/>
              <a:t>‹#›</a:t>
            </a:fld>
            <a:endParaRPr lang="id-ID"/>
          </a:p>
        </p:txBody>
      </p:sp>
    </p:spTree>
    <p:extLst>
      <p:ext uri="{BB962C8B-B14F-4D97-AF65-F5344CB8AC3E}">
        <p14:creationId xmlns:p14="http://schemas.microsoft.com/office/powerpoint/2010/main" val="3645751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6DD5A-BE7C-4A10-B5C7-09692D119ABB}" type="datetimeFigureOut">
              <a:rPr lang="id-ID" smtClean="0"/>
              <a:t>02/01/2020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4717F41-0279-43F1-A98A-4E1A28B0F672}" type="slidenum">
              <a:rPr lang="id-ID" smtClean="0"/>
              <a:t>‹#›</a:t>
            </a:fld>
            <a:endParaRPr lang="id-ID"/>
          </a:p>
        </p:txBody>
      </p:sp>
    </p:spTree>
    <p:extLst>
      <p:ext uri="{BB962C8B-B14F-4D97-AF65-F5344CB8AC3E}">
        <p14:creationId xmlns:p14="http://schemas.microsoft.com/office/powerpoint/2010/main" val="1834331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6DD5A-BE7C-4A10-B5C7-09692D119ABB}" type="datetimeFigureOut">
              <a:rPr lang="id-ID" smtClean="0"/>
              <a:t>02/01/2020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4717F41-0279-43F1-A98A-4E1A28B0F672}" type="slidenum">
              <a:rPr lang="id-ID" smtClean="0"/>
              <a:t>‹#›</a:t>
            </a:fld>
            <a:endParaRPr lang="id-ID"/>
          </a:p>
        </p:txBody>
      </p:sp>
    </p:spTree>
    <p:extLst>
      <p:ext uri="{BB962C8B-B14F-4D97-AF65-F5344CB8AC3E}">
        <p14:creationId xmlns:p14="http://schemas.microsoft.com/office/powerpoint/2010/main" val="1376776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6DD5A-BE7C-4A10-B5C7-09692D119ABB}" type="datetimeFigureOut">
              <a:rPr lang="id-ID" smtClean="0"/>
              <a:t>02/01/2020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4717F41-0279-43F1-A98A-4E1A28B0F672}" type="slidenum">
              <a:rPr lang="id-ID" smtClean="0"/>
              <a:t>‹#›</a:t>
            </a:fld>
            <a:endParaRPr lang="id-ID"/>
          </a:p>
        </p:txBody>
      </p:sp>
    </p:spTree>
    <p:extLst>
      <p:ext uri="{BB962C8B-B14F-4D97-AF65-F5344CB8AC3E}">
        <p14:creationId xmlns:p14="http://schemas.microsoft.com/office/powerpoint/2010/main" val="3798952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1F6DD5A-BE7C-4A10-B5C7-09692D119ABB}" type="datetimeFigureOut">
              <a:rPr lang="id-ID" smtClean="0"/>
              <a:t>02/01/2020</a:t>
            </a:fld>
            <a:endParaRPr lang="id-ID"/>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717F41-0279-43F1-A98A-4E1A28B0F672}" type="slidenum">
              <a:rPr lang="id-ID" smtClean="0"/>
              <a:t>‹#›</a:t>
            </a:fld>
            <a:endParaRPr lang="id-ID"/>
          </a:p>
        </p:txBody>
      </p:sp>
    </p:spTree>
    <p:extLst>
      <p:ext uri="{BB962C8B-B14F-4D97-AF65-F5344CB8AC3E}">
        <p14:creationId xmlns:p14="http://schemas.microsoft.com/office/powerpoint/2010/main" val="19410197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DFB3-B6C1-46D4-ABBB-F1B3E48DA4A5}"/>
              </a:ext>
            </a:extLst>
          </p:cNvPr>
          <p:cNvSpPr>
            <a:spLocks noGrp="1"/>
          </p:cNvSpPr>
          <p:nvPr>
            <p:ph type="ctrTitle"/>
          </p:nvPr>
        </p:nvSpPr>
        <p:spPr>
          <a:xfrm>
            <a:off x="1903720" y="1654626"/>
            <a:ext cx="8791575" cy="2387600"/>
          </a:xfrm>
        </p:spPr>
        <p:txBody>
          <a:bodyPr>
            <a:normAutofit/>
          </a:bodyPr>
          <a:lstStyle/>
          <a:p>
            <a:r>
              <a:rPr lang="id-ID" sz="3200" dirty="0"/>
              <a:t>KLASIFIKASI </a:t>
            </a:r>
            <a:r>
              <a:rPr lang="en-ID" sz="3200" dirty="0"/>
              <a:t>Twitter</a:t>
            </a:r>
            <a:r>
              <a:rPr lang="id-ID" sz="3200" dirty="0"/>
              <a:t> TENTANG PENDAPAT MASYARAKAT INDONESIA TERHADAP LAYANAN MASYARAKAT BPJS KESEHATAN DENGAN MENGGUNAKAN NAÏVE BAYES CLASSIFIACTION</a:t>
            </a:r>
            <a:r>
              <a:rPr lang="en-ID" sz="3200" dirty="0"/>
              <a:t> </a:t>
            </a:r>
            <a:r>
              <a:rPr lang="id-ID" sz="3200" dirty="0"/>
              <a:t>(NBC)</a:t>
            </a:r>
          </a:p>
        </p:txBody>
      </p:sp>
      <p:sp>
        <p:nvSpPr>
          <p:cNvPr id="3" name="Subtitle 2">
            <a:extLst>
              <a:ext uri="{FF2B5EF4-FFF2-40B4-BE49-F238E27FC236}">
                <a16:creationId xmlns:a16="http://schemas.microsoft.com/office/drawing/2014/main" id="{39F03F41-CDDC-46C2-B168-22B70D4C0D24}"/>
              </a:ext>
            </a:extLst>
          </p:cNvPr>
          <p:cNvSpPr>
            <a:spLocks noGrp="1"/>
          </p:cNvSpPr>
          <p:nvPr>
            <p:ph type="subTitle" idx="1"/>
          </p:nvPr>
        </p:nvSpPr>
        <p:spPr>
          <a:xfrm>
            <a:off x="1903720" y="4134301"/>
            <a:ext cx="8791575" cy="1655762"/>
          </a:xfrm>
        </p:spPr>
        <p:txBody>
          <a:bodyPr/>
          <a:lstStyle/>
          <a:p>
            <a:r>
              <a:rPr lang="en-ID" dirty="0"/>
              <a:t>A11.2017.10342    </a:t>
            </a:r>
            <a:r>
              <a:rPr lang="en-ID" dirty="0" err="1"/>
              <a:t>revikhasah</a:t>
            </a:r>
            <a:r>
              <a:rPr lang="en-ID" dirty="0"/>
              <a:t> </a:t>
            </a:r>
            <a:r>
              <a:rPr lang="en-ID" dirty="0" err="1"/>
              <a:t>alfian</a:t>
            </a:r>
            <a:r>
              <a:rPr lang="en-ID" dirty="0"/>
              <a:t> </a:t>
            </a:r>
            <a:r>
              <a:rPr lang="en-ID" dirty="0" err="1"/>
              <a:t>kamal</a:t>
            </a:r>
            <a:endParaRPr lang="en-ID" dirty="0"/>
          </a:p>
          <a:p>
            <a:r>
              <a:rPr lang="en-ID" dirty="0"/>
              <a:t>A11.2017.10787    Muhammad </a:t>
            </a:r>
            <a:r>
              <a:rPr lang="en-ID" dirty="0" err="1"/>
              <a:t>ridwan</a:t>
            </a:r>
            <a:r>
              <a:rPr lang="en-ID" dirty="0"/>
              <a:t> </a:t>
            </a:r>
            <a:r>
              <a:rPr lang="en-ID" dirty="0" err="1"/>
              <a:t>pratama</a:t>
            </a:r>
            <a:endParaRPr lang="id-ID" dirty="0"/>
          </a:p>
        </p:txBody>
      </p:sp>
    </p:spTree>
    <p:extLst>
      <p:ext uri="{BB962C8B-B14F-4D97-AF65-F5344CB8AC3E}">
        <p14:creationId xmlns:p14="http://schemas.microsoft.com/office/powerpoint/2010/main" val="176769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29AE-66AF-4353-BF91-5D60AB59153A}"/>
              </a:ext>
            </a:extLst>
          </p:cNvPr>
          <p:cNvSpPr>
            <a:spLocks noGrp="1"/>
          </p:cNvSpPr>
          <p:nvPr>
            <p:ph type="title"/>
          </p:nvPr>
        </p:nvSpPr>
        <p:spPr/>
        <p:txBody>
          <a:bodyPr/>
          <a:lstStyle/>
          <a:p>
            <a:r>
              <a:rPr lang="en-ID" dirty="0" err="1"/>
              <a:t>Kerangka</a:t>
            </a:r>
            <a:r>
              <a:rPr lang="en-ID" dirty="0"/>
              <a:t> </a:t>
            </a:r>
            <a:r>
              <a:rPr lang="en-ID" dirty="0" err="1"/>
              <a:t>pemikiran</a:t>
            </a:r>
            <a:endParaRPr lang="id-ID" dirty="0"/>
          </a:p>
        </p:txBody>
      </p:sp>
      <p:graphicFrame>
        <p:nvGraphicFramePr>
          <p:cNvPr id="4" name="Content Placeholder 3">
            <a:extLst>
              <a:ext uri="{FF2B5EF4-FFF2-40B4-BE49-F238E27FC236}">
                <a16:creationId xmlns:a16="http://schemas.microsoft.com/office/drawing/2014/main" id="{E9CA99C3-D946-42AB-B305-D1045C02682A}"/>
              </a:ext>
            </a:extLst>
          </p:cNvPr>
          <p:cNvGraphicFramePr>
            <a:graphicFrameLocks noGrp="1"/>
          </p:cNvGraphicFramePr>
          <p:nvPr>
            <p:ph idx="1"/>
            <p:extLst>
              <p:ext uri="{D42A27DB-BD31-4B8C-83A1-F6EECF244321}">
                <p14:modId xmlns:p14="http://schemas.microsoft.com/office/powerpoint/2010/main" val="196872973"/>
              </p:ext>
            </p:extLst>
          </p:nvPr>
        </p:nvGraphicFramePr>
        <p:xfrm>
          <a:off x="1305186" y="1746913"/>
          <a:ext cx="8698624" cy="4594849"/>
        </p:xfrm>
        <a:graphic>
          <a:graphicData uri="http://schemas.openxmlformats.org/drawingml/2006/table">
            <a:tbl>
              <a:tblPr firstRow="1" firstCol="1" bandRow="1">
                <a:tableStyleId>{35758FB7-9AC5-4552-8A53-C91805E547FA}</a:tableStyleId>
              </a:tblPr>
              <a:tblGrid>
                <a:gridCol w="8698624">
                  <a:extLst>
                    <a:ext uri="{9D8B030D-6E8A-4147-A177-3AD203B41FA5}">
                      <a16:colId xmlns:a16="http://schemas.microsoft.com/office/drawing/2014/main" val="2710481403"/>
                    </a:ext>
                  </a:extLst>
                </a:gridCol>
              </a:tblGrid>
              <a:tr h="259638">
                <a:tc>
                  <a:txBody>
                    <a:bodyPr/>
                    <a:lstStyle/>
                    <a:p>
                      <a:pPr marL="0" indent="0" algn="ctr">
                        <a:lnSpc>
                          <a:spcPct val="107000"/>
                        </a:lnSpc>
                        <a:spcAft>
                          <a:spcPts val="0"/>
                        </a:spcAft>
                      </a:pPr>
                      <a:r>
                        <a:rPr lang="id-ID" sz="1800" b="0" dirty="0">
                          <a:effectLst/>
                          <a:latin typeface="Times New Roman" panose="02020603050405020304" pitchFamily="18" charset="0"/>
                          <a:cs typeface="Times New Roman" panose="02020603050405020304" pitchFamily="18" charset="0"/>
                        </a:rPr>
                        <a:t>Pengujian</a:t>
                      </a:r>
                      <a:endParaRPr lang="id-ID"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5153042"/>
                  </a:ext>
                </a:extLst>
              </a:tr>
              <a:tr h="1105800">
                <a:tc>
                  <a:txBody>
                    <a:bodyPr/>
                    <a:lstStyle/>
                    <a:p>
                      <a:pPr marL="0" indent="0">
                        <a:lnSpc>
                          <a:spcPct val="150000"/>
                        </a:lnSpc>
                        <a:spcAft>
                          <a:spcPts val="0"/>
                        </a:spcAft>
                      </a:pPr>
                      <a:r>
                        <a:rPr lang="en-ID" sz="1800" b="0" dirty="0" err="1">
                          <a:effectLst/>
                          <a:latin typeface="Times New Roman" panose="02020603050405020304" pitchFamily="18" charset="0"/>
                          <a:cs typeface="Times New Roman" panose="02020603050405020304" pitchFamily="18" charset="0"/>
                        </a:rPr>
                        <a:t>Dokumen</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teks</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dari</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hasil</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pencarian</a:t>
                      </a:r>
                      <a:r>
                        <a:rPr lang="en-ID" sz="1800" b="0" dirty="0">
                          <a:effectLst/>
                          <a:latin typeface="Times New Roman" panose="02020603050405020304" pitchFamily="18" charset="0"/>
                          <a:cs typeface="Times New Roman" panose="02020603050405020304" pitchFamily="18" charset="0"/>
                        </a:rPr>
                        <a:t> yang </a:t>
                      </a:r>
                      <a:r>
                        <a:rPr lang="en-ID" sz="1800" b="0" dirty="0" err="1">
                          <a:effectLst/>
                          <a:latin typeface="Times New Roman" panose="02020603050405020304" pitchFamily="18" charset="0"/>
                          <a:cs typeface="Times New Roman" panose="02020603050405020304" pitchFamily="18" charset="0"/>
                        </a:rPr>
                        <a:t>telah</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dikumpulkan</a:t>
                      </a:r>
                      <a:r>
                        <a:rPr lang="en-ID" sz="1800" b="0" dirty="0">
                          <a:effectLst/>
                          <a:latin typeface="Times New Roman" panose="02020603050405020304" pitchFamily="18" charset="0"/>
                          <a:cs typeface="Times New Roman" panose="02020603050405020304" pitchFamily="18" charset="0"/>
                        </a:rPr>
                        <a:t> </a:t>
                      </a:r>
                      <a:r>
                        <a:rPr lang="id-ID" sz="1800" b="0" dirty="0">
                          <a:effectLst/>
                          <a:latin typeface="Times New Roman" panose="02020603050405020304" pitchFamily="18" charset="0"/>
                          <a:cs typeface="Times New Roman" panose="02020603050405020304" pitchFamily="18" charset="0"/>
                        </a:rPr>
                        <a:t>dari twitter yang menggunakan kata kata positif, negatif, dan keluhan masyarakat </a:t>
                      </a:r>
                      <a:r>
                        <a:rPr lang="en-ID" sz="1800" b="0" dirty="0" err="1">
                          <a:effectLst/>
                          <a:latin typeface="Times New Roman" panose="02020603050405020304" pitchFamily="18" charset="0"/>
                          <a:cs typeface="Times New Roman" panose="02020603050405020304" pitchFamily="18" charset="0"/>
                        </a:rPr>
                        <a:t>kemudian</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dilakukan</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pemrosesan</a:t>
                      </a:r>
                      <a:r>
                        <a:rPr lang="en-ID" sz="1800" b="0" dirty="0">
                          <a:effectLst/>
                          <a:latin typeface="Times New Roman" panose="02020603050405020304" pitchFamily="18" charset="0"/>
                          <a:cs typeface="Times New Roman" panose="02020603050405020304" pitchFamily="18" charset="0"/>
                        </a:rPr>
                        <a:t> data.</a:t>
                      </a:r>
                      <a:endParaRPr lang="id-ID"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6431875"/>
                  </a:ext>
                </a:extLst>
              </a:tr>
              <a:tr h="259638">
                <a:tc>
                  <a:txBody>
                    <a:bodyPr/>
                    <a:lstStyle/>
                    <a:p>
                      <a:pPr marL="0" indent="0" algn="ctr">
                        <a:lnSpc>
                          <a:spcPct val="107000"/>
                        </a:lnSpc>
                        <a:spcAft>
                          <a:spcPts val="0"/>
                        </a:spcAft>
                      </a:pPr>
                      <a:r>
                        <a:rPr lang="id-ID" sz="1800" b="0" dirty="0">
                          <a:effectLst/>
                          <a:latin typeface="Times New Roman" panose="02020603050405020304" pitchFamily="18" charset="0"/>
                          <a:cs typeface="Times New Roman" panose="02020603050405020304" pitchFamily="18" charset="0"/>
                        </a:rPr>
                        <a:t>Hasil</a:t>
                      </a:r>
                      <a:endParaRPr lang="id-ID"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3428460"/>
                  </a:ext>
                </a:extLst>
              </a:tr>
              <a:tr h="1125217">
                <a:tc>
                  <a:txBody>
                    <a:bodyPr/>
                    <a:lstStyle/>
                    <a:p>
                      <a:pPr marL="0" indent="0">
                        <a:lnSpc>
                          <a:spcPct val="150000"/>
                        </a:lnSpc>
                        <a:spcAft>
                          <a:spcPts val="0"/>
                        </a:spcAft>
                      </a:pPr>
                      <a:r>
                        <a:rPr lang="en-ID" sz="1800" b="0" dirty="0">
                          <a:effectLst/>
                          <a:latin typeface="Times New Roman" panose="02020603050405020304" pitchFamily="18" charset="0"/>
                          <a:cs typeface="Times New Roman" panose="02020603050405020304" pitchFamily="18" charset="0"/>
                        </a:rPr>
                        <a:t>Hasil </a:t>
                      </a:r>
                      <a:r>
                        <a:rPr lang="en-ID" sz="1800" b="0" dirty="0" err="1">
                          <a:effectLst/>
                          <a:latin typeface="Times New Roman" panose="02020603050405020304" pitchFamily="18" charset="0"/>
                          <a:cs typeface="Times New Roman" panose="02020603050405020304" pitchFamily="18" charset="0"/>
                        </a:rPr>
                        <a:t>Akurasi</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terhadap</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klasifikasi</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opini</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pendapat</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masyarakat</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terhadap</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jasa</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pelayanan</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masyarakat</a:t>
                      </a:r>
                      <a:r>
                        <a:rPr lang="en-ID" sz="1800" b="0" dirty="0">
                          <a:effectLst/>
                          <a:latin typeface="Times New Roman" panose="02020603050405020304" pitchFamily="18" charset="0"/>
                          <a:cs typeface="Times New Roman" panose="02020603050405020304" pitchFamily="18" charset="0"/>
                        </a:rPr>
                        <a:t> BPJS </a:t>
                      </a:r>
                      <a:r>
                        <a:rPr lang="en-ID" sz="1800" b="0" dirty="0" err="1">
                          <a:effectLst/>
                          <a:latin typeface="Times New Roman" panose="02020603050405020304" pitchFamily="18" charset="0"/>
                          <a:cs typeface="Times New Roman" panose="02020603050405020304" pitchFamily="18" charset="0"/>
                        </a:rPr>
                        <a:t>Kesehatan</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berupa</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negatif</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positif</a:t>
                      </a:r>
                      <a:r>
                        <a:rPr lang="en-ID" sz="1800" b="0" dirty="0">
                          <a:effectLst/>
                          <a:latin typeface="Times New Roman" panose="02020603050405020304" pitchFamily="18" charset="0"/>
                          <a:cs typeface="Times New Roman" panose="02020603050405020304" pitchFamily="18" charset="0"/>
                        </a:rPr>
                        <a:t> dan </a:t>
                      </a:r>
                      <a:r>
                        <a:rPr lang="en-ID" sz="1800" b="0" dirty="0" err="1">
                          <a:effectLst/>
                          <a:latin typeface="Times New Roman" panose="02020603050405020304" pitchFamily="18" charset="0"/>
                          <a:cs typeface="Times New Roman" panose="02020603050405020304" pitchFamily="18" charset="0"/>
                        </a:rPr>
                        <a:t>keluhan</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masyarkat</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menggunakan</a:t>
                      </a:r>
                      <a:r>
                        <a:rPr lang="en-ID" sz="1800" b="0" dirty="0">
                          <a:effectLst/>
                          <a:latin typeface="Times New Roman" panose="02020603050405020304" pitchFamily="18" charset="0"/>
                          <a:cs typeface="Times New Roman" panose="02020603050405020304" pitchFamily="18" charset="0"/>
                        </a:rPr>
                        <a:t> naïve </a:t>
                      </a:r>
                      <a:r>
                        <a:rPr lang="en-ID" sz="1800" b="0" dirty="0" err="1">
                          <a:effectLst/>
                          <a:latin typeface="Times New Roman" panose="02020603050405020304" pitchFamily="18" charset="0"/>
                          <a:cs typeface="Times New Roman" panose="02020603050405020304" pitchFamily="18" charset="0"/>
                        </a:rPr>
                        <a:t>bayes</a:t>
                      </a:r>
                      <a:r>
                        <a:rPr lang="en-ID" sz="1800" b="0" dirty="0">
                          <a:effectLst/>
                          <a:latin typeface="Times New Roman" panose="02020603050405020304" pitchFamily="18" charset="0"/>
                          <a:cs typeface="Times New Roman" panose="02020603050405020304" pitchFamily="18" charset="0"/>
                        </a:rPr>
                        <a:t> classification.</a:t>
                      </a:r>
                      <a:endParaRPr lang="id-ID"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4710645"/>
                  </a:ext>
                </a:extLst>
              </a:tr>
              <a:tr h="259638">
                <a:tc>
                  <a:txBody>
                    <a:bodyPr/>
                    <a:lstStyle/>
                    <a:p>
                      <a:pPr marL="0" indent="0" algn="ctr">
                        <a:lnSpc>
                          <a:spcPct val="107000"/>
                        </a:lnSpc>
                        <a:spcAft>
                          <a:spcPts val="0"/>
                        </a:spcAft>
                      </a:pPr>
                      <a:r>
                        <a:rPr lang="id-ID" sz="1800" b="0" dirty="0">
                          <a:effectLst/>
                          <a:latin typeface="Times New Roman" panose="02020603050405020304" pitchFamily="18" charset="0"/>
                          <a:cs typeface="Times New Roman" panose="02020603050405020304" pitchFamily="18" charset="0"/>
                        </a:rPr>
                        <a:t>Manfaat</a:t>
                      </a:r>
                      <a:endParaRPr lang="id-ID"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4975671"/>
                  </a:ext>
                </a:extLst>
              </a:tr>
              <a:tr h="1482638">
                <a:tc>
                  <a:txBody>
                    <a:bodyPr/>
                    <a:lstStyle/>
                    <a:p>
                      <a:pPr algn="just">
                        <a:lnSpc>
                          <a:spcPct val="150000"/>
                        </a:lnSpc>
                        <a:spcAft>
                          <a:spcPts val="0"/>
                        </a:spcAft>
                      </a:pPr>
                      <a:r>
                        <a:rPr lang="id-ID" sz="1800" b="0" dirty="0">
                          <a:effectLst/>
                          <a:latin typeface="Times New Roman" panose="02020603050405020304" pitchFamily="18" charset="0"/>
                          <a:cs typeface="Times New Roman" panose="02020603050405020304" pitchFamily="18" charset="0"/>
                        </a:rPr>
                        <a:t>D</a:t>
                      </a:r>
                      <a:r>
                        <a:rPr lang="en-ID" sz="1800" b="0" dirty="0" err="1">
                          <a:effectLst/>
                          <a:latin typeface="Times New Roman" panose="02020603050405020304" pitchFamily="18" charset="0"/>
                          <a:cs typeface="Times New Roman" panose="02020603050405020304" pitchFamily="18" charset="0"/>
                        </a:rPr>
                        <a:t>apat</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mengetahui</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lebih</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dominan</a:t>
                      </a:r>
                      <a:r>
                        <a:rPr lang="en-ID" sz="1800" b="0" dirty="0">
                          <a:effectLst/>
                          <a:latin typeface="Times New Roman" panose="02020603050405020304" pitchFamily="18" charset="0"/>
                          <a:cs typeface="Times New Roman" panose="02020603050405020304" pitchFamily="18" charset="0"/>
                        </a:rPr>
                        <a:t> mana </a:t>
                      </a:r>
                      <a:r>
                        <a:rPr lang="en-ID" sz="1800" b="0" dirty="0" err="1">
                          <a:effectLst/>
                          <a:latin typeface="Times New Roman" panose="02020603050405020304" pitchFamily="18" charset="0"/>
                          <a:cs typeface="Times New Roman" panose="02020603050405020304" pitchFamily="18" charset="0"/>
                        </a:rPr>
                        <a:t>pendapat</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masyarakat</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terhadap</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jasa</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pelayanan</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masyarakat</a:t>
                      </a:r>
                      <a:r>
                        <a:rPr lang="en-ID" sz="1800" b="0" dirty="0">
                          <a:effectLst/>
                          <a:latin typeface="Times New Roman" panose="02020603050405020304" pitchFamily="18" charset="0"/>
                          <a:cs typeface="Times New Roman" panose="02020603050405020304" pitchFamily="18" charset="0"/>
                        </a:rPr>
                        <a:t> BPJS </a:t>
                      </a:r>
                      <a:r>
                        <a:rPr lang="en-ID" sz="1800" b="0" dirty="0" err="1">
                          <a:effectLst/>
                          <a:latin typeface="Times New Roman" panose="02020603050405020304" pitchFamily="18" charset="0"/>
                          <a:cs typeface="Times New Roman" panose="02020603050405020304" pitchFamily="18" charset="0"/>
                        </a:rPr>
                        <a:t>Kesehatan</a:t>
                      </a:r>
                      <a:r>
                        <a:rPr lang="en-ID" sz="1800" b="0" dirty="0">
                          <a:effectLst/>
                          <a:latin typeface="Times New Roman" panose="02020603050405020304" pitchFamily="18" charset="0"/>
                          <a:cs typeface="Times New Roman" panose="02020603050405020304" pitchFamily="18" charset="0"/>
                        </a:rPr>
                        <a:t>.</a:t>
                      </a:r>
                      <a:endParaRPr lang="id-ID" sz="1800" b="0" dirty="0">
                        <a:effectLst/>
                        <a:latin typeface="Times New Roman" panose="02020603050405020304" pitchFamily="18" charset="0"/>
                        <a:cs typeface="Times New Roman" panose="02020603050405020304" pitchFamily="18" charset="0"/>
                      </a:endParaRPr>
                    </a:p>
                    <a:p>
                      <a:pPr marL="457200">
                        <a:lnSpc>
                          <a:spcPct val="107000"/>
                        </a:lnSpc>
                        <a:spcAft>
                          <a:spcPts val="0"/>
                        </a:spcAft>
                      </a:pPr>
                      <a:r>
                        <a:rPr lang="id-ID" sz="1800" b="0" dirty="0">
                          <a:effectLst/>
                          <a:latin typeface="Times New Roman" panose="02020603050405020304" pitchFamily="18" charset="0"/>
                          <a:cs typeface="Times New Roman" panose="02020603050405020304" pitchFamily="18" charset="0"/>
                        </a:rPr>
                        <a:t> </a:t>
                      </a:r>
                      <a:endParaRPr lang="id-ID"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1833716"/>
                  </a:ext>
                </a:extLst>
              </a:tr>
            </a:tbl>
          </a:graphicData>
        </a:graphic>
      </p:graphicFrame>
    </p:spTree>
    <p:extLst>
      <p:ext uri="{BB962C8B-B14F-4D97-AF65-F5344CB8AC3E}">
        <p14:creationId xmlns:p14="http://schemas.microsoft.com/office/powerpoint/2010/main" val="564678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233F-231D-426A-9A7F-B09D2960ED12}"/>
              </a:ext>
            </a:extLst>
          </p:cNvPr>
          <p:cNvSpPr>
            <a:spLocks noGrp="1"/>
          </p:cNvSpPr>
          <p:nvPr>
            <p:ph type="title"/>
          </p:nvPr>
        </p:nvSpPr>
        <p:spPr/>
        <p:txBody>
          <a:bodyPr/>
          <a:lstStyle/>
          <a:p>
            <a:r>
              <a:rPr lang="en-ID" dirty="0" err="1"/>
              <a:t>Metode</a:t>
            </a:r>
            <a:r>
              <a:rPr lang="en-ID" dirty="0"/>
              <a:t> </a:t>
            </a:r>
            <a:r>
              <a:rPr lang="en-ID" dirty="0" err="1"/>
              <a:t>yg</a:t>
            </a:r>
            <a:r>
              <a:rPr lang="en-ID" dirty="0"/>
              <a:t> </a:t>
            </a:r>
            <a:r>
              <a:rPr lang="en-ID" dirty="0" err="1"/>
              <a:t>diusulkan</a:t>
            </a:r>
            <a:endParaRPr lang="id-ID" dirty="0"/>
          </a:p>
        </p:txBody>
      </p:sp>
      <p:sp>
        <p:nvSpPr>
          <p:cNvPr id="3" name="Content Placeholder 2">
            <a:extLst>
              <a:ext uri="{FF2B5EF4-FFF2-40B4-BE49-F238E27FC236}">
                <a16:creationId xmlns:a16="http://schemas.microsoft.com/office/drawing/2014/main" id="{EB3D9520-7668-42AC-81E0-4C81DD91DF98}"/>
              </a:ext>
            </a:extLst>
          </p:cNvPr>
          <p:cNvSpPr>
            <a:spLocks noGrp="1"/>
          </p:cNvSpPr>
          <p:nvPr>
            <p:ph idx="1"/>
          </p:nvPr>
        </p:nvSpPr>
        <p:spPr/>
        <p:txBody>
          <a:bodyPr/>
          <a:lstStyle/>
          <a:p>
            <a:endParaRPr lang="id-ID" dirty="0"/>
          </a:p>
        </p:txBody>
      </p:sp>
      <p:sp>
        <p:nvSpPr>
          <p:cNvPr id="5" name="Rectangle: Rounded Corners 4">
            <a:extLst>
              <a:ext uri="{FF2B5EF4-FFF2-40B4-BE49-F238E27FC236}">
                <a16:creationId xmlns:a16="http://schemas.microsoft.com/office/drawing/2014/main" id="{1C0DFF62-2524-4C20-9FDD-12E7BBF470B4}"/>
              </a:ext>
            </a:extLst>
          </p:cNvPr>
          <p:cNvSpPr/>
          <p:nvPr/>
        </p:nvSpPr>
        <p:spPr>
          <a:xfrm>
            <a:off x="1583140" y="2388358"/>
            <a:ext cx="1869744" cy="64144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D" dirty="0"/>
              <a:t>Twitter</a:t>
            </a:r>
            <a:endParaRPr lang="id-ID" dirty="0"/>
          </a:p>
        </p:txBody>
      </p:sp>
      <p:sp>
        <p:nvSpPr>
          <p:cNvPr id="6" name="Rectangle: Rounded Corners 5">
            <a:extLst>
              <a:ext uri="{FF2B5EF4-FFF2-40B4-BE49-F238E27FC236}">
                <a16:creationId xmlns:a16="http://schemas.microsoft.com/office/drawing/2014/main" id="{19590CFC-30C9-44B7-BA28-E052D74463D1}"/>
              </a:ext>
            </a:extLst>
          </p:cNvPr>
          <p:cNvSpPr/>
          <p:nvPr/>
        </p:nvSpPr>
        <p:spPr>
          <a:xfrm>
            <a:off x="5161128" y="2388357"/>
            <a:ext cx="1869744" cy="64144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D" dirty="0"/>
              <a:t>Crawling</a:t>
            </a:r>
            <a:endParaRPr lang="id-ID" dirty="0"/>
          </a:p>
        </p:txBody>
      </p:sp>
      <p:sp>
        <p:nvSpPr>
          <p:cNvPr id="7" name="Rectangle: Rounded Corners 6">
            <a:extLst>
              <a:ext uri="{FF2B5EF4-FFF2-40B4-BE49-F238E27FC236}">
                <a16:creationId xmlns:a16="http://schemas.microsoft.com/office/drawing/2014/main" id="{CAC4E0A6-084E-4B71-9A7A-53E0A64238F5}"/>
              </a:ext>
            </a:extLst>
          </p:cNvPr>
          <p:cNvSpPr/>
          <p:nvPr/>
        </p:nvSpPr>
        <p:spPr>
          <a:xfrm>
            <a:off x="8739116" y="2388357"/>
            <a:ext cx="1869744" cy="64144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D" dirty="0" err="1"/>
              <a:t>Klasifikasi</a:t>
            </a:r>
            <a:endParaRPr lang="id-ID" dirty="0"/>
          </a:p>
        </p:txBody>
      </p:sp>
      <p:sp>
        <p:nvSpPr>
          <p:cNvPr id="8" name="Rectangle: Rounded Corners 7">
            <a:extLst>
              <a:ext uri="{FF2B5EF4-FFF2-40B4-BE49-F238E27FC236}">
                <a16:creationId xmlns:a16="http://schemas.microsoft.com/office/drawing/2014/main" id="{EA646220-5F41-4A0D-9F64-79963C66773C}"/>
              </a:ext>
            </a:extLst>
          </p:cNvPr>
          <p:cNvSpPr/>
          <p:nvPr/>
        </p:nvSpPr>
        <p:spPr>
          <a:xfrm>
            <a:off x="8739116" y="4492388"/>
            <a:ext cx="1869744" cy="64144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D" dirty="0"/>
              <a:t>Pre processing</a:t>
            </a:r>
            <a:endParaRPr lang="id-ID" dirty="0"/>
          </a:p>
        </p:txBody>
      </p:sp>
      <p:sp>
        <p:nvSpPr>
          <p:cNvPr id="9" name="Rectangle: Rounded Corners 8">
            <a:extLst>
              <a:ext uri="{FF2B5EF4-FFF2-40B4-BE49-F238E27FC236}">
                <a16:creationId xmlns:a16="http://schemas.microsoft.com/office/drawing/2014/main" id="{73838140-50A2-4E32-A346-3902BEE8CBDC}"/>
              </a:ext>
            </a:extLst>
          </p:cNvPr>
          <p:cNvSpPr/>
          <p:nvPr/>
        </p:nvSpPr>
        <p:spPr>
          <a:xfrm>
            <a:off x="5161128" y="4492388"/>
            <a:ext cx="1869744" cy="64144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D" dirty="0"/>
              <a:t>Hasil</a:t>
            </a:r>
            <a:endParaRPr lang="id-ID" dirty="0"/>
          </a:p>
        </p:txBody>
      </p:sp>
      <p:sp>
        <p:nvSpPr>
          <p:cNvPr id="10" name="Rectangle: Rounded Corners 9">
            <a:extLst>
              <a:ext uri="{FF2B5EF4-FFF2-40B4-BE49-F238E27FC236}">
                <a16:creationId xmlns:a16="http://schemas.microsoft.com/office/drawing/2014/main" id="{762F7D13-4E68-4747-9CFE-F629084FFDCB}"/>
              </a:ext>
            </a:extLst>
          </p:cNvPr>
          <p:cNvSpPr/>
          <p:nvPr/>
        </p:nvSpPr>
        <p:spPr>
          <a:xfrm>
            <a:off x="1583140" y="4492388"/>
            <a:ext cx="1869744" cy="64144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D" dirty="0" err="1"/>
              <a:t>Evaluasi</a:t>
            </a:r>
            <a:endParaRPr lang="id-ID" dirty="0"/>
          </a:p>
        </p:txBody>
      </p:sp>
      <p:sp>
        <p:nvSpPr>
          <p:cNvPr id="14" name="Arrow: Right 13">
            <a:extLst>
              <a:ext uri="{FF2B5EF4-FFF2-40B4-BE49-F238E27FC236}">
                <a16:creationId xmlns:a16="http://schemas.microsoft.com/office/drawing/2014/main" id="{7AF5AD11-BE29-4E6E-8E72-09F1A70DF8B0}"/>
              </a:ext>
            </a:extLst>
          </p:cNvPr>
          <p:cNvSpPr/>
          <p:nvPr/>
        </p:nvSpPr>
        <p:spPr>
          <a:xfrm>
            <a:off x="3870052" y="2599897"/>
            <a:ext cx="873908" cy="218364"/>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id-ID"/>
          </a:p>
        </p:txBody>
      </p:sp>
      <p:sp>
        <p:nvSpPr>
          <p:cNvPr id="15" name="Arrow: Right 14">
            <a:extLst>
              <a:ext uri="{FF2B5EF4-FFF2-40B4-BE49-F238E27FC236}">
                <a16:creationId xmlns:a16="http://schemas.microsoft.com/office/drawing/2014/main" id="{1E8D4792-1235-4248-819B-270546E1F073}"/>
              </a:ext>
            </a:extLst>
          </p:cNvPr>
          <p:cNvSpPr/>
          <p:nvPr/>
        </p:nvSpPr>
        <p:spPr>
          <a:xfrm>
            <a:off x="7448040" y="2599897"/>
            <a:ext cx="873908" cy="218364"/>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id-ID"/>
          </a:p>
        </p:txBody>
      </p:sp>
      <p:sp>
        <p:nvSpPr>
          <p:cNvPr id="16" name="Arrow: Right 15">
            <a:extLst>
              <a:ext uri="{FF2B5EF4-FFF2-40B4-BE49-F238E27FC236}">
                <a16:creationId xmlns:a16="http://schemas.microsoft.com/office/drawing/2014/main" id="{EB887779-5526-40A0-9278-945C39A0D4B1}"/>
              </a:ext>
            </a:extLst>
          </p:cNvPr>
          <p:cNvSpPr/>
          <p:nvPr/>
        </p:nvSpPr>
        <p:spPr>
          <a:xfrm rot="5400000">
            <a:off x="9237034" y="3651913"/>
            <a:ext cx="873908" cy="218364"/>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id-ID"/>
          </a:p>
        </p:txBody>
      </p:sp>
      <p:sp>
        <p:nvSpPr>
          <p:cNvPr id="17" name="Arrow: Right 16">
            <a:extLst>
              <a:ext uri="{FF2B5EF4-FFF2-40B4-BE49-F238E27FC236}">
                <a16:creationId xmlns:a16="http://schemas.microsoft.com/office/drawing/2014/main" id="{D55A4338-DBBF-45B6-8F17-337B5805815F}"/>
              </a:ext>
            </a:extLst>
          </p:cNvPr>
          <p:cNvSpPr/>
          <p:nvPr/>
        </p:nvSpPr>
        <p:spPr>
          <a:xfrm flipH="1">
            <a:off x="7426657" y="4703928"/>
            <a:ext cx="873908" cy="218364"/>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id-ID"/>
          </a:p>
        </p:txBody>
      </p:sp>
      <p:sp>
        <p:nvSpPr>
          <p:cNvPr id="18" name="Arrow: Right 17">
            <a:extLst>
              <a:ext uri="{FF2B5EF4-FFF2-40B4-BE49-F238E27FC236}">
                <a16:creationId xmlns:a16="http://schemas.microsoft.com/office/drawing/2014/main" id="{01D1FDBD-9105-41CE-A9F6-DADEADB448F8}"/>
              </a:ext>
            </a:extLst>
          </p:cNvPr>
          <p:cNvSpPr/>
          <p:nvPr/>
        </p:nvSpPr>
        <p:spPr>
          <a:xfrm flipH="1">
            <a:off x="3870052" y="4703928"/>
            <a:ext cx="873908" cy="218364"/>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id-ID"/>
          </a:p>
        </p:txBody>
      </p:sp>
    </p:spTree>
    <p:extLst>
      <p:ext uri="{BB962C8B-B14F-4D97-AF65-F5344CB8AC3E}">
        <p14:creationId xmlns:p14="http://schemas.microsoft.com/office/powerpoint/2010/main" val="408114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5E5B0-0787-4F13-AE97-518D3B59F748}"/>
              </a:ext>
            </a:extLst>
          </p:cNvPr>
          <p:cNvSpPr>
            <a:spLocks noGrp="1"/>
          </p:cNvSpPr>
          <p:nvPr>
            <p:ph type="title"/>
          </p:nvPr>
        </p:nvSpPr>
        <p:spPr/>
        <p:txBody>
          <a:bodyPr/>
          <a:lstStyle/>
          <a:p>
            <a:r>
              <a:rPr lang="en-ID" dirty="0"/>
              <a:t>INTERFACE APLIKASI</a:t>
            </a:r>
            <a:endParaRPr lang="id-ID" dirty="0"/>
          </a:p>
        </p:txBody>
      </p:sp>
      <p:pic>
        <p:nvPicPr>
          <p:cNvPr id="7" name="Content Placeholder 6">
            <a:extLst>
              <a:ext uri="{FF2B5EF4-FFF2-40B4-BE49-F238E27FC236}">
                <a16:creationId xmlns:a16="http://schemas.microsoft.com/office/drawing/2014/main" id="{543ABB80-DF7F-4A99-AC6E-B288E3AEB3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2890" y="2249488"/>
            <a:ext cx="6303046" cy="3541712"/>
          </a:xfrm>
        </p:spPr>
      </p:pic>
    </p:spTree>
    <p:extLst>
      <p:ext uri="{BB962C8B-B14F-4D97-AF65-F5344CB8AC3E}">
        <p14:creationId xmlns:p14="http://schemas.microsoft.com/office/powerpoint/2010/main" val="1841482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8DB7-E57E-44DE-81B9-B3FC93611543}"/>
              </a:ext>
            </a:extLst>
          </p:cNvPr>
          <p:cNvSpPr>
            <a:spLocks noGrp="1"/>
          </p:cNvSpPr>
          <p:nvPr>
            <p:ph type="title"/>
          </p:nvPr>
        </p:nvSpPr>
        <p:spPr/>
        <p:txBody>
          <a:bodyPr/>
          <a:lstStyle/>
          <a:p>
            <a:r>
              <a:rPr lang="en-ID" dirty="0"/>
              <a:t>INTERFACE APLIKASI</a:t>
            </a:r>
            <a:endParaRPr lang="id-ID" dirty="0"/>
          </a:p>
        </p:txBody>
      </p:sp>
      <p:pic>
        <p:nvPicPr>
          <p:cNvPr id="5" name="Content Placeholder 4">
            <a:extLst>
              <a:ext uri="{FF2B5EF4-FFF2-40B4-BE49-F238E27FC236}">
                <a16:creationId xmlns:a16="http://schemas.microsoft.com/office/drawing/2014/main" id="{541C4FAD-2E69-4BC2-8105-23A8E49C9B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2890" y="2249488"/>
            <a:ext cx="6303046" cy="3541712"/>
          </a:xfrm>
        </p:spPr>
      </p:pic>
    </p:spTree>
    <p:extLst>
      <p:ext uri="{BB962C8B-B14F-4D97-AF65-F5344CB8AC3E}">
        <p14:creationId xmlns:p14="http://schemas.microsoft.com/office/powerpoint/2010/main" val="1866059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2273-78D4-4521-ABEE-D4A8FBBD1B52}"/>
              </a:ext>
            </a:extLst>
          </p:cNvPr>
          <p:cNvSpPr>
            <a:spLocks noGrp="1"/>
          </p:cNvSpPr>
          <p:nvPr>
            <p:ph type="title"/>
          </p:nvPr>
        </p:nvSpPr>
        <p:spPr/>
        <p:txBody>
          <a:bodyPr/>
          <a:lstStyle/>
          <a:p>
            <a:r>
              <a:rPr lang="en-ID" dirty="0"/>
              <a:t>KESIMPULAN</a:t>
            </a:r>
            <a:endParaRPr lang="id-ID" dirty="0"/>
          </a:p>
        </p:txBody>
      </p:sp>
      <p:sp>
        <p:nvSpPr>
          <p:cNvPr id="3" name="Content Placeholder 2">
            <a:extLst>
              <a:ext uri="{FF2B5EF4-FFF2-40B4-BE49-F238E27FC236}">
                <a16:creationId xmlns:a16="http://schemas.microsoft.com/office/drawing/2014/main" id="{2C8F2154-2ECA-4335-905E-2E84D8273E78}"/>
              </a:ext>
            </a:extLst>
          </p:cNvPr>
          <p:cNvSpPr>
            <a:spLocks noGrp="1"/>
          </p:cNvSpPr>
          <p:nvPr>
            <p:ph idx="1"/>
          </p:nvPr>
        </p:nvSpPr>
        <p:spPr/>
        <p:txBody>
          <a:bodyPr/>
          <a:lstStyle/>
          <a:p>
            <a:r>
              <a:rPr lang="en-ID" dirty="0" err="1"/>
              <a:t>Berdasarkan</a:t>
            </a:r>
            <a:r>
              <a:rPr lang="en-ID" dirty="0"/>
              <a:t> pada </a:t>
            </a:r>
            <a:r>
              <a:rPr lang="en-ID" dirty="0" err="1"/>
              <a:t>penelitian</a:t>
            </a:r>
            <a:r>
              <a:rPr lang="en-ID" dirty="0"/>
              <a:t> </a:t>
            </a:r>
            <a:r>
              <a:rPr lang="en-ID" dirty="0" err="1"/>
              <a:t>ini</a:t>
            </a:r>
            <a:r>
              <a:rPr lang="en-ID" dirty="0"/>
              <a:t>, data </a:t>
            </a:r>
            <a:r>
              <a:rPr lang="en-ID" dirty="0" err="1"/>
              <a:t>berasal</a:t>
            </a:r>
            <a:r>
              <a:rPr lang="en-ID" dirty="0"/>
              <a:t> </a:t>
            </a:r>
            <a:r>
              <a:rPr lang="en-ID" dirty="0" err="1"/>
              <a:t>dari</a:t>
            </a:r>
            <a:r>
              <a:rPr lang="en-ID" dirty="0"/>
              <a:t> keyword </a:t>
            </a:r>
            <a:r>
              <a:rPr lang="en-ID" b="1" dirty="0"/>
              <a:t>“</a:t>
            </a:r>
            <a:r>
              <a:rPr lang="en-ID" b="1" dirty="0" err="1"/>
              <a:t>bpjs</a:t>
            </a:r>
            <a:r>
              <a:rPr lang="en-ID" b="1" dirty="0"/>
              <a:t>, </a:t>
            </a:r>
            <a:r>
              <a:rPr lang="en-ID" b="1" dirty="0" err="1"/>
              <a:t>bpjskesehatan</a:t>
            </a:r>
            <a:r>
              <a:rPr lang="en-ID" b="1" dirty="0"/>
              <a:t>” </a:t>
            </a:r>
            <a:r>
              <a:rPr lang="en-ID" dirty="0"/>
              <a:t>Dari 100 </a:t>
            </a:r>
            <a:r>
              <a:rPr lang="en-ID" i="1" dirty="0"/>
              <a:t>tweet</a:t>
            </a:r>
            <a:r>
              <a:rPr lang="en-ID" dirty="0"/>
              <a:t> </a:t>
            </a:r>
            <a:r>
              <a:rPr lang="en-ID" dirty="0" err="1"/>
              <a:t>dijadikan</a:t>
            </a:r>
            <a:r>
              <a:rPr lang="en-ID" dirty="0"/>
              <a:t> </a:t>
            </a:r>
            <a:r>
              <a:rPr lang="en-ID" dirty="0" err="1"/>
              <a:t>sebagai</a:t>
            </a:r>
            <a:r>
              <a:rPr lang="en-ID" dirty="0"/>
              <a:t> data </a:t>
            </a:r>
            <a:r>
              <a:rPr lang="en-ID" i="1" dirty="0"/>
              <a:t>training</a:t>
            </a:r>
            <a:r>
              <a:rPr lang="en-ID" dirty="0"/>
              <a:t> dan 20 % </a:t>
            </a:r>
            <a:r>
              <a:rPr lang="en-ID" dirty="0" err="1"/>
              <a:t>dari</a:t>
            </a:r>
            <a:r>
              <a:rPr lang="en-ID" dirty="0"/>
              <a:t> data training </a:t>
            </a:r>
            <a:r>
              <a:rPr lang="en-ID" dirty="0" err="1"/>
              <a:t>akan</a:t>
            </a:r>
            <a:r>
              <a:rPr lang="en-ID" dirty="0"/>
              <a:t> </a:t>
            </a:r>
            <a:r>
              <a:rPr lang="en-ID" dirty="0" err="1"/>
              <a:t>menjadi</a:t>
            </a:r>
            <a:r>
              <a:rPr lang="en-ID" dirty="0"/>
              <a:t> data testing. Proses </a:t>
            </a:r>
            <a:r>
              <a:rPr lang="en-ID" dirty="0" err="1"/>
              <a:t>dimulai</a:t>
            </a:r>
            <a:r>
              <a:rPr lang="en-ID" dirty="0"/>
              <a:t> </a:t>
            </a:r>
            <a:r>
              <a:rPr lang="en-ID" dirty="0" err="1"/>
              <a:t>dengan</a:t>
            </a:r>
            <a:r>
              <a:rPr lang="en-ID" i="1" dirty="0"/>
              <a:t> cleaning, case </a:t>
            </a:r>
            <a:r>
              <a:rPr lang="en-ID" i="1" dirty="0" err="1"/>
              <a:t>volding</a:t>
            </a:r>
            <a:r>
              <a:rPr lang="en-ID" i="1" dirty="0"/>
              <a:t>, tokenizing, </a:t>
            </a:r>
            <a:r>
              <a:rPr lang="en-ID" i="1" dirty="0" err="1"/>
              <a:t>stopword</a:t>
            </a:r>
            <a:r>
              <a:rPr lang="en-ID" i="1" dirty="0"/>
              <a:t> removal dan stemming</a:t>
            </a:r>
            <a:r>
              <a:rPr lang="en-ID" dirty="0"/>
              <a:t>. Proses </a:t>
            </a:r>
            <a:r>
              <a:rPr lang="en-ID" dirty="0" err="1"/>
              <a:t>selanjutnya</a:t>
            </a:r>
            <a:r>
              <a:rPr lang="en-ID" dirty="0"/>
              <a:t> </a:t>
            </a:r>
            <a:r>
              <a:rPr lang="en-ID" dirty="0" err="1"/>
              <a:t>merupakan</a:t>
            </a:r>
            <a:r>
              <a:rPr lang="en-ID" dirty="0"/>
              <a:t> proses </a:t>
            </a:r>
            <a:r>
              <a:rPr lang="en-ID" dirty="0" err="1"/>
              <a:t>pelabelan</a:t>
            </a:r>
            <a:r>
              <a:rPr lang="en-ID" dirty="0"/>
              <a:t> manual </a:t>
            </a:r>
            <a:r>
              <a:rPr lang="en-ID" dirty="0" err="1"/>
              <a:t>dengan</a:t>
            </a:r>
            <a:r>
              <a:rPr lang="en-ID" dirty="0"/>
              <a:t> </a:t>
            </a:r>
            <a:r>
              <a:rPr lang="en-ID" dirty="0" err="1"/>
              <a:t>memberi</a:t>
            </a:r>
            <a:r>
              <a:rPr lang="en-ID" dirty="0"/>
              <a:t> label </a:t>
            </a:r>
            <a:r>
              <a:rPr lang="en-ID" dirty="0" err="1"/>
              <a:t>negatif</a:t>
            </a:r>
            <a:r>
              <a:rPr lang="en-ID" dirty="0"/>
              <a:t> dan </a:t>
            </a:r>
            <a:r>
              <a:rPr lang="en-ID" dirty="0" err="1"/>
              <a:t>positif</a:t>
            </a:r>
            <a:r>
              <a:rPr lang="en-ID" dirty="0"/>
              <a:t>. </a:t>
            </a:r>
            <a:r>
              <a:rPr lang="en-ID" dirty="0" err="1"/>
              <a:t>Hingga</a:t>
            </a:r>
            <a:r>
              <a:rPr lang="en-ID" dirty="0"/>
              <a:t> </a:t>
            </a:r>
            <a:r>
              <a:rPr lang="en-ID" dirty="0" err="1"/>
              <a:t>mendapatkan</a:t>
            </a:r>
            <a:r>
              <a:rPr lang="en-ID" dirty="0"/>
              <a:t> </a:t>
            </a:r>
            <a:r>
              <a:rPr lang="en-ID" dirty="0" err="1"/>
              <a:t>tingkat</a:t>
            </a:r>
            <a:r>
              <a:rPr lang="en-ID" dirty="0"/>
              <a:t> </a:t>
            </a:r>
            <a:r>
              <a:rPr lang="en-ID" dirty="0" err="1"/>
              <a:t>akurasi</a:t>
            </a:r>
            <a:r>
              <a:rPr lang="en-ID" dirty="0"/>
              <a:t> </a:t>
            </a:r>
            <a:r>
              <a:rPr lang="en-ID" dirty="0" err="1"/>
              <a:t>sebesar</a:t>
            </a:r>
            <a:r>
              <a:rPr lang="en-ID" dirty="0"/>
              <a:t> 85%.</a:t>
            </a:r>
            <a:endParaRPr lang="id-ID" dirty="0"/>
          </a:p>
          <a:p>
            <a:endParaRPr lang="id-ID" dirty="0"/>
          </a:p>
        </p:txBody>
      </p:sp>
    </p:spTree>
    <p:extLst>
      <p:ext uri="{BB962C8B-B14F-4D97-AF65-F5344CB8AC3E}">
        <p14:creationId xmlns:p14="http://schemas.microsoft.com/office/powerpoint/2010/main" val="1550306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EAAF-942F-4460-8234-2D39803D4A51}"/>
              </a:ext>
            </a:extLst>
          </p:cNvPr>
          <p:cNvSpPr>
            <a:spLocks noGrp="1"/>
          </p:cNvSpPr>
          <p:nvPr>
            <p:ph type="title"/>
          </p:nvPr>
        </p:nvSpPr>
        <p:spPr/>
        <p:txBody>
          <a:bodyPr/>
          <a:lstStyle/>
          <a:p>
            <a:r>
              <a:rPr lang="en-ID" dirty="0"/>
              <a:t>SARAN</a:t>
            </a:r>
            <a:endParaRPr lang="id-ID" dirty="0"/>
          </a:p>
        </p:txBody>
      </p:sp>
      <p:sp>
        <p:nvSpPr>
          <p:cNvPr id="3" name="Content Placeholder 2">
            <a:extLst>
              <a:ext uri="{FF2B5EF4-FFF2-40B4-BE49-F238E27FC236}">
                <a16:creationId xmlns:a16="http://schemas.microsoft.com/office/drawing/2014/main" id="{132F2CCD-0E8B-4874-A756-14E7F5F66A4C}"/>
              </a:ext>
            </a:extLst>
          </p:cNvPr>
          <p:cNvSpPr>
            <a:spLocks noGrp="1"/>
          </p:cNvSpPr>
          <p:nvPr>
            <p:ph idx="1"/>
          </p:nvPr>
        </p:nvSpPr>
        <p:spPr/>
        <p:txBody>
          <a:bodyPr/>
          <a:lstStyle/>
          <a:p>
            <a:r>
              <a:rPr lang="en-ID" dirty="0"/>
              <a:t>Saran yang </a:t>
            </a:r>
            <a:r>
              <a:rPr lang="en-ID" dirty="0" err="1"/>
              <a:t>dapat</a:t>
            </a:r>
            <a:r>
              <a:rPr lang="en-ID" dirty="0"/>
              <a:t> </a:t>
            </a:r>
            <a:r>
              <a:rPr lang="en-ID" dirty="0" err="1"/>
              <a:t>diberikan</a:t>
            </a:r>
            <a:r>
              <a:rPr lang="en-ID" dirty="0"/>
              <a:t> </a:t>
            </a:r>
            <a:r>
              <a:rPr lang="en-ID" dirty="0" err="1"/>
              <a:t>guna</a:t>
            </a:r>
            <a:r>
              <a:rPr lang="en-ID" dirty="0"/>
              <a:t> </a:t>
            </a:r>
            <a:r>
              <a:rPr lang="en-ID" dirty="0" err="1"/>
              <a:t>perkembangan</a:t>
            </a:r>
            <a:r>
              <a:rPr lang="en-ID" dirty="0"/>
              <a:t> </a:t>
            </a:r>
            <a:r>
              <a:rPr lang="en-ID" dirty="0" err="1"/>
              <a:t>klasifikasi</a:t>
            </a:r>
            <a:r>
              <a:rPr lang="en-ID" dirty="0"/>
              <a:t> </a:t>
            </a:r>
            <a:r>
              <a:rPr lang="id-ID" dirty="0"/>
              <a:t>pendapat</a:t>
            </a:r>
            <a:r>
              <a:rPr lang="en-ID" dirty="0"/>
              <a:t> </a:t>
            </a:r>
            <a:r>
              <a:rPr lang="en-ID" dirty="0" err="1"/>
              <a:t>masyarakat</a:t>
            </a:r>
            <a:r>
              <a:rPr lang="en-ID" dirty="0"/>
              <a:t> </a:t>
            </a:r>
            <a:r>
              <a:rPr lang="en-ID" dirty="0" err="1"/>
              <a:t>mengenai</a:t>
            </a:r>
            <a:r>
              <a:rPr lang="en-ID" dirty="0"/>
              <a:t> </a:t>
            </a:r>
            <a:r>
              <a:rPr lang="id-ID" dirty="0"/>
              <a:t>kinerja layanan masyarakat BPJS Kesehatan </a:t>
            </a:r>
            <a:r>
              <a:rPr lang="en-ID" dirty="0" err="1"/>
              <a:t>adalah</a:t>
            </a:r>
            <a:r>
              <a:rPr lang="en-ID" dirty="0"/>
              <a:t> </a:t>
            </a:r>
            <a:r>
              <a:rPr lang="en-ID" dirty="0" err="1"/>
              <a:t>memperbanyak</a:t>
            </a:r>
            <a:r>
              <a:rPr lang="en-ID" dirty="0"/>
              <a:t> </a:t>
            </a:r>
            <a:r>
              <a:rPr lang="en-ID" dirty="0" err="1"/>
              <a:t>kamus</a:t>
            </a:r>
            <a:r>
              <a:rPr lang="en-ID" dirty="0"/>
              <a:t> </a:t>
            </a:r>
            <a:r>
              <a:rPr lang="en-ID" dirty="0" err="1"/>
              <a:t>selain</a:t>
            </a:r>
            <a:r>
              <a:rPr lang="en-ID" dirty="0"/>
              <a:t> </a:t>
            </a:r>
            <a:r>
              <a:rPr lang="en-ID" dirty="0" err="1"/>
              <a:t>menggunakan</a:t>
            </a:r>
            <a:r>
              <a:rPr lang="en-ID" dirty="0"/>
              <a:t> </a:t>
            </a:r>
            <a:r>
              <a:rPr lang="en-ID" dirty="0" err="1"/>
              <a:t>libraby</a:t>
            </a:r>
            <a:r>
              <a:rPr lang="en-ID" dirty="0"/>
              <a:t> </a:t>
            </a:r>
            <a:r>
              <a:rPr lang="en-ID" dirty="0" err="1"/>
              <a:t>sastrawi</a:t>
            </a:r>
            <a:r>
              <a:rPr lang="en-ID" dirty="0"/>
              <a:t>. Karena </a:t>
            </a:r>
            <a:r>
              <a:rPr lang="en-ID" dirty="0" err="1"/>
              <a:t>tingkat</a:t>
            </a:r>
            <a:r>
              <a:rPr lang="en-ID" dirty="0"/>
              <a:t> </a:t>
            </a:r>
            <a:r>
              <a:rPr lang="en-ID" dirty="0" err="1"/>
              <a:t>keakuratan</a:t>
            </a:r>
            <a:r>
              <a:rPr lang="en-ID" dirty="0"/>
              <a:t> </a:t>
            </a:r>
            <a:r>
              <a:rPr lang="en-ID" dirty="0" err="1"/>
              <a:t>bergantung</a:t>
            </a:r>
            <a:r>
              <a:rPr lang="en-ID" dirty="0"/>
              <a:t> pada </a:t>
            </a:r>
            <a:r>
              <a:rPr lang="en-ID" dirty="0" err="1"/>
              <a:t>jumlah</a:t>
            </a:r>
            <a:r>
              <a:rPr lang="en-ID" dirty="0"/>
              <a:t> </a:t>
            </a:r>
            <a:r>
              <a:rPr lang="en-ID" dirty="0" err="1"/>
              <a:t>kamus</a:t>
            </a:r>
            <a:r>
              <a:rPr lang="en-ID" dirty="0"/>
              <a:t>.</a:t>
            </a:r>
            <a:endParaRPr lang="id-ID" dirty="0"/>
          </a:p>
          <a:p>
            <a:br>
              <a:rPr lang="en-ID" b="1" dirty="0"/>
            </a:br>
            <a:endParaRPr lang="id-ID" dirty="0"/>
          </a:p>
        </p:txBody>
      </p:sp>
    </p:spTree>
    <p:extLst>
      <p:ext uri="{BB962C8B-B14F-4D97-AF65-F5344CB8AC3E}">
        <p14:creationId xmlns:p14="http://schemas.microsoft.com/office/powerpoint/2010/main" val="21103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6A3A-901A-433F-B0B5-A1A3D16C6526}"/>
              </a:ext>
            </a:extLst>
          </p:cNvPr>
          <p:cNvSpPr>
            <a:spLocks noGrp="1"/>
          </p:cNvSpPr>
          <p:nvPr>
            <p:ph type="title"/>
          </p:nvPr>
        </p:nvSpPr>
        <p:spPr>
          <a:xfrm>
            <a:off x="1141412" y="2689715"/>
            <a:ext cx="9905998" cy="1478570"/>
          </a:xfrm>
        </p:spPr>
        <p:txBody>
          <a:bodyPr/>
          <a:lstStyle/>
          <a:p>
            <a:pPr algn="ctr"/>
            <a:r>
              <a:rPr lang="en-ID" dirty="0" err="1"/>
              <a:t>Terima</a:t>
            </a:r>
            <a:r>
              <a:rPr lang="en-ID" dirty="0"/>
              <a:t> </a:t>
            </a:r>
            <a:r>
              <a:rPr lang="en-ID" dirty="0" err="1"/>
              <a:t>kasih</a:t>
            </a:r>
            <a:endParaRPr lang="id-ID" dirty="0"/>
          </a:p>
        </p:txBody>
      </p:sp>
      <p:sp>
        <p:nvSpPr>
          <p:cNvPr id="3" name="Content Placeholder 2">
            <a:extLst>
              <a:ext uri="{FF2B5EF4-FFF2-40B4-BE49-F238E27FC236}">
                <a16:creationId xmlns:a16="http://schemas.microsoft.com/office/drawing/2014/main" id="{17F0B7FB-C5B7-4D07-AC0C-1EF1A41C3DEF}"/>
              </a:ext>
            </a:extLst>
          </p:cNvPr>
          <p:cNvSpPr>
            <a:spLocks noGrp="1"/>
          </p:cNvSpPr>
          <p:nvPr>
            <p:ph idx="1"/>
          </p:nvPr>
        </p:nvSpPr>
        <p:spPr/>
        <p:txBody>
          <a:bodyPr/>
          <a:lstStyle/>
          <a:p>
            <a:endParaRPr lang="id-ID"/>
          </a:p>
        </p:txBody>
      </p:sp>
    </p:spTree>
    <p:extLst>
      <p:ext uri="{BB962C8B-B14F-4D97-AF65-F5344CB8AC3E}">
        <p14:creationId xmlns:p14="http://schemas.microsoft.com/office/powerpoint/2010/main" val="127986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5130-9205-4FA1-BC43-6673D8D15E3C}"/>
              </a:ext>
            </a:extLst>
          </p:cNvPr>
          <p:cNvSpPr>
            <a:spLocks noGrp="1"/>
          </p:cNvSpPr>
          <p:nvPr>
            <p:ph type="title"/>
          </p:nvPr>
        </p:nvSpPr>
        <p:spPr/>
        <p:txBody>
          <a:bodyPr/>
          <a:lstStyle/>
          <a:p>
            <a:endParaRPr lang="id-ID" dirty="0"/>
          </a:p>
        </p:txBody>
      </p:sp>
      <p:sp>
        <p:nvSpPr>
          <p:cNvPr id="3" name="Content Placeholder 2">
            <a:extLst>
              <a:ext uri="{FF2B5EF4-FFF2-40B4-BE49-F238E27FC236}">
                <a16:creationId xmlns:a16="http://schemas.microsoft.com/office/drawing/2014/main" id="{064CDFBD-13FE-458F-8029-1B0F822EA4D2}"/>
              </a:ext>
            </a:extLst>
          </p:cNvPr>
          <p:cNvSpPr>
            <a:spLocks noGrp="1"/>
          </p:cNvSpPr>
          <p:nvPr>
            <p:ph idx="1"/>
          </p:nvPr>
        </p:nvSpPr>
        <p:spPr/>
        <p:txBody>
          <a:bodyPr/>
          <a:lstStyle/>
          <a:p>
            <a:endParaRPr lang="id-ID" dirty="0"/>
          </a:p>
        </p:txBody>
      </p:sp>
      <p:sp>
        <p:nvSpPr>
          <p:cNvPr id="4" name="Rectangle: Rounded Corners 3">
            <a:extLst>
              <a:ext uri="{FF2B5EF4-FFF2-40B4-BE49-F238E27FC236}">
                <a16:creationId xmlns:a16="http://schemas.microsoft.com/office/drawing/2014/main" id="{5083DFD7-2B27-46F6-BB3A-6A8A99AFCFC8}"/>
              </a:ext>
            </a:extLst>
          </p:cNvPr>
          <p:cNvSpPr/>
          <p:nvPr/>
        </p:nvSpPr>
        <p:spPr>
          <a:xfrm>
            <a:off x="4355910" y="1066799"/>
            <a:ext cx="3480179" cy="6687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D" dirty="0" err="1"/>
              <a:t>Latar</a:t>
            </a:r>
            <a:r>
              <a:rPr lang="en-ID" dirty="0"/>
              <a:t> </a:t>
            </a:r>
            <a:r>
              <a:rPr lang="en-ID" dirty="0" err="1"/>
              <a:t>Belakang</a:t>
            </a:r>
            <a:endParaRPr lang="id-ID" dirty="0"/>
          </a:p>
        </p:txBody>
      </p:sp>
      <p:sp>
        <p:nvSpPr>
          <p:cNvPr id="5" name="Rectangle: Rounded Corners 4">
            <a:extLst>
              <a:ext uri="{FF2B5EF4-FFF2-40B4-BE49-F238E27FC236}">
                <a16:creationId xmlns:a16="http://schemas.microsoft.com/office/drawing/2014/main" id="{527B9001-EF34-450B-9861-E25BF290928C}"/>
              </a:ext>
            </a:extLst>
          </p:cNvPr>
          <p:cNvSpPr/>
          <p:nvPr/>
        </p:nvSpPr>
        <p:spPr>
          <a:xfrm>
            <a:off x="4355912" y="1954953"/>
            <a:ext cx="3480179" cy="6687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D" dirty="0" err="1"/>
              <a:t>Perumusan</a:t>
            </a:r>
            <a:r>
              <a:rPr lang="en-ID" dirty="0"/>
              <a:t> </a:t>
            </a:r>
            <a:r>
              <a:rPr lang="en-ID" dirty="0" err="1"/>
              <a:t>Masalah</a:t>
            </a:r>
            <a:endParaRPr lang="id-ID" dirty="0"/>
          </a:p>
        </p:txBody>
      </p:sp>
      <p:sp>
        <p:nvSpPr>
          <p:cNvPr id="6" name="Rectangle: Rounded Corners 5">
            <a:extLst>
              <a:ext uri="{FF2B5EF4-FFF2-40B4-BE49-F238E27FC236}">
                <a16:creationId xmlns:a16="http://schemas.microsoft.com/office/drawing/2014/main" id="{43BA8933-B72E-408E-BD68-28C5D8913C99}"/>
              </a:ext>
            </a:extLst>
          </p:cNvPr>
          <p:cNvSpPr/>
          <p:nvPr/>
        </p:nvSpPr>
        <p:spPr>
          <a:xfrm>
            <a:off x="4355910" y="2847043"/>
            <a:ext cx="3480179" cy="6687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D" dirty="0"/>
              <a:t>Batasan </a:t>
            </a:r>
            <a:r>
              <a:rPr lang="en-ID" dirty="0" err="1"/>
              <a:t>Masalah</a:t>
            </a:r>
            <a:endParaRPr lang="id-ID" dirty="0"/>
          </a:p>
        </p:txBody>
      </p:sp>
      <p:sp>
        <p:nvSpPr>
          <p:cNvPr id="7" name="Rectangle: Rounded Corners 6">
            <a:extLst>
              <a:ext uri="{FF2B5EF4-FFF2-40B4-BE49-F238E27FC236}">
                <a16:creationId xmlns:a16="http://schemas.microsoft.com/office/drawing/2014/main" id="{DA9197C8-56C4-43AF-A419-B74CF0456A91}"/>
              </a:ext>
            </a:extLst>
          </p:cNvPr>
          <p:cNvSpPr/>
          <p:nvPr/>
        </p:nvSpPr>
        <p:spPr>
          <a:xfrm>
            <a:off x="4355910" y="3726688"/>
            <a:ext cx="3480179" cy="6687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D" dirty="0" err="1"/>
              <a:t>Tujuan</a:t>
            </a:r>
            <a:r>
              <a:rPr lang="en-ID" dirty="0"/>
              <a:t> </a:t>
            </a:r>
            <a:r>
              <a:rPr lang="en-ID" dirty="0" err="1"/>
              <a:t>Penelitian</a:t>
            </a:r>
            <a:endParaRPr lang="id-ID" dirty="0"/>
          </a:p>
        </p:txBody>
      </p:sp>
      <p:sp>
        <p:nvSpPr>
          <p:cNvPr id="8" name="Rectangle: Rounded Corners 7">
            <a:extLst>
              <a:ext uri="{FF2B5EF4-FFF2-40B4-BE49-F238E27FC236}">
                <a16:creationId xmlns:a16="http://schemas.microsoft.com/office/drawing/2014/main" id="{47CB1E16-D9E5-451B-8E81-F1A409946F0F}"/>
              </a:ext>
            </a:extLst>
          </p:cNvPr>
          <p:cNvSpPr/>
          <p:nvPr/>
        </p:nvSpPr>
        <p:spPr>
          <a:xfrm>
            <a:off x="4355910" y="4618459"/>
            <a:ext cx="3480179" cy="6687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D" dirty="0" err="1"/>
              <a:t>Landasan</a:t>
            </a:r>
            <a:r>
              <a:rPr lang="en-ID" dirty="0"/>
              <a:t> </a:t>
            </a:r>
            <a:r>
              <a:rPr lang="en-ID" dirty="0" err="1"/>
              <a:t>Teori</a:t>
            </a:r>
            <a:endParaRPr lang="id-ID" dirty="0"/>
          </a:p>
        </p:txBody>
      </p:sp>
      <p:sp>
        <p:nvSpPr>
          <p:cNvPr id="10" name="Rectangle: Rounded Corners 9">
            <a:extLst>
              <a:ext uri="{FF2B5EF4-FFF2-40B4-BE49-F238E27FC236}">
                <a16:creationId xmlns:a16="http://schemas.microsoft.com/office/drawing/2014/main" id="{A6078819-651F-4A49-8959-6242A8983F63}"/>
              </a:ext>
            </a:extLst>
          </p:cNvPr>
          <p:cNvSpPr/>
          <p:nvPr/>
        </p:nvSpPr>
        <p:spPr>
          <a:xfrm>
            <a:off x="4354323" y="5526563"/>
            <a:ext cx="3480179" cy="6687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D" dirty="0" err="1"/>
              <a:t>Kerangka</a:t>
            </a:r>
            <a:r>
              <a:rPr lang="en-ID" dirty="0"/>
              <a:t> </a:t>
            </a:r>
            <a:r>
              <a:rPr lang="en-ID" dirty="0" err="1"/>
              <a:t>Pemikiran</a:t>
            </a:r>
            <a:endParaRPr lang="id-ID" dirty="0"/>
          </a:p>
        </p:txBody>
      </p:sp>
    </p:spTree>
    <p:extLst>
      <p:ext uri="{BB962C8B-B14F-4D97-AF65-F5344CB8AC3E}">
        <p14:creationId xmlns:p14="http://schemas.microsoft.com/office/powerpoint/2010/main" val="4059551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FA2F-C043-42FD-B777-C89E5B192962}"/>
              </a:ext>
            </a:extLst>
          </p:cNvPr>
          <p:cNvSpPr>
            <a:spLocks noGrp="1"/>
          </p:cNvSpPr>
          <p:nvPr>
            <p:ph type="title"/>
          </p:nvPr>
        </p:nvSpPr>
        <p:spPr/>
        <p:txBody>
          <a:bodyPr/>
          <a:lstStyle/>
          <a:p>
            <a:r>
              <a:rPr lang="en-ID" dirty="0" err="1"/>
              <a:t>Latar</a:t>
            </a:r>
            <a:r>
              <a:rPr lang="en-ID" dirty="0"/>
              <a:t> </a:t>
            </a:r>
            <a:r>
              <a:rPr lang="en-ID" dirty="0" err="1"/>
              <a:t>belakang</a:t>
            </a:r>
            <a:endParaRPr lang="id-ID" dirty="0"/>
          </a:p>
        </p:txBody>
      </p:sp>
      <p:sp>
        <p:nvSpPr>
          <p:cNvPr id="3" name="Content Placeholder 2">
            <a:extLst>
              <a:ext uri="{FF2B5EF4-FFF2-40B4-BE49-F238E27FC236}">
                <a16:creationId xmlns:a16="http://schemas.microsoft.com/office/drawing/2014/main" id="{674AA9D0-979D-4173-AE4D-F5D323D9A303}"/>
              </a:ext>
            </a:extLst>
          </p:cNvPr>
          <p:cNvSpPr>
            <a:spLocks noGrp="1"/>
          </p:cNvSpPr>
          <p:nvPr>
            <p:ph idx="1"/>
          </p:nvPr>
        </p:nvSpPr>
        <p:spPr/>
        <p:txBody>
          <a:bodyPr/>
          <a:lstStyle/>
          <a:p>
            <a:r>
              <a:rPr lang="en-ID" dirty="0" err="1"/>
              <a:t>Jaminan</a:t>
            </a:r>
            <a:r>
              <a:rPr lang="en-ID" dirty="0"/>
              <a:t> </a:t>
            </a:r>
            <a:r>
              <a:rPr lang="en-ID" dirty="0" err="1"/>
              <a:t>sosial</a:t>
            </a:r>
            <a:r>
              <a:rPr lang="en-ID" dirty="0"/>
              <a:t> </a:t>
            </a:r>
            <a:r>
              <a:rPr lang="en-ID" dirty="0" err="1"/>
              <a:t>merupakan</a:t>
            </a:r>
            <a:r>
              <a:rPr lang="en-ID" dirty="0"/>
              <a:t> </a:t>
            </a:r>
            <a:r>
              <a:rPr lang="en-ID" dirty="0" err="1"/>
              <a:t>hak</a:t>
            </a:r>
            <a:r>
              <a:rPr lang="en-ID" dirty="0"/>
              <a:t> </a:t>
            </a:r>
            <a:r>
              <a:rPr lang="en-ID" dirty="0" err="1"/>
              <a:t>setiap</a:t>
            </a:r>
            <a:r>
              <a:rPr lang="en-ID" dirty="0"/>
              <a:t> orang yang </a:t>
            </a:r>
            <a:r>
              <a:rPr lang="en-ID" dirty="0" err="1"/>
              <a:t>pemenuhannya</a:t>
            </a:r>
            <a:r>
              <a:rPr lang="en-ID" dirty="0"/>
              <a:t> </a:t>
            </a:r>
            <a:r>
              <a:rPr lang="en-ID" dirty="0" err="1"/>
              <a:t>dijamin</a:t>
            </a:r>
            <a:r>
              <a:rPr lang="en-ID" dirty="0"/>
              <a:t> oleh </a:t>
            </a:r>
            <a:r>
              <a:rPr lang="en-ID" dirty="0" err="1"/>
              <a:t>konstitusi</a:t>
            </a:r>
            <a:r>
              <a:rPr lang="en-ID" dirty="0"/>
              <a:t> dan </a:t>
            </a:r>
            <a:r>
              <a:rPr lang="en-ID" dirty="0" err="1"/>
              <a:t>peraturan</a:t>
            </a:r>
            <a:r>
              <a:rPr lang="en-ID" dirty="0"/>
              <a:t> </a:t>
            </a:r>
            <a:r>
              <a:rPr lang="en-ID" dirty="0" err="1"/>
              <a:t>perundang-undangan</a:t>
            </a:r>
            <a:r>
              <a:rPr lang="en-ID" dirty="0"/>
              <a:t> yang </a:t>
            </a:r>
            <a:r>
              <a:rPr lang="en-ID" dirty="0" err="1"/>
              <a:t>berlaku</a:t>
            </a:r>
            <a:r>
              <a:rPr lang="en-ID" dirty="0"/>
              <a:t>.</a:t>
            </a:r>
          </a:p>
          <a:p>
            <a:r>
              <a:rPr lang="id-ID" dirty="0"/>
              <a:t>Tenaga kerja merupakan faktor strategis dalam upaya mewujudkan pembangunan nasional Indonesia.</a:t>
            </a:r>
            <a:endParaRPr lang="en-ID" dirty="0"/>
          </a:p>
          <a:p>
            <a:r>
              <a:rPr lang="id-ID" dirty="0"/>
              <a:t>Salah satu bentuk terwujudnya kesejahteraan tenaga kerja adalah terpenuhinya jaminan kesehatan.</a:t>
            </a:r>
            <a:endParaRPr lang="en-ID" dirty="0"/>
          </a:p>
          <a:p>
            <a:endParaRPr lang="id-ID" dirty="0"/>
          </a:p>
        </p:txBody>
      </p:sp>
    </p:spTree>
    <p:extLst>
      <p:ext uri="{BB962C8B-B14F-4D97-AF65-F5344CB8AC3E}">
        <p14:creationId xmlns:p14="http://schemas.microsoft.com/office/powerpoint/2010/main" val="1140137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70F83-B693-4B9D-B70D-EDC1A2367E3B}"/>
              </a:ext>
            </a:extLst>
          </p:cNvPr>
          <p:cNvSpPr>
            <a:spLocks noGrp="1"/>
          </p:cNvSpPr>
          <p:nvPr>
            <p:ph type="title"/>
          </p:nvPr>
        </p:nvSpPr>
        <p:spPr/>
        <p:txBody>
          <a:bodyPr/>
          <a:lstStyle/>
          <a:p>
            <a:r>
              <a:rPr lang="en-ID" dirty="0" err="1"/>
              <a:t>Perumusan</a:t>
            </a:r>
            <a:r>
              <a:rPr lang="en-ID" dirty="0"/>
              <a:t> </a:t>
            </a:r>
            <a:r>
              <a:rPr lang="en-ID" dirty="0" err="1"/>
              <a:t>masalah</a:t>
            </a:r>
            <a:endParaRPr lang="id-ID" dirty="0"/>
          </a:p>
        </p:txBody>
      </p:sp>
      <p:sp>
        <p:nvSpPr>
          <p:cNvPr id="3" name="Content Placeholder 2">
            <a:extLst>
              <a:ext uri="{FF2B5EF4-FFF2-40B4-BE49-F238E27FC236}">
                <a16:creationId xmlns:a16="http://schemas.microsoft.com/office/drawing/2014/main" id="{C5CB1EAC-C093-42F5-AAB1-0D888DAB3A2B}"/>
              </a:ext>
            </a:extLst>
          </p:cNvPr>
          <p:cNvSpPr>
            <a:spLocks noGrp="1"/>
          </p:cNvSpPr>
          <p:nvPr>
            <p:ph idx="1"/>
          </p:nvPr>
        </p:nvSpPr>
        <p:spPr/>
        <p:txBody>
          <a:bodyPr/>
          <a:lstStyle/>
          <a:p>
            <a:r>
              <a:rPr lang="id-ID" dirty="0"/>
              <a:t>Banyaknya pendapat dan komentar yang diuraikan oleh masyarakat membuat penelitian terhadap kinerja BPJS Kesehatan yang berupa tweet positive, negatif, dan keluhan.</a:t>
            </a:r>
          </a:p>
          <a:p>
            <a:r>
              <a:rPr lang="id-ID" dirty="0"/>
              <a:t>Bagaimana cara kinerja algoritma Naïve Bayes Classifiaction (NBC) untuk mengklasifikasikan Twitter tentang opini masyarakat tentang BPJS Kesehatan di Indonesia? </a:t>
            </a:r>
          </a:p>
          <a:p>
            <a:endParaRPr lang="id-ID" dirty="0"/>
          </a:p>
        </p:txBody>
      </p:sp>
    </p:spTree>
    <p:extLst>
      <p:ext uri="{BB962C8B-B14F-4D97-AF65-F5344CB8AC3E}">
        <p14:creationId xmlns:p14="http://schemas.microsoft.com/office/powerpoint/2010/main" val="95218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AD127-5C6F-45AD-948C-09AE26C3FB95}"/>
              </a:ext>
            </a:extLst>
          </p:cNvPr>
          <p:cNvSpPr>
            <a:spLocks noGrp="1"/>
          </p:cNvSpPr>
          <p:nvPr>
            <p:ph type="title"/>
          </p:nvPr>
        </p:nvSpPr>
        <p:spPr/>
        <p:txBody>
          <a:bodyPr/>
          <a:lstStyle/>
          <a:p>
            <a:r>
              <a:rPr lang="en-ID" dirty="0"/>
              <a:t>Batasan </a:t>
            </a:r>
            <a:r>
              <a:rPr lang="en-ID" dirty="0" err="1"/>
              <a:t>masalah</a:t>
            </a:r>
            <a:endParaRPr lang="id-ID" dirty="0"/>
          </a:p>
        </p:txBody>
      </p:sp>
      <p:sp>
        <p:nvSpPr>
          <p:cNvPr id="3" name="Content Placeholder 2">
            <a:extLst>
              <a:ext uri="{FF2B5EF4-FFF2-40B4-BE49-F238E27FC236}">
                <a16:creationId xmlns:a16="http://schemas.microsoft.com/office/drawing/2014/main" id="{54E5D171-7C2C-489A-8B7B-3F05E89F2203}"/>
              </a:ext>
            </a:extLst>
          </p:cNvPr>
          <p:cNvSpPr>
            <a:spLocks noGrp="1"/>
          </p:cNvSpPr>
          <p:nvPr>
            <p:ph idx="1"/>
          </p:nvPr>
        </p:nvSpPr>
        <p:spPr/>
        <p:txBody>
          <a:bodyPr/>
          <a:lstStyle/>
          <a:p>
            <a:r>
              <a:rPr lang="id-ID" dirty="0"/>
              <a:t>Crawling data dengan menggunakan Twitter API dengan bahasa Indonesia.</a:t>
            </a:r>
          </a:p>
          <a:p>
            <a:r>
              <a:rPr lang="id-ID" dirty="0"/>
              <a:t>Menentukan kata dari kamus sendiri untuk melihat cuitan positif, negatif, dan keluhan berdasarkan analisis setiap postingan.</a:t>
            </a:r>
          </a:p>
          <a:p>
            <a:r>
              <a:rPr lang="id-ID" dirty="0"/>
              <a:t>Pemodelan terhadap data yang telah diambil menggunakan metode Naive Bayes Classifiaction(NBC) dan data yang diambil pada tahun 2019.</a:t>
            </a:r>
          </a:p>
          <a:p>
            <a:endParaRPr lang="id-ID" dirty="0"/>
          </a:p>
        </p:txBody>
      </p:sp>
    </p:spTree>
    <p:extLst>
      <p:ext uri="{BB962C8B-B14F-4D97-AF65-F5344CB8AC3E}">
        <p14:creationId xmlns:p14="http://schemas.microsoft.com/office/powerpoint/2010/main" val="74780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649A-4162-4736-BA83-B5B060DD1E66}"/>
              </a:ext>
            </a:extLst>
          </p:cNvPr>
          <p:cNvSpPr>
            <a:spLocks noGrp="1"/>
          </p:cNvSpPr>
          <p:nvPr>
            <p:ph type="title"/>
          </p:nvPr>
        </p:nvSpPr>
        <p:spPr/>
        <p:txBody>
          <a:bodyPr/>
          <a:lstStyle/>
          <a:p>
            <a:r>
              <a:rPr lang="en-ID" dirty="0" err="1"/>
              <a:t>Tujuan</a:t>
            </a:r>
            <a:r>
              <a:rPr lang="en-ID" dirty="0"/>
              <a:t> </a:t>
            </a:r>
            <a:r>
              <a:rPr lang="en-ID" dirty="0" err="1"/>
              <a:t>penelitian</a:t>
            </a:r>
            <a:endParaRPr lang="id-ID" dirty="0"/>
          </a:p>
        </p:txBody>
      </p:sp>
      <p:sp>
        <p:nvSpPr>
          <p:cNvPr id="3" name="Content Placeholder 2">
            <a:extLst>
              <a:ext uri="{FF2B5EF4-FFF2-40B4-BE49-F238E27FC236}">
                <a16:creationId xmlns:a16="http://schemas.microsoft.com/office/drawing/2014/main" id="{CC7BB36D-2CC3-43B8-B593-E93EEB746856}"/>
              </a:ext>
            </a:extLst>
          </p:cNvPr>
          <p:cNvSpPr>
            <a:spLocks noGrp="1"/>
          </p:cNvSpPr>
          <p:nvPr>
            <p:ph idx="1"/>
          </p:nvPr>
        </p:nvSpPr>
        <p:spPr/>
        <p:txBody>
          <a:bodyPr/>
          <a:lstStyle/>
          <a:p>
            <a:r>
              <a:rPr lang="id-ID" dirty="0"/>
              <a:t>Menggunakan text mining yang bekerja untuk membedakan mana komentar/cuitan yang berupa positif, negatif ataupun keluhan bertujuan untuk kedepan sebagai penilaian terhadap pelayanan masyarakat BPJS Kesehatan.</a:t>
            </a:r>
          </a:p>
          <a:p>
            <a:r>
              <a:rPr lang="id-ID" dirty="0"/>
              <a:t>Penerapan algoritma Naïve Bayes Classification dalam melakukan penilaian terhadap opini masyarakat tentang pelayanan masyarakat BPJS Kesehatan.</a:t>
            </a:r>
          </a:p>
          <a:p>
            <a:endParaRPr lang="id-ID" dirty="0"/>
          </a:p>
        </p:txBody>
      </p:sp>
    </p:spTree>
    <p:extLst>
      <p:ext uri="{BB962C8B-B14F-4D97-AF65-F5344CB8AC3E}">
        <p14:creationId xmlns:p14="http://schemas.microsoft.com/office/powerpoint/2010/main" val="3847247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5DE5F-83A0-4D2A-9741-7A1742214368}"/>
              </a:ext>
            </a:extLst>
          </p:cNvPr>
          <p:cNvSpPr>
            <a:spLocks noGrp="1"/>
          </p:cNvSpPr>
          <p:nvPr>
            <p:ph type="title"/>
          </p:nvPr>
        </p:nvSpPr>
        <p:spPr/>
        <p:txBody>
          <a:bodyPr/>
          <a:lstStyle/>
          <a:p>
            <a:r>
              <a:rPr lang="en-ID" dirty="0" err="1"/>
              <a:t>Landasan</a:t>
            </a:r>
            <a:r>
              <a:rPr lang="en-ID" dirty="0"/>
              <a:t> </a:t>
            </a:r>
            <a:r>
              <a:rPr lang="en-ID" dirty="0" err="1"/>
              <a:t>teori</a:t>
            </a:r>
            <a:endParaRPr lang="id-ID" dirty="0"/>
          </a:p>
        </p:txBody>
      </p:sp>
      <p:sp>
        <p:nvSpPr>
          <p:cNvPr id="3" name="Content Placeholder 2">
            <a:extLst>
              <a:ext uri="{FF2B5EF4-FFF2-40B4-BE49-F238E27FC236}">
                <a16:creationId xmlns:a16="http://schemas.microsoft.com/office/drawing/2014/main" id="{CBCFC21D-2284-4C69-BAA0-F74D207ECBCE}"/>
              </a:ext>
            </a:extLst>
          </p:cNvPr>
          <p:cNvSpPr>
            <a:spLocks noGrp="1"/>
          </p:cNvSpPr>
          <p:nvPr>
            <p:ph idx="1"/>
          </p:nvPr>
        </p:nvSpPr>
        <p:spPr>
          <a:xfrm>
            <a:off x="1141413" y="2097088"/>
            <a:ext cx="6787936" cy="3989995"/>
          </a:xfrm>
        </p:spPr>
        <p:txBody>
          <a:bodyPr>
            <a:normAutofit/>
          </a:bodyPr>
          <a:lstStyle/>
          <a:p>
            <a:r>
              <a:rPr lang="id-ID" dirty="0"/>
              <a:t>Naive Bayes</a:t>
            </a:r>
            <a:r>
              <a:rPr lang="en-ID" dirty="0"/>
              <a:t> Classification</a:t>
            </a:r>
          </a:p>
          <a:p>
            <a:pPr marL="0" indent="0">
              <a:buNone/>
            </a:pPr>
            <a:r>
              <a:rPr lang="id-ID" dirty="0"/>
              <a:t>merupakan algoritma yang digunakan dalam data mining untuk melakukan klasifikasi pada suatu data set yang ada. Prinsipnya dengan mengasumsikan nilai suatu atribut yang tidak mempengaruhi atribut yang lainnya dan setiap atibut mempunyai kontribusi yang sama dengan keputusan akhir.</a:t>
            </a:r>
            <a:r>
              <a:rPr lang="en-ID" dirty="0"/>
              <a:t> </a:t>
            </a:r>
            <a:endParaRPr lang="id-ID" dirty="0"/>
          </a:p>
        </p:txBody>
      </p:sp>
      <p:pic>
        <p:nvPicPr>
          <p:cNvPr id="4" name="Picture 3">
            <a:extLst>
              <a:ext uri="{FF2B5EF4-FFF2-40B4-BE49-F238E27FC236}">
                <a16:creationId xmlns:a16="http://schemas.microsoft.com/office/drawing/2014/main" id="{B40E709A-C7C8-481F-A633-3E9148859C7A}"/>
              </a:ext>
            </a:extLst>
          </p:cNvPr>
          <p:cNvPicPr/>
          <p:nvPr/>
        </p:nvPicPr>
        <p:blipFill rotWithShape="1">
          <a:blip r:embed="rId2">
            <a:extLst>
              <a:ext uri="{28A0092B-C50C-407E-A947-70E740481C1C}">
                <a14:useLocalDpi xmlns:a14="http://schemas.microsoft.com/office/drawing/2010/main" val="0"/>
              </a:ext>
            </a:extLst>
          </a:blip>
          <a:srcRect b="3102"/>
          <a:stretch/>
        </p:blipFill>
        <p:spPr bwMode="auto">
          <a:xfrm>
            <a:off x="8125226" y="1858369"/>
            <a:ext cx="3120529" cy="45471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40465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70EA-AC16-4AD5-9E5A-4536270D72B5}"/>
              </a:ext>
            </a:extLst>
          </p:cNvPr>
          <p:cNvSpPr>
            <a:spLocks noGrp="1"/>
          </p:cNvSpPr>
          <p:nvPr>
            <p:ph type="title"/>
          </p:nvPr>
        </p:nvSpPr>
        <p:spPr/>
        <p:txBody>
          <a:bodyPr/>
          <a:lstStyle/>
          <a:p>
            <a:r>
              <a:rPr lang="en-ID" dirty="0" err="1"/>
              <a:t>Landasan</a:t>
            </a:r>
            <a:r>
              <a:rPr lang="en-ID" dirty="0"/>
              <a:t> </a:t>
            </a:r>
            <a:r>
              <a:rPr lang="en-ID" dirty="0" err="1"/>
              <a:t>teori</a:t>
            </a:r>
            <a:endParaRPr lang="id-ID" dirty="0"/>
          </a:p>
        </p:txBody>
      </p:sp>
      <p:sp>
        <p:nvSpPr>
          <p:cNvPr id="3" name="Content Placeholder 2">
            <a:extLst>
              <a:ext uri="{FF2B5EF4-FFF2-40B4-BE49-F238E27FC236}">
                <a16:creationId xmlns:a16="http://schemas.microsoft.com/office/drawing/2014/main" id="{B94080CB-CCF3-4523-BD05-F4AAE22B1E29}"/>
              </a:ext>
            </a:extLst>
          </p:cNvPr>
          <p:cNvSpPr>
            <a:spLocks noGrp="1"/>
          </p:cNvSpPr>
          <p:nvPr>
            <p:ph idx="1"/>
          </p:nvPr>
        </p:nvSpPr>
        <p:spPr>
          <a:xfrm>
            <a:off x="1141412" y="2249486"/>
            <a:ext cx="9905999" cy="3141379"/>
          </a:xfrm>
        </p:spPr>
        <p:txBody>
          <a:bodyPr/>
          <a:lstStyle/>
          <a:p>
            <a:pPr marL="0" indent="0">
              <a:buNone/>
            </a:pPr>
            <a:r>
              <a:rPr lang="id-ID" dirty="0"/>
              <a:t>Dalam algoritma Naive Bayes Classifier setiap dokumen direpresentasikan dengan pasangan atribut  “x1, x2, x3, ...xn” dimana x1 adalah kata pertama, x2 adalah kata kedua dan seterusnya.</a:t>
            </a:r>
            <a:r>
              <a:rPr lang="en-ID" dirty="0"/>
              <a:t> </a:t>
            </a:r>
            <a:r>
              <a:rPr lang="da-DK" dirty="0"/>
              <a:t>Teorema naive bayes memiliki bentuk umum dengan rumus : </a:t>
            </a:r>
          </a:p>
          <a:p>
            <a:pPr marL="0" indent="0">
              <a:buNone/>
            </a:pPr>
            <a:endParaRPr lang="id-ID" dirty="0"/>
          </a:p>
        </p:txBody>
      </p:sp>
      <p:pic>
        <p:nvPicPr>
          <p:cNvPr id="4" name="Picture 3">
            <a:extLst>
              <a:ext uri="{FF2B5EF4-FFF2-40B4-BE49-F238E27FC236}">
                <a16:creationId xmlns:a16="http://schemas.microsoft.com/office/drawing/2014/main" id="{B6D05153-E15D-49CA-8F5F-D2C0E822BAF8}"/>
              </a:ext>
            </a:extLst>
          </p:cNvPr>
          <p:cNvPicPr>
            <a:picLocks noChangeAspect="1"/>
          </p:cNvPicPr>
          <p:nvPr/>
        </p:nvPicPr>
        <p:blipFill rotWithShape="1">
          <a:blip r:embed="rId2">
            <a:extLst>
              <a:ext uri="{28A0092B-C50C-407E-A947-70E740481C1C}">
                <a14:useLocalDpi xmlns:a14="http://schemas.microsoft.com/office/drawing/2010/main" val="0"/>
              </a:ext>
            </a:extLst>
          </a:blip>
          <a:srcRect l="9864" r="11455"/>
          <a:stretch/>
        </p:blipFill>
        <p:spPr>
          <a:xfrm>
            <a:off x="4572685" y="4422321"/>
            <a:ext cx="3043451" cy="876422"/>
          </a:xfrm>
          <a:prstGeom prst="rect">
            <a:avLst/>
          </a:prstGeom>
        </p:spPr>
      </p:pic>
    </p:spTree>
    <p:extLst>
      <p:ext uri="{BB962C8B-B14F-4D97-AF65-F5344CB8AC3E}">
        <p14:creationId xmlns:p14="http://schemas.microsoft.com/office/powerpoint/2010/main" val="2807153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9A57-CBA2-4F68-8534-5E4FA6A942C3}"/>
              </a:ext>
            </a:extLst>
          </p:cNvPr>
          <p:cNvSpPr>
            <a:spLocks noGrp="1"/>
          </p:cNvSpPr>
          <p:nvPr>
            <p:ph type="title"/>
          </p:nvPr>
        </p:nvSpPr>
        <p:spPr/>
        <p:txBody>
          <a:bodyPr/>
          <a:lstStyle/>
          <a:p>
            <a:r>
              <a:rPr lang="en-ID" dirty="0" err="1"/>
              <a:t>Kerangka</a:t>
            </a:r>
            <a:r>
              <a:rPr lang="en-ID" dirty="0"/>
              <a:t> </a:t>
            </a:r>
            <a:r>
              <a:rPr lang="en-ID" dirty="0" err="1"/>
              <a:t>pemikiran</a:t>
            </a:r>
            <a:endParaRPr lang="id-ID" dirty="0"/>
          </a:p>
        </p:txBody>
      </p:sp>
      <p:graphicFrame>
        <p:nvGraphicFramePr>
          <p:cNvPr id="4" name="Content Placeholder 3">
            <a:extLst>
              <a:ext uri="{FF2B5EF4-FFF2-40B4-BE49-F238E27FC236}">
                <a16:creationId xmlns:a16="http://schemas.microsoft.com/office/drawing/2014/main" id="{61B1E7F3-7DCE-4C33-ABD7-C8A764447050}"/>
              </a:ext>
            </a:extLst>
          </p:cNvPr>
          <p:cNvGraphicFramePr>
            <a:graphicFrameLocks noGrp="1"/>
          </p:cNvGraphicFramePr>
          <p:nvPr>
            <p:ph idx="1"/>
            <p:extLst>
              <p:ext uri="{D42A27DB-BD31-4B8C-83A1-F6EECF244321}">
                <p14:modId xmlns:p14="http://schemas.microsoft.com/office/powerpoint/2010/main" val="911193064"/>
              </p:ext>
            </p:extLst>
          </p:nvPr>
        </p:nvGraphicFramePr>
        <p:xfrm>
          <a:off x="1269243" y="1719619"/>
          <a:ext cx="8652679" cy="4823199"/>
        </p:xfrm>
        <a:graphic>
          <a:graphicData uri="http://schemas.openxmlformats.org/drawingml/2006/table">
            <a:tbl>
              <a:tblPr firstRow="1" firstCol="1" bandRow="1">
                <a:tableStyleId>{35758FB7-9AC5-4552-8A53-C91805E547FA}</a:tableStyleId>
              </a:tblPr>
              <a:tblGrid>
                <a:gridCol w="2854676">
                  <a:extLst>
                    <a:ext uri="{9D8B030D-6E8A-4147-A177-3AD203B41FA5}">
                      <a16:colId xmlns:a16="http://schemas.microsoft.com/office/drawing/2014/main" val="2090726722"/>
                    </a:ext>
                  </a:extLst>
                </a:gridCol>
                <a:gridCol w="2942286">
                  <a:extLst>
                    <a:ext uri="{9D8B030D-6E8A-4147-A177-3AD203B41FA5}">
                      <a16:colId xmlns:a16="http://schemas.microsoft.com/office/drawing/2014/main" val="2681182844"/>
                    </a:ext>
                  </a:extLst>
                </a:gridCol>
                <a:gridCol w="2855717">
                  <a:extLst>
                    <a:ext uri="{9D8B030D-6E8A-4147-A177-3AD203B41FA5}">
                      <a16:colId xmlns:a16="http://schemas.microsoft.com/office/drawing/2014/main" val="1119619729"/>
                    </a:ext>
                  </a:extLst>
                </a:gridCol>
              </a:tblGrid>
              <a:tr h="242657">
                <a:tc gridSpan="3">
                  <a:txBody>
                    <a:bodyPr/>
                    <a:lstStyle/>
                    <a:p>
                      <a:pPr marL="0" indent="0" algn="ctr">
                        <a:lnSpc>
                          <a:spcPct val="107000"/>
                        </a:lnSpc>
                        <a:spcAft>
                          <a:spcPts val="0"/>
                        </a:spcAft>
                      </a:pPr>
                      <a:r>
                        <a:rPr lang="id-ID" sz="1800" dirty="0">
                          <a:effectLst/>
                        </a:rPr>
                        <a:t>Masalah</a:t>
                      </a:r>
                      <a:endParaRPr lang="id-ID"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914" marR="66914" marT="0" marB="0"/>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2843155373"/>
                  </a:ext>
                </a:extLst>
              </a:tr>
              <a:tr h="1311601">
                <a:tc gridSpan="3">
                  <a:txBody>
                    <a:bodyPr/>
                    <a:lstStyle/>
                    <a:p>
                      <a:pPr algn="just">
                        <a:lnSpc>
                          <a:spcPct val="150000"/>
                        </a:lnSpc>
                        <a:spcAft>
                          <a:spcPts val="0"/>
                        </a:spcAft>
                      </a:pPr>
                      <a:r>
                        <a:rPr lang="id-ID" sz="1800" b="0" dirty="0">
                          <a:effectLst/>
                          <a:latin typeface="Times New Roman" panose="02020603050405020304" pitchFamily="18" charset="0"/>
                          <a:cs typeface="Times New Roman" panose="02020603050405020304" pitchFamily="18" charset="0"/>
                        </a:rPr>
                        <a:t>B</a:t>
                      </a:r>
                      <a:r>
                        <a:rPr lang="en-ID" sz="1800" b="0" dirty="0">
                          <a:effectLst/>
                          <a:latin typeface="Times New Roman" panose="02020603050405020304" pitchFamily="18" charset="0"/>
                          <a:cs typeface="Times New Roman" panose="02020603050405020304" pitchFamily="18" charset="0"/>
                        </a:rPr>
                        <a:t>a</a:t>
                      </a:r>
                      <a:r>
                        <a:rPr lang="id-ID" sz="1800" b="0" dirty="0">
                          <a:effectLst/>
                          <a:latin typeface="Times New Roman" panose="02020603050405020304" pitchFamily="18" charset="0"/>
                          <a:cs typeface="Times New Roman" panose="02020603050405020304" pitchFamily="18" charset="0"/>
                        </a:rPr>
                        <a:t>ga</a:t>
                      </a:r>
                      <a:r>
                        <a:rPr lang="en-ID" sz="1800" b="0" dirty="0" err="1">
                          <a:effectLst/>
                          <a:latin typeface="Times New Roman" panose="02020603050405020304" pitchFamily="18" charset="0"/>
                          <a:cs typeface="Times New Roman" panose="02020603050405020304" pitchFamily="18" charset="0"/>
                        </a:rPr>
                        <a:t>imana</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cara</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kinerja</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algoritma</a:t>
                      </a:r>
                      <a:r>
                        <a:rPr lang="en-ID" sz="1800" b="0" dirty="0">
                          <a:effectLst/>
                          <a:latin typeface="Times New Roman" panose="02020603050405020304" pitchFamily="18" charset="0"/>
                          <a:cs typeface="Times New Roman" panose="02020603050405020304" pitchFamily="18" charset="0"/>
                        </a:rPr>
                        <a:t> Naïve Bayes </a:t>
                      </a:r>
                      <a:r>
                        <a:rPr lang="en-ID" sz="1800" b="0" dirty="0" err="1">
                          <a:effectLst/>
                          <a:latin typeface="Times New Roman" panose="02020603050405020304" pitchFamily="18" charset="0"/>
                          <a:cs typeface="Times New Roman" panose="02020603050405020304" pitchFamily="18" charset="0"/>
                        </a:rPr>
                        <a:t>Classifiaction</a:t>
                      </a:r>
                      <a:r>
                        <a:rPr lang="en-ID" sz="1800" b="0" dirty="0">
                          <a:effectLst/>
                          <a:latin typeface="Times New Roman" panose="02020603050405020304" pitchFamily="18" charset="0"/>
                          <a:cs typeface="Times New Roman" panose="02020603050405020304" pitchFamily="18" charset="0"/>
                        </a:rPr>
                        <a:t> (NBC) </a:t>
                      </a:r>
                      <a:r>
                        <a:rPr lang="en-ID" sz="1800" b="0" dirty="0" err="1">
                          <a:effectLst/>
                          <a:latin typeface="Times New Roman" panose="02020603050405020304" pitchFamily="18" charset="0"/>
                          <a:cs typeface="Times New Roman" panose="02020603050405020304" pitchFamily="18" charset="0"/>
                        </a:rPr>
                        <a:t>untuk</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mengklasifikasikan</a:t>
                      </a:r>
                      <a:r>
                        <a:rPr lang="en-ID" sz="1800" b="0" dirty="0">
                          <a:effectLst/>
                          <a:latin typeface="Times New Roman" panose="02020603050405020304" pitchFamily="18" charset="0"/>
                          <a:cs typeface="Times New Roman" panose="02020603050405020304" pitchFamily="18" charset="0"/>
                        </a:rPr>
                        <a:t> </a:t>
                      </a:r>
                      <a:r>
                        <a:rPr lang="id-ID" sz="1800" b="0" dirty="0">
                          <a:effectLst/>
                          <a:latin typeface="Times New Roman" panose="02020603050405020304" pitchFamily="18" charset="0"/>
                          <a:cs typeface="Times New Roman" panose="02020603050405020304" pitchFamily="18" charset="0"/>
                        </a:rPr>
                        <a:t>Twitter</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tentang</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opini</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masyarakat</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tentang</a:t>
                      </a:r>
                      <a:r>
                        <a:rPr lang="en-ID" sz="1800" b="0" dirty="0">
                          <a:effectLst/>
                          <a:latin typeface="Times New Roman" panose="02020603050405020304" pitchFamily="18" charset="0"/>
                          <a:cs typeface="Times New Roman" panose="02020603050405020304" pitchFamily="18" charset="0"/>
                        </a:rPr>
                        <a:t> BPJS </a:t>
                      </a:r>
                      <a:r>
                        <a:rPr lang="en-ID" sz="1800" b="0" dirty="0" err="1">
                          <a:effectLst/>
                          <a:latin typeface="Times New Roman" panose="02020603050405020304" pitchFamily="18" charset="0"/>
                          <a:cs typeface="Times New Roman" panose="02020603050405020304" pitchFamily="18" charset="0"/>
                        </a:rPr>
                        <a:t>Kesehatan</a:t>
                      </a:r>
                      <a:r>
                        <a:rPr lang="en-ID" sz="1800" b="0" dirty="0">
                          <a:effectLst/>
                          <a:latin typeface="Times New Roman" panose="02020603050405020304" pitchFamily="18" charset="0"/>
                          <a:cs typeface="Times New Roman" panose="02020603050405020304" pitchFamily="18" charset="0"/>
                        </a:rPr>
                        <a:t> di Indonesia? </a:t>
                      </a:r>
                      <a:endParaRPr lang="id-ID" sz="1800" b="0" dirty="0">
                        <a:effectLst/>
                        <a:latin typeface="Times New Roman" panose="02020603050405020304" pitchFamily="18" charset="0"/>
                        <a:cs typeface="Times New Roman" panose="02020603050405020304" pitchFamily="18" charset="0"/>
                      </a:endParaRPr>
                    </a:p>
                    <a:p>
                      <a:pPr marL="457200">
                        <a:lnSpc>
                          <a:spcPct val="107000"/>
                        </a:lnSpc>
                        <a:spcAft>
                          <a:spcPts val="0"/>
                        </a:spcAft>
                      </a:pPr>
                      <a:r>
                        <a:rPr lang="id-ID" sz="1800" b="0" dirty="0">
                          <a:effectLst/>
                          <a:latin typeface="Times New Roman" panose="02020603050405020304" pitchFamily="18" charset="0"/>
                          <a:cs typeface="Times New Roman" panose="02020603050405020304" pitchFamily="18" charset="0"/>
                        </a:rPr>
                        <a:t> </a:t>
                      </a:r>
                      <a:endParaRPr lang="id-ID"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914" marR="66914" marT="0" marB="0"/>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951508269"/>
                  </a:ext>
                </a:extLst>
              </a:tr>
              <a:tr h="242657">
                <a:tc gridSpan="3">
                  <a:txBody>
                    <a:bodyPr/>
                    <a:lstStyle/>
                    <a:p>
                      <a:pPr marL="0" indent="0" algn="ctr">
                        <a:lnSpc>
                          <a:spcPct val="107000"/>
                        </a:lnSpc>
                        <a:spcAft>
                          <a:spcPts val="0"/>
                        </a:spcAft>
                      </a:pPr>
                      <a:r>
                        <a:rPr lang="id-ID" sz="1800" b="0" dirty="0">
                          <a:effectLst/>
                          <a:latin typeface="Times New Roman" panose="02020603050405020304" pitchFamily="18" charset="0"/>
                          <a:cs typeface="Times New Roman" panose="02020603050405020304" pitchFamily="18" charset="0"/>
                        </a:rPr>
                        <a:t>Tujuan</a:t>
                      </a:r>
                      <a:endParaRPr lang="id-ID"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914" marR="66914" marT="0" marB="0"/>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3381988256"/>
                  </a:ext>
                </a:extLst>
              </a:tr>
              <a:tr h="1388143">
                <a:tc gridSpan="3">
                  <a:txBody>
                    <a:bodyPr/>
                    <a:lstStyle/>
                    <a:p>
                      <a:pPr marL="0" indent="0">
                        <a:lnSpc>
                          <a:spcPct val="150000"/>
                        </a:lnSpc>
                        <a:spcAft>
                          <a:spcPts val="0"/>
                        </a:spcAft>
                      </a:pPr>
                      <a:r>
                        <a:rPr lang="en-ID" sz="1800" b="0" dirty="0" err="1">
                          <a:effectLst/>
                          <a:latin typeface="Times New Roman" panose="02020603050405020304" pitchFamily="18" charset="0"/>
                          <a:cs typeface="Times New Roman" panose="02020603050405020304" pitchFamily="18" charset="0"/>
                        </a:rPr>
                        <a:t>Menggunakan</a:t>
                      </a:r>
                      <a:r>
                        <a:rPr lang="en-ID" sz="1800" b="0" dirty="0">
                          <a:effectLst/>
                          <a:latin typeface="Times New Roman" panose="02020603050405020304" pitchFamily="18" charset="0"/>
                          <a:cs typeface="Times New Roman" panose="02020603050405020304" pitchFamily="18" charset="0"/>
                        </a:rPr>
                        <a:t> text mining yang </a:t>
                      </a:r>
                      <a:r>
                        <a:rPr lang="en-ID" sz="1800" b="0" dirty="0" err="1">
                          <a:effectLst/>
                          <a:latin typeface="Times New Roman" panose="02020603050405020304" pitchFamily="18" charset="0"/>
                          <a:cs typeface="Times New Roman" panose="02020603050405020304" pitchFamily="18" charset="0"/>
                        </a:rPr>
                        <a:t>bekerja</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untuk</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membedakan</a:t>
                      </a:r>
                      <a:r>
                        <a:rPr lang="en-ID" sz="1800" b="0" dirty="0">
                          <a:effectLst/>
                          <a:latin typeface="Times New Roman" panose="02020603050405020304" pitchFamily="18" charset="0"/>
                          <a:cs typeface="Times New Roman" panose="02020603050405020304" pitchFamily="18" charset="0"/>
                        </a:rPr>
                        <a:t> mana </a:t>
                      </a:r>
                      <a:r>
                        <a:rPr lang="en-ID" sz="1800" b="0" dirty="0" err="1">
                          <a:effectLst/>
                          <a:latin typeface="Times New Roman" panose="02020603050405020304" pitchFamily="18" charset="0"/>
                          <a:cs typeface="Times New Roman" panose="02020603050405020304" pitchFamily="18" charset="0"/>
                        </a:rPr>
                        <a:t>komentar</a:t>
                      </a:r>
                      <a:r>
                        <a:rPr lang="id-ID" sz="1800" b="0" dirty="0">
                          <a:effectLst/>
                          <a:latin typeface="Times New Roman" panose="02020603050405020304" pitchFamily="18" charset="0"/>
                          <a:cs typeface="Times New Roman" panose="02020603050405020304" pitchFamily="18" charset="0"/>
                        </a:rPr>
                        <a:t>/cuitan</a:t>
                      </a:r>
                      <a:r>
                        <a:rPr lang="en-ID" sz="1800" b="0" dirty="0">
                          <a:effectLst/>
                          <a:latin typeface="Times New Roman" panose="02020603050405020304" pitchFamily="18" charset="0"/>
                          <a:cs typeface="Times New Roman" panose="02020603050405020304" pitchFamily="18" charset="0"/>
                        </a:rPr>
                        <a:t> yang </a:t>
                      </a:r>
                      <a:r>
                        <a:rPr lang="en-ID" sz="1800" b="0" dirty="0" err="1">
                          <a:effectLst/>
                          <a:latin typeface="Times New Roman" panose="02020603050405020304" pitchFamily="18" charset="0"/>
                          <a:cs typeface="Times New Roman" panose="02020603050405020304" pitchFamily="18" charset="0"/>
                        </a:rPr>
                        <a:t>berupa</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positif</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negatif</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ataupun</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keluhan</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bertujuan</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untuk</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kedepan</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sebagai</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penilaian</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terhadap</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pelayanan</a:t>
                      </a:r>
                      <a:r>
                        <a:rPr lang="en-ID" sz="1800" b="0" dirty="0">
                          <a:effectLst/>
                          <a:latin typeface="Times New Roman" panose="02020603050405020304" pitchFamily="18" charset="0"/>
                          <a:cs typeface="Times New Roman" panose="02020603050405020304" pitchFamily="18" charset="0"/>
                        </a:rPr>
                        <a:t> </a:t>
                      </a:r>
                      <a:r>
                        <a:rPr lang="en-ID" sz="1800" b="0" dirty="0" err="1">
                          <a:effectLst/>
                          <a:latin typeface="Times New Roman" panose="02020603050405020304" pitchFamily="18" charset="0"/>
                          <a:cs typeface="Times New Roman" panose="02020603050405020304" pitchFamily="18" charset="0"/>
                        </a:rPr>
                        <a:t>masyarakat</a:t>
                      </a:r>
                      <a:r>
                        <a:rPr lang="en-ID" sz="1800" b="0" dirty="0">
                          <a:effectLst/>
                          <a:latin typeface="Times New Roman" panose="02020603050405020304" pitchFamily="18" charset="0"/>
                          <a:cs typeface="Times New Roman" panose="02020603050405020304" pitchFamily="18" charset="0"/>
                        </a:rPr>
                        <a:t> BPJS </a:t>
                      </a:r>
                      <a:r>
                        <a:rPr lang="en-ID" sz="1800" b="0" dirty="0" err="1">
                          <a:effectLst/>
                          <a:latin typeface="Times New Roman" panose="02020603050405020304" pitchFamily="18" charset="0"/>
                          <a:cs typeface="Times New Roman" panose="02020603050405020304" pitchFamily="18" charset="0"/>
                        </a:rPr>
                        <a:t>Kesehatan</a:t>
                      </a:r>
                      <a:r>
                        <a:rPr lang="en-ID" sz="1800" b="0" dirty="0">
                          <a:effectLst/>
                          <a:latin typeface="Times New Roman" panose="02020603050405020304" pitchFamily="18" charset="0"/>
                          <a:cs typeface="Times New Roman" panose="02020603050405020304" pitchFamily="18" charset="0"/>
                        </a:rPr>
                        <a:t>.</a:t>
                      </a:r>
                      <a:endParaRPr lang="id-ID"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914" marR="66914" marT="0" marB="0"/>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1488689525"/>
                  </a:ext>
                </a:extLst>
              </a:tr>
              <a:tr h="242657">
                <a:tc gridSpan="3">
                  <a:txBody>
                    <a:bodyPr/>
                    <a:lstStyle/>
                    <a:p>
                      <a:pPr marL="0" indent="0" algn="ctr">
                        <a:lnSpc>
                          <a:spcPct val="107000"/>
                        </a:lnSpc>
                        <a:spcAft>
                          <a:spcPts val="0"/>
                        </a:spcAft>
                      </a:pPr>
                      <a:r>
                        <a:rPr lang="id-ID" sz="1800" b="0" dirty="0">
                          <a:effectLst/>
                          <a:latin typeface="Times New Roman" panose="02020603050405020304" pitchFamily="18" charset="0"/>
                          <a:cs typeface="Times New Roman" panose="02020603050405020304" pitchFamily="18" charset="0"/>
                        </a:rPr>
                        <a:t>Eksperimen</a:t>
                      </a:r>
                      <a:endParaRPr lang="id-ID"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914" marR="66914" marT="0" marB="0"/>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4069986710"/>
                  </a:ext>
                </a:extLst>
              </a:tr>
              <a:tr h="242657">
                <a:tc>
                  <a:txBody>
                    <a:bodyPr/>
                    <a:lstStyle/>
                    <a:p>
                      <a:pPr marL="0" indent="0" algn="ctr">
                        <a:lnSpc>
                          <a:spcPct val="107000"/>
                        </a:lnSpc>
                        <a:spcAft>
                          <a:spcPts val="0"/>
                        </a:spcAft>
                      </a:pPr>
                      <a:r>
                        <a:rPr lang="id-ID" sz="1800" b="0" dirty="0">
                          <a:effectLst/>
                          <a:latin typeface="Times New Roman" panose="02020603050405020304" pitchFamily="18" charset="0"/>
                          <a:cs typeface="Times New Roman" panose="02020603050405020304" pitchFamily="18" charset="0"/>
                        </a:rPr>
                        <a:t>Data</a:t>
                      </a:r>
                      <a:endParaRPr lang="id-ID"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914" marR="66914" marT="0" marB="0"/>
                </a:tc>
                <a:tc>
                  <a:txBody>
                    <a:bodyPr/>
                    <a:lstStyle/>
                    <a:p>
                      <a:pPr marL="0" indent="0" algn="ctr">
                        <a:lnSpc>
                          <a:spcPct val="107000"/>
                        </a:lnSpc>
                        <a:spcAft>
                          <a:spcPts val="0"/>
                        </a:spcAft>
                      </a:pPr>
                      <a:r>
                        <a:rPr lang="id-ID" sz="1800" b="0" dirty="0">
                          <a:effectLst/>
                          <a:latin typeface="Times New Roman" panose="02020603050405020304" pitchFamily="18" charset="0"/>
                          <a:cs typeface="Times New Roman" panose="02020603050405020304" pitchFamily="18" charset="0"/>
                        </a:rPr>
                        <a:t>Metode</a:t>
                      </a:r>
                      <a:endParaRPr lang="id-ID"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914" marR="66914" marT="0" marB="0"/>
                </a:tc>
                <a:tc>
                  <a:txBody>
                    <a:bodyPr/>
                    <a:lstStyle/>
                    <a:p>
                      <a:pPr marL="0" indent="0" algn="ctr">
                        <a:lnSpc>
                          <a:spcPct val="107000"/>
                        </a:lnSpc>
                        <a:spcAft>
                          <a:spcPts val="0"/>
                        </a:spcAft>
                      </a:pPr>
                      <a:r>
                        <a:rPr lang="id-ID" sz="1800" b="0" dirty="0">
                          <a:effectLst/>
                          <a:latin typeface="Times New Roman" panose="02020603050405020304" pitchFamily="18" charset="0"/>
                          <a:cs typeface="Times New Roman" panose="02020603050405020304" pitchFamily="18" charset="0"/>
                        </a:rPr>
                        <a:t>Tool</a:t>
                      </a:r>
                      <a:endParaRPr lang="id-ID"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914" marR="66914" marT="0" marB="0"/>
                </a:tc>
                <a:extLst>
                  <a:ext uri="{0D108BD9-81ED-4DB2-BD59-A6C34878D82A}">
                    <a16:rowId xmlns:a16="http://schemas.microsoft.com/office/drawing/2014/main" val="1795210690"/>
                  </a:ext>
                </a:extLst>
              </a:tr>
              <a:tr h="1024459">
                <a:tc>
                  <a:txBody>
                    <a:bodyPr/>
                    <a:lstStyle/>
                    <a:p>
                      <a:pPr marL="0" indent="0" algn="ctr">
                        <a:lnSpc>
                          <a:spcPct val="107000"/>
                        </a:lnSpc>
                        <a:spcAft>
                          <a:spcPts val="0"/>
                        </a:spcAft>
                      </a:pPr>
                      <a:r>
                        <a:rPr lang="id-ID" sz="1800" b="0" dirty="0">
                          <a:effectLst/>
                          <a:latin typeface="Times New Roman" panose="02020603050405020304" pitchFamily="18" charset="0"/>
                          <a:cs typeface="Times New Roman" panose="02020603050405020304" pitchFamily="18" charset="0"/>
                        </a:rPr>
                        <a:t>Data yang diambil dari twitter</a:t>
                      </a:r>
                      <a:endParaRPr lang="id-ID"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914" marR="66914" marT="0" marB="0"/>
                </a:tc>
                <a:tc>
                  <a:txBody>
                    <a:bodyPr/>
                    <a:lstStyle/>
                    <a:p>
                      <a:pPr marL="0" indent="0" algn="ctr">
                        <a:lnSpc>
                          <a:spcPct val="107000"/>
                        </a:lnSpc>
                        <a:spcAft>
                          <a:spcPts val="0"/>
                        </a:spcAft>
                      </a:pPr>
                      <a:r>
                        <a:rPr lang="en-ID" sz="1800" b="0" dirty="0" err="1">
                          <a:effectLst/>
                          <a:latin typeface="Times New Roman" panose="02020603050405020304" pitchFamily="18" charset="0"/>
                          <a:cs typeface="Times New Roman" panose="02020603050405020304" pitchFamily="18" charset="0"/>
                        </a:rPr>
                        <a:t>Algoritma</a:t>
                      </a:r>
                      <a:r>
                        <a:rPr lang="en-ID" sz="1800" b="0" dirty="0">
                          <a:effectLst/>
                          <a:latin typeface="Times New Roman" panose="02020603050405020304" pitchFamily="18" charset="0"/>
                          <a:cs typeface="Times New Roman" panose="02020603050405020304" pitchFamily="18" charset="0"/>
                        </a:rPr>
                        <a:t> Naïve Bayes</a:t>
                      </a:r>
                      <a:endParaRPr lang="id-ID"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914" marR="66914" marT="0" marB="0"/>
                </a:tc>
                <a:tc>
                  <a:txBody>
                    <a:bodyPr/>
                    <a:lstStyle/>
                    <a:p>
                      <a:pPr marL="0" indent="0" algn="ctr">
                        <a:lnSpc>
                          <a:spcPct val="107000"/>
                        </a:lnSpc>
                        <a:spcAft>
                          <a:spcPts val="0"/>
                        </a:spcAft>
                      </a:pPr>
                      <a:r>
                        <a:rPr lang="id-ID" sz="1800" b="0" dirty="0">
                          <a:effectLst/>
                          <a:latin typeface="Times New Roman" panose="02020603050405020304" pitchFamily="18" charset="0"/>
                          <a:cs typeface="Times New Roman" panose="02020603050405020304" pitchFamily="18" charset="0"/>
                        </a:rPr>
                        <a:t>PHP</a:t>
                      </a:r>
                      <a:endParaRPr lang="id-ID"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914" marR="66914" marT="0" marB="0"/>
                </a:tc>
                <a:extLst>
                  <a:ext uri="{0D108BD9-81ED-4DB2-BD59-A6C34878D82A}">
                    <a16:rowId xmlns:a16="http://schemas.microsoft.com/office/drawing/2014/main" val="2642076637"/>
                  </a:ext>
                </a:extLst>
              </a:tr>
            </a:tbl>
          </a:graphicData>
        </a:graphic>
      </p:graphicFrame>
    </p:spTree>
    <p:extLst>
      <p:ext uri="{BB962C8B-B14F-4D97-AF65-F5344CB8AC3E}">
        <p14:creationId xmlns:p14="http://schemas.microsoft.com/office/powerpoint/2010/main" val="37075844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61</TotalTime>
  <Words>582</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Times New Roman</vt:lpstr>
      <vt:lpstr>Tw Cen MT</vt:lpstr>
      <vt:lpstr>Circuit</vt:lpstr>
      <vt:lpstr>KLASIFIKASI Twitter TENTANG PENDAPAT MASYARAKAT INDONESIA TERHADAP LAYANAN MASYARAKAT BPJS KESEHATAN DENGAN MENGGUNAKAN NAÏVE BAYES CLASSIFIACTION (NBC)</vt:lpstr>
      <vt:lpstr>PowerPoint Presentation</vt:lpstr>
      <vt:lpstr>Latar belakang</vt:lpstr>
      <vt:lpstr>Perumusan masalah</vt:lpstr>
      <vt:lpstr>Batasan masalah</vt:lpstr>
      <vt:lpstr>Tujuan penelitian</vt:lpstr>
      <vt:lpstr>Landasan teori</vt:lpstr>
      <vt:lpstr>Landasan teori</vt:lpstr>
      <vt:lpstr>Kerangka pemikiran</vt:lpstr>
      <vt:lpstr>Kerangka pemikiran</vt:lpstr>
      <vt:lpstr>Metode yg diusulkan</vt:lpstr>
      <vt:lpstr>INTERFACE APLIKASI</vt:lpstr>
      <vt:lpstr>INTERFACE APLIKASI</vt:lpstr>
      <vt:lpstr>KESIMPULAN</vt:lpstr>
      <vt:lpstr>SARAN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KLASIFIKASI INSTAGRAM TENTANG PENDAPAT MASYARAKAT INDONESIA TERHADAP LAYANAN MASYARAKAT BPJS KESEHATAN DENGAN MENGGUNAKAN NAÏVE BAYES CLASSIFIACTION(NBC)</dc:title>
  <dc:creator>HP</dc:creator>
  <cp:lastModifiedBy>HP</cp:lastModifiedBy>
  <cp:revision>10</cp:revision>
  <dcterms:created xsi:type="dcterms:W3CDTF">2019-10-23T12:29:52Z</dcterms:created>
  <dcterms:modified xsi:type="dcterms:W3CDTF">2020-01-02T00:44:54Z</dcterms:modified>
</cp:coreProperties>
</file>