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71" r:id="rId2"/>
  </p:sldMasterIdLst>
  <p:notesMasterIdLst>
    <p:notesMasterId r:id="rId54"/>
  </p:notesMasterIdLst>
  <p:sldIdLst>
    <p:sldId id="275" r:id="rId3"/>
    <p:sldId id="284" r:id="rId4"/>
    <p:sldId id="281" r:id="rId5"/>
    <p:sldId id="287" r:id="rId6"/>
    <p:sldId id="289" r:id="rId7"/>
    <p:sldId id="283" r:id="rId8"/>
    <p:sldId id="290" r:id="rId9"/>
    <p:sldId id="306" r:id="rId10"/>
    <p:sldId id="311" r:id="rId11"/>
    <p:sldId id="310" r:id="rId12"/>
    <p:sldId id="294" r:id="rId13"/>
    <p:sldId id="293" r:id="rId14"/>
    <p:sldId id="308" r:id="rId15"/>
    <p:sldId id="312" r:id="rId16"/>
    <p:sldId id="297" r:id="rId17"/>
    <p:sldId id="295" r:id="rId18"/>
    <p:sldId id="313" r:id="rId19"/>
    <p:sldId id="314" r:id="rId20"/>
    <p:sldId id="296" r:id="rId21"/>
    <p:sldId id="315" r:id="rId22"/>
    <p:sldId id="316" r:id="rId23"/>
    <p:sldId id="318" r:id="rId24"/>
    <p:sldId id="319" r:id="rId25"/>
    <p:sldId id="298" r:id="rId26"/>
    <p:sldId id="322" r:id="rId27"/>
    <p:sldId id="320" r:id="rId28"/>
    <p:sldId id="321" r:id="rId29"/>
    <p:sldId id="323" r:id="rId30"/>
    <p:sldId id="324" r:id="rId31"/>
    <p:sldId id="325" r:id="rId32"/>
    <p:sldId id="299" r:id="rId33"/>
    <p:sldId id="331" r:id="rId34"/>
    <p:sldId id="326" r:id="rId35"/>
    <p:sldId id="328" r:id="rId36"/>
    <p:sldId id="329" r:id="rId37"/>
    <p:sldId id="330" r:id="rId38"/>
    <p:sldId id="300" r:id="rId39"/>
    <p:sldId id="333" r:id="rId40"/>
    <p:sldId id="332" r:id="rId41"/>
    <p:sldId id="334" r:id="rId42"/>
    <p:sldId id="302" r:id="rId43"/>
    <p:sldId id="304" r:id="rId44"/>
    <p:sldId id="301" r:id="rId45"/>
    <p:sldId id="336" r:id="rId46"/>
    <p:sldId id="337" r:id="rId47"/>
    <p:sldId id="338" r:id="rId48"/>
    <p:sldId id="339" r:id="rId49"/>
    <p:sldId id="340" r:id="rId50"/>
    <p:sldId id="335" r:id="rId51"/>
    <p:sldId id="305" r:id="rId52"/>
    <p:sldId id="276" r:id="rId5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3BE98FD3-8152-F34A-89DE-20663F611C9C}">
          <p14:sldIdLst>
            <p14:sldId id="275"/>
          </p14:sldIdLst>
        </p14:section>
        <p14:section name="课程大纲" id="{4528B3C1-24C6-2C4A-BAF6-81716358F951}">
          <p14:sldIdLst>
            <p14:sldId id="284"/>
          </p14:sldIdLst>
        </p14:section>
        <p14:section name="初识 NodeJS" id="{6FC11C1C-FDD6-964A-B951-4FD15DA4EAD3}">
          <p14:sldIdLst>
            <p14:sldId id="281"/>
            <p14:sldId id="287"/>
            <p14:sldId id="289"/>
            <p14:sldId id="283"/>
            <p14:sldId id="290"/>
            <p14:sldId id="306"/>
            <p14:sldId id="311"/>
            <p14:sldId id="310"/>
            <p14:sldId id="294"/>
            <p14:sldId id="293"/>
            <p14:sldId id="308"/>
            <p14:sldId id="312"/>
          </p14:sldIdLst>
        </p14:section>
        <p14:section name="环境 &amp; 调试" id="{D01AE124-7FB2-A84C-8298-C31B76D5B10F}">
          <p14:sldIdLst>
            <p14:sldId id="297"/>
            <p14:sldId id="295"/>
            <p14:sldId id="313"/>
            <p14:sldId id="314"/>
            <p14:sldId id="296"/>
            <p14:sldId id="315"/>
            <p14:sldId id="316"/>
            <p14:sldId id="318"/>
            <p14:sldId id="319"/>
          </p14:sldIdLst>
        </p14:section>
        <p14:section name="基础 API" id="{62DE7C1C-C70A-9548-812C-4AD947952372}">
          <p14:sldIdLst>
            <p14:sldId id="298"/>
            <p14:sldId id="322"/>
            <p14:sldId id="320"/>
            <p14:sldId id="321"/>
            <p14:sldId id="323"/>
            <p14:sldId id="324"/>
            <p14:sldId id="325"/>
          </p14:sldIdLst>
        </p14:section>
        <p14:section name="项目初始化" id="{2E44AB74-6530-B145-B6AA-F32BF54F0D92}">
          <p14:sldIdLst>
            <p14:sldId id="299"/>
            <p14:sldId id="331"/>
            <p14:sldId id="326"/>
            <p14:sldId id="328"/>
            <p14:sldId id="329"/>
            <p14:sldId id="330"/>
          </p14:sldIdLst>
        </p14:section>
        <p14:section name="静态资源服务器" id="{C33239DB-4A0F-0647-B4B8-E669367F6DBC}">
          <p14:sldIdLst>
            <p14:sldId id="300"/>
            <p14:sldId id="333"/>
            <p14:sldId id="332"/>
            <p14:sldId id="334"/>
            <p14:sldId id="302"/>
            <p14:sldId id="304"/>
          </p14:sldIdLst>
        </p14:section>
        <p14:section name="单元测试" id="{E144C1BD-42F0-7849-84B7-50FC31775F0A}">
          <p14:sldIdLst>
            <p14:sldId id="301"/>
            <p14:sldId id="336"/>
          </p14:sldIdLst>
        </p14:section>
        <p14:section name="本地构建" id="{BFA00498-8E70-2B46-B806-3A5F1AF0553E}">
          <p14:sldIdLst>
            <p14:sldId id="337"/>
            <p14:sldId id="338"/>
            <p14:sldId id="339"/>
            <p14:sldId id="340"/>
          </p14:sldIdLst>
        </p14:section>
        <p14:section name="发布" id="{52C7D778-0539-A24E-A978-26EB65CD4D45}">
          <p14:sldIdLst>
            <p14:sldId id="335"/>
          </p14:sldIdLst>
        </p14:section>
        <p14:section name="爬虫实战" id="{534C1603-C1A4-7C4B-8F53-094475252D24}">
          <p14:sldIdLst>
            <p14:sldId id="305"/>
          </p14:sldIdLst>
        </p14:section>
        <p14:section name="参考" id="{DC914905-C22A-414B-A0B3-8B1FF39FACF8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0504D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3" autoAdjust="0"/>
    <p:restoredTop sz="50000" autoAdjust="0"/>
  </p:normalViewPr>
  <p:slideViewPr>
    <p:cSldViewPr>
      <p:cViewPr varScale="1">
        <p:scale>
          <a:sx n="155" d="100"/>
          <a:sy n="155" d="100"/>
        </p:scale>
        <p:origin x="208" y="416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2017/9/9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42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48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34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83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11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53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04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454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71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397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9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6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9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48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84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6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12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22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49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60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71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01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98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52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522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02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5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390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211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615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2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63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8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51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1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05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49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8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1923678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Web </a:t>
            </a:r>
            <a:r>
              <a:rPr lang="zh-CN" altLang="en-US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开发所需要了解的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NodeJS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进程</a:t>
            </a:r>
            <a:endParaRPr lang="zh-CN" altLang="en-US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543225" y="3323768"/>
            <a:ext cx="7917208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多进程：启动多个进程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，多</a:t>
            </a: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个进程可以一块执行多个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任务</a:t>
            </a:r>
            <a:endParaRPr lang="zh-CN" altLang="en-US" sz="200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201838"/>
            <a:ext cx="7920881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进程：是计算机中的程序关于某数据集合上的一次运行活动，是系统进行资源分配和调度的基本单位</a:t>
            </a:r>
          </a:p>
        </p:txBody>
      </p:sp>
    </p:spTree>
    <p:extLst>
      <p:ext uri="{BB962C8B-B14F-4D97-AF65-F5344CB8AC3E}">
        <p14:creationId xmlns:p14="http://schemas.microsoft.com/office/powerpoint/2010/main" val="17774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NodeJS</a:t>
            </a:r>
            <a:r>
              <a:rPr lang="zh-CN" altLang="en-US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工作模型</a:t>
            </a:r>
            <a:endParaRPr lang="zh-CN" altLang="en-US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/>
          <a:stretch/>
        </p:blipFill>
        <p:spPr>
          <a:xfrm>
            <a:off x="1763688" y="1275606"/>
            <a:ext cx="5688632" cy="327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3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线程</a:t>
            </a:r>
            <a:endParaRPr lang="zh-CN" altLang="en-US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543225" y="3169880"/>
            <a:ext cx="7845200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多线程：启动一个进程，在一个进程内启动多个线程，这样，多个线程也可以一块执行多个任务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201838"/>
            <a:ext cx="7632848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线程：进程内一个相对独立的、可调度的执行单元，与同属一个进程的线程共享进程的资源</a:t>
            </a:r>
          </a:p>
        </p:txBody>
      </p:sp>
    </p:spTree>
    <p:extLst>
      <p:ext uri="{BB962C8B-B14F-4D97-AF65-F5344CB8AC3E}">
        <p14:creationId xmlns:p14="http://schemas.microsoft.com/office/powerpoint/2010/main" val="63454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rtl="0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NodeJS</a:t>
            </a:r>
            <a:r>
              <a:rPr lang="zh-CN" altLang="en-US" sz="3000" b="1" ker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的单线程</a:t>
            </a:r>
            <a:endParaRPr lang="zh-CN" altLang="en-US" sz="3200">
              <a:cs typeface="微软雅黑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543225" y="3323768"/>
            <a:ext cx="78452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单线程并不是单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进程</a:t>
            </a:r>
            <a:endParaRPr lang="zh-CN" altLang="en-US" sz="200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355726"/>
            <a:ext cx="7632848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JavaScript 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是单线程，但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JavaScript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runtime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并不是</a:t>
            </a:r>
            <a:endParaRPr lang="en-US" altLang="zh-CN" sz="2000" dirty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本地代码构建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2000" u="none" strike="noStrike" kern="1200" cap="none" spc="0" baseline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Server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实用工具开发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常用场景</a:t>
            </a:r>
            <a:endParaRPr lang="zh-CN" altLang="en-US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7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1923678"/>
            <a:ext cx="9144000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8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环境 </a:t>
            </a:r>
            <a:r>
              <a:rPr lang="en-US" altLang="zh-CN" sz="28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&amp;</a:t>
            </a:r>
            <a:r>
              <a:rPr lang="zh-CN" altLang="en-US" sz="28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调试</a:t>
            </a:r>
            <a:endParaRPr lang="en-US" altLang="zh-CN" sz="28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global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CommonJS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process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环境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0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 defTabSz="914400" rtl="0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在模块内部 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module</a:t>
            </a:r>
            <a:r>
              <a:rPr lang="zh-CN" altLang="en-US" sz="200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变量代表模块本身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每个文件是一个模块，有自己的作用域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module.exports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属性代表模块对外接口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CommonJS</a:t>
            </a:r>
            <a:endParaRPr lang="zh-CN" altLang="en-US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 defTabSz="914400" rtl="0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 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json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node</a:t>
            </a:r>
            <a:r>
              <a:rPr lang="zh-CN" altLang="en-US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拓展名，不写依次尝试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/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表示绝对路径，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./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表示相对于当前文件的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131245"/>
            <a:ext cx="7612160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不写路径则认为是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build-in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模块或者各级 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node_modules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内的第三方模块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require</a:t>
            </a:r>
            <a:r>
              <a:rPr lang="zh-CN" altLang="en-US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规则</a:t>
            </a:r>
            <a:endParaRPr lang="zh-CN" altLang="en-US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6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require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特性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543225" y="3169880"/>
            <a:ext cx="7917208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一旦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出现某个模块被循环加载，就只输出已经执行的部分，还未执行的部分不会输出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355726"/>
            <a:ext cx="7920881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module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被加载的时候执行，加载后缓存</a:t>
            </a:r>
            <a:endParaRPr lang="zh-CN" altLang="en-US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2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181756" y="2786339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调试 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&amp;</a:t>
            </a:r>
            <a:r>
              <a:rPr lang="zh-CN" altLang="en-US" sz="2000" u="none" strike="noStrike" kern="1200" cap="none" spc="0" baseline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项目初始化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1178083" y="203432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NodeJS</a:t>
            </a:r>
            <a:r>
              <a:rPr lang="zh-CN" altLang="en-US" sz="2000" u="none" strike="noStrike" kern="1200" cap="none" spc="0" baseline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介绍</a:t>
            </a:r>
            <a:endParaRPr lang="zh-CN" altLang="en-US" sz="2000" u="none" strike="noStrike" kern="1200" cap="none" spc="0" baseline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1198771" y="353979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基础 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API</a:t>
            </a:r>
            <a:endParaRPr lang="zh-CN" altLang="en-US" sz="2000" u="none" strike="noStrike" kern="1200" cap="none" spc="0" baseline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4202419" y="2786339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单元测试 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&amp;</a:t>
            </a:r>
            <a:r>
              <a:rPr lang="zh-CN" altLang="en-US" sz="2000" u="none" strike="noStrike" kern="1200" cap="none" spc="0" baseline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发布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4202419" y="203432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简单 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2000" u="none" strike="noStrike" kern="1200" cap="none" spc="0" baseline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Server</a:t>
            </a:r>
            <a:endParaRPr lang="zh-CN" altLang="en-US" sz="2000" u="none" strike="noStrike" kern="1200" cap="none" spc="0" baseline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4202419" y="3538357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NodeJS</a:t>
            </a:r>
            <a:r>
              <a:rPr lang="zh-CN" altLang="en-US" sz="2000" u="none" strike="noStrike" kern="1200" cap="none" spc="0" baseline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爬虫示例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1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课程大纲</a:t>
            </a:r>
            <a:endParaRPr lang="zh-CN" altLang="en-US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8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 defTabSz="914400" rtl="0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Buffer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process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console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CommonJS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761216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timer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global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 defTabSz="914400" rtl="0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stdin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stdout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stderr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argv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argv0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execArgv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env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761216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timer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process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3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timer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543225" y="3323768"/>
            <a:ext cx="7917208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setImmediate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将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callback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放到下个队列的队首</a:t>
            </a:r>
            <a:endParaRPr lang="zh-CN" altLang="en-US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355726"/>
            <a:ext cx="7920881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process.nextTick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将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callback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添加到当前队列队尾</a:t>
            </a:r>
            <a:endParaRPr lang="zh-CN" altLang="en-US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6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调试</a:t>
            </a:r>
            <a:endParaRPr lang="zh-CN" altLang="en-US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543225" y="3323768"/>
            <a:ext cx="7917208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VS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Code</a:t>
            </a:r>
            <a:endParaRPr lang="zh-CN" altLang="en-US" sz="200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355726"/>
            <a:ext cx="7920881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Inspector</a:t>
            </a:r>
            <a:endParaRPr lang="zh-CN" altLang="en-US" sz="200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1923678"/>
            <a:ext cx="9144000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8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基础 </a:t>
            </a:r>
            <a:r>
              <a:rPr lang="en-US" altLang="zh-CN" sz="28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8944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path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2371695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和路径有关的一切</a:t>
            </a:r>
          </a:p>
        </p:txBody>
      </p:sp>
    </p:spTree>
    <p:extLst>
      <p:ext uri="{BB962C8B-B14F-4D97-AF65-F5344CB8AC3E}">
        <p14:creationId xmlns:p14="http://schemas.microsoft.com/office/powerpoint/2010/main" val="1998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path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543225" y="3323768"/>
            <a:ext cx="7917208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process.cwd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() 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总是返回执行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node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命令所在文件夹</a:t>
            </a:r>
            <a:endParaRPr lang="zh-CN" altLang="en-US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355726"/>
            <a:ext cx="7920881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__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dirname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__filename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总是返回文件的绝对路径</a:t>
            </a:r>
            <a:endParaRPr lang="zh-CN" altLang="en-US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7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./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543225" y="3323768"/>
            <a:ext cx="7917208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在其它地方和 </a:t>
            </a:r>
            <a:r>
              <a:rPr lang="en-US" altLang="zh-CN" sz="200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process.cwd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()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一样，相对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node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启动文件夹</a:t>
            </a:r>
            <a:endParaRPr lang="zh-CN" altLang="en-US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355726"/>
            <a:ext cx="7920881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在 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require</a:t>
            </a:r>
            <a:r>
              <a:rPr lang="zh-CN" altLang="en-US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方法中总是相对当前文件所在文件夹</a:t>
            </a:r>
            <a:endParaRPr lang="zh-CN" altLang="en-US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实例类似整数数组，大小固定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Buffer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用于处理二进制数据流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C++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代码在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V8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堆外分配物理内存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Buffer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1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eventEmitter.on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()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用于注册监听器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所有能触发的对象都是 </a:t>
            </a:r>
            <a:r>
              <a:rPr lang="en-US" altLang="zh-CN" sz="200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EventEmitter</a:t>
            </a:r>
            <a:r>
              <a:rPr lang="zh-CN" altLang="en-US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类的实例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eventEmitter.emit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()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用于触发事件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event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9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4" y="3323768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+mj-lt"/>
                <a:ea typeface="微软雅黑" charset="0"/>
                <a:cs typeface="微软雅黑" charset="0"/>
                <a:sym typeface="Calibri" pitchFamily="34" charset="0"/>
              </a:rPr>
              <a:t>Node.js uses an</a:t>
            </a:r>
            <a:r>
              <a:rPr lang="en-US" altLang="zh-CN" sz="2000" dirty="0">
                <a:solidFill>
                  <a:srgbClr val="C9394A"/>
                </a:solidFill>
                <a:latin typeface="+mj-lt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>
                <a:solidFill>
                  <a:srgbClr val="474747"/>
                </a:solidFill>
                <a:latin typeface="+mj-lt"/>
                <a:ea typeface="微软雅黑" charset="0"/>
                <a:cs typeface="微软雅黑" charset="0"/>
                <a:sym typeface="Calibri" pitchFamily="34" charset="0"/>
              </a:rPr>
              <a:t>event-driven, </a:t>
            </a:r>
            <a:r>
              <a:rPr lang="en-US" altLang="zh-CN" sz="2000" dirty="0">
                <a:solidFill>
                  <a:srgbClr val="C9394A"/>
                </a:solidFill>
                <a:latin typeface="+mj-lt"/>
                <a:ea typeface="微软雅黑" charset="0"/>
                <a:cs typeface="微软雅黑" charset="0"/>
                <a:sym typeface="Calibri" pitchFamily="34" charset="0"/>
              </a:rPr>
              <a:t>non-blocking I/O</a:t>
            </a:r>
            <a:r>
              <a:rPr lang="en-US" altLang="zh-CN" sz="2000" dirty="0">
                <a:solidFill>
                  <a:srgbClr val="474747"/>
                </a:solidFill>
                <a:latin typeface="+mj-lt"/>
                <a:ea typeface="微软雅黑" charset="0"/>
                <a:cs typeface="微软雅黑" charset="0"/>
                <a:sym typeface="Calibri" pitchFamily="34" charset="0"/>
              </a:rPr>
              <a:t> model</a:t>
            </a:r>
            <a:endParaRPr lang="zh-CN" altLang="en-US" sz="2000">
              <a:solidFill>
                <a:srgbClr val="474747"/>
              </a:solidFill>
              <a:latin typeface="+mj-lt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35572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+mj-lt"/>
                <a:ea typeface="微软雅黑" charset="0"/>
                <a:cs typeface="微软雅黑" charset="0"/>
              </a:rPr>
              <a:t>Node.js is a </a:t>
            </a:r>
            <a:r>
              <a:rPr lang="en-US" altLang="zh-CN" sz="2000" dirty="0">
                <a:solidFill>
                  <a:srgbClr val="C9394A"/>
                </a:solidFill>
                <a:latin typeface="+mj-lt"/>
                <a:ea typeface="微软雅黑" charset="0"/>
                <a:cs typeface="微软雅黑" charset="0"/>
              </a:rPr>
              <a:t>JavaScript runtime</a:t>
            </a:r>
            <a:r>
              <a:rPr lang="en-US" altLang="zh-CN" sz="2000" dirty="0">
                <a:solidFill>
                  <a:srgbClr val="474747"/>
                </a:solidFill>
                <a:latin typeface="+mj-lt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+mj-lt"/>
                <a:ea typeface="微软雅黑" charset="0"/>
                <a:cs typeface="微软雅黑" charset="0"/>
              </a:rPr>
              <a:t>built on Chrome’s V8</a:t>
            </a:r>
            <a:endParaRPr lang="zh-CN" altLang="en-US" sz="2000">
              <a:solidFill>
                <a:srgbClr val="474747"/>
              </a:solidFill>
              <a:latin typeface="+mj-lt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NodeJS</a:t>
            </a:r>
            <a:r>
              <a:rPr lang="zh-CN" altLang="en-US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是什么</a:t>
            </a:r>
            <a:endParaRPr lang="zh-CN" altLang="en-US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3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fs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8004" y="2387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zh-CN" altLang="en-US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文件操作</a:t>
            </a:r>
            <a:endParaRPr lang="zh-CN" altLang="en-US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1923678"/>
            <a:ext cx="9144000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8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静态</a:t>
            </a:r>
            <a:r>
              <a:rPr lang="zh-CN" altLang="en-US" sz="28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资源服务器实战</a:t>
            </a:r>
            <a:endParaRPr lang="en-US" altLang="zh-CN" sz="28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1923678"/>
            <a:ext cx="9144000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8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项目初始化</a:t>
            </a:r>
            <a:endParaRPr lang="en-US" altLang="zh-CN" sz="28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 defTabSz="914400" rtl="0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匹配模式最后加 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代表是目录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匹配模式前 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代表项目根目录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761216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匹配模式前加 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!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代表取反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.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gitignore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7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 defTabSz="914400" rtl="0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?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匹配任意一个字符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* 代表任意个字符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761216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** 匹配多级目录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.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gitignore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1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 defTabSz="914400" rtl="0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?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匹配任意一个字符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* 代表任意个字符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761216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** 匹配多级目录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.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editorconfig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8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 defTabSz="914400" rtl="0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?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匹配任意一个字符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* 代表任意个字符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761216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** 匹配多级目录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.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editorconfig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1923678"/>
            <a:ext cx="9144000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8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静态资源服务器</a:t>
            </a:r>
            <a:endParaRPr lang="en-US" altLang="zh-CN" sz="28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 defTabSz="914400" rtl="0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Accept-Ranges: bytes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range: bytes=[start]-[end]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761216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Content-Range: bytes start-end/total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range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1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缓存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275606"/>
            <a:ext cx="1080120" cy="360040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用户请求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2987824" y="1131321"/>
            <a:ext cx="1296144" cy="648610"/>
          </a:xfrm>
          <a:prstGeom prst="diamond">
            <a:avLst/>
          </a:prstGeom>
          <a:solidFill>
            <a:schemeClr val="bg1"/>
          </a:solidFill>
          <a:ln w="38100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本地缓存</a:t>
            </a:r>
            <a:endParaRPr kumimoji="1"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70231" y="1239064"/>
            <a:ext cx="1080120" cy="396582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请求资源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76256" y="3291830"/>
            <a:ext cx="1080120" cy="648072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协商缓存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返回响应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3013428" y="2085344"/>
            <a:ext cx="1296144" cy="648610"/>
          </a:xfrm>
          <a:prstGeom prst="diamond">
            <a:avLst/>
          </a:prstGeom>
          <a:solidFill>
            <a:schemeClr val="bg1"/>
          </a:solidFill>
          <a:ln w="38100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client</a:t>
            </a:r>
            <a:r>
              <a:rPr kumimoji="1"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失效</a:t>
            </a:r>
            <a:endParaRPr kumimoji="1"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4354587"/>
            <a:ext cx="1080120" cy="360040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本地缓存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843808" y="3183818"/>
            <a:ext cx="1656184" cy="864096"/>
          </a:xfrm>
          <a:prstGeom prst="diamond">
            <a:avLst/>
          </a:prstGeom>
          <a:solidFill>
            <a:schemeClr val="bg1"/>
          </a:solidFill>
          <a:ln w="38100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server</a:t>
            </a:r>
          </a:p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未改变</a:t>
            </a:r>
            <a:endParaRPr kumimoji="1"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21440" y="4354587"/>
            <a:ext cx="1080120" cy="360040"/>
          </a:xfrm>
          <a:prstGeom prst="rect">
            <a:avLst/>
          </a:prstGeom>
          <a:solidFill>
            <a:srgbClr val="C050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304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>
            <a:off x="1691680" y="1455626"/>
            <a:ext cx="1224136" cy="0"/>
          </a:xfrm>
          <a:prstGeom prst="straightConnector1">
            <a:avLst/>
          </a:prstGeom>
          <a:ln w="25400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4391980" y="1437355"/>
            <a:ext cx="2448000" cy="23408"/>
          </a:xfrm>
          <a:prstGeom prst="straightConnector1">
            <a:avLst/>
          </a:prstGeom>
          <a:ln w="25400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661500" y="1812652"/>
            <a:ext cx="10400" cy="255042"/>
          </a:xfrm>
          <a:prstGeom prst="straightConnector1">
            <a:avLst/>
          </a:prstGeom>
          <a:ln w="25400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3661500" y="2779637"/>
            <a:ext cx="10400" cy="360000"/>
          </a:xfrm>
          <a:prstGeom prst="straightConnector1">
            <a:avLst/>
          </a:prstGeom>
          <a:ln w="25400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3661500" y="4083918"/>
            <a:ext cx="10400" cy="216000"/>
          </a:xfrm>
          <a:prstGeom prst="straightConnector1">
            <a:avLst/>
          </a:prstGeom>
          <a:ln w="25400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572000" y="3601744"/>
            <a:ext cx="2232000" cy="14400"/>
          </a:xfrm>
          <a:prstGeom prst="straightConnector1">
            <a:avLst/>
          </a:prstGeom>
          <a:ln w="25400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0" idx="1"/>
            <a:endCxn id="11" idx="0"/>
          </p:cNvCxnSpPr>
          <p:nvPr/>
        </p:nvCxnSpPr>
        <p:spPr>
          <a:xfrm rot="10800000" flipV="1">
            <a:off x="1079612" y="2409649"/>
            <a:ext cx="1933816" cy="1944938"/>
          </a:xfrm>
          <a:prstGeom prst="bentConnector2">
            <a:avLst/>
          </a:prstGeom>
          <a:ln w="25400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>
            <a:off x="1630072" y="4534607"/>
            <a:ext cx="1440000" cy="0"/>
          </a:xfrm>
          <a:prstGeom prst="straightConnector1">
            <a:avLst/>
          </a:prstGeom>
          <a:ln w="25400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7382354" y="1711717"/>
            <a:ext cx="27937" cy="1472101"/>
          </a:xfrm>
          <a:prstGeom prst="straightConnector1">
            <a:avLst/>
          </a:prstGeom>
          <a:ln w="25400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325071" y="1090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dirty="0" smtClean="0"/>
              <a:t>no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363952" y="31974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mtClean="0"/>
              <a:t>no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828972" y="200507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mtClean="0"/>
              <a:t>no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9948" y="16800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dirty="0" smtClean="0"/>
              <a:t>yes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775970" y="27143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dirty="0" smtClean="0"/>
              <a:t>yes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771726" y="395792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dirty="0" smtClean="0"/>
              <a:t>yes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0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非阻塞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I/O</a:t>
            </a:r>
            <a:endParaRPr lang="zh-CN" altLang="en-US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543224" y="3169880"/>
            <a:ext cx="8657975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非</a:t>
            </a: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阻塞：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I/O</a:t>
            </a: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时函数立即返回，进程不等待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I/O</a:t>
            </a: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完成</a:t>
            </a:r>
          </a:p>
          <a:p>
            <a:pPr marL="800100" lvl="1" indent="-342900" rtl="0">
              <a:buFont typeface="Wingdings" panose="05000000000000000000" pitchFamily="2" charset="2"/>
              <a:buChar char="u"/>
            </a:pPr>
            <a:endParaRPr lang="zh-CN" altLang="en-US" sz="200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35572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阻塞：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I/O</a:t>
            </a: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时进程休眠等待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I/O</a:t>
            </a: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完成后进行下一步</a:t>
            </a:r>
          </a:p>
        </p:txBody>
      </p:sp>
    </p:spTree>
    <p:extLst>
      <p:ext uri="{BB962C8B-B14F-4D97-AF65-F5344CB8AC3E}">
        <p14:creationId xmlns:p14="http://schemas.microsoft.com/office/powerpoint/2010/main" val="20294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If-Modified-Since / Last-Modified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xpires,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Cache-Control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761216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If-None-Match / 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ag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缓存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header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1923678"/>
            <a:ext cx="9144000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8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命令行</a:t>
            </a:r>
            <a:endParaRPr lang="en-US" altLang="zh-CN" sz="28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1923678"/>
            <a:ext cx="9144000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8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发布</a:t>
            </a:r>
            <a:endParaRPr lang="en-US" altLang="zh-CN" sz="28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1923678"/>
            <a:ext cx="9144000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8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单元测试</a:t>
            </a:r>
            <a:endParaRPr lang="en-US" altLang="zh-CN" sz="28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1923678"/>
            <a:ext cx="9144000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8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发布</a:t>
            </a:r>
            <a:endParaRPr lang="en-US" altLang="zh-CN" sz="28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1923678"/>
            <a:ext cx="9144000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本地构建</a:t>
            </a:r>
            <a:endParaRPr lang="en-US" altLang="zh-CN" sz="28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 defTabSz="914400" rtl="0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？匹配一个字符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*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匹配任意个字符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761216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[</a:t>
            </a:r>
            <a:r>
              <a:rPr lang="mr-I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…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]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匹配范围内字符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lob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9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?(pattern1|pattern2)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匹配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或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个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!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pattern1|pattern2)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匹配取反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761216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+(pattern1|pattern2)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匹配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或多个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lob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@(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pattern|pat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*|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pat?erN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匹配特定的一个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*(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a|b|c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匹配任意个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761216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**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任意层级匹配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lob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版本号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35896" y="1851670"/>
            <a:ext cx="1512168" cy="15121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3200" dirty="0" err="1" smtClean="0"/>
              <a:t>x.y.z</a:t>
            </a:r>
            <a:endParaRPr kumimoji="1"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1331640" y="1072130"/>
            <a:ext cx="1512168" cy="15121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3200" dirty="0" smtClean="0"/>
              <a:t>1.2.*</a:t>
            </a:r>
            <a:endParaRPr kumimoji="1"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827584" y="3003114"/>
            <a:ext cx="1512168" cy="15121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2400" dirty="0" smtClean="0"/>
              <a:t>~1.2.0</a:t>
            </a:r>
            <a:endParaRPr kumimoji="1"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6383451" y="1072130"/>
            <a:ext cx="1512168" cy="15121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3200" dirty="0" smtClean="0"/>
              <a:t>2.x</a:t>
            </a:r>
            <a:endParaRPr kumimoji="1"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6435570" y="3003114"/>
            <a:ext cx="1512168" cy="15121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2400" dirty="0" smtClean="0"/>
              <a:t>^2.0.0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399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事件驱动</a:t>
            </a:r>
            <a:endParaRPr lang="zh-CN" altLang="en-US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543224" y="3323768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观察者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模式</a:t>
            </a:r>
            <a:endParaRPr lang="zh-CN" altLang="en-US" sz="200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35572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I/O</a:t>
            </a: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等异步操作结束后的通知</a:t>
            </a:r>
          </a:p>
        </p:txBody>
      </p:sp>
    </p:spTree>
    <p:extLst>
      <p:ext uri="{BB962C8B-B14F-4D97-AF65-F5344CB8AC3E}">
        <p14:creationId xmlns:p14="http://schemas.microsoft.com/office/powerpoint/2010/main" val="133247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1923678"/>
            <a:ext cx="9144000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8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爬虫</a:t>
            </a:r>
            <a:endParaRPr lang="en-US" altLang="zh-CN" sz="28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课件PPT-颜色编号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785800"/>
            <a:ext cx="5572164" cy="3714776"/>
          </a:xfrm>
          <a:prstGeom prst="rect">
            <a:avLst/>
          </a:prstGeom>
        </p:spPr>
      </p:pic>
      <p:sp>
        <p:nvSpPr>
          <p:cNvPr id="5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参考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u="none" strike="noStrike" kern="0" cap="none" spc="0" baseline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为什么偏爱 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NodeJS</a:t>
            </a:r>
            <a:endParaRPr lang="zh-CN" altLang="en-US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3224" y="3323768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在处理高并发、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I/O </a:t>
            </a: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密集场景性能优势明显</a:t>
            </a: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35572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前端职责范围变大，统一开发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体验</a:t>
            </a:r>
            <a:endParaRPr lang="zh-CN" altLang="en-US" sz="200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密集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VS</a:t>
            </a:r>
            <a:r>
              <a:rPr lang="zh-CN" altLang="en-US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I/O</a:t>
            </a:r>
            <a:r>
              <a:rPr lang="zh-CN" altLang="en-US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密集</a:t>
            </a:r>
            <a:endParaRPr lang="zh-CN" altLang="en-US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543224" y="3323768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I/O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密集：文件操作、网络操作、数据库</a:t>
            </a:r>
            <a:endParaRPr lang="zh-CN" altLang="en-US" sz="200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35572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rtl="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密集：压缩、解压、加密、解密</a:t>
            </a:r>
            <a:endParaRPr lang="zh-CN" altLang="en-US" sz="200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9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数据库操作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静态资源读取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渲染页面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defTabSz="914400" rtl="0" eaLnBrk="0" fontAlgn="base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常见场景</a:t>
            </a:r>
            <a:endParaRPr lang="zh-CN" altLang="en-US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1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rtl="0"/>
            <a:r>
              <a:rPr lang="zh-CN" altLang="en-US" sz="3000" b="1" ker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高并发应对之道</a:t>
            </a:r>
            <a:endParaRPr lang="zh-CN" altLang="en-US" sz="3200">
              <a:cs typeface="微软雅黑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543225" y="3323768"/>
            <a:ext cx="7917208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增加每台机器的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CPU</a:t>
            </a: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数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——</a:t>
            </a: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多核</a:t>
            </a:r>
            <a:endParaRPr lang="zh-CN" altLang="en-US" sz="200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355726"/>
            <a:ext cx="7920881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增加机器数</a:t>
            </a:r>
            <a:endParaRPr lang="zh-CN" altLang="en-US" sz="200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4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3577</TotalTime>
  <Words>838</Words>
  <Application>Microsoft Macintosh PowerPoint</Application>
  <PresentationFormat>全屏显示(16:9)</PresentationFormat>
  <Paragraphs>200</Paragraphs>
  <Slides>51</Slides>
  <Notes>38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Calibri</vt:lpstr>
      <vt:lpstr>Microsoft YaHei</vt:lpstr>
      <vt:lpstr>Times New Roman</vt:lpstr>
      <vt:lpstr>Wingdings</vt:lpstr>
      <vt:lpstr>宋体</vt:lpstr>
      <vt:lpstr>微软雅黑</vt:lpstr>
      <vt:lpstr>Arial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Microsoft Office 用户</cp:lastModifiedBy>
  <cp:revision>285</cp:revision>
  <dcterms:created xsi:type="dcterms:W3CDTF">2016-04-25T01:54:29Z</dcterms:created>
  <dcterms:modified xsi:type="dcterms:W3CDTF">2017-09-09T07:38:01Z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