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a635de6b4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a635de6b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a635de6b4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a635de6b4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a635de6b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a635de6b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a635de6b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a635de6b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a635de6b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a635de6b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a635de6b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a635de6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a635de6b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a635de6b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a635de6b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a635de6b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a635de6b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a635de6b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a635de6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a635de6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a635de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a635de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a635de6b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a635de6b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a635de6b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a635de6b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a635de6b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a635de6b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a635de6b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a635de6b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a635de6b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a635de6b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a635de6b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a635de6b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a635de6b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a635de6b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845bd5f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845bd5f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845bd5f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845bd5f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845bd5f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845bd5f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a635de6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a635de6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845bd5f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845bd5f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845bd5f5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845bd5f5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845bd5f5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845bd5f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845bd5f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845bd5f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845bd5f5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845bd5f5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45bd5f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45bd5f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45bd5f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845bd5f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a635de6b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a635de6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a635de6b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a635de6b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635de6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635de6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a635de6b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a635de6b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IN ECOLOGY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Prey-predators model with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311700" y="225275"/>
            <a:ext cx="8520600" cy="4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Nel caso del disegno ortogonale si hanno comunque 2 fattori A e B, e le sorgenti di variabilità associate al disegno sono l’effetto principale di A (indipendentemente dal fattore B); l’effetto principale di B (indipendentemente dal fattore A); poi si ha l’interazione AxB e la variabilità residua.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Nel caso del disegno gerarchizzato si ha in tutto 3 sorgenti di variabilità, nel caso del disegno ortogonale si hanno 4 sorgenti di variabilità perché sono utilizzati per testare ipotesi diverse. </a:t>
            </a:r>
            <a:br>
              <a:rPr lang="en-GB"/>
            </a:br>
            <a:r>
              <a:rPr lang="en-GB"/>
              <a:t>I disegni gerarchizzati sono tipicamente utilizzati per risolvere problemi di pseudoreplicazione o per fare analisi a scale multiple (scale gerarchizzate nello spazio o nel tempo)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25" y="1445475"/>
            <a:ext cx="4252700" cy="23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950" y="1298250"/>
            <a:ext cx="3299175" cy="24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" type="subTitle"/>
          </p:nvPr>
        </p:nvSpPr>
        <p:spPr>
          <a:xfrm>
            <a:off x="311700" y="225275"/>
            <a:ext cx="8520600" cy="4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ORTOGONALE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GB"/>
              <a:t>Se in ciascuna area posso avere più repliche, cioè se ho repliche in cui predatori esclusi con gabbiette e repliche libere nelle aree di studio.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GERARCHIZZATO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se in ciascuna area non posso avere entrambi i livelli di predatori (uso il megafono per l’esclusione dei predatori) il fattore area è gerarchizzato nel fattore P perché le aree sono o con megafono o senza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311700" y="225275"/>
            <a:ext cx="8520600" cy="4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FATTORE FISSO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Gabbiani su patelle, numero varia a seconda che il substrato sia orizzontale (facilmente raggiungibile) o verticale(faticoso). Escludo da O/V con una gabbietta.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 sorgenti di variabilità sono: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GB"/>
              <a:t>Presenza del predatore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GB"/>
              <a:t>Orientamento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GB"/>
              <a:t>Interazione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GB"/>
              <a:t>Variabilità residua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differenza fra livelli di un fattore variano in rapporto ai livelli dell’altro (gerarchizzato)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311700" y="225275"/>
            <a:ext cx="8520600" cy="4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Es. variazione di una specie vegetale in un campo grande legato alla stagione </a:t>
            </a:r>
            <a:endParaRPr sz="250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2 aree in ciascuna data</a:t>
            </a:r>
            <a:endParaRPr sz="250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2 date (repliche temporali)</a:t>
            </a:r>
            <a:endParaRPr sz="250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4 stagioni </a:t>
            </a:r>
            <a:endParaRPr sz="250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Seleziono quindi 16 aree intersperse nel campo, campionate randomicamente per ogni data.</a:t>
            </a:r>
            <a:endParaRPr sz="250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La stagione è un fattore fisso, la data è un fattore random. </a:t>
            </a:r>
            <a:endParaRPr sz="250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Devo verificare se la variabilità fra stagioni &gt; variabilità nella stagione 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ctrTitle"/>
          </p:nvPr>
        </p:nvSpPr>
        <p:spPr>
          <a:xfrm>
            <a:off x="311700" y="397950"/>
            <a:ext cx="8520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80"/>
              <a:t>ANOVA</a:t>
            </a:r>
            <a:endParaRPr sz="3680"/>
          </a:p>
        </p:txBody>
      </p:sp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311700" y="1347725"/>
            <a:ext cx="8520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L'analisi della varianza (ANOVA) viene utilizzata </a:t>
            </a:r>
            <a:r>
              <a:rPr b="1" lang="en-GB"/>
              <a:t>per valutare se la variazione introdotta da un fattore è significativamente superiore alla variabilità naturale tra le osservazioni.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L'ANOVA </a:t>
            </a:r>
            <a:r>
              <a:rPr b="1" lang="en-GB"/>
              <a:t>confronta la media parametrica dei livelli di un fattore con le medie campionarie delle osservazioni.</a:t>
            </a:r>
            <a:endParaRPr b="1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La variazione totale può essere scomposta in variazione tra gruppi e variazione entro i gruppi.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 </a:t>
            </a:r>
            <a:r>
              <a:rPr lang="en-GB" u="sng"/>
              <a:t>varianza entro i gruppi </a:t>
            </a:r>
            <a:r>
              <a:rPr lang="en-GB"/>
              <a:t>rappresenta la variabilità dovuta alla unicità delle osservazioni (varianza residua o di errore).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 </a:t>
            </a:r>
            <a:r>
              <a:rPr lang="en-GB" u="sng"/>
              <a:t>varianza tra gruppi</a:t>
            </a:r>
            <a:r>
              <a:rPr lang="en-GB"/>
              <a:t> rappresenta la combinazione lineare della varianza residua e dell'effetto del fattore in esame.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ctrTitle"/>
          </p:nvPr>
        </p:nvSpPr>
        <p:spPr>
          <a:xfrm>
            <a:off x="311700" y="2499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MODELLO LINEARE</a:t>
            </a:r>
            <a:endParaRPr/>
          </a:p>
        </p:txBody>
      </p:sp>
      <p:sp>
        <p:nvSpPr>
          <p:cNvPr id="138" name="Google Shape;138;p28"/>
          <p:cNvSpPr txBox="1"/>
          <p:nvPr>
            <p:ph idx="1" type="subTitle"/>
          </p:nvPr>
        </p:nvSpPr>
        <p:spPr>
          <a:xfrm>
            <a:off x="311700" y="1310725"/>
            <a:ext cx="8520600" cy="3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L'analisi della varianza si basa sul modello lineare, simile alla regressione lineare, e utilizza il </a:t>
            </a:r>
            <a:r>
              <a:rPr b="1" lang="en-GB">
                <a:solidFill>
                  <a:schemeClr val="dk1"/>
                </a:solidFill>
              </a:rPr>
              <a:t>metodo dei quadrati minimi per stimare i parametri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Nel caso dell'analisi ad un fattore, il modello lineare è definito come </a:t>
            </a:r>
            <a:r>
              <a:rPr b="1" lang="en-GB">
                <a:solidFill>
                  <a:schemeClr val="dk1"/>
                </a:solidFill>
              </a:rPr>
              <a:t>xij = µ + Ai + εij</a:t>
            </a:r>
            <a:r>
              <a:rPr lang="en-GB">
                <a:solidFill>
                  <a:schemeClr val="dk1"/>
                </a:solidFill>
              </a:rPr>
              <a:t>, dove </a:t>
            </a:r>
            <a:r>
              <a:rPr b="1" lang="en-GB">
                <a:solidFill>
                  <a:schemeClr val="dk1"/>
                </a:solidFill>
              </a:rPr>
              <a:t>xij è il valore dell'osservazione, µ è la media parametrica, Ai è l'effetto del livello del fattore, e εij è il termine di errore.</a:t>
            </a:r>
            <a:endParaRPr b="1"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u="sng">
                <a:solidFill>
                  <a:schemeClr val="dk1"/>
                </a:solidFill>
              </a:rPr>
              <a:t>Nel caso in cui l'ipotesi nulla (H0) sia vera</a:t>
            </a:r>
            <a:r>
              <a:rPr lang="en-GB">
                <a:solidFill>
                  <a:schemeClr val="dk1"/>
                </a:solidFill>
              </a:rPr>
              <a:t>, i termini degli effetti del fattore (Ai) sono nulli e le osservazioni dipendono solo dalla media parametrica e dal termine di errore.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u="sng">
                <a:solidFill>
                  <a:schemeClr val="dk1"/>
                </a:solidFill>
              </a:rPr>
              <a:t>Nel caso in cui H0 sia falsa</a:t>
            </a:r>
            <a:r>
              <a:rPr lang="en-GB">
                <a:solidFill>
                  <a:schemeClr val="dk1"/>
                </a:solidFill>
              </a:rPr>
              <a:t>, i termini degli effetti del fattore sono diversi da zero e rappresentano le deviazioni tra la media del livello del trattamento e la media generale.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Viene definita un'ipotesi nulla alternativa che sostiene l'effetto medio del fattore diverso da zero.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La </a:t>
            </a:r>
            <a:r>
              <a:rPr b="1" lang="en-GB">
                <a:solidFill>
                  <a:schemeClr val="dk1"/>
                </a:solidFill>
              </a:rPr>
              <a:t>varianza dell'effetto del fattore (σ2A)</a:t>
            </a:r>
            <a:r>
              <a:rPr lang="en-GB">
                <a:solidFill>
                  <a:schemeClr val="dk1"/>
                </a:solidFill>
              </a:rPr>
              <a:t> viene stimata utilizzando i termini degli effetti del fattore (Ai), fornendo una misura di variazione dell'effetto se il fattore è casuale.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-GB">
                <a:solidFill>
                  <a:schemeClr val="dk1"/>
                </a:solidFill>
              </a:rPr>
              <a:t>Nel caso di un fattore fisso, non esiste una distribuzione di frequenza dei termini degli effetti del fattore e l'effetto del fattore viene indicato con una simbologia diversa.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200" y="170525"/>
            <a:ext cx="5239475" cy="46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ctrTitle"/>
          </p:nvPr>
        </p:nvSpPr>
        <p:spPr>
          <a:xfrm>
            <a:off x="311700" y="336275"/>
            <a:ext cx="85206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6190"/>
              <a:buNone/>
            </a:pPr>
            <a:r>
              <a:rPr lang="en-GB" sz="3780"/>
              <a:t>TEST F</a:t>
            </a:r>
            <a:endParaRPr sz="3780"/>
          </a:p>
        </p:txBody>
      </p:sp>
      <p:sp>
        <p:nvSpPr>
          <p:cNvPr id="149" name="Google Shape;149;p30"/>
          <p:cNvSpPr txBox="1"/>
          <p:nvPr>
            <p:ph idx="1" type="subTitle"/>
          </p:nvPr>
        </p:nvSpPr>
        <p:spPr>
          <a:xfrm>
            <a:off x="311700" y="854375"/>
            <a:ext cx="85206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Il test F è utilizzato per analizzare l'ipotesi nulla nell'analisi della varianza.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 statistica F è definita come il rapporto di due varianze.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Nel caso dell'analisi ad un fattore, la statistica F è calcolata come </a:t>
            </a:r>
            <a:r>
              <a:rPr b="1" lang="en-GB"/>
              <a:t>MSTRA GRUPPI / MSENTRO I GRUPPI</a:t>
            </a:r>
            <a:r>
              <a:rPr lang="en-GB"/>
              <a:t>, </a:t>
            </a:r>
            <a:r>
              <a:rPr b="1" lang="en-GB"/>
              <a:t>con (a-1) gradi di libertà per il numeratore e a(n-1) gradi di libertà per il denominatore.</a:t>
            </a:r>
            <a:endParaRPr b="1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Se l'ipotesi nulla è vera, il valore atteso di F è 1, ma a causa delle stime delle varianze, F potrebbe deviare leggermente da 1.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Se l'ipotesi nulla è falsa e l'effetto del fattore è presente, il valore della statistica F sarà maggiore di 1.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 distribuzione di frequenza dei valori di F è tabulata per diverse combinazioni di gradi di libertà.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L'ipotesi nulla viene rigettata quando il valore empirico di F supera il valore critico tabulato corrispondente al 95% di significatività.</a:t>
            </a:r>
            <a:endParaRPr b="1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Il rigetto dell'ipotesi nulla implica che vi è una probabilità inferiore al 5% che il valore osservato di F sia generato dalla distribuzione di valori data dall'ipotesi nulla.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Il rigetto dell'ipotesi nulla suggerisce che vi sia un effetto significativo del fattore in esame.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00" y="821500"/>
            <a:ext cx="60769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385625"/>
            <a:ext cx="8520600" cy="4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ECOLOGIA </a:t>
            </a:r>
            <a:endParaRPr b="1"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L'ecologia è la scienza che studia le interazioni tra organismi e l'ambiente fisico-chimico.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Comprendere le modalità di distribuzione, abbondanza e diversità delle specie nell'ambiente è cruciale per prevenire alterazioni su scala globale.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L'ecologia è una scienza quantitativa, meccanicistica e predittiva, ma ancora in fase di sviluppo.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Gli strumenti necessari per la maturazione dell'ecologia includono conoscenze di base, strumenti logici e metodologici.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La comprensione dei processi ecologici fondamentali è essenziale per prevedere gli effetti del disturbo antropico e preservare la diversità biologica.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Misurare e spiegare la variabilità dei sistemi ecologici è complesso.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ctrTitle"/>
          </p:nvPr>
        </p:nvSpPr>
        <p:spPr>
          <a:xfrm>
            <a:off x="311700" y="286950"/>
            <a:ext cx="85206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Estrazione delle componenti di varianza</a:t>
            </a:r>
            <a:endParaRPr sz="3000"/>
          </a:p>
        </p:txBody>
      </p:sp>
      <p:sp>
        <p:nvSpPr>
          <p:cNvPr id="160" name="Google Shape;160;p32"/>
          <p:cNvSpPr txBox="1"/>
          <p:nvPr>
            <p:ph idx="1" type="subTitle"/>
          </p:nvPr>
        </p:nvSpPr>
        <p:spPr>
          <a:xfrm>
            <a:off x="311700" y="1138025"/>
            <a:ext cx="85206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Il test F può essere applicato indipendentemente se ho un disegno </a:t>
            </a:r>
            <a:r>
              <a:rPr lang="en-GB" sz="2000"/>
              <a:t>con fattori fissi o random o un disegno misto che include sia fattori fissi sia random.</a:t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L’estrazione delle componenti di varianze che può essere applicato solo a un disegno con fattore random</a:t>
            </a:r>
            <a:r>
              <a:rPr lang="en-GB" sz="2000"/>
              <a:t> perché: </a:t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L’effetto di un fattore fisso è stimato senza errore (per il fatto che tutti i livelli che sono rilevanti al test sono determinati dall’ipotesi e inclusi nell’esperimento) e perciò non ha una varianza associata intorno all’effetto medio. </a:t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L’effetto di un fattore random è stimato con l’errore e quindi ha una varianza associata intorno all’effetto medio,  dovuto al fatto che non tutti i livelli che sono rilevanti per testare l’ipotesi sono inclusi nell’esperimento. 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ctrTitle"/>
          </p:nvPr>
        </p:nvSpPr>
        <p:spPr>
          <a:xfrm>
            <a:off x="250050" y="312850"/>
            <a:ext cx="85206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Analisi della varianza multifattoriale</a:t>
            </a:r>
            <a:endParaRPr sz="2400"/>
          </a:p>
        </p:txBody>
      </p:sp>
      <p:sp>
        <p:nvSpPr>
          <p:cNvPr id="166" name="Google Shape;166;p33"/>
          <p:cNvSpPr txBox="1"/>
          <p:nvPr>
            <p:ph idx="1" type="subTitle"/>
          </p:nvPr>
        </p:nvSpPr>
        <p:spPr>
          <a:xfrm>
            <a:off x="250050" y="1014675"/>
            <a:ext cx="85206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Nell'analisi della varianza multifattoriale,</a:t>
            </a:r>
            <a:r>
              <a:rPr b="1" lang="en-GB"/>
              <a:t> la variabilità totale viene suddivisa in componenti che rappresentano combinazioni lineari di varianze.</a:t>
            </a:r>
            <a:endParaRPr b="1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 relazione tra i fattori nel disegno sperimentale determina le sorgenti di variabilità e il modello lineare.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Le ipotesi relative all'effetto di ciascuna sorgente di variabilità vengono valutate tramite il test F.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È importante </a:t>
            </a:r>
            <a:r>
              <a:rPr b="1" lang="en-GB"/>
              <a:t>considerare la relazione tra i fattori</a:t>
            </a:r>
            <a:r>
              <a:rPr lang="en-GB"/>
              <a:t> (ortogonali o gerarchici) e l</a:t>
            </a:r>
            <a:r>
              <a:rPr b="1" lang="en-GB"/>
              <a:t>a loro natura</a:t>
            </a:r>
            <a:r>
              <a:rPr lang="en-GB"/>
              <a:t> (fissi o casuali) nella conduzione dell'esperimento.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Il denominatore appropriato per il test F dipende dalla sorgente di variabilità associata all'ipotesi in esame.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L'utilizzo del termine residuo come denominatore non è sempre appropriato; dipende dalle ipotesi specifiche e dalla presenza di interazioni.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 presenza di interazioni significative, non ha senso costruire test F per le singole sorgenti di variabilità, poiché non esistono ipotesi logiche per gli effetti principali in questo caso.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200" y="275175"/>
            <a:ext cx="5278225" cy="45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ctrTitle"/>
          </p:nvPr>
        </p:nvSpPr>
        <p:spPr>
          <a:xfrm>
            <a:off x="311700" y="434975"/>
            <a:ext cx="85206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ERRORI</a:t>
            </a:r>
            <a:endParaRPr sz="1800"/>
          </a:p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311700" y="693975"/>
            <a:ext cx="85206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 risultati delle analisi statistiche non rappresentano verità incontestabili, ma sono di natura probabilistica.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Le decisioni basate sui test statistici sono soggette a errore.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Un errore di Tipo I si verifica quando si rigetta erroneamente l'ipotesi nulla, che è invece vera nella realtà.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Un errore di Tipo II si verifica quando si accetta erroneamente l'ipotesi nulla, che è invece falsa nella realtà.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L'errore di Tipo I è controllato dal ricercatore ed è definito come la probabilità α.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L'errore di Tipo II non è direttamente controllabile dal ricercatore ed è definito come la probabilità 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450" y="2263825"/>
            <a:ext cx="7240350" cy="25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ctrTitle"/>
          </p:nvPr>
        </p:nvSpPr>
        <p:spPr>
          <a:xfrm>
            <a:off x="250025" y="262275"/>
            <a:ext cx="8520600" cy="5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POTENZA DEL TEST</a:t>
            </a:r>
            <a:endParaRPr sz="2400"/>
          </a:p>
        </p:txBody>
      </p:sp>
      <p:sp>
        <p:nvSpPr>
          <p:cNvPr id="184" name="Google Shape;184;p36"/>
          <p:cNvSpPr txBox="1"/>
          <p:nvPr>
            <p:ph idx="1" type="subTitle"/>
          </p:nvPr>
        </p:nvSpPr>
        <p:spPr>
          <a:xfrm>
            <a:off x="311700" y="940675"/>
            <a:ext cx="85206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La potenza del test rappresenta la capacità del test di rilevare un'ipotesi alternativa alla ipotesi nulla ed è definita come la probabilità 1-β.</a:t>
            </a:r>
            <a:endParaRPr b="1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 potenza del test rappresenta la probabilità di rigettare correttamente l'ipotesi nulla quando questa è falsa.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 potenza del test statistico è influenzata dalla sovrapposizione delle distribuzioni e aumenta con la discrepanza tra di esse.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 potenza del test è inversamente proporzionale alla variabilità dei dati e proporzionale all'effetto da rilevare, al numero di osservazioni e al valore di α.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L'indipendenza dei dati è cruciale per l'esito del test e può essere valutata attraverso un corretto disegno sperimentale e l'esame di correlazioni spaziali o temporali.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 presenza di correlazioni può influire sull'errore di Tipo I o Tipo II e richiede precauzioni appropriate.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ctrTitle"/>
          </p:nvPr>
        </p:nvSpPr>
        <p:spPr>
          <a:xfrm>
            <a:off x="311700" y="237600"/>
            <a:ext cx="8520600" cy="6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TRASFORMAZIONE DEI DATI</a:t>
            </a:r>
            <a:endParaRPr sz="2400"/>
          </a:p>
        </p:txBody>
      </p:sp>
      <p:sp>
        <p:nvSpPr>
          <p:cNvPr id="190" name="Google Shape;190;p37"/>
          <p:cNvSpPr txBox="1"/>
          <p:nvPr>
            <p:ph idx="1" type="subTitle"/>
          </p:nvPr>
        </p:nvSpPr>
        <p:spPr>
          <a:xfrm>
            <a:off x="311700" y="916000"/>
            <a:ext cx="8520600" cy="3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chemeClr val="dk1"/>
                </a:solidFill>
              </a:rPr>
              <a:t>La trasformazione dei dati può essere utilizzata per affrontare problemi di eterogeneità delle varianze e deviazioni dalla normalità.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chemeClr val="dk1"/>
                </a:solidFill>
              </a:rPr>
              <a:t>La trasformazione logaritmica è spesso utilizzata per dati provenienti da distribuzioni di Poisson, mentre la trasformazione angolare può essere applicata a dati espressi come percentuali.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chemeClr val="dk1"/>
                </a:solidFill>
              </a:rPr>
              <a:t>Esiste una famiglia di trasformazioni, come la Box-Cox, che può essere utilizzata per ottenere un compromesso tra omogeneità delle varianze e normalità dei dati.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chemeClr val="dk1"/>
                </a:solidFill>
              </a:rPr>
              <a:t>È importante considerare che l'analisi sui dati trasformati esamina un modello diverso da quello originale e può influire sulle interpretazioni.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chemeClr val="dk1"/>
                </a:solidFill>
              </a:rPr>
              <a:t>Nel caso in cui il modello generato dalla trasformazione non sia ecologicamente plausibile, e l'esperimento sia bilanciato e con un elevato numero di osservazioni, è possibile condurre l'analisi senza trasformazione, se le assunzioni non sono fortemente violate.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chemeClr val="dk1"/>
                </a:solidFill>
              </a:rPr>
              <a:t>L'analisi della varianza potrebbe non essere l'approccio analitico ottimale in presenza di varianze eterogenee e dati non indipendenti. In questi casi, i modelli misti e i modelli lineari generalizzati offrono soluzioni più adeguate.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chemeClr val="dk1"/>
                </a:solidFill>
              </a:rPr>
              <a:t>L'uso di tali modelli avanzati richiede competenza nell'applicazione e l'utilizzo di software statistici specifici.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ctrTitle"/>
          </p:nvPr>
        </p:nvSpPr>
        <p:spPr>
          <a:xfrm>
            <a:off x="311700" y="299275"/>
            <a:ext cx="8520600" cy="6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Applicazioni ed esempi</a:t>
            </a:r>
            <a:endParaRPr sz="3000"/>
          </a:p>
        </p:txBody>
      </p:sp>
      <p:sp>
        <p:nvSpPr>
          <p:cNvPr id="196" name="Google Shape;196;p38"/>
          <p:cNvSpPr txBox="1"/>
          <p:nvPr>
            <p:ph idx="1" type="subTitle"/>
          </p:nvPr>
        </p:nvSpPr>
        <p:spPr>
          <a:xfrm>
            <a:off x="311700" y="841950"/>
            <a:ext cx="8520600" cy="3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-GB" sz="1450">
                <a:solidFill>
                  <a:schemeClr val="dk1"/>
                </a:solidFill>
              </a:rPr>
              <a:t>I disegni sperimentali multifattoriali possono essere utilizzati per analizzare le modalità di distribuzione e abbondanza degli organismi a diverse scale spaziali e/o temporali.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-GB" sz="1450">
                <a:solidFill>
                  <a:schemeClr val="dk1"/>
                </a:solidFill>
              </a:rPr>
              <a:t>Un'analisi della variabilità spaziale può essere condotta</a:t>
            </a:r>
            <a:r>
              <a:rPr b="1" lang="en-GB" sz="1450">
                <a:solidFill>
                  <a:schemeClr val="dk1"/>
                </a:solidFill>
              </a:rPr>
              <a:t> confrontando i valori medi di abbondanza della specie su diverse scale spaziali gerarchiche.</a:t>
            </a:r>
            <a:endParaRPr b="1"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-GB" sz="1450">
                <a:solidFill>
                  <a:schemeClr val="dk1"/>
                </a:solidFill>
              </a:rPr>
              <a:t>L'identificazione delle scale di variabilità caratteristiche per la specie</a:t>
            </a:r>
            <a:r>
              <a:rPr b="1" lang="en-GB" sz="1450">
                <a:solidFill>
                  <a:schemeClr val="dk1"/>
                </a:solidFill>
              </a:rPr>
              <a:t> fornisce informazioni importanti per lo sviluppo di modelli esplicativi.</a:t>
            </a:r>
            <a:endParaRPr b="1"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-GB" sz="1450">
                <a:solidFill>
                  <a:schemeClr val="dk1"/>
                </a:solidFill>
              </a:rPr>
              <a:t>I disegni gerarchizzati consentono di quantificare la variabilità a diverse scale e di individuare i processi che influenzano la distribuzione degli organismi.</a:t>
            </a:r>
            <a:endParaRPr b="1"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-GB" sz="1450">
                <a:solidFill>
                  <a:schemeClr val="dk1"/>
                </a:solidFill>
              </a:rPr>
              <a:t>Gli esperimenti manipolativi successivi possono essere orientati verso la comprensione dei processi causali che generano la variabilità osservata.</a:t>
            </a:r>
            <a:endParaRPr b="1"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-GB" sz="1450">
                <a:solidFill>
                  <a:schemeClr val="dk1"/>
                </a:solidFill>
              </a:rPr>
              <a:t>La trasformazione delle varianze in scala logaritmica può essere utilizzata per rimuovere la dipendenza tra media e varianza.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-GB" sz="1450">
                <a:solidFill>
                  <a:schemeClr val="dk1"/>
                </a:solidFill>
              </a:rPr>
              <a:t>Gli esempi di studi reali illustrano l'applicazione dei disegni gerarchizzati per analizzare la variabilità spaziale e distribuzione di organismi in diversi ambienti.</a:t>
            </a:r>
            <a:endParaRPr b="1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Modello preda-predatore (sistema differenziale)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01547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9"/>
          <p:cNvSpPr/>
          <p:nvPr/>
        </p:nvSpPr>
        <p:spPr>
          <a:xfrm>
            <a:off x="4293450" y="2861050"/>
            <a:ext cx="331500" cy="340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9"/>
          <p:cNvSpPr/>
          <p:nvPr/>
        </p:nvSpPr>
        <p:spPr>
          <a:xfrm>
            <a:off x="1219900" y="2242750"/>
            <a:ext cx="277800" cy="34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9"/>
          <p:cNvSpPr/>
          <p:nvPr/>
        </p:nvSpPr>
        <p:spPr>
          <a:xfrm>
            <a:off x="3944050" y="2861050"/>
            <a:ext cx="277800" cy="34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200" y="4027450"/>
            <a:ext cx="2016102" cy="541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/>
        </p:nvSpPr>
        <p:spPr>
          <a:xfrm>
            <a:off x="1856125" y="2251450"/>
            <a:ext cx="128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 con cibo infinito</a:t>
            </a:r>
            <a:endParaRPr sz="9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6200" y="3360024"/>
            <a:ext cx="2016102" cy="66742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9"/>
          <p:cNvSpPr txBox="1"/>
          <p:nvPr/>
        </p:nvSpPr>
        <p:spPr>
          <a:xfrm>
            <a:off x="3137425" y="2243650"/>
            <a:ext cx="262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le volpi non ci sono, i conigli ballano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311700" y="450600"/>
            <a:ext cx="8520600" cy="4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0600"/>
            <a:ext cx="7653589" cy="4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0"/>
          <p:cNvSpPr txBox="1"/>
          <p:nvPr/>
        </p:nvSpPr>
        <p:spPr>
          <a:xfrm>
            <a:off x="5476300" y="809025"/>
            <a:ext cx="4659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0"/>
          <p:cNvSpPr txBox="1"/>
          <p:nvPr/>
        </p:nvSpPr>
        <p:spPr>
          <a:xfrm>
            <a:off x="4401075" y="1624525"/>
            <a:ext cx="4122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0"/>
          <p:cNvSpPr/>
          <p:nvPr/>
        </p:nvSpPr>
        <p:spPr>
          <a:xfrm>
            <a:off x="4033600" y="1624525"/>
            <a:ext cx="367500" cy="400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0"/>
          <p:cNvSpPr/>
          <p:nvPr/>
        </p:nvSpPr>
        <p:spPr>
          <a:xfrm>
            <a:off x="3899175" y="1920150"/>
            <a:ext cx="89700" cy="400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3609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0975"/>
            <a:ext cx="7449602" cy="16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49400"/>
            <a:ext cx="7870751" cy="15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1"/>
          <p:cNvSpPr/>
          <p:nvPr/>
        </p:nvSpPr>
        <p:spPr>
          <a:xfrm>
            <a:off x="2160800" y="1418350"/>
            <a:ext cx="277800" cy="34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1"/>
          <p:cNvSpPr/>
          <p:nvPr/>
        </p:nvSpPr>
        <p:spPr>
          <a:xfrm>
            <a:off x="2546125" y="1418350"/>
            <a:ext cx="430200" cy="400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1"/>
          <p:cNvSpPr txBox="1"/>
          <p:nvPr/>
        </p:nvSpPr>
        <p:spPr>
          <a:xfrm>
            <a:off x="601600" y="3604800"/>
            <a:ext cx="823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Problema evidente nel modello: </a:t>
            </a:r>
            <a:b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- Se dN/dt &lt; 0: ci sono più predatori e le prede diminuiscono (con C &gt; r/a’)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- Se dN/dt = 0: ho un isoclina zero lungo la quale la popolazione dei predatori è costante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- Se dN/dt &gt; 0: ci sono meno predatori e le prede aumentano (con C &lt; r/a’) -&gt; NON TORNA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336275"/>
            <a:ext cx="8520600" cy="4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10"/>
              <a:t> DISEGNO SPERIMENTALE </a:t>
            </a:r>
            <a:endParaRPr b="1" sz="3010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 ecologia, il termine "esperimento" si riferisce principalmente a situazioni in cui si manipola direttamente una variabile controllata dallo sperimentatore.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Esiste una differenza tra esperimenti manipolativi, che esaminano relazioni causa-effetto, e contrasti basati su campionamenti, che esaminano relazioni tra variabili senza identificare rapporti causali.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 principi di progettazione per entrambe le tipologie di indagine sono simili.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 corretta progettazione di un esperimento in ecologia mira a distribuire in modo equo la variabilità non controllata tra i fattori comparati, separando così il loro effetto da altre fonti di variazione.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Un fattore è una variabile predittiva della variabile di risposta e ha almeno due livelli (trattamenti) che rappresentano diverse condizioni sperimentali.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 </a:t>
            </a:r>
            <a:r>
              <a:rPr b="1" lang="en-GB"/>
              <a:t>replicazione</a:t>
            </a:r>
            <a:r>
              <a:rPr lang="en-GB"/>
              <a:t> dei trattamenti è essenziale per distribuire la variabilità non controllata tra i livelli del fattore.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 </a:t>
            </a:r>
            <a:r>
              <a:rPr b="1" lang="en-GB"/>
              <a:t>randomizzazione</a:t>
            </a:r>
            <a:r>
              <a:rPr lang="en-GB"/>
              <a:t> e l'</a:t>
            </a:r>
            <a:r>
              <a:rPr b="1" lang="en-GB"/>
              <a:t>interspersione</a:t>
            </a:r>
            <a:r>
              <a:rPr lang="en-GB"/>
              <a:t> delle repliche nell'area sperimentale sono importanti per evitare confondimenti con altre variabili.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Il disegno sperimentale definisce il numero di fattori comparati, le relazioni tra i fattori, i criteri di scelta dei livelli di ogni fattore, il numero di livelli, l'assegnazione delle unità sperimentali, la dislocazione nello spazio e nel tempo, e il numero di repliche per ogni combinazione di fattori.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Gli esperimenti possono essere </a:t>
            </a:r>
            <a:r>
              <a:rPr b="1" lang="en-GB"/>
              <a:t>semplici</a:t>
            </a:r>
            <a:r>
              <a:rPr lang="en-GB"/>
              <a:t>, con un unico fattore, o </a:t>
            </a:r>
            <a:r>
              <a:rPr b="1" lang="en-GB"/>
              <a:t>complessi</a:t>
            </a:r>
            <a:r>
              <a:rPr lang="en-GB"/>
              <a:t>, con più fattori per esaminare modelli e ipotesi di varia complessità.</a:t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Gli esperimenti complessi sono spesso necessari per affrontare la causalità multipla che caratterizza i fenomeni ecologici.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280325"/>
            <a:ext cx="8520600" cy="4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7977848" cy="308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/>
          <p:nvPr/>
        </p:nvSpPr>
        <p:spPr>
          <a:xfrm>
            <a:off x="2169775" y="1982875"/>
            <a:ext cx="430200" cy="400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2"/>
          <p:cNvSpPr txBox="1"/>
          <p:nvPr/>
        </p:nvSpPr>
        <p:spPr>
          <a:xfrm>
            <a:off x="2644775" y="1982875"/>
            <a:ext cx="4122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50" y="457937"/>
            <a:ext cx="5352752" cy="384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3"/>
          <p:cNvSpPr txBox="1"/>
          <p:nvPr/>
        </p:nvSpPr>
        <p:spPr>
          <a:xfrm>
            <a:off x="5135775" y="1280900"/>
            <a:ext cx="252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Realtà: presenza di perturbazioni della ciclicità: siccità o mancanza di risorse comportano l’oscillazione del sistema fino ad assestarsi su valori indefiniti di prede e predatori.</a:t>
            </a:r>
            <a:endParaRPr sz="9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43"/>
          <p:cNvSpPr txBox="1"/>
          <p:nvPr/>
        </p:nvSpPr>
        <p:spPr>
          <a:xfrm>
            <a:off x="5135775" y="2135225"/>
            <a:ext cx="24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Punto in cui le due popolazioni sono stabili è dato dall’intersezione delle due isocline.</a:t>
            </a:r>
            <a:endParaRPr sz="1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037" y="3286057"/>
            <a:ext cx="1443525" cy="12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4551913" y="2627825"/>
            <a:ext cx="391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modello non è realistico ma è una base fondamentale per altri modelli in quanto determina oscillazioni accoppiate e prevede un ritardo sequenza + prede -&gt; + predatori -&gt; - prede -&gt; - predatori (e ricomincia il ciclo)</a:t>
            </a:r>
            <a:endParaRPr sz="1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43"/>
          <p:cNvSpPr txBox="1"/>
          <p:nvPr/>
        </p:nvSpPr>
        <p:spPr>
          <a:xfrm>
            <a:off x="413450" y="2571750"/>
            <a:ext cx="124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Sfasamento:</a:t>
            </a:r>
            <a:r>
              <a:rPr lang="en-GB" sz="1300"/>
              <a:t> </a:t>
            </a:r>
            <a:endParaRPr sz="1300"/>
          </a:p>
        </p:txBody>
      </p:sp>
      <p:sp>
        <p:nvSpPr>
          <p:cNvPr id="249" name="Google Shape;249;p43"/>
          <p:cNvSpPr txBox="1"/>
          <p:nvPr/>
        </p:nvSpPr>
        <p:spPr>
          <a:xfrm>
            <a:off x="404475" y="4375425"/>
            <a:ext cx="516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picco della preda è raggiunto dopo uno sfasamento di ¼ rispetto al raggiungimento del picco dei predatori </a:t>
            </a:r>
            <a:endParaRPr sz="1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289300"/>
            <a:ext cx="8520600" cy="4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b="-13109" l="0" r="0" t="0"/>
          <a:stretch/>
        </p:blipFill>
        <p:spPr>
          <a:xfrm>
            <a:off x="311700" y="289300"/>
            <a:ext cx="8520600" cy="41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 txBox="1"/>
          <p:nvPr/>
        </p:nvSpPr>
        <p:spPr>
          <a:xfrm>
            <a:off x="4123200" y="1077825"/>
            <a:ext cx="350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 preda può essere più abile a sfuggire, un predatore a cacciare </a:t>
            </a:r>
            <a:endParaRPr sz="8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44"/>
          <p:cNvSpPr txBox="1"/>
          <p:nvPr/>
        </p:nvSpPr>
        <p:spPr>
          <a:xfrm>
            <a:off x="3782700" y="3928850"/>
            <a:ext cx="243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C’è una fase giovanile in cui gli individui non sono riproduttivi, fase senile in cui aumentano tassi di mortalità e abbassano i tassi di fecondità</a:t>
            </a:r>
            <a:endParaRPr sz="8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44"/>
          <p:cNvSpPr txBox="1"/>
          <p:nvPr/>
        </p:nvSpPr>
        <p:spPr>
          <a:xfrm>
            <a:off x="4840075" y="2294700"/>
            <a:ext cx="162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E’ probabile che un predatore non abbia solo una specie come fonte di nutrimento </a:t>
            </a:r>
            <a:endParaRPr sz="8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44"/>
          <p:cNvSpPr txBox="1"/>
          <p:nvPr/>
        </p:nvSpPr>
        <p:spPr>
          <a:xfrm>
            <a:off x="6729950" y="2571750"/>
            <a:ext cx="22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dN/dt cost = 0 sulla retta r/a’, una retta infinita orizzontale </a:t>
            </a:r>
            <a:endParaRPr sz="9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4"/>
          <p:cNvSpPr txBox="1"/>
          <p:nvPr/>
        </p:nvSpPr>
        <p:spPr>
          <a:xfrm>
            <a:off x="2313100" y="3201575"/>
            <a:ext cx="153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Paesaggio può essere non omogeneo, con rifugi, con tasso di attacco non costante</a:t>
            </a:r>
            <a:endParaRPr sz="8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44"/>
          <p:cNvSpPr txBox="1"/>
          <p:nvPr/>
        </p:nvSpPr>
        <p:spPr>
          <a:xfrm>
            <a:off x="431350" y="4005800"/>
            <a:ext cx="46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8. La popolazione ha una struttura in età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44"/>
          <p:cNvSpPr txBox="1"/>
          <p:nvPr/>
        </p:nvSpPr>
        <p:spPr>
          <a:xfrm>
            <a:off x="1955400" y="2054575"/>
            <a:ext cx="261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Effetto di saturazione dei predatori con la saturazione delle prede e viceversa </a:t>
            </a:r>
            <a:endParaRPr sz="8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44"/>
          <p:cNvSpPr txBox="1"/>
          <p:nvPr/>
        </p:nvSpPr>
        <p:spPr>
          <a:xfrm>
            <a:off x="5763025" y="3080950"/>
            <a:ext cx="284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realtà l’accrescimento della popolazione è densità dipendente regolata dalla competizione intraspecifica.</a:t>
            </a:r>
            <a:endParaRPr sz="1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300" y="400350"/>
            <a:ext cx="6823776" cy="4342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 txBox="1"/>
          <p:nvPr/>
        </p:nvSpPr>
        <p:spPr>
          <a:xfrm>
            <a:off x="5028250" y="2699750"/>
            <a:ext cx="391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Realtà: presenza di perturbazioni della ciclicità: siccità o mancanza di risorse.</a:t>
            </a:r>
            <a:endParaRPr sz="9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cicli non sono indifferenti dopo la perturbazione, rimane una tendenza spirale verso il punto di equilibrio, il punto d’incontro fra le due isocline</a:t>
            </a:r>
            <a:endParaRPr sz="9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1721700" y="656675"/>
            <a:ext cx="6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5"/>
          <p:cNvSpPr/>
          <p:nvPr/>
        </p:nvSpPr>
        <p:spPr>
          <a:xfrm>
            <a:off x="1712750" y="647725"/>
            <a:ext cx="690000" cy="504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2089100" y="809025"/>
            <a:ext cx="51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5"/>
          <p:cNvSpPr/>
          <p:nvPr/>
        </p:nvSpPr>
        <p:spPr>
          <a:xfrm>
            <a:off x="6040825" y="773175"/>
            <a:ext cx="277800" cy="34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5"/>
          <p:cNvSpPr/>
          <p:nvPr/>
        </p:nvSpPr>
        <p:spPr>
          <a:xfrm>
            <a:off x="7035475" y="743325"/>
            <a:ext cx="430200" cy="400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5"/>
          <p:cNvSpPr txBox="1"/>
          <p:nvPr/>
        </p:nvSpPr>
        <p:spPr>
          <a:xfrm>
            <a:off x="4275650" y="4232050"/>
            <a:ext cx="256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Orbita non è circolare: il picco delle prede è più alto di quello dei predatori: ellisse.</a:t>
            </a:r>
            <a:endParaRPr sz="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8761D"/>
                </a:solidFill>
              </a:rPr>
              <a:t>I predatori sono sempre meno abbondanti delle prede che si trovano a livelli trofici inferiori. </a:t>
            </a:r>
            <a:endParaRPr sz="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25" y="1837650"/>
            <a:ext cx="4233949" cy="15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6"/>
          <p:cNvSpPr/>
          <p:nvPr/>
        </p:nvSpPr>
        <p:spPr>
          <a:xfrm>
            <a:off x="377600" y="835900"/>
            <a:ext cx="779700" cy="2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925" y="460777"/>
            <a:ext cx="5806426" cy="14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en-GB" sz="2688"/>
              <a:t>CAMPIONAMENTO RAPPRESENTATIVO</a:t>
            </a:r>
            <a:endParaRPr sz="3688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Per fare un campionamento rappresentativo occorre identificare la popolazione in esame dal modello e dall’Ipotesi in esame, inoltre la popolazione osservata deve essere definita, con precisione spazio-temporale (es. Conteggio delle uova nei nidi) e quando la popolazione non è appropriata è preferibile non procedere con misurazione (es. Se gli individui mordono e prendo i meno aggressivi)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Un campionamento è rappresentativo quando è ACCURATO e PRECISO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In particolare: 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. l’ACCURATEZZA è la distanza del valore stimato dal valore vero parametro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.la  PRECISIONE è il grado di concordanza tra le misure nel campione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DEFINIZIONE DI CAMPIONAMENTO RAPPRESENTATIVO</a:t>
            </a:r>
            <a:endParaRPr sz="2420"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Quando ciascun membro della popolazione ha la stessa ed indipendente probabilità di essere incluso nel campione, e tutte le potenziali osservazioni hanno la stessa probabilità di essere incluse nel campione. A tal fine viene utilizzato un metodo di randomizzazione con tavole/programmi che generano numeri casuali per la riduzione del bias ‘consapevole’ (per esempio in condizione di meteo avverse) per disporre le repliche ma prima una suddivisione in settori A PRIORI, cioè un campionamento STRATIFICATO per evitare una distribuzione inadeguata delle unità sperimentali per rappresentare l’area di studio. Inoltre se noto differenze  RILEVANTI fra un settore e l’altro nella distribuzione dovrò separare le due aree (es. Aree con più nutrienti da area con meno nutrienti). Certe popolazioni inoltre sono troppo grandi per numerare tutti gli individui o sono disposte in aggregati: in tal caso occorre fare un campionamento a 2 fasi, cioè che prima si identifica randomicamente l’aggregato e poi numero ciascun individuo per selezionarlo in maniera casuale.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311700" y="373300"/>
            <a:ext cx="85206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80"/>
              <a:t>CAMPIONAMENTO  RAPPRESENTATIVO</a:t>
            </a:r>
            <a:endParaRPr sz="2780"/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11700" y="1051700"/>
            <a:ext cx="85206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Un campionamento è rappresentativo quando il campione di osservazioni sperimentali riproduce l'intero range di possibili valori della variabile.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La </a:t>
            </a:r>
            <a:r>
              <a:rPr b="1" lang="en-GB">
                <a:solidFill>
                  <a:schemeClr val="dk1"/>
                </a:solidFill>
              </a:rPr>
              <a:t>dislocazione spaziale e temporale</a:t>
            </a:r>
            <a:r>
              <a:rPr lang="en-GB">
                <a:solidFill>
                  <a:schemeClr val="dk1"/>
                </a:solidFill>
              </a:rPr>
              <a:t> delle unità sperimentali e il grado di replicazione sono criteri importanti per il campionamento rappresentativo.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La rappresentatività di un insieme di osservazioni dipende dall'</a:t>
            </a:r>
            <a:r>
              <a:rPr b="1" lang="en-GB">
                <a:solidFill>
                  <a:schemeClr val="dk1"/>
                </a:solidFill>
              </a:rPr>
              <a:t>accuratezza </a:t>
            </a:r>
            <a:r>
              <a:rPr lang="en-GB">
                <a:solidFill>
                  <a:schemeClr val="dk1"/>
                </a:solidFill>
              </a:rPr>
              <a:t>e dalla </a:t>
            </a:r>
            <a:r>
              <a:rPr b="1" lang="en-GB">
                <a:solidFill>
                  <a:schemeClr val="dk1"/>
                </a:solidFill>
              </a:rPr>
              <a:t>precisione</a:t>
            </a:r>
            <a:r>
              <a:rPr lang="en-GB">
                <a:solidFill>
                  <a:schemeClr val="dk1"/>
                </a:solidFill>
              </a:rPr>
              <a:t> delle stime che esse generano.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Il campionamento rappresentativo si basa sulla </a:t>
            </a:r>
            <a:r>
              <a:rPr b="1" lang="en-GB">
                <a:solidFill>
                  <a:schemeClr val="dk1"/>
                </a:solidFill>
              </a:rPr>
              <a:t>dislocazione casuale</a:t>
            </a:r>
            <a:r>
              <a:rPr lang="en-GB">
                <a:solidFill>
                  <a:schemeClr val="dk1"/>
                </a:solidFill>
              </a:rPr>
              <a:t> delle unità sperimentali nell'area di studio, utilizzando tavole di numeri casuali.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Tuttavia, l'uso dei numeri casuali non garantisce la rappresentatività se il numero di repliche è limitato.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Due alternative per affrontare questo problema sono la </a:t>
            </a:r>
            <a:r>
              <a:rPr b="1" lang="en-GB">
                <a:solidFill>
                  <a:schemeClr val="dk1"/>
                </a:solidFill>
              </a:rPr>
              <a:t>ripetizione della randomizzazione </a:t>
            </a:r>
            <a:r>
              <a:rPr lang="en-GB">
                <a:solidFill>
                  <a:schemeClr val="dk1"/>
                </a:solidFill>
              </a:rPr>
              <a:t>per ottenere una distribuzione più omogenea delle unità sperimentali o la </a:t>
            </a:r>
            <a:r>
              <a:rPr b="1" lang="en-GB">
                <a:solidFill>
                  <a:schemeClr val="dk1"/>
                </a:solidFill>
              </a:rPr>
              <a:t>stratificazione delle unità sperimentali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La </a:t>
            </a:r>
            <a:r>
              <a:rPr b="1" lang="en-GB">
                <a:solidFill>
                  <a:schemeClr val="dk1"/>
                </a:solidFill>
              </a:rPr>
              <a:t>stratificazione</a:t>
            </a:r>
            <a:r>
              <a:rPr lang="en-GB">
                <a:solidFill>
                  <a:schemeClr val="dk1"/>
                </a:solidFill>
              </a:rPr>
              <a:t> è utile in ambienti molto eterogenei per ridurre l'influenza di questa eterogeneità sulle stime campionarie e prevede la suddivisione dell'area di studio in strati omogenei e la distribuzione casuale delle unità sperimentali all'interno di ciascun strato.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0" y="299275"/>
            <a:ext cx="85206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FATTORI FISSI E FATTORI RANDOM</a:t>
            </a:r>
            <a:endParaRPr b="1" sz="2400"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311700" y="1249050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</a:rPr>
              <a:t>I fattori in un esperimento possono essere etichettati come fissi o random in base al modo in cui vengono scelti i livelli.</a:t>
            </a:r>
            <a:endParaRPr sz="14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</a:rPr>
              <a:t>Un </a:t>
            </a:r>
            <a:r>
              <a:rPr b="1" lang="en-GB" sz="1450">
                <a:solidFill>
                  <a:schemeClr val="dk1"/>
                </a:solidFill>
              </a:rPr>
              <a:t>fattore fisso</a:t>
            </a:r>
            <a:r>
              <a:rPr lang="en-GB" sz="1450">
                <a:solidFill>
                  <a:schemeClr val="dk1"/>
                </a:solidFill>
              </a:rPr>
              <a:t> ha livelli definiti dall'ipotesi in esame e sono fissati dallo sperimentatore, e include tutti i livelli rilevanti all'analisi. Un esempio di un fattore fisso è l'esperimento che esamina l'effetto dei nutrienti su una specie di alga in diverse aree.</a:t>
            </a:r>
            <a:endParaRPr sz="14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</a:rPr>
              <a:t>Un </a:t>
            </a:r>
            <a:r>
              <a:rPr b="1" lang="en-GB" sz="1450">
                <a:solidFill>
                  <a:schemeClr val="dk1"/>
                </a:solidFill>
              </a:rPr>
              <a:t>fattore random</a:t>
            </a:r>
            <a:r>
              <a:rPr lang="en-GB" sz="1450">
                <a:solidFill>
                  <a:schemeClr val="dk1"/>
                </a:solidFill>
              </a:rPr>
              <a:t> ha livelli estratti in modo casuale da una popolazione di possibili livelli, include solo un campione di livelli possibili e la selezione avviene in modo casuale. Un esempio di un fattore random è l'esperimento che esamina l'effetto della concentrazione di nutrienti sull'accrescimento di un'alga, dove le concentrazioni sono estratte casualmente.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</a:rPr>
              <a:t>Le conclusioni tratte da un fattore fisso sono limitate ai livelli esaminati, mentre le conclusioni tratte da un fattore random possono essere generalizzate all'intera popolazione statistica.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311700" y="286950"/>
            <a:ext cx="8520600" cy="6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80"/>
              <a:t>DISEGNI</a:t>
            </a:r>
            <a:endParaRPr sz="3080"/>
          </a:p>
        </p:txBody>
      </p:sp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311700" y="1150375"/>
            <a:ext cx="85206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Disegni </a:t>
            </a:r>
            <a:r>
              <a:rPr b="1" lang="en-GB"/>
              <a:t>gerarchizzati</a:t>
            </a:r>
            <a:r>
              <a:rPr lang="en-GB"/>
              <a:t> e </a:t>
            </a:r>
            <a:r>
              <a:rPr b="1" lang="en-GB"/>
              <a:t>ortogonali </a:t>
            </a:r>
            <a:r>
              <a:rPr lang="en-GB"/>
              <a:t>sono utilizzati in esperimenti multifattoriali.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Fattori ortogonali sono caratterizzati da una rappresentazione completa di tutti i livelli di ciascun fattore in tutti i livelli dell'altro fattore.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Fattori gerarchizzati</a:t>
            </a:r>
            <a:r>
              <a:rPr lang="en-GB"/>
              <a:t> sono caratterizzati da una rappresentazione di ogni livello di un fattore in un solo livello dell'altro fattore e </a:t>
            </a:r>
            <a:r>
              <a:rPr lang="en-GB"/>
              <a:t>consentono di esaminare modalità e processi a diverse scale spaziali e temporali. In particolare, i</a:t>
            </a:r>
            <a:r>
              <a:rPr b="1" lang="en-GB"/>
              <a:t> </a:t>
            </a:r>
            <a:r>
              <a:rPr lang="en-GB"/>
              <a:t>disegni gerarchizzati risolvono i problemi di confusione spaziale e temporale nelle analisi di ipotesi. </a:t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I disegni ortogonali</a:t>
            </a:r>
            <a:r>
              <a:rPr lang="en-GB"/>
              <a:t> permettono l'analisi delle interazioni tra fattori.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 disegni multifattoriali </a:t>
            </a:r>
            <a:r>
              <a:rPr b="1" lang="en-GB"/>
              <a:t>possono combinare fattori fissi e fattori random</a:t>
            </a:r>
            <a:r>
              <a:rPr lang="en-GB"/>
              <a:t>, </a:t>
            </a:r>
            <a:r>
              <a:rPr b="1" lang="en-GB"/>
              <a:t>sia ortogonali che gerarchizzat</a:t>
            </a:r>
            <a:r>
              <a:rPr lang="en-GB"/>
              <a:t>i, per analizzare ipotesi complesse.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311700" y="434975"/>
            <a:ext cx="8520600" cy="4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Due fattori sono gerarchizzati</a:t>
            </a:r>
            <a:r>
              <a:rPr lang="en-GB"/>
              <a:t> fra loro quando ciascun livello di un fattore è rappresentato in un solo livello dell’altro fattore.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fattore è gerarchizzato nell’altro quando ciascun livello di un fattore è presente in un singolo livello dell’altro fattore.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 B è gerarchizzato in A si rappresenta come B(A): ciascun livello di B è rappresentato in un singolo livello di 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Due fattori sono ortogonali</a:t>
            </a:r>
            <a:r>
              <a:rPr lang="en-GB"/>
              <a:t> fra loro quando ogni livello di A è rappresentato in ogni livello di B e viceversa. L’interazione può essere analizzata in entrambe le direzioni: si può guardare se le differenze fra i livello di A variano al variare dei livello di B oppure se le differenze fra livello di B variano al variare dei livelli di A.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