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0" r:id="rId2"/>
  </p:sldMasterIdLst>
  <p:notesMasterIdLst>
    <p:notesMasterId r:id="rId40"/>
  </p:notesMasterIdLst>
  <p:sldIdLst>
    <p:sldId id="256" r:id="rId3"/>
    <p:sldId id="2445" r:id="rId4"/>
    <p:sldId id="2433" r:id="rId5"/>
    <p:sldId id="2461" r:id="rId6"/>
    <p:sldId id="2414" r:id="rId7"/>
    <p:sldId id="2446" r:id="rId8"/>
    <p:sldId id="339" r:id="rId9"/>
    <p:sldId id="2436" r:id="rId10"/>
    <p:sldId id="2448" r:id="rId11"/>
    <p:sldId id="2449" r:id="rId12"/>
    <p:sldId id="2450" r:id="rId13"/>
    <p:sldId id="2451" r:id="rId14"/>
    <p:sldId id="2437" r:id="rId15"/>
    <p:sldId id="2441" r:id="rId16"/>
    <p:sldId id="2438" r:id="rId17"/>
    <p:sldId id="2442" r:id="rId18"/>
    <p:sldId id="2452" r:id="rId19"/>
    <p:sldId id="2454" r:id="rId20"/>
    <p:sldId id="2439" r:id="rId21"/>
    <p:sldId id="2443" r:id="rId22"/>
    <p:sldId id="2444" r:id="rId23"/>
    <p:sldId id="2432" r:id="rId24"/>
    <p:sldId id="2455" r:id="rId25"/>
    <p:sldId id="2458" r:id="rId26"/>
    <p:sldId id="2459" r:id="rId27"/>
    <p:sldId id="2456" r:id="rId28"/>
    <p:sldId id="2460" r:id="rId29"/>
    <p:sldId id="2457" r:id="rId30"/>
    <p:sldId id="310" r:id="rId31"/>
    <p:sldId id="2420" r:id="rId32"/>
    <p:sldId id="2467" r:id="rId33"/>
    <p:sldId id="2468" r:id="rId34"/>
    <p:sldId id="2447" r:id="rId35"/>
    <p:sldId id="2425" r:id="rId36"/>
    <p:sldId id="2426" r:id="rId37"/>
    <p:sldId id="2423" r:id="rId38"/>
    <p:sldId id="342" r:id="rId39"/>
  </p:sldIdLst>
  <p:sldSz cx="12192000" cy="6858000"/>
  <p:notesSz cx="6854825" cy="97139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34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C870CE1-FB47-4BC4-A7E6-C4EAC18C075F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460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500" y="728663"/>
            <a:ext cx="6473825" cy="3641725"/>
          </a:xfrm>
          <a:prstGeom prst="rect">
            <a:avLst/>
          </a:prstGeom>
        </p:spPr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685800" y="4613400"/>
            <a:ext cx="5482440" cy="4371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95" name="CustomShape 3"/>
          <p:cNvSpPr/>
          <p:nvPr/>
        </p:nvSpPr>
        <p:spPr>
          <a:xfrm>
            <a:off x="3879720" y="9225000"/>
            <a:ext cx="2972520" cy="48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F3D6458-B19B-4CB6-AC98-27B7B7433161}" type="slidenum">
              <a:rPr lang="en-US" sz="1200" b="0" strike="noStrike" spc="-1">
                <a:solidFill>
                  <a:srgbClr val="000000"/>
                </a:solidFill>
                <a:latin typeface="Arial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930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500" y="728663"/>
            <a:ext cx="6473825" cy="3641725"/>
          </a:xfrm>
          <a:prstGeom prst="rect">
            <a:avLst/>
          </a:prstGeom>
        </p:spPr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685800" y="4613400"/>
            <a:ext cx="5482440" cy="4371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01" name="CustomShape 3"/>
          <p:cNvSpPr/>
          <p:nvPr/>
        </p:nvSpPr>
        <p:spPr>
          <a:xfrm>
            <a:off x="3879720" y="9225000"/>
            <a:ext cx="2972520" cy="48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2878CD-DE56-4C7C-A638-B1C169311AA2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9056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500" y="728663"/>
            <a:ext cx="6473825" cy="3641725"/>
          </a:xfrm>
          <a:prstGeom prst="rect">
            <a:avLst/>
          </a:prstGeom>
        </p:spPr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685800" y="4613400"/>
            <a:ext cx="5482440" cy="4371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01" name="CustomShape 3"/>
          <p:cNvSpPr/>
          <p:nvPr/>
        </p:nvSpPr>
        <p:spPr>
          <a:xfrm>
            <a:off x="3879720" y="9225000"/>
            <a:ext cx="2972520" cy="48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2878CD-DE56-4C7C-A638-B1C169311AA2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4744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500" y="728663"/>
            <a:ext cx="6473825" cy="3641725"/>
          </a:xfrm>
          <a:prstGeom prst="rect">
            <a:avLst/>
          </a:prstGeom>
        </p:spPr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685800" y="4613400"/>
            <a:ext cx="5482440" cy="4371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01" name="CustomShape 3"/>
          <p:cNvSpPr/>
          <p:nvPr/>
        </p:nvSpPr>
        <p:spPr>
          <a:xfrm>
            <a:off x="3879720" y="9225000"/>
            <a:ext cx="2972520" cy="48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2878CD-DE56-4C7C-A638-B1C169311AA2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4245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500" y="728663"/>
            <a:ext cx="6473825" cy="3641725"/>
          </a:xfrm>
          <a:prstGeom prst="rect">
            <a:avLst/>
          </a:prstGeom>
        </p:spPr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685800" y="4613400"/>
            <a:ext cx="5482440" cy="4371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01" name="CustomShape 3"/>
          <p:cNvSpPr/>
          <p:nvPr/>
        </p:nvSpPr>
        <p:spPr>
          <a:xfrm>
            <a:off x="3879720" y="9225000"/>
            <a:ext cx="2972520" cy="48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2878CD-DE56-4C7C-A638-B1C169311AA2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2757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500" y="728663"/>
            <a:ext cx="6473825" cy="3641725"/>
          </a:xfrm>
          <a:prstGeom prst="rect">
            <a:avLst/>
          </a:prstGeom>
        </p:spPr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685800" y="4613400"/>
            <a:ext cx="5482440" cy="4371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01" name="CustomShape 3"/>
          <p:cNvSpPr/>
          <p:nvPr/>
        </p:nvSpPr>
        <p:spPr>
          <a:xfrm>
            <a:off x="3879720" y="9225000"/>
            <a:ext cx="2972520" cy="48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2878CD-DE56-4C7C-A638-B1C169311AA2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3725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500" y="728663"/>
            <a:ext cx="6473825" cy="3641725"/>
          </a:xfrm>
          <a:prstGeom prst="rect">
            <a:avLst/>
          </a:prstGeom>
        </p:spPr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685800" y="4613400"/>
            <a:ext cx="5482440" cy="4371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01" name="CustomShape 3"/>
          <p:cNvSpPr/>
          <p:nvPr/>
        </p:nvSpPr>
        <p:spPr>
          <a:xfrm>
            <a:off x="3879720" y="9225000"/>
            <a:ext cx="2972520" cy="48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2878CD-DE56-4C7C-A638-B1C169311AA2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2626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500" y="728663"/>
            <a:ext cx="6473825" cy="3641725"/>
          </a:xfrm>
          <a:prstGeom prst="rect">
            <a:avLst/>
          </a:prstGeom>
        </p:spPr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685800" y="4613400"/>
            <a:ext cx="5482440" cy="4371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01" name="CustomShape 3"/>
          <p:cNvSpPr/>
          <p:nvPr/>
        </p:nvSpPr>
        <p:spPr>
          <a:xfrm>
            <a:off x="3879720" y="9225000"/>
            <a:ext cx="2972520" cy="48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2878CD-DE56-4C7C-A638-B1C169311AA2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990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500" y="728663"/>
            <a:ext cx="6473825" cy="3641725"/>
          </a:xfrm>
          <a:prstGeom prst="rect">
            <a:avLst/>
          </a:prstGeom>
        </p:spPr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685800" y="4613400"/>
            <a:ext cx="5482440" cy="4371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01" name="CustomShape 3"/>
          <p:cNvSpPr/>
          <p:nvPr/>
        </p:nvSpPr>
        <p:spPr>
          <a:xfrm>
            <a:off x="3879720" y="9225000"/>
            <a:ext cx="2972520" cy="48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2878CD-DE56-4C7C-A638-B1C169311AA2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0411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500" y="728663"/>
            <a:ext cx="6473825" cy="3641725"/>
          </a:xfrm>
          <a:prstGeom prst="rect">
            <a:avLst/>
          </a:prstGeom>
        </p:spPr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685800" y="4613400"/>
            <a:ext cx="5482440" cy="4371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01" name="CustomShape 3"/>
          <p:cNvSpPr/>
          <p:nvPr/>
        </p:nvSpPr>
        <p:spPr>
          <a:xfrm>
            <a:off x="3879720" y="9225000"/>
            <a:ext cx="2972520" cy="48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2878CD-DE56-4C7C-A638-B1C169311AA2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7783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500" y="728663"/>
            <a:ext cx="6473825" cy="3641725"/>
          </a:xfrm>
          <a:prstGeom prst="rect">
            <a:avLst/>
          </a:prstGeom>
        </p:spPr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685800" y="4613400"/>
            <a:ext cx="5482440" cy="4371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01" name="CustomShape 3"/>
          <p:cNvSpPr/>
          <p:nvPr/>
        </p:nvSpPr>
        <p:spPr>
          <a:xfrm>
            <a:off x="3879720" y="9225000"/>
            <a:ext cx="2972520" cy="48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2878CD-DE56-4C7C-A638-B1C169311AA2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3482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05117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500" y="728663"/>
            <a:ext cx="6473825" cy="3641725"/>
          </a:xfrm>
          <a:prstGeom prst="rect">
            <a:avLst/>
          </a:prstGeom>
        </p:spPr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685800" y="4613400"/>
            <a:ext cx="5482440" cy="4371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01" name="CustomShape 3"/>
          <p:cNvSpPr/>
          <p:nvPr/>
        </p:nvSpPr>
        <p:spPr>
          <a:xfrm>
            <a:off x="3879720" y="9225000"/>
            <a:ext cx="2972520" cy="48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2878CD-DE56-4C7C-A638-B1C169311AA2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61348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50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500" y="728663"/>
            <a:ext cx="6473825" cy="3641725"/>
          </a:xfrm>
          <a:prstGeom prst="rect">
            <a:avLst/>
          </a:prstGeom>
        </p:spPr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685800" y="4613400"/>
            <a:ext cx="5482440" cy="4371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01" name="CustomShape 3"/>
          <p:cNvSpPr/>
          <p:nvPr/>
        </p:nvSpPr>
        <p:spPr>
          <a:xfrm>
            <a:off x="3879720" y="9225000"/>
            <a:ext cx="2972520" cy="48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2878CD-DE56-4C7C-A638-B1C169311AA2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85909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8768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0511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500" y="728663"/>
            <a:ext cx="6473825" cy="3641725"/>
          </a:xfrm>
          <a:prstGeom prst="rect">
            <a:avLst/>
          </a:prstGeom>
        </p:spPr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685800" y="4613400"/>
            <a:ext cx="5482440" cy="4371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01" name="CustomShape 3"/>
          <p:cNvSpPr/>
          <p:nvPr/>
        </p:nvSpPr>
        <p:spPr>
          <a:xfrm>
            <a:off x="3879720" y="9225000"/>
            <a:ext cx="2972520" cy="48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2878CD-DE56-4C7C-A638-B1C169311AA2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2570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500" y="728663"/>
            <a:ext cx="6473825" cy="3641725"/>
          </a:xfrm>
          <a:prstGeom prst="rect">
            <a:avLst/>
          </a:prstGeom>
        </p:spPr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685800" y="4613400"/>
            <a:ext cx="5482440" cy="4371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01" name="CustomShape 3"/>
          <p:cNvSpPr/>
          <p:nvPr/>
        </p:nvSpPr>
        <p:spPr>
          <a:xfrm>
            <a:off x="3879720" y="9225000"/>
            <a:ext cx="2972520" cy="48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2878CD-DE56-4C7C-A638-B1C169311AA2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272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500" y="728663"/>
            <a:ext cx="6473825" cy="3641725"/>
          </a:xfrm>
          <a:prstGeom prst="rect">
            <a:avLst/>
          </a:prstGeom>
        </p:spPr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685800" y="4613400"/>
            <a:ext cx="5482440" cy="4371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01" name="CustomShape 3"/>
          <p:cNvSpPr/>
          <p:nvPr/>
        </p:nvSpPr>
        <p:spPr>
          <a:xfrm>
            <a:off x="3879720" y="9225000"/>
            <a:ext cx="2972520" cy="48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2878CD-DE56-4C7C-A638-B1C169311AA2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6410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500" y="728663"/>
            <a:ext cx="6473825" cy="3641725"/>
          </a:xfrm>
          <a:prstGeom prst="rect">
            <a:avLst/>
          </a:prstGeom>
        </p:spPr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685800" y="4613400"/>
            <a:ext cx="5482440" cy="4371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01" name="CustomShape 3"/>
          <p:cNvSpPr/>
          <p:nvPr/>
        </p:nvSpPr>
        <p:spPr>
          <a:xfrm>
            <a:off x="3879720" y="9225000"/>
            <a:ext cx="2972520" cy="48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2878CD-DE56-4C7C-A638-B1C169311AA2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5385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500" y="728663"/>
            <a:ext cx="6473825" cy="3641725"/>
          </a:xfrm>
          <a:prstGeom prst="rect">
            <a:avLst/>
          </a:prstGeom>
        </p:spPr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685800" y="4613400"/>
            <a:ext cx="5482440" cy="4371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01" name="CustomShape 3"/>
          <p:cNvSpPr/>
          <p:nvPr/>
        </p:nvSpPr>
        <p:spPr>
          <a:xfrm>
            <a:off x="3879720" y="9225000"/>
            <a:ext cx="2972520" cy="48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2878CD-DE56-4C7C-A638-B1C169311AA2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1080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500" y="728663"/>
            <a:ext cx="6473825" cy="3641725"/>
          </a:xfrm>
          <a:prstGeom prst="rect">
            <a:avLst/>
          </a:prstGeom>
        </p:spPr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685800" y="4613400"/>
            <a:ext cx="5482440" cy="4371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01" name="CustomShape 3"/>
          <p:cNvSpPr/>
          <p:nvPr/>
        </p:nvSpPr>
        <p:spPr>
          <a:xfrm>
            <a:off x="3879720" y="9225000"/>
            <a:ext cx="2972520" cy="48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2878CD-DE56-4C7C-A638-B1C169311AA2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786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9349" y="107754"/>
            <a:ext cx="10972800" cy="504056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9349" y="1124745"/>
            <a:ext cx="11617291" cy="50014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9264352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B4A071-A56F-488A-BA3A-142EC9D6E9F0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247" y="-5854"/>
            <a:ext cx="2850016" cy="907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670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/>
          <p:nvPr/>
        </p:nvPicPr>
        <p:blipFill>
          <a:blip r:embed="rId14"/>
          <a:stretch/>
        </p:blipFill>
        <p:spPr>
          <a:xfrm>
            <a:off x="10020240" y="333360"/>
            <a:ext cx="1907280" cy="957960"/>
          </a:xfrm>
          <a:prstGeom prst="rect">
            <a:avLst/>
          </a:prstGeom>
          <a:ln>
            <a:noFill/>
          </a:ln>
        </p:spPr>
      </p:pic>
      <p:sp>
        <p:nvSpPr>
          <p:cNvPr id="9" name="CustomShape 1"/>
          <p:cNvSpPr/>
          <p:nvPr/>
        </p:nvSpPr>
        <p:spPr>
          <a:xfrm>
            <a:off x="0" y="-190440"/>
            <a:ext cx="12359520" cy="7363800"/>
          </a:xfrm>
          <a:prstGeom prst="rect">
            <a:avLst/>
          </a:prstGeom>
          <a:solidFill>
            <a:srgbClr val="009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72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en-US" sz="7200" b="0" strike="noStrike" spc="-1">
              <a:latin typeface="Arial"/>
            </a:endParaRPr>
          </a:p>
        </p:txBody>
      </p:sp>
      <p:sp>
        <p:nvSpPr>
          <p:cNvPr id="2" name="Line 2"/>
          <p:cNvSpPr/>
          <p:nvPr/>
        </p:nvSpPr>
        <p:spPr>
          <a:xfrm>
            <a:off x="2982600" y="333360"/>
            <a:ext cx="24120" cy="6408720"/>
          </a:xfrm>
          <a:prstGeom prst="line">
            <a:avLst/>
          </a:prstGeom>
          <a:ln w="25560">
            <a:solidFill>
              <a:schemeClr val="accent3">
                <a:shade val="95000"/>
                <a:satMod val="105000"/>
                <a:alpha val="50000"/>
              </a:schemeClr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3" name="Imagen 5"/>
          <p:cNvPicPr/>
          <p:nvPr/>
        </p:nvPicPr>
        <p:blipFill>
          <a:blip r:embed="rId15"/>
          <a:stretch/>
        </p:blipFill>
        <p:spPr>
          <a:xfrm>
            <a:off x="328680" y="1339920"/>
            <a:ext cx="2459880" cy="5617440"/>
          </a:xfrm>
          <a:prstGeom prst="rect">
            <a:avLst/>
          </a:prstGeom>
          <a:ln>
            <a:noFill/>
          </a:ln>
        </p:spPr>
      </p:pic>
      <p:sp>
        <p:nvSpPr>
          <p:cNvPr id="4" name="CustomShape 3"/>
          <p:cNvSpPr/>
          <p:nvPr/>
        </p:nvSpPr>
        <p:spPr>
          <a:xfrm rot="10800000">
            <a:off x="4843080" y="11718720"/>
            <a:ext cx="2216880" cy="5071320"/>
          </a:xfrm>
          <a:prstGeom prst="rect">
            <a:avLst/>
          </a:prstGeom>
          <a:solidFill>
            <a:srgbClr val="0097B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Imagen 9"/>
          <p:cNvPicPr/>
          <p:nvPr/>
        </p:nvPicPr>
        <p:blipFill>
          <a:blip r:embed="rId16"/>
          <a:stretch/>
        </p:blipFill>
        <p:spPr>
          <a:xfrm>
            <a:off x="522360" y="525600"/>
            <a:ext cx="2020320" cy="813600"/>
          </a:xfrm>
          <a:prstGeom prst="rect">
            <a:avLst/>
          </a:prstGeom>
          <a:ln>
            <a:noFill/>
          </a:ln>
        </p:spPr>
      </p:pic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8"/>
          <p:cNvPicPr/>
          <p:nvPr/>
        </p:nvPicPr>
        <p:blipFill>
          <a:blip r:embed="rId15"/>
          <a:stretch/>
        </p:blipFill>
        <p:spPr>
          <a:xfrm>
            <a:off x="10020240" y="333360"/>
            <a:ext cx="1907280" cy="957960"/>
          </a:xfrm>
          <a:prstGeom prst="rect">
            <a:avLst/>
          </a:prstGeom>
          <a:ln>
            <a:noFill/>
          </a:ln>
        </p:spPr>
      </p:pic>
      <p:sp>
        <p:nvSpPr>
          <p:cNvPr id="176" name="CustomShape 1"/>
          <p:cNvSpPr/>
          <p:nvPr/>
        </p:nvSpPr>
        <p:spPr>
          <a:xfrm>
            <a:off x="-399960" y="6381720"/>
            <a:ext cx="12950280" cy="475560"/>
          </a:xfrm>
          <a:prstGeom prst="rect">
            <a:avLst/>
          </a:prstGeom>
          <a:solidFill>
            <a:srgbClr val="009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-399960" y="333360"/>
            <a:ext cx="5979240" cy="791280"/>
          </a:xfrm>
          <a:prstGeom prst="rect">
            <a:avLst/>
          </a:prstGeom>
          <a:solidFill>
            <a:srgbClr val="0097B6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9786960" y="638172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CE8AC2A2-CE6F-4924-BDC9-8CA096CEE2F5}" type="slidenum">
              <a:rPr lang="en-US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‹Nº›</a:t>
            </a:fld>
            <a:endParaRPr lang="en-US" sz="2000" b="0" strike="noStrike" spc="-1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9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1"/>
          <p:cNvSpPr/>
          <p:nvPr/>
        </p:nvSpPr>
        <p:spPr>
          <a:xfrm>
            <a:off x="3390000" y="1923853"/>
            <a:ext cx="8802000" cy="23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5400" spc="-1" dirty="0">
                <a:solidFill>
                  <a:srgbClr val="FFFFFF"/>
                </a:solidFill>
              </a:rPr>
              <a:t>Machine Learning 0 - Intro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483" name="CustomShape 2"/>
          <p:cNvSpPr/>
          <p:nvPr/>
        </p:nvSpPr>
        <p:spPr>
          <a:xfrm>
            <a:off x="4980060" y="4857184"/>
            <a:ext cx="7341120" cy="5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561"/>
              </a:spcBef>
            </a:pP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Jesús Prada Alonso - </a:t>
            </a:r>
            <a:r>
              <a:rPr lang="en-US" sz="2800" b="0" strike="noStrike" cap="all" spc="-1" dirty="0">
                <a:solidFill>
                  <a:srgbClr val="FFFFFF"/>
                </a:solidFill>
                <a:latin typeface="Arial"/>
              </a:rPr>
              <a:t>HORUS ML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484" name="CustomShape 3"/>
          <p:cNvSpPr/>
          <p:nvPr/>
        </p:nvSpPr>
        <p:spPr>
          <a:xfrm>
            <a:off x="3240000" y="4789440"/>
            <a:ext cx="5014080" cy="5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799"/>
              </a:spcBef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485" name="CustomShape 4"/>
          <p:cNvSpPr/>
          <p:nvPr/>
        </p:nvSpPr>
        <p:spPr>
          <a:xfrm>
            <a:off x="3265560" y="6245280"/>
            <a:ext cx="3858480" cy="4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 err="1">
                <a:solidFill>
                  <a:srgbClr val="FFFFFF"/>
                </a:solidFill>
                <a:latin typeface="Arial"/>
              </a:rPr>
              <a:t>Curso</a:t>
            </a: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Arial"/>
              </a:rPr>
              <a:t>Máster</a:t>
            </a: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 en Data Analytics -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Arial"/>
              </a:rPr>
              <a:t>Edición</a:t>
            </a: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 __4__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486" name="CustomShape 5"/>
          <p:cNvSpPr/>
          <p:nvPr/>
        </p:nvSpPr>
        <p:spPr>
          <a:xfrm>
            <a:off x="9120240" y="6267600"/>
            <a:ext cx="2844000" cy="4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 err="1">
                <a:solidFill>
                  <a:srgbClr val="FFFFFF"/>
                </a:solidFill>
                <a:latin typeface="Arial"/>
              </a:rPr>
              <a:t>Fecha</a:t>
            </a: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 09/03/2023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2" name="Imagen 6">
            <a:extLst>
              <a:ext uri="{FF2B5EF4-FFF2-40B4-BE49-F238E27FC236}">
                <a16:creationId xmlns:a16="http://schemas.microsoft.com/office/drawing/2014/main" id="{F820075A-850E-4037-FEAC-DD2C5F5E6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315932" y="3621058"/>
            <a:ext cx="2950136" cy="373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2"/>
          <p:cNvSpPr/>
          <p:nvPr/>
        </p:nvSpPr>
        <p:spPr>
          <a:xfrm>
            <a:off x="109560" y="1268843"/>
            <a:ext cx="11816802" cy="46240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marL="743556" lvl="1" indent="-285750" defTabSz="914172">
              <a:spcBef>
                <a:spcPts val="360"/>
              </a:spcBef>
              <a:buClr>
                <a:srgbClr val="293039"/>
              </a:buClr>
              <a:buFont typeface="Arial" panose="020B0604020202020204" pitchFamily="34" charset="0"/>
              <a:buChar char="•"/>
            </a:pPr>
            <a:endParaRPr lang="en-GB" spc="-1" dirty="0">
              <a:solidFill>
                <a:srgbClr val="293039"/>
              </a:solidFill>
              <a:latin typeface="Arial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2E312412-69F7-BC66-9AB7-E9745E8BEC3C}"/>
              </a:ext>
            </a:extLst>
          </p:cNvPr>
          <p:cNvSpPr/>
          <p:nvPr/>
        </p:nvSpPr>
        <p:spPr>
          <a:xfrm>
            <a:off x="0" y="412011"/>
            <a:ext cx="10550930" cy="573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defTabSz="914172">
              <a:lnSpc>
                <a:spcPct val="90000"/>
              </a:lnSpc>
              <a:spcBef>
                <a:spcPct val="0"/>
              </a:spcBef>
              <a:defRPr/>
            </a:pPr>
            <a:r>
              <a:rPr lang="es-ES" sz="3200" dirty="0">
                <a:solidFill>
                  <a:srgbClr val="12129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SMOTE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E66B387-1745-111D-3F8F-7B03C960F0ED}"/>
                  </a:ext>
                </a:extLst>
              </p:cNvPr>
              <p:cNvSpPr txBox="1"/>
              <p:nvPr/>
            </p:nvSpPr>
            <p:spPr>
              <a:xfrm>
                <a:off x="445252" y="1177076"/>
                <a:ext cx="10019548" cy="5355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Buscar </a:t>
                </a:r>
                <a:r>
                  <a:rPr lang="es-ES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crear datos sintéticos </a:t>
                </a:r>
                <a:r>
                  <a:rPr lang="es-ES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 la </a:t>
                </a:r>
                <a:r>
                  <a:rPr lang="es-ES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clase minoritaria</a:t>
                </a:r>
                <a:r>
                  <a:rPr lang="es-ES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 emplea cuando el dataset contiene </a:t>
                </a:r>
                <a:r>
                  <a:rPr lang="es-ES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datos estructurados</a:t>
                </a:r>
                <a:r>
                  <a:rPr lang="es-ES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b="1" u="sng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Algoritmo: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s-ES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Establecer un número de vecinos a analizar K. Por ejemplo, K = 3.</a:t>
                </a: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endParaRPr lang="es-ES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s-ES" dirty="0">
                    <a:solidFill>
                      <a:schemeClr val="bg1"/>
                    </a:solidFill>
                    <a:highlight>
                      <a:srgbClr val="0000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Elegir aleatoriamente una observación, </a:t>
                </a:r>
                <a14:m>
                  <m:oMath xmlns:m="http://schemas.openxmlformats.org/officeDocument/2006/math">
                    <m:r>
                      <a:rPr lang="es-ES" b="1" i="1" smtClean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𝐩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highlight>
                      <a:srgbClr val="0000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s-ES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 la </a:t>
                </a:r>
                <a:r>
                  <a:rPr lang="es-ES" dirty="0">
                    <a:solidFill>
                      <a:schemeClr val="tx2"/>
                    </a:solidFill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clase minoritaria</a:t>
                </a:r>
                <a:r>
                  <a:rPr lang="es-ES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endParaRPr lang="es-ES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s-ES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Calcular los </a:t>
                </a:r>
                <a:r>
                  <a:rPr lang="es-ES" dirty="0">
                    <a:solidFill>
                      <a:schemeClr val="tx2"/>
                    </a:solidFill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K vecinos </a:t>
                </a:r>
                <a:r>
                  <a:rPr lang="es-ES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más próximos a </a:t>
                </a: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endParaRPr lang="es-ES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s-ES" dirty="0">
                    <a:solidFill>
                      <a:schemeClr val="bg1"/>
                    </a:solidFill>
                    <a:highlight>
                      <a:srgbClr val="8000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Elegir aleatoriamente uno de estos K vecinos</a:t>
                </a:r>
                <a:r>
                  <a:rPr lang="es-ES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chemeClr val="bg1"/>
                            </a:solidFill>
                            <a:highlight>
                              <a:srgbClr val="800000"/>
                            </a:highlight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highlight>
                              <a:srgbClr val="800000"/>
                            </a:highlight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highlight>
                              <a:srgbClr val="800000"/>
                            </a:highlight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endParaRPr lang="es-ES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s-ES" dirty="0">
                    <a:solidFill>
                      <a:schemeClr val="tx2"/>
                    </a:solidFill>
                    <a:highlight>
                      <a:srgbClr val="FF00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Calcular aleatoriamente un punto </a:t>
                </a:r>
                <a:r>
                  <a:rPr lang="es-ES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entre </a:t>
                </a:r>
                <a14:m>
                  <m:oMath xmlns:m="http://schemas.openxmlformats.org/officeDocument/2006/math">
                    <m:r>
                      <a:rPr lang="es-ES" b="1" i="1" smtClean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𝐩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ES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chemeClr val="bg1"/>
                            </a:solidFill>
                            <a:highlight>
                              <a:srgbClr val="800000"/>
                            </a:highlight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highlight>
                              <a:srgbClr val="800000"/>
                            </a:highlight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highlight>
                              <a:srgbClr val="800000"/>
                            </a:highlight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s-ES" dirty="0">
                  <a:solidFill>
                    <a:schemeClr val="tx2"/>
                  </a:solidFill>
                  <a:highlight>
                    <a:srgbClr val="800000"/>
                  </a:highlight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endParaRPr lang="es-ES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endParaRPr lang="es-ES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9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9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E66B387-1745-111D-3F8F-7B03C960F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52" y="1177076"/>
                <a:ext cx="10019548" cy="5355312"/>
              </a:xfrm>
              <a:prstGeom prst="rect">
                <a:avLst/>
              </a:prstGeom>
              <a:blipFill>
                <a:blip r:embed="rId3"/>
                <a:stretch>
                  <a:fillRect l="-426" t="-5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7FCD4C5E-3DC2-63D4-B2A3-3FC172490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204" y="3656282"/>
            <a:ext cx="4458408" cy="202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3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2"/>
          <p:cNvSpPr/>
          <p:nvPr/>
        </p:nvSpPr>
        <p:spPr>
          <a:xfrm>
            <a:off x="109560" y="1268843"/>
            <a:ext cx="11816802" cy="46240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marL="743556" lvl="1" indent="-285750" defTabSz="914172">
              <a:spcBef>
                <a:spcPts val="360"/>
              </a:spcBef>
              <a:buClr>
                <a:srgbClr val="293039"/>
              </a:buClr>
              <a:buFont typeface="Arial" panose="020B0604020202020204" pitchFamily="34" charset="0"/>
              <a:buChar char="•"/>
            </a:pPr>
            <a:endParaRPr lang="en-GB" spc="-1" dirty="0">
              <a:solidFill>
                <a:srgbClr val="293039"/>
              </a:solidFill>
              <a:latin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6CF90F-E306-5055-1E90-26FB088B6E50}"/>
              </a:ext>
            </a:extLst>
          </p:cNvPr>
          <p:cNvSpPr txBox="1"/>
          <p:nvPr/>
        </p:nvSpPr>
        <p:spPr>
          <a:xfrm>
            <a:off x="400802" y="1202401"/>
            <a:ext cx="6277476" cy="512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target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Seleccionar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Oversampling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Subsampling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constantes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no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informadas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Rellenar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missing values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Agrupar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categorías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Hot Encoding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Escalado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irrelevantes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redundantes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Importance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Weighting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endParaRPr lang="en-GB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2E312412-69F7-BC66-9AB7-E9745E8BEC3C}"/>
              </a:ext>
            </a:extLst>
          </p:cNvPr>
          <p:cNvSpPr/>
          <p:nvPr/>
        </p:nvSpPr>
        <p:spPr>
          <a:xfrm>
            <a:off x="-55033" y="391390"/>
            <a:ext cx="10550930" cy="573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defTabSz="914172">
              <a:lnSpc>
                <a:spcPct val="90000"/>
              </a:lnSpc>
              <a:spcBef>
                <a:spcPct val="0"/>
              </a:spcBef>
              <a:defRPr/>
            </a:pPr>
            <a:r>
              <a:rPr lang="es-ES" sz="4000" dirty="0">
                <a:solidFill>
                  <a:srgbClr val="12129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Pasos de preprocesado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C6C7B33-C3D5-0B34-23C2-FFFA41F501A4}"/>
              </a:ext>
            </a:extLst>
          </p:cNvPr>
          <p:cNvSpPr/>
          <p:nvPr/>
        </p:nvSpPr>
        <p:spPr>
          <a:xfrm>
            <a:off x="724652" y="2813050"/>
            <a:ext cx="2653548" cy="36195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78680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2"/>
          <p:cNvSpPr/>
          <p:nvPr/>
        </p:nvSpPr>
        <p:spPr>
          <a:xfrm>
            <a:off x="109560" y="1268843"/>
            <a:ext cx="11816802" cy="46240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marL="743556" lvl="1" indent="-285750" defTabSz="914172">
              <a:spcBef>
                <a:spcPts val="360"/>
              </a:spcBef>
              <a:buClr>
                <a:srgbClr val="293039"/>
              </a:buClr>
              <a:buFont typeface="Arial" panose="020B0604020202020204" pitchFamily="34" charset="0"/>
              <a:buChar char="•"/>
            </a:pPr>
            <a:endParaRPr lang="en-GB" spc="-1" dirty="0">
              <a:solidFill>
                <a:srgbClr val="293039"/>
              </a:solidFill>
              <a:latin typeface="Arial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2E312412-69F7-BC66-9AB7-E9745E8BEC3C}"/>
              </a:ext>
            </a:extLst>
          </p:cNvPr>
          <p:cNvSpPr/>
          <p:nvPr/>
        </p:nvSpPr>
        <p:spPr>
          <a:xfrm>
            <a:off x="0" y="475511"/>
            <a:ext cx="10550930" cy="573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defTabSz="914172">
              <a:lnSpc>
                <a:spcPct val="90000"/>
              </a:lnSpc>
              <a:spcBef>
                <a:spcPct val="0"/>
              </a:spcBef>
              <a:defRPr/>
            </a:pPr>
            <a:r>
              <a:rPr lang="es-ES" sz="2800" dirty="0">
                <a:solidFill>
                  <a:srgbClr val="12129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Eliminar Variables No Informadas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66B387-1745-111D-3F8F-7B03C960F0ED}"/>
              </a:ext>
            </a:extLst>
          </p:cNvPr>
          <p:cNvSpPr txBox="1"/>
          <p:nvPr/>
        </p:nvSpPr>
        <p:spPr>
          <a:xfrm>
            <a:off x="445252" y="1177076"/>
            <a:ext cx="1001954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algunos casos tendremos variables con un </a:t>
            </a:r>
            <a:r>
              <a:rPr lang="es-E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elevadísimo número de valores no informados</a:t>
            </a: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valores no informados </a:t>
            </a:r>
            <a:r>
              <a:rPr lang="es-E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pueden rellenarse </a:t>
            </a: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distintas formas (ver </a:t>
            </a: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Rellenar </a:t>
            </a:r>
            <a:r>
              <a:rPr lang="es-E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missing</a:t>
            </a: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 </a:t>
            </a:r>
            <a:r>
              <a:rPr lang="es-E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values</a:t>
            </a: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 embargo, si el porcentaje de </a:t>
            </a:r>
            <a:r>
              <a:rPr lang="es-E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muy alto, </a:t>
            </a:r>
            <a:r>
              <a:rPr lang="es-E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 ser mejor opción eliminar la variable</a:t>
            </a: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recomendable ser </a:t>
            </a:r>
            <a:r>
              <a:rPr lang="es-E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conservador</a:t>
            </a: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sobre todo en el caso de problemas desbalanceados.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umbral: </a:t>
            </a:r>
            <a:r>
              <a:rPr lang="es-E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&gt;80%.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63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7FFFAA9-7E21-95ED-13E3-9F9594EEC501}"/>
              </a:ext>
            </a:extLst>
          </p:cNvPr>
          <p:cNvSpPr txBox="1"/>
          <p:nvPr/>
        </p:nvSpPr>
        <p:spPr>
          <a:xfrm>
            <a:off x="400802" y="1202401"/>
            <a:ext cx="6277476" cy="512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target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Seleccionar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Oversampling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Subsampling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constantes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no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informadas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Rellenar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missing values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Agrupar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categorías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Hot Encoding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Escalado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irrelevantes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redundantes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Importance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Weighting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endParaRPr lang="en-GB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0" name="CustomShape 2"/>
          <p:cNvSpPr/>
          <p:nvPr/>
        </p:nvSpPr>
        <p:spPr>
          <a:xfrm>
            <a:off x="109560" y="1268843"/>
            <a:ext cx="11816802" cy="46240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marL="743556" lvl="1" indent="-285750" defTabSz="914172">
              <a:spcBef>
                <a:spcPts val="360"/>
              </a:spcBef>
              <a:buClr>
                <a:srgbClr val="293039"/>
              </a:buClr>
              <a:buFont typeface="Arial" panose="020B0604020202020204" pitchFamily="34" charset="0"/>
              <a:buChar char="•"/>
            </a:pPr>
            <a:endParaRPr lang="en-GB" spc="-1" dirty="0">
              <a:solidFill>
                <a:srgbClr val="293039"/>
              </a:solidFill>
              <a:latin typeface="Arial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51BEE3-C0D5-8A4D-CEE4-B65272F0A679}"/>
              </a:ext>
            </a:extLst>
          </p:cNvPr>
          <p:cNvSpPr/>
          <p:nvPr/>
        </p:nvSpPr>
        <p:spPr>
          <a:xfrm>
            <a:off x="719136" y="3155950"/>
            <a:ext cx="2009274" cy="37297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/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1D27B410-5E0B-C20B-4AF5-861E17D2937F}"/>
              </a:ext>
            </a:extLst>
          </p:cNvPr>
          <p:cNvSpPr/>
          <p:nvPr/>
        </p:nvSpPr>
        <p:spPr>
          <a:xfrm>
            <a:off x="-55033" y="391390"/>
            <a:ext cx="10550930" cy="573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defTabSz="914172">
              <a:lnSpc>
                <a:spcPct val="90000"/>
              </a:lnSpc>
              <a:spcBef>
                <a:spcPct val="0"/>
              </a:spcBef>
              <a:defRPr/>
            </a:pPr>
            <a:r>
              <a:rPr lang="es-ES" sz="4000" dirty="0">
                <a:solidFill>
                  <a:srgbClr val="12129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Pasos de preprocesado</a:t>
            </a:r>
          </a:p>
        </p:txBody>
      </p:sp>
    </p:spTree>
    <p:extLst>
      <p:ext uri="{BB962C8B-B14F-4D97-AF65-F5344CB8AC3E}">
        <p14:creationId xmlns:p14="http://schemas.microsoft.com/office/powerpoint/2010/main" val="3361585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2"/>
          <p:cNvSpPr/>
          <p:nvPr/>
        </p:nvSpPr>
        <p:spPr>
          <a:xfrm>
            <a:off x="109560" y="1268843"/>
            <a:ext cx="11816802" cy="46240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marL="743556" lvl="1" indent="-285750" defTabSz="914172">
              <a:spcBef>
                <a:spcPts val="360"/>
              </a:spcBef>
              <a:buClr>
                <a:srgbClr val="293039"/>
              </a:buClr>
              <a:buFont typeface="Arial" panose="020B0604020202020204" pitchFamily="34" charset="0"/>
              <a:buChar char="•"/>
            </a:pPr>
            <a:endParaRPr lang="en-GB" spc="-1" dirty="0">
              <a:solidFill>
                <a:srgbClr val="293039"/>
              </a:solidFill>
              <a:latin typeface="Arial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2E312412-69F7-BC66-9AB7-E9745E8BEC3C}"/>
              </a:ext>
            </a:extLst>
          </p:cNvPr>
          <p:cNvSpPr/>
          <p:nvPr/>
        </p:nvSpPr>
        <p:spPr>
          <a:xfrm>
            <a:off x="0" y="391390"/>
            <a:ext cx="10550930" cy="573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defTabSz="914172">
              <a:lnSpc>
                <a:spcPct val="90000"/>
              </a:lnSpc>
              <a:spcBef>
                <a:spcPct val="0"/>
              </a:spcBef>
              <a:defRPr/>
            </a:pPr>
            <a:r>
              <a:rPr lang="es-ES" sz="4000" dirty="0">
                <a:solidFill>
                  <a:srgbClr val="12129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Rellenar Missing Values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D09FD16-FF3B-2D77-D2B9-C4F13C41AC87}"/>
              </a:ext>
            </a:extLst>
          </p:cNvPr>
          <p:cNvSpPr txBox="1"/>
          <p:nvPr/>
        </p:nvSpPr>
        <p:spPr>
          <a:xfrm>
            <a:off x="265638" y="1210694"/>
            <a:ext cx="11568296" cy="5337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mayoría de los modelos de aprendizaje automático no aceptan valores no informados (excepción: modelos de árboles).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después del data </a:t>
            </a:r>
            <a:r>
              <a:rPr lang="es-ES" sz="1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  <a:r>
              <a:rPr lang="es-E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de eliminar variables no informadas aún existen valores no informados, deben inferirse.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Varias opciones:</a:t>
            </a:r>
          </a:p>
          <a:p>
            <a:endParaRPr lang="es-E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 Tratar los valores categóricos no informados como una nueva categoría.</a:t>
            </a:r>
          </a:p>
          <a:p>
            <a:pPr lvl="1"/>
            <a:endParaRPr lang="es-E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Sustituir por media/moda: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la complejidad computacional y es fácil de implementar.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veces demasiado básico, especialmente cuando el volumen de valores no informados es alto.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Predecir mediante Machine Learning: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Crear un modelo de ML para cada variable con el fin de estimar los valores que faltan.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Computacionalmente complejo.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Imputación multivariante, MICE / estimación de máxima verosimilitud, MLE: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Implementado en R y Python.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Computacionalmente complejo.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MICE requiere valores no informados no MCAR (véase </a:t>
            </a:r>
            <a:r>
              <a:rPr lang="es-E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Anexo</a:t>
            </a:r>
            <a:r>
              <a:rPr lang="es-E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s-E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157" lvl="1" indent="-285750"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51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CF2CE3C-A894-5B36-D822-C8EF562D61E0}"/>
              </a:ext>
            </a:extLst>
          </p:cNvPr>
          <p:cNvSpPr txBox="1"/>
          <p:nvPr/>
        </p:nvSpPr>
        <p:spPr>
          <a:xfrm>
            <a:off x="400802" y="1202401"/>
            <a:ext cx="6277476" cy="512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target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Seleccionar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Oversampling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Subsampling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constantes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no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informadas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Rellenar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missing values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Agrupar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categorías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Hot Encoding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Escalado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irrelevantes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redundantes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Importance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Weighting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endParaRPr lang="en-GB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0" name="CustomShape 2"/>
          <p:cNvSpPr/>
          <p:nvPr/>
        </p:nvSpPr>
        <p:spPr>
          <a:xfrm>
            <a:off x="109560" y="1268843"/>
            <a:ext cx="11816802" cy="46240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marL="743556" lvl="1" indent="-285750" defTabSz="914172">
              <a:spcBef>
                <a:spcPts val="360"/>
              </a:spcBef>
              <a:buClr>
                <a:srgbClr val="293039"/>
              </a:buClr>
              <a:buFont typeface="Arial" panose="020B0604020202020204" pitchFamily="34" charset="0"/>
              <a:buChar char="•"/>
            </a:pPr>
            <a:endParaRPr lang="en-GB" spc="-1" dirty="0">
              <a:solidFill>
                <a:srgbClr val="293039"/>
              </a:solidFill>
              <a:latin typeface="Arial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51BEE3-C0D5-8A4D-CEE4-B65272F0A679}"/>
              </a:ext>
            </a:extLst>
          </p:cNvPr>
          <p:cNvSpPr/>
          <p:nvPr/>
        </p:nvSpPr>
        <p:spPr>
          <a:xfrm>
            <a:off x="661152" y="3816352"/>
            <a:ext cx="2009274" cy="37297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/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E09678D1-30FF-7781-DFB8-618D643F78CB}"/>
              </a:ext>
            </a:extLst>
          </p:cNvPr>
          <p:cNvSpPr/>
          <p:nvPr/>
        </p:nvSpPr>
        <p:spPr>
          <a:xfrm>
            <a:off x="-55033" y="391390"/>
            <a:ext cx="10550930" cy="573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defTabSz="914172">
              <a:lnSpc>
                <a:spcPct val="90000"/>
              </a:lnSpc>
              <a:spcBef>
                <a:spcPct val="0"/>
              </a:spcBef>
              <a:defRPr/>
            </a:pPr>
            <a:r>
              <a:rPr lang="es-ES" sz="4000" dirty="0">
                <a:solidFill>
                  <a:srgbClr val="12129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Pasos de preprocesado</a:t>
            </a:r>
          </a:p>
        </p:txBody>
      </p:sp>
    </p:spTree>
    <p:extLst>
      <p:ext uri="{BB962C8B-B14F-4D97-AF65-F5344CB8AC3E}">
        <p14:creationId xmlns:p14="http://schemas.microsoft.com/office/powerpoint/2010/main" val="3472876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2"/>
          <p:cNvSpPr/>
          <p:nvPr/>
        </p:nvSpPr>
        <p:spPr>
          <a:xfrm>
            <a:off x="109560" y="1268843"/>
            <a:ext cx="11816802" cy="46240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marL="743556" lvl="1" indent="-285750" defTabSz="914172">
              <a:spcBef>
                <a:spcPts val="360"/>
              </a:spcBef>
              <a:buClr>
                <a:srgbClr val="293039"/>
              </a:buClr>
              <a:buFont typeface="Arial" panose="020B0604020202020204" pitchFamily="34" charset="0"/>
              <a:buChar char="•"/>
            </a:pPr>
            <a:endParaRPr lang="en-GB" spc="-1" dirty="0">
              <a:solidFill>
                <a:srgbClr val="293039"/>
              </a:solidFill>
              <a:latin typeface="Arial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2E312412-69F7-BC66-9AB7-E9745E8BEC3C}"/>
              </a:ext>
            </a:extLst>
          </p:cNvPr>
          <p:cNvSpPr/>
          <p:nvPr/>
        </p:nvSpPr>
        <p:spPr>
          <a:xfrm>
            <a:off x="109559" y="334166"/>
            <a:ext cx="10550930" cy="573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defTabSz="914172">
              <a:lnSpc>
                <a:spcPct val="90000"/>
              </a:lnSpc>
              <a:spcBef>
                <a:spcPct val="0"/>
              </a:spcBef>
              <a:defRPr/>
            </a:pPr>
            <a:r>
              <a:rPr lang="es-ES" sz="4800" dirty="0">
                <a:solidFill>
                  <a:srgbClr val="12129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One Hot Encoding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66B387-1745-111D-3F8F-7B03C960F0ED}"/>
              </a:ext>
            </a:extLst>
          </p:cNvPr>
          <p:cNvSpPr txBox="1"/>
          <p:nvPr/>
        </p:nvSpPr>
        <p:spPr>
          <a:xfrm>
            <a:off x="445252" y="1177076"/>
            <a:ext cx="9956048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veces también se llama</a:t>
            </a:r>
            <a:r>
              <a:rPr lang="es-E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dummy</a:t>
            </a:r>
            <a:r>
              <a:rPr lang="es-E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encoding</a:t>
            </a: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mayoría de los modelos de aprendizaje automático no aceptan variables categóricas como input (los modelos basados en árboles son una excepción).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Tienen que ser transformadas en variables numéricas.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debe confundirse con </a:t>
            </a:r>
            <a:r>
              <a:rPr lang="es-ES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es-E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encoding</a:t>
            </a:r>
            <a:r>
              <a:rPr lang="en-GB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A86C60E7-2199-5A2A-C307-F11350DD0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054" y="2957213"/>
            <a:ext cx="3914140" cy="1522166"/>
          </a:xfrm>
          <a:prstGeom prst="rect">
            <a:avLst/>
          </a:prstGeom>
        </p:spPr>
      </p:pic>
      <p:pic>
        <p:nvPicPr>
          <p:cNvPr id="8" name="Imagen 7" descr="Forma&#10;&#10;Descripción generada automáticamente con confianza media">
            <a:extLst>
              <a:ext uri="{FF2B5EF4-FFF2-40B4-BE49-F238E27FC236}">
                <a16:creationId xmlns:a16="http://schemas.microsoft.com/office/drawing/2014/main" id="{CB6AAA48-0937-1483-250A-F7AB6C8FF7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438" y="4957598"/>
            <a:ext cx="2461372" cy="126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0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CF2CE3C-A894-5B36-D822-C8EF562D61E0}"/>
              </a:ext>
            </a:extLst>
          </p:cNvPr>
          <p:cNvSpPr txBox="1"/>
          <p:nvPr/>
        </p:nvSpPr>
        <p:spPr>
          <a:xfrm>
            <a:off x="400802" y="1202401"/>
            <a:ext cx="6277476" cy="512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target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Seleccionar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Oversampling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Subsampling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constantes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no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informadas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Rellenar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missing values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Agrupar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categorías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Hot Encoding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Escalado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irrelevantes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redundantes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Importance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Weighting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endParaRPr lang="en-GB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0" name="CustomShape 2"/>
          <p:cNvSpPr/>
          <p:nvPr/>
        </p:nvSpPr>
        <p:spPr>
          <a:xfrm>
            <a:off x="109560" y="1268843"/>
            <a:ext cx="11816802" cy="46240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marL="743556" lvl="1" indent="-285750" defTabSz="914172">
              <a:spcBef>
                <a:spcPts val="360"/>
              </a:spcBef>
              <a:buClr>
                <a:srgbClr val="293039"/>
              </a:buClr>
              <a:buFont typeface="Arial" panose="020B0604020202020204" pitchFamily="34" charset="0"/>
              <a:buChar char="•"/>
            </a:pPr>
            <a:endParaRPr lang="en-GB" spc="-1" dirty="0">
              <a:solidFill>
                <a:srgbClr val="293039"/>
              </a:solidFill>
              <a:latin typeface="Arial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51BEE3-C0D5-8A4D-CEE4-B65272F0A679}"/>
              </a:ext>
            </a:extLst>
          </p:cNvPr>
          <p:cNvSpPr/>
          <p:nvPr/>
        </p:nvSpPr>
        <p:spPr>
          <a:xfrm>
            <a:off x="692902" y="3492502"/>
            <a:ext cx="2009274" cy="37297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/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8C4E8B4D-420C-CEE4-CA6B-58D5B7F2676A}"/>
              </a:ext>
            </a:extLst>
          </p:cNvPr>
          <p:cNvSpPr/>
          <p:nvPr/>
        </p:nvSpPr>
        <p:spPr>
          <a:xfrm>
            <a:off x="-55033" y="391390"/>
            <a:ext cx="10550930" cy="573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defTabSz="914172">
              <a:lnSpc>
                <a:spcPct val="90000"/>
              </a:lnSpc>
              <a:spcBef>
                <a:spcPct val="0"/>
              </a:spcBef>
              <a:defRPr/>
            </a:pPr>
            <a:r>
              <a:rPr lang="es-ES" sz="4000" dirty="0">
                <a:solidFill>
                  <a:srgbClr val="12129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Pasos de preprocesado</a:t>
            </a:r>
          </a:p>
        </p:txBody>
      </p:sp>
    </p:spTree>
    <p:extLst>
      <p:ext uri="{BB962C8B-B14F-4D97-AF65-F5344CB8AC3E}">
        <p14:creationId xmlns:p14="http://schemas.microsoft.com/office/powerpoint/2010/main" val="3329437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2"/>
          <p:cNvSpPr/>
          <p:nvPr/>
        </p:nvSpPr>
        <p:spPr>
          <a:xfrm>
            <a:off x="109560" y="1268843"/>
            <a:ext cx="11816802" cy="46240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marL="743556" lvl="1" indent="-285750" defTabSz="914172">
              <a:spcBef>
                <a:spcPts val="360"/>
              </a:spcBef>
              <a:buClr>
                <a:srgbClr val="293039"/>
              </a:buClr>
              <a:buFont typeface="Arial" panose="020B0604020202020204" pitchFamily="34" charset="0"/>
              <a:buChar char="•"/>
            </a:pPr>
            <a:endParaRPr lang="en-GB" spc="-1" dirty="0">
              <a:solidFill>
                <a:srgbClr val="293039"/>
              </a:solidFill>
              <a:latin typeface="Arial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D09FD16-FF3B-2D77-D2B9-C4F13C41AC87}"/>
              </a:ext>
            </a:extLst>
          </p:cNvPr>
          <p:cNvSpPr txBox="1"/>
          <p:nvPr/>
        </p:nvSpPr>
        <p:spPr>
          <a:xfrm>
            <a:off x="265638" y="1210694"/>
            <a:ext cx="11183412" cy="5442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Podemos encontrarnos con variables categóricas con un alto elevado de categorías (por ejemplo, miles).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este caso puede ser recomendable agrupar algunas de las mismas para reducir la dimensionalidad (ver </a:t>
            </a: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One Hot Encoding</a:t>
            </a: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Heurísticas para realizar esta agrupación: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Conocimiento de negocio.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Agrupar categorías poco frecuentes en ‘OTHERS’.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Clustering: </a:t>
            </a:r>
            <a:r>
              <a:rPr lang="es-E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Dendograma</a:t>
            </a: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K-means...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9E483381-5CE2-D2A1-C8BA-EA56D82F4602}"/>
              </a:ext>
            </a:extLst>
          </p:cNvPr>
          <p:cNvSpPr/>
          <p:nvPr/>
        </p:nvSpPr>
        <p:spPr>
          <a:xfrm>
            <a:off x="-55033" y="391390"/>
            <a:ext cx="10550930" cy="573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defTabSz="914172">
              <a:lnSpc>
                <a:spcPct val="90000"/>
              </a:lnSpc>
              <a:spcBef>
                <a:spcPct val="0"/>
              </a:spcBef>
              <a:defRPr/>
            </a:pPr>
            <a:r>
              <a:rPr lang="es-ES" sz="4000" dirty="0">
                <a:solidFill>
                  <a:srgbClr val="12129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Agrupar Categorías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21552317-FFF9-3D6A-574C-3576501A2A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23973" y="4529421"/>
            <a:ext cx="1597978" cy="1811914"/>
          </a:xfrm>
          <a:prstGeom prst="rect">
            <a:avLst/>
          </a:prstGeom>
        </p:spPr>
      </p:pic>
      <p:pic>
        <p:nvPicPr>
          <p:cNvPr id="8" name="Imagen 7" descr="Gráfico, Diagrama&#10;&#10;Descripción generada automáticamente">
            <a:extLst>
              <a:ext uri="{FF2B5EF4-FFF2-40B4-BE49-F238E27FC236}">
                <a16:creationId xmlns:a16="http://schemas.microsoft.com/office/drawing/2014/main" id="{C7DC532A-19EA-4D19-5E8A-EB4158E492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034" y="4682206"/>
            <a:ext cx="30099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2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BDB22A6-F862-F482-0EE6-80C8BF1671CE}"/>
              </a:ext>
            </a:extLst>
          </p:cNvPr>
          <p:cNvSpPr txBox="1"/>
          <p:nvPr/>
        </p:nvSpPr>
        <p:spPr>
          <a:xfrm>
            <a:off x="400802" y="1202401"/>
            <a:ext cx="6277476" cy="512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target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Seleccionar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Oversampling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Subsampling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constantes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no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informadas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Rellenar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missing values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Agrupar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categorías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Hot Encoding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Escalado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irrelevantes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redundantes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Importance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Weighting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endParaRPr lang="en-GB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0" name="CustomShape 2"/>
          <p:cNvSpPr/>
          <p:nvPr/>
        </p:nvSpPr>
        <p:spPr>
          <a:xfrm>
            <a:off x="109560" y="1268843"/>
            <a:ext cx="11816802" cy="46240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marL="743556" lvl="1" indent="-285750" defTabSz="914172">
              <a:spcBef>
                <a:spcPts val="360"/>
              </a:spcBef>
              <a:buClr>
                <a:srgbClr val="293039"/>
              </a:buClr>
              <a:buFont typeface="Arial" panose="020B0604020202020204" pitchFamily="34" charset="0"/>
              <a:buChar char="•"/>
            </a:pPr>
            <a:endParaRPr lang="en-GB" spc="-1" dirty="0">
              <a:solidFill>
                <a:srgbClr val="293039"/>
              </a:solidFill>
              <a:latin typeface="Arial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51BEE3-C0D5-8A4D-CEE4-B65272F0A679}"/>
              </a:ext>
            </a:extLst>
          </p:cNvPr>
          <p:cNvSpPr/>
          <p:nvPr/>
        </p:nvSpPr>
        <p:spPr>
          <a:xfrm>
            <a:off x="718468" y="4137526"/>
            <a:ext cx="2009274" cy="37297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/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769F52A1-F7D5-221F-D29B-FA67CEFDF01D}"/>
              </a:ext>
            </a:extLst>
          </p:cNvPr>
          <p:cNvSpPr/>
          <p:nvPr/>
        </p:nvSpPr>
        <p:spPr>
          <a:xfrm>
            <a:off x="-55033" y="391390"/>
            <a:ext cx="10550930" cy="573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defTabSz="914172">
              <a:lnSpc>
                <a:spcPct val="90000"/>
              </a:lnSpc>
              <a:spcBef>
                <a:spcPct val="0"/>
              </a:spcBef>
              <a:defRPr/>
            </a:pPr>
            <a:r>
              <a:rPr lang="es-ES" sz="4000" dirty="0">
                <a:solidFill>
                  <a:srgbClr val="12129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Pasos de preprocesado</a:t>
            </a:r>
          </a:p>
        </p:txBody>
      </p:sp>
    </p:spTree>
    <p:extLst>
      <p:ext uri="{BB962C8B-B14F-4D97-AF65-F5344CB8AC3E}">
        <p14:creationId xmlns:p14="http://schemas.microsoft.com/office/powerpoint/2010/main" val="106028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-1020096" y="423072"/>
            <a:ext cx="610488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r" defTabSz="914400" rtl="0" eaLnBrk="1" fontAlgn="auto" latinLnBrk="0" hangingPunct="1">
              <a:lnSpc>
                <a:spcPts val="506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sym typeface="Bebas Neue" pitchFamily="34" charset="0"/>
              </a:rPr>
              <a:t>Previously…</a:t>
            </a:r>
          </a:p>
        </p:txBody>
      </p:sp>
    </p:spTree>
    <p:extLst>
      <p:ext uri="{BB962C8B-B14F-4D97-AF65-F5344CB8AC3E}">
        <p14:creationId xmlns:p14="http://schemas.microsoft.com/office/powerpoint/2010/main" val="13754730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2"/>
          <p:cNvSpPr/>
          <p:nvPr/>
        </p:nvSpPr>
        <p:spPr>
          <a:xfrm>
            <a:off x="109560" y="1268843"/>
            <a:ext cx="11816802" cy="46240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marL="743556" lvl="1" indent="-285750" defTabSz="914172">
              <a:spcBef>
                <a:spcPts val="360"/>
              </a:spcBef>
              <a:buClr>
                <a:srgbClr val="293039"/>
              </a:buClr>
              <a:buFont typeface="Arial" panose="020B0604020202020204" pitchFamily="34" charset="0"/>
              <a:buChar char="•"/>
            </a:pPr>
            <a:endParaRPr lang="en-GB" spc="-1" dirty="0">
              <a:solidFill>
                <a:srgbClr val="293039"/>
              </a:solidFill>
              <a:latin typeface="Arial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2E312412-69F7-BC66-9AB7-E9745E8BEC3C}"/>
              </a:ext>
            </a:extLst>
          </p:cNvPr>
          <p:cNvSpPr/>
          <p:nvPr/>
        </p:nvSpPr>
        <p:spPr>
          <a:xfrm>
            <a:off x="109559" y="334166"/>
            <a:ext cx="10550930" cy="573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defTabSz="914172">
              <a:lnSpc>
                <a:spcPct val="90000"/>
              </a:lnSpc>
              <a:spcBef>
                <a:spcPct val="0"/>
              </a:spcBef>
              <a:defRPr/>
            </a:pPr>
            <a:r>
              <a:rPr lang="es-ES" sz="4800" dirty="0">
                <a:solidFill>
                  <a:srgbClr val="12129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Escalado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A7A48F2-3784-2EAB-64C6-2D39A8687BC4}"/>
              </a:ext>
            </a:extLst>
          </p:cNvPr>
          <p:cNvSpPr txBox="1"/>
          <p:nvPr/>
        </p:nvSpPr>
        <p:spPr>
          <a:xfrm>
            <a:off x="451267" y="1067348"/>
            <a:ext cx="10342647" cy="5727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Varios modelos de Machine Learning utilizan distancias, donde la escala tiene un gran impacto.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 puede hacer que el modelo se centre más en variables con una escala más alta.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esta razón, normalmente las variables del conjunto de datos se escalan de alguna manera.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opción más popular es escalar a media cero y desviación estándar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Otro método es el </a:t>
            </a:r>
            <a:r>
              <a:rPr lang="es-E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min-</a:t>
            </a:r>
            <a:r>
              <a:rPr lang="es-ES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es-E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(valores rango [0, 1]).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A676366-28FB-DB3A-02C0-182D7D19A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982" y="3069776"/>
            <a:ext cx="3385218" cy="291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8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10A23E9-3044-238F-3B45-80E25F47ECDF}"/>
              </a:ext>
            </a:extLst>
          </p:cNvPr>
          <p:cNvSpPr txBox="1"/>
          <p:nvPr/>
        </p:nvSpPr>
        <p:spPr>
          <a:xfrm>
            <a:off x="400802" y="1202401"/>
            <a:ext cx="6277476" cy="512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target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Seleccionar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Oversampling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Subsampling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constantes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no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informadas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Rellenar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missing values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Agrupar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categorías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Hot Encoding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Escalado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irrelevantes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redundantes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Importance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Weighting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endParaRPr lang="en-GB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0" name="CustomShape 2"/>
          <p:cNvSpPr/>
          <p:nvPr/>
        </p:nvSpPr>
        <p:spPr>
          <a:xfrm>
            <a:off x="109560" y="1268843"/>
            <a:ext cx="11816802" cy="46240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marL="743556" lvl="1" indent="-285750" defTabSz="914172">
              <a:spcBef>
                <a:spcPts val="360"/>
              </a:spcBef>
              <a:buClr>
                <a:srgbClr val="293039"/>
              </a:buClr>
              <a:buFont typeface="Arial" panose="020B0604020202020204" pitchFamily="34" charset="0"/>
              <a:buChar char="•"/>
            </a:pPr>
            <a:endParaRPr lang="en-GB" spc="-1" dirty="0">
              <a:solidFill>
                <a:srgbClr val="293039"/>
              </a:solidFill>
              <a:latin typeface="Arial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E5C5320-5EA7-8B8D-A27A-D200604708A4}"/>
              </a:ext>
            </a:extLst>
          </p:cNvPr>
          <p:cNvSpPr/>
          <p:nvPr/>
        </p:nvSpPr>
        <p:spPr>
          <a:xfrm>
            <a:off x="725152" y="4427406"/>
            <a:ext cx="3087084" cy="69248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/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5DAA9139-6A2B-ACA4-2485-B4F040F4FCB3}"/>
              </a:ext>
            </a:extLst>
          </p:cNvPr>
          <p:cNvSpPr/>
          <p:nvPr/>
        </p:nvSpPr>
        <p:spPr>
          <a:xfrm>
            <a:off x="-55033" y="391390"/>
            <a:ext cx="10550930" cy="573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defTabSz="914172">
              <a:lnSpc>
                <a:spcPct val="90000"/>
              </a:lnSpc>
              <a:spcBef>
                <a:spcPct val="0"/>
              </a:spcBef>
              <a:defRPr/>
            </a:pPr>
            <a:r>
              <a:rPr lang="es-ES" sz="4000" dirty="0">
                <a:solidFill>
                  <a:srgbClr val="12129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Pasos de preprocesado</a:t>
            </a:r>
          </a:p>
        </p:txBody>
      </p:sp>
    </p:spTree>
    <p:extLst>
      <p:ext uri="{BB962C8B-B14F-4D97-AF65-F5344CB8AC3E}">
        <p14:creationId xmlns:p14="http://schemas.microsoft.com/office/powerpoint/2010/main" val="3206818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stomShape 1">
            <a:extLst>
              <a:ext uri="{FF2B5EF4-FFF2-40B4-BE49-F238E27FC236}">
                <a16:creationId xmlns:a16="http://schemas.microsoft.com/office/drawing/2014/main" id="{42B1909C-135E-4671-ABA8-1540BF3168CC}"/>
              </a:ext>
            </a:extLst>
          </p:cNvPr>
          <p:cNvSpPr/>
          <p:nvPr/>
        </p:nvSpPr>
        <p:spPr>
          <a:xfrm>
            <a:off x="-57150" y="522052"/>
            <a:ext cx="10550930" cy="573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defTabSz="914172">
              <a:lnSpc>
                <a:spcPct val="90000"/>
              </a:lnSpc>
              <a:spcBef>
                <a:spcPct val="0"/>
              </a:spcBef>
              <a:defRPr/>
            </a:pPr>
            <a:r>
              <a:rPr lang="es-ES" sz="2000" dirty="0">
                <a:solidFill>
                  <a:srgbClr val="12129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Correlación (III). Redundancia/Irrelevancia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4F05DB0-84C5-487C-9A7B-EAAB0C84D569}"/>
              </a:ext>
            </a:extLst>
          </p:cNvPr>
          <p:cNvSpPr txBox="1"/>
          <p:nvPr/>
        </p:nvSpPr>
        <p:spPr>
          <a:xfrm>
            <a:off x="485128" y="1162253"/>
            <a:ext cx="11221744" cy="6242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41"/>
              </a:spcBef>
            </a:pPr>
            <a:r>
              <a:rPr lang="es-ES" spc="-1" dirty="0">
                <a:solidFill>
                  <a:srgbClr val="000000"/>
                </a:solidFill>
              </a:rPr>
              <a:t>Basado en que variables altamente correlacionadas tienen información similar, y al contrario</a:t>
            </a:r>
            <a:r>
              <a:rPr lang="en-US" spc="-1" dirty="0">
                <a:solidFill>
                  <a:srgbClr val="000000"/>
                </a:solidFill>
              </a:rPr>
              <a:t>.
</a:t>
            </a: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marL="371475" indent="-371475">
              <a:spcBef>
                <a:spcPts val="141"/>
              </a:spcBef>
              <a:buFont typeface="Arial" panose="020B0604020202020204" pitchFamily="34" charset="0"/>
              <a:buChar char="•"/>
            </a:pPr>
            <a:r>
              <a:rPr lang="en-US" b="1" spc="-1" dirty="0" err="1">
                <a:solidFill>
                  <a:srgbClr val="000000"/>
                </a:solidFill>
              </a:rPr>
              <a:t>Eliminar</a:t>
            </a:r>
            <a:r>
              <a:rPr lang="en-US" b="1" spc="-1" dirty="0">
                <a:solidFill>
                  <a:srgbClr val="000000"/>
                </a:solidFill>
              </a:rPr>
              <a:t> variables </a:t>
            </a:r>
            <a:r>
              <a:rPr lang="en-US" b="1" spc="-1" dirty="0" err="1">
                <a:solidFill>
                  <a:srgbClr val="000000"/>
                </a:solidFill>
              </a:rPr>
              <a:t>redundantes</a:t>
            </a:r>
            <a:r>
              <a:rPr lang="en-US" b="1" spc="-1" dirty="0">
                <a:solidFill>
                  <a:srgbClr val="000000"/>
                </a:solidFill>
              </a:rPr>
              <a:t>: </a:t>
            </a:r>
          </a:p>
          <a:p>
            <a:pPr marL="371475" indent="-371475">
              <a:spcBef>
                <a:spcPts val="141"/>
              </a:spcBef>
              <a:buFont typeface="Arial" panose="020B0604020202020204" pitchFamily="34" charset="0"/>
              <a:buChar char="•"/>
            </a:pPr>
            <a:endParaRPr lang="en-US" b="1" spc="-1" dirty="0">
              <a:solidFill>
                <a:srgbClr val="000000"/>
              </a:solidFill>
              <a:latin typeface="Arial"/>
            </a:endParaRPr>
          </a:p>
          <a:p>
            <a:pPr marL="827882" lvl="1" indent="-371475">
              <a:spcBef>
                <a:spcPts val="141"/>
              </a:spcBef>
              <a:buFont typeface="Wingdings" panose="05000000000000000000" pitchFamily="2" charset="2"/>
              <a:buChar char="q"/>
            </a:pPr>
            <a:r>
              <a:rPr lang="es-ES" spc="-1" dirty="0">
                <a:solidFill>
                  <a:srgbClr val="000000"/>
                </a:solidFill>
              </a:rPr>
              <a:t>Variables predictoras con una correlación con otras variables predictoras superior a un umbral particular, por ejemplo, 0,99. Ejemplo: Edad en años y edad en días.</a:t>
            </a:r>
          </a:p>
          <a:p>
            <a:pPr marL="827882" lvl="1" indent="-371475">
              <a:spcBef>
                <a:spcPts val="141"/>
              </a:spcBef>
              <a:buFont typeface="Wingdings" panose="05000000000000000000" pitchFamily="2" charset="2"/>
              <a:buChar char="q"/>
            </a:pP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marL="827882" lvl="1" indent="-371475">
              <a:spcBef>
                <a:spcPts val="141"/>
              </a:spcBef>
              <a:buFont typeface="Wingdings" panose="05000000000000000000" pitchFamily="2" charset="2"/>
              <a:buChar char="q"/>
            </a:pPr>
            <a:r>
              <a:rPr lang="es-ES" spc="-1" dirty="0">
                <a:solidFill>
                  <a:srgbClr val="000000"/>
                </a:solidFill>
              </a:rPr>
              <a:t>Las variables redundantes pueden causar problemas en los modelos de ML, y en cualquier caso suponen un coste computacional extra, por lo que solo se debe mantener una.</a:t>
            </a:r>
          </a:p>
          <a:p>
            <a:pPr marL="827882" lvl="1" indent="-371475">
              <a:spcBef>
                <a:spcPts val="141"/>
              </a:spcBef>
              <a:buFont typeface="Wingdings" panose="05000000000000000000" pitchFamily="2" charset="2"/>
              <a:buChar char="q"/>
            </a:pPr>
            <a:endParaRPr lang="es-ES" spc="-1" dirty="0">
              <a:solidFill>
                <a:srgbClr val="000000"/>
              </a:solidFill>
              <a:latin typeface="Arial"/>
            </a:endParaRPr>
          </a:p>
          <a:p>
            <a:pPr marL="827882" lvl="1" indent="-371475">
              <a:spcBef>
                <a:spcPts val="141"/>
              </a:spcBef>
              <a:buFont typeface="Wingdings" panose="05000000000000000000" pitchFamily="2" charset="2"/>
              <a:buChar char="q"/>
            </a:pP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marL="371475" indent="-371475">
              <a:spcBef>
                <a:spcPts val="141"/>
              </a:spcBef>
              <a:buFont typeface="Arial" panose="020B0604020202020204" pitchFamily="34" charset="0"/>
              <a:buChar char="•"/>
            </a:pPr>
            <a:r>
              <a:rPr lang="en-US" b="1" spc="-1" dirty="0" err="1">
                <a:solidFill>
                  <a:srgbClr val="000000"/>
                </a:solidFill>
              </a:rPr>
              <a:t>Eliminar</a:t>
            </a:r>
            <a:r>
              <a:rPr lang="en-US" b="1" spc="-1" dirty="0">
                <a:solidFill>
                  <a:srgbClr val="000000"/>
                </a:solidFill>
              </a:rPr>
              <a:t> variables </a:t>
            </a:r>
            <a:r>
              <a:rPr lang="en-US" b="1" spc="-1" dirty="0" err="1">
                <a:solidFill>
                  <a:srgbClr val="000000"/>
                </a:solidFill>
              </a:rPr>
              <a:t>irrelevantes</a:t>
            </a:r>
            <a:r>
              <a:rPr lang="en-US" b="1" spc="-1" dirty="0">
                <a:solidFill>
                  <a:srgbClr val="000000"/>
                </a:solidFill>
              </a:rPr>
              <a:t>: </a:t>
            </a:r>
          </a:p>
          <a:p>
            <a:pPr marL="371475" indent="-371475">
              <a:spcBef>
                <a:spcPts val="141"/>
              </a:spcBef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marL="827882" lvl="1" indent="-371475">
              <a:spcBef>
                <a:spcPts val="141"/>
              </a:spcBef>
              <a:buFont typeface="Wingdings" panose="05000000000000000000" pitchFamily="2" charset="2"/>
              <a:buChar char="q"/>
            </a:pPr>
            <a:r>
              <a:rPr lang="es-ES" spc="-1" dirty="0">
                <a:solidFill>
                  <a:srgbClr val="000000"/>
                </a:solidFill>
              </a:rPr>
              <a:t>Variables predictoras con una correlación con el target inferior a un umbral particular, por ejemplo, 0,001. Ejemplo: ruido aleatorio o datos erróneos.</a:t>
            </a:r>
          </a:p>
          <a:p>
            <a:pPr marL="827882" lvl="1" indent="-371475">
              <a:spcBef>
                <a:spcPts val="141"/>
              </a:spcBef>
              <a:buFont typeface="Wingdings" panose="05000000000000000000" pitchFamily="2" charset="2"/>
              <a:buChar char="q"/>
            </a:pP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marL="827882" lvl="1" indent="-371475">
              <a:spcBef>
                <a:spcPts val="141"/>
              </a:spcBef>
              <a:buFont typeface="Wingdings" panose="05000000000000000000" pitchFamily="2" charset="2"/>
              <a:buChar char="q"/>
            </a:pPr>
            <a:r>
              <a:rPr lang="es-ES" spc="-1" dirty="0">
                <a:solidFill>
                  <a:srgbClr val="000000"/>
                </a:solidFill>
              </a:rPr>
              <a:t>Las variables irrelevantes se pueden eliminar del modelo de ML para reducir la dimensionalidad.</a:t>
            </a:r>
            <a:endParaRPr lang="en-US" sz="900" spc="-1" dirty="0">
              <a:solidFill>
                <a:srgbClr val="000000"/>
              </a:solidFill>
              <a:latin typeface="Arial"/>
            </a:endParaRPr>
          </a:p>
          <a:p>
            <a:pPr marL="1199357" lvl="2" indent="-285750">
              <a:spcBef>
                <a:spcPts val="141"/>
              </a:spcBef>
              <a:buFont typeface="Wingdings" panose="05000000000000000000" pitchFamily="2" charset="2"/>
              <a:buChar char="Ø"/>
            </a:pPr>
            <a:endParaRPr lang="en-US" sz="900" spc="-1" dirty="0">
              <a:solidFill>
                <a:srgbClr val="000000"/>
              </a:solidFill>
              <a:latin typeface="Arial"/>
            </a:endParaRPr>
          </a:p>
          <a:p>
            <a:pPr marL="742157" lvl="1" indent="-285750">
              <a:spcBef>
                <a:spcPts val="141"/>
              </a:spcBef>
              <a:buFont typeface="Arial" panose="020B0604020202020204" pitchFamily="34" charset="0"/>
              <a:buChar char="•"/>
            </a:pPr>
            <a:endParaRPr lang="en-US" sz="900" spc="-1" dirty="0">
              <a:solidFill>
                <a:srgbClr val="000000"/>
              </a:solidFill>
              <a:latin typeface="Arial"/>
            </a:endParaRPr>
          </a:p>
          <a:p>
            <a:pPr marL="742157" lvl="1" indent="-285750">
              <a:spcBef>
                <a:spcPts val="141"/>
              </a:spcBef>
              <a:buFont typeface="Arial" panose="020B0604020202020204" pitchFamily="34" charset="0"/>
              <a:buChar char="•"/>
            </a:pPr>
            <a:endParaRPr lang="en-US" sz="900" spc="-1" dirty="0">
              <a:solidFill>
                <a:srgbClr val="000000"/>
              </a:solidFill>
              <a:latin typeface="Arial"/>
            </a:endParaRPr>
          </a:p>
          <a:p>
            <a:pPr lvl="1">
              <a:spcBef>
                <a:spcPts val="141"/>
              </a:spcBef>
            </a:pPr>
            <a:endParaRPr lang="en-US" sz="900" spc="-1" dirty="0">
              <a:solidFill>
                <a:srgbClr val="000000"/>
              </a:solidFill>
              <a:latin typeface="Arial"/>
            </a:endParaRPr>
          </a:p>
          <a:p>
            <a:pPr lvl="1">
              <a:spcBef>
                <a:spcPts val="141"/>
              </a:spcBef>
            </a:pPr>
            <a:endParaRPr lang="es-ES" sz="900" spc="-1" dirty="0">
              <a:solidFill>
                <a:srgbClr val="000000"/>
              </a:solidFill>
              <a:latin typeface="Arial"/>
            </a:endParaRPr>
          </a:p>
          <a:p>
            <a:pPr marL="257175" indent="-257175">
              <a:spcBef>
                <a:spcPts val="141"/>
              </a:spcBef>
              <a:buFont typeface="+mj-lt"/>
              <a:buAutoNum type="arabicPeriod"/>
            </a:pPr>
            <a:endParaRPr lang="es-ES" sz="1600" spc="-1" dirty="0">
              <a:latin typeface="Arial"/>
            </a:endParaRPr>
          </a:p>
          <a:p>
            <a:pPr>
              <a:spcBef>
                <a:spcPts val="141"/>
              </a:spcBef>
            </a:pPr>
            <a:endParaRPr lang="es-ES" sz="16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777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BDB22A6-F862-F482-0EE6-80C8BF1671CE}"/>
              </a:ext>
            </a:extLst>
          </p:cNvPr>
          <p:cNvSpPr txBox="1"/>
          <p:nvPr/>
        </p:nvSpPr>
        <p:spPr>
          <a:xfrm>
            <a:off x="400802" y="1202401"/>
            <a:ext cx="6277476" cy="512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target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Seleccionar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Oversampling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Subsampling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constantes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no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informadas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Rellenar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missing values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Agrupar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categorías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Hot Encoding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Escalado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irrelevantes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redundantes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Importance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Weighting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endParaRPr lang="en-GB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0" name="CustomShape 2"/>
          <p:cNvSpPr/>
          <p:nvPr/>
        </p:nvSpPr>
        <p:spPr>
          <a:xfrm>
            <a:off x="109560" y="1268843"/>
            <a:ext cx="11816802" cy="46240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marL="743556" lvl="1" indent="-285750" defTabSz="914172">
              <a:spcBef>
                <a:spcPts val="360"/>
              </a:spcBef>
              <a:buClr>
                <a:srgbClr val="293039"/>
              </a:buClr>
              <a:buFont typeface="Arial" panose="020B0604020202020204" pitchFamily="34" charset="0"/>
              <a:buChar char="•"/>
            </a:pPr>
            <a:endParaRPr lang="en-GB" spc="-1" dirty="0">
              <a:solidFill>
                <a:srgbClr val="293039"/>
              </a:solidFill>
              <a:latin typeface="Arial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51BEE3-C0D5-8A4D-CEE4-B65272F0A679}"/>
              </a:ext>
            </a:extLst>
          </p:cNvPr>
          <p:cNvSpPr/>
          <p:nvPr/>
        </p:nvSpPr>
        <p:spPr>
          <a:xfrm>
            <a:off x="724818" y="5083676"/>
            <a:ext cx="2009274" cy="37297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/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769F52A1-F7D5-221F-D29B-FA67CEFDF01D}"/>
              </a:ext>
            </a:extLst>
          </p:cNvPr>
          <p:cNvSpPr/>
          <p:nvPr/>
        </p:nvSpPr>
        <p:spPr>
          <a:xfrm>
            <a:off x="-55033" y="391390"/>
            <a:ext cx="10550930" cy="573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defTabSz="914172">
              <a:lnSpc>
                <a:spcPct val="90000"/>
              </a:lnSpc>
              <a:spcBef>
                <a:spcPct val="0"/>
              </a:spcBef>
              <a:defRPr/>
            </a:pPr>
            <a:r>
              <a:rPr lang="es-ES" sz="4000" dirty="0">
                <a:solidFill>
                  <a:srgbClr val="12129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Pasos de preprocesado</a:t>
            </a:r>
          </a:p>
        </p:txBody>
      </p:sp>
    </p:spTree>
    <p:extLst>
      <p:ext uri="{BB962C8B-B14F-4D97-AF65-F5344CB8AC3E}">
        <p14:creationId xmlns:p14="http://schemas.microsoft.com/office/powerpoint/2010/main" val="2554468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5E9E66E-2D05-42B7-A989-2E7D979A0F7A}"/>
              </a:ext>
            </a:extLst>
          </p:cNvPr>
          <p:cNvSpPr/>
          <p:nvPr/>
        </p:nvSpPr>
        <p:spPr>
          <a:xfrm>
            <a:off x="538132" y="1225090"/>
            <a:ext cx="1071908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79" indent="-285679" defTabSz="914172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prstClr val="black"/>
                </a:solidFill>
              </a:rPr>
              <a:t>Objetivo: </a:t>
            </a:r>
            <a:r>
              <a:rPr lang="es-ES" dirty="0">
                <a:solidFill>
                  <a:prstClr val="black"/>
                </a:solidFill>
              </a:rPr>
              <a:t>Calcular una puntuación de importancia para cada uno de las variables de entrada.</a:t>
            </a:r>
          </a:p>
          <a:p>
            <a:pPr marL="285679" indent="-285679" defTabSz="914172">
              <a:buFont typeface="Arial" panose="020B0604020202020204" pitchFamily="34" charset="0"/>
              <a:buChar char="•"/>
            </a:pPr>
            <a:endParaRPr lang="es-ES" dirty="0">
              <a:solidFill>
                <a:prstClr val="black"/>
              </a:solidFill>
              <a:latin typeface="Arial"/>
            </a:endParaRPr>
          </a:p>
          <a:p>
            <a:pPr marL="285679" indent="-285679" defTabSz="914172">
              <a:buFont typeface="Arial" panose="020B0604020202020204" pitchFamily="34" charset="0"/>
              <a:buChar char="•"/>
            </a:pPr>
            <a:endParaRPr lang="es-ES" dirty="0">
              <a:solidFill>
                <a:prstClr val="black"/>
              </a:solidFill>
              <a:latin typeface="Arial"/>
            </a:endParaRPr>
          </a:p>
          <a:p>
            <a:pPr marL="285679" indent="-285679" defTabSz="914172"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Permite </a:t>
            </a:r>
            <a:r>
              <a:rPr lang="es-ES" b="1" dirty="0">
                <a:solidFill>
                  <a:prstClr val="black"/>
                </a:solidFill>
              </a:rPr>
              <a:t>seleccionar un subconjunto </a:t>
            </a:r>
            <a:r>
              <a:rPr lang="es-ES" dirty="0">
                <a:solidFill>
                  <a:prstClr val="black"/>
                </a:solidFill>
              </a:rPr>
              <a:t>de variables en función de su importancia.</a:t>
            </a:r>
            <a:endParaRPr lang="es-ES" dirty="0">
              <a:solidFill>
                <a:prstClr val="black"/>
              </a:solidFill>
              <a:latin typeface="Arial"/>
            </a:endParaRPr>
          </a:p>
          <a:p>
            <a:pPr marL="285679" indent="-285679" defTabSz="914172">
              <a:buFont typeface="Arial" panose="020B0604020202020204" pitchFamily="34" charset="0"/>
              <a:buChar char="•"/>
            </a:pPr>
            <a:endParaRPr lang="es-ES" dirty="0">
              <a:solidFill>
                <a:prstClr val="black"/>
              </a:solidFill>
              <a:latin typeface="Arial"/>
            </a:endParaRPr>
          </a:p>
          <a:p>
            <a:pPr marL="285679" indent="-285679" defTabSz="914172">
              <a:buFont typeface="Arial" panose="020B0604020202020204" pitchFamily="34" charset="0"/>
              <a:buChar char="•"/>
            </a:pPr>
            <a:endParaRPr lang="es-ES" dirty="0">
              <a:solidFill>
                <a:prstClr val="black"/>
              </a:solidFill>
              <a:latin typeface="Arial"/>
            </a:endParaRPr>
          </a:p>
          <a:p>
            <a:pPr marL="285679" indent="-285679" defTabSz="914172"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La puntuación de importancia </a:t>
            </a:r>
            <a:r>
              <a:rPr lang="es-ES" b="1" dirty="0">
                <a:solidFill>
                  <a:prstClr val="black"/>
                </a:solidFill>
              </a:rPr>
              <a:t>dependerá del target </a:t>
            </a:r>
            <a:r>
              <a:rPr lang="es-ES" dirty="0">
                <a:solidFill>
                  <a:prstClr val="black"/>
                </a:solidFill>
              </a:rPr>
              <a:t>a predecir.</a:t>
            </a:r>
          </a:p>
          <a:p>
            <a:pPr marL="285679" indent="-285679" defTabSz="914172">
              <a:buFont typeface="Arial" panose="020B0604020202020204" pitchFamily="34" charset="0"/>
              <a:buChar char="•"/>
            </a:pPr>
            <a:endParaRPr lang="es-ES" dirty="0">
              <a:solidFill>
                <a:prstClr val="black"/>
              </a:solidFill>
            </a:endParaRPr>
          </a:p>
          <a:p>
            <a:pPr marL="285679" indent="-285679" defTabSz="914172">
              <a:buFont typeface="Arial" panose="020B0604020202020204" pitchFamily="34" charset="0"/>
              <a:buChar char="•"/>
            </a:pPr>
            <a:endParaRPr lang="es-ES" dirty="0">
              <a:solidFill>
                <a:prstClr val="black"/>
              </a:solidFill>
            </a:endParaRPr>
          </a:p>
          <a:p>
            <a:pPr marL="285679" indent="-285679" defTabSz="914172"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Varias </a:t>
            </a:r>
            <a:r>
              <a:rPr lang="es-ES" b="1" dirty="0">
                <a:solidFill>
                  <a:prstClr val="black"/>
                </a:solidFill>
              </a:rPr>
              <a:t>opciones</a:t>
            </a:r>
            <a:r>
              <a:rPr lang="es-ES" dirty="0">
                <a:solidFill>
                  <a:prstClr val="black"/>
                </a:solidFill>
              </a:rPr>
              <a:t> para calcular esta puntuación.</a:t>
            </a:r>
            <a:endParaRPr lang="es-ES" dirty="0">
              <a:solidFill>
                <a:prstClr val="black"/>
              </a:solidFill>
              <a:latin typeface="Arial"/>
            </a:endParaRPr>
          </a:p>
          <a:p>
            <a:pPr marL="285679" indent="-285679" defTabSz="914172">
              <a:buFont typeface="Arial" panose="020B0604020202020204" pitchFamily="34" charset="0"/>
              <a:buChar char="•"/>
            </a:pPr>
            <a:endParaRPr lang="es-ES" dirty="0">
              <a:solidFill>
                <a:prstClr val="black"/>
              </a:solidFill>
              <a:latin typeface="Arial"/>
            </a:endParaRPr>
          </a:p>
          <a:p>
            <a:pPr marL="742157" lvl="1" indent="-285750" defTabSz="914172">
              <a:buFont typeface="Courier New" panose="02070309020205020404" pitchFamily="49" charset="0"/>
              <a:buChar char="o"/>
            </a:pPr>
            <a:r>
              <a:rPr lang="es-ES" b="1" dirty="0">
                <a:solidFill>
                  <a:prstClr val="black"/>
                </a:solidFill>
              </a:rPr>
              <a:t>Correlación</a:t>
            </a:r>
            <a:r>
              <a:rPr lang="es-ES" dirty="0">
                <a:solidFill>
                  <a:prstClr val="black"/>
                </a:solidFill>
              </a:rPr>
              <a:t> con el objetivo.</a:t>
            </a:r>
          </a:p>
          <a:p>
            <a:pPr marL="742157" lvl="1" indent="-285750" defTabSz="914172">
              <a:buFont typeface="Courier New" panose="02070309020205020404" pitchFamily="49" charset="0"/>
              <a:buChar char="o"/>
            </a:pPr>
            <a:endParaRPr lang="es-ES" dirty="0">
              <a:solidFill>
                <a:prstClr val="black"/>
              </a:solidFill>
              <a:latin typeface="Arial"/>
            </a:endParaRPr>
          </a:p>
          <a:p>
            <a:pPr marL="742157" lvl="1" indent="-285750" defTabSz="914172">
              <a:buFont typeface="Courier New" panose="02070309020205020404" pitchFamily="49" charset="0"/>
              <a:buChar char="o"/>
            </a:pPr>
            <a:r>
              <a:rPr lang="es-ES" dirty="0">
                <a:solidFill>
                  <a:prstClr val="black"/>
                </a:solidFill>
              </a:rPr>
              <a:t>Variación en rendimiento del modelo cuando se elimina la variable del dataset (</a:t>
            </a:r>
            <a:r>
              <a:rPr lang="es-ES" b="1" dirty="0" err="1">
                <a:solidFill>
                  <a:prstClr val="black"/>
                </a:solidFill>
              </a:rPr>
              <a:t>ablation</a:t>
            </a:r>
            <a:r>
              <a:rPr lang="es-ES" dirty="0">
                <a:solidFill>
                  <a:prstClr val="black"/>
                </a:solidFill>
              </a:rPr>
              <a:t>).</a:t>
            </a:r>
          </a:p>
          <a:p>
            <a:pPr marL="742157" lvl="1" indent="-285750" defTabSz="914172">
              <a:buFont typeface="Courier New" panose="02070309020205020404" pitchFamily="49" charset="0"/>
              <a:buChar char="o"/>
            </a:pPr>
            <a:endParaRPr lang="es-ES" dirty="0">
              <a:solidFill>
                <a:prstClr val="black"/>
              </a:solidFill>
            </a:endParaRPr>
          </a:p>
          <a:p>
            <a:pPr marL="742157" lvl="1" indent="-285750" defTabSz="914172">
              <a:buFont typeface="Courier New" panose="02070309020205020404" pitchFamily="49" charset="0"/>
              <a:buChar char="o"/>
            </a:pPr>
            <a:r>
              <a:rPr lang="es-ES" dirty="0">
                <a:solidFill>
                  <a:prstClr val="black"/>
                </a:solidFill>
              </a:rPr>
              <a:t>Variación en rendimiento del modelo cuando se </a:t>
            </a:r>
            <a:r>
              <a:rPr lang="es-ES" b="1" dirty="0">
                <a:solidFill>
                  <a:prstClr val="black"/>
                </a:solidFill>
              </a:rPr>
              <a:t>permutan</a:t>
            </a:r>
            <a:r>
              <a:rPr lang="es-ES" dirty="0">
                <a:solidFill>
                  <a:prstClr val="black"/>
                </a:solidFill>
              </a:rPr>
              <a:t> los valores de la variable.</a:t>
            </a:r>
          </a:p>
          <a:p>
            <a:pPr marL="742157" lvl="1" indent="-285750" defTabSz="914172">
              <a:buFont typeface="Courier New" panose="02070309020205020404" pitchFamily="49" charset="0"/>
              <a:buChar char="o"/>
            </a:pPr>
            <a:endParaRPr lang="es-ES" dirty="0">
              <a:solidFill>
                <a:prstClr val="black"/>
              </a:solidFill>
              <a:latin typeface="Arial"/>
            </a:endParaRPr>
          </a:p>
          <a:p>
            <a:pPr marL="742157" lvl="1" indent="-285750" defTabSz="914172">
              <a:buFont typeface="Courier New" panose="02070309020205020404" pitchFamily="49" charset="0"/>
              <a:buChar char="o"/>
            </a:pPr>
            <a:r>
              <a:rPr lang="es-ES" b="1" dirty="0">
                <a:solidFill>
                  <a:prstClr val="black"/>
                </a:solidFill>
              </a:rPr>
              <a:t>Modelos univariantes</a:t>
            </a:r>
            <a:r>
              <a:rPr lang="es-ES" dirty="0">
                <a:solidFill>
                  <a:prstClr val="black"/>
                </a:solidFill>
              </a:rPr>
              <a:t>.</a:t>
            </a:r>
          </a:p>
          <a:p>
            <a:pPr marL="742157" lvl="1" indent="-285750" defTabSz="914172">
              <a:buFont typeface="Courier New" panose="02070309020205020404" pitchFamily="49" charset="0"/>
              <a:buChar char="o"/>
            </a:pPr>
            <a:endParaRPr lang="es-ES" dirty="0">
              <a:solidFill>
                <a:prstClr val="black"/>
              </a:solidFill>
              <a:latin typeface="Arial"/>
            </a:endParaRPr>
          </a:p>
          <a:p>
            <a:pPr marL="742085" lvl="1" indent="-285679" defTabSz="914172">
              <a:buFont typeface="Arial" panose="020B0604020202020204" pitchFamily="34" charset="0"/>
              <a:buChar char="•"/>
            </a:pPr>
            <a:endParaRPr lang="es-ES" dirty="0">
              <a:solidFill>
                <a:prstClr val="black"/>
              </a:solidFill>
              <a:latin typeface="Arial"/>
            </a:endParaRPr>
          </a:p>
          <a:p>
            <a:pPr algn="ctr" defTabSz="914172"/>
            <a:endParaRPr lang="es-ES" dirty="0">
              <a:solidFill>
                <a:prstClr val="black"/>
              </a:solidFill>
              <a:latin typeface="Arial"/>
            </a:endParaRPr>
          </a:p>
          <a:p>
            <a:pPr algn="ctr" defTabSz="914172"/>
            <a:endParaRPr lang="es-E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629" name="CustomShape 3"/>
          <p:cNvSpPr/>
          <p:nvPr/>
        </p:nvSpPr>
        <p:spPr>
          <a:xfrm>
            <a:off x="373851" y="2132483"/>
            <a:ext cx="11444299" cy="37603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algn="just" defTabSz="914172">
              <a:spcBef>
                <a:spcPts val="360"/>
              </a:spcBef>
              <a:defRPr/>
            </a:pPr>
            <a:endParaRPr lang="en-US" spc="-1" dirty="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B82DDB3-A8A4-A308-D60B-DEA9C52C8C63}"/>
              </a:ext>
            </a:extLst>
          </p:cNvPr>
          <p:cNvSpPr txBox="1"/>
          <p:nvPr/>
        </p:nvSpPr>
        <p:spPr>
          <a:xfrm>
            <a:off x="6431588" y="4133579"/>
            <a:ext cx="171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B050"/>
                </a:solidFill>
              </a:rPr>
              <a:t>QUIZ!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E529686-D344-5AE1-27E0-E4759B85223C}"/>
              </a:ext>
            </a:extLst>
          </p:cNvPr>
          <p:cNvSpPr/>
          <p:nvPr/>
        </p:nvSpPr>
        <p:spPr>
          <a:xfrm>
            <a:off x="1356321" y="5906482"/>
            <a:ext cx="2449386" cy="41509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/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15B198F3-D736-7672-C96E-45447E7DB226}"/>
              </a:ext>
            </a:extLst>
          </p:cNvPr>
          <p:cNvSpPr/>
          <p:nvPr/>
        </p:nvSpPr>
        <p:spPr>
          <a:xfrm>
            <a:off x="-76200" y="430156"/>
            <a:ext cx="10550930" cy="573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defTabSz="914172">
              <a:lnSpc>
                <a:spcPct val="90000"/>
              </a:lnSpc>
              <a:spcBef>
                <a:spcPct val="0"/>
              </a:spcBef>
              <a:defRPr/>
            </a:pPr>
            <a:r>
              <a:rPr lang="es-ES" sz="3200" dirty="0">
                <a:solidFill>
                  <a:srgbClr val="12129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Importancia de Variables (I)</a:t>
            </a:r>
          </a:p>
        </p:txBody>
      </p:sp>
    </p:spTree>
    <p:extLst>
      <p:ext uri="{BB962C8B-B14F-4D97-AF65-F5344CB8AC3E}">
        <p14:creationId xmlns:p14="http://schemas.microsoft.com/office/powerpoint/2010/main" val="166140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5E9E66E-2D05-42B7-A989-2E7D979A0F7A}"/>
              </a:ext>
            </a:extLst>
          </p:cNvPr>
          <p:cNvSpPr/>
          <p:nvPr/>
        </p:nvSpPr>
        <p:spPr>
          <a:xfrm>
            <a:off x="480983" y="1524056"/>
            <a:ext cx="1164684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79" indent="-285679" defTabSz="914172">
              <a:buFont typeface="Arial" panose="020B0604020202020204" pitchFamily="34" charset="0"/>
              <a:buChar char="•"/>
            </a:pPr>
            <a:endParaRPr lang="es-ES" dirty="0">
              <a:solidFill>
                <a:prstClr val="black"/>
              </a:solidFill>
              <a:latin typeface="Arial"/>
            </a:endParaRPr>
          </a:p>
          <a:p>
            <a:pPr marL="284885" indent="-285679" defTabSz="914172"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La idea es entrenar un </a:t>
            </a:r>
            <a:r>
              <a:rPr lang="es-ES" b="1" dirty="0">
                <a:solidFill>
                  <a:prstClr val="black"/>
                </a:solidFill>
              </a:rPr>
              <a:t>modelo </a:t>
            </a:r>
            <a:r>
              <a:rPr lang="es-ES" dirty="0" err="1">
                <a:solidFill>
                  <a:prstClr val="black"/>
                </a:solidFill>
              </a:rPr>
              <a:t>univariado</a:t>
            </a:r>
            <a:r>
              <a:rPr lang="es-ES" b="1" dirty="0">
                <a:solidFill>
                  <a:prstClr val="black"/>
                </a:solidFill>
              </a:rPr>
              <a:t> </a:t>
            </a:r>
            <a:r>
              <a:rPr lang="es-ES" dirty="0">
                <a:solidFill>
                  <a:prstClr val="black"/>
                </a:solidFill>
              </a:rPr>
              <a:t>para predecir el target </a:t>
            </a:r>
            <a:r>
              <a:rPr lang="es-ES" b="1" dirty="0">
                <a:solidFill>
                  <a:prstClr val="black"/>
                </a:solidFill>
              </a:rPr>
              <a:t>con cada </a:t>
            </a:r>
            <a:r>
              <a:rPr lang="es-ES" dirty="0">
                <a:solidFill>
                  <a:prstClr val="black"/>
                </a:solidFill>
              </a:rPr>
              <a:t>una de las </a:t>
            </a:r>
            <a:r>
              <a:rPr lang="es-ES" b="1" dirty="0">
                <a:solidFill>
                  <a:prstClr val="black"/>
                </a:solidFill>
              </a:rPr>
              <a:t>variables </a:t>
            </a:r>
            <a:r>
              <a:rPr lang="es-ES" dirty="0">
                <a:solidFill>
                  <a:prstClr val="black"/>
                </a:solidFill>
              </a:rPr>
              <a:t>disponibles.</a:t>
            </a:r>
          </a:p>
          <a:p>
            <a:pPr marL="284885" indent="-285679" defTabSz="914172">
              <a:buFont typeface="Arial" panose="020B0604020202020204" pitchFamily="34" charset="0"/>
              <a:buChar char="•"/>
            </a:pPr>
            <a:endParaRPr lang="es-ES" dirty="0">
              <a:solidFill>
                <a:prstClr val="black"/>
              </a:solidFill>
            </a:endParaRPr>
          </a:p>
          <a:p>
            <a:pPr marL="284885" indent="-285679" defTabSz="914172"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Por lo general, se aplica un </a:t>
            </a:r>
            <a:r>
              <a:rPr lang="es-ES" b="1" dirty="0">
                <a:solidFill>
                  <a:prstClr val="black"/>
                </a:solidFill>
              </a:rPr>
              <a:t>modelo básico</a:t>
            </a:r>
            <a:r>
              <a:rPr lang="es-ES" dirty="0">
                <a:solidFill>
                  <a:prstClr val="black"/>
                </a:solidFill>
              </a:rPr>
              <a:t>.</a:t>
            </a:r>
          </a:p>
          <a:p>
            <a:pPr marL="284885" indent="-285679" defTabSz="914172">
              <a:buFont typeface="Arial" panose="020B0604020202020204" pitchFamily="34" charset="0"/>
              <a:buChar char="•"/>
            </a:pPr>
            <a:endParaRPr lang="es-ES" dirty="0">
              <a:solidFill>
                <a:prstClr val="black"/>
              </a:solidFill>
            </a:endParaRPr>
          </a:p>
          <a:p>
            <a:pPr marL="284885" indent="-285679" defTabSz="914172"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Se miden los </a:t>
            </a:r>
            <a:r>
              <a:rPr lang="es-ES" b="1" dirty="0">
                <a:solidFill>
                  <a:prstClr val="black"/>
                </a:solidFill>
              </a:rPr>
              <a:t>errores</a:t>
            </a:r>
            <a:r>
              <a:rPr lang="es-ES" dirty="0">
                <a:solidFill>
                  <a:prstClr val="black"/>
                </a:solidFill>
              </a:rPr>
              <a:t> de predicción sobre el conjunto de </a:t>
            </a:r>
            <a:r>
              <a:rPr lang="es-ES" b="1" dirty="0">
                <a:solidFill>
                  <a:prstClr val="black"/>
                </a:solidFill>
              </a:rPr>
              <a:t>test</a:t>
            </a:r>
            <a:r>
              <a:rPr lang="es-ES" dirty="0">
                <a:solidFill>
                  <a:prstClr val="black"/>
                </a:solidFill>
              </a:rPr>
              <a:t> para cada modelo.</a:t>
            </a:r>
          </a:p>
          <a:p>
            <a:pPr marL="284885" indent="-285679" defTabSz="914172">
              <a:buFont typeface="Arial" panose="020B0604020202020204" pitchFamily="34" charset="0"/>
              <a:buChar char="•"/>
            </a:pPr>
            <a:endParaRPr lang="es-ES" dirty="0">
              <a:solidFill>
                <a:prstClr val="black"/>
              </a:solidFill>
            </a:endParaRPr>
          </a:p>
          <a:p>
            <a:pPr marL="284885" indent="-285679" defTabSz="914172"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Las variables con </a:t>
            </a:r>
            <a:r>
              <a:rPr lang="es-ES" b="1" dirty="0">
                <a:solidFill>
                  <a:prstClr val="black"/>
                </a:solidFill>
              </a:rPr>
              <a:t>menor error </a:t>
            </a:r>
            <a:r>
              <a:rPr lang="es-ES" dirty="0">
                <a:solidFill>
                  <a:prstClr val="black"/>
                </a:solidFill>
              </a:rPr>
              <a:t>de predicción reciben una </a:t>
            </a:r>
            <a:r>
              <a:rPr lang="es-ES" b="1" dirty="0">
                <a:solidFill>
                  <a:prstClr val="black"/>
                </a:solidFill>
              </a:rPr>
              <a:t>puntuación</a:t>
            </a:r>
            <a:r>
              <a:rPr lang="es-ES" dirty="0">
                <a:solidFill>
                  <a:prstClr val="black"/>
                </a:solidFill>
              </a:rPr>
              <a:t> de </a:t>
            </a:r>
            <a:r>
              <a:rPr lang="es-ES" b="1" dirty="0">
                <a:solidFill>
                  <a:prstClr val="black"/>
                </a:solidFill>
              </a:rPr>
              <a:t>mayor</a:t>
            </a:r>
            <a:r>
              <a:rPr lang="es-ES" dirty="0">
                <a:solidFill>
                  <a:prstClr val="black"/>
                </a:solidFill>
              </a:rPr>
              <a:t> importancia.</a:t>
            </a:r>
          </a:p>
          <a:p>
            <a:pPr marL="284885" indent="-285679" defTabSz="914172">
              <a:buFont typeface="Arial" panose="020B0604020202020204" pitchFamily="34" charset="0"/>
              <a:buChar char="•"/>
            </a:pPr>
            <a:endParaRPr lang="es-ES" dirty="0">
              <a:solidFill>
                <a:prstClr val="black"/>
              </a:solidFill>
              <a:latin typeface="Arial"/>
            </a:endParaRPr>
          </a:p>
          <a:p>
            <a:pPr algn="ctr" defTabSz="914172"/>
            <a:endParaRPr lang="es-ES" dirty="0">
              <a:solidFill>
                <a:prstClr val="black"/>
              </a:solidFill>
              <a:latin typeface="Arial"/>
            </a:endParaRPr>
          </a:p>
          <a:p>
            <a:pPr algn="ctr" defTabSz="914172"/>
            <a:endParaRPr lang="es-E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628" name="CustomShape 2"/>
          <p:cNvSpPr/>
          <p:nvPr/>
        </p:nvSpPr>
        <p:spPr>
          <a:xfrm>
            <a:off x="480983" y="1156242"/>
            <a:ext cx="10221698" cy="466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defTabSz="914172">
              <a:spcBef>
                <a:spcPts val="641"/>
              </a:spcBef>
              <a:defRPr/>
            </a:pPr>
            <a:r>
              <a:rPr lang="es-ES" sz="3199" spc="-1" dirty="0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Modelos Univariantes</a:t>
            </a:r>
            <a:endParaRPr lang="en-US" sz="3199" spc="-1" dirty="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629" name="CustomShape 3"/>
          <p:cNvSpPr/>
          <p:nvPr/>
        </p:nvSpPr>
        <p:spPr>
          <a:xfrm>
            <a:off x="373851" y="2132483"/>
            <a:ext cx="11444299" cy="37603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algn="just" defTabSz="914172">
              <a:spcBef>
                <a:spcPts val="360"/>
              </a:spcBef>
              <a:defRPr/>
            </a:pPr>
            <a:endParaRPr lang="en-US" spc="-1" dirty="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DDDECB-5F4D-FCDB-79BE-DADA19059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478" y="3877283"/>
            <a:ext cx="1718708" cy="2420112"/>
          </a:xfrm>
          <a:prstGeom prst="rect">
            <a:avLst/>
          </a:prstGeom>
        </p:spPr>
      </p:pic>
      <p:sp>
        <p:nvSpPr>
          <p:cNvPr id="2" name="CustomShape 1">
            <a:extLst>
              <a:ext uri="{FF2B5EF4-FFF2-40B4-BE49-F238E27FC236}">
                <a16:creationId xmlns:a16="http://schemas.microsoft.com/office/drawing/2014/main" id="{24736CBC-77DF-4DCB-F565-351C9C46D864}"/>
              </a:ext>
            </a:extLst>
          </p:cNvPr>
          <p:cNvSpPr/>
          <p:nvPr/>
        </p:nvSpPr>
        <p:spPr>
          <a:xfrm>
            <a:off x="-76200" y="430156"/>
            <a:ext cx="10550930" cy="573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defTabSz="914172">
              <a:lnSpc>
                <a:spcPct val="90000"/>
              </a:lnSpc>
              <a:spcBef>
                <a:spcPct val="0"/>
              </a:spcBef>
              <a:defRPr/>
            </a:pPr>
            <a:r>
              <a:rPr lang="es-ES" sz="3200" dirty="0">
                <a:solidFill>
                  <a:srgbClr val="12129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Importancia de Variables (II)</a:t>
            </a:r>
          </a:p>
        </p:txBody>
      </p:sp>
    </p:spTree>
    <p:extLst>
      <p:ext uri="{BB962C8B-B14F-4D97-AF65-F5344CB8AC3E}">
        <p14:creationId xmlns:p14="http://schemas.microsoft.com/office/powerpoint/2010/main" val="148659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BDB22A6-F862-F482-0EE6-80C8BF1671CE}"/>
              </a:ext>
            </a:extLst>
          </p:cNvPr>
          <p:cNvSpPr txBox="1"/>
          <p:nvPr/>
        </p:nvSpPr>
        <p:spPr>
          <a:xfrm>
            <a:off x="400802" y="1202401"/>
            <a:ext cx="6277476" cy="512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target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Seleccionar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Oversampling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Subsampling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constantes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no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informadas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Rellenar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missing values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Agrupar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categorías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Hot Encoding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Escalado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irrelevantes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redundantes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Importance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Weighting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endParaRPr lang="en-GB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0" name="CustomShape 2"/>
          <p:cNvSpPr/>
          <p:nvPr/>
        </p:nvSpPr>
        <p:spPr>
          <a:xfrm>
            <a:off x="109560" y="1268843"/>
            <a:ext cx="11816802" cy="46240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marL="743556" lvl="1" indent="-285750" defTabSz="914172">
              <a:spcBef>
                <a:spcPts val="360"/>
              </a:spcBef>
              <a:buClr>
                <a:srgbClr val="293039"/>
              </a:buClr>
              <a:buFont typeface="Arial" panose="020B0604020202020204" pitchFamily="34" charset="0"/>
              <a:buChar char="•"/>
            </a:pPr>
            <a:endParaRPr lang="en-GB" spc="-1" dirty="0">
              <a:solidFill>
                <a:srgbClr val="293039"/>
              </a:solidFill>
              <a:latin typeface="Arial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51BEE3-C0D5-8A4D-CEE4-B65272F0A679}"/>
              </a:ext>
            </a:extLst>
          </p:cNvPr>
          <p:cNvSpPr/>
          <p:nvPr/>
        </p:nvSpPr>
        <p:spPr>
          <a:xfrm>
            <a:off x="724818" y="5402667"/>
            <a:ext cx="2009274" cy="37297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/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769F52A1-F7D5-221F-D29B-FA67CEFDF01D}"/>
              </a:ext>
            </a:extLst>
          </p:cNvPr>
          <p:cNvSpPr/>
          <p:nvPr/>
        </p:nvSpPr>
        <p:spPr>
          <a:xfrm>
            <a:off x="-55033" y="391390"/>
            <a:ext cx="10550930" cy="573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defTabSz="914172">
              <a:lnSpc>
                <a:spcPct val="90000"/>
              </a:lnSpc>
              <a:spcBef>
                <a:spcPct val="0"/>
              </a:spcBef>
              <a:defRPr/>
            </a:pPr>
            <a:r>
              <a:rPr lang="es-ES" sz="4000" dirty="0">
                <a:solidFill>
                  <a:srgbClr val="12129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Pasos de preprocesado</a:t>
            </a:r>
          </a:p>
        </p:txBody>
      </p:sp>
    </p:spTree>
    <p:extLst>
      <p:ext uri="{BB962C8B-B14F-4D97-AF65-F5344CB8AC3E}">
        <p14:creationId xmlns:p14="http://schemas.microsoft.com/office/powerpoint/2010/main" val="926362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5E9E66E-2D05-42B7-A989-2E7D979A0F7A}"/>
              </a:ext>
            </a:extLst>
          </p:cNvPr>
          <p:cNvSpPr/>
          <p:nvPr/>
        </p:nvSpPr>
        <p:spPr>
          <a:xfrm>
            <a:off x="545151" y="1266207"/>
            <a:ext cx="1031817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885" indent="-285679" defTabSz="914172"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  <a:latin typeface="Arial"/>
              </a:rPr>
              <a:t>En algunos casos puede ocurrir que estemos </a:t>
            </a:r>
            <a:r>
              <a:rPr lang="es-ES" b="1" dirty="0">
                <a:solidFill>
                  <a:prstClr val="black"/>
                </a:solidFill>
                <a:latin typeface="Arial"/>
              </a:rPr>
              <a:t>más interesados e</a:t>
            </a:r>
            <a:r>
              <a:rPr lang="es-ES" dirty="0">
                <a:solidFill>
                  <a:prstClr val="black"/>
                </a:solidFill>
                <a:latin typeface="Arial"/>
              </a:rPr>
              <a:t>n acertar las predicciones sobre </a:t>
            </a:r>
            <a:r>
              <a:rPr lang="es-ES" b="1" dirty="0">
                <a:solidFill>
                  <a:prstClr val="black"/>
                </a:solidFill>
                <a:latin typeface="Arial"/>
              </a:rPr>
              <a:t>una clase concreta</a:t>
            </a:r>
            <a:r>
              <a:rPr lang="es-ES" dirty="0">
                <a:solidFill>
                  <a:prstClr val="black"/>
                </a:solidFill>
                <a:latin typeface="Arial"/>
              </a:rPr>
              <a:t>.</a:t>
            </a:r>
          </a:p>
          <a:p>
            <a:pPr marL="284885" indent="-285679" defTabSz="914172">
              <a:buFont typeface="Arial" panose="020B0604020202020204" pitchFamily="34" charset="0"/>
              <a:buChar char="•"/>
            </a:pPr>
            <a:endParaRPr lang="es-ES" dirty="0">
              <a:solidFill>
                <a:prstClr val="black"/>
              </a:solidFill>
              <a:latin typeface="Arial"/>
            </a:endParaRPr>
          </a:p>
          <a:p>
            <a:pPr marL="284885" indent="-285679" defTabSz="914172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prstClr val="black"/>
                </a:solidFill>
                <a:latin typeface="Arial"/>
              </a:rPr>
              <a:t>Por ejemplo</a:t>
            </a:r>
            <a:r>
              <a:rPr lang="es-ES" dirty="0">
                <a:solidFill>
                  <a:prstClr val="black"/>
                </a:solidFill>
                <a:latin typeface="Arial"/>
              </a:rPr>
              <a:t>, si queremos </a:t>
            </a:r>
            <a:r>
              <a:rPr lang="es-ES" b="1" dirty="0">
                <a:solidFill>
                  <a:prstClr val="black"/>
                </a:solidFill>
                <a:latin typeface="Arial"/>
              </a:rPr>
              <a:t>estimar la prognosis </a:t>
            </a:r>
            <a:r>
              <a:rPr lang="es-ES" dirty="0">
                <a:solidFill>
                  <a:prstClr val="black"/>
                </a:solidFill>
                <a:latin typeface="Arial"/>
              </a:rPr>
              <a:t>de un paciente, quizá nuestro </a:t>
            </a:r>
            <a:r>
              <a:rPr lang="es-ES" b="1" dirty="0">
                <a:solidFill>
                  <a:prstClr val="black"/>
                </a:solidFill>
                <a:latin typeface="Arial"/>
              </a:rPr>
              <a:t>foco</a:t>
            </a:r>
            <a:r>
              <a:rPr lang="es-ES" dirty="0">
                <a:solidFill>
                  <a:prstClr val="black"/>
                </a:solidFill>
                <a:latin typeface="Arial"/>
              </a:rPr>
              <a:t> está en los casos que puedan terminar en </a:t>
            </a:r>
            <a:r>
              <a:rPr lang="es-ES" b="1" dirty="0">
                <a:solidFill>
                  <a:prstClr val="black"/>
                </a:solidFill>
                <a:latin typeface="Arial"/>
              </a:rPr>
              <a:t>fallecimiento</a:t>
            </a:r>
            <a:r>
              <a:rPr lang="es-ES" dirty="0">
                <a:solidFill>
                  <a:prstClr val="black"/>
                </a:solidFill>
                <a:latin typeface="Arial"/>
              </a:rPr>
              <a:t>.</a:t>
            </a:r>
          </a:p>
          <a:p>
            <a:pPr marL="284885" indent="-285679" defTabSz="914172">
              <a:buFont typeface="Arial" panose="020B0604020202020204" pitchFamily="34" charset="0"/>
              <a:buChar char="•"/>
            </a:pPr>
            <a:endParaRPr lang="es-ES" dirty="0">
              <a:solidFill>
                <a:prstClr val="black"/>
              </a:solidFill>
              <a:latin typeface="Arial"/>
            </a:endParaRPr>
          </a:p>
          <a:p>
            <a:pPr marL="284885" indent="-285679" defTabSz="914172"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  <a:latin typeface="Arial"/>
              </a:rPr>
              <a:t>Varias </a:t>
            </a:r>
            <a:r>
              <a:rPr lang="es-ES" b="1" dirty="0">
                <a:solidFill>
                  <a:prstClr val="black"/>
                </a:solidFill>
                <a:latin typeface="Arial"/>
              </a:rPr>
              <a:t>opciones</a:t>
            </a:r>
            <a:r>
              <a:rPr lang="es-ES" dirty="0">
                <a:solidFill>
                  <a:prstClr val="black"/>
                </a:solidFill>
                <a:latin typeface="Arial"/>
              </a:rPr>
              <a:t> para lidiar con esta casuística:</a:t>
            </a:r>
          </a:p>
          <a:p>
            <a:pPr marL="284885" indent="-285679" defTabSz="914172">
              <a:buFont typeface="Arial" panose="020B0604020202020204" pitchFamily="34" charset="0"/>
              <a:buChar char="•"/>
            </a:pPr>
            <a:endParaRPr lang="es-ES" dirty="0">
              <a:solidFill>
                <a:prstClr val="black"/>
              </a:solidFill>
              <a:latin typeface="Arial"/>
            </a:endParaRPr>
          </a:p>
          <a:p>
            <a:pPr marL="742156" lvl="1" indent="-285750" defTabSz="914172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prstClr val="black"/>
                </a:solidFill>
                <a:latin typeface="Arial"/>
              </a:rPr>
              <a:t>Sobremuestreo</a:t>
            </a:r>
            <a:r>
              <a:rPr lang="es-ES" dirty="0">
                <a:solidFill>
                  <a:prstClr val="black"/>
                </a:solidFill>
                <a:latin typeface="Arial"/>
              </a:rPr>
              <a:t> de la clase de mayor relevancia.</a:t>
            </a:r>
          </a:p>
          <a:p>
            <a:pPr marL="742156" lvl="1" indent="-285750" defTabSz="914172">
              <a:buFont typeface="Wingdings" panose="05000000000000000000" pitchFamily="2" charset="2"/>
              <a:buChar char="Ø"/>
            </a:pPr>
            <a:endParaRPr lang="es-ES" dirty="0">
              <a:solidFill>
                <a:prstClr val="black"/>
              </a:solidFill>
              <a:latin typeface="Arial"/>
            </a:endParaRPr>
          </a:p>
          <a:p>
            <a:pPr marL="742156" lvl="1" indent="-285750" defTabSz="914172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prstClr val="black"/>
                </a:solidFill>
                <a:latin typeface="Arial"/>
              </a:rPr>
              <a:t>Métrica personalizada </a:t>
            </a:r>
            <a:r>
              <a:rPr lang="es-ES" dirty="0">
                <a:solidFill>
                  <a:prstClr val="black"/>
                </a:solidFill>
                <a:latin typeface="Arial"/>
              </a:rPr>
              <a:t>que penalice más los errores en esta clase.</a:t>
            </a:r>
          </a:p>
          <a:p>
            <a:pPr marL="742156" lvl="1" indent="-285750" defTabSz="914172">
              <a:buFont typeface="Wingdings" panose="05000000000000000000" pitchFamily="2" charset="2"/>
              <a:buChar char="Ø"/>
            </a:pPr>
            <a:endParaRPr lang="es-ES" dirty="0">
              <a:solidFill>
                <a:prstClr val="black"/>
              </a:solidFill>
              <a:latin typeface="Arial"/>
            </a:endParaRPr>
          </a:p>
          <a:p>
            <a:pPr marL="742156" lvl="1" indent="-285750" defTabSz="914172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prstClr val="black"/>
                </a:solidFill>
                <a:latin typeface="Arial"/>
              </a:rPr>
              <a:t>Weighting</a:t>
            </a:r>
            <a:r>
              <a:rPr lang="es-ES" dirty="0">
                <a:solidFill>
                  <a:prstClr val="black"/>
                </a:solidFill>
                <a:latin typeface="Arial"/>
              </a:rPr>
              <a:t>: Indicar el modelo que durante su entrenamiento estas observaciones deben de tener más peso.</a:t>
            </a:r>
          </a:p>
          <a:p>
            <a:pPr algn="ctr" defTabSz="914172"/>
            <a:endParaRPr lang="es-ES" dirty="0">
              <a:solidFill>
                <a:prstClr val="black"/>
              </a:solidFill>
              <a:latin typeface="Arial"/>
            </a:endParaRPr>
          </a:p>
          <a:p>
            <a:pPr algn="ctr" defTabSz="914172"/>
            <a:endParaRPr lang="es-E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629" name="CustomShape 3"/>
          <p:cNvSpPr/>
          <p:nvPr/>
        </p:nvSpPr>
        <p:spPr>
          <a:xfrm>
            <a:off x="373851" y="2132483"/>
            <a:ext cx="11444299" cy="37603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algn="just" defTabSz="914172">
              <a:spcBef>
                <a:spcPts val="360"/>
              </a:spcBef>
              <a:defRPr/>
            </a:pPr>
            <a:endParaRPr lang="en-US" spc="-1" dirty="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24736CBC-77DF-4DCB-F565-351C9C46D864}"/>
              </a:ext>
            </a:extLst>
          </p:cNvPr>
          <p:cNvSpPr/>
          <p:nvPr/>
        </p:nvSpPr>
        <p:spPr>
          <a:xfrm>
            <a:off x="-76200" y="430156"/>
            <a:ext cx="10550930" cy="573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defTabSz="914172">
              <a:lnSpc>
                <a:spcPct val="90000"/>
              </a:lnSpc>
              <a:spcBef>
                <a:spcPct val="0"/>
              </a:spcBef>
              <a:defRPr/>
            </a:pPr>
            <a:r>
              <a:rPr lang="es-ES" sz="4400" dirty="0" err="1">
                <a:solidFill>
                  <a:srgbClr val="12129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Weighting</a:t>
            </a:r>
            <a:endParaRPr lang="es-ES" sz="4400" dirty="0">
              <a:solidFill>
                <a:srgbClr val="12129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99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BDB22A6-F862-F482-0EE6-80C8BF1671CE}"/>
              </a:ext>
            </a:extLst>
          </p:cNvPr>
          <p:cNvSpPr txBox="1"/>
          <p:nvPr/>
        </p:nvSpPr>
        <p:spPr>
          <a:xfrm>
            <a:off x="400802" y="1202401"/>
            <a:ext cx="6277476" cy="512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target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Seleccionar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Oversampling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Subsampling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constantes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no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informadas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Rellenar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missing values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Agrupar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categorías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Hot Encoding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Escalado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irrelevantes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redundantes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Importance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Weighting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endParaRPr lang="en-GB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0" name="CustomShape 2"/>
          <p:cNvSpPr/>
          <p:nvPr/>
        </p:nvSpPr>
        <p:spPr>
          <a:xfrm>
            <a:off x="109560" y="1268843"/>
            <a:ext cx="11816802" cy="46240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marL="743556" lvl="1" indent="-285750" defTabSz="914172">
              <a:spcBef>
                <a:spcPts val="360"/>
              </a:spcBef>
              <a:buClr>
                <a:srgbClr val="293039"/>
              </a:buClr>
              <a:buFont typeface="Arial" panose="020B0604020202020204" pitchFamily="34" charset="0"/>
              <a:buChar char="•"/>
            </a:pPr>
            <a:endParaRPr lang="en-GB" spc="-1" dirty="0">
              <a:solidFill>
                <a:srgbClr val="293039"/>
              </a:solidFill>
              <a:latin typeface="Arial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51BEE3-C0D5-8A4D-CEE4-B65272F0A679}"/>
              </a:ext>
            </a:extLst>
          </p:cNvPr>
          <p:cNvSpPr/>
          <p:nvPr/>
        </p:nvSpPr>
        <p:spPr>
          <a:xfrm>
            <a:off x="724818" y="5739666"/>
            <a:ext cx="2009274" cy="37297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/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769F52A1-F7D5-221F-D29B-FA67CEFDF01D}"/>
              </a:ext>
            </a:extLst>
          </p:cNvPr>
          <p:cNvSpPr/>
          <p:nvPr/>
        </p:nvSpPr>
        <p:spPr>
          <a:xfrm>
            <a:off x="-55033" y="391390"/>
            <a:ext cx="10550930" cy="573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defTabSz="914172">
              <a:lnSpc>
                <a:spcPct val="90000"/>
              </a:lnSpc>
              <a:spcBef>
                <a:spcPct val="0"/>
              </a:spcBef>
              <a:defRPr/>
            </a:pPr>
            <a:r>
              <a:rPr lang="es-ES" sz="4000" dirty="0">
                <a:solidFill>
                  <a:srgbClr val="12129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Pasos de preprocesado</a:t>
            </a:r>
          </a:p>
        </p:txBody>
      </p:sp>
    </p:spTree>
    <p:extLst>
      <p:ext uri="{BB962C8B-B14F-4D97-AF65-F5344CB8AC3E}">
        <p14:creationId xmlns:p14="http://schemas.microsoft.com/office/powerpoint/2010/main" val="910901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5E9E66E-2D05-42B7-A989-2E7D979A0F7A}"/>
              </a:ext>
            </a:extLst>
          </p:cNvPr>
          <p:cNvSpPr/>
          <p:nvPr/>
        </p:nvSpPr>
        <p:spPr>
          <a:xfrm>
            <a:off x="541244" y="1305341"/>
            <a:ext cx="107190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79" indent="-285679" defTabSz="914172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prstClr val="black"/>
                </a:solidFill>
              </a:rPr>
              <a:t>Objetivo: </a:t>
            </a:r>
            <a:r>
              <a:rPr lang="es-ES" dirty="0">
                <a:solidFill>
                  <a:prstClr val="black"/>
                </a:solidFill>
              </a:rPr>
              <a:t>reducir el número de variables o columnas en un conjunto de datos. Esto busca:</a:t>
            </a:r>
            <a:endParaRPr lang="en-GB" dirty="0">
              <a:solidFill>
                <a:prstClr val="black"/>
              </a:solidFill>
            </a:endParaRPr>
          </a:p>
          <a:p>
            <a:pPr marL="742950" lvl="1" indent="-285750" defTabSz="914172">
              <a:buFont typeface="Wingdings" panose="05000000000000000000" pitchFamily="2" charset="2"/>
              <a:buChar char="Ø"/>
            </a:pPr>
            <a:r>
              <a:rPr lang="en-GB" dirty="0" err="1">
                <a:solidFill>
                  <a:prstClr val="black"/>
                </a:solidFill>
              </a:rPr>
              <a:t>Reducir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el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costo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computacional</a:t>
            </a:r>
            <a:r>
              <a:rPr lang="en-GB" dirty="0">
                <a:solidFill>
                  <a:prstClr val="black"/>
                </a:solidFill>
              </a:rPr>
              <a:t>.</a:t>
            </a:r>
          </a:p>
          <a:p>
            <a:pPr marL="742950" lvl="1" indent="-285750" defTabSz="914172">
              <a:buFont typeface="Wingdings" panose="05000000000000000000" pitchFamily="2" charset="2"/>
              <a:buChar char="Ø"/>
            </a:pPr>
            <a:r>
              <a:rPr lang="es-ES" dirty="0">
                <a:solidFill>
                  <a:prstClr val="black"/>
                </a:solidFill>
              </a:rPr>
              <a:t>Obtener un nuevo conjunto de datos con menos variables irrelevantes o ruido.</a:t>
            </a:r>
            <a:endParaRPr lang="en-GB" dirty="0">
              <a:solidFill>
                <a:prstClr val="black"/>
              </a:solidFill>
            </a:endParaRPr>
          </a:p>
          <a:p>
            <a:pPr marL="285679" indent="-285679" defTabSz="914172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Arial"/>
            </a:endParaRPr>
          </a:p>
          <a:p>
            <a:pPr marL="285679" indent="-285679" defTabSz="914172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prstClr val="black"/>
                </a:solidFill>
              </a:rPr>
              <a:t>Transforma las variables originales en un conjunto de nuevas variables</a:t>
            </a:r>
            <a:r>
              <a:rPr lang="es-ES" dirty="0">
                <a:solidFill>
                  <a:prstClr val="black"/>
                </a:solidFill>
              </a:rPr>
              <a:t>, combinación de las anteriores, linealmente no correlacionadas. </a:t>
            </a:r>
          </a:p>
          <a:p>
            <a:pPr marL="285679" indent="-285679" defTabSz="914172">
              <a:buFont typeface="Arial" panose="020B0604020202020204" pitchFamily="34" charset="0"/>
              <a:buChar char="•"/>
            </a:pPr>
            <a:endParaRPr lang="es-ES" dirty="0">
              <a:solidFill>
                <a:prstClr val="black"/>
              </a:solidFill>
              <a:latin typeface="Arial"/>
            </a:endParaRPr>
          </a:p>
          <a:p>
            <a:pPr marL="285679" indent="-285679" defTabSz="914172"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Estas variables se denominan </a:t>
            </a:r>
            <a:r>
              <a:rPr lang="es-ES" b="1" dirty="0">
                <a:solidFill>
                  <a:prstClr val="black"/>
                </a:solidFill>
              </a:rPr>
              <a:t>componentes principales</a:t>
            </a:r>
            <a:r>
              <a:rPr lang="es-ES" dirty="0">
                <a:solidFill>
                  <a:prstClr val="black"/>
                </a:solidFill>
              </a:rPr>
              <a:t>. </a:t>
            </a:r>
          </a:p>
          <a:p>
            <a:pPr marL="285679" indent="-285679" defTabSz="914172">
              <a:buFont typeface="Arial" panose="020B0604020202020204" pitchFamily="34" charset="0"/>
              <a:buChar char="•"/>
            </a:pPr>
            <a:endParaRPr lang="es-ES" dirty="0">
              <a:solidFill>
                <a:prstClr val="black"/>
              </a:solidFill>
              <a:latin typeface="Arial"/>
            </a:endParaRPr>
          </a:p>
          <a:p>
            <a:pPr marL="285679" indent="-285679" defTabSz="914172"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Estos componentes </a:t>
            </a:r>
            <a:r>
              <a:rPr lang="es-ES" b="1" dirty="0">
                <a:solidFill>
                  <a:prstClr val="black"/>
                </a:solidFill>
              </a:rPr>
              <a:t>contienen la mayor cantidad de información </a:t>
            </a:r>
            <a:r>
              <a:rPr lang="es-ES" dirty="0">
                <a:solidFill>
                  <a:prstClr val="black"/>
                </a:solidFill>
              </a:rPr>
              <a:t>en el conjunto de datos original.</a:t>
            </a:r>
          </a:p>
          <a:p>
            <a:pPr marL="285679" indent="-285679" defTabSz="914172">
              <a:buFont typeface="Arial" panose="020B0604020202020204" pitchFamily="34" charset="0"/>
              <a:buChar char="•"/>
            </a:pPr>
            <a:endParaRPr lang="es-ES" dirty="0">
              <a:solidFill>
                <a:prstClr val="black"/>
              </a:solidFill>
              <a:latin typeface="Arial"/>
            </a:endParaRPr>
          </a:p>
          <a:p>
            <a:pPr algn="ctr" defTabSz="914172"/>
            <a:endParaRPr lang="es-ES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00DF1FD8-D185-4A36-A024-A727736EA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492" y="4129736"/>
            <a:ext cx="2862592" cy="2151244"/>
          </a:xfrm>
          <a:prstGeom prst="rect">
            <a:avLst/>
          </a:prstGeom>
        </p:spPr>
      </p:pic>
      <p:sp>
        <p:nvSpPr>
          <p:cNvPr id="2" name="CustomShape 1">
            <a:extLst>
              <a:ext uri="{FF2B5EF4-FFF2-40B4-BE49-F238E27FC236}">
                <a16:creationId xmlns:a16="http://schemas.microsoft.com/office/drawing/2014/main" id="{60B0121A-3822-F0CA-31D3-F0D4B79E8E7B}"/>
              </a:ext>
            </a:extLst>
          </p:cNvPr>
          <p:cNvSpPr/>
          <p:nvPr/>
        </p:nvSpPr>
        <p:spPr>
          <a:xfrm>
            <a:off x="-55033" y="391390"/>
            <a:ext cx="10550930" cy="573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defTabSz="914172">
              <a:lnSpc>
                <a:spcPct val="90000"/>
              </a:lnSpc>
              <a:spcBef>
                <a:spcPct val="0"/>
              </a:spcBef>
              <a:defRPr/>
            </a:pPr>
            <a:r>
              <a:rPr lang="es-ES" sz="4000" dirty="0">
                <a:solidFill>
                  <a:srgbClr val="12129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PCA (I). Definición</a:t>
            </a:r>
          </a:p>
        </p:txBody>
      </p:sp>
    </p:spTree>
    <p:extLst>
      <p:ext uri="{BB962C8B-B14F-4D97-AF65-F5344CB8AC3E}">
        <p14:creationId xmlns:p14="http://schemas.microsoft.com/office/powerpoint/2010/main" val="28504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stomShape 1">
            <a:extLst>
              <a:ext uri="{FF2B5EF4-FFF2-40B4-BE49-F238E27FC236}">
                <a16:creationId xmlns:a16="http://schemas.microsoft.com/office/drawing/2014/main" id="{42B1909C-135E-4671-ABA8-1540BF3168CC}"/>
              </a:ext>
            </a:extLst>
          </p:cNvPr>
          <p:cNvSpPr/>
          <p:nvPr/>
        </p:nvSpPr>
        <p:spPr>
          <a:xfrm>
            <a:off x="-109896" y="395984"/>
            <a:ext cx="9718416" cy="573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defTabSz="914172">
              <a:lnSpc>
                <a:spcPct val="90000"/>
              </a:lnSpc>
              <a:spcBef>
                <a:spcPct val="0"/>
              </a:spcBef>
              <a:defRPr/>
            </a:pPr>
            <a:r>
              <a:rPr lang="en-GB" sz="3600" dirty="0">
                <a:solidFill>
                  <a:srgbClr val="12129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Cleaning vs </a:t>
            </a:r>
            <a:r>
              <a:rPr lang="en-GB" sz="3600" dirty="0" err="1">
                <a:solidFill>
                  <a:srgbClr val="12129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preprocessing</a:t>
            </a:r>
            <a:endParaRPr lang="es-ES" sz="3600" dirty="0">
              <a:solidFill>
                <a:srgbClr val="12129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A524ABE-A2F8-4783-B692-122A1B03A549}"/>
              </a:ext>
            </a:extLst>
          </p:cNvPr>
          <p:cNvSpPr txBox="1"/>
          <p:nvPr/>
        </p:nvSpPr>
        <p:spPr>
          <a:xfrm>
            <a:off x="474506" y="1990275"/>
            <a:ext cx="10155515" cy="3972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41"/>
              </a:spcBef>
              <a:buFont typeface="Arial" panose="020B0604020202020204" pitchFamily="34" charset="0"/>
              <a:buChar char="•"/>
            </a:pPr>
            <a:r>
              <a:rPr lang="es-ES" spc="-1" dirty="0">
                <a:solidFill>
                  <a:srgbClr val="000000"/>
                </a:solidFill>
              </a:rPr>
              <a:t>Aunque comparten similitudes, normalmente se consideran fases independientes.</a:t>
            </a:r>
          </a:p>
          <a:p>
            <a:pPr marL="285750" indent="-285750">
              <a:spcBef>
                <a:spcPts val="141"/>
              </a:spcBef>
              <a:buFont typeface="Arial" panose="020B0604020202020204" pitchFamily="34" charset="0"/>
              <a:buChar char="•"/>
            </a:pPr>
            <a:endParaRPr lang="es-ES" spc="-1" dirty="0">
              <a:solidFill>
                <a:srgbClr val="000000"/>
              </a:solidFill>
            </a:endParaRPr>
          </a:p>
          <a:p>
            <a:pPr marL="285750" indent="-285750">
              <a:spcBef>
                <a:spcPts val="141"/>
              </a:spcBef>
              <a:buFont typeface="Arial" panose="020B0604020202020204" pitchFamily="34" charset="0"/>
              <a:buChar char="•"/>
            </a:pPr>
            <a:r>
              <a:rPr lang="es-ES" spc="-1" dirty="0">
                <a:solidFill>
                  <a:srgbClr val="000000"/>
                </a:solidFill>
              </a:rPr>
              <a:t>Diferencias:</a:t>
            </a:r>
          </a:p>
          <a:p>
            <a:pPr marL="285750" indent="-285750">
              <a:spcBef>
                <a:spcPts val="141"/>
              </a:spcBef>
              <a:buFont typeface="Arial" panose="020B0604020202020204" pitchFamily="34" charset="0"/>
              <a:buChar char="•"/>
            </a:pPr>
            <a:endParaRPr lang="es-ES" spc="-1" dirty="0">
              <a:solidFill>
                <a:srgbClr val="000000"/>
              </a:solidFill>
            </a:endParaRPr>
          </a:p>
          <a:p>
            <a:pPr marL="742950" lvl="1" indent="-285750">
              <a:spcBef>
                <a:spcPts val="141"/>
              </a:spcBef>
              <a:buFont typeface="Arial" panose="020B0604020202020204" pitchFamily="34" charset="0"/>
              <a:buChar char="•"/>
            </a:pPr>
            <a:r>
              <a:rPr lang="es-ES" spc="-1" dirty="0">
                <a:solidFill>
                  <a:srgbClr val="000000"/>
                </a:solidFill>
              </a:rPr>
              <a:t>Data </a:t>
            </a:r>
            <a:r>
              <a:rPr lang="es-ES" spc="-1" dirty="0" err="1">
                <a:solidFill>
                  <a:srgbClr val="000000"/>
                </a:solidFill>
              </a:rPr>
              <a:t>cleaning</a:t>
            </a:r>
            <a:r>
              <a:rPr lang="es-ES" spc="-1" dirty="0">
                <a:solidFill>
                  <a:srgbClr val="000000"/>
                </a:solidFill>
              </a:rPr>
              <a:t> es un paso previo al de data </a:t>
            </a:r>
            <a:r>
              <a:rPr lang="es-ES" spc="-1" dirty="0" err="1">
                <a:solidFill>
                  <a:srgbClr val="000000"/>
                </a:solidFill>
              </a:rPr>
              <a:t>preprocessing</a:t>
            </a:r>
            <a:r>
              <a:rPr lang="es-ES" spc="-1" dirty="0">
                <a:solidFill>
                  <a:srgbClr val="000000"/>
                </a:solidFill>
              </a:rPr>
              <a:t>.</a:t>
            </a:r>
          </a:p>
          <a:p>
            <a:pPr marL="742950" lvl="1" indent="-285750">
              <a:spcBef>
                <a:spcPts val="141"/>
              </a:spcBef>
              <a:buFont typeface="Arial" panose="020B0604020202020204" pitchFamily="34" charset="0"/>
              <a:buChar char="•"/>
            </a:pPr>
            <a:endParaRPr lang="es-ES" spc="-1" dirty="0">
              <a:solidFill>
                <a:srgbClr val="000000"/>
              </a:solidFill>
            </a:endParaRPr>
          </a:p>
          <a:p>
            <a:pPr marL="742950" lvl="1" indent="-285750">
              <a:spcBef>
                <a:spcPts val="141"/>
              </a:spcBef>
              <a:buFont typeface="Arial" panose="020B0604020202020204" pitchFamily="34" charset="0"/>
              <a:buChar char="•"/>
            </a:pPr>
            <a:r>
              <a:rPr lang="es-ES" spc="-1" dirty="0">
                <a:solidFill>
                  <a:srgbClr val="000000"/>
                </a:solidFill>
              </a:rPr>
              <a:t>Data </a:t>
            </a:r>
            <a:r>
              <a:rPr lang="es-ES" spc="-1" dirty="0" err="1">
                <a:solidFill>
                  <a:srgbClr val="000000"/>
                </a:solidFill>
              </a:rPr>
              <a:t>cleaning</a:t>
            </a:r>
            <a:r>
              <a:rPr lang="es-ES" spc="-1" dirty="0">
                <a:solidFill>
                  <a:srgbClr val="000000"/>
                </a:solidFill>
              </a:rPr>
              <a:t> son operaciones genéricas de limpieza de datos, no necesariamente orientadas a aplicar ML.</a:t>
            </a:r>
          </a:p>
          <a:p>
            <a:pPr marL="742950" lvl="1" indent="-285750">
              <a:spcBef>
                <a:spcPts val="141"/>
              </a:spcBef>
              <a:buFont typeface="Arial" panose="020B0604020202020204" pitchFamily="34" charset="0"/>
              <a:buChar char="•"/>
            </a:pPr>
            <a:endParaRPr lang="es-ES" spc="-1" dirty="0">
              <a:solidFill>
                <a:srgbClr val="000000"/>
              </a:solidFill>
            </a:endParaRPr>
          </a:p>
          <a:p>
            <a:pPr marL="742950" lvl="1" indent="-285750">
              <a:spcBef>
                <a:spcPts val="141"/>
              </a:spcBef>
              <a:buFont typeface="Arial" panose="020B0604020202020204" pitchFamily="34" charset="0"/>
              <a:buChar char="•"/>
            </a:pPr>
            <a:r>
              <a:rPr lang="es-ES" spc="-1" dirty="0">
                <a:solidFill>
                  <a:srgbClr val="000000"/>
                </a:solidFill>
              </a:rPr>
              <a:t>Data </a:t>
            </a:r>
            <a:r>
              <a:rPr lang="es-ES" spc="-1" dirty="0" err="1">
                <a:solidFill>
                  <a:srgbClr val="000000"/>
                </a:solidFill>
              </a:rPr>
              <a:t>preprocessing</a:t>
            </a:r>
            <a:r>
              <a:rPr lang="es-ES" spc="-1" dirty="0">
                <a:solidFill>
                  <a:srgbClr val="000000"/>
                </a:solidFill>
              </a:rPr>
              <a:t> son operaciones analíticas para preparar los datos para su uso como input de un modelo de ML.</a:t>
            </a:r>
          </a:p>
          <a:p>
            <a:pPr marL="742950" lvl="1" indent="-285750">
              <a:spcBef>
                <a:spcPts val="141"/>
              </a:spcBef>
              <a:buFont typeface="Arial" panose="020B0604020202020204" pitchFamily="34" charset="0"/>
              <a:buChar char="•"/>
            </a:pPr>
            <a:endParaRPr lang="es-ES" spc="-1" dirty="0">
              <a:solidFill>
                <a:srgbClr val="000000"/>
              </a:solidFill>
            </a:endParaRPr>
          </a:p>
          <a:p>
            <a:pPr marL="742950" lvl="1" indent="-285750">
              <a:spcBef>
                <a:spcPts val="141"/>
              </a:spcBef>
              <a:buFont typeface="Arial" panose="020B0604020202020204" pitchFamily="34" charset="0"/>
              <a:buChar char="•"/>
            </a:pPr>
            <a:endParaRPr lang="es-ES" spc="-1" dirty="0">
              <a:solidFill>
                <a:srgbClr val="000000"/>
              </a:solidFill>
            </a:endParaRPr>
          </a:p>
          <a:p>
            <a:pPr>
              <a:spcBef>
                <a:spcPts val="141"/>
              </a:spcBef>
            </a:pPr>
            <a:endParaRPr lang="es-ES" sz="9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283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A5E9E66E-2D05-42B7-A989-2E7D979A0F7A}"/>
                  </a:ext>
                </a:extLst>
              </p:cNvPr>
              <p:cNvSpPr/>
              <p:nvPr/>
            </p:nvSpPr>
            <p:spPr>
              <a:xfrm>
                <a:off x="480982" y="1286512"/>
                <a:ext cx="10719089" cy="5355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defTabSz="914172">
                  <a:buFont typeface="Arial" panose="020B0604020202020204" pitchFamily="34" charset="0"/>
                  <a:buChar char="•"/>
                </a:pPr>
                <a:r>
                  <a:rPr lang="es-ES" dirty="0">
                    <a:solidFill>
                      <a:prstClr val="black"/>
                    </a:solidFill>
                  </a:rPr>
                  <a:t>Si el conjunto de datos tiene </a:t>
                </a:r>
                <a14:m>
                  <m:oMath xmlns:m="http://schemas.openxmlformats.org/officeDocument/2006/math">
                    <m:r>
                      <a:rPr lang="es-ES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s-ES" b="1" dirty="0">
                    <a:solidFill>
                      <a:prstClr val="black"/>
                    </a:solidFill>
                  </a:rPr>
                  <a:t> variables</a:t>
                </a:r>
                <a:r>
                  <a:rPr lang="es-ES" dirty="0">
                    <a:solidFill>
                      <a:prstClr val="black"/>
                    </a:solidFill>
                  </a:rPr>
                  <a:t>, PCA te devuelve </a:t>
                </a:r>
                <a14:m>
                  <m:oMath xmlns:m="http://schemas.openxmlformats.org/officeDocument/2006/math">
                    <m:r>
                      <a:rPr lang="es-ES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s-ES" b="1" dirty="0">
                    <a:solidFill>
                      <a:prstClr val="black"/>
                    </a:solidFill>
                  </a:rPr>
                  <a:t> componentes</a:t>
                </a:r>
                <a:r>
                  <a:rPr lang="es-ES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285750" indent="-285750" defTabSz="914172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prstClr val="black"/>
                  </a:solidFill>
                  <a:latin typeface="Arial"/>
                </a:endParaRPr>
              </a:p>
              <a:p>
                <a:pPr marL="285750" indent="-285750" defTabSz="914172">
                  <a:buFont typeface="Arial" panose="020B0604020202020204" pitchFamily="34" charset="0"/>
                  <a:buChar char="•"/>
                </a:pPr>
                <a:r>
                  <a:rPr lang="es-ES" dirty="0">
                    <a:solidFill>
                      <a:prstClr val="black"/>
                    </a:solidFill>
                  </a:rPr>
                  <a:t>Se ordenan </a:t>
                </a:r>
                <a:r>
                  <a:rPr lang="es-ES" b="1" dirty="0">
                    <a:solidFill>
                      <a:prstClr val="black"/>
                    </a:solidFill>
                  </a:rPr>
                  <a:t>de</a:t>
                </a:r>
                <a:r>
                  <a:rPr lang="es-ES" dirty="0">
                    <a:solidFill>
                      <a:prstClr val="black"/>
                    </a:solidFill>
                  </a:rPr>
                  <a:t> </a:t>
                </a:r>
                <a:r>
                  <a:rPr lang="es-ES" b="1" dirty="0">
                    <a:solidFill>
                      <a:prstClr val="black"/>
                    </a:solidFill>
                  </a:rPr>
                  <a:t>mayor a menor varianza </a:t>
                </a:r>
                <a:r>
                  <a:rPr lang="es-ES" dirty="0">
                    <a:solidFill>
                      <a:prstClr val="black"/>
                    </a:solidFill>
                  </a:rPr>
                  <a:t>explicada a partir de los datos originales.</a:t>
                </a:r>
              </a:p>
              <a:p>
                <a:pPr marL="285750" indent="-285750" defTabSz="914172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prstClr val="black"/>
                  </a:solidFill>
                  <a:latin typeface="Arial"/>
                </a:endParaRPr>
              </a:p>
              <a:p>
                <a:pPr marL="285750" indent="-285750" defTabSz="914172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prstClr val="black"/>
                  </a:solidFill>
                  <a:latin typeface="Arial"/>
                </a:endParaRPr>
              </a:p>
              <a:p>
                <a:pPr marL="285750" indent="-285750" defTabSz="914172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prstClr val="black"/>
                  </a:solidFill>
                  <a:latin typeface="Arial"/>
                </a:endParaRPr>
              </a:p>
              <a:p>
                <a:pPr marL="285750" indent="-285750" defTabSz="914172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prstClr val="black"/>
                  </a:solidFill>
                  <a:latin typeface="Arial"/>
                </a:endParaRPr>
              </a:p>
              <a:p>
                <a:pPr marL="285750" indent="-285750" defTabSz="914172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prstClr val="black"/>
                  </a:solidFill>
                  <a:latin typeface="Arial"/>
                </a:endParaRPr>
              </a:p>
              <a:p>
                <a:pPr marL="285750" indent="-285750" defTabSz="914172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prstClr val="black"/>
                  </a:solidFill>
                  <a:latin typeface="Arial"/>
                </a:endParaRPr>
              </a:p>
              <a:p>
                <a:pPr marL="285750" indent="-285750" defTabSz="914172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prstClr val="black"/>
                  </a:solidFill>
                  <a:latin typeface="Arial"/>
                </a:endParaRPr>
              </a:p>
              <a:p>
                <a:pPr marL="285750" indent="-285750" defTabSz="914172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prstClr val="black"/>
                  </a:solidFill>
                  <a:latin typeface="Arial"/>
                </a:endParaRPr>
              </a:p>
              <a:p>
                <a:pPr marL="285750" indent="-285750" defTabSz="914172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prstClr val="black"/>
                  </a:solidFill>
                  <a:latin typeface="Arial"/>
                </a:endParaRPr>
              </a:p>
              <a:p>
                <a:pPr marL="285750" indent="-285750" defTabSz="914172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prstClr val="black"/>
                    </a:solidFill>
                  </a:rPr>
                  <a:t>¿</a:t>
                </a:r>
                <a:r>
                  <a:rPr lang="en-GB" dirty="0" err="1">
                    <a:solidFill>
                      <a:prstClr val="black"/>
                    </a:solidFill>
                  </a:rPr>
                  <a:t>Cómo</a:t>
                </a:r>
                <a:r>
                  <a:rPr lang="en-GB" dirty="0">
                    <a:solidFill>
                      <a:prstClr val="black"/>
                    </a:solidFill>
                  </a:rPr>
                  <a:t> </a:t>
                </a:r>
                <a:r>
                  <a:rPr lang="en-GB" dirty="0" err="1">
                    <a:solidFill>
                      <a:prstClr val="black"/>
                    </a:solidFill>
                  </a:rPr>
                  <a:t>elegir</a:t>
                </a:r>
                <a:r>
                  <a:rPr lang="en-GB" dirty="0">
                    <a:solidFill>
                      <a:prstClr val="black"/>
                    </a:solidFill>
                  </a:rPr>
                  <a:t> </a:t>
                </a:r>
                <a:r>
                  <a:rPr lang="en-GB" b="1" dirty="0" err="1">
                    <a:solidFill>
                      <a:prstClr val="black"/>
                    </a:solidFill>
                  </a:rPr>
                  <a:t>cuántos</a:t>
                </a:r>
                <a:r>
                  <a:rPr lang="en-GB" b="1" dirty="0">
                    <a:solidFill>
                      <a:prstClr val="black"/>
                    </a:solidFill>
                  </a:rPr>
                  <a:t> </a:t>
                </a:r>
                <a:r>
                  <a:rPr lang="en-GB" b="1" dirty="0" err="1">
                    <a:solidFill>
                      <a:prstClr val="black"/>
                    </a:solidFill>
                  </a:rPr>
                  <a:t>conservar</a:t>
                </a:r>
                <a:r>
                  <a:rPr lang="en-GB" dirty="0">
                    <a:solidFill>
                      <a:prstClr val="black"/>
                    </a:solidFill>
                  </a:rPr>
                  <a:t>? </a:t>
                </a:r>
              </a:p>
              <a:p>
                <a:pPr marL="285750" indent="-285750" defTabSz="914172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prstClr val="black"/>
                  </a:solidFill>
                  <a:latin typeface="Arial"/>
                </a:endParaRPr>
              </a:p>
              <a:p>
                <a:pPr marL="742085" lvl="1" indent="-285679" defTabSz="914172">
                  <a:buFont typeface="Arial" panose="020B0604020202020204" pitchFamily="34" charset="0"/>
                  <a:buChar char="•"/>
                </a:pPr>
                <a:r>
                  <a:rPr lang="en-GB" dirty="0" err="1">
                    <a:solidFill>
                      <a:prstClr val="black"/>
                    </a:solidFill>
                  </a:rPr>
                  <a:t>Número</a:t>
                </a:r>
                <a:r>
                  <a:rPr lang="en-GB" dirty="0">
                    <a:solidFill>
                      <a:prstClr val="black"/>
                    </a:solidFill>
                  </a:rPr>
                  <a:t> </a:t>
                </a:r>
                <a:r>
                  <a:rPr lang="en-GB" b="1" dirty="0" err="1">
                    <a:solidFill>
                      <a:prstClr val="black"/>
                    </a:solidFill>
                  </a:rPr>
                  <a:t>mínimo</a:t>
                </a:r>
                <a:r>
                  <a:rPr lang="en-GB" b="1" dirty="0">
                    <a:solidFill>
                      <a:prstClr val="black"/>
                    </a:solidFill>
                  </a:rPr>
                  <a:t> </a:t>
                </a:r>
                <a:r>
                  <a:rPr lang="en-GB" b="1" dirty="0" err="1">
                    <a:solidFill>
                      <a:prstClr val="black"/>
                    </a:solidFill>
                  </a:rPr>
                  <a:t>necesario</a:t>
                </a:r>
                <a:r>
                  <a:rPr lang="en-GB" b="1" dirty="0">
                    <a:solidFill>
                      <a:prstClr val="black"/>
                    </a:solidFill>
                  </a:rPr>
                  <a:t> </a:t>
                </a:r>
                <a:r>
                  <a:rPr lang="en-GB" dirty="0">
                    <a:solidFill>
                      <a:prstClr val="black"/>
                    </a:solidFill>
                  </a:rPr>
                  <a:t>para </a:t>
                </a:r>
                <a:r>
                  <a:rPr lang="en-GB" dirty="0" err="1">
                    <a:solidFill>
                      <a:prstClr val="black"/>
                    </a:solidFill>
                  </a:rPr>
                  <a:t>explicar</a:t>
                </a:r>
                <a:r>
                  <a:rPr lang="en-GB" dirty="0">
                    <a:solidFill>
                      <a:prstClr val="black"/>
                    </a:solidFill>
                  </a:rPr>
                  <a:t> </a:t>
                </a:r>
                <a:r>
                  <a:rPr lang="en-GB" b="1" dirty="0">
                    <a:solidFill>
                      <a:prstClr val="black"/>
                    </a:solidFill>
                  </a:rPr>
                  <a:t>x% de la </a:t>
                </a:r>
                <a:r>
                  <a:rPr lang="en-GB" b="1" dirty="0" err="1">
                    <a:solidFill>
                      <a:prstClr val="black"/>
                    </a:solidFill>
                  </a:rPr>
                  <a:t>varianza</a:t>
                </a:r>
                <a:r>
                  <a:rPr lang="en-GB" dirty="0">
                    <a:solidFill>
                      <a:prstClr val="black"/>
                    </a:solidFill>
                  </a:rPr>
                  <a:t> original.</a:t>
                </a:r>
              </a:p>
              <a:p>
                <a:pPr marL="742085" lvl="1" indent="-285679" defTabSz="914172">
                  <a:buFont typeface="Arial" panose="020B0604020202020204" pitchFamily="34" charset="0"/>
                  <a:buChar char="•"/>
                </a:pPr>
                <a:r>
                  <a:rPr lang="en-GB" b="1" dirty="0" err="1">
                    <a:solidFill>
                      <a:prstClr val="black"/>
                    </a:solidFill>
                  </a:rPr>
                  <a:t>Número</a:t>
                </a:r>
                <a:r>
                  <a:rPr lang="en-GB" b="1" dirty="0">
                    <a:solidFill>
                      <a:prstClr val="black"/>
                    </a:solidFill>
                  </a:rPr>
                  <a:t> </a:t>
                </a:r>
                <a:r>
                  <a:rPr lang="en-GB" b="1" dirty="0" err="1">
                    <a:solidFill>
                      <a:prstClr val="black"/>
                    </a:solidFill>
                  </a:rPr>
                  <a:t>fijo</a:t>
                </a:r>
                <a:r>
                  <a:rPr lang="en-GB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742085" lvl="1" indent="-285679" defTabSz="914172">
                  <a:buFont typeface="Arial" panose="020B0604020202020204" pitchFamily="34" charset="0"/>
                  <a:buChar char="•"/>
                </a:pPr>
                <a:r>
                  <a:rPr lang="es-ES" dirty="0">
                    <a:solidFill>
                      <a:prstClr val="black"/>
                    </a:solidFill>
                  </a:rPr>
                  <a:t>Detenerse cuando el </a:t>
                </a:r>
                <a:r>
                  <a:rPr lang="es-ES" b="1" dirty="0">
                    <a:solidFill>
                      <a:prstClr val="black"/>
                    </a:solidFill>
                  </a:rPr>
                  <a:t>nuevo componente no agrega suficiente </a:t>
                </a:r>
                <a:r>
                  <a:rPr lang="es-ES" dirty="0">
                    <a:solidFill>
                      <a:prstClr val="black"/>
                    </a:solidFill>
                  </a:rPr>
                  <a:t>varianza explicada.</a:t>
                </a:r>
              </a:p>
              <a:p>
                <a:pPr marL="742085" lvl="1" indent="-285679" defTabSz="914172">
                  <a:buFont typeface="Arial" panose="020B0604020202020204" pitchFamily="34" charset="0"/>
                  <a:buChar char="•"/>
                </a:pPr>
                <a:endParaRPr lang="es-ES" dirty="0">
                  <a:solidFill>
                    <a:prstClr val="black"/>
                  </a:solidFill>
                  <a:latin typeface="Arial"/>
                </a:endParaRPr>
              </a:p>
              <a:p>
                <a:pPr algn="ctr" defTabSz="914172"/>
                <a:endParaRPr lang="es-ES" dirty="0">
                  <a:solidFill>
                    <a:prstClr val="black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A5E9E66E-2D05-42B7-A989-2E7D979A0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82" y="1286512"/>
                <a:ext cx="10719089" cy="5355312"/>
              </a:xfrm>
              <a:prstGeom prst="rect">
                <a:avLst/>
              </a:prstGeom>
              <a:blipFill>
                <a:blip r:embed="rId2"/>
                <a:stretch>
                  <a:fillRect l="-398" t="-5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9" name="CustomShape 3"/>
          <p:cNvSpPr/>
          <p:nvPr/>
        </p:nvSpPr>
        <p:spPr>
          <a:xfrm>
            <a:off x="373851" y="2132483"/>
            <a:ext cx="11444299" cy="37603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algn="just" defTabSz="914172">
              <a:spcBef>
                <a:spcPts val="360"/>
              </a:spcBef>
              <a:defRPr/>
            </a:pPr>
            <a:endParaRPr lang="en-US" spc="-1" dirty="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DE0793-3ADB-97F0-B9A4-95FB97024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882" y="2345531"/>
            <a:ext cx="3443288" cy="216693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D6E39D0-ACF5-CC4E-F8C0-996B4A995297}"/>
              </a:ext>
            </a:extLst>
          </p:cNvPr>
          <p:cNvSpPr txBox="1"/>
          <p:nvPr/>
        </p:nvSpPr>
        <p:spPr>
          <a:xfrm>
            <a:off x="5299536" y="4754048"/>
            <a:ext cx="171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B050"/>
                </a:solidFill>
              </a:rPr>
              <a:t>QUIZ!</a:t>
            </a: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B06F55FE-A426-14A0-7BE9-51B8A3C0A801}"/>
              </a:ext>
            </a:extLst>
          </p:cNvPr>
          <p:cNvSpPr/>
          <p:nvPr/>
        </p:nvSpPr>
        <p:spPr>
          <a:xfrm>
            <a:off x="-55033" y="391390"/>
            <a:ext cx="10550930" cy="573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defTabSz="914172">
              <a:lnSpc>
                <a:spcPct val="90000"/>
              </a:lnSpc>
              <a:spcBef>
                <a:spcPct val="0"/>
              </a:spcBef>
              <a:defRPr/>
            </a:pPr>
            <a:r>
              <a:rPr lang="es-ES" sz="4000" dirty="0">
                <a:solidFill>
                  <a:srgbClr val="12129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PCA (II). Selección</a:t>
            </a: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E39A392C-8437-AB6E-D6AE-047DE8BAC12E}"/>
              </a:ext>
            </a:extLst>
          </p:cNvPr>
          <p:cNvSpPr/>
          <p:nvPr/>
        </p:nvSpPr>
        <p:spPr>
          <a:xfrm>
            <a:off x="8564451" y="5235261"/>
            <a:ext cx="772732" cy="21894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D93B826-2A59-0974-59C2-325D6CCC7DD2}"/>
              </a:ext>
            </a:extLst>
          </p:cNvPr>
          <p:cNvSpPr txBox="1"/>
          <p:nvPr/>
        </p:nvSpPr>
        <p:spPr>
          <a:xfrm>
            <a:off x="9517487" y="5160066"/>
            <a:ext cx="197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Recomendado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8235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 animBg="1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0" y="435383"/>
            <a:ext cx="6837082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all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Resumen</a:t>
            </a:r>
            <a:endParaRPr kumimoji="0" lang="en-US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64863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2"/>
          <p:cNvSpPr/>
          <p:nvPr/>
        </p:nvSpPr>
        <p:spPr>
          <a:xfrm>
            <a:off x="109560" y="1268843"/>
            <a:ext cx="11816802" cy="46240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marL="743556" lvl="1" indent="-285750" defTabSz="914172">
              <a:spcBef>
                <a:spcPts val="360"/>
              </a:spcBef>
              <a:buClr>
                <a:srgbClr val="293039"/>
              </a:buClr>
              <a:buFont typeface="Arial" panose="020B0604020202020204" pitchFamily="34" charset="0"/>
              <a:buChar char="•"/>
            </a:pPr>
            <a:endParaRPr lang="en-GB" spc="-1" dirty="0">
              <a:solidFill>
                <a:srgbClr val="293039"/>
              </a:solidFill>
              <a:latin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6CF90F-E306-5055-1E90-26FB088B6E50}"/>
              </a:ext>
            </a:extLst>
          </p:cNvPr>
          <p:cNvSpPr txBox="1"/>
          <p:nvPr/>
        </p:nvSpPr>
        <p:spPr>
          <a:xfrm>
            <a:off x="400802" y="1202401"/>
            <a:ext cx="6277476" cy="512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target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Seleccionar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Oversampling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Subsampling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constantes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no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informadas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Rellenar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missing values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Agrupar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categorías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Hot Encoding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Escalado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irrelevantes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redundantes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Importance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Weighting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endParaRPr lang="en-GB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2E312412-69F7-BC66-9AB7-E9745E8BEC3C}"/>
              </a:ext>
            </a:extLst>
          </p:cNvPr>
          <p:cNvSpPr/>
          <p:nvPr/>
        </p:nvSpPr>
        <p:spPr>
          <a:xfrm>
            <a:off x="-55033" y="391390"/>
            <a:ext cx="10550930" cy="573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defTabSz="914172">
              <a:lnSpc>
                <a:spcPct val="90000"/>
              </a:lnSpc>
              <a:spcBef>
                <a:spcPct val="0"/>
              </a:spcBef>
              <a:defRPr/>
            </a:pPr>
            <a:r>
              <a:rPr lang="es-ES" sz="4000" dirty="0">
                <a:solidFill>
                  <a:srgbClr val="12129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Resumen</a:t>
            </a:r>
          </a:p>
        </p:txBody>
      </p:sp>
    </p:spTree>
    <p:extLst>
      <p:ext uri="{BB962C8B-B14F-4D97-AF65-F5344CB8AC3E}">
        <p14:creationId xmlns:p14="http://schemas.microsoft.com/office/powerpoint/2010/main" val="1674898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-800640" y="404784"/>
            <a:ext cx="610488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r" defTabSz="914400" rtl="0" eaLnBrk="1" fontAlgn="auto" latinLnBrk="0" hangingPunct="1">
              <a:lnSpc>
                <a:spcPts val="506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sym typeface="Bebas Neue" pitchFamily="34" charset="0"/>
              </a:rPr>
              <a:t>Anexo</a:t>
            </a:r>
          </a:p>
        </p:txBody>
      </p:sp>
    </p:spTree>
    <p:extLst>
      <p:ext uri="{BB962C8B-B14F-4D97-AF65-F5344CB8AC3E}">
        <p14:creationId xmlns:p14="http://schemas.microsoft.com/office/powerpoint/2010/main" val="3150097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stomShape 1">
            <a:extLst>
              <a:ext uri="{FF2B5EF4-FFF2-40B4-BE49-F238E27FC236}">
                <a16:creationId xmlns:a16="http://schemas.microsoft.com/office/drawing/2014/main" id="{42B1909C-135E-4671-ABA8-1540BF3168CC}"/>
              </a:ext>
            </a:extLst>
          </p:cNvPr>
          <p:cNvSpPr/>
          <p:nvPr/>
        </p:nvSpPr>
        <p:spPr>
          <a:xfrm>
            <a:off x="-68241" y="505616"/>
            <a:ext cx="10550930" cy="573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defTabSz="914172">
              <a:lnSpc>
                <a:spcPct val="90000"/>
              </a:lnSpc>
              <a:spcBef>
                <a:spcPct val="0"/>
              </a:spcBef>
              <a:defRPr/>
            </a:pPr>
            <a:r>
              <a:rPr lang="es-ES" sz="2800" dirty="0">
                <a:solidFill>
                  <a:srgbClr val="12129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Tipos de Valores no informados (I)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4F05DB0-84C5-487C-9A7B-EAAB0C84D569}"/>
              </a:ext>
            </a:extLst>
          </p:cNvPr>
          <p:cNvSpPr txBox="1"/>
          <p:nvPr/>
        </p:nvSpPr>
        <p:spPr>
          <a:xfrm>
            <a:off x="576568" y="1153941"/>
            <a:ext cx="11221744" cy="5598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41"/>
              </a:spcBef>
            </a:pPr>
            <a:r>
              <a:rPr lang="es-ES" b="1" spc="-1" dirty="0">
                <a:solidFill>
                  <a:srgbClr val="000000"/>
                </a:solidFill>
                <a:latin typeface="Arial"/>
              </a:rPr>
              <a:t>[1] </a:t>
            </a:r>
            <a:r>
              <a:rPr lang="en-US" b="1" spc="-1" dirty="0">
                <a:solidFill>
                  <a:srgbClr val="000000"/>
                </a:solidFill>
                <a:latin typeface="Arial"/>
              </a:rPr>
              <a:t>Missing Completely At Random (MCAR)</a:t>
            </a:r>
            <a:r>
              <a:rPr lang="es-ES" b="1" spc="-1" dirty="0">
                <a:solidFill>
                  <a:srgbClr val="000000"/>
                </a:solidFill>
                <a:latin typeface="Arial"/>
              </a:rPr>
              <a:t>: </a:t>
            </a:r>
          </a:p>
          <a:p>
            <a:pPr>
              <a:spcBef>
                <a:spcPts val="141"/>
              </a:spcBef>
            </a:pPr>
            <a:endParaRPr lang="es-ES" b="1" spc="-1" dirty="0">
              <a:solidFill>
                <a:srgbClr val="000000"/>
              </a:solidFill>
              <a:latin typeface="Arial"/>
            </a:endParaRPr>
          </a:p>
          <a:p>
            <a:pPr marL="742157" lvl="1" indent="-285750">
              <a:lnSpc>
                <a:spcPct val="150000"/>
              </a:lnSpc>
              <a:spcBef>
                <a:spcPts val="141"/>
              </a:spcBef>
              <a:buFont typeface="Arial" panose="020B0604020202020204" pitchFamily="34" charset="0"/>
              <a:buChar char="•"/>
            </a:pPr>
            <a:r>
              <a:rPr lang="es-ES" spc="-1" dirty="0">
                <a:solidFill>
                  <a:srgbClr val="000000"/>
                </a:solidFill>
              </a:rPr>
              <a:t>La probabilidad de que falten datos es la misma para todas las observaciones.</a:t>
            </a:r>
            <a:endParaRPr lang="es-ES" spc="-1" dirty="0">
              <a:solidFill>
                <a:srgbClr val="000000"/>
              </a:solidFill>
              <a:latin typeface="Arial"/>
            </a:endParaRPr>
          </a:p>
          <a:p>
            <a:pPr marL="742157" lvl="1" indent="-285750">
              <a:lnSpc>
                <a:spcPct val="150000"/>
              </a:lnSpc>
              <a:spcBef>
                <a:spcPts val="141"/>
              </a:spcBef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marL="742157" lvl="1" indent="-285750">
              <a:lnSpc>
                <a:spcPct val="150000"/>
              </a:lnSpc>
              <a:spcBef>
                <a:spcPts val="141"/>
              </a:spcBef>
              <a:buFont typeface="Arial" panose="020B0604020202020204" pitchFamily="34" charset="0"/>
              <a:buChar char="•"/>
            </a:pPr>
            <a:r>
              <a:rPr lang="es-ES" spc="-1" dirty="0">
                <a:solidFill>
                  <a:srgbClr val="000000"/>
                </a:solidFill>
              </a:rPr>
              <a:t>Los datos podrían faltar debido a un error humano, algún fallo del sistema / equipo, etc.</a:t>
            </a:r>
          </a:p>
          <a:p>
            <a:pPr marL="742157" lvl="1" indent="-285750">
              <a:lnSpc>
                <a:spcPct val="150000"/>
              </a:lnSpc>
              <a:spcBef>
                <a:spcPts val="141"/>
              </a:spcBef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marL="742157" lvl="1" indent="-285750">
              <a:lnSpc>
                <a:spcPct val="150000"/>
              </a:lnSpc>
              <a:spcBef>
                <a:spcPts val="141"/>
              </a:spcBef>
              <a:buFont typeface="Arial" panose="020B0604020202020204" pitchFamily="34" charset="0"/>
              <a:buChar char="•"/>
            </a:pPr>
            <a:r>
              <a:rPr lang="es-ES" spc="-1" dirty="0">
                <a:solidFill>
                  <a:srgbClr val="000000"/>
                </a:solidFill>
              </a:rPr>
              <a:t>Ejemplo: Uno de cada diez registros se pierde aleatoriamente debido a un mal funcionamiento de la base de datos.</a:t>
            </a:r>
          </a:p>
          <a:p>
            <a:pPr marL="742157" lvl="1" indent="-285750">
              <a:lnSpc>
                <a:spcPct val="150000"/>
              </a:lnSpc>
              <a:spcBef>
                <a:spcPts val="141"/>
              </a:spcBef>
              <a:buFont typeface="Arial" panose="020B0604020202020204" pitchFamily="34" charset="0"/>
              <a:buChar char="•"/>
            </a:pPr>
            <a:endParaRPr lang="es-ES" spc="-1" dirty="0">
              <a:solidFill>
                <a:srgbClr val="000000"/>
              </a:solidFill>
            </a:endParaRPr>
          </a:p>
          <a:p>
            <a:pPr marL="742157" lvl="1" indent="-285750">
              <a:lnSpc>
                <a:spcPct val="150000"/>
              </a:lnSpc>
              <a:spcBef>
                <a:spcPts val="141"/>
              </a:spcBef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</a:rPr>
              <a:t>Cómo</a:t>
            </a:r>
            <a:r>
              <a:rPr lang="en-US" spc="-1" dirty="0">
                <a:solidFill>
                  <a:srgbClr val="000000"/>
                </a:solidFill>
              </a:rPr>
              <a:t> </a:t>
            </a:r>
            <a:r>
              <a:rPr lang="en-US" spc="-1" dirty="0" err="1">
                <a:solidFill>
                  <a:srgbClr val="000000"/>
                </a:solidFill>
              </a:rPr>
              <a:t>rellenar</a:t>
            </a:r>
            <a:r>
              <a:rPr lang="en-US" spc="-1" dirty="0">
                <a:solidFill>
                  <a:srgbClr val="000000"/>
                </a:solidFill>
              </a:rPr>
              <a:t>: </a:t>
            </a:r>
          </a:p>
          <a:p>
            <a:pPr marL="1199357" lvl="2" indent="-285750">
              <a:lnSpc>
                <a:spcPct val="150000"/>
              </a:lnSpc>
              <a:spcBef>
                <a:spcPts val="141"/>
              </a:spcBef>
              <a:buFont typeface="Wingdings" panose="05000000000000000000" pitchFamily="2" charset="2"/>
              <a:buChar char="Ø"/>
            </a:pPr>
            <a:r>
              <a:rPr lang="en-US" spc="-1" dirty="0">
                <a:solidFill>
                  <a:srgbClr val="000000"/>
                </a:solidFill>
              </a:rPr>
              <a:t>media, </a:t>
            </a:r>
            <a:r>
              <a:rPr lang="en-US" spc="-1" dirty="0" err="1">
                <a:solidFill>
                  <a:srgbClr val="000000"/>
                </a:solidFill>
              </a:rPr>
              <a:t>moda</a:t>
            </a:r>
            <a:r>
              <a:rPr lang="en-US" spc="-1" dirty="0">
                <a:solidFill>
                  <a:srgbClr val="000000"/>
                </a:solidFill>
              </a:rPr>
              <a:t>.</a:t>
            </a:r>
          </a:p>
          <a:p>
            <a:pPr marL="1199357" lvl="2" indent="-285750">
              <a:lnSpc>
                <a:spcPct val="150000"/>
              </a:lnSpc>
              <a:spcBef>
                <a:spcPts val="141"/>
              </a:spcBef>
              <a:buFont typeface="Wingdings" panose="05000000000000000000" pitchFamily="2" charset="2"/>
              <a:buChar char="Ø"/>
            </a:pPr>
            <a:r>
              <a:rPr lang="en-US" b="1" spc="-1" dirty="0" err="1">
                <a:solidFill>
                  <a:srgbClr val="000000"/>
                </a:solidFill>
              </a:rPr>
              <a:t>Predicción</a:t>
            </a:r>
            <a:r>
              <a:rPr lang="en-US" b="1" spc="-1" dirty="0">
                <a:solidFill>
                  <a:srgbClr val="000000"/>
                </a:solidFill>
              </a:rPr>
              <a:t> de ML.</a:t>
            </a:r>
            <a:endParaRPr lang="en-US" sz="900" b="1" spc="-1" dirty="0">
              <a:solidFill>
                <a:srgbClr val="000000"/>
              </a:solidFill>
              <a:latin typeface="Arial"/>
            </a:endParaRPr>
          </a:p>
          <a:p>
            <a:pPr lvl="1">
              <a:spcBef>
                <a:spcPts val="141"/>
              </a:spcBef>
            </a:pPr>
            <a:endParaRPr lang="es-ES" sz="900" spc="-1" dirty="0">
              <a:solidFill>
                <a:srgbClr val="000000"/>
              </a:solidFill>
              <a:latin typeface="Arial"/>
            </a:endParaRPr>
          </a:p>
          <a:p>
            <a:pPr marL="257175" indent="-257175">
              <a:spcBef>
                <a:spcPts val="141"/>
              </a:spcBef>
              <a:buFont typeface="+mj-lt"/>
              <a:buAutoNum type="arabicPeriod"/>
            </a:pPr>
            <a:endParaRPr lang="es-ES" sz="1600" spc="-1" dirty="0">
              <a:latin typeface="Arial"/>
            </a:endParaRPr>
          </a:p>
          <a:p>
            <a:pPr>
              <a:spcBef>
                <a:spcPts val="141"/>
              </a:spcBef>
            </a:pPr>
            <a:endParaRPr lang="es-ES" sz="16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535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44F05DB0-84C5-487C-9A7B-EAAB0C84D569}"/>
              </a:ext>
            </a:extLst>
          </p:cNvPr>
          <p:cNvSpPr txBox="1"/>
          <p:nvPr/>
        </p:nvSpPr>
        <p:spPr>
          <a:xfrm>
            <a:off x="485128" y="1223678"/>
            <a:ext cx="11221744" cy="8366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41"/>
              </a:spcBef>
            </a:pPr>
            <a:r>
              <a:rPr lang="es-ES" b="1" spc="-1" dirty="0">
                <a:solidFill>
                  <a:srgbClr val="000000"/>
                </a:solidFill>
                <a:latin typeface="Arial"/>
              </a:rPr>
              <a:t>[2] </a:t>
            </a:r>
            <a:r>
              <a:rPr lang="es-ES" b="1" spc="-1" dirty="0" err="1">
                <a:solidFill>
                  <a:srgbClr val="000000"/>
                </a:solidFill>
                <a:latin typeface="Arial"/>
              </a:rPr>
              <a:t>Missing</a:t>
            </a:r>
            <a:r>
              <a:rPr lang="es-ES" b="1" spc="-1" dirty="0">
                <a:solidFill>
                  <a:srgbClr val="000000"/>
                </a:solidFill>
                <a:latin typeface="Arial"/>
              </a:rPr>
              <a:t> at </a:t>
            </a:r>
            <a:r>
              <a:rPr lang="es-ES" b="1" spc="-1" dirty="0" err="1">
                <a:solidFill>
                  <a:srgbClr val="000000"/>
                </a:solidFill>
                <a:latin typeface="Arial"/>
              </a:rPr>
              <a:t>random</a:t>
            </a:r>
            <a:r>
              <a:rPr lang="es-ES" b="1" spc="-1" dirty="0">
                <a:solidFill>
                  <a:srgbClr val="000000"/>
                </a:solidFill>
                <a:latin typeface="Arial"/>
              </a:rPr>
              <a:t> (MAR): </a:t>
            </a:r>
          </a:p>
          <a:p>
            <a:pPr>
              <a:spcBef>
                <a:spcPts val="141"/>
              </a:spcBef>
            </a:pPr>
            <a:endParaRPr lang="es-ES" b="1" spc="-1" dirty="0">
              <a:solidFill>
                <a:srgbClr val="000000"/>
              </a:solidFill>
              <a:latin typeface="Arial"/>
            </a:endParaRPr>
          </a:p>
          <a:p>
            <a:pPr marL="742157" lvl="1" indent="-285750">
              <a:lnSpc>
                <a:spcPct val="150000"/>
              </a:lnSpc>
              <a:spcBef>
                <a:spcPts val="141"/>
              </a:spcBef>
              <a:buFont typeface="Arial" panose="020B0604020202020204" pitchFamily="34" charset="0"/>
              <a:buChar char="•"/>
            </a:pPr>
            <a:r>
              <a:rPr lang="es-ES" spc="-1" dirty="0">
                <a:solidFill>
                  <a:srgbClr val="000000"/>
                </a:solidFill>
              </a:rPr>
              <a:t>La probabilidad de que falten datos depende de otras variables (presentes o no en los datos).</a:t>
            </a:r>
          </a:p>
          <a:p>
            <a:pPr marL="742157" lvl="1" indent="-285750">
              <a:lnSpc>
                <a:spcPct val="150000"/>
              </a:lnSpc>
              <a:spcBef>
                <a:spcPts val="141"/>
              </a:spcBef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marL="742157" lvl="1" indent="-285750">
              <a:lnSpc>
                <a:spcPct val="150000"/>
              </a:lnSpc>
              <a:spcBef>
                <a:spcPts val="141"/>
              </a:spcBef>
              <a:buFont typeface="Arial" panose="020B0604020202020204" pitchFamily="34" charset="0"/>
              <a:buChar char="•"/>
            </a:pPr>
            <a:r>
              <a:rPr lang="es-ES" spc="-1" dirty="0">
                <a:solidFill>
                  <a:srgbClr val="000000"/>
                </a:solidFill>
              </a:rPr>
              <a:t>Faltan valores solo dentro de subconjuntos de los datos y hay algún patrón en los valores faltantes.</a:t>
            </a:r>
          </a:p>
          <a:p>
            <a:pPr marL="742157" lvl="1" indent="-285750">
              <a:lnSpc>
                <a:spcPct val="150000"/>
              </a:lnSpc>
              <a:spcBef>
                <a:spcPts val="141"/>
              </a:spcBef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marL="742157" lvl="1" indent="-285750">
              <a:lnSpc>
                <a:spcPct val="150000"/>
              </a:lnSpc>
              <a:spcBef>
                <a:spcPts val="141"/>
              </a:spcBef>
              <a:buFont typeface="Arial" panose="020B0604020202020204" pitchFamily="34" charset="0"/>
              <a:buChar char="•"/>
            </a:pPr>
            <a:r>
              <a:rPr lang="es-ES" spc="-1" dirty="0">
                <a:solidFill>
                  <a:srgbClr val="000000"/>
                </a:solidFill>
              </a:rPr>
              <a:t>Ejemplo: Las mujeres no rellenan el país de origen.</a:t>
            </a:r>
          </a:p>
          <a:p>
            <a:pPr marL="742157" lvl="1" indent="-285750">
              <a:lnSpc>
                <a:spcPct val="150000"/>
              </a:lnSpc>
              <a:spcBef>
                <a:spcPts val="141"/>
              </a:spcBef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marL="742157" lvl="1" indent="-285750">
              <a:lnSpc>
                <a:spcPct val="150000"/>
              </a:lnSpc>
              <a:spcBef>
                <a:spcPts val="141"/>
              </a:spcBef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</a:rPr>
              <a:t>Cómo</a:t>
            </a:r>
            <a:r>
              <a:rPr lang="en-US" spc="-1" dirty="0">
                <a:solidFill>
                  <a:srgbClr val="000000"/>
                </a:solidFill>
              </a:rPr>
              <a:t> </a:t>
            </a:r>
            <a:r>
              <a:rPr lang="en-US" spc="-1" dirty="0" err="1">
                <a:solidFill>
                  <a:srgbClr val="000000"/>
                </a:solidFill>
              </a:rPr>
              <a:t>rellenar</a:t>
            </a:r>
            <a:r>
              <a:rPr lang="en-US" spc="-1" dirty="0">
                <a:solidFill>
                  <a:srgbClr val="000000"/>
                </a:solidFill>
              </a:rPr>
              <a:t>: </a:t>
            </a:r>
          </a:p>
          <a:p>
            <a:pPr marL="1199357" lvl="2" indent="-285750">
              <a:lnSpc>
                <a:spcPct val="150000"/>
              </a:lnSpc>
              <a:spcBef>
                <a:spcPts val="141"/>
              </a:spcBef>
              <a:buFont typeface="Wingdings" panose="05000000000000000000" pitchFamily="2" charset="2"/>
              <a:buChar char="Ø"/>
            </a:pPr>
            <a:r>
              <a:rPr lang="en-US" spc="-1" dirty="0">
                <a:solidFill>
                  <a:srgbClr val="000000"/>
                </a:solidFill>
              </a:rPr>
              <a:t>media, </a:t>
            </a:r>
            <a:r>
              <a:rPr lang="en-US" spc="-1" dirty="0" err="1">
                <a:solidFill>
                  <a:srgbClr val="000000"/>
                </a:solidFill>
              </a:rPr>
              <a:t>moda</a:t>
            </a:r>
            <a:r>
              <a:rPr lang="en-US" spc="-1" dirty="0">
                <a:solidFill>
                  <a:srgbClr val="000000"/>
                </a:solidFill>
              </a:rPr>
              <a:t>.</a:t>
            </a:r>
          </a:p>
          <a:p>
            <a:pPr marL="1199357" lvl="2" indent="-285750">
              <a:lnSpc>
                <a:spcPct val="150000"/>
              </a:lnSpc>
              <a:spcBef>
                <a:spcPts val="141"/>
              </a:spcBef>
              <a:buFont typeface="Wingdings" panose="05000000000000000000" pitchFamily="2" charset="2"/>
              <a:buChar char="Ø"/>
            </a:pPr>
            <a:r>
              <a:rPr lang="en-US" b="1" spc="-1" dirty="0" err="1">
                <a:solidFill>
                  <a:srgbClr val="000000"/>
                </a:solidFill>
              </a:rPr>
              <a:t>Predicción</a:t>
            </a:r>
            <a:r>
              <a:rPr lang="en-US" b="1" spc="-1" dirty="0">
                <a:solidFill>
                  <a:srgbClr val="000000"/>
                </a:solidFill>
              </a:rPr>
              <a:t> de ML.</a:t>
            </a:r>
            <a:endParaRPr lang="en-US" sz="900" b="1" spc="-1" dirty="0">
              <a:solidFill>
                <a:srgbClr val="000000"/>
              </a:solidFill>
              <a:latin typeface="Arial"/>
            </a:endParaRPr>
          </a:p>
          <a:p>
            <a:pPr marL="1199357" lvl="2" indent="-285750">
              <a:lnSpc>
                <a:spcPct val="150000"/>
              </a:lnSpc>
              <a:spcBef>
                <a:spcPts val="141"/>
              </a:spcBef>
              <a:buFont typeface="Wingdings" panose="05000000000000000000" pitchFamily="2" charset="2"/>
              <a:buChar char="Ø"/>
            </a:pPr>
            <a:r>
              <a:rPr lang="en-GB" b="1" spc="-1" dirty="0">
                <a:solidFill>
                  <a:srgbClr val="000000"/>
                </a:solidFill>
                <a:latin typeface="Arial"/>
              </a:rPr>
              <a:t>Multiple imputation, Maximum Likelihood. </a:t>
            </a:r>
            <a:endParaRPr lang="en-US" b="1" spc="-1" dirty="0">
              <a:solidFill>
                <a:srgbClr val="000000"/>
              </a:solidFill>
              <a:latin typeface="Arial"/>
            </a:endParaRPr>
          </a:p>
          <a:p>
            <a:pPr marL="742157" lvl="1" indent="-285750">
              <a:lnSpc>
                <a:spcPct val="150000"/>
              </a:lnSpc>
              <a:spcBef>
                <a:spcPts val="141"/>
              </a:spcBef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lvl="1">
              <a:spcBef>
                <a:spcPts val="141"/>
              </a:spcBef>
            </a:pP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41"/>
              </a:spcBef>
            </a:pP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marL="742157" lvl="1" indent="-285750">
              <a:spcBef>
                <a:spcPts val="141"/>
              </a:spcBef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marL="742157" lvl="1" indent="-285750">
              <a:spcBef>
                <a:spcPts val="141"/>
              </a:spcBef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lvl="1">
              <a:spcBef>
                <a:spcPts val="141"/>
              </a:spcBef>
            </a:pP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lvl="1">
              <a:spcBef>
                <a:spcPts val="141"/>
              </a:spcBef>
            </a:pPr>
            <a:endParaRPr lang="es-ES" spc="-1" dirty="0">
              <a:solidFill>
                <a:srgbClr val="000000"/>
              </a:solidFill>
              <a:latin typeface="Arial"/>
            </a:endParaRPr>
          </a:p>
          <a:p>
            <a:pPr marL="257175" indent="-257175">
              <a:spcBef>
                <a:spcPts val="141"/>
              </a:spcBef>
              <a:buFont typeface="+mj-lt"/>
              <a:buAutoNum type="arabicPeriod"/>
            </a:pPr>
            <a:endParaRPr lang="es-ES" sz="4000" spc="-1" dirty="0">
              <a:latin typeface="Arial"/>
            </a:endParaRPr>
          </a:p>
          <a:p>
            <a:pPr>
              <a:spcBef>
                <a:spcPts val="141"/>
              </a:spcBef>
            </a:pPr>
            <a:endParaRPr lang="es-ES" sz="4000" spc="-1" dirty="0">
              <a:latin typeface="Arial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DD1F97B2-0A96-BBB9-4EFA-C412F115E0A8}"/>
              </a:ext>
            </a:extLst>
          </p:cNvPr>
          <p:cNvSpPr/>
          <p:nvPr/>
        </p:nvSpPr>
        <p:spPr>
          <a:xfrm>
            <a:off x="-68241" y="505616"/>
            <a:ext cx="10550930" cy="573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defTabSz="914172">
              <a:lnSpc>
                <a:spcPct val="90000"/>
              </a:lnSpc>
              <a:spcBef>
                <a:spcPct val="0"/>
              </a:spcBef>
              <a:defRPr/>
            </a:pPr>
            <a:r>
              <a:rPr lang="es-ES" sz="2800" dirty="0">
                <a:solidFill>
                  <a:srgbClr val="12129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Tipos de Valores no informados (II) </a:t>
            </a:r>
          </a:p>
        </p:txBody>
      </p:sp>
    </p:spTree>
    <p:extLst>
      <p:ext uri="{BB962C8B-B14F-4D97-AF65-F5344CB8AC3E}">
        <p14:creationId xmlns:p14="http://schemas.microsoft.com/office/powerpoint/2010/main" val="113997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44F05DB0-84C5-487C-9A7B-EAAB0C84D569}"/>
              </a:ext>
            </a:extLst>
          </p:cNvPr>
          <p:cNvSpPr txBox="1"/>
          <p:nvPr/>
        </p:nvSpPr>
        <p:spPr>
          <a:xfrm>
            <a:off x="485128" y="1079307"/>
            <a:ext cx="11221744" cy="6865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41"/>
              </a:spcBef>
            </a:pPr>
            <a:r>
              <a:rPr lang="es-ES" b="1" spc="-1" dirty="0">
                <a:solidFill>
                  <a:srgbClr val="000000"/>
                </a:solidFill>
                <a:latin typeface="Arial"/>
              </a:rPr>
              <a:t>[3] </a:t>
            </a:r>
            <a:r>
              <a:rPr lang="es-ES" b="1" spc="-1" dirty="0" err="1">
                <a:solidFill>
                  <a:srgbClr val="000000"/>
                </a:solidFill>
                <a:latin typeface="Arial"/>
              </a:rPr>
              <a:t>Missing</a:t>
            </a:r>
            <a:r>
              <a:rPr lang="es-ES" b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s-ES" b="1" spc="-1" dirty="0" err="1">
                <a:solidFill>
                  <a:srgbClr val="000000"/>
                </a:solidFill>
                <a:latin typeface="Arial"/>
              </a:rPr>
              <a:t>Not</a:t>
            </a:r>
            <a:r>
              <a:rPr lang="es-ES" b="1" spc="-1" dirty="0">
                <a:solidFill>
                  <a:srgbClr val="000000"/>
                </a:solidFill>
                <a:latin typeface="Arial"/>
              </a:rPr>
              <a:t> At Random (MNAR):</a:t>
            </a:r>
          </a:p>
          <a:p>
            <a:pPr>
              <a:spcBef>
                <a:spcPts val="141"/>
              </a:spcBef>
            </a:pPr>
            <a:r>
              <a:rPr lang="es-ES" b="1" spc="-1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marL="742157" lvl="1" indent="-285750">
              <a:lnSpc>
                <a:spcPct val="150000"/>
              </a:lnSpc>
              <a:spcBef>
                <a:spcPts val="141"/>
              </a:spcBef>
              <a:buFont typeface="Arial" panose="020B0604020202020204" pitchFamily="34" charset="0"/>
              <a:buChar char="•"/>
            </a:pPr>
            <a:r>
              <a:rPr lang="es-ES" spc="-1" dirty="0">
                <a:solidFill>
                  <a:srgbClr val="000000"/>
                </a:solidFill>
              </a:rPr>
              <a:t>La probabilidad de que falten datos depende de la propia variable.</a:t>
            </a:r>
          </a:p>
          <a:p>
            <a:pPr marL="742157" lvl="1" indent="-285750">
              <a:lnSpc>
                <a:spcPct val="150000"/>
              </a:lnSpc>
              <a:spcBef>
                <a:spcPts val="141"/>
              </a:spcBef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marL="742157" lvl="1" indent="-285750">
              <a:lnSpc>
                <a:spcPct val="150000"/>
              </a:lnSpc>
              <a:spcBef>
                <a:spcPts val="141"/>
              </a:spcBef>
              <a:buFont typeface="Arial" panose="020B0604020202020204" pitchFamily="34" charset="0"/>
              <a:buChar char="•"/>
            </a:pPr>
            <a:r>
              <a:rPr lang="es-ES" spc="-1" dirty="0">
                <a:solidFill>
                  <a:srgbClr val="000000"/>
                </a:solidFill>
              </a:rPr>
              <a:t>Valores no informados sólo para algunos valores de la variable.</a:t>
            </a:r>
          </a:p>
          <a:p>
            <a:pPr marL="742157" lvl="1" indent="-285750">
              <a:lnSpc>
                <a:spcPct val="150000"/>
              </a:lnSpc>
              <a:spcBef>
                <a:spcPts val="141"/>
              </a:spcBef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marL="742157" lvl="1" indent="-285750">
              <a:lnSpc>
                <a:spcPct val="150000"/>
              </a:lnSpc>
              <a:spcBef>
                <a:spcPts val="141"/>
              </a:spcBef>
              <a:buFont typeface="Arial" panose="020B0604020202020204" pitchFamily="34" charset="0"/>
              <a:buChar char="•"/>
            </a:pPr>
            <a:r>
              <a:rPr lang="es-ES" spc="-1" dirty="0">
                <a:solidFill>
                  <a:srgbClr val="000000"/>
                </a:solidFill>
              </a:rPr>
              <a:t>El destino no se registra cuando el avión vuela a Ámsterdam.</a:t>
            </a:r>
          </a:p>
          <a:p>
            <a:pPr marL="742157" lvl="1" indent="-285750">
              <a:lnSpc>
                <a:spcPct val="150000"/>
              </a:lnSpc>
              <a:spcBef>
                <a:spcPts val="141"/>
              </a:spcBef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marL="742157" lvl="1" indent="-285750">
              <a:lnSpc>
                <a:spcPct val="150000"/>
              </a:lnSpc>
              <a:spcBef>
                <a:spcPts val="141"/>
              </a:spcBef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</a:rPr>
              <a:t>Cómo</a:t>
            </a:r>
            <a:r>
              <a:rPr lang="en-US" spc="-1" dirty="0">
                <a:solidFill>
                  <a:srgbClr val="000000"/>
                </a:solidFill>
              </a:rPr>
              <a:t> </a:t>
            </a:r>
            <a:r>
              <a:rPr lang="en-US" spc="-1" dirty="0" err="1">
                <a:solidFill>
                  <a:srgbClr val="000000"/>
                </a:solidFill>
              </a:rPr>
              <a:t>rellenar</a:t>
            </a:r>
            <a:r>
              <a:rPr lang="en-US" spc="-1" dirty="0">
                <a:solidFill>
                  <a:srgbClr val="000000"/>
                </a:solidFill>
              </a:rPr>
              <a:t>: </a:t>
            </a:r>
          </a:p>
          <a:p>
            <a:pPr marL="1199357" lvl="2" indent="-285750">
              <a:lnSpc>
                <a:spcPct val="150000"/>
              </a:lnSpc>
              <a:spcBef>
                <a:spcPts val="141"/>
              </a:spcBef>
              <a:buFont typeface="Wingdings" panose="05000000000000000000" pitchFamily="2" charset="2"/>
              <a:buChar char="Ø"/>
            </a:pPr>
            <a:r>
              <a:rPr lang="en-US" b="1" spc="-1" dirty="0" err="1">
                <a:solidFill>
                  <a:srgbClr val="000000"/>
                </a:solidFill>
                <a:latin typeface="Arial"/>
              </a:rPr>
              <a:t>Conocimiento</a:t>
            </a:r>
            <a:r>
              <a:rPr lang="en-US" b="1" spc="-1" dirty="0">
                <a:solidFill>
                  <a:srgbClr val="000000"/>
                </a:solidFill>
                <a:latin typeface="Arial"/>
              </a:rPr>
              <a:t> del </a:t>
            </a:r>
            <a:r>
              <a:rPr lang="en-US" b="1" spc="-1" dirty="0" err="1">
                <a:solidFill>
                  <a:srgbClr val="000000"/>
                </a:solidFill>
                <a:latin typeface="Arial"/>
              </a:rPr>
              <a:t>problema</a:t>
            </a:r>
            <a:r>
              <a:rPr lang="en-US" b="1" spc="-1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1199357" lvl="2" indent="-285750">
              <a:lnSpc>
                <a:spcPct val="150000"/>
              </a:lnSpc>
              <a:spcBef>
                <a:spcPts val="141"/>
              </a:spcBef>
              <a:buFont typeface="Wingdings" panose="05000000000000000000" pitchFamily="2" charset="2"/>
              <a:buChar char="Ø"/>
            </a:pPr>
            <a:r>
              <a:rPr lang="en-US" spc="-1" dirty="0">
                <a:solidFill>
                  <a:srgbClr val="000000"/>
                </a:solidFill>
              </a:rPr>
              <a:t>media, </a:t>
            </a:r>
            <a:r>
              <a:rPr lang="en-US" spc="-1" dirty="0" err="1">
                <a:solidFill>
                  <a:srgbClr val="000000"/>
                </a:solidFill>
              </a:rPr>
              <a:t>moda</a:t>
            </a:r>
            <a:r>
              <a:rPr lang="en-US" spc="-1" dirty="0">
                <a:solidFill>
                  <a:srgbClr val="000000"/>
                </a:solidFill>
              </a:rPr>
              <a:t>.</a:t>
            </a:r>
          </a:p>
          <a:p>
            <a:pPr marL="1199357" lvl="2" indent="-285750">
              <a:lnSpc>
                <a:spcPct val="150000"/>
              </a:lnSpc>
              <a:spcBef>
                <a:spcPts val="141"/>
              </a:spcBef>
              <a:buFont typeface="Wingdings" panose="05000000000000000000" pitchFamily="2" charset="2"/>
              <a:buChar char="Ø"/>
            </a:pPr>
            <a:r>
              <a:rPr lang="en-US" spc="-1" dirty="0" err="1">
                <a:solidFill>
                  <a:srgbClr val="000000"/>
                </a:solidFill>
              </a:rPr>
              <a:t>Predicción</a:t>
            </a:r>
            <a:r>
              <a:rPr lang="en-US" spc="-1" dirty="0">
                <a:solidFill>
                  <a:srgbClr val="000000"/>
                </a:solidFill>
              </a:rPr>
              <a:t> de ML.</a:t>
            </a:r>
            <a:endParaRPr lang="en-US" sz="900" spc="-1" dirty="0">
              <a:solidFill>
                <a:srgbClr val="000000"/>
              </a:solidFill>
              <a:latin typeface="Arial"/>
            </a:endParaRPr>
          </a:p>
          <a:p>
            <a:pPr marL="1199357" lvl="2" indent="-285750">
              <a:lnSpc>
                <a:spcPct val="150000"/>
              </a:lnSpc>
              <a:spcBef>
                <a:spcPts val="141"/>
              </a:spcBef>
              <a:buFont typeface="Wingdings" panose="05000000000000000000" pitchFamily="2" charset="2"/>
              <a:buChar char="Ø"/>
            </a:pPr>
            <a:r>
              <a:rPr lang="en-GB" spc="-1" dirty="0">
                <a:solidFill>
                  <a:srgbClr val="000000"/>
                </a:solidFill>
                <a:latin typeface="Arial"/>
              </a:rPr>
              <a:t>Multiple imputation, Maximum Likelihood. </a:t>
            </a: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lvl="2">
              <a:lnSpc>
                <a:spcPct val="150000"/>
              </a:lnSpc>
              <a:spcBef>
                <a:spcPts val="141"/>
              </a:spcBef>
            </a:pPr>
            <a:endParaRPr lang="en-US" sz="900" spc="-1" dirty="0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41"/>
              </a:spcBef>
            </a:pPr>
            <a:endParaRPr lang="en-US" sz="900" spc="-1" dirty="0">
              <a:solidFill>
                <a:srgbClr val="000000"/>
              </a:solidFill>
              <a:latin typeface="Arial"/>
            </a:endParaRPr>
          </a:p>
          <a:p>
            <a:pPr marL="742157" lvl="1" indent="-285750">
              <a:spcBef>
                <a:spcPts val="141"/>
              </a:spcBef>
              <a:buFont typeface="Arial" panose="020B0604020202020204" pitchFamily="34" charset="0"/>
              <a:buChar char="•"/>
            </a:pPr>
            <a:endParaRPr lang="en-US" sz="900" spc="-1" dirty="0">
              <a:solidFill>
                <a:srgbClr val="000000"/>
              </a:solidFill>
              <a:latin typeface="Arial"/>
            </a:endParaRPr>
          </a:p>
          <a:p>
            <a:pPr marL="742157" lvl="1" indent="-285750">
              <a:spcBef>
                <a:spcPts val="141"/>
              </a:spcBef>
              <a:buFont typeface="Arial" panose="020B0604020202020204" pitchFamily="34" charset="0"/>
              <a:buChar char="•"/>
            </a:pPr>
            <a:endParaRPr lang="en-US" sz="900" spc="-1" dirty="0">
              <a:solidFill>
                <a:srgbClr val="000000"/>
              </a:solidFill>
              <a:latin typeface="Arial"/>
            </a:endParaRPr>
          </a:p>
          <a:p>
            <a:pPr lvl="1">
              <a:spcBef>
                <a:spcPts val="141"/>
              </a:spcBef>
            </a:pPr>
            <a:endParaRPr lang="en-US" sz="900" spc="-1" dirty="0">
              <a:solidFill>
                <a:srgbClr val="000000"/>
              </a:solidFill>
              <a:latin typeface="Arial"/>
            </a:endParaRPr>
          </a:p>
          <a:p>
            <a:pPr lvl="1">
              <a:spcBef>
                <a:spcPts val="141"/>
              </a:spcBef>
            </a:pPr>
            <a:endParaRPr lang="es-ES" sz="900" spc="-1" dirty="0">
              <a:solidFill>
                <a:srgbClr val="000000"/>
              </a:solidFill>
              <a:latin typeface="Arial"/>
            </a:endParaRPr>
          </a:p>
          <a:p>
            <a:pPr marL="257175" indent="-257175">
              <a:spcBef>
                <a:spcPts val="141"/>
              </a:spcBef>
              <a:buFont typeface="+mj-lt"/>
              <a:buAutoNum type="arabicPeriod"/>
            </a:pPr>
            <a:endParaRPr lang="es-ES" sz="1600" spc="-1" dirty="0">
              <a:latin typeface="Arial"/>
            </a:endParaRPr>
          </a:p>
          <a:p>
            <a:pPr>
              <a:spcBef>
                <a:spcPts val="141"/>
              </a:spcBef>
            </a:pPr>
            <a:endParaRPr lang="es-ES" sz="1600" spc="-1" dirty="0">
              <a:latin typeface="Arial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266B1613-C8CD-271E-2D85-896CF71CBADF}"/>
              </a:ext>
            </a:extLst>
          </p:cNvPr>
          <p:cNvSpPr/>
          <p:nvPr/>
        </p:nvSpPr>
        <p:spPr>
          <a:xfrm>
            <a:off x="-106341" y="505616"/>
            <a:ext cx="10550930" cy="573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defTabSz="914172">
              <a:lnSpc>
                <a:spcPct val="90000"/>
              </a:lnSpc>
              <a:spcBef>
                <a:spcPct val="0"/>
              </a:spcBef>
              <a:defRPr/>
            </a:pPr>
            <a:r>
              <a:rPr lang="es-ES" sz="2800" dirty="0">
                <a:solidFill>
                  <a:srgbClr val="12129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Tipos de Valores no informados (III) </a:t>
            </a:r>
          </a:p>
        </p:txBody>
      </p:sp>
    </p:spTree>
    <p:extLst>
      <p:ext uri="{BB962C8B-B14F-4D97-AF65-F5344CB8AC3E}">
        <p14:creationId xmlns:p14="http://schemas.microsoft.com/office/powerpoint/2010/main" val="368477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1906891" y="1484784"/>
            <a:ext cx="7056784" cy="3888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8A145BC-C238-43B8-A009-1DA2E95083BE}"/>
              </a:ext>
            </a:extLst>
          </p:cNvPr>
          <p:cNvSpPr txBox="1"/>
          <p:nvPr/>
        </p:nvSpPr>
        <p:spPr>
          <a:xfrm>
            <a:off x="2063552" y="980729"/>
            <a:ext cx="7869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400" dirty="0"/>
          </a:p>
          <a:p>
            <a:endParaRPr lang="es-ES" dirty="0"/>
          </a:p>
        </p:txBody>
      </p:sp>
      <p:sp>
        <p:nvSpPr>
          <p:cNvPr id="17" name="CustomShape 1">
            <a:extLst>
              <a:ext uri="{FF2B5EF4-FFF2-40B4-BE49-F238E27FC236}">
                <a16:creationId xmlns:a16="http://schemas.microsoft.com/office/drawing/2014/main" id="{8BF22CE5-D4B6-47A0-8606-DC02E96E2395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A19FF06E-43ED-4FC6-9BD7-D6D2637B9BD0}"/>
              </a:ext>
            </a:extLst>
          </p:cNvPr>
          <p:cNvSpPr/>
          <p:nvPr/>
        </p:nvSpPr>
        <p:spPr>
          <a:xfrm>
            <a:off x="3935971" y="2705666"/>
            <a:ext cx="7341120" cy="5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Jesús Prada Alonso </a:t>
            </a: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lang="en-US" sz="2800" spc="-1" dirty="0">
                <a:solidFill>
                  <a:srgbClr val="FFFFFF"/>
                </a:solidFill>
                <a:latin typeface="Arial"/>
              </a:rPr>
              <a:t>jesus.prada@horusml.com</a:t>
            </a:r>
            <a:endParaRPr lang="en-US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552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stomShape 1">
            <a:extLst>
              <a:ext uri="{FF2B5EF4-FFF2-40B4-BE49-F238E27FC236}">
                <a16:creationId xmlns:a16="http://schemas.microsoft.com/office/drawing/2014/main" id="{42B1909C-135E-4671-ABA8-1540BF3168CC}"/>
              </a:ext>
            </a:extLst>
          </p:cNvPr>
          <p:cNvSpPr/>
          <p:nvPr/>
        </p:nvSpPr>
        <p:spPr>
          <a:xfrm>
            <a:off x="-109896" y="395984"/>
            <a:ext cx="9718416" cy="573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defTabSz="914172">
              <a:lnSpc>
                <a:spcPct val="90000"/>
              </a:lnSpc>
              <a:spcBef>
                <a:spcPct val="0"/>
              </a:spcBef>
              <a:defRPr/>
            </a:pPr>
            <a:r>
              <a:rPr lang="en-GB" sz="3600" dirty="0">
                <a:solidFill>
                  <a:srgbClr val="12129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Cleaning vs </a:t>
            </a:r>
            <a:r>
              <a:rPr lang="en-GB" sz="3600" dirty="0" err="1">
                <a:solidFill>
                  <a:srgbClr val="12129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preprocessing</a:t>
            </a:r>
            <a:endParaRPr lang="es-ES" sz="3600" dirty="0">
              <a:solidFill>
                <a:srgbClr val="12129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A524ABE-A2F8-4783-B692-122A1B03A549}"/>
              </a:ext>
            </a:extLst>
          </p:cNvPr>
          <p:cNvSpPr txBox="1"/>
          <p:nvPr/>
        </p:nvSpPr>
        <p:spPr>
          <a:xfrm>
            <a:off x="474506" y="1990275"/>
            <a:ext cx="10155515" cy="3972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41"/>
              </a:spcBef>
              <a:buFont typeface="Arial" panose="020B0604020202020204" pitchFamily="34" charset="0"/>
              <a:buChar char="•"/>
            </a:pPr>
            <a:r>
              <a:rPr lang="es-ES" spc="-1" dirty="0">
                <a:solidFill>
                  <a:srgbClr val="000000"/>
                </a:solidFill>
              </a:rPr>
              <a:t>Aunque comparten similitudes, normalmente se consideran fases independientes.</a:t>
            </a:r>
          </a:p>
          <a:p>
            <a:pPr marL="285750" indent="-285750">
              <a:spcBef>
                <a:spcPts val="141"/>
              </a:spcBef>
              <a:buFont typeface="Arial" panose="020B0604020202020204" pitchFamily="34" charset="0"/>
              <a:buChar char="•"/>
            </a:pPr>
            <a:endParaRPr lang="es-ES" spc="-1" dirty="0">
              <a:solidFill>
                <a:srgbClr val="000000"/>
              </a:solidFill>
            </a:endParaRPr>
          </a:p>
          <a:p>
            <a:pPr marL="285750" indent="-285750">
              <a:spcBef>
                <a:spcPts val="141"/>
              </a:spcBef>
              <a:buFont typeface="Arial" panose="020B0604020202020204" pitchFamily="34" charset="0"/>
              <a:buChar char="•"/>
            </a:pPr>
            <a:r>
              <a:rPr lang="es-ES" spc="-1" dirty="0">
                <a:solidFill>
                  <a:srgbClr val="000000"/>
                </a:solidFill>
              </a:rPr>
              <a:t>Diferencias:</a:t>
            </a:r>
          </a:p>
          <a:p>
            <a:pPr marL="285750" indent="-285750">
              <a:spcBef>
                <a:spcPts val="141"/>
              </a:spcBef>
              <a:buFont typeface="Arial" panose="020B0604020202020204" pitchFamily="34" charset="0"/>
              <a:buChar char="•"/>
            </a:pPr>
            <a:endParaRPr lang="es-ES" spc="-1" dirty="0">
              <a:solidFill>
                <a:srgbClr val="000000"/>
              </a:solidFill>
            </a:endParaRPr>
          </a:p>
          <a:p>
            <a:pPr marL="742950" lvl="1" indent="-285750">
              <a:spcBef>
                <a:spcPts val="141"/>
              </a:spcBef>
              <a:buFont typeface="Arial" panose="020B0604020202020204" pitchFamily="34" charset="0"/>
              <a:buChar char="•"/>
            </a:pPr>
            <a:r>
              <a:rPr lang="es-ES" spc="-1" dirty="0">
                <a:solidFill>
                  <a:srgbClr val="000000"/>
                </a:solidFill>
              </a:rPr>
              <a:t>Data </a:t>
            </a:r>
            <a:r>
              <a:rPr lang="es-ES" spc="-1" dirty="0" err="1">
                <a:solidFill>
                  <a:srgbClr val="000000"/>
                </a:solidFill>
              </a:rPr>
              <a:t>cleaning</a:t>
            </a:r>
            <a:r>
              <a:rPr lang="es-ES" spc="-1" dirty="0">
                <a:solidFill>
                  <a:srgbClr val="000000"/>
                </a:solidFill>
              </a:rPr>
              <a:t> es un paso previo al de data </a:t>
            </a:r>
            <a:r>
              <a:rPr lang="es-ES" spc="-1" dirty="0" err="1">
                <a:solidFill>
                  <a:srgbClr val="000000"/>
                </a:solidFill>
              </a:rPr>
              <a:t>preprocessing</a:t>
            </a:r>
            <a:r>
              <a:rPr lang="es-ES" spc="-1" dirty="0">
                <a:solidFill>
                  <a:srgbClr val="000000"/>
                </a:solidFill>
              </a:rPr>
              <a:t>.</a:t>
            </a:r>
          </a:p>
          <a:p>
            <a:pPr marL="742950" lvl="1" indent="-285750">
              <a:spcBef>
                <a:spcPts val="141"/>
              </a:spcBef>
              <a:buFont typeface="Arial" panose="020B0604020202020204" pitchFamily="34" charset="0"/>
              <a:buChar char="•"/>
            </a:pPr>
            <a:endParaRPr lang="es-ES" spc="-1" dirty="0">
              <a:solidFill>
                <a:srgbClr val="000000"/>
              </a:solidFill>
            </a:endParaRPr>
          </a:p>
          <a:p>
            <a:pPr marL="742950" lvl="1" indent="-285750">
              <a:spcBef>
                <a:spcPts val="141"/>
              </a:spcBef>
              <a:buFont typeface="Arial" panose="020B0604020202020204" pitchFamily="34" charset="0"/>
              <a:buChar char="•"/>
            </a:pPr>
            <a:r>
              <a:rPr lang="es-ES" spc="-1" dirty="0">
                <a:solidFill>
                  <a:srgbClr val="000000"/>
                </a:solidFill>
              </a:rPr>
              <a:t>Data </a:t>
            </a:r>
            <a:r>
              <a:rPr lang="es-ES" spc="-1" dirty="0" err="1">
                <a:solidFill>
                  <a:srgbClr val="000000"/>
                </a:solidFill>
              </a:rPr>
              <a:t>cleaning</a:t>
            </a:r>
            <a:r>
              <a:rPr lang="es-ES" spc="-1" dirty="0">
                <a:solidFill>
                  <a:srgbClr val="000000"/>
                </a:solidFill>
              </a:rPr>
              <a:t> son operaciones genéricas de limpieza de datos, no necesariamente orientadas a aplicar ML.</a:t>
            </a:r>
          </a:p>
          <a:p>
            <a:pPr marL="742950" lvl="1" indent="-285750">
              <a:spcBef>
                <a:spcPts val="141"/>
              </a:spcBef>
              <a:buFont typeface="Arial" panose="020B0604020202020204" pitchFamily="34" charset="0"/>
              <a:buChar char="•"/>
            </a:pPr>
            <a:endParaRPr lang="es-ES" spc="-1" dirty="0">
              <a:solidFill>
                <a:srgbClr val="000000"/>
              </a:solidFill>
            </a:endParaRPr>
          </a:p>
          <a:p>
            <a:pPr marL="742950" lvl="1" indent="-285750">
              <a:spcBef>
                <a:spcPts val="141"/>
              </a:spcBef>
              <a:buFont typeface="Arial" panose="020B0604020202020204" pitchFamily="34" charset="0"/>
              <a:buChar char="•"/>
            </a:pPr>
            <a:r>
              <a:rPr lang="es-ES" spc="-1" dirty="0">
                <a:solidFill>
                  <a:srgbClr val="000000"/>
                </a:solidFill>
              </a:rPr>
              <a:t>Data </a:t>
            </a:r>
            <a:r>
              <a:rPr lang="es-ES" spc="-1" dirty="0" err="1">
                <a:solidFill>
                  <a:srgbClr val="000000"/>
                </a:solidFill>
              </a:rPr>
              <a:t>preprocessing</a:t>
            </a:r>
            <a:r>
              <a:rPr lang="es-ES" spc="-1" dirty="0">
                <a:solidFill>
                  <a:srgbClr val="000000"/>
                </a:solidFill>
              </a:rPr>
              <a:t> son operaciones analíticas para preparar los datos para su uso como input de un modelo de ML.</a:t>
            </a:r>
          </a:p>
          <a:p>
            <a:pPr marL="742950" lvl="1" indent="-285750">
              <a:spcBef>
                <a:spcPts val="141"/>
              </a:spcBef>
              <a:buFont typeface="Arial" panose="020B0604020202020204" pitchFamily="34" charset="0"/>
              <a:buChar char="•"/>
            </a:pPr>
            <a:endParaRPr lang="es-ES" spc="-1" dirty="0">
              <a:solidFill>
                <a:srgbClr val="000000"/>
              </a:solidFill>
            </a:endParaRPr>
          </a:p>
          <a:p>
            <a:pPr marL="742950" lvl="1" indent="-285750">
              <a:spcBef>
                <a:spcPts val="141"/>
              </a:spcBef>
              <a:buFont typeface="Arial" panose="020B0604020202020204" pitchFamily="34" charset="0"/>
              <a:buChar char="•"/>
            </a:pPr>
            <a:endParaRPr lang="es-ES" spc="-1" dirty="0">
              <a:solidFill>
                <a:srgbClr val="000000"/>
              </a:solidFill>
            </a:endParaRPr>
          </a:p>
          <a:p>
            <a:pPr>
              <a:spcBef>
                <a:spcPts val="141"/>
              </a:spcBef>
            </a:pPr>
            <a:endParaRPr lang="es-ES" sz="900" spc="-1" dirty="0">
              <a:latin typeface="Arial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AEF75A0-07A3-70DE-BE82-4B2A9CB301AA}"/>
              </a:ext>
            </a:extLst>
          </p:cNvPr>
          <p:cNvSpPr/>
          <p:nvPr/>
        </p:nvSpPr>
        <p:spPr>
          <a:xfrm>
            <a:off x="1258962" y="3074038"/>
            <a:ext cx="9198864" cy="138550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75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98E712E1-D039-42F9-8385-2B9CF212F9C9}"/>
              </a:ext>
            </a:extLst>
          </p:cNvPr>
          <p:cNvSpPr txBox="1">
            <a:spLocks/>
          </p:cNvSpPr>
          <p:nvPr/>
        </p:nvSpPr>
        <p:spPr>
          <a:xfrm>
            <a:off x="167678" y="1823832"/>
            <a:ext cx="6111879" cy="4351338"/>
          </a:xfrm>
          <a:prstGeom prst="rect">
            <a:avLst/>
          </a:prstGeom>
        </p:spPr>
        <p:txBody>
          <a:bodyPr vert="horz" lIns="45720" tIns="22860" rIns="45720" bIns="22860" numCol="1" rtlCol="0">
            <a:normAutofit/>
          </a:bodyPr>
          <a:lstStyle>
            <a:lvl1pPr marL="0" indent="0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2399" kern="1200">
                <a:solidFill>
                  <a:srgbClr val="12129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14171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rgbClr val="12129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828343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rgbClr val="12129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2742514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rgbClr val="12129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3656686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rgbClr val="12129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172">
              <a:spcBef>
                <a:spcPts val="1000"/>
              </a:spcBef>
              <a:defRPr/>
            </a:pPr>
            <a:r>
              <a:rPr lang="en-GB" sz="1800" dirty="0"/>
              <a:t>
</a:t>
            </a:r>
            <a:endParaRPr lang="es-ES" sz="1800" dirty="0"/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A21D00FD-B8DA-4D0A-A4B7-ADE049DAA387}"/>
              </a:ext>
            </a:extLst>
          </p:cNvPr>
          <p:cNvSpPr/>
          <p:nvPr/>
        </p:nvSpPr>
        <p:spPr>
          <a:xfrm>
            <a:off x="109560" y="334166"/>
            <a:ext cx="9718416" cy="573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defTabSz="914172">
              <a:lnSpc>
                <a:spcPct val="90000"/>
              </a:lnSpc>
              <a:spcBef>
                <a:spcPct val="0"/>
              </a:spcBef>
              <a:defRPr/>
            </a:pPr>
            <a:r>
              <a:rPr lang="es-ES" sz="4800" dirty="0">
                <a:solidFill>
                  <a:srgbClr val="12129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EDA (II). </a:t>
            </a:r>
            <a:r>
              <a:rPr lang="es-ES" sz="4800" dirty="0" err="1">
                <a:solidFill>
                  <a:srgbClr val="12129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Steps</a:t>
            </a:r>
            <a:endParaRPr lang="es-ES" sz="4800" dirty="0">
              <a:solidFill>
                <a:srgbClr val="12129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0C3AF694-C79E-44B9-BA29-DBABC6892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53" y="1197033"/>
            <a:ext cx="9739495" cy="446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0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stomShape 1">
            <a:extLst>
              <a:ext uri="{FF2B5EF4-FFF2-40B4-BE49-F238E27FC236}">
                <a16:creationId xmlns:a16="http://schemas.microsoft.com/office/drawing/2014/main" id="{42B1909C-135E-4671-ABA8-1540BF3168CC}"/>
              </a:ext>
            </a:extLst>
          </p:cNvPr>
          <p:cNvSpPr/>
          <p:nvPr/>
        </p:nvSpPr>
        <p:spPr>
          <a:xfrm>
            <a:off x="-109896" y="395984"/>
            <a:ext cx="9718416" cy="573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defTabSz="914172">
              <a:lnSpc>
                <a:spcPct val="90000"/>
              </a:lnSpc>
              <a:spcBef>
                <a:spcPct val="0"/>
              </a:spcBef>
              <a:defRPr/>
            </a:pPr>
            <a:r>
              <a:rPr lang="en-GB" sz="3600" dirty="0">
                <a:solidFill>
                  <a:srgbClr val="12129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Cleaning vs </a:t>
            </a:r>
            <a:r>
              <a:rPr lang="en-GB" sz="3600" dirty="0" err="1">
                <a:solidFill>
                  <a:srgbClr val="12129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preprocessing</a:t>
            </a:r>
            <a:endParaRPr lang="es-ES" sz="3600" dirty="0">
              <a:solidFill>
                <a:srgbClr val="12129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A524ABE-A2F8-4783-B692-122A1B03A549}"/>
              </a:ext>
            </a:extLst>
          </p:cNvPr>
          <p:cNvSpPr txBox="1"/>
          <p:nvPr/>
        </p:nvSpPr>
        <p:spPr>
          <a:xfrm>
            <a:off x="474506" y="1990275"/>
            <a:ext cx="10155515" cy="3972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41"/>
              </a:spcBef>
              <a:buFont typeface="Arial" panose="020B0604020202020204" pitchFamily="34" charset="0"/>
              <a:buChar char="•"/>
            </a:pPr>
            <a:r>
              <a:rPr lang="es-ES" spc="-1" dirty="0">
                <a:solidFill>
                  <a:srgbClr val="000000"/>
                </a:solidFill>
              </a:rPr>
              <a:t>Aunque comparten similitudes, normalmente se consideran fases independientes.</a:t>
            </a:r>
          </a:p>
          <a:p>
            <a:pPr marL="285750" indent="-285750">
              <a:spcBef>
                <a:spcPts val="141"/>
              </a:spcBef>
              <a:buFont typeface="Arial" panose="020B0604020202020204" pitchFamily="34" charset="0"/>
              <a:buChar char="•"/>
            </a:pPr>
            <a:endParaRPr lang="es-ES" spc="-1" dirty="0">
              <a:solidFill>
                <a:srgbClr val="000000"/>
              </a:solidFill>
            </a:endParaRPr>
          </a:p>
          <a:p>
            <a:pPr marL="285750" indent="-285750">
              <a:spcBef>
                <a:spcPts val="141"/>
              </a:spcBef>
              <a:buFont typeface="Arial" panose="020B0604020202020204" pitchFamily="34" charset="0"/>
              <a:buChar char="•"/>
            </a:pPr>
            <a:r>
              <a:rPr lang="es-ES" spc="-1" dirty="0">
                <a:solidFill>
                  <a:srgbClr val="000000"/>
                </a:solidFill>
              </a:rPr>
              <a:t>Diferencias:</a:t>
            </a:r>
          </a:p>
          <a:p>
            <a:pPr marL="285750" indent="-285750">
              <a:spcBef>
                <a:spcPts val="141"/>
              </a:spcBef>
              <a:buFont typeface="Arial" panose="020B0604020202020204" pitchFamily="34" charset="0"/>
              <a:buChar char="•"/>
            </a:pPr>
            <a:endParaRPr lang="es-ES" spc="-1" dirty="0">
              <a:solidFill>
                <a:srgbClr val="000000"/>
              </a:solidFill>
            </a:endParaRPr>
          </a:p>
          <a:p>
            <a:pPr marL="742950" lvl="1" indent="-285750">
              <a:spcBef>
                <a:spcPts val="141"/>
              </a:spcBef>
              <a:buFont typeface="Arial" panose="020B0604020202020204" pitchFamily="34" charset="0"/>
              <a:buChar char="•"/>
            </a:pPr>
            <a:r>
              <a:rPr lang="es-ES" spc="-1" dirty="0">
                <a:solidFill>
                  <a:srgbClr val="000000"/>
                </a:solidFill>
              </a:rPr>
              <a:t>Data </a:t>
            </a:r>
            <a:r>
              <a:rPr lang="es-ES" spc="-1" dirty="0" err="1">
                <a:solidFill>
                  <a:srgbClr val="000000"/>
                </a:solidFill>
              </a:rPr>
              <a:t>cleaning</a:t>
            </a:r>
            <a:r>
              <a:rPr lang="es-ES" spc="-1" dirty="0">
                <a:solidFill>
                  <a:srgbClr val="000000"/>
                </a:solidFill>
              </a:rPr>
              <a:t> es un paso previo al de data </a:t>
            </a:r>
            <a:r>
              <a:rPr lang="es-ES" spc="-1" dirty="0" err="1">
                <a:solidFill>
                  <a:srgbClr val="000000"/>
                </a:solidFill>
              </a:rPr>
              <a:t>preprocessing</a:t>
            </a:r>
            <a:r>
              <a:rPr lang="es-ES" spc="-1" dirty="0">
                <a:solidFill>
                  <a:srgbClr val="000000"/>
                </a:solidFill>
              </a:rPr>
              <a:t>.</a:t>
            </a:r>
          </a:p>
          <a:p>
            <a:pPr marL="742950" lvl="1" indent="-285750">
              <a:spcBef>
                <a:spcPts val="141"/>
              </a:spcBef>
              <a:buFont typeface="Arial" panose="020B0604020202020204" pitchFamily="34" charset="0"/>
              <a:buChar char="•"/>
            </a:pPr>
            <a:endParaRPr lang="es-ES" spc="-1" dirty="0">
              <a:solidFill>
                <a:srgbClr val="000000"/>
              </a:solidFill>
            </a:endParaRPr>
          </a:p>
          <a:p>
            <a:pPr marL="742950" lvl="1" indent="-285750">
              <a:spcBef>
                <a:spcPts val="141"/>
              </a:spcBef>
              <a:buFont typeface="Arial" panose="020B0604020202020204" pitchFamily="34" charset="0"/>
              <a:buChar char="•"/>
            </a:pPr>
            <a:r>
              <a:rPr lang="es-ES" spc="-1" dirty="0">
                <a:solidFill>
                  <a:srgbClr val="000000"/>
                </a:solidFill>
              </a:rPr>
              <a:t>Data </a:t>
            </a:r>
            <a:r>
              <a:rPr lang="es-ES" spc="-1" dirty="0" err="1">
                <a:solidFill>
                  <a:srgbClr val="000000"/>
                </a:solidFill>
              </a:rPr>
              <a:t>cleaning</a:t>
            </a:r>
            <a:r>
              <a:rPr lang="es-ES" spc="-1" dirty="0">
                <a:solidFill>
                  <a:srgbClr val="000000"/>
                </a:solidFill>
              </a:rPr>
              <a:t> son operaciones genéricas de limpieza de datos, no necesariamente orientadas a aplicar ML.</a:t>
            </a:r>
          </a:p>
          <a:p>
            <a:pPr marL="742950" lvl="1" indent="-285750">
              <a:spcBef>
                <a:spcPts val="141"/>
              </a:spcBef>
              <a:buFont typeface="Arial" panose="020B0604020202020204" pitchFamily="34" charset="0"/>
              <a:buChar char="•"/>
            </a:pPr>
            <a:endParaRPr lang="es-ES" spc="-1" dirty="0">
              <a:solidFill>
                <a:srgbClr val="000000"/>
              </a:solidFill>
            </a:endParaRPr>
          </a:p>
          <a:p>
            <a:pPr marL="742950" lvl="1" indent="-285750">
              <a:spcBef>
                <a:spcPts val="141"/>
              </a:spcBef>
              <a:buFont typeface="Arial" panose="020B0604020202020204" pitchFamily="34" charset="0"/>
              <a:buChar char="•"/>
            </a:pPr>
            <a:r>
              <a:rPr lang="es-ES" spc="-1" dirty="0">
                <a:solidFill>
                  <a:srgbClr val="000000"/>
                </a:solidFill>
              </a:rPr>
              <a:t>Data </a:t>
            </a:r>
            <a:r>
              <a:rPr lang="es-ES" spc="-1" dirty="0" err="1">
                <a:solidFill>
                  <a:srgbClr val="000000"/>
                </a:solidFill>
              </a:rPr>
              <a:t>preprocessing</a:t>
            </a:r>
            <a:r>
              <a:rPr lang="es-ES" spc="-1" dirty="0">
                <a:solidFill>
                  <a:srgbClr val="000000"/>
                </a:solidFill>
              </a:rPr>
              <a:t> son operaciones analíticas para preparar los datos para su uso como input de un modelo de ML.</a:t>
            </a:r>
          </a:p>
          <a:p>
            <a:pPr marL="742950" lvl="1" indent="-285750">
              <a:spcBef>
                <a:spcPts val="141"/>
              </a:spcBef>
              <a:buFont typeface="Arial" panose="020B0604020202020204" pitchFamily="34" charset="0"/>
              <a:buChar char="•"/>
            </a:pPr>
            <a:endParaRPr lang="es-ES" spc="-1" dirty="0">
              <a:solidFill>
                <a:srgbClr val="000000"/>
              </a:solidFill>
            </a:endParaRPr>
          </a:p>
          <a:p>
            <a:pPr marL="742950" lvl="1" indent="-285750">
              <a:spcBef>
                <a:spcPts val="141"/>
              </a:spcBef>
              <a:buFont typeface="Arial" panose="020B0604020202020204" pitchFamily="34" charset="0"/>
              <a:buChar char="•"/>
            </a:pPr>
            <a:endParaRPr lang="es-ES" spc="-1" dirty="0">
              <a:solidFill>
                <a:srgbClr val="000000"/>
              </a:solidFill>
            </a:endParaRPr>
          </a:p>
          <a:p>
            <a:pPr>
              <a:spcBef>
                <a:spcPts val="141"/>
              </a:spcBef>
            </a:pPr>
            <a:endParaRPr lang="es-ES" sz="900" spc="-1" dirty="0">
              <a:latin typeface="Arial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AEF75A0-07A3-70DE-BE82-4B2A9CB301AA}"/>
              </a:ext>
            </a:extLst>
          </p:cNvPr>
          <p:cNvSpPr/>
          <p:nvPr/>
        </p:nvSpPr>
        <p:spPr>
          <a:xfrm>
            <a:off x="1231392" y="4486656"/>
            <a:ext cx="9198864" cy="82296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66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-800640" y="404784"/>
            <a:ext cx="610488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ts val="5063"/>
              </a:lnSpc>
            </a:pPr>
            <a:r>
              <a:rPr lang="en-US" altLang="es-ES" sz="4000" b="1" dirty="0">
                <a:solidFill>
                  <a:schemeClr val="bg1"/>
                </a:solidFill>
                <a:latin typeface="Source Sans Pro" panose="020B0503030403020204" pitchFamily="34" charset="0"/>
                <a:sym typeface="Bebas Neue" pitchFamily="34" charset="0"/>
              </a:rPr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39028597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2"/>
          <p:cNvSpPr/>
          <p:nvPr/>
        </p:nvSpPr>
        <p:spPr>
          <a:xfrm>
            <a:off x="109560" y="1268843"/>
            <a:ext cx="11816802" cy="46240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marL="743556" lvl="1" indent="-285750" defTabSz="914172">
              <a:spcBef>
                <a:spcPts val="360"/>
              </a:spcBef>
              <a:buClr>
                <a:srgbClr val="293039"/>
              </a:buClr>
              <a:buFont typeface="Arial" panose="020B0604020202020204" pitchFamily="34" charset="0"/>
              <a:buChar char="•"/>
            </a:pPr>
            <a:endParaRPr lang="en-GB" spc="-1" dirty="0">
              <a:solidFill>
                <a:srgbClr val="293039"/>
              </a:solidFill>
              <a:latin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6CF90F-E306-5055-1E90-26FB088B6E50}"/>
              </a:ext>
            </a:extLst>
          </p:cNvPr>
          <p:cNvSpPr txBox="1"/>
          <p:nvPr/>
        </p:nvSpPr>
        <p:spPr>
          <a:xfrm>
            <a:off x="400802" y="1202401"/>
            <a:ext cx="6277476" cy="512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target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Seleccionar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Oversampling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Subsampling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constantes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no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informadas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Rellenar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missing values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Agrupar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categorías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Hot Encoding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Escalado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irrelevantes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</a:t>
            </a:r>
            <a:r>
              <a:rPr lang="en-GB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redundantes</a:t>
            </a: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Importance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Weighting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endParaRPr lang="en-GB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2E312412-69F7-BC66-9AB7-E9745E8BEC3C}"/>
              </a:ext>
            </a:extLst>
          </p:cNvPr>
          <p:cNvSpPr/>
          <p:nvPr/>
        </p:nvSpPr>
        <p:spPr>
          <a:xfrm>
            <a:off x="-55033" y="391390"/>
            <a:ext cx="10550930" cy="573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defTabSz="914172">
              <a:lnSpc>
                <a:spcPct val="90000"/>
              </a:lnSpc>
              <a:spcBef>
                <a:spcPct val="0"/>
              </a:spcBef>
              <a:defRPr/>
            </a:pPr>
            <a:r>
              <a:rPr lang="es-ES" sz="4000" dirty="0">
                <a:solidFill>
                  <a:srgbClr val="12129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Resumen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C6C7B33-C3D5-0B34-23C2-FFFA41F501A4}"/>
              </a:ext>
            </a:extLst>
          </p:cNvPr>
          <p:cNvSpPr/>
          <p:nvPr/>
        </p:nvSpPr>
        <p:spPr>
          <a:xfrm>
            <a:off x="661152" y="1885950"/>
            <a:ext cx="2009274" cy="62865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17198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2"/>
          <p:cNvSpPr/>
          <p:nvPr/>
        </p:nvSpPr>
        <p:spPr>
          <a:xfrm>
            <a:off x="109560" y="1268843"/>
            <a:ext cx="11816802" cy="46240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marL="743556" lvl="1" indent="-285750" defTabSz="914172">
              <a:spcBef>
                <a:spcPts val="360"/>
              </a:spcBef>
              <a:buClr>
                <a:srgbClr val="293039"/>
              </a:buClr>
              <a:buFont typeface="Arial" panose="020B0604020202020204" pitchFamily="34" charset="0"/>
              <a:buChar char="•"/>
            </a:pPr>
            <a:endParaRPr lang="en-GB" spc="-1" dirty="0">
              <a:solidFill>
                <a:srgbClr val="293039"/>
              </a:solidFill>
              <a:latin typeface="Arial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2E312412-69F7-BC66-9AB7-E9745E8BEC3C}"/>
              </a:ext>
            </a:extLst>
          </p:cNvPr>
          <p:cNvSpPr/>
          <p:nvPr/>
        </p:nvSpPr>
        <p:spPr>
          <a:xfrm>
            <a:off x="0" y="412011"/>
            <a:ext cx="10550930" cy="573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9" rIns="89977" bIns="44989"/>
          <a:lstStyle/>
          <a:p>
            <a:pPr defTabSz="914172">
              <a:lnSpc>
                <a:spcPct val="90000"/>
              </a:lnSpc>
              <a:spcBef>
                <a:spcPct val="0"/>
              </a:spcBef>
              <a:defRPr/>
            </a:pPr>
            <a:r>
              <a:rPr lang="es-ES" sz="3200" dirty="0">
                <a:solidFill>
                  <a:srgbClr val="12129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Oversampling y Subsampling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66B387-1745-111D-3F8F-7B03C960F0ED}"/>
              </a:ext>
            </a:extLst>
          </p:cNvPr>
          <p:cNvSpPr txBox="1"/>
          <p:nvPr/>
        </p:nvSpPr>
        <p:spPr>
          <a:xfrm>
            <a:off x="445252" y="1177076"/>
            <a:ext cx="1031164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problema </a:t>
            </a:r>
            <a:r>
              <a:rPr lang="es-E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desbalanceado</a:t>
            </a: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aquel en el que las clases a predecir tienen ratios muy desiguales. Por ejemplo: Fraude (0,16%) vs no fraude (99,84%).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problemas desbalanceados suponen una </a:t>
            </a:r>
            <a:r>
              <a:rPr lang="es-E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problemática adicional </a:t>
            </a: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los modelos de ML.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disminuir el problema, muchas veces se recurre a una combinación de </a:t>
            </a:r>
            <a:r>
              <a:rPr lang="es-E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pasos</a:t>
            </a: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Submuestreo</a:t>
            </a: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clase mayoritaria: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Aleatorio (global o por grupos).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Eliminando casos menos relevantes.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Sobremuestreo</a:t>
            </a: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clase minoritaria: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Aleatorio (global o por grupos)..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Creación de datos sintéticos: SMOTE (datos estructurados), GANS (imágenes),…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15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16350</TotalTime>
  <Words>2013</Words>
  <Application>Microsoft Office PowerPoint</Application>
  <PresentationFormat>Panorámica</PresentationFormat>
  <Paragraphs>508</Paragraphs>
  <Slides>37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37</vt:i4>
      </vt:variant>
    </vt:vector>
  </HeadingPairs>
  <TitlesOfParts>
    <vt:vector size="46" baseType="lpstr">
      <vt:lpstr>Arial</vt:lpstr>
      <vt:lpstr>Cambria Math</vt:lpstr>
      <vt:lpstr>Courier New</vt:lpstr>
      <vt:lpstr>Source Sans Pro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EDEM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SESSION_1_2</dc:title>
  <dc:subject/>
  <dc:creator>RAFA</dc:creator>
  <dc:description/>
  <cp:lastModifiedBy>Prada Alonso, Jesus</cp:lastModifiedBy>
  <cp:revision>821</cp:revision>
  <dcterms:created xsi:type="dcterms:W3CDTF">2005-05-30T10:01:11Z</dcterms:created>
  <dcterms:modified xsi:type="dcterms:W3CDTF">2023-03-10T10:26:04Z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EDEM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3</vt:i4>
  </property>
  <property fmtid="{D5CDD505-2E9C-101B-9397-08002B2CF9AE}" pid="8" name="Notes">
    <vt:i4>14</vt:i4>
  </property>
  <property fmtid="{D5CDD505-2E9C-101B-9397-08002B2CF9AE}" pid="9" name="PresentationFormat">
    <vt:lpwstr>Panorámica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40</vt:i4>
  </property>
</Properties>
</file>