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0" r:id="rId2"/>
    <p:sldMasterId id="2147483792" r:id="rId3"/>
  </p:sldMasterIdLst>
  <p:notesMasterIdLst>
    <p:notesMasterId r:id="rId32"/>
  </p:notesMasterIdLst>
  <p:sldIdLst>
    <p:sldId id="256" r:id="rId4"/>
    <p:sldId id="2445" r:id="rId5"/>
    <p:sldId id="2446" r:id="rId6"/>
    <p:sldId id="2436" r:id="rId7"/>
    <p:sldId id="2462" r:id="rId8"/>
    <p:sldId id="516" r:id="rId9"/>
    <p:sldId id="2463" r:id="rId10"/>
    <p:sldId id="299" r:id="rId11"/>
    <p:sldId id="298" r:id="rId12"/>
    <p:sldId id="300" r:id="rId13"/>
    <p:sldId id="503" r:id="rId14"/>
    <p:sldId id="2464" r:id="rId15"/>
    <p:sldId id="2465" r:id="rId16"/>
    <p:sldId id="301" r:id="rId17"/>
    <p:sldId id="302" r:id="rId18"/>
    <p:sldId id="304" r:id="rId19"/>
    <p:sldId id="305" r:id="rId20"/>
    <p:sldId id="306" r:id="rId21"/>
    <p:sldId id="497" r:id="rId22"/>
    <p:sldId id="307" r:id="rId23"/>
    <p:sldId id="308" r:id="rId24"/>
    <p:sldId id="2408" r:id="rId25"/>
    <p:sldId id="502" r:id="rId26"/>
    <p:sldId id="523" r:id="rId27"/>
    <p:sldId id="2404" r:id="rId28"/>
    <p:sldId id="2467" r:id="rId29"/>
    <p:sldId id="2466" r:id="rId30"/>
    <p:sldId id="342" r:id="rId31"/>
  </p:sldIdLst>
  <p:sldSz cx="12192000" cy="6858000"/>
  <p:notesSz cx="6854825" cy="97139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87" autoAdjust="0"/>
    <p:restoredTop sz="94660"/>
  </p:normalViewPr>
  <p:slideViewPr>
    <p:cSldViewPr snapToGrid="0">
      <p:cViewPr varScale="1">
        <p:scale>
          <a:sx n="71" d="100"/>
          <a:sy n="71" d="100"/>
        </p:scale>
        <p:origin x="53"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477"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478"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479"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480"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481" name="PlaceHolder 6"/>
          <p:cNvSpPr>
            <a:spLocks noGrp="1"/>
          </p:cNvSpPr>
          <p:nvPr>
            <p:ph type="sldNum"/>
          </p:nvPr>
        </p:nvSpPr>
        <p:spPr>
          <a:xfrm>
            <a:off x="4278960" y="10157400"/>
            <a:ext cx="3280680" cy="534240"/>
          </a:xfrm>
          <a:prstGeom prst="rect">
            <a:avLst/>
          </a:prstGeom>
        </p:spPr>
        <p:txBody>
          <a:bodyPr lIns="0" tIns="0" rIns="0" bIns="0" anchor="b"/>
          <a:lstStyle/>
          <a:p>
            <a:pPr algn="r"/>
            <a:fld id="{DC870CE1-FB47-4BC4-A7E6-C4EAC18C075F}" type="slidenum">
              <a:rPr lang="en-US" sz="1400" b="0" strike="noStrike" spc="-1">
                <a:latin typeface="Times New Roman"/>
              </a:rPr>
              <a:t>‹Nº›</a:t>
            </a:fld>
            <a:endParaRPr lang="en-US" sz="1400" b="0" strike="noStrike" spc="-1">
              <a:latin typeface="Times New Roman"/>
            </a:endParaRPr>
          </a:p>
        </p:txBody>
      </p:sp>
    </p:spTree>
    <p:extLst>
      <p:ext uri="{BB962C8B-B14F-4D97-AF65-F5344CB8AC3E}">
        <p14:creationId xmlns:p14="http://schemas.microsoft.com/office/powerpoint/2010/main" val="3384606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PlaceHolder 1"/>
          <p:cNvSpPr>
            <a:spLocks noGrp="1" noRot="1" noChangeAspect="1"/>
          </p:cNvSpPr>
          <p:nvPr>
            <p:ph type="sldImg"/>
          </p:nvPr>
        </p:nvSpPr>
        <p:spPr>
          <a:xfrm>
            <a:off x="190500" y="728663"/>
            <a:ext cx="6473825" cy="3641725"/>
          </a:xfrm>
          <a:prstGeom prst="rect">
            <a:avLst/>
          </a:prstGeom>
        </p:spPr>
      </p:sp>
      <p:sp>
        <p:nvSpPr>
          <p:cNvPr id="694" name="PlaceHolder 2"/>
          <p:cNvSpPr>
            <a:spLocks noGrp="1"/>
          </p:cNvSpPr>
          <p:nvPr>
            <p:ph type="body"/>
          </p:nvPr>
        </p:nvSpPr>
        <p:spPr>
          <a:xfrm>
            <a:off x="685800" y="4613400"/>
            <a:ext cx="5482440" cy="4371120"/>
          </a:xfrm>
          <a:prstGeom prst="rect">
            <a:avLst/>
          </a:prstGeom>
        </p:spPr>
        <p:txBody>
          <a:bodyPr lIns="0" tIns="0" rIns="0" bIns="0"/>
          <a:lstStyle/>
          <a:p>
            <a:endParaRPr lang="en-US" sz="2000" b="0" strike="noStrike" spc="-1">
              <a:latin typeface="Arial"/>
            </a:endParaRPr>
          </a:p>
        </p:txBody>
      </p:sp>
      <p:sp>
        <p:nvSpPr>
          <p:cNvPr id="695" name="CustomShape 3"/>
          <p:cNvSpPr/>
          <p:nvPr/>
        </p:nvSpPr>
        <p:spPr>
          <a:xfrm>
            <a:off x="3879720" y="9225000"/>
            <a:ext cx="2972520" cy="48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3D6458-B19B-4CB6-AC98-27B7B7433161}" type="slidenum">
              <a:rPr lang="en-US" sz="1200" b="0" strike="noStrike" spc="-1">
                <a:solidFill>
                  <a:srgbClr val="000000"/>
                </a:solidFill>
                <a:latin typeface="Arial"/>
              </a:rPr>
              <a:t>1</a:t>
            </a:fld>
            <a:endParaRPr lang="en-US" sz="1200" b="0" strike="noStrike" spc="-1">
              <a:latin typeface="Arial"/>
            </a:endParaRPr>
          </a:p>
        </p:txBody>
      </p:sp>
    </p:spTree>
    <p:extLst>
      <p:ext uri="{BB962C8B-B14F-4D97-AF65-F5344CB8AC3E}">
        <p14:creationId xmlns:p14="http://schemas.microsoft.com/office/powerpoint/2010/main" val="416930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051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PlaceHolder 1"/>
          <p:cNvSpPr>
            <a:spLocks noGrp="1" noRot="1" noChangeAspect="1"/>
          </p:cNvSpPr>
          <p:nvPr>
            <p:ph type="sldImg"/>
          </p:nvPr>
        </p:nvSpPr>
        <p:spPr>
          <a:xfrm>
            <a:off x="190500" y="728663"/>
            <a:ext cx="6473825" cy="3641725"/>
          </a:xfrm>
          <a:prstGeom prst="rect">
            <a:avLst/>
          </a:prstGeom>
        </p:spPr>
      </p:sp>
      <p:sp>
        <p:nvSpPr>
          <p:cNvPr id="700" name="PlaceHolder 2"/>
          <p:cNvSpPr>
            <a:spLocks noGrp="1"/>
          </p:cNvSpPr>
          <p:nvPr>
            <p:ph type="body"/>
          </p:nvPr>
        </p:nvSpPr>
        <p:spPr>
          <a:xfrm>
            <a:off x="685800" y="4613400"/>
            <a:ext cx="5482440" cy="4371120"/>
          </a:xfrm>
          <a:prstGeom prst="rect">
            <a:avLst/>
          </a:prstGeom>
        </p:spPr>
        <p:txBody>
          <a:bodyPr lIns="0" tIns="0" rIns="0" bIns="0"/>
          <a:lstStyle/>
          <a:p>
            <a:endParaRPr lang="en-US" sz="2000" b="0" strike="noStrike" spc="-1">
              <a:latin typeface="Arial"/>
            </a:endParaRPr>
          </a:p>
        </p:txBody>
      </p:sp>
      <p:sp>
        <p:nvSpPr>
          <p:cNvPr id="701" name="CustomShape 3"/>
          <p:cNvSpPr/>
          <p:nvPr/>
        </p:nvSpPr>
        <p:spPr>
          <a:xfrm>
            <a:off x="3879720" y="9225000"/>
            <a:ext cx="2972520" cy="48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912878CD-DE56-4C7C-A638-B1C169311AA2}" type="slidenum">
              <a:rPr kumimoji="0" lang="en-US" sz="1200" b="0" i="0" u="none" strike="noStrike" kern="1200" cap="none" spc="-1" normalizeH="0" baseline="0" noProof="0">
                <a:ln>
                  <a:noFill/>
                </a:ln>
                <a:solidFill>
                  <a:srgbClr val="000000"/>
                </a:solidFill>
                <a:effectLst/>
                <a:uLnTx/>
                <a:uFillTx/>
                <a:latin typeface="Arial"/>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1" normalizeH="0" baseline="0" noProof="0">
              <a:ln>
                <a:noFill/>
              </a:ln>
              <a:solidFill>
                <a:prstClr val="black"/>
              </a:solidFill>
              <a:effectLst/>
              <a:uLnTx/>
              <a:uFillTx/>
              <a:latin typeface="Arial"/>
            </a:endParaRPr>
          </a:p>
        </p:txBody>
      </p:sp>
    </p:spTree>
    <p:extLst>
      <p:ext uri="{BB962C8B-B14F-4D97-AF65-F5344CB8AC3E}">
        <p14:creationId xmlns:p14="http://schemas.microsoft.com/office/powerpoint/2010/main" val="1452570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3418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0909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8869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PlaceHolder 1"/>
          <p:cNvSpPr>
            <a:spLocks noGrp="1" noRot="1" noChangeAspect="1"/>
          </p:cNvSpPr>
          <p:nvPr>
            <p:ph type="sldImg"/>
          </p:nvPr>
        </p:nvSpPr>
        <p:spPr>
          <a:xfrm>
            <a:off x="190500" y="728663"/>
            <a:ext cx="6473825" cy="3641725"/>
          </a:xfrm>
          <a:prstGeom prst="rect">
            <a:avLst/>
          </a:prstGeom>
        </p:spPr>
      </p:sp>
      <p:sp>
        <p:nvSpPr>
          <p:cNvPr id="697" name="PlaceHolder 2"/>
          <p:cNvSpPr>
            <a:spLocks noGrp="1"/>
          </p:cNvSpPr>
          <p:nvPr>
            <p:ph type="body"/>
          </p:nvPr>
        </p:nvSpPr>
        <p:spPr>
          <a:xfrm>
            <a:off x="685800" y="4613400"/>
            <a:ext cx="5482440" cy="4371120"/>
          </a:xfrm>
          <a:prstGeom prst="rect">
            <a:avLst/>
          </a:prstGeom>
        </p:spPr>
        <p:txBody>
          <a:bodyPr lIns="0" tIns="0" rIns="0" bIns="0"/>
          <a:lstStyle/>
          <a:p>
            <a:endParaRPr lang="en-US" sz="2000" b="0" strike="noStrike" spc="-1">
              <a:latin typeface="Arial"/>
            </a:endParaRPr>
          </a:p>
        </p:txBody>
      </p:sp>
      <p:sp>
        <p:nvSpPr>
          <p:cNvPr id="698" name="CustomShape 3"/>
          <p:cNvSpPr/>
          <p:nvPr/>
        </p:nvSpPr>
        <p:spPr>
          <a:xfrm>
            <a:off x="3879720" y="9225000"/>
            <a:ext cx="2972520" cy="48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AE8C3A1-A390-4242-B2F7-8E04D605957F}" type="slidenum">
              <a:rPr kumimoji="0" lang="en-US" sz="1200" b="0" i="0" u="none" strike="noStrike" kern="1200" cap="none" spc="-1"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1"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676124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850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0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0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39349" y="107754"/>
            <a:ext cx="10972800" cy="504056"/>
          </a:xfrm>
          <a:prstGeom prst="rect">
            <a:avLst/>
          </a:prstGeom>
        </p:spPr>
        <p:txBody>
          <a:bodyPr/>
          <a:lstStyle/>
          <a:p>
            <a:r>
              <a:rPr lang="es-ES"/>
              <a:t>Haga clic para modificar el estilo de título del patrón</a:t>
            </a:r>
          </a:p>
        </p:txBody>
      </p:sp>
      <p:sp>
        <p:nvSpPr>
          <p:cNvPr id="3" name="2 Marcador de contenido"/>
          <p:cNvSpPr>
            <a:spLocks noGrp="1"/>
          </p:cNvSpPr>
          <p:nvPr>
            <p:ph idx="1"/>
          </p:nvPr>
        </p:nvSpPr>
        <p:spPr>
          <a:xfrm>
            <a:off x="239349" y="1124745"/>
            <a:ext cx="11617291" cy="5001419"/>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número de diapositiva"/>
          <p:cNvSpPr>
            <a:spLocks noGrp="1"/>
          </p:cNvSpPr>
          <p:nvPr>
            <p:ph type="sldNum" sz="quarter" idx="10"/>
          </p:nvPr>
        </p:nvSpPr>
        <p:spPr>
          <a:xfrm>
            <a:off x="9264352" y="6356351"/>
            <a:ext cx="2844800" cy="365125"/>
          </a:xfrm>
          <a:prstGeom prst="rect">
            <a:avLst/>
          </a:prstGeom>
        </p:spPr>
        <p:txBody>
          <a:bodyPr/>
          <a:lstStyle/>
          <a:p>
            <a:fld id="{E8B4A071-A56F-488A-BA3A-142EC9D6E9F0}" type="slidenum">
              <a:rPr lang="es-ES" smtClean="0"/>
              <a:pPr/>
              <a:t>‹Nº›</a:t>
            </a:fld>
            <a:endParaRPr lang="es-ES"/>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42247" y="-5854"/>
            <a:ext cx="2850016" cy="907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67090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638" y="2130425"/>
            <a:ext cx="10362724" cy="1470025"/>
          </a:xfrm>
          <a:prstGeom prst="rect">
            <a:avLst/>
          </a:prstGeom>
        </p:spPr>
        <p:txBody>
          <a:bodyPr vert="horz"/>
          <a:lstStyle/>
          <a:p>
            <a:r>
              <a:rPr lang="es-ES_tradnl"/>
              <a:t>Clic para editar título</a:t>
            </a:r>
            <a:endParaRPr lang="es-ES"/>
          </a:p>
        </p:txBody>
      </p:sp>
      <p:sp>
        <p:nvSpPr>
          <p:cNvPr id="3" name="Subtítulo 2"/>
          <p:cNvSpPr>
            <a:spLocks noGrp="1"/>
          </p:cNvSpPr>
          <p:nvPr>
            <p:ph type="subTitle" idx="1"/>
          </p:nvPr>
        </p:nvSpPr>
        <p:spPr>
          <a:xfrm>
            <a:off x="1828483" y="3886200"/>
            <a:ext cx="8535035" cy="1752600"/>
          </a:xfrm>
          <a:prstGeom prst="rect">
            <a:avLst/>
          </a:prstGeom>
        </p:spPr>
        <p:txBody>
          <a:bodyPr vert="horz"/>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es-ES_tradnl"/>
              <a:t>Haga clic para modificar el estilo de subtítulo del patrón</a:t>
            </a:r>
            <a:endParaRPr lang="es-ES"/>
          </a:p>
        </p:txBody>
      </p:sp>
    </p:spTree>
    <p:extLst>
      <p:ext uri="{BB962C8B-B14F-4D97-AF65-F5344CB8AC3E}">
        <p14:creationId xmlns:p14="http://schemas.microsoft.com/office/powerpoint/2010/main" val="270282609"/>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759" y="274638"/>
            <a:ext cx="10972482" cy="1143000"/>
          </a:xfrm>
          <a:prstGeom prst="rect">
            <a:avLst/>
          </a:prstGeom>
        </p:spPr>
        <p:txBody>
          <a:bodyPr vert="horz"/>
          <a:lstStyle/>
          <a:p>
            <a:r>
              <a:rPr lang="es-ES_tradnl"/>
              <a:t>Clic para editar título</a:t>
            </a:r>
            <a:endParaRPr lang="es-ES"/>
          </a:p>
        </p:txBody>
      </p:sp>
      <p:sp>
        <p:nvSpPr>
          <p:cNvPr id="3" name="Marcador de contenido 2"/>
          <p:cNvSpPr>
            <a:spLocks noGrp="1"/>
          </p:cNvSpPr>
          <p:nvPr>
            <p:ph idx="1"/>
          </p:nvPr>
        </p:nvSpPr>
        <p:spPr>
          <a:xfrm>
            <a:off x="609759" y="1600200"/>
            <a:ext cx="10972482" cy="4525963"/>
          </a:xfrm>
          <a:prstGeom prst="rect">
            <a:avLst/>
          </a:prstGeom>
        </p:spPr>
        <p:txBody>
          <a:bodyPr vert="horz"/>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Tree>
    <p:extLst>
      <p:ext uri="{BB962C8B-B14F-4D97-AF65-F5344CB8AC3E}">
        <p14:creationId xmlns:p14="http://schemas.microsoft.com/office/powerpoint/2010/main" val="2007444337"/>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70" y="4406900"/>
            <a:ext cx="10363517" cy="1362075"/>
          </a:xfrm>
          <a:prstGeom prst="rect">
            <a:avLst/>
          </a:prstGeom>
        </p:spPr>
        <p:txBody>
          <a:bodyPr vert="horz" anchor="t"/>
          <a:lstStyle>
            <a:lvl1pPr algn="l">
              <a:defRPr sz="2000" b="1" cap="all"/>
            </a:lvl1pPr>
          </a:lstStyle>
          <a:p>
            <a:r>
              <a:rPr lang="es-ES_tradnl"/>
              <a:t>Clic para editar título</a:t>
            </a:r>
            <a:endParaRPr lang="es-ES"/>
          </a:p>
        </p:txBody>
      </p:sp>
      <p:sp>
        <p:nvSpPr>
          <p:cNvPr id="3" name="Marcador de texto 2"/>
          <p:cNvSpPr>
            <a:spLocks noGrp="1"/>
          </p:cNvSpPr>
          <p:nvPr>
            <p:ph type="body" idx="1"/>
          </p:nvPr>
        </p:nvSpPr>
        <p:spPr>
          <a:xfrm>
            <a:off x="963070" y="2906712"/>
            <a:ext cx="10363517" cy="1500188"/>
          </a:xfrm>
          <a:prstGeom prst="rect">
            <a:avLst/>
          </a:prstGeom>
        </p:spPr>
        <p:txBody>
          <a:bodyPr vert="horz" anchor="b"/>
          <a:lstStyle>
            <a:lvl1pPr marL="0" indent="0">
              <a:buNone/>
              <a:defRPr sz="1000"/>
            </a:lvl1pPr>
            <a:lvl2pPr marL="228600" indent="0">
              <a:buNone/>
              <a:defRPr sz="900"/>
            </a:lvl2pPr>
            <a:lvl3pPr marL="457200" indent="0">
              <a:buNone/>
              <a:defRPr sz="800"/>
            </a:lvl3pPr>
            <a:lvl4pPr marL="685800" indent="0">
              <a:buNone/>
              <a:defRPr sz="700"/>
            </a:lvl4pPr>
            <a:lvl5pPr marL="914400" indent="0">
              <a:buNone/>
              <a:defRPr sz="700"/>
            </a:lvl5pPr>
            <a:lvl6pPr marL="1143000" indent="0">
              <a:buNone/>
              <a:defRPr sz="700"/>
            </a:lvl6pPr>
            <a:lvl7pPr marL="1371600" indent="0">
              <a:buNone/>
              <a:defRPr sz="700"/>
            </a:lvl7pPr>
            <a:lvl8pPr marL="1600200" indent="0">
              <a:buNone/>
              <a:defRPr sz="700"/>
            </a:lvl8pPr>
            <a:lvl9pPr marL="1828800" indent="0">
              <a:buNone/>
              <a:defRPr sz="700"/>
            </a:lvl9pPr>
          </a:lstStyle>
          <a:p>
            <a:pPr lvl="0"/>
            <a:r>
              <a:rPr lang="es-ES_tradnl"/>
              <a:t>Haga clic para modificar el estilo de texto del patrón</a:t>
            </a:r>
          </a:p>
        </p:txBody>
      </p:sp>
    </p:spTree>
    <p:extLst>
      <p:ext uri="{BB962C8B-B14F-4D97-AF65-F5344CB8AC3E}">
        <p14:creationId xmlns:p14="http://schemas.microsoft.com/office/powerpoint/2010/main" val="3612403736"/>
      </p:ext>
    </p:extLst>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759" y="274638"/>
            <a:ext cx="10972482" cy="1143000"/>
          </a:xfrm>
          <a:prstGeom prst="rect">
            <a:avLst/>
          </a:prstGeom>
        </p:spPr>
        <p:txBody>
          <a:bodyPr vert="horz"/>
          <a:lstStyle/>
          <a:p>
            <a:r>
              <a:rPr lang="es-ES_tradnl"/>
              <a:t>Clic para editar título</a:t>
            </a:r>
            <a:endParaRPr lang="es-ES"/>
          </a:p>
        </p:txBody>
      </p:sp>
      <p:sp>
        <p:nvSpPr>
          <p:cNvPr id="3" name="Marcador de contenido 2"/>
          <p:cNvSpPr>
            <a:spLocks noGrp="1"/>
          </p:cNvSpPr>
          <p:nvPr>
            <p:ph sz="half" idx="1"/>
          </p:nvPr>
        </p:nvSpPr>
        <p:spPr>
          <a:xfrm>
            <a:off x="609759" y="1600200"/>
            <a:ext cx="5448131" cy="4525963"/>
          </a:xfrm>
          <a:prstGeom prst="rect">
            <a:avLst/>
          </a:prstGeom>
        </p:spPr>
        <p:txBody>
          <a:bodyPr vert="horz"/>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6134110" y="1600200"/>
            <a:ext cx="5448131" cy="4525963"/>
          </a:xfrm>
          <a:prstGeom prst="rect">
            <a:avLst/>
          </a:prstGeom>
        </p:spPr>
        <p:txBody>
          <a:bodyPr vert="horz"/>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Tree>
    <p:extLst>
      <p:ext uri="{BB962C8B-B14F-4D97-AF65-F5344CB8AC3E}">
        <p14:creationId xmlns:p14="http://schemas.microsoft.com/office/powerpoint/2010/main" val="193040825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759" y="274638"/>
            <a:ext cx="10972482" cy="1143000"/>
          </a:xfrm>
          <a:prstGeom prst="rect">
            <a:avLst/>
          </a:prstGeom>
        </p:spPr>
        <p:txBody>
          <a:bodyPr vert="horz"/>
          <a:lstStyle>
            <a:lvl1pPr>
              <a:defRPr/>
            </a:lvl1pPr>
          </a:lstStyle>
          <a:p>
            <a:r>
              <a:rPr lang="es-ES_tradnl"/>
              <a:t>Clic para editar título</a:t>
            </a:r>
            <a:endParaRPr lang="es-ES"/>
          </a:p>
        </p:txBody>
      </p:sp>
      <p:sp>
        <p:nvSpPr>
          <p:cNvPr id="3" name="Marcador de texto 2"/>
          <p:cNvSpPr>
            <a:spLocks noGrp="1"/>
          </p:cNvSpPr>
          <p:nvPr>
            <p:ph type="body" idx="1"/>
          </p:nvPr>
        </p:nvSpPr>
        <p:spPr>
          <a:xfrm>
            <a:off x="609759" y="1535112"/>
            <a:ext cx="5386997" cy="639763"/>
          </a:xfrm>
          <a:prstGeom prst="rect">
            <a:avLst/>
          </a:prstGeom>
        </p:spPr>
        <p:txBody>
          <a:bodyPr vert="horz"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_tradnl"/>
              <a:t>Haga clic para modificar el estilo de texto del patrón</a:t>
            </a:r>
          </a:p>
        </p:txBody>
      </p:sp>
      <p:sp>
        <p:nvSpPr>
          <p:cNvPr id="4" name="Marcador de contenido 3"/>
          <p:cNvSpPr>
            <a:spLocks noGrp="1"/>
          </p:cNvSpPr>
          <p:nvPr>
            <p:ph sz="half" idx="2"/>
          </p:nvPr>
        </p:nvSpPr>
        <p:spPr>
          <a:xfrm>
            <a:off x="609759" y="2174875"/>
            <a:ext cx="5386997" cy="3951288"/>
          </a:xfrm>
          <a:prstGeom prst="rect">
            <a:avLst/>
          </a:prstGeom>
        </p:spPr>
        <p:txBody>
          <a:bodyPr vert="horz"/>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6193657" y="1535112"/>
            <a:ext cx="5388584" cy="639763"/>
          </a:xfrm>
          <a:prstGeom prst="rect">
            <a:avLst/>
          </a:prstGeom>
        </p:spPr>
        <p:txBody>
          <a:bodyPr vert="horz"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93657" y="2174875"/>
            <a:ext cx="5388584" cy="3951288"/>
          </a:xfrm>
          <a:prstGeom prst="rect">
            <a:avLst/>
          </a:prstGeom>
        </p:spPr>
        <p:txBody>
          <a:bodyPr vert="horz"/>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Tree>
    <p:extLst>
      <p:ext uri="{BB962C8B-B14F-4D97-AF65-F5344CB8AC3E}">
        <p14:creationId xmlns:p14="http://schemas.microsoft.com/office/powerpoint/2010/main" val="1760887319"/>
      </p:ext>
    </p:extLst>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759" y="274638"/>
            <a:ext cx="10972482" cy="1143000"/>
          </a:xfrm>
          <a:prstGeom prst="rect">
            <a:avLst/>
          </a:prstGeom>
        </p:spPr>
        <p:txBody>
          <a:bodyPr vert="horz"/>
          <a:lstStyle/>
          <a:p>
            <a:r>
              <a:rPr lang="es-ES_tradnl"/>
              <a:t>Clic para editar título</a:t>
            </a:r>
            <a:endParaRPr lang="es-ES"/>
          </a:p>
        </p:txBody>
      </p:sp>
    </p:spTree>
    <p:extLst>
      <p:ext uri="{BB962C8B-B14F-4D97-AF65-F5344CB8AC3E}">
        <p14:creationId xmlns:p14="http://schemas.microsoft.com/office/powerpoint/2010/main" val="2554212307"/>
      </p:ext>
    </p:extLst>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131606"/>
      </p:ext>
    </p:extLst>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759" y="273050"/>
            <a:ext cx="4011070" cy="1162050"/>
          </a:xfrm>
          <a:prstGeom prst="rect">
            <a:avLst/>
          </a:prstGeom>
        </p:spPr>
        <p:txBody>
          <a:bodyPr vert="horz" anchor="b"/>
          <a:lstStyle>
            <a:lvl1pPr algn="l">
              <a:defRPr sz="1000" b="1"/>
            </a:lvl1pPr>
          </a:lstStyle>
          <a:p>
            <a:r>
              <a:rPr lang="es-ES_tradnl"/>
              <a:t>Clic para editar título</a:t>
            </a:r>
            <a:endParaRPr lang="es-ES"/>
          </a:p>
        </p:txBody>
      </p:sp>
      <p:sp>
        <p:nvSpPr>
          <p:cNvPr id="3" name="Marcador de contenido 2"/>
          <p:cNvSpPr>
            <a:spLocks noGrp="1"/>
          </p:cNvSpPr>
          <p:nvPr>
            <p:ph idx="1"/>
          </p:nvPr>
        </p:nvSpPr>
        <p:spPr>
          <a:xfrm>
            <a:off x="4766916" y="273050"/>
            <a:ext cx="6815325" cy="5853113"/>
          </a:xfrm>
          <a:prstGeom prst="rect">
            <a:avLst/>
          </a:prstGeom>
        </p:spPr>
        <p:txBody>
          <a:bodyPr vert="horz"/>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609759" y="1435100"/>
            <a:ext cx="4011070" cy="4691063"/>
          </a:xfrm>
          <a:prstGeom prst="rect">
            <a:avLst/>
          </a:prstGeom>
        </p:spPr>
        <p:txBody>
          <a:bodyPr vert="horz"/>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es-ES_tradnl"/>
              <a:t>Haga clic para modificar el estilo de texto del patrón</a:t>
            </a:r>
          </a:p>
        </p:txBody>
      </p:sp>
    </p:spTree>
    <p:extLst>
      <p:ext uri="{BB962C8B-B14F-4D97-AF65-F5344CB8AC3E}">
        <p14:creationId xmlns:p14="http://schemas.microsoft.com/office/powerpoint/2010/main" val="3672887467"/>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810" y="4800600"/>
            <a:ext cx="7314724" cy="566738"/>
          </a:xfrm>
          <a:prstGeom prst="rect">
            <a:avLst/>
          </a:prstGeom>
        </p:spPr>
        <p:txBody>
          <a:bodyPr vert="horz" anchor="b"/>
          <a:lstStyle>
            <a:lvl1pPr algn="l">
              <a:defRPr sz="1000" b="1"/>
            </a:lvl1pPr>
          </a:lstStyle>
          <a:p>
            <a:r>
              <a:rPr lang="es-ES_tradnl"/>
              <a:t>Clic para editar título</a:t>
            </a:r>
            <a:endParaRPr lang="es-ES"/>
          </a:p>
        </p:txBody>
      </p:sp>
      <p:sp>
        <p:nvSpPr>
          <p:cNvPr id="3" name="Marcador de posición de imagen 2"/>
          <p:cNvSpPr>
            <a:spLocks noGrp="1"/>
          </p:cNvSpPr>
          <p:nvPr>
            <p:ph type="pic" idx="1"/>
          </p:nvPr>
        </p:nvSpPr>
        <p:spPr>
          <a:xfrm>
            <a:off x="2389810" y="612775"/>
            <a:ext cx="7314724" cy="4114800"/>
          </a:xfrm>
          <a:prstGeom prst="rect">
            <a:avLst/>
          </a:prstGeom>
        </p:spPr>
        <p:txBody>
          <a:bodyPr vert="horz"/>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endParaRPr lang="es-ES" noProof="0"/>
          </a:p>
        </p:txBody>
      </p:sp>
      <p:sp>
        <p:nvSpPr>
          <p:cNvPr id="4" name="Marcador de texto 3"/>
          <p:cNvSpPr>
            <a:spLocks noGrp="1"/>
          </p:cNvSpPr>
          <p:nvPr>
            <p:ph type="body" sz="half" idx="2"/>
          </p:nvPr>
        </p:nvSpPr>
        <p:spPr>
          <a:xfrm>
            <a:off x="2389810" y="5367338"/>
            <a:ext cx="7314724" cy="804863"/>
          </a:xfrm>
          <a:prstGeom prst="rect">
            <a:avLst/>
          </a:prstGeom>
        </p:spPr>
        <p:txBody>
          <a:bodyPr vert="horz"/>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es-ES_tradnl"/>
              <a:t>Haga clic para modificar el estilo de texto del patrón</a:t>
            </a:r>
          </a:p>
        </p:txBody>
      </p:sp>
    </p:spTree>
    <p:extLst>
      <p:ext uri="{BB962C8B-B14F-4D97-AF65-F5344CB8AC3E}">
        <p14:creationId xmlns:p14="http://schemas.microsoft.com/office/powerpoint/2010/main" val="3610533112"/>
      </p:ext>
    </p:extLst>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609759" y="274638"/>
            <a:ext cx="10972482" cy="1143000"/>
          </a:xfrm>
          <a:prstGeom prst="rect">
            <a:avLst/>
          </a:prstGeom>
        </p:spPr>
        <p:txBody>
          <a:bodyPr vert="horz"/>
          <a:lstStyle/>
          <a:p>
            <a:r>
              <a:rPr lang="es-ES_tradnl"/>
              <a:t>Clic para editar título</a:t>
            </a:r>
            <a:endParaRPr lang="es-ES"/>
          </a:p>
        </p:txBody>
      </p:sp>
      <p:sp>
        <p:nvSpPr>
          <p:cNvPr id="3" name="Marcador de texto vertical 2"/>
          <p:cNvSpPr>
            <a:spLocks noGrp="1"/>
          </p:cNvSpPr>
          <p:nvPr>
            <p:ph type="body" orient="vert" idx="1"/>
          </p:nvPr>
        </p:nvSpPr>
        <p:spPr>
          <a:xfrm>
            <a:off x="609759" y="1600200"/>
            <a:ext cx="10972482" cy="4525963"/>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Tree>
    <p:extLst>
      <p:ext uri="{BB962C8B-B14F-4D97-AF65-F5344CB8AC3E}">
        <p14:creationId xmlns:p14="http://schemas.microsoft.com/office/powerpoint/2010/main" val="1763283450"/>
      </p:ext>
    </p:extLst>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121" y="274638"/>
            <a:ext cx="2743120" cy="5851525"/>
          </a:xfrm>
          <a:prstGeom prst="rect">
            <a:avLst/>
          </a:prstGeo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609759" y="274638"/>
            <a:ext cx="8153142" cy="5851525"/>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Tree>
    <p:extLst>
      <p:ext uri="{BB962C8B-B14F-4D97-AF65-F5344CB8AC3E}">
        <p14:creationId xmlns:p14="http://schemas.microsoft.com/office/powerpoint/2010/main" val="61727290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5.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8"/>
          <p:cNvPicPr/>
          <p:nvPr/>
        </p:nvPicPr>
        <p:blipFill>
          <a:blip r:embed="rId14"/>
          <a:stretch/>
        </p:blipFill>
        <p:spPr>
          <a:xfrm>
            <a:off x="10020240" y="333360"/>
            <a:ext cx="1907280" cy="957960"/>
          </a:xfrm>
          <a:prstGeom prst="rect">
            <a:avLst/>
          </a:prstGeom>
          <a:ln>
            <a:noFill/>
          </a:ln>
        </p:spPr>
      </p:pic>
      <p:sp>
        <p:nvSpPr>
          <p:cNvPr id="9" name="CustomShape 1"/>
          <p:cNvSpPr/>
          <p:nvPr/>
        </p:nvSpPr>
        <p:spPr>
          <a:xfrm>
            <a:off x="0" y="-190440"/>
            <a:ext cx="12359520" cy="7363800"/>
          </a:xfrm>
          <a:prstGeom prst="rect">
            <a:avLst/>
          </a:prstGeom>
          <a:solidFill>
            <a:srgbClr val="0097B6"/>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7200" b="0" strike="noStrike" spc="-1">
                <a:solidFill>
                  <a:srgbClr val="FFFFFF"/>
                </a:solidFill>
                <a:latin typeface="Arial"/>
                <a:ea typeface="DejaVu Sans"/>
              </a:rPr>
              <a:t> </a:t>
            </a:r>
            <a:endParaRPr lang="en-US" sz="7200" b="0" strike="noStrike" spc="-1">
              <a:latin typeface="Arial"/>
            </a:endParaRPr>
          </a:p>
        </p:txBody>
      </p:sp>
      <p:sp>
        <p:nvSpPr>
          <p:cNvPr id="2" name="Line 2"/>
          <p:cNvSpPr/>
          <p:nvPr/>
        </p:nvSpPr>
        <p:spPr>
          <a:xfrm>
            <a:off x="2982600" y="333360"/>
            <a:ext cx="24120" cy="6408720"/>
          </a:xfrm>
          <a:prstGeom prst="line">
            <a:avLst/>
          </a:prstGeom>
          <a:ln w="25560">
            <a:solidFill>
              <a:schemeClr val="accent3">
                <a:shade val="95000"/>
                <a:satMod val="105000"/>
                <a:alpha val="50000"/>
              </a:schemeClr>
            </a:solidFill>
            <a:round/>
          </a:ln>
        </p:spPr>
        <p:style>
          <a:lnRef idx="1">
            <a:schemeClr val="accent3"/>
          </a:lnRef>
          <a:fillRef idx="0">
            <a:schemeClr val="accent3"/>
          </a:fillRef>
          <a:effectRef idx="0">
            <a:schemeClr val="accent3"/>
          </a:effectRef>
          <a:fontRef idx="minor"/>
        </p:style>
      </p:sp>
      <p:pic>
        <p:nvPicPr>
          <p:cNvPr id="3" name="Imagen 5"/>
          <p:cNvPicPr/>
          <p:nvPr/>
        </p:nvPicPr>
        <p:blipFill>
          <a:blip r:embed="rId15"/>
          <a:stretch/>
        </p:blipFill>
        <p:spPr>
          <a:xfrm>
            <a:off x="328680" y="1339920"/>
            <a:ext cx="2459880" cy="5617440"/>
          </a:xfrm>
          <a:prstGeom prst="rect">
            <a:avLst/>
          </a:prstGeom>
          <a:ln>
            <a:noFill/>
          </a:ln>
        </p:spPr>
      </p:pic>
      <p:sp>
        <p:nvSpPr>
          <p:cNvPr id="4" name="CustomShape 3"/>
          <p:cNvSpPr/>
          <p:nvPr/>
        </p:nvSpPr>
        <p:spPr>
          <a:xfrm rot="10800000">
            <a:off x="4843080" y="11718720"/>
            <a:ext cx="2216880" cy="5071320"/>
          </a:xfrm>
          <a:prstGeom prst="rect">
            <a:avLst/>
          </a:prstGeom>
          <a:solidFill>
            <a:srgbClr val="0097B6">
              <a:alpha val="90000"/>
            </a:srgbClr>
          </a:solidFill>
          <a:ln>
            <a:noFill/>
          </a:ln>
        </p:spPr>
        <p:style>
          <a:lnRef idx="2">
            <a:schemeClr val="accent1">
              <a:shade val="50000"/>
            </a:schemeClr>
          </a:lnRef>
          <a:fillRef idx="1">
            <a:schemeClr val="accent1"/>
          </a:fillRef>
          <a:effectRef idx="0">
            <a:schemeClr val="accent1"/>
          </a:effectRef>
          <a:fontRef idx="minor"/>
        </p:style>
      </p:sp>
      <p:pic>
        <p:nvPicPr>
          <p:cNvPr id="5" name="Imagen 9"/>
          <p:cNvPicPr/>
          <p:nvPr/>
        </p:nvPicPr>
        <p:blipFill>
          <a:blip r:embed="rId16"/>
          <a:stretch/>
        </p:blipFill>
        <p:spPr>
          <a:xfrm>
            <a:off x="522360" y="525600"/>
            <a:ext cx="2020320" cy="813600"/>
          </a:xfrm>
          <a:prstGeom prst="rect">
            <a:avLst/>
          </a:prstGeom>
          <a:ln>
            <a:noFill/>
          </a:ln>
        </p:spPr>
      </p:pic>
      <p:sp>
        <p:nvSpPr>
          <p:cNvPr id="6"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75" name="Picture 8"/>
          <p:cNvPicPr/>
          <p:nvPr/>
        </p:nvPicPr>
        <p:blipFill>
          <a:blip r:embed="rId15"/>
          <a:stretch/>
        </p:blipFill>
        <p:spPr>
          <a:xfrm>
            <a:off x="10020240" y="333360"/>
            <a:ext cx="1907280" cy="957960"/>
          </a:xfrm>
          <a:prstGeom prst="rect">
            <a:avLst/>
          </a:prstGeom>
          <a:ln>
            <a:noFill/>
          </a:ln>
        </p:spPr>
      </p:pic>
      <p:sp>
        <p:nvSpPr>
          <p:cNvPr id="176" name="CustomShape 1"/>
          <p:cNvSpPr/>
          <p:nvPr/>
        </p:nvSpPr>
        <p:spPr>
          <a:xfrm>
            <a:off x="-399960" y="6381720"/>
            <a:ext cx="12950280" cy="475560"/>
          </a:xfrm>
          <a:prstGeom prst="rect">
            <a:avLst/>
          </a:prstGeom>
          <a:solidFill>
            <a:srgbClr val="0097B6"/>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a:solidFill>
                  <a:srgbClr val="FFFFFF"/>
                </a:solidFill>
                <a:latin typeface="Arial"/>
                <a:ea typeface="DejaVu Sans"/>
              </a:rPr>
              <a:t> </a:t>
            </a:r>
            <a:endParaRPr lang="en-US" sz="1800" b="0" strike="noStrike" spc="-1">
              <a:latin typeface="Arial"/>
            </a:endParaRPr>
          </a:p>
        </p:txBody>
      </p:sp>
      <p:sp>
        <p:nvSpPr>
          <p:cNvPr id="177" name="CustomShape 2"/>
          <p:cNvSpPr/>
          <p:nvPr/>
        </p:nvSpPr>
        <p:spPr>
          <a:xfrm>
            <a:off x="-399960" y="333360"/>
            <a:ext cx="5979240" cy="791280"/>
          </a:xfrm>
          <a:prstGeom prst="rect">
            <a:avLst/>
          </a:prstGeom>
          <a:solidFill>
            <a:srgbClr val="0097B6">
              <a:alpha val="36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a:solidFill>
                  <a:srgbClr val="FFFFFF"/>
                </a:solidFill>
                <a:latin typeface="Arial"/>
                <a:ea typeface="DejaVu Sans"/>
              </a:rPr>
              <a:t> </a:t>
            </a:r>
            <a:endParaRPr lang="en-US" sz="1800" b="0" strike="noStrike" spc="-1">
              <a:latin typeface="Arial"/>
            </a:endParaRPr>
          </a:p>
        </p:txBody>
      </p:sp>
      <p:sp>
        <p:nvSpPr>
          <p:cNvPr id="178" name="CustomShape 3"/>
          <p:cNvSpPr/>
          <p:nvPr/>
        </p:nvSpPr>
        <p:spPr>
          <a:xfrm>
            <a:off x="9786960" y="6381720"/>
            <a:ext cx="2133000" cy="47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CE8AC2A2-CE6F-4924-BDC9-8CA096CEE2F5}" type="slidenum">
              <a:rPr lang="en-US" sz="2000" b="0" strike="noStrike" spc="-1">
                <a:solidFill>
                  <a:srgbClr val="FFFFFF"/>
                </a:solidFill>
                <a:latin typeface="Arial"/>
                <a:ea typeface="DejaVu Sans"/>
              </a:rPr>
              <a:t>‹Nº›</a:t>
            </a:fld>
            <a:endParaRPr lang="en-US" sz="2000" b="0" strike="noStrike" spc="-1">
              <a:latin typeface="Arial"/>
            </a:endParaRPr>
          </a:p>
        </p:txBody>
      </p:sp>
      <p:sp>
        <p:nvSpPr>
          <p:cNvPr id="179"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80"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9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050" name="Oval 6">
            <a:extLst>
              <a:ext uri="{FF2B5EF4-FFF2-40B4-BE49-F238E27FC236}">
                <a16:creationId xmlns:a16="http://schemas.microsoft.com/office/drawing/2014/main" id="{11A24154-B817-4B55-8233-71F8A1E89A2A}"/>
              </a:ext>
            </a:extLst>
          </p:cNvPr>
          <p:cNvSpPr>
            <a:spLocks noChangeAspect="1"/>
          </p:cNvSpPr>
          <p:nvPr userDrawn="1"/>
        </p:nvSpPr>
        <p:spPr bwMode="auto">
          <a:xfrm>
            <a:off x="11705305" y="6416675"/>
            <a:ext cx="302497" cy="301625"/>
          </a:xfrm>
          <a:prstGeom prst="ellipse">
            <a:avLst/>
          </a:prstGeom>
          <a:solidFill>
            <a:srgbClr val="003399"/>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45703" tIns="22851" rIns="45703" bIns="22851" anchor="ctr"/>
          <a:lstStyle>
            <a:lvl1pPr defTabSz="1828800">
              <a:defRPr sz="3600">
                <a:solidFill>
                  <a:schemeClr val="tx1"/>
                </a:solidFill>
                <a:latin typeface="Calibri" panose="020F0502020204030204" pitchFamily="34" charset="0"/>
                <a:ea typeface="MS PGothic" panose="020B0600070205080204" pitchFamily="34" charset="-128"/>
              </a:defRPr>
            </a:lvl1pPr>
            <a:lvl2pPr marL="742950" indent="-285750" defTabSz="1828800">
              <a:defRPr sz="3600">
                <a:solidFill>
                  <a:schemeClr val="tx1"/>
                </a:solidFill>
                <a:latin typeface="Calibri" panose="020F0502020204030204" pitchFamily="34" charset="0"/>
                <a:ea typeface="MS PGothic" panose="020B0600070205080204" pitchFamily="34" charset="-128"/>
              </a:defRPr>
            </a:lvl2pPr>
            <a:lvl3pPr marL="1143000" indent="-228600" defTabSz="1828800">
              <a:defRPr sz="3600">
                <a:solidFill>
                  <a:schemeClr val="tx1"/>
                </a:solidFill>
                <a:latin typeface="Calibri" panose="020F0502020204030204" pitchFamily="34" charset="0"/>
                <a:ea typeface="MS PGothic" panose="020B0600070205080204" pitchFamily="34" charset="-128"/>
              </a:defRPr>
            </a:lvl3pPr>
            <a:lvl4pPr marL="1600200" indent="-228600" defTabSz="1828800">
              <a:defRPr sz="3600">
                <a:solidFill>
                  <a:schemeClr val="tx1"/>
                </a:solidFill>
                <a:latin typeface="Calibri" panose="020F0502020204030204" pitchFamily="34" charset="0"/>
                <a:ea typeface="MS PGothic" panose="020B0600070205080204" pitchFamily="34" charset="-128"/>
              </a:defRPr>
            </a:lvl4pPr>
            <a:lvl5pPr marL="2057400" indent="-228600" defTabSz="1828800">
              <a:defRPr sz="3600">
                <a:solidFill>
                  <a:schemeClr val="tx1"/>
                </a:solidFill>
                <a:latin typeface="Calibri" panose="020F0502020204030204" pitchFamily="34" charset="0"/>
                <a:ea typeface="MS PGothic" panose="020B0600070205080204" pitchFamily="34" charset="-128"/>
              </a:defRPr>
            </a:lvl5pPr>
            <a:lvl6pPr marL="25146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6pPr>
            <a:lvl7pPr marL="29718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7pPr>
            <a:lvl8pPr marL="34290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8pPr>
            <a:lvl9pPr marL="38862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9pPr>
          </a:lstStyle>
          <a:p>
            <a:pPr algn="ctr" eaLnBrk="1" hangingPunct="1">
              <a:defRPr/>
            </a:pPr>
            <a:endParaRPr lang="es-ES" altLang="es-ES" sz="1450">
              <a:solidFill>
                <a:srgbClr val="FFFFFF"/>
              </a:solidFill>
              <a:latin typeface="Source Sans Pro Regular" charset="0"/>
            </a:endParaRPr>
          </a:p>
        </p:txBody>
      </p:sp>
      <p:sp>
        <p:nvSpPr>
          <p:cNvPr id="9" name="TextBox 7">
            <a:extLst>
              <a:ext uri="{FF2B5EF4-FFF2-40B4-BE49-F238E27FC236}">
                <a16:creationId xmlns:a16="http://schemas.microsoft.com/office/drawing/2014/main" id="{A9F373EC-790F-4E03-A6F2-19F6468D602E}"/>
              </a:ext>
            </a:extLst>
          </p:cNvPr>
          <p:cNvSpPr txBox="1">
            <a:spLocks noChangeArrowheads="1"/>
          </p:cNvSpPr>
          <p:nvPr userDrawn="1"/>
        </p:nvSpPr>
        <p:spPr bwMode="auto">
          <a:xfrm>
            <a:off x="11700403" y="6465888"/>
            <a:ext cx="303567" cy="200031"/>
          </a:xfrm>
          <a:prstGeom prst="rect">
            <a:avLst/>
          </a:prstGeom>
          <a:noFill/>
          <a:ln>
            <a:noFill/>
          </a:ln>
          <a:extLst>
            <a:ext uri="{909E8E84-426E-40dd-AFC4-6F175D3DCCD1}"/>
            <a:ext uri="{91240B29-F687-4f45-9708-019B960494DF}"/>
          </a:extLst>
        </p:spPr>
        <p:txBody>
          <a:bodyPr wrap="none" lIns="68559" tIns="34278" rIns="68559" bIns="34278">
            <a:spAutoFit/>
          </a:bodyPr>
          <a:lstStyle>
            <a:lvl1pPr defTabSz="1828800">
              <a:defRPr sz="3600">
                <a:solidFill>
                  <a:schemeClr val="tx1"/>
                </a:solidFill>
                <a:latin typeface="Calibri" panose="020F0502020204030204" pitchFamily="34" charset="0"/>
                <a:ea typeface="MS PGothic" panose="020B0600070205080204" pitchFamily="34" charset="-128"/>
              </a:defRPr>
            </a:lvl1pPr>
            <a:lvl2pPr marL="742950" indent="-285750" defTabSz="1828800">
              <a:defRPr sz="3600">
                <a:solidFill>
                  <a:schemeClr val="tx1"/>
                </a:solidFill>
                <a:latin typeface="Calibri" panose="020F0502020204030204" pitchFamily="34" charset="0"/>
                <a:ea typeface="MS PGothic" panose="020B0600070205080204" pitchFamily="34" charset="-128"/>
              </a:defRPr>
            </a:lvl2pPr>
            <a:lvl3pPr marL="1143000" indent="-228600" defTabSz="1828800">
              <a:defRPr sz="3600">
                <a:solidFill>
                  <a:schemeClr val="tx1"/>
                </a:solidFill>
                <a:latin typeface="Calibri" panose="020F0502020204030204" pitchFamily="34" charset="0"/>
                <a:ea typeface="MS PGothic" panose="020B0600070205080204" pitchFamily="34" charset="-128"/>
              </a:defRPr>
            </a:lvl3pPr>
            <a:lvl4pPr marL="1600200" indent="-228600" defTabSz="1828800">
              <a:defRPr sz="3600">
                <a:solidFill>
                  <a:schemeClr val="tx1"/>
                </a:solidFill>
                <a:latin typeface="Calibri" panose="020F0502020204030204" pitchFamily="34" charset="0"/>
                <a:ea typeface="MS PGothic" panose="020B0600070205080204" pitchFamily="34" charset="-128"/>
              </a:defRPr>
            </a:lvl4pPr>
            <a:lvl5pPr marL="2057400" indent="-228600" defTabSz="1828800">
              <a:defRPr sz="3600">
                <a:solidFill>
                  <a:schemeClr val="tx1"/>
                </a:solidFill>
                <a:latin typeface="Calibri" panose="020F0502020204030204" pitchFamily="34" charset="0"/>
                <a:ea typeface="MS PGothic" panose="020B0600070205080204" pitchFamily="34" charset="-128"/>
              </a:defRPr>
            </a:lvl5pPr>
            <a:lvl6pPr marL="25146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6pPr>
            <a:lvl7pPr marL="29718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7pPr>
            <a:lvl8pPr marL="34290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8pPr>
            <a:lvl9pPr marL="38862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9pPr>
          </a:lstStyle>
          <a:p>
            <a:pPr algn="ctr" eaLnBrk="1" hangingPunct="1">
              <a:defRPr/>
            </a:pPr>
            <a:fld id="{8608976B-D1FB-4E56-8F21-266176154C53}" type="slidenum">
              <a:rPr lang="id-ID" altLang="es-ES" sz="850" smtClean="0">
                <a:solidFill>
                  <a:schemeClr val="bg1"/>
                </a:solidFill>
                <a:latin typeface="Source Sans Pro Light" charset="0"/>
              </a:rPr>
              <a:pPr algn="ctr" eaLnBrk="1" hangingPunct="1">
                <a:defRPr/>
              </a:pPr>
              <a:t>‹Nº›</a:t>
            </a:fld>
            <a:endParaRPr lang="id-ID" altLang="es-ES" sz="1050">
              <a:solidFill>
                <a:schemeClr val="bg1"/>
              </a:solidFill>
              <a:latin typeface="Source Sans Pro Light" charset="0"/>
            </a:endParaRPr>
          </a:p>
        </p:txBody>
      </p:sp>
      <p:sp>
        <p:nvSpPr>
          <p:cNvPr id="2052" name="Oval 6">
            <a:extLst>
              <a:ext uri="{FF2B5EF4-FFF2-40B4-BE49-F238E27FC236}">
                <a16:creationId xmlns:a16="http://schemas.microsoft.com/office/drawing/2014/main" id="{E0A2CA0A-A2B3-41B8-BCCB-82663AEEDB4E}"/>
              </a:ext>
            </a:extLst>
          </p:cNvPr>
          <p:cNvSpPr>
            <a:spLocks noChangeAspect="1"/>
          </p:cNvSpPr>
          <p:nvPr userDrawn="1"/>
        </p:nvSpPr>
        <p:spPr bwMode="auto">
          <a:xfrm>
            <a:off x="11705305" y="6416675"/>
            <a:ext cx="302497" cy="301625"/>
          </a:xfrm>
          <a:prstGeom prst="ellipse">
            <a:avLst/>
          </a:prstGeom>
          <a:solidFill>
            <a:srgbClr val="003399"/>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45703" tIns="22851" rIns="45703" bIns="22851" anchor="ctr"/>
          <a:lstStyle>
            <a:lvl1pPr defTabSz="1828800">
              <a:defRPr sz="3600">
                <a:solidFill>
                  <a:schemeClr val="tx1"/>
                </a:solidFill>
                <a:latin typeface="Calibri" panose="020F0502020204030204" pitchFamily="34" charset="0"/>
                <a:ea typeface="MS PGothic" panose="020B0600070205080204" pitchFamily="34" charset="-128"/>
              </a:defRPr>
            </a:lvl1pPr>
            <a:lvl2pPr marL="742950" indent="-285750" defTabSz="1828800">
              <a:defRPr sz="3600">
                <a:solidFill>
                  <a:schemeClr val="tx1"/>
                </a:solidFill>
                <a:latin typeface="Calibri" panose="020F0502020204030204" pitchFamily="34" charset="0"/>
                <a:ea typeface="MS PGothic" panose="020B0600070205080204" pitchFamily="34" charset="-128"/>
              </a:defRPr>
            </a:lvl2pPr>
            <a:lvl3pPr marL="1143000" indent="-228600" defTabSz="1828800">
              <a:defRPr sz="3600">
                <a:solidFill>
                  <a:schemeClr val="tx1"/>
                </a:solidFill>
                <a:latin typeface="Calibri" panose="020F0502020204030204" pitchFamily="34" charset="0"/>
                <a:ea typeface="MS PGothic" panose="020B0600070205080204" pitchFamily="34" charset="-128"/>
              </a:defRPr>
            </a:lvl3pPr>
            <a:lvl4pPr marL="1600200" indent="-228600" defTabSz="1828800">
              <a:defRPr sz="3600">
                <a:solidFill>
                  <a:schemeClr val="tx1"/>
                </a:solidFill>
                <a:latin typeface="Calibri" panose="020F0502020204030204" pitchFamily="34" charset="0"/>
                <a:ea typeface="MS PGothic" panose="020B0600070205080204" pitchFamily="34" charset="-128"/>
              </a:defRPr>
            </a:lvl4pPr>
            <a:lvl5pPr marL="2057400" indent="-228600" defTabSz="1828800">
              <a:defRPr sz="3600">
                <a:solidFill>
                  <a:schemeClr val="tx1"/>
                </a:solidFill>
                <a:latin typeface="Calibri" panose="020F0502020204030204" pitchFamily="34" charset="0"/>
                <a:ea typeface="MS PGothic" panose="020B0600070205080204" pitchFamily="34" charset="-128"/>
              </a:defRPr>
            </a:lvl5pPr>
            <a:lvl6pPr marL="25146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6pPr>
            <a:lvl7pPr marL="29718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7pPr>
            <a:lvl8pPr marL="34290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8pPr>
            <a:lvl9pPr marL="38862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9pPr>
          </a:lstStyle>
          <a:p>
            <a:pPr algn="ctr" eaLnBrk="1" hangingPunct="1">
              <a:defRPr/>
            </a:pPr>
            <a:endParaRPr lang="es-ES" altLang="es-ES" sz="1450">
              <a:solidFill>
                <a:srgbClr val="FFFFFF"/>
              </a:solidFill>
              <a:latin typeface="Source Sans Pro Regular" charset="0"/>
            </a:endParaRPr>
          </a:p>
        </p:txBody>
      </p:sp>
      <p:sp>
        <p:nvSpPr>
          <p:cNvPr id="12" name="TextBox 7">
            <a:extLst>
              <a:ext uri="{FF2B5EF4-FFF2-40B4-BE49-F238E27FC236}">
                <a16:creationId xmlns:a16="http://schemas.microsoft.com/office/drawing/2014/main" id="{667AA242-A7C0-4678-A371-0D635F25CB93}"/>
              </a:ext>
            </a:extLst>
          </p:cNvPr>
          <p:cNvSpPr txBox="1">
            <a:spLocks noChangeArrowheads="1"/>
          </p:cNvSpPr>
          <p:nvPr userDrawn="1"/>
        </p:nvSpPr>
        <p:spPr bwMode="auto">
          <a:xfrm>
            <a:off x="11700403" y="6465888"/>
            <a:ext cx="303567" cy="200031"/>
          </a:xfrm>
          <a:prstGeom prst="rect">
            <a:avLst/>
          </a:prstGeom>
          <a:noFill/>
          <a:ln>
            <a:noFill/>
          </a:ln>
          <a:extLst>
            <a:ext uri="{909E8E84-426E-40dd-AFC4-6F175D3DCCD1}"/>
            <a:ext uri="{91240B29-F687-4f45-9708-019B960494DF}"/>
          </a:extLst>
        </p:spPr>
        <p:txBody>
          <a:bodyPr wrap="none" lIns="68559" tIns="34278" rIns="68559" bIns="34278">
            <a:spAutoFit/>
          </a:bodyPr>
          <a:lstStyle>
            <a:lvl1pPr defTabSz="1828800">
              <a:defRPr sz="3600">
                <a:solidFill>
                  <a:schemeClr val="tx1"/>
                </a:solidFill>
                <a:latin typeface="Calibri" panose="020F0502020204030204" pitchFamily="34" charset="0"/>
                <a:ea typeface="MS PGothic" panose="020B0600070205080204" pitchFamily="34" charset="-128"/>
              </a:defRPr>
            </a:lvl1pPr>
            <a:lvl2pPr marL="742950" indent="-285750" defTabSz="1828800">
              <a:defRPr sz="3600">
                <a:solidFill>
                  <a:schemeClr val="tx1"/>
                </a:solidFill>
                <a:latin typeface="Calibri" panose="020F0502020204030204" pitchFamily="34" charset="0"/>
                <a:ea typeface="MS PGothic" panose="020B0600070205080204" pitchFamily="34" charset="-128"/>
              </a:defRPr>
            </a:lvl2pPr>
            <a:lvl3pPr marL="1143000" indent="-228600" defTabSz="1828800">
              <a:defRPr sz="3600">
                <a:solidFill>
                  <a:schemeClr val="tx1"/>
                </a:solidFill>
                <a:latin typeface="Calibri" panose="020F0502020204030204" pitchFamily="34" charset="0"/>
                <a:ea typeface="MS PGothic" panose="020B0600070205080204" pitchFamily="34" charset="-128"/>
              </a:defRPr>
            </a:lvl3pPr>
            <a:lvl4pPr marL="1600200" indent="-228600" defTabSz="1828800">
              <a:defRPr sz="3600">
                <a:solidFill>
                  <a:schemeClr val="tx1"/>
                </a:solidFill>
                <a:latin typeface="Calibri" panose="020F0502020204030204" pitchFamily="34" charset="0"/>
                <a:ea typeface="MS PGothic" panose="020B0600070205080204" pitchFamily="34" charset="-128"/>
              </a:defRPr>
            </a:lvl4pPr>
            <a:lvl5pPr marL="2057400" indent="-228600" defTabSz="1828800">
              <a:defRPr sz="3600">
                <a:solidFill>
                  <a:schemeClr val="tx1"/>
                </a:solidFill>
                <a:latin typeface="Calibri" panose="020F0502020204030204" pitchFamily="34" charset="0"/>
                <a:ea typeface="MS PGothic" panose="020B0600070205080204" pitchFamily="34" charset="-128"/>
              </a:defRPr>
            </a:lvl5pPr>
            <a:lvl6pPr marL="25146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6pPr>
            <a:lvl7pPr marL="29718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7pPr>
            <a:lvl8pPr marL="34290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8pPr>
            <a:lvl9pPr marL="3886200" indent="-228600" defTabSz="1828800" eaLnBrk="0" fontAlgn="base" hangingPunct="0">
              <a:spcBef>
                <a:spcPct val="0"/>
              </a:spcBef>
              <a:spcAft>
                <a:spcPct val="0"/>
              </a:spcAft>
              <a:defRPr sz="3600">
                <a:solidFill>
                  <a:schemeClr val="tx1"/>
                </a:solidFill>
                <a:latin typeface="Calibri" panose="020F0502020204030204" pitchFamily="34" charset="0"/>
                <a:ea typeface="MS PGothic" panose="020B0600070205080204" pitchFamily="34" charset="-128"/>
              </a:defRPr>
            </a:lvl9pPr>
          </a:lstStyle>
          <a:p>
            <a:pPr algn="ctr" eaLnBrk="1" hangingPunct="1">
              <a:defRPr/>
            </a:pPr>
            <a:fld id="{15220A87-CA40-4504-8251-8677F1DF4F96}" type="slidenum">
              <a:rPr lang="id-ID" altLang="es-ES" sz="850" smtClean="0">
                <a:solidFill>
                  <a:schemeClr val="bg1"/>
                </a:solidFill>
                <a:latin typeface="Source Sans Pro Light" charset="0"/>
              </a:rPr>
              <a:pPr algn="ctr" eaLnBrk="1" hangingPunct="1">
                <a:defRPr/>
              </a:pPr>
              <a:t>‹Nº›</a:t>
            </a:fld>
            <a:endParaRPr lang="id-ID" altLang="es-ES" sz="1050" dirty="0">
              <a:solidFill>
                <a:schemeClr val="bg1"/>
              </a:solidFill>
              <a:latin typeface="Source Sans Pro Light" charset="0"/>
            </a:endParaRPr>
          </a:p>
        </p:txBody>
      </p:sp>
      <p:pic>
        <p:nvPicPr>
          <p:cNvPr id="2054" name="Imagen 1" descr="07_HumanScience_V.png">
            <a:extLst>
              <a:ext uri="{FF2B5EF4-FFF2-40B4-BE49-F238E27FC236}">
                <a16:creationId xmlns:a16="http://schemas.microsoft.com/office/drawing/2014/main" id="{6C1AC748-FE10-4199-A589-3719292CA87E}"/>
              </a:ext>
            </a:extLst>
          </p:cNvPr>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664292" y="0"/>
            <a:ext cx="1717329"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043855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slow">
    <p:fade/>
  </p:transition>
  <p:hf hdr="0" ftr="0" dt="0"/>
  <p:txStyles>
    <p:titleStyle>
      <a:lvl1pPr algn="l" defTabSz="912813" rtl="0" eaLnBrk="0" fontAlgn="base" hangingPunct="0">
        <a:lnSpc>
          <a:spcPct val="90000"/>
        </a:lnSpc>
        <a:spcBef>
          <a:spcPct val="0"/>
        </a:spcBef>
        <a:spcAft>
          <a:spcPct val="0"/>
        </a:spcAft>
        <a:defRPr sz="4400">
          <a:solidFill>
            <a:schemeClr val="tx1"/>
          </a:solidFill>
          <a:latin typeface="+mj-lt"/>
          <a:ea typeface="MS PGothic" panose="020B0600070205080204" pitchFamily="34" charset="-128"/>
          <a:cs typeface="+mj-cs"/>
        </a:defRPr>
      </a:lvl1pPr>
      <a:lvl2pPr algn="l" defTabSz="912813" rtl="0" eaLnBrk="0" fontAlgn="base" hangingPunct="0">
        <a:lnSpc>
          <a:spcPct val="90000"/>
        </a:lnSpc>
        <a:spcBef>
          <a:spcPct val="0"/>
        </a:spcBef>
        <a:spcAft>
          <a:spcPct val="0"/>
        </a:spcAft>
        <a:defRPr sz="4400">
          <a:solidFill>
            <a:schemeClr val="tx1"/>
          </a:solidFill>
          <a:latin typeface="Lato Light" charset="0"/>
          <a:ea typeface="MS PGothic" panose="020B0600070205080204" pitchFamily="34" charset="-128"/>
          <a:cs typeface="ＭＳ Ｐゴシック" charset="0"/>
        </a:defRPr>
      </a:lvl2pPr>
      <a:lvl3pPr algn="l" defTabSz="912813" rtl="0" eaLnBrk="0" fontAlgn="base" hangingPunct="0">
        <a:lnSpc>
          <a:spcPct val="90000"/>
        </a:lnSpc>
        <a:spcBef>
          <a:spcPct val="0"/>
        </a:spcBef>
        <a:spcAft>
          <a:spcPct val="0"/>
        </a:spcAft>
        <a:defRPr sz="4400">
          <a:solidFill>
            <a:schemeClr val="tx1"/>
          </a:solidFill>
          <a:latin typeface="Lato Light" charset="0"/>
          <a:ea typeface="MS PGothic" panose="020B0600070205080204" pitchFamily="34" charset="-128"/>
          <a:cs typeface="ＭＳ Ｐゴシック" charset="0"/>
        </a:defRPr>
      </a:lvl3pPr>
      <a:lvl4pPr algn="l" defTabSz="912813" rtl="0" eaLnBrk="0" fontAlgn="base" hangingPunct="0">
        <a:lnSpc>
          <a:spcPct val="90000"/>
        </a:lnSpc>
        <a:spcBef>
          <a:spcPct val="0"/>
        </a:spcBef>
        <a:spcAft>
          <a:spcPct val="0"/>
        </a:spcAft>
        <a:defRPr sz="4400">
          <a:solidFill>
            <a:schemeClr val="tx1"/>
          </a:solidFill>
          <a:latin typeface="Lato Light" charset="0"/>
          <a:ea typeface="MS PGothic" panose="020B0600070205080204" pitchFamily="34" charset="-128"/>
          <a:cs typeface="ＭＳ Ｐゴシック" charset="0"/>
        </a:defRPr>
      </a:lvl4pPr>
      <a:lvl5pPr algn="l" defTabSz="912813" rtl="0" eaLnBrk="0" fontAlgn="base" hangingPunct="0">
        <a:lnSpc>
          <a:spcPct val="90000"/>
        </a:lnSpc>
        <a:spcBef>
          <a:spcPct val="0"/>
        </a:spcBef>
        <a:spcAft>
          <a:spcPct val="0"/>
        </a:spcAft>
        <a:defRPr sz="4400">
          <a:solidFill>
            <a:schemeClr val="tx1"/>
          </a:solidFill>
          <a:latin typeface="Lato Light" charset="0"/>
          <a:ea typeface="MS PGothic" panose="020B0600070205080204" pitchFamily="34" charset="-128"/>
          <a:cs typeface="ＭＳ Ｐゴシック" charset="0"/>
        </a:defRPr>
      </a:lvl5pPr>
      <a:lvl6pPr marL="228600" algn="l" defTabSz="912813" rtl="0" fontAlgn="base">
        <a:lnSpc>
          <a:spcPct val="90000"/>
        </a:lnSpc>
        <a:spcBef>
          <a:spcPct val="0"/>
        </a:spcBef>
        <a:spcAft>
          <a:spcPct val="0"/>
        </a:spcAft>
        <a:defRPr sz="4400">
          <a:solidFill>
            <a:schemeClr val="tx1"/>
          </a:solidFill>
          <a:latin typeface="Lato Light" charset="0"/>
          <a:ea typeface="ＭＳ Ｐゴシック" charset="0"/>
          <a:cs typeface="ＭＳ Ｐゴシック" charset="0"/>
        </a:defRPr>
      </a:lvl6pPr>
      <a:lvl7pPr marL="457200" algn="l" defTabSz="912813" rtl="0" fontAlgn="base">
        <a:lnSpc>
          <a:spcPct val="90000"/>
        </a:lnSpc>
        <a:spcBef>
          <a:spcPct val="0"/>
        </a:spcBef>
        <a:spcAft>
          <a:spcPct val="0"/>
        </a:spcAft>
        <a:defRPr sz="4400">
          <a:solidFill>
            <a:schemeClr val="tx1"/>
          </a:solidFill>
          <a:latin typeface="Lato Light" charset="0"/>
          <a:ea typeface="ＭＳ Ｐゴシック" charset="0"/>
          <a:cs typeface="ＭＳ Ｐゴシック" charset="0"/>
        </a:defRPr>
      </a:lvl7pPr>
      <a:lvl8pPr marL="685800" algn="l" defTabSz="912813" rtl="0" fontAlgn="base">
        <a:lnSpc>
          <a:spcPct val="90000"/>
        </a:lnSpc>
        <a:spcBef>
          <a:spcPct val="0"/>
        </a:spcBef>
        <a:spcAft>
          <a:spcPct val="0"/>
        </a:spcAft>
        <a:defRPr sz="4400">
          <a:solidFill>
            <a:schemeClr val="tx1"/>
          </a:solidFill>
          <a:latin typeface="Lato Light" charset="0"/>
          <a:ea typeface="ＭＳ Ｐゴシック" charset="0"/>
          <a:cs typeface="ＭＳ Ｐゴシック" charset="0"/>
        </a:defRPr>
      </a:lvl8pPr>
      <a:lvl9pPr marL="914400" algn="l" defTabSz="912813" rtl="0" fontAlgn="base">
        <a:lnSpc>
          <a:spcPct val="90000"/>
        </a:lnSpc>
        <a:spcBef>
          <a:spcPct val="0"/>
        </a:spcBef>
        <a:spcAft>
          <a:spcPct val="0"/>
        </a:spcAft>
        <a:defRPr sz="4400">
          <a:solidFill>
            <a:schemeClr val="tx1"/>
          </a:solidFill>
          <a:latin typeface="Lato Light" charset="0"/>
          <a:ea typeface="ＭＳ Ｐゴシック" charset="0"/>
          <a:cs typeface="ＭＳ Ｐゴシック" charset="0"/>
        </a:defRPr>
      </a:lvl9pPr>
    </p:titleStyle>
    <p:bodyStyle>
      <a:lvl1pPr marL="228600" indent="-228600" algn="l" defTabSz="912813" rtl="0" eaLnBrk="0" fontAlgn="base" hangingPunct="0">
        <a:lnSpc>
          <a:spcPct val="90000"/>
        </a:lnSpc>
        <a:spcBef>
          <a:spcPts val="994"/>
        </a:spcBef>
        <a:spcAft>
          <a:spcPct val="0"/>
        </a:spcAft>
        <a:buFont typeface="Arial" panose="020B0604020202020204" pitchFamily="34" charset="0"/>
        <a:buChar char="•"/>
        <a:defRPr sz="2750">
          <a:solidFill>
            <a:schemeClr val="tx1"/>
          </a:solidFill>
          <a:latin typeface="+mn-lt"/>
          <a:ea typeface="MS PGothic" panose="020B0600070205080204" pitchFamily="34" charset="-128"/>
          <a:cs typeface="+mn-cs"/>
        </a:defRPr>
      </a:lvl1pPr>
      <a:lvl2pPr marL="684213" indent="-227013" algn="l" defTabSz="912813" rtl="0" eaLnBrk="0" fontAlgn="base" hangingPunct="0">
        <a:lnSpc>
          <a:spcPct val="90000"/>
        </a:lnSpc>
        <a:spcBef>
          <a:spcPts val="507"/>
        </a:spcBef>
        <a:spcAft>
          <a:spcPct val="0"/>
        </a:spcAft>
        <a:buFont typeface="Arial" panose="020B0604020202020204" pitchFamily="34" charset="0"/>
        <a:buChar char="•"/>
        <a:defRPr sz="2400">
          <a:solidFill>
            <a:schemeClr val="tx1"/>
          </a:solidFill>
          <a:latin typeface="+mn-lt"/>
          <a:ea typeface="MS PGothic" panose="020B0600070205080204" pitchFamily="34" charset="-128"/>
        </a:defRPr>
      </a:lvl2pPr>
      <a:lvl3pPr marL="1141413" indent="-227013" algn="l" defTabSz="912813" rtl="0" eaLnBrk="0" fontAlgn="base" hangingPunct="0">
        <a:lnSpc>
          <a:spcPct val="90000"/>
        </a:lnSpc>
        <a:spcBef>
          <a:spcPts val="507"/>
        </a:spcBef>
        <a:spcAft>
          <a:spcPct val="0"/>
        </a:spcAft>
        <a:buFont typeface="Arial" panose="020B0604020202020204" pitchFamily="34" charset="0"/>
        <a:buChar char="•"/>
        <a:defRPr sz="1900">
          <a:solidFill>
            <a:schemeClr val="tx1"/>
          </a:solidFill>
          <a:latin typeface="+mn-lt"/>
          <a:ea typeface="MS PGothic" panose="020B0600070205080204" pitchFamily="34" charset="-128"/>
        </a:defRPr>
      </a:lvl3pPr>
      <a:lvl4pPr marL="1598613" indent="-227013" algn="l" defTabSz="912813" rtl="0" eaLnBrk="0" fontAlgn="base" hangingPunct="0">
        <a:lnSpc>
          <a:spcPct val="90000"/>
        </a:lnSpc>
        <a:spcBef>
          <a:spcPts val="507"/>
        </a:spcBef>
        <a:spcAft>
          <a:spcPct val="0"/>
        </a:spcAft>
        <a:buFont typeface="Arial" panose="020B0604020202020204" pitchFamily="34" charset="0"/>
        <a:buChar char="•"/>
        <a:defRPr sz="1800">
          <a:solidFill>
            <a:schemeClr val="tx1"/>
          </a:solidFill>
          <a:latin typeface="+mn-lt"/>
          <a:ea typeface="MS PGothic" panose="020B0600070205080204" pitchFamily="34" charset="-128"/>
        </a:defRPr>
      </a:lvl4pPr>
      <a:lvl5pPr marL="2055813" indent="-227013" algn="l" defTabSz="912813" rtl="0" eaLnBrk="0" fontAlgn="base" hangingPunct="0">
        <a:lnSpc>
          <a:spcPct val="90000"/>
        </a:lnSpc>
        <a:spcBef>
          <a:spcPts val="507"/>
        </a:spcBef>
        <a:spcAft>
          <a:spcPct val="0"/>
        </a:spcAft>
        <a:buFont typeface="Arial" panose="020B0604020202020204" pitchFamily="34" charset="0"/>
        <a:buChar char="•"/>
        <a:defRPr sz="1800">
          <a:solidFill>
            <a:schemeClr val="tx1"/>
          </a:solidFill>
          <a:latin typeface="+mn-lt"/>
          <a:ea typeface="MS PGothic" panose="020B0600070205080204" pitchFamily="34" charset="-128"/>
        </a:defRPr>
      </a:lvl5pPr>
      <a:lvl6pPr marL="2284413" indent="-227013" algn="l" defTabSz="912813" rtl="0" fontAlgn="base">
        <a:lnSpc>
          <a:spcPct val="90000"/>
        </a:lnSpc>
        <a:spcBef>
          <a:spcPts val="507"/>
        </a:spcBef>
        <a:spcAft>
          <a:spcPct val="0"/>
        </a:spcAft>
        <a:buFont typeface="Arial" charset="0"/>
        <a:buChar char="•"/>
        <a:defRPr sz="1800">
          <a:solidFill>
            <a:schemeClr val="tx1"/>
          </a:solidFill>
          <a:latin typeface="+mn-lt"/>
          <a:ea typeface="+mn-ea"/>
        </a:defRPr>
      </a:lvl6pPr>
      <a:lvl7pPr marL="2513013" indent="-227013" algn="l" defTabSz="912813" rtl="0" fontAlgn="base">
        <a:lnSpc>
          <a:spcPct val="90000"/>
        </a:lnSpc>
        <a:spcBef>
          <a:spcPts val="507"/>
        </a:spcBef>
        <a:spcAft>
          <a:spcPct val="0"/>
        </a:spcAft>
        <a:buFont typeface="Arial" charset="0"/>
        <a:buChar char="•"/>
        <a:defRPr sz="1800">
          <a:solidFill>
            <a:schemeClr val="tx1"/>
          </a:solidFill>
          <a:latin typeface="+mn-lt"/>
          <a:ea typeface="+mn-ea"/>
        </a:defRPr>
      </a:lvl7pPr>
      <a:lvl8pPr marL="2741613" indent="-227013" algn="l" defTabSz="912813" rtl="0" fontAlgn="base">
        <a:lnSpc>
          <a:spcPct val="90000"/>
        </a:lnSpc>
        <a:spcBef>
          <a:spcPts val="507"/>
        </a:spcBef>
        <a:spcAft>
          <a:spcPct val="0"/>
        </a:spcAft>
        <a:buFont typeface="Arial" charset="0"/>
        <a:buChar char="•"/>
        <a:defRPr sz="1800">
          <a:solidFill>
            <a:schemeClr val="tx1"/>
          </a:solidFill>
          <a:latin typeface="+mn-lt"/>
          <a:ea typeface="+mn-ea"/>
        </a:defRPr>
      </a:lvl8pPr>
      <a:lvl9pPr marL="2970213" indent="-227013" algn="l" defTabSz="912813" rtl="0" fontAlgn="base">
        <a:lnSpc>
          <a:spcPct val="90000"/>
        </a:lnSpc>
        <a:spcBef>
          <a:spcPts val="507"/>
        </a:spcBef>
        <a:spcAft>
          <a:spcPct val="0"/>
        </a:spcAft>
        <a:buFont typeface="Arial" charset="0"/>
        <a:buChar char="•"/>
        <a:defRPr sz="1800">
          <a:solidFill>
            <a:schemeClr val="tx1"/>
          </a:solidFill>
          <a:latin typeface="+mn-lt"/>
          <a:ea typeface="+mn-ea"/>
        </a:defRPr>
      </a:lvl9pPr>
    </p:bodyStyle>
    <p:otherStyle>
      <a:defPPr>
        <a:defRPr lang="es-E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image" Target="../media/image14.jpg"/><Relationship Id="rId1" Type="http://schemas.openxmlformats.org/officeDocument/2006/relationships/slideLayout" Target="../slideLayouts/slideLayout13.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13.xml"/><Relationship Id="rId6" Type="http://schemas.openxmlformats.org/officeDocument/2006/relationships/image" Target="../media/image49.png"/><Relationship Id="rId5" Type="http://schemas.openxmlformats.org/officeDocument/2006/relationships/image" Target="../media/image480.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5" Type="http://schemas.openxmlformats.org/officeDocument/2006/relationships/image" Target="../media/image58.png"/><Relationship Id="rId4" Type="http://schemas.openxmlformats.org/officeDocument/2006/relationships/image" Target="../media/image570.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jpeg"/><Relationship Id="rId7" Type="http://schemas.openxmlformats.org/officeDocument/2006/relationships/image" Target="../media/image33.png"/><Relationship Id="rId2" Type="http://schemas.openxmlformats.org/officeDocument/2006/relationships/image" Target="../media/image28.jpeg"/><Relationship Id="rId1" Type="http://schemas.openxmlformats.org/officeDocument/2006/relationships/slideLayout" Target="../slideLayouts/slideLayout13.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image" Target="../media/image37.jpeg"/><Relationship Id="rId7" Type="http://schemas.openxmlformats.org/officeDocument/2006/relationships/image" Target="../media/image41.jpeg"/><Relationship Id="rId2"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jpeg"/><Relationship Id="rId10" Type="http://schemas.openxmlformats.org/officeDocument/2006/relationships/image" Target="../media/image44.jpeg"/><Relationship Id="rId4" Type="http://schemas.openxmlformats.org/officeDocument/2006/relationships/image" Target="../media/image38.png"/><Relationship Id="rId9" Type="http://schemas.openxmlformats.org/officeDocument/2006/relationships/image" Target="../media/image43.jpeg"/></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3.xml"/><Relationship Id="rId6" Type="http://schemas.openxmlformats.org/officeDocument/2006/relationships/image" Target="../media/image47.jpg"/><Relationship Id="rId5" Type="http://schemas.openxmlformats.org/officeDocument/2006/relationships/image" Target="../media/image46.jpg"/><Relationship Id="rId4" Type="http://schemas.openxmlformats.org/officeDocument/2006/relationships/image" Target="../media/image45.jpg"/></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CustomShape 1"/>
          <p:cNvSpPr/>
          <p:nvPr/>
        </p:nvSpPr>
        <p:spPr>
          <a:xfrm>
            <a:off x="3390000" y="1923853"/>
            <a:ext cx="8802000" cy="23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5400" spc="-1" dirty="0">
                <a:solidFill>
                  <a:srgbClr val="FFFFFF"/>
                </a:solidFill>
              </a:rPr>
              <a:t>Machine Learning 0 - Intro</a:t>
            </a:r>
            <a:endParaRPr lang="en-US" sz="5400" b="0" strike="noStrike" spc="-1" dirty="0">
              <a:latin typeface="Arial"/>
            </a:endParaRPr>
          </a:p>
        </p:txBody>
      </p:sp>
      <p:sp>
        <p:nvSpPr>
          <p:cNvPr id="483" name="CustomShape 2"/>
          <p:cNvSpPr/>
          <p:nvPr/>
        </p:nvSpPr>
        <p:spPr>
          <a:xfrm>
            <a:off x="4980060" y="4857184"/>
            <a:ext cx="7341120" cy="59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spcBef>
                <a:spcPts val="561"/>
              </a:spcBef>
            </a:pPr>
            <a:r>
              <a:rPr lang="en-US" sz="2800" b="0" strike="noStrike" spc="-1" dirty="0">
                <a:solidFill>
                  <a:srgbClr val="FFFFFF"/>
                </a:solidFill>
                <a:latin typeface="Arial"/>
              </a:rPr>
              <a:t>Jesús Prada Alonso - </a:t>
            </a:r>
            <a:r>
              <a:rPr lang="en-US" sz="2800" b="0" strike="noStrike" cap="all" spc="-1" dirty="0">
                <a:solidFill>
                  <a:srgbClr val="FFFFFF"/>
                </a:solidFill>
                <a:latin typeface="Arial"/>
              </a:rPr>
              <a:t>HORUS ML</a:t>
            </a:r>
            <a:endParaRPr lang="en-US" sz="2800" b="0" strike="noStrike" spc="-1" dirty="0">
              <a:latin typeface="Arial"/>
            </a:endParaRPr>
          </a:p>
          <a:p>
            <a:pPr>
              <a:lnSpc>
                <a:spcPct val="100000"/>
              </a:lnSpc>
              <a:spcBef>
                <a:spcPts val="561"/>
              </a:spcBef>
            </a:pPr>
            <a:endParaRPr lang="en-US" sz="2800" b="0" strike="noStrike" spc="-1" dirty="0">
              <a:latin typeface="Arial"/>
            </a:endParaRPr>
          </a:p>
        </p:txBody>
      </p:sp>
      <p:sp>
        <p:nvSpPr>
          <p:cNvPr id="484" name="CustomShape 3"/>
          <p:cNvSpPr/>
          <p:nvPr/>
        </p:nvSpPr>
        <p:spPr>
          <a:xfrm>
            <a:off x="3240000" y="4789440"/>
            <a:ext cx="5014080" cy="59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799"/>
              </a:spcBef>
            </a:pPr>
            <a:endParaRPr lang="en-US" sz="2800" b="0" strike="noStrike" spc="-1" dirty="0">
              <a:latin typeface="Arial"/>
            </a:endParaRPr>
          </a:p>
        </p:txBody>
      </p:sp>
      <p:sp>
        <p:nvSpPr>
          <p:cNvPr id="485" name="CustomShape 4"/>
          <p:cNvSpPr/>
          <p:nvPr/>
        </p:nvSpPr>
        <p:spPr>
          <a:xfrm>
            <a:off x="3265560" y="6245280"/>
            <a:ext cx="3858480" cy="47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00"/>
              </a:spcBef>
            </a:pPr>
            <a:r>
              <a:rPr lang="en-US" sz="2000" b="0" strike="noStrike" spc="-1" dirty="0" err="1">
                <a:solidFill>
                  <a:srgbClr val="FFFFFF"/>
                </a:solidFill>
                <a:latin typeface="Arial"/>
              </a:rPr>
              <a:t>Curso</a:t>
            </a:r>
            <a:r>
              <a:rPr lang="en-US" sz="2000" b="0" strike="noStrike" spc="-1" dirty="0">
                <a:solidFill>
                  <a:srgbClr val="FFFFFF"/>
                </a:solidFill>
                <a:latin typeface="Arial"/>
              </a:rPr>
              <a:t> </a:t>
            </a:r>
            <a:r>
              <a:rPr lang="en-US" sz="2000" b="0" strike="noStrike" spc="-1" dirty="0" err="1">
                <a:solidFill>
                  <a:srgbClr val="FFFFFF"/>
                </a:solidFill>
                <a:latin typeface="Arial"/>
              </a:rPr>
              <a:t>Máster</a:t>
            </a:r>
            <a:r>
              <a:rPr lang="en-US" sz="2000" b="0" strike="noStrike" spc="-1" dirty="0">
                <a:solidFill>
                  <a:srgbClr val="FFFFFF"/>
                </a:solidFill>
                <a:latin typeface="Arial"/>
              </a:rPr>
              <a:t> en Data Analytics - </a:t>
            </a:r>
            <a:r>
              <a:rPr lang="en-US" sz="2000" b="0" strike="noStrike" spc="-1" dirty="0" err="1">
                <a:solidFill>
                  <a:srgbClr val="FFFFFF"/>
                </a:solidFill>
                <a:latin typeface="Arial"/>
              </a:rPr>
              <a:t>Edición</a:t>
            </a:r>
            <a:r>
              <a:rPr lang="en-US" sz="2000" b="0" strike="noStrike" spc="-1" dirty="0">
                <a:solidFill>
                  <a:srgbClr val="FFFFFF"/>
                </a:solidFill>
                <a:latin typeface="Arial"/>
              </a:rPr>
              <a:t> __4__</a:t>
            </a:r>
            <a:endParaRPr lang="en-US" sz="2000" b="0" strike="noStrike" spc="-1" dirty="0">
              <a:latin typeface="Arial"/>
            </a:endParaRPr>
          </a:p>
        </p:txBody>
      </p:sp>
      <p:sp>
        <p:nvSpPr>
          <p:cNvPr id="486" name="CustomShape 5"/>
          <p:cNvSpPr/>
          <p:nvPr/>
        </p:nvSpPr>
        <p:spPr>
          <a:xfrm>
            <a:off x="9120240" y="6267600"/>
            <a:ext cx="2844000" cy="43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00"/>
              </a:spcBef>
            </a:pPr>
            <a:r>
              <a:rPr lang="en-US" sz="2000" b="0" strike="noStrike" spc="-1" dirty="0" err="1">
                <a:solidFill>
                  <a:srgbClr val="FFFFFF"/>
                </a:solidFill>
                <a:latin typeface="Arial"/>
              </a:rPr>
              <a:t>Fecha</a:t>
            </a:r>
            <a:r>
              <a:rPr lang="en-US" sz="2000" b="0" strike="noStrike" spc="-1" dirty="0">
                <a:solidFill>
                  <a:srgbClr val="FFFFFF"/>
                </a:solidFill>
                <a:latin typeface="Arial"/>
              </a:rPr>
              <a:t> </a:t>
            </a:r>
            <a:r>
              <a:rPr lang="en-US" sz="2000" spc="-1" dirty="0">
                <a:solidFill>
                  <a:srgbClr val="FFFFFF"/>
                </a:solidFill>
                <a:latin typeface="Arial"/>
              </a:rPr>
              <a:t>11</a:t>
            </a:r>
            <a:r>
              <a:rPr lang="en-US" sz="2000" b="0" strike="noStrike" spc="-1" dirty="0">
                <a:solidFill>
                  <a:srgbClr val="FFFFFF"/>
                </a:solidFill>
                <a:latin typeface="Arial"/>
              </a:rPr>
              <a:t>/03/2023</a:t>
            </a:r>
            <a:endParaRPr lang="en-US" sz="2000" b="0" strike="noStrike" spc="-1" dirty="0">
              <a:latin typeface="Arial"/>
            </a:endParaRPr>
          </a:p>
        </p:txBody>
      </p:sp>
      <p:pic>
        <p:nvPicPr>
          <p:cNvPr id="2" name="Imagen 6">
            <a:extLst>
              <a:ext uri="{FF2B5EF4-FFF2-40B4-BE49-F238E27FC236}">
                <a16:creationId xmlns:a16="http://schemas.microsoft.com/office/drawing/2014/main" id="{F820075A-850E-4037-FEAC-DD2C5F5E691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315932" y="3621058"/>
            <a:ext cx="2950136" cy="37320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dirty="0" err="1">
                <a:ln>
                  <a:noFill/>
                </a:ln>
                <a:solidFill>
                  <a:srgbClr val="0097B6"/>
                </a:solidFill>
                <a:effectLst/>
                <a:uLnTx/>
                <a:uFillTx/>
                <a:latin typeface="Arial"/>
                <a:ea typeface="DejaVu Sans"/>
                <a:cs typeface="DejaVu Sans"/>
              </a:rPr>
              <a:t>Conceptos</a:t>
            </a:r>
            <a:r>
              <a:rPr kumimoji="0" lang="en-US" sz="4800" b="0" i="0" u="none" strike="noStrike" kern="1200" cap="all" spc="-1" normalizeH="0" baseline="0" noProof="0" dirty="0">
                <a:ln>
                  <a:noFill/>
                </a:ln>
                <a:solidFill>
                  <a:srgbClr val="0097B6"/>
                </a:solidFill>
                <a:effectLst/>
                <a:uLnTx/>
                <a:uFillTx/>
                <a:latin typeface="Arial"/>
                <a:ea typeface="DejaVu Sans"/>
                <a:cs typeface="DejaVu Sans"/>
              </a:rPr>
              <a:t> (II)</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8" name="CustomShape 2"/>
          <p:cNvSpPr/>
          <p:nvPr/>
        </p:nvSpPr>
        <p:spPr>
          <a:xfrm>
            <a:off x="550958" y="1275228"/>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err="1">
                <a:ln>
                  <a:noFill/>
                </a:ln>
                <a:solidFill>
                  <a:srgbClr val="000000"/>
                </a:solidFill>
                <a:effectLst/>
                <a:uLnTx/>
                <a:uFillTx/>
                <a:latin typeface="Arial"/>
                <a:ea typeface="DejaVu Sans"/>
                <a:cs typeface="DejaVu Sans"/>
              </a:rPr>
              <a:t>Aprendizaje</a:t>
            </a:r>
            <a:r>
              <a:rPr kumimoji="0" lang="en-US" sz="3200" b="0" i="0" u="none" strike="noStrike" kern="1200" cap="none" spc="-1" normalizeH="0" baseline="0" noProof="0" dirty="0">
                <a:ln>
                  <a:noFill/>
                </a:ln>
                <a:solidFill>
                  <a:srgbClr val="000000"/>
                </a:solidFill>
                <a:effectLst/>
                <a:uLnTx/>
                <a:uFillTx/>
                <a:latin typeface="Arial"/>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Arial"/>
                <a:ea typeface="DejaVu Sans"/>
                <a:cs typeface="DejaVu Sans"/>
              </a:rPr>
              <a:t>supervisado</a:t>
            </a:r>
            <a:r>
              <a:rPr kumimoji="0" lang="en-US" sz="3200" b="0" i="0" u="none" strike="noStrike" kern="1200" cap="none" spc="-1" normalizeH="0" baseline="0" noProof="0" dirty="0">
                <a:ln>
                  <a:noFill/>
                </a:ln>
                <a:solidFill>
                  <a:srgbClr val="000000"/>
                </a:solidFill>
                <a:effectLst/>
                <a:uLnTx/>
                <a:uFillTx/>
                <a:latin typeface="Arial"/>
                <a:ea typeface="DejaVu Sans"/>
                <a:cs typeface="DejaVu Sans"/>
              </a:rPr>
              <a:t> VS no </a:t>
            </a:r>
            <a:r>
              <a:rPr kumimoji="0" lang="en-US" sz="3200" b="0" i="0" u="none" strike="noStrike" kern="1200" cap="none" spc="-1" normalizeH="0" baseline="0" noProof="0" dirty="0" err="1">
                <a:ln>
                  <a:noFill/>
                </a:ln>
                <a:solidFill>
                  <a:srgbClr val="000000"/>
                </a:solidFill>
                <a:effectLst/>
                <a:uLnTx/>
                <a:uFillTx/>
                <a:latin typeface="Arial"/>
                <a:ea typeface="DejaVu Sans"/>
                <a:cs typeface="DejaVu Sans"/>
              </a:rPr>
              <a:t>supervisado</a:t>
            </a:r>
            <a:r>
              <a:rPr kumimoji="0" lang="en-US" sz="3200" b="0" i="0" u="none" strike="noStrike" kern="1200" cap="none" spc="-1" normalizeH="0" baseline="0" noProof="0" dirty="0">
                <a:ln>
                  <a:noFill/>
                </a:ln>
                <a:solidFill>
                  <a:srgbClr val="000000"/>
                </a:solidFill>
                <a:effectLst/>
                <a:uLnTx/>
                <a:uFillTx/>
                <a:latin typeface="Arial"/>
                <a:ea typeface="DejaVu Sans"/>
                <a:cs typeface="DejaVu Sans"/>
              </a:rPr>
              <a:t> (II)</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9" name="CustomShape 3"/>
          <p:cNvSpPr/>
          <p:nvPr/>
        </p:nvSpPr>
        <p:spPr>
          <a:xfrm>
            <a:off x="335520" y="2061000"/>
            <a:ext cx="11447280" cy="376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 name="Rectángulo 6">
            <a:extLst>
              <a:ext uri="{FF2B5EF4-FFF2-40B4-BE49-F238E27FC236}">
                <a16:creationId xmlns:a16="http://schemas.microsoft.com/office/drawing/2014/main" id="{B2076E0F-A700-480D-A3F7-0CFC2EFA17D8}"/>
              </a:ext>
            </a:extLst>
          </p:cNvPr>
          <p:cNvSpPr/>
          <p:nvPr/>
        </p:nvSpPr>
        <p:spPr>
          <a:xfrm>
            <a:off x="718190" y="2061000"/>
            <a:ext cx="4800970" cy="3339376"/>
          </a:xfrm>
          <a:prstGeom prst="rect">
            <a:avLst/>
          </a:prstGeom>
        </p:spPr>
        <p:txBody>
          <a:bodyPr wrap="square">
            <a:spAutoFit/>
          </a:bodyPr>
          <a:lstStyle/>
          <a:p>
            <a:endParaRPr lang="es-ES_tradnl" sz="2000" dirty="0"/>
          </a:p>
          <a:p>
            <a:r>
              <a:rPr lang="es-ES" sz="2000" b="1" dirty="0"/>
              <a:t>Aprendizaje no supervisado: </a:t>
            </a:r>
          </a:p>
          <a:p>
            <a:pPr lvl="1"/>
            <a:r>
              <a:rPr lang="es-ES" dirty="0"/>
              <a:t>Para entrenar el modelo se utiliza un </a:t>
            </a:r>
            <a:r>
              <a:rPr lang="es-ES" dirty="0" err="1"/>
              <a:t>dataset</a:t>
            </a:r>
            <a:r>
              <a:rPr lang="es-ES" dirty="0"/>
              <a:t> o conjunto de </a:t>
            </a:r>
            <a:r>
              <a:rPr lang="es-ES" b="1" dirty="0"/>
              <a:t>muestras sin etiquetar</a:t>
            </a:r>
            <a:r>
              <a:rPr lang="es-ES" dirty="0"/>
              <a:t>. </a:t>
            </a:r>
            <a:r>
              <a:rPr lang="es-ES" b="1" dirty="0"/>
              <a:t>El objetivo es encontrar patrones </a:t>
            </a:r>
            <a:r>
              <a:rPr lang="es-ES" dirty="0"/>
              <a:t>en los datos para extraer conocimiento útil.</a:t>
            </a:r>
          </a:p>
          <a:p>
            <a:pPr lvl="1"/>
            <a:r>
              <a:rPr lang="es-ES" sz="2000" dirty="0"/>
              <a:t> </a:t>
            </a:r>
          </a:p>
          <a:p>
            <a:r>
              <a:rPr lang="es-ES" sz="2000" b="1" dirty="0"/>
              <a:t>Ejemplo: </a:t>
            </a:r>
          </a:p>
          <a:p>
            <a:pPr marL="742950" lvl="1" indent="-285750">
              <a:spcAft>
                <a:spcPts val="600"/>
              </a:spcAft>
              <a:buFont typeface="Arial" panose="020B0604020202020204" pitchFamily="34" charset="0"/>
              <a:buChar char="•"/>
            </a:pPr>
            <a:r>
              <a:rPr lang="es-ES" dirty="0"/>
              <a:t>Segmentar tus usuarios en 2 grupos.</a:t>
            </a:r>
          </a:p>
          <a:p>
            <a:pPr marL="742950" lvl="1" indent="-285750">
              <a:spcAft>
                <a:spcPts val="600"/>
              </a:spcAft>
              <a:buFont typeface="Arial" panose="020B0604020202020204" pitchFamily="34" charset="0"/>
              <a:buChar char="•"/>
            </a:pPr>
            <a:r>
              <a:rPr lang="es-ES" dirty="0"/>
              <a:t>Reducción a 2 dimensiones.</a:t>
            </a:r>
          </a:p>
        </p:txBody>
      </p:sp>
      <p:grpSp>
        <p:nvGrpSpPr>
          <p:cNvPr id="16" name="Grupo 15">
            <a:extLst>
              <a:ext uri="{FF2B5EF4-FFF2-40B4-BE49-F238E27FC236}">
                <a16:creationId xmlns:a16="http://schemas.microsoft.com/office/drawing/2014/main" id="{4ECA320C-F0FE-48AB-AF44-8EB3307AC555}"/>
              </a:ext>
            </a:extLst>
          </p:cNvPr>
          <p:cNvGrpSpPr/>
          <p:nvPr/>
        </p:nvGrpSpPr>
        <p:grpSpPr>
          <a:xfrm>
            <a:off x="7097508" y="2062505"/>
            <a:ext cx="3606372" cy="1427290"/>
            <a:chOff x="7097508" y="2062505"/>
            <a:chExt cx="3606372" cy="1427290"/>
          </a:xfrm>
        </p:grpSpPr>
        <p:pic>
          <p:nvPicPr>
            <p:cNvPr id="8" name="Imagen 7">
              <a:extLst>
                <a:ext uri="{FF2B5EF4-FFF2-40B4-BE49-F238E27FC236}">
                  <a16:creationId xmlns:a16="http://schemas.microsoft.com/office/drawing/2014/main" id="{48715C9D-AFC9-46FF-AA17-1BD1A95EC8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8900" y="2062505"/>
              <a:ext cx="1374980" cy="1427290"/>
            </a:xfrm>
            <a:prstGeom prst="rect">
              <a:avLst/>
            </a:prstGeom>
          </p:spPr>
        </p:pic>
        <p:pic>
          <p:nvPicPr>
            <p:cNvPr id="10" name="Imagen 9">
              <a:extLst>
                <a:ext uri="{FF2B5EF4-FFF2-40B4-BE49-F238E27FC236}">
                  <a16:creationId xmlns:a16="http://schemas.microsoft.com/office/drawing/2014/main" id="{DB9DAAC2-F8D1-4AB1-BE36-77F3C08F30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7508" y="2062506"/>
              <a:ext cx="1374980" cy="1427289"/>
            </a:xfrm>
            <a:prstGeom prst="rect">
              <a:avLst/>
            </a:prstGeom>
          </p:spPr>
        </p:pic>
        <p:sp>
          <p:nvSpPr>
            <p:cNvPr id="11" name="Flecha: a la derecha 10">
              <a:extLst>
                <a:ext uri="{FF2B5EF4-FFF2-40B4-BE49-F238E27FC236}">
                  <a16:creationId xmlns:a16="http://schemas.microsoft.com/office/drawing/2014/main" id="{540F57F1-99CD-455E-B8A8-8CCC79B7DDCD}"/>
                </a:ext>
              </a:extLst>
            </p:cNvPr>
            <p:cNvSpPr/>
            <p:nvPr/>
          </p:nvSpPr>
          <p:spPr>
            <a:xfrm>
              <a:off x="8729663" y="2700156"/>
              <a:ext cx="30003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Imagen 11">
            <a:extLst>
              <a:ext uri="{FF2B5EF4-FFF2-40B4-BE49-F238E27FC236}">
                <a16:creationId xmlns:a16="http://schemas.microsoft.com/office/drawing/2014/main" id="{F96EF122-47AA-4050-AA2A-EB6B28CF59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0907" y="4278401"/>
            <a:ext cx="4892903" cy="1258652"/>
          </a:xfrm>
          <a:prstGeom prst="rect">
            <a:avLst/>
          </a:prstGeom>
        </p:spPr>
      </p:pic>
    </p:spTree>
    <p:extLst>
      <p:ext uri="{BB962C8B-B14F-4D97-AF65-F5344CB8AC3E}">
        <p14:creationId xmlns:p14="http://schemas.microsoft.com/office/powerpoint/2010/main" val="290357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defRPr/>
            </a:pPr>
            <a:r>
              <a:rPr lang="en-US" sz="4800" cap="all" spc="-1" dirty="0">
                <a:solidFill>
                  <a:srgbClr val="0097B6"/>
                </a:solidFill>
              </a:rPr>
              <a:t>RESUMEN</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8" name="CustomShape 2"/>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0">
              <a:spcBef>
                <a:spcPts val="641"/>
              </a:spcBef>
            </a:pPr>
            <a:r>
              <a:rPr lang="es-ES" sz="3200" dirty="0"/>
              <a:t>Aprendizaje Supervisado vs No Supervisado</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10" name="Tabla 9">
            <a:extLst>
              <a:ext uri="{FF2B5EF4-FFF2-40B4-BE49-F238E27FC236}">
                <a16:creationId xmlns:a16="http://schemas.microsoft.com/office/drawing/2014/main" id="{7DB22B12-2BCD-4927-98F8-9A6A03A905E0}"/>
              </a:ext>
            </a:extLst>
          </p:cNvPr>
          <p:cNvGraphicFramePr>
            <a:graphicFrameLocks noGrp="1"/>
          </p:cNvGraphicFramePr>
          <p:nvPr/>
        </p:nvGraphicFramePr>
        <p:xfrm>
          <a:off x="850456" y="2148097"/>
          <a:ext cx="10224360" cy="3189119"/>
        </p:xfrm>
        <a:graphic>
          <a:graphicData uri="http://schemas.openxmlformats.org/drawingml/2006/table">
            <a:tbl>
              <a:tblPr firstRow="1" bandRow="1">
                <a:tableStyleId>{5C22544A-7EE6-4342-B048-85BDC9FD1C3A}</a:tableStyleId>
              </a:tblPr>
              <a:tblGrid>
                <a:gridCol w="3408120">
                  <a:extLst>
                    <a:ext uri="{9D8B030D-6E8A-4147-A177-3AD203B41FA5}">
                      <a16:colId xmlns:a16="http://schemas.microsoft.com/office/drawing/2014/main" val="4103890592"/>
                    </a:ext>
                  </a:extLst>
                </a:gridCol>
                <a:gridCol w="3408120">
                  <a:extLst>
                    <a:ext uri="{9D8B030D-6E8A-4147-A177-3AD203B41FA5}">
                      <a16:colId xmlns:a16="http://schemas.microsoft.com/office/drawing/2014/main" val="4218817355"/>
                    </a:ext>
                  </a:extLst>
                </a:gridCol>
                <a:gridCol w="3408120">
                  <a:extLst>
                    <a:ext uri="{9D8B030D-6E8A-4147-A177-3AD203B41FA5}">
                      <a16:colId xmlns:a16="http://schemas.microsoft.com/office/drawing/2014/main" val="4194061548"/>
                    </a:ext>
                  </a:extLst>
                </a:gridCol>
              </a:tblGrid>
              <a:tr h="445049">
                <a:tc>
                  <a:txBody>
                    <a:bodyPr/>
                    <a:lstStyle/>
                    <a:p>
                      <a:pPr algn="ctr"/>
                      <a:endParaRPr lang="es-ES" dirty="0"/>
                    </a:p>
                  </a:txBody>
                  <a:tcPr/>
                </a:tc>
                <a:tc>
                  <a:txBody>
                    <a:bodyPr/>
                    <a:lstStyle/>
                    <a:p>
                      <a:pPr algn="ctr"/>
                      <a:r>
                        <a:rPr lang="es-ES" dirty="0"/>
                        <a:t>Supervisado</a:t>
                      </a:r>
                    </a:p>
                  </a:txBody>
                  <a:tcPr/>
                </a:tc>
                <a:tc>
                  <a:txBody>
                    <a:bodyPr/>
                    <a:lstStyle/>
                    <a:p>
                      <a:pPr algn="ctr"/>
                      <a:r>
                        <a:rPr lang="es-ES" dirty="0"/>
                        <a:t>No supervisado</a:t>
                      </a:r>
                    </a:p>
                  </a:txBody>
                  <a:tcPr/>
                </a:tc>
                <a:extLst>
                  <a:ext uri="{0D108BD9-81ED-4DB2-BD59-A6C34878D82A}">
                    <a16:rowId xmlns:a16="http://schemas.microsoft.com/office/drawing/2014/main" val="2426980665"/>
                  </a:ext>
                </a:extLst>
              </a:tr>
              <a:tr h="445049">
                <a:tc>
                  <a:txBody>
                    <a:bodyPr/>
                    <a:lstStyle/>
                    <a:p>
                      <a:pPr algn="ctr"/>
                      <a:r>
                        <a:rPr lang="es-ES" b="1" dirty="0">
                          <a:solidFill>
                            <a:schemeClr val="tx1"/>
                          </a:solidFill>
                        </a:rPr>
                        <a:t>Etiquetas</a:t>
                      </a:r>
                    </a:p>
                  </a:txBody>
                  <a:tcPr/>
                </a:tc>
                <a:tc>
                  <a:txBody>
                    <a:bodyPr/>
                    <a:lstStyle/>
                    <a:p>
                      <a:pPr algn="ctr"/>
                      <a:r>
                        <a:rPr lang="es-ES" dirty="0">
                          <a:solidFill>
                            <a:schemeClr val="tx1"/>
                          </a:solidFill>
                          <a:latin typeface="Segoe UI Symbol" panose="020B0502040204020203" pitchFamily="34" charset="0"/>
                          <a:ea typeface="Segoe UI Symbol" panose="020B0502040204020203" pitchFamily="34" charset="0"/>
                        </a:rPr>
                        <a:t>SI</a:t>
                      </a:r>
                      <a:endParaRPr lang="es-ES" dirty="0">
                        <a:solidFill>
                          <a:schemeClr val="tx1"/>
                        </a:solidFill>
                      </a:endParaRPr>
                    </a:p>
                  </a:txBody>
                  <a:tcPr/>
                </a:tc>
                <a:tc>
                  <a:txBody>
                    <a:bodyPr/>
                    <a:lstStyle/>
                    <a:p>
                      <a:pPr algn="ctr"/>
                      <a:r>
                        <a:rPr lang="es-ES" dirty="0">
                          <a:solidFill>
                            <a:schemeClr val="tx1"/>
                          </a:solidFill>
                          <a:latin typeface="Segoe UI Symbol" panose="020B0502040204020203" pitchFamily="34" charset="0"/>
                          <a:ea typeface="Segoe UI Symbol" panose="020B0502040204020203" pitchFamily="34" charset="0"/>
                        </a:rPr>
                        <a:t>NO</a:t>
                      </a:r>
                      <a:endParaRPr lang="es-ES" dirty="0">
                        <a:solidFill>
                          <a:schemeClr val="tx1"/>
                        </a:solidFill>
                      </a:endParaRPr>
                    </a:p>
                  </a:txBody>
                  <a:tcPr/>
                </a:tc>
                <a:extLst>
                  <a:ext uri="{0D108BD9-81ED-4DB2-BD59-A6C34878D82A}">
                    <a16:rowId xmlns:a16="http://schemas.microsoft.com/office/drawing/2014/main" val="1272991475"/>
                  </a:ext>
                </a:extLst>
              </a:tr>
              <a:tr h="1017679">
                <a:tc>
                  <a:txBody>
                    <a:bodyPr/>
                    <a:lstStyle/>
                    <a:p>
                      <a:pPr algn="ctr"/>
                      <a:endParaRPr lang="es-ES" b="1" dirty="0"/>
                    </a:p>
                    <a:p>
                      <a:pPr algn="ctr"/>
                      <a:r>
                        <a:rPr lang="es-ES" b="1" dirty="0"/>
                        <a:t>Objetivo</a:t>
                      </a:r>
                    </a:p>
                  </a:txBody>
                  <a:tcPr/>
                </a:tc>
                <a:tc>
                  <a:txBody>
                    <a:bodyPr/>
                    <a:lstStyle/>
                    <a:p>
                      <a:pPr algn="ctr"/>
                      <a:r>
                        <a:rPr lang="es-ES" dirty="0"/>
                        <a:t>Dar predicciones</a:t>
                      </a:r>
                      <a:r>
                        <a:rPr lang="es-ES" baseline="0" dirty="0"/>
                        <a:t> a futuro sobre el conjunto de test</a:t>
                      </a:r>
                      <a:endParaRPr lang="es-ES" dirty="0"/>
                    </a:p>
                  </a:txBody>
                  <a:tcPr/>
                </a:tc>
                <a:tc>
                  <a:txBody>
                    <a:bodyPr/>
                    <a:lstStyle/>
                    <a:p>
                      <a:pPr algn="ctr"/>
                      <a:r>
                        <a:rPr lang="es-ES" dirty="0"/>
                        <a:t>Encontrar patrones en los datos o reducir dimensiones</a:t>
                      </a:r>
                    </a:p>
                  </a:txBody>
                  <a:tcPr/>
                </a:tc>
                <a:extLst>
                  <a:ext uri="{0D108BD9-81ED-4DB2-BD59-A6C34878D82A}">
                    <a16:rowId xmlns:a16="http://schemas.microsoft.com/office/drawing/2014/main" val="425471677"/>
                  </a:ext>
                </a:extLst>
              </a:tr>
              <a:tr h="640671">
                <a:tc>
                  <a:txBody>
                    <a:bodyPr/>
                    <a:lstStyle/>
                    <a:p>
                      <a:pPr algn="ctr"/>
                      <a:r>
                        <a:rPr lang="es-ES_tradnl" b="1" dirty="0"/>
                        <a:t>Modelos</a:t>
                      </a:r>
                      <a:endParaRPr lang="es-ES" b="1" dirty="0"/>
                    </a:p>
                  </a:txBody>
                  <a:tcPr/>
                </a:tc>
                <a:tc>
                  <a:txBody>
                    <a:bodyPr/>
                    <a:lstStyle/>
                    <a:p>
                      <a:pPr algn="ctr"/>
                      <a:r>
                        <a:rPr lang="es-ES_tradnl" dirty="0"/>
                        <a:t>Regresión lineal, árboles,</a:t>
                      </a:r>
                      <a:r>
                        <a:rPr lang="es-ES_tradnl" baseline="0" dirty="0"/>
                        <a:t> SVM, Redes Neuronales</a:t>
                      </a:r>
                      <a:endParaRPr lang="es-ES" dirty="0"/>
                    </a:p>
                  </a:txBody>
                  <a:tcPr/>
                </a:tc>
                <a:tc>
                  <a:txBody>
                    <a:bodyPr/>
                    <a:lstStyle/>
                    <a:p>
                      <a:pPr algn="ctr"/>
                      <a:r>
                        <a:rPr lang="es-ES_tradnl" dirty="0" err="1"/>
                        <a:t>Clustering</a:t>
                      </a:r>
                      <a:r>
                        <a:rPr lang="es-ES_tradnl" dirty="0"/>
                        <a:t>,</a:t>
                      </a:r>
                      <a:r>
                        <a:rPr lang="es-ES_tradnl" baseline="0" dirty="0"/>
                        <a:t> PCA</a:t>
                      </a:r>
                      <a:endParaRPr lang="es-ES" dirty="0"/>
                    </a:p>
                  </a:txBody>
                  <a:tcPr/>
                </a:tc>
                <a:extLst>
                  <a:ext uri="{0D108BD9-81ED-4DB2-BD59-A6C34878D82A}">
                    <a16:rowId xmlns:a16="http://schemas.microsoft.com/office/drawing/2014/main" val="10003"/>
                  </a:ext>
                </a:extLst>
              </a:tr>
              <a:tr h="640671">
                <a:tc>
                  <a:txBody>
                    <a:bodyPr/>
                    <a:lstStyle/>
                    <a:p>
                      <a:pPr algn="ctr"/>
                      <a:r>
                        <a:rPr lang="es-ES" b="1" dirty="0"/>
                        <a:t>Ejemplo</a:t>
                      </a:r>
                    </a:p>
                  </a:txBody>
                  <a:tcPr/>
                </a:tc>
                <a:tc>
                  <a:txBody>
                    <a:bodyPr/>
                    <a:lstStyle/>
                    <a:p>
                      <a:pPr algn="ctr"/>
                      <a:r>
                        <a:rPr lang="es-ES_tradnl" dirty="0"/>
                        <a:t>Predecir</a:t>
                      </a:r>
                      <a:r>
                        <a:rPr lang="es-ES_tradnl" baseline="0" dirty="0"/>
                        <a:t> si una transacción es fraudulenta</a:t>
                      </a:r>
                      <a:endParaRPr lang="es-ES" dirty="0"/>
                    </a:p>
                  </a:txBody>
                  <a:tcPr/>
                </a:tc>
                <a:tc>
                  <a:txBody>
                    <a:bodyPr/>
                    <a:lstStyle/>
                    <a:p>
                      <a:pPr algn="ctr"/>
                      <a:r>
                        <a:rPr lang="es-ES" dirty="0"/>
                        <a:t>Encontrar</a:t>
                      </a:r>
                      <a:r>
                        <a:rPr lang="es-ES" baseline="0" dirty="0"/>
                        <a:t> clientes con perfiles similares</a:t>
                      </a:r>
                      <a:endParaRPr lang="es-ES" dirty="0"/>
                    </a:p>
                  </a:txBody>
                  <a:tcPr/>
                </a:tc>
                <a:extLst>
                  <a:ext uri="{0D108BD9-81ED-4DB2-BD59-A6C34878D82A}">
                    <a16:rowId xmlns:a16="http://schemas.microsoft.com/office/drawing/2014/main" val="2178913718"/>
                  </a:ext>
                </a:extLst>
              </a:tr>
            </a:tbl>
          </a:graphicData>
        </a:graphic>
      </p:graphicFrame>
    </p:spTree>
    <p:extLst>
      <p:ext uri="{BB962C8B-B14F-4D97-AF65-F5344CB8AC3E}">
        <p14:creationId xmlns:p14="http://schemas.microsoft.com/office/powerpoint/2010/main" val="238837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196657" y="442138"/>
            <a:ext cx="5322654" cy="575490"/>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nchor="ctr"/>
          <a:lstStyle/>
          <a:p>
            <a:pPr defTabSz="914172">
              <a:defRPr/>
            </a:pPr>
            <a:r>
              <a:rPr lang="en-US" sz="3599" cap="all" spc="-1" dirty="0">
                <a:solidFill>
                  <a:srgbClr val="0097B6"/>
                </a:solidFill>
                <a:latin typeface="Arial"/>
                <a:ea typeface="DejaVu Sans"/>
                <a:cs typeface="DejaVu Sans"/>
              </a:rPr>
              <a:t>ML SUMMARY</a:t>
            </a:r>
            <a:endParaRPr lang="en-US" sz="3599" spc="-1" dirty="0">
              <a:solidFill>
                <a:prstClr val="black"/>
              </a:solidFill>
              <a:latin typeface="Arial"/>
              <a:ea typeface="DejaVu Sans"/>
              <a:cs typeface="DejaVu Sans"/>
            </a:endParaRPr>
          </a:p>
        </p:txBody>
      </p:sp>
      <p:sp>
        <p:nvSpPr>
          <p:cNvPr id="629" name="CustomShape 3"/>
          <p:cNvSpPr/>
          <p:nvPr/>
        </p:nvSpPr>
        <p:spPr>
          <a:xfrm>
            <a:off x="373851" y="2132483"/>
            <a:ext cx="11444299" cy="3760301"/>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lstStyle/>
          <a:p>
            <a:pPr algn="just" defTabSz="914172">
              <a:spcBef>
                <a:spcPts val="360"/>
              </a:spcBef>
              <a:defRPr/>
            </a:pPr>
            <a:endParaRPr lang="en-US" spc="-1" dirty="0">
              <a:solidFill>
                <a:prstClr val="black"/>
              </a:solidFill>
              <a:latin typeface="Arial"/>
              <a:ea typeface="DejaVu Sans"/>
              <a:cs typeface="DejaVu Sans"/>
            </a:endParaRPr>
          </a:p>
        </p:txBody>
      </p:sp>
      <p:grpSp>
        <p:nvGrpSpPr>
          <p:cNvPr id="6" name="Grupo 5"/>
          <p:cNvGrpSpPr/>
          <p:nvPr/>
        </p:nvGrpSpPr>
        <p:grpSpPr>
          <a:xfrm>
            <a:off x="257646" y="3840647"/>
            <a:ext cx="914162" cy="914162"/>
            <a:chOff x="1233578" y="3045125"/>
            <a:chExt cx="914400" cy="914400"/>
          </a:xfrm>
        </p:grpSpPr>
        <p:sp>
          <p:nvSpPr>
            <p:cNvPr id="3" name="Elipse 2"/>
            <p:cNvSpPr/>
            <p:nvPr/>
          </p:nvSpPr>
          <p:spPr>
            <a:xfrm>
              <a:off x="1233578" y="3045125"/>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914172"/>
              <a:endParaRPr lang="es-ES">
                <a:solidFill>
                  <a:prstClr val="black"/>
                </a:solidFill>
                <a:latin typeface="Arial"/>
              </a:endParaRPr>
            </a:p>
          </p:txBody>
        </p:sp>
        <p:sp>
          <p:nvSpPr>
            <p:cNvPr id="4" name="CuadroTexto 3"/>
            <p:cNvSpPr txBox="1"/>
            <p:nvPr/>
          </p:nvSpPr>
          <p:spPr>
            <a:xfrm>
              <a:off x="1461618" y="3293183"/>
              <a:ext cx="596094" cy="40021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defTabSz="914172"/>
              <a:r>
                <a:rPr lang="es-ES_tradnl" sz="2000" b="1" dirty="0">
                  <a:solidFill>
                    <a:prstClr val="black"/>
                  </a:solidFill>
                  <a:latin typeface="Arial"/>
                </a:rPr>
                <a:t>ML</a:t>
              </a:r>
              <a:endParaRPr lang="es-ES" sz="2000" b="1" dirty="0">
                <a:solidFill>
                  <a:prstClr val="black"/>
                </a:solidFill>
                <a:latin typeface="Arial"/>
              </a:endParaRPr>
            </a:p>
          </p:txBody>
        </p:sp>
      </p:grpSp>
      <p:sp>
        <p:nvSpPr>
          <p:cNvPr id="8" name="CuadroTexto 7"/>
          <p:cNvSpPr txBox="1"/>
          <p:nvPr/>
        </p:nvSpPr>
        <p:spPr>
          <a:xfrm>
            <a:off x="2178293" y="1727236"/>
            <a:ext cx="1388492" cy="523220"/>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err="1">
                <a:solidFill>
                  <a:prstClr val="black"/>
                </a:solidFill>
                <a:latin typeface="Arial"/>
              </a:rPr>
              <a:t>Supervised</a:t>
            </a:r>
            <a:r>
              <a:rPr lang="es-ES_tradnl" sz="1400" dirty="0">
                <a:solidFill>
                  <a:prstClr val="black"/>
                </a:solidFill>
                <a:latin typeface="Arial"/>
              </a:rPr>
              <a:t> Learning</a:t>
            </a:r>
            <a:endParaRPr lang="es-ES" sz="1400" dirty="0">
              <a:solidFill>
                <a:prstClr val="black"/>
              </a:solidFill>
              <a:latin typeface="Arial"/>
            </a:endParaRPr>
          </a:p>
        </p:txBody>
      </p:sp>
      <p:sp>
        <p:nvSpPr>
          <p:cNvPr id="12" name="CuadroTexto 11"/>
          <p:cNvSpPr txBox="1"/>
          <p:nvPr/>
        </p:nvSpPr>
        <p:spPr>
          <a:xfrm>
            <a:off x="1904308" y="4258285"/>
            <a:ext cx="1771186" cy="523220"/>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err="1">
                <a:solidFill>
                  <a:prstClr val="black"/>
                </a:solidFill>
                <a:latin typeface="Arial"/>
              </a:rPr>
              <a:t>Unsupervised</a:t>
            </a:r>
            <a:r>
              <a:rPr lang="es-ES_tradnl" sz="1400" dirty="0">
                <a:solidFill>
                  <a:prstClr val="black"/>
                </a:solidFill>
                <a:latin typeface="Arial"/>
              </a:rPr>
              <a:t> Learning</a:t>
            </a:r>
            <a:endParaRPr lang="es-ES" sz="1400" dirty="0">
              <a:solidFill>
                <a:prstClr val="black"/>
              </a:solidFill>
              <a:latin typeface="Arial"/>
            </a:endParaRPr>
          </a:p>
        </p:txBody>
      </p:sp>
      <p:cxnSp>
        <p:nvCxnSpPr>
          <p:cNvPr id="25" name="Conector recto de flecha 24"/>
          <p:cNvCxnSpPr/>
          <p:nvPr/>
        </p:nvCxnSpPr>
        <p:spPr>
          <a:xfrm flipV="1">
            <a:off x="999652" y="2109224"/>
            <a:ext cx="985495" cy="16177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ector recto de flecha 25"/>
          <p:cNvCxnSpPr/>
          <p:nvPr/>
        </p:nvCxnSpPr>
        <p:spPr>
          <a:xfrm>
            <a:off x="1236332" y="4444110"/>
            <a:ext cx="6034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CuadroTexto 43"/>
          <p:cNvSpPr txBox="1"/>
          <p:nvPr/>
        </p:nvSpPr>
        <p:spPr>
          <a:xfrm>
            <a:off x="4536349" y="4008151"/>
            <a:ext cx="1388492" cy="307777"/>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err="1">
                <a:solidFill>
                  <a:prstClr val="black"/>
                </a:solidFill>
                <a:latin typeface="Arial"/>
              </a:rPr>
              <a:t>Clustering</a:t>
            </a:r>
            <a:endParaRPr lang="es-ES" sz="1400" dirty="0">
              <a:solidFill>
                <a:prstClr val="black"/>
              </a:solidFill>
              <a:latin typeface="Arial"/>
            </a:endParaRPr>
          </a:p>
        </p:txBody>
      </p:sp>
      <p:sp>
        <p:nvSpPr>
          <p:cNvPr id="45" name="CuadroTexto 44"/>
          <p:cNvSpPr txBox="1"/>
          <p:nvPr/>
        </p:nvSpPr>
        <p:spPr>
          <a:xfrm>
            <a:off x="4526168" y="4605950"/>
            <a:ext cx="1504511" cy="523220"/>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err="1">
                <a:solidFill>
                  <a:prstClr val="black"/>
                </a:solidFill>
                <a:latin typeface="Arial"/>
              </a:rPr>
              <a:t>Dimensionality</a:t>
            </a:r>
            <a:r>
              <a:rPr lang="es-ES_tradnl" sz="1400" dirty="0">
                <a:solidFill>
                  <a:prstClr val="black"/>
                </a:solidFill>
                <a:latin typeface="Arial"/>
              </a:rPr>
              <a:t> </a:t>
            </a:r>
            <a:r>
              <a:rPr lang="es-ES_tradnl" sz="1400" dirty="0" err="1">
                <a:solidFill>
                  <a:prstClr val="black"/>
                </a:solidFill>
                <a:latin typeface="Arial"/>
              </a:rPr>
              <a:t>reduction</a:t>
            </a:r>
            <a:endParaRPr lang="es-ES" sz="1400" dirty="0">
              <a:solidFill>
                <a:prstClr val="black"/>
              </a:solidFill>
              <a:latin typeface="Arial"/>
            </a:endParaRPr>
          </a:p>
        </p:txBody>
      </p:sp>
      <p:cxnSp>
        <p:nvCxnSpPr>
          <p:cNvPr id="46" name="Conector recto de flecha 45"/>
          <p:cNvCxnSpPr/>
          <p:nvPr/>
        </p:nvCxnSpPr>
        <p:spPr>
          <a:xfrm flipV="1">
            <a:off x="3964388" y="4208442"/>
            <a:ext cx="467354" cy="2798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Conector recto de flecha 46"/>
          <p:cNvCxnSpPr/>
          <p:nvPr/>
        </p:nvCxnSpPr>
        <p:spPr>
          <a:xfrm>
            <a:off x="3964388" y="4525810"/>
            <a:ext cx="421649" cy="2959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CuadroTexto 51"/>
          <p:cNvSpPr txBox="1"/>
          <p:nvPr/>
        </p:nvSpPr>
        <p:spPr>
          <a:xfrm>
            <a:off x="1904307" y="5780401"/>
            <a:ext cx="1771186" cy="307777"/>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a:solidFill>
                  <a:prstClr val="black"/>
                </a:solidFill>
                <a:latin typeface="Arial"/>
              </a:rPr>
              <a:t>Otros</a:t>
            </a:r>
            <a:endParaRPr lang="es-ES" sz="1400" dirty="0">
              <a:solidFill>
                <a:prstClr val="black"/>
              </a:solidFill>
              <a:latin typeface="Arial"/>
            </a:endParaRPr>
          </a:p>
        </p:txBody>
      </p:sp>
      <p:cxnSp>
        <p:nvCxnSpPr>
          <p:cNvPr id="53" name="Conector recto de flecha 52"/>
          <p:cNvCxnSpPr/>
          <p:nvPr/>
        </p:nvCxnSpPr>
        <p:spPr>
          <a:xfrm>
            <a:off x="1036488" y="4922195"/>
            <a:ext cx="803295" cy="9196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CuadroTexto 62"/>
          <p:cNvSpPr txBox="1"/>
          <p:nvPr/>
        </p:nvSpPr>
        <p:spPr>
          <a:xfrm>
            <a:off x="4237027" y="5627027"/>
            <a:ext cx="2966714" cy="646331"/>
          </a:xfrm>
          <a:prstGeom prst="rect">
            <a:avLst/>
          </a:prstGeom>
          <a:noFill/>
        </p:spPr>
        <p:txBody>
          <a:bodyPr wrap="square" rtlCol="0">
            <a:spAutoFit/>
          </a:bodyPr>
          <a:lstStyle/>
          <a:p>
            <a:pPr marL="285679" indent="-285679" defTabSz="914172">
              <a:buFont typeface="Arial" panose="020B0604020202020204" pitchFamily="34" charset="0"/>
              <a:buChar char="•"/>
            </a:pPr>
            <a:r>
              <a:rPr lang="es-ES_tradnl" sz="1200" dirty="0">
                <a:solidFill>
                  <a:prstClr val="black"/>
                </a:solidFill>
                <a:latin typeface="Arial"/>
              </a:rPr>
              <a:t>Sistemas de Recomendación</a:t>
            </a:r>
          </a:p>
          <a:p>
            <a:pPr marL="285679" indent="-285679" defTabSz="914172">
              <a:buFont typeface="Arial" panose="020B0604020202020204" pitchFamily="34" charset="0"/>
              <a:buChar char="•"/>
            </a:pPr>
            <a:r>
              <a:rPr lang="es-ES_tradnl" sz="1200" dirty="0" err="1">
                <a:solidFill>
                  <a:prstClr val="black"/>
                </a:solidFill>
                <a:latin typeface="Arial"/>
              </a:rPr>
              <a:t>Reinforcement</a:t>
            </a:r>
            <a:r>
              <a:rPr lang="es-ES_tradnl" sz="1200" dirty="0">
                <a:solidFill>
                  <a:prstClr val="black"/>
                </a:solidFill>
                <a:latin typeface="Arial"/>
              </a:rPr>
              <a:t> Learning</a:t>
            </a:r>
          </a:p>
          <a:p>
            <a:pPr marL="285679" indent="-285679" defTabSz="914172">
              <a:buFont typeface="Arial" panose="020B0604020202020204" pitchFamily="34" charset="0"/>
              <a:buChar char="•"/>
            </a:pPr>
            <a:r>
              <a:rPr lang="es-ES_tradnl" sz="1200" dirty="0">
                <a:solidFill>
                  <a:prstClr val="black"/>
                </a:solidFill>
                <a:latin typeface="Arial"/>
              </a:rPr>
              <a:t>…</a:t>
            </a:r>
          </a:p>
        </p:txBody>
      </p:sp>
      <p:sp>
        <p:nvSpPr>
          <p:cNvPr id="64" name="CuadroTexto 63"/>
          <p:cNvSpPr txBox="1"/>
          <p:nvPr/>
        </p:nvSpPr>
        <p:spPr>
          <a:xfrm>
            <a:off x="6450599" y="3910190"/>
            <a:ext cx="2966714" cy="461665"/>
          </a:xfrm>
          <a:prstGeom prst="rect">
            <a:avLst/>
          </a:prstGeom>
          <a:noFill/>
        </p:spPr>
        <p:txBody>
          <a:bodyPr wrap="square" rtlCol="0">
            <a:spAutoFit/>
          </a:bodyPr>
          <a:lstStyle/>
          <a:p>
            <a:pPr marL="285679" indent="-285679" defTabSz="914172">
              <a:buFont typeface="Arial" panose="020B0604020202020204" pitchFamily="34" charset="0"/>
              <a:buChar char="•"/>
            </a:pPr>
            <a:r>
              <a:rPr lang="es-ES_tradnl" sz="1200" dirty="0" err="1">
                <a:solidFill>
                  <a:prstClr val="black"/>
                </a:solidFill>
                <a:latin typeface="Arial"/>
              </a:rPr>
              <a:t>Hierarchical</a:t>
            </a:r>
            <a:endParaRPr lang="es-ES_tradnl" sz="1200" dirty="0">
              <a:solidFill>
                <a:prstClr val="black"/>
              </a:solidFill>
              <a:latin typeface="Arial"/>
            </a:endParaRPr>
          </a:p>
          <a:p>
            <a:pPr marL="285679" indent="-285679" defTabSz="914172">
              <a:buFont typeface="Arial" panose="020B0604020202020204" pitchFamily="34" charset="0"/>
              <a:buChar char="•"/>
            </a:pPr>
            <a:r>
              <a:rPr lang="es-ES_tradnl" sz="1200" dirty="0" err="1">
                <a:solidFill>
                  <a:prstClr val="black"/>
                </a:solidFill>
                <a:latin typeface="Arial"/>
              </a:rPr>
              <a:t>Partition</a:t>
            </a:r>
            <a:endParaRPr lang="es-ES_tradnl" sz="1200" dirty="0">
              <a:solidFill>
                <a:prstClr val="black"/>
              </a:solidFill>
              <a:latin typeface="Arial"/>
            </a:endParaRPr>
          </a:p>
        </p:txBody>
      </p:sp>
      <p:sp>
        <p:nvSpPr>
          <p:cNvPr id="65" name="CuadroTexto 64"/>
          <p:cNvSpPr txBox="1"/>
          <p:nvPr/>
        </p:nvSpPr>
        <p:spPr>
          <a:xfrm>
            <a:off x="6401325" y="4821731"/>
            <a:ext cx="2966714" cy="276999"/>
          </a:xfrm>
          <a:prstGeom prst="rect">
            <a:avLst/>
          </a:prstGeom>
          <a:noFill/>
        </p:spPr>
        <p:txBody>
          <a:bodyPr wrap="square" rtlCol="0">
            <a:spAutoFit/>
          </a:bodyPr>
          <a:lstStyle/>
          <a:p>
            <a:pPr marL="285679" indent="-285679" defTabSz="914172">
              <a:buFont typeface="Arial" panose="020B0604020202020204" pitchFamily="34" charset="0"/>
              <a:buChar char="•"/>
            </a:pPr>
            <a:r>
              <a:rPr lang="es-ES_tradnl" sz="1200" dirty="0">
                <a:solidFill>
                  <a:prstClr val="black"/>
                </a:solidFill>
                <a:latin typeface="Arial"/>
              </a:rPr>
              <a:t>PCA</a:t>
            </a:r>
          </a:p>
        </p:txBody>
      </p:sp>
      <p:sp>
        <p:nvSpPr>
          <p:cNvPr id="66" name="Abrir llave 65"/>
          <p:cNvSpPr/>
          <p:nvPr/>
        </p:nvSpPr>
        <p:spPr>
          <a:xfrm>
            <a:off x="6021781" y="3753163"/>
            <a:ext cx="584878" cy="73399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914172"/>
            <a:endParaRPr lang="es-ES">
              <a:solidFill>
                <a:prstClr val="black"/>
              </a:solidFill>
              <a:latin typeface="Arial"/>
            </a:endParaRPr>
          </a:p>
        </p:txBody>
      </p:sp>
      <p:sp>
        <p:nvSpPr>
          <p:cNvPr id="67" name="Abrir llave 66"/>
          <p:cNvSpPr/>
          <p:nvPr/>
        </p:nvSpPr>
        <p:spPr>
          <a:xfrm>
            <a:off x="3785770" y="5492265"/>
            <a:ext cx="584878" cy="85801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914172"/>
            <a:endParaRPr lang="es-ES">
              <a:solidFill>
                <a:prstClr val="black"/>
              </a:solidFill>
              <a:latin typeface="Arial"/>
            </a:endParaRPr>
          </a:p>
        </p:txBody>
      </p:sp>
      <p:sp>
        <p:nvSpPr>
          <p:cNvPr id="42" name="Abrir llave 41"/>
          <p:cNvSpPr/>
          <p:nvPr/>
        </p:nvSpPr>
        <p:spPr>
          <a:xfrm>
            <a:off x="6109989" y="4620694"/>
            <a:ext cx="496670" cy="66879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914172"/>
            <a:endParaRPr lang="es-ES">
              <a:solidFill>
                <a:prstClr val="black"/>
              </a:solidFill>
              <a:latin typeface="Arial"/>
            </a:endParaRPr>
          </a:p>
        </p:txBody>
      </p:sp>
      <p:sp>
        <p:nvSpPr>
          <p:cNvPr id="27" name="CuadroTexto 26">
            <a:extLst>
              <a:ext uri="{FF2B5EF4-FFF2-40B4-BE49-F238E27FC236}">
                <a16:creationId xmlns:a16="http://schemas.microsoft.com/office/drawing/2014/main" id="{5803DA3A-33F6-4276-B989-6ECEB84C6655}"/>
              </a:ext>
            </a:extLst>
          </p:cNvPr>
          <p:cNvSpPr txBox="1"/>
          <p:nvPr/>
        </p:nvSpPr>
        <p:spPr>
          <a:xfrm>
            <a:off x="4331892" y="1452718"/>
            <a:ext cx="1388492" cy="307777"/>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a:solidFill>
                  <a:prstClr val="black"/>
                </a:solidFill>
                <a:latin typeface="Arial"/>
              </a:rPr>
              <a:t>Regresión</a:t>
            </a:r>
            <a:endParaRPr lang="es-ES" sz="1400" dirty="0">
              <a:solidFill>
                <a:prstClr val="black"/>
              </a:solidFill>
              <a:latin typeface="Arial"/>
            </a:endParaRPr>
          </a:p>
        </p:txBody>
      </p:sp>
      <p:sp>
        <p:nvSpPr>
          <p:cNvPr id="28" name="CuadroTexto 27">
            <a:extLst>
              <a:ext uri="{FF2B5EF4-FFF2-40B4-BE49-F238E27FC236}">
                <a16:creationId xmlns:a16="http://schemas.microsoft.com/office/drawing/2014/main" id="{58B0B716-AF7D-4148-BC51-962BF46174B0}"/>
              </a:ext>
            </a:extLst>
          </p:cNvPr>
          <p:cNvSpPr txBox="1"/>
          <p:nvPr/>
        </p:nvSpPr>
        <p:spPr>
          <a:xfrm>
            <a:off x="4321711" y="2141957"/>
            <a:ext cx="1504511" cy="307777"/>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a:solidFill>
                  <a:prstClr val="black"/>
                </a:solidFill>
                <a:latin typeface="Arial"/>
              </a:rPr>
              <a:t>Clasificación</a:t>
            </a:r>
            <a:endParaRPr lang="es-ES" sz="1400" dirty="0">
              <a:solidFill>
                <a:prstClr val="black"/>
              </a:solidFill>
              <a:latin typeface="Arial"/>
            </a:endParaRPr>
          </a:p>
        </p:txBody>
      </p:sp>
      <p:cxnSp>
        <p:nvCxnSpPr>
          <p:cNvPr id="29" name="Conector recto de flecha 28">
            <a:extLst>
              <a:ext uri="{FF2B5EF4-FFF2-40B4-BE49-F238E27FC236}">
                <a16:creationId xmlns:a16="http://schemas.microsoft.com/office/drawing/2014/main" id="{FA9238DE-BE8E-4709-A151-965D30626881}"/>
              </a:ext>
            </a:extLst>
          </p:cNvPr>
          <p:cNvCxnSpPr/>
          <p:nvPr/>
        </p:nvCxnSpPr>
        <p:spPr>
          <a:xfrm flipV="1">
            <a:off x="3759931" y="1653009"/>
            <a:ext cx="467354" cy="2798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ector recto de flecha 29">
            <a:extLst>
              <a:ext uri="{FF2B5EF4-FFF2-40B4-BE49-F238E27FC236}">
                <a16:creationId xmlns:a16="http://schemas.microsoft.com/office/drawing/2014/main" id="{97FE59F7-1D5D-442C-B3B8-59A9F9029E92}"/>
              </a:ext>
            </a:extLst>
          </p:cNvPr>
          <p:cNvCxnSpPr/>
          <p:nvPr/>
        </p:nvCxnSpPr>
        <p:spPr>
          <a:xfrm>
            <a:off x="3759932" y="1970377"/>
            <a:ext cx="421649" cy="2959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Rectángulo 4">
            <a:extLst>
              <a:ext uri="{FF2B5EF4-FFF2-40B4-BE49-F238E27FC236}">
                <a16:creationId xmlns:a16="http://schemas.microsoft.com/office/drawing/2014/main" id="{F6AA842A-96A9-EB53-9057-917D7BC72DE3}"/>
              </a:ext>
            </a:extLst>
          </p:cNvPr>
          <p:cNvSpPr/>
          <p:nvPr/>
        </p:nvSpPr>
        <p:spPr>
          <a:xfrm>
            <a:off x="4039496" y="1355168"/>
            <a:ext cx="1992940" cy="1169463"/>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5063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sp>
        <p:nvSpPr>
          <p:cNvPr id="501" name="CustomShape 1"/>
          <p:cNvSpPr/>
          <p:nvPr/>
        </p:nvSpPr>
        <p:spPr>
          <a:xfrm>
            <a:off x="-1723127" y="372527"/>
            <a:ext cx="7116096"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r" defTabSz="914400" rtl="0" eaLnBrk="1" fontAlgn="auto" latinLnBrk="0" hangingPunct="1">
              <a:lnSpc>
                <a:spcPts val="5063"/>
              </a:lnSpc>
              <a:spcBef>
                <a:spcPts val="0"/>
              </a:spcBef>
              <a:spcAft>
                <a:spcPts val="0"/>
              </a:spcAft>
              <a:buClrTx/>
              <a:buSzTx/>
              <a:buFontTx/>
              <a:buNone/>
              <a:tabLst/>
              <a:defRPr/>
            </a:pPr>
            <a:r>
              <a:rPr kumimoji="0" lang="en-US" altLang="es-ES" sz="3200" b="1" i="0" u="none" strike="noStrike" kern="1200" cap="none" spc="0" normalizeH="0" baseline="0" noProof="0" dirty="0" err="1">
                <a:ln>
                  <a:noFill/>
                </a:ln>
                <a:solidFill>
                  <a:prstClr val="white"/>
                </a:solidFill>
                <a:effectLst/>
                <a:uLnTx/>
                <a:uFillTx/>
                <a:latin typeface="Source Sans Pro" panose="020B0503030403020204" pitchFamily="34" charset="0"/>
                <a:sym typeface="Bebas Neue" pitchFamily="34" charset="0"/>
              </a:rPr>
              <a:t>Regresión</a:t>
            </a:r>
            <a:r>
              <a:rPr kumimoji="0" lang="en-US" altLang="es-ES" sz="3200" b="1" i="0" u="none" strike="noStrike" kern="1200" cap="none" spc="0" normalizeH="0" baseline="0" noProof="0" dirty="0">
                <a:ln>
                  <a:noFill/>
                </a:ln>
                <a:solidFill>
                  <a:prstClr val="white"/>
                </a:solidFill>
                <a:effectLst/>
                <a:uLnTx/>
                <a:uFillTx/>
                <a:latin typeface="Source Sans Pro" panose="020B0503030403020204" pitchFamily="34" charset="0"/>
                <a:sym typeface="Bebas Neue" pitchFamily="34" charset="0"/>
              </a:rPr>
              <a:t> vs. </a:t>
            </a:r>
            <a:r>
              <a:rPr kumimoji="0" lang="en-US" altLang="es-ES" sz="3200" b="1" i="0" u="none" strike="noStrike" kern="1200" cap="none" spc="0" normalizeH="0" baseline="0" noProof="0" dirty="0" err="1">
                <a:ln>
                  <a:noFill/>
                </a:ln>
                <a:solidFill>
                  <a:prstClr val="white"/>
                </a:solidFill>
                <a:effectLst/>
                <a:uLnTx/>
                <a:uFillTx/>
                <a:latin typeface="Source Sans Pro" panose="020B0503030403020204" pitchFamily="34" charset="0"/>
                <a:sym typeface="Bebas Neue" pitchFamily="34" charset="0"/>
              </a:rPr>
              <a:t>Clasificación</a:t>
            </a:r>
            <a:endParaRPr kumimoji="0" lang="en-US" altLang="es-ES" sz="3200" b="1" i="0" u="none" strike="noStrike" kern="1200" cap="none" spc="0" normalizeH="0" baseline="0" noProof="0" dirty="0">
              <a:ln>
                <a:noFill/>
              </a:ln>
              <a:solidFill>
                <a:prstClr val="white"/>
              </a:solidFill>
              <a:effectLst/>
              <a:uLnTx/>
              <a:uFillTx/>
              <a:latin typeface="Source Sans Pro" panose="020B0503030403020204" pitchFamily="34" charset="0"/>
              <a:sym typeface="Bebas Neue" pitchFamily="34" charset="0"/>
            </a:endParaRPr>
          </a:p>
        </p:txBody>
      </p:sp>
    </p:spTree>
    <p:extLst>
      <p:ext uri="{BB962C8B-B14F-4D97-AF65-F5344CB8AC3E}">
        <p14:creationId xmlns:p14="http://schemas.microsoft.com/office/powerpoint/2010/main" val="41703055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dirty="0" err="1">
                <a:ln>
                  <a:noFill/>
                </a:ln>
                <a:solidFill>
                  <a:srgbClr val="0097B6"/>
                </a:solidFill>
                <a:effectLst/>
                <a:uLnTx/>
                <a:uFillTx/>
                <a:latin typeface="Arial"/>
                <a:ea typeface="DejaVu Sans"/>
                <a:cs typeface="DejaVu Sans"/>
              </a:rPr>
              <a:t>Supervisado</a:t>
            </a:r>
            <a:r>
              <a:rPr kumimoji="0" lang="en-US" sz="4800" b="0" i="0" u="none" strike="noStrike" kern="1200" cap="all" spc="-1" normalizeH="0" baseline="0" noProof="0" dirty="0">
                <a:ln>
                  <a:noFill/>
                </a:ln>
                <a:solidFill>
                  <a:srgbClr val="0097B6"/>
                </a:solidFill>
                <a:effectLst/>
                <a:uLnTx/>
                <a:uFillTx/>
                <a:latin typeface="Arial"/>
                <a:ea typeface="DejaVu Sans"/>
                <a:cs typeface="DejaVu Sans"/>
              </a:rPr>
              <a:t> (I)</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8" name="CustomShape 2"/>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err="1">
                <a:ln>
                  <a:noFill/>
                </a:ln>
                <a:solidFill>
                  <a:srgbClr val="000000"/>
                </a:solidFill>
                <a:effectLst/>
                <a:uLnTx/>
                <a:uFillTx/>
                <a:latin typeface="Arial"/>
                <a:ea typeface="DejaVu Sans"/>
                <a:cs typeface="DejaVu Sans"/>
              </a:rPr>
              <a:t>Clasificación</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9" name="CustomShape 3"/>
          <p:cNvSpPr/>
          <p:nvPr/>
        </p:nvSpPr>
        <p:spPr>
          <a:xfrm>
            <a:off x="335520" y="2061000"/>
            <a:ext cx="11447280" cy="376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ángulo 2">
            <a:extLst>
              <a:ext uri="{FF2B5EF4-FFF2-40B4-BE49-F238E27FC236}">
                <a16:creationId xmlns:a16="http://schemas.microsoft.com/office/drawing/2014/main" id="{9DAD2124-D496-4F9A-ABE5-B3416B9FC45F}"/>
              </a:ext>
            </a:extLst>
          </p:cNvPr>
          <p:cNvSpPr/>
          <p:nvPr/>
        </p:nvSpPr>
        <p:spPr>
          <a:xfrm>
            <a:off x="479519" y="2132145"/>
            <a:ext cx="10721881" cy="1692771"/>
          </a:xfrm>
          <a:prstGeom prst="rect">
            <a:avLst/>
          </a:prstGeom>
        </p:spPr>
        <p:txBody>
          <a:bodyPr wrap="square">
            <a:spAutoFit/>
          </a:bodyPr>
          <a:lstStyle/>
          <a:p>
            <a:r>
              <a:rPr lang="es-ES" dirty="0"/>
              <a:t>Las etiquetas son categóricas, indicando la pertenencia de una determinada muestra a una clase en particular.</a:t>
            </a:r>
          </a:p>
          <a:p>
            <a:endParaRPr lang="es-ES" dirty="0"/>
          </a:p>
          <a:p>
            <a:r>
              <a:rPr lang="es-ES" b="1" dirty="0"/>
              <a:t>Ejemplo: </a:t>
            </a:r>
          </a:p>
          <a:p>
            <a:pPr lvl="1"/>
            <a:endParaRPr lang="es-ES" sz="1400" dirty="0"/>
          </a:p>
          <a:p>
            <a:endParaRPr lang="es-ES_tradnl" dirty="0"/>
          </a:p>
        </p:txBody>
      </p:sp>
      <p:grpSp>
        <p:nvGrpSpPr>
          <p:cNvPr id="46" name="Grupo 45">
            <a:extLst>
              <a:ext uri="{FF2B5EF4-FFF2-40B4-BE49-F238E27FC236}">
                <a16:creationId xmlns:a16="http://schemas.microsoft.com/office/drawing/2014/main" id="{3BFD7B70-A5B2-4382-848A-F9A554DBCD22}"/>
              </a:ext>
            </a:extLst>
          </p:cNvPr>
          <p:cNvGrpSpPr/>
          <p:nvPr/>
        </p:nvGrpSpPr>
        <p:grpSpPr>
          <a:xfrm>
            <a:off x="7796536" y="3739232"/>
            <a:ext cx="1478110" cy="270524"/>
            <a:chOff x="6528077" y="2974948"/>
            <a:chExt cx="1478110" cy="270524"/>
          </a:xfrm>
        </p:grpSpPr>
        <p:cxnSp>
          <p:nvCxnSpPr>
            <p:cNvPr id="47" name="Conector recto 46">
              <a:extLst>
                <a:ext uri="{FF2B5EF4-FFF2-40B4-BE49-F238E27FC236}">
                  <a16:creationId xmlns:a16="http://schemas.microsoft.com/office/drawing/2014/main" id="{245CCF4A-A4E6-46A9-87D6-CE5BE0C0B537}"/>
                </a:ext>
              </a:extLst>
            </p:cNvPr>
            <p:cNvCxnSpPr/>
            <p:nvPr/>
          </p:nvCxnSpPr>
          <p:spPr>
            <a:xfrm rot="5400000">
              <a:off x="7041474" y="2627370"/>
              <a:ext cx="0" cy="1026793"/>
            </a:xfrm>
            <a:prstGeom prst="line">
              <a:avLst/>
            </a:prstGeom>
            <a:ln>
              <a:solidFill>
                <a:srgbClr val="0099EB"/>
              </a:solidFill>
              <a:prstDash val="lgDash"/>
            </a:ln>
          </p:spPr>
          <p:style>
            <a:lnRef idx="1">
              <a:schemeClr val="accent1"/>
            </a:lnRef>
            <a:fillRef idx="0">
              <a:schemeClr val="accent1"/>
            </a:fillRef>
            <a:effectRef idx="0">
              <a:schemeClr val="accent1"/>
            </a:effectRef>
            <a:fontRef idx="minor">
              <a:schemeClr val="tx1"/>
            </a:fontRef>
          </p:style>
        </p:cxnSp>
        <p:sp>
          <p:nvSpPr>
            <p:cNvPr id="48" name="Medio marco 47">
              <a:extLst>
                <a:ext uri="{FF2B5EF4-FFF2-40B4-BE49-F238E27FC236}">
                  <a16:creationId xmlns:a16="http://schemas.microsoft.com/office/drawing/2014/main" id="{3B16B81B-C224-4880-A224-0335D433C390}"/>
                </a:ext>
              </a:extLst>
            </p:cNvPr>
            <p:cNvSpPr/>
            <p:nvPr/>
          </p:nvSpPr>
          <p:spPr>
            <a:xfrm rot="8100000">
              <a:off x="7459774" y="3081883"/>
              <a:ext cx="117765" cy="117765"/>
            </a:xfrm>
            <a:prstGeom prst="halfFrame">
              <a:avLst>
                <a:gd name="adj1" fmla="val 15205"/>
                <a:gd name="adj2" fmla="val 16125"/>
              </a:avLst>
            </a:prstGeom>
            <a:solidFill>
              <a:srgbClr val="009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9" name="Título 1">
              <a:extLst>
                <a:ext uri="{FF2B5EF4-FFF2-40B4-BE49-F238E27FC236}">
                  <a16:creationId xmlns:a16="http://schemas.microsoft.com/office/drawing/2014/main" id="{01EFFBE3-A3B7-465C-AA6F-D23B3EA69730}"/>
                </a:ext>
              </a:extLst>
            </p:cNvPr>
            <p:cNvSpPr txBox="1">
              <a:spLocks/>
            </p:cNvSpPr>
            <p:nvPr/>
          </p:nvSpPr>
          <p:spPr>
            <a:xfrm>
              <a:off x="7545764" y="2974948"/>
              <a:ext cx="460423" cy="270524"/>
            </a:xfrm>
            <a:prstGeom prst="rect">
              <a:avLst/>
            </a:prstGeom>
            <a:ln>
              <a:noFill/>
            </a:ln>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buClr>
                  <a:schemeClr val="bg2">
                    <a:lumMod val="75000"/>
                  </a:schemeClr>
                </a:buClr>
              </a:pPr>
              <a:r>
                <a:rPr lang="es-ES" sz="1600" dirty="0">
                  <a:solidFill>
                    <a:srgbClr val="0099EB"/>
                  </a:solidFill>
                  <a:latin typeface="Arial "/>
                  <a:cs typeface="Helvetica Light"/>
                </a:rPr>
                <a:t>1</a:t>
              </a:r>
            </a:p>
            <a:p>
              <a:pPr algn="l"/>
              <a:endParaRPr lang="es-ES" sz="1100" dirty="0">
                <a:solidFill>
                  <a:schemeClr val="tx1">
                    <a:lumMod val="50000"/>
                    <a:lumOff val="50000"/>
                  </a:schemeClr>
                </a:solidFill>
                <a:latin typeface="Helvetica Light"/>
                <a:cs typeface="Helvetica Light"/>
              </a:endParaRPr>
            </a:p>
            <a:p>
              <a:pPr algn="l"/>
              <a:endParaRPr lang="es-ES" sz="1100" dirty="0">
                <a:solidFill>
                  <a:schemeClr val="tx1">
                    <a:lumMod val="50000"/>
                    <a:lumOff val="50000"/>
                  </a:schemeClr>
                </a:solidFill>
                <a:latin typeface="Helvetica Light"/>
                <a:cs typeface="Helvetica Light"/>
              </a:endParaRPr>
            </a:p>
          </p:txBody>
        </p:sp>
      </p:grpSp>
      <p:grpSp>
        <p:nvGrpSpPr>
          <p:cNvPr id="50" name="Grupo 49">
            <a:extLst>
              <a:ext uri="{FF2B5EF4-FFF2-40B4-BE49-F238E27FC236}">
                <a16:creationId xmlns:a16="http://schemas.microsoft.com/office/drawing/2014/main" id="{BA10D0ED-8EA1-46CE-B592-0996EDA8B130}"/>
              </a:ext>
            </a:extLst>
          </p:cNvPr>
          <p:cNvGrpSpPr/>
          <p:nvPr/>
        </p:nvGrpSpPr>
        <p:grpSpPr>
          <a:xfrm>
            <a:off x="7796536" y="4675240"/>
            <a:ext cx="1478110" cy="270524"/>
            <a:chOff x="6528077" y="2974948"/>
            <a:chExt cx="1478110" cy="270524"/>
          </a:xfrm>
        </p:grpSpPr>
        <p:cxnSp>
          <p:nvCxnSpPr>
            <p:cNvPr id="51" name="Conector recto 50">
              <a:extLst>
                <a:ext uri="{FF2B5EF4-FFF2-40B4-BE49-F238E27FC236}">
                  <a16:creationId xmlns:a16="http://schemas.microsoft.com/office/drawing/2014/main" id="{C4562DE9-3679-47B2-9562-45E3AAACD32A}"/>
                </a:ext>
              </a:extLst>
            </p:cNvPr>
            <p:cNvCxnSpPr/>
            <p:nvPr/>
          </p:nvCxnSpPr>
          <p:spPr>
            <a:xfrm rot="5400000">
              <a:off x="7041474" y="2627370"/>
              <a:ext cx="0" cy="1026793"/>
            </a:xfrm>
            <a:prstGeom prst="line">
              <a:avLst/>
            </a:prstGeom>
            <a:ln>
              <a:solidFill>
                <a:srgbClr val="0099EB"/>
              </a:solidFill>
              <a:prstDash val="lgDash"/>
            </a:ln>
          </p:spPr>
          <p:style>
            <a:lnRef idx="1">
              <a:schemeClr val="accent1"/>
            </a:lnRef>
            <a:fillRef idx="0">
              <a:schemeClr val="accent1"/>
            </a:fillRef>
            <a:effectRef idx="0">
              <a:schemeClr val="accent1"/>
            </a:effectRef>
            <a:fontRef idx="minor">
              <a:schemeClr val="tx1"/>
            </a:fontRef>
          </p:style>
        </p:cxnSp>
        <p:sp>
          <p:nvSpPr>
            <p:cNvPr id="52" name="Medio marco 51">
              <a:extLst>
                <a:ext uri="{FF2B5EF4-FFF2-40B4-BE49-F238E27FC236}">
                  <a16:creationId xmlns:a16="http://schemas.microsoft.com/office/drawing/2014/main" id="{5C42C527-8EF2-42FA-A8FC-106ADEEAC4B8}"/>
                </a:ext>
              </a:extLst>
            </p:cNvPr>
            <p:cNvSpPr/>
            <p:nvPr/>
          </p:nvSpPr>
          <p:spPr>
            <a:xfrm rot="8100000">
              <a:off x="7459774" y="3081883"/>
              <a:ext cx="117765" cy="117765"/>
            </a:xfrm>
            <a:prstGeom prst="halfFrame">
              <a:avLst>
                <a:gd name="adj1" fmla="val 15205"/>
                <a:gd name="adj2" fmla="val 16125"/>
              </a:avLst>
            </a:prstGeom>
            <a:solidFill>
              <a:srgbClr val="009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3" name="Título 1">
              <a:extLst>
                <a:ext uri="{FF2B5EF4-FFF2-40B4-BE49-F238E27FC236}">
                  <a16:creationId xmlns:a16="http://schemas.microsoft.com/office/drawing/2014/main" id="{82A6ECEA-9305-4F20-9866-AA5D63A064DC}"/>
                </a:ext>
              </a:extLst>
            </p:cNvPr>
            <p:cNvSpPr txBox="1">
              <a:spLocks/>
            </p:cNvSpPr>
            <p:nvPr/>
          </p:nvSpPr>
          <p:spPr>
            <a:xfrm>
              <a:off x="7545764" y="2974948"/>
              <a:ext cx="460423" cy="270524"/>
            </a:xfrm>
            <a:prstGeom prst="rect">
              <a:avLst/>
            </a:prstGeom>
            <a:ln>
              <a:noFill/>
            </a:ln>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buClr>
                  <a:schemeClr val="bg2">
                    <a:lumMod val="75000"/>
                  </a:schemeClr>
                </a:buClr>
              </a:pPr>
              <a:r>
                <a:rPr lang="es-ES" sz="1600" dirty="0">
                  <a:solidFill>
                    <a:srgbClr val="0099EB"/>
                  </a:solidFill>
                  <a:latin typeface="Arial "/>
                  <a:cs typeface="Helvetica Light"/>
                </a:rPr>
                <a:t>0</a:t>
              </a:r>
            </a:p>
            <a:p>
              <a:pPr algn="l"/>
              <a:endParaRPr lang="es-ES" sz="1100" dirty="0">
                <a:solidFill>
                  <a:schemeClr val="tx1">
                    <a:lumMod val="50000"/>
                    <a:lumOff val="50000"/>
                  </a:schemeClr>
                </a:solidFill>
                <a:latin typeface="Helvetica Light"/>
                <a:cs typeface="Helvetica Light"/>
              </a:endParaRPr>
            </a:p>
            <a:p>
              <a:pPr algn="l"/>
              <a:endParaRPr lang="es-ES" sz="1100" dirty="0">
                <a:solidFill>
                  <a:schemeClr val="tx1">
                    <a:lumMod val="50000"/>
                    <a:lumOff val="50000"/>
                  </a:schemeClr>
                </a:solidFill>
                <a:latin typeface="Helvetica Light"/>
                <a:cs typeface="Helvetica Light"/>
              </a:endParaRPr>
            </a:p>
          </p:txBody>
        </p:sp>
      </p:grpSp>
      <p:grpSp>
        <p:nvGrpSpPr>
          <p:cNvPr id="54" name="Grupo 53">
            <a:extLst>
              <a:ext uri="{FF2B5EF4-FFF2-40B4-BE49-F238E27FC236}">
                <a16:creationId xmlns:a16="http://schemas.microsoft.com/office/drawing/2014/main" id="{5B8735BC-2F68-4D5E-871E-9F7AF1C57DB3}"/>
              </a:ext>
            </a:extLst>
          </p:cNvPr>
          <p:cNvGrpSpPr/>
          <p:nvPr/>
        </p:nvGrpSpPr>
        <p:grpSpPr>
          <a:xfrm>
            <a:off x="7796536" y="5638617"/>
            <a:ext cx="1478110" cy="270524"/>
            <a:chOff x="6528077" y="2974948"/>
            <a:chExt cx="1478110" cy="270524"/>
          </a:xfrm>
        </p:grpSpPr>
        <p:cxnSp>
          <p:nvCxnSpPr>
            <p:cNvPr id="55" name="Conector recto 54">
              <a:extLst>
                <a:ext uri="{FF2B5EF4-FFF2-40B4-BE49-F238E27FC236}">
                  <a16:creationId xmlns:a16="http://schemas.microsoft.com/office/drawing/2014/main" id="{221B414A-7ED9-4CBC-B6CA-8FC3CAF209A1}"/>
                </a:ext>
              </a:extLst>
            </p:cNvPr>
            <p:cNvCxnSpPr/>
            <p:nvPr/>
          </p:nvCxnSpPr>
          <p:spPr>
            <a:xfrm rot="5400000">
              <a:off x="7041474" y="2627370"/>
              <a:ext cx="0" cy="1026793"/>
            </a:xfrm>
            <a:prstGeom prst="line">
              <a:avLst/>
            </a:prstGeom>
            <a:ln>
              <a:solidFill>
                <a:srgbClr val="0099EB"/>
              </a:solidFill>
              <a:prstDash val="lgDash"/>
            </a:ln>
          </p:spPr>
          <p:style>
            <a:lnRef idx="1">
              <a:schemeClr val="accent1"/>
            </a:lnRef>
            <a:fillRef idx="0">
              <a:schemeClr val="accent1"/>
            </a:fillRef>
            <a:effectRef idx="0">
              <a:schemeClr val="accent1"/>
            </a:effectRef>
            <a:fontRef idx="minor">
              <a:schemeClr val="tx1"/>
            </a:fontRef>
          </p:style>
        </p:cxnSp>
        <p:sp>
          <p:nvSpPr>
            <p:cNvPr id="56" name="Medio marco 55">
              <a:extLst>
                <a:ext uri="{FF2B5EF4-FFF2-40B4-BE49-F238E27FC236}">
                  <a16:creationId xmlns:a16="http://schemas.microsoft.com/office/drawing/2014/main" id="{101459D9-549C-4562-82FF-08EB1B2B3339}"/>
                </a:ext>
              </a:extLst>
            </p:cNvPr>
            <p:cNvSpPr/>
            <p:nvPr/>
          </p:nvSpPr>
          <p:spPr>
            <a:xfrm rot="8100000">
              <a:off x="7459774" y="3081883"/>
              <a:ext cx="117765" cy="117765"/>
            </a:xfrm>
            <a:prstGeom prst="halfFrame">
              <a:avLst>
                <a:gd name="adj1" fmla="val 15205"/>
                <a:gd name="adj2" fmla="val 16125"/>
              </a:avLst>
            </a:prstGeom>
            <a:solidFill>
              <a:srgbClr val="009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7" name="Título 1">
              <a:extLst>
                <a:ext uri="{FF2B5EF4-FFF2-40B4-BE49-F238E27FC236}">
                  <a16:creationId xmlns:a16="http://schemas.microsoft.com/office/drawing/2014/main" id="{8802620B-6944-48CE-84F0-8AF2307AE788}"/>
                </a:ext>
              </a:extLst>
            </p:cNvPr>
            <p:cNvSpPr txBox="1">
              <a:spLocks/>
            </p:cNvSpPr>
            <p:nvPr/>
          </p:nvSpPr>
          <p:spPr>
            <a:xfrm>
              <a:off x="7545764" y="2974948"/>
              <a:ext cx="460423" cy="270524"/>
            </a:xfrm>
            <a:prstGeom prst="rect">
              <a:avLst/>
            </a:prstGeom>
            <a:ln>
              <a:noFill/>
            </a:ln>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buClr>
                  <a:schemeClr val="bg2">
                    <a:lumMod val="75000"/>
                  </a:schemeClr>
                </a:buClr>
              </a:pPr>
              <a:r>
                <a:rPr lang="es-ES" sz="1600" dirty="0">
                  <a:solidFill>
                    <a:srgbClr val="0099EB"/>
                  </a:solidFill>
                  <a:latin typeface="Arial "/>
                  <a:cs typeface="Helvetica Light"/>
                </a:rPr>
                <a:t>1</a:t>
              </a:r>
            </a:p>
            <a:p>
              <a:pPr algn="l"/>
              <a:endParaRPr lang="es-ES" sz="1100" dirty="0">
                <a:solidFill>
                  <a:schemeClr val="tx1">
                    <a:lumMod val="50000"/>
                    <a:lumOff val="50000"/>
                  </a:schemeClr>
                </a:solidFill>
                <a:latin typeface="Helvetica Light"/>
                <a:cs typeface="Helvetica Light"/>
              </a:endParaRPr>
            </a:p>
            <a:p>
              <a:pPr algn="l"/>
              <a:endParaRPr lang="es-ES" sz="1100" dirty="0">
                <a:solidFill>
                  <a:schemeClr val="tx1">
                    <a:lumMod val="50000"/>
                    <a:lumOff val="50000"/>
                  </a:schemeClr>
                </a:solidFill>
                <a:latin typeface="Helvetica Light"/>
                <a:cs typeface="Helvetica Light"/>
              </a:endParaRPr>
            </a:p>
          </p:txBody>
        </p:sp>
      </p:grpSp>
      <p:sp>
        <p:nvSpPr>
          <p:cNvPr id="58" name="CuadroTexto 57">
            <a:extLst>
              <a:ext uri="{FF2B5EF4-FFF2-40B4-BE49-F238E27FC236}">
                <a16:creationId xmlns:a16="http://schemas.microsoft.com/office/drawing/2014/main" id="{03CF3365-622E-4F56-B630-1E3FAA79EF8C}"/>
              </a:ext>
            </a:extLst>
          </p:cNvPr>
          <p:cNvSpPr txBox="1"/>
          <p:nvPr/>
        </p:nvSpPr>
        <p:spPr>
          <a:xfrm>
            <a:off x="3707970" y="2978530"/>
            <a:ext cx="734496" cy="308418"/>
          </a:xfrm>
          <a:prstGeom prst="rect">
            <a:avLst/>
          </a:prstGeom>
          <a:noFill/>
        </p:spPr>
        <p:txBody>
          <a:bodyPr wrap="none" rtlCol="0">
            <a:spAutoFit/>
          </a:bodyPr>
          <a:lstStyle/>
          <a:p>
            <a:r>
              <a:rPr lang="es-ES" b="1" dirty="0">
                <a:solidFill>
                  <a:srgbClr val="0099EB"/>
                </a:solidFill>
                <a:latin typeface="Arial" panose="020B0604020202020204" pitchFamily="34" charset="0"/>
                <a:cs typeface="Arial" panose="020B0604020202020204" pitchFamily="34" charset="0"/>
              </a:rPr>
              <a:t>TRAIN</a:t>
            </a:r>
          </a:p>
        </p:txBody>
      </p:sp>
      <p:sp>
        <p:nvSpPr>
          <p:cNvPr id="59" name="CuadroTexto 58">
            <a:extLst>
              <a:ext uri="{FF2B5EF4-FFF2-40B4-BE49-F238E27FC236}">
                <a16:creationId xmlns:a16="http://schemas.microsoft.com/office/drawing/2014/main" id="{BAE729DF-3C9C-462C-B29E-8AEC6ECDA765}"/>
              </a:ext>
            </a:extLst>
          </p:cNvPr>
          <p:cNvSpPr txBox="1"/>
          <p:nvPr/>
        </p:nvSpPr>
        <p:spPr>
          <a:xfrm>
            <a:off x="7625553" y="2978530"/>
            <a:ext cx="646331" cy="308418"/>
          </a:xfrm>
          <a:prstGeom prst="rect">
            <a:avLst/>
          </a:prstGeom>
          <a:noFill/>
        </p:spPr>
        <p:txBody>
          <a:bodyPr wrap="none" rtlCol="0">
            <a:spAutoFit/>
          </a:bodyPr>
          <a:lstStyle/>
          <a:p>
            <a:r>
              <a:rPr lang="es-ES" b="1" dirty="0">
                <a:solidFill>
                  <a:srgbClr val="0099EB"/>
                </a:solidFill>
                <a:latin typeface="Arial" panose="020B0604020202020204" pitchFamily="34" charset="0"/>
                <a:cs typeface="Arial" panose="020B0604020202020204" pitchFamily="34" charset="0"/>
              </a:rPr>
              <a:t>TEST</a:t>
            </a:r>
          </a:p>
        </p:txBody>
      </p:sp>
      <p:cxnSp>
        <p:nvCxnSpPr>
          <p:cNvPr id="61" name="Conector recto 60">
            <a:extLst>
              <a:ext uri="{FF2B5EF4-FFF2-40B4-BE49-F238E27FC236}">
                <a16:creationId xmlns:a16="http://schemas.microsoft.com/office/drawing/2014/main" id="{77CD581A-FA56-4C67-9E03-EDD86B5A44D3}"/>
              </a:ext>
            </a:extLst>
          </p:cNvPr>
          <p:cNvCxnSpPr/>
          <p:nvPr/>
        </p:nvCxnSpPr>
        <p:spPr>
          <a:xfrm rot="5400000">
            <a:off x="3381869" y="3496360"/>
            <a:ext cx="0" cy="1026793"/>
          </a:xfrm>
          <a:prstGeom prst="line">
            <a:avLst/>
          </a:prstGeom>
          <a:ln>
            <a:solidFill>
              <a:srgbClr val="0099EB"/>
            </a:solidFill>
            <a:prstDash val="lgDash"/>
          </a:ln>
        </p:spPr>
        <p:style>
          <a:lnRef idx="1">
            <a:schemeClr val="accent1"/>
          </a:lnRef>
          <a:fillRef idx="0">
            <a:schemeClr val="accent1"/>
          </a:fillRef>
          <a:effectRef idx="0">
            <a:schemeClr val="accent1"/>
          </a:effectRef>
          <a:fontRef idx="minor">
            <a:schemeClr val="tx1"/>
          </a:fontRef>
        </p:style>
      </p:cxnSp>
      <p:sp>
        <p:nvSpPr>
          <p:cNvPr id="62" name="Medio marco 61">
            <a:extLst>
              <a:ext uri="{FF2B5EF4-FFF2-40B4-BE49-F238E27FC236}">
                <a16:creationId xmlns:a16="http://schemas.microsoft.com/office/drawing/2014/main" id="{1F308C1C-1B80-4821-A000-2B0B198A04FF}"/>
              </a:ext>
            </a:extLst>
          </p:cNvPr>
          <p:cNvSpPr/>
          <p:nvPr/>
        </p:nvSpPr>
        <p:spPr>
          <a:xfrm rot="8100000">
            <a:off x="3800169" y="3950873"/>
            <a:ext cx="117765" cy="117765"/>
          </a:xfrm>
          <a:prstGeom prst="halfFrame">
            <a:avLst>
              <a:gd name="adj1" fmla="val 15205"/>
              <a:gd name="adj2" fmla="val 16125"/>
            </a:avLst>
          </a:prstGeom>
          <a:solidFill>
            <a:srgbClr val="009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63" name="Imagen 62">
            <a:extLst>
              <a:ext uri="{FF2B5EF4-FFF2-40B4-BE49-F238E27FC236}">
                <a16:creationId xmlns:a16="http://schemas.microsoft.com/office/drawing/2014/main" id="{BDA10350-8DAD-48E6-AA3F-EA71A76B1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274" y="3469383"/>
            <a:ext cx="1085374" cy="1088574"/>
          </a:xfrm>
          <a:prstGeom prst="rect">
            <a:avLst/>
          </a:prstGeom>
        </p:spPr>
      </p:pic>
      <p:sp>
        <p:nvSpPr>
          <p:cNvPr id="64" name="Título 1">
            <a:extLst>
              <a:ext uri="{FF2B5EF4-FFF2-40B4-BE49-F238E27FC236}">
                <a16:creationId xmlns:a16="http://schemas.microsoft.com/office/drawing/2014/main" id="{FAD9D330-B640-42AF-909A-9DF4332EDB33}"/>
              </a:ext>
            </a:extLst>
          </p:cNvPr>
          <p:cNvSpPr txBox="1">
            <a:spLocks/>
          </p:cNvSpPr>
          <p:nvPr/>
        </p:nvSpPr>
        <p:spPr>
          <a:xfrm>
            <a:off x="3886159" y="3843938"/>
            <a:ext cx="460423" cy="270524"/>
          </a:xfrm>
          <a:prstGeom prst="rect">
            <a:avLst/>
          </a:prstGeom>
          <a:ln>
            <a:noFill/>
          </a:ln>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buClr>
                <a:schemeClr val="bg2">
                  <a:lumMod val="75000"/>
                </a:schemeClr>
              </a:buClr>
            </a:pPr>
            <a:r>
              <a:rPr lang="es-ES" sz="1600" dirty="0">
                <a:solidFill>
                  <a:srgbClr val="0099EB"/>
                </a:solidFill>
                <a:latin typeface="Arial "/>
                <a:cs typeface="Helvetica Light"/>
              </a:rPr>
              <a:t>1</a:t>
            </a:r>
          </a:p>
          <a:p>
            <a:pPr algn="l"/>
            <a:endParaRPr lang="es-ES" sz="1100" dirty="0">
              <a:solidFill>
                <a:schemeClr val="tx1">
                  <a:lumMod val="50000"/>
                  <a:lumOff val="50000"/>
                </a:schemeClr>
              </a:solidFill>
              <a:latin typeface="Helvetica Light"/>
              <a:cs typeface="Helvetica Light"/>
            </a:endParaRPr>
          </a:p>
          <a:p>
            <a:pPr algn="l"/>
            <a:endParaRPr lang="es-ES" sz="1100" dirty="0">
              <a:solidFill>
                <a:schemeClr val="tx1">
                  <a:lumMod val="50000"/>
                  <a:lumOff val="50000"/>
                </a:schemeClr>
              </a:solidFill>
              <a:latin typeface="Helvetica Light"/>
              <a:cs typeface="Helvetica Light"/>
            </a:endParaRPr>
          </a:p>
        </p:txBody>
      </p:sp>
      <p:cxnSp>
        <p:nvCxnSpPr>
          <p:cNvPr id="66" name="Conector recto 65">
            <a:extLst>
              <a:ext uri="{FF2B5EF4-FFF2-40B4-BE49-F238E27FC236}">
                <a16:creationId xmlns:a16="http://schemas.microsoft.com/office/drawing/2014/main" id="{A6609FB4-D303-4205-9054-AB91831F422F}"/>
              </a:ext>
            </a:extLst>
          </p:cNvPr>
          <p:cNvCxnSpPr/>
          <p:nvPr/>
        </p:nvCxnSpPr>
        <p:spPr>
          <a:xfrm rot="5400000">
            <a:off x="5601290" y="3496361"/>
            <a:ext cx="0" cy="1026793"/>
          </a:xfrm>
          <a:prstGeom prst="line">
            <a:avLst/>
          </a:prstGeom>
          <a:ln>
            <a:solidFill>
              <a:srgbClr val="0099EB"/>
            </a:solidFill>
            <a:prstDash val="lgDash"/>
          </a:ln>
        </p:spPr>
        <p:style>
          <a:lnRef idx="1">
            <a:schemeClr val="accent1"/>
          </a:lnRef>
          <a:fillRef idx="0">
            <a:schemeClr val="accent1"/>
          </a:fillRef>
          <a:effectRef idx="0">
            <a:schemeClr val="accent1"/>
          </a:effectRef>
          <a:fontRef idx="minor">
            <a:schemeClr val="tx1"/>
          </a:fontRef>
        </p:style>
      </p:cxnSp>
      <p:sp>
        <p:nvSpPr>
          <p:cNvPr id="67" name="Medio marco 66">
            <a:extLst>
              <a:ext uri="{FF2B5EF4-FFF2-40B4-BE49-F238E27FC236}">
                <a16:creationId xmlns:a16="http://schemas.microsoft.com/office/drawing/2014/main" id="{9A91B7A0-A716-49E4-8058-D42FA6B0D61B}"/>
              </a:ext>
            </a:extLst>
          </p:cNvPr>
          <p:cNvSpPr/>
          <p:nvPr/>
        </p:nvSpPr>
        <p:spPr>
          <a:xfrm rot="8100000">
            <a:off x="6019590" y="3950874"/>
            <a:ext cx="117765" cy="117765"/>
          </a:xfrm>
          <a:prstGeom prst="halfFrame">
            <a:avLst>
              <a:gd name="adj1" fmla="val 15205"/>
              <a:gd name="adj2" fmla="val 16125"/>
            </a:avLst>
          </a:prstGeom>
          <a:solidFill>
            <a:srgbClr val="009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68" name="Imagen 67">
            <a:extLst>
              <a:ext uri="{FF2B5EF4-FFF2-40B4-BE49-F238E27FC236}">
                <a16:creationId xmlns:a16="http://schemas.microsoft.com/office/drawing/2014/main" id="{E49DC71F-F883-492B-89BF-AE8EA6898C6A}"/>
              </a:ext>
            </a:extLst>
          </p:cNvPr>
          <p:cNvPicPr>
            <a:picLocks noChangeAspect="1"/>
          </p:cNvPicPr>
          <p:nvPr/>
        </p:nvPicPr>
        <p:blipFill rotWithShape="1">
          <a:blip r:embed="rId3">
            <a:extLst>
              <a:ext uri="{28A0092B-C50C-407E-A947-70E740481C1C}">
                <a14:useLocalDpi xmlns:a14="http://schemas.microsoft.com/office/drawing/2010/main" val="0"/>
              </a:ext>
            </a:extLst>
          </a:blip>
          <a:srcRect b="25554"/>
          <a:stretch/>
        </p:blipFill>
        <p:spPr>
          <a:xfrm>
            <a:off x="4619190" y="3469384"/>
            <a:ext cx="1103403" cy="1092201"/>
          </a:xfrm>
          <a:prstGeom prst="rect">
            <a:avLst/>
          </a:prstGeom>
        </p:spPr>
      </p:pic>
      <p:sp>
        <p:nvSpPr>
          <p:cNvPr id="69" name="Título 1">
            <a:extLst>
              <a:ext uri="{FF2B5EF4-FFF2-40B4-BE49-F238E27FC236}">
                <a16:creationId xmlns:a16="http://schemas.microsoft.com/office/drawing/2014/main" id="{FAAFD785-E39F-4E5A-8CA1-C6DB5581BBEE}"/>
              </a:ext>
            </a:extLst>
          </p:cNvPr>
          <p:cNvSpPr txBox="1">
            <a:spLocks/>
          </p:cNvSpPr>
          <p:nvPr/>
        </p:nvSpPr>
        <p:spPr>
          <a:xfrm>
            <a:off x="6109468" y="3842383"/>
            <a:ext cx="460423" cy="270524"/>
          </a:xfrm>
          <a:prstGeom prst="rect">
            <a:avLst/>
          </a:prstGeom>
          <a:ln>
            <a:noFill/>
          </a:ln>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buClr>
                <a:schemeClr val="bg2">
                  <a:lumMod val="75000"/>
                </a:schemeClr>
              </a:buClr>
            </a:pPr>
            <a:r>
              <a:rPr lang="es-ES" sz="1600" dirty="0">
                <a:solidFill>
                  <a:srgbClr val="0099EB"/>
                </a:solidFill>
                <a:latin typeface="Arial "/>
                <a:cs typeface="Helvetica Light"/>
              </a:rPr>
              <a:t>0</a:t>
            </a:r>
          </a:p>
          <a:p>
            <a:pPr algn="l"/>
            <a:endParaRPr lang="es-ES" sz="1100" dirty="0">
              <a:solidFill>
                <a:schemeClr val="tx1">
                  <a:lumMod val="50000"/>
                  <a:lumOff val="50000"/>
                </a:schemeClr>
              </a:solidFill>
              <a:latin typeface="Helvetica Light"/>
              <a:cs typeface="Helvetica Light"/>
            </a:endParaRPr>
          </a:p>
          <a:p>
            <a:pPr algn="l"/>
            <a:endParaRPr lang="es-ES" sz="1100" dirty="0">
              <a:solidFill>
                <a:schemeClr val="tx1">
                  <a:lumMod val="50000"/>
                  <a:lumOff val="50000"/>
                </a:schemeClr>
              </a:solidFill>
              <a:latin typeface="Helvetica Light"/>
              <a:cs typeface="Helvetica Light"/>
            </a:endParaRPr>
          </a:p>
        </p:txBody>
      </p:sp>
      <p:cxnSp>
        <p:nvCxnSpPr>
          <p:cNvPr id="71" name="Conector recto 70">
            <a:extLst>
              <a:ext uri="{FF2B5EF4-FFF2-40B4-BE49-F238E27FC236}">
                <a16:creationId xmlns:a16="http://schemas.microsoft.com/office/drawing/2014/main" id="{D546B4F7-BAA5-4FCC-80A5-28C0502D73B7}"/>
              </a:ext>
            </a:extLst>
          </p:cNvPr>
          <p:cNvCxnSpPr/>
          <p:nvPr/>
        </p:nvCxnSpPr>
        <p:spPr>
          <a:xfrm rot="5400000">
            <a:off x="5601289" y="4769512"/>
            <a:ext cx="0" cy="1026793"/>
          </a:xfrm>
          <a:prstGeom prst="line">
            <a:avLst/>
          </a:prstGeom>
          <a:ln>
            <a:solidFill>
              <a:srgbClr val="0099EB"/>
            </a:solidFill>
            <a:prstDash val="lgDash"/>
          </a:ln>
        </p:spPr>
        <p:style>
          <a:lnRef idx="1">
            <a:schemeClr val="accent1"/>
          </a:lnRef>
          <a:fillRef idx="0">
            <a:schemeClr val="accent1"/>
          </a:fillRef>
          <a:effectRef idx="0">
            <a:schemeClr val="accent1"/>
          </a:effectRef>
          <a:fontRef idx="minor">
            <a:schemeClr val="tx1"/>
          </a:fontRef>
        </p:style>
      </p:cxnSp>
      <p:sp>
        <p:nvSpPr>
          <p:cNvPr id="72" name="Medio marco 71">
            <a:extLst>
              <a:ext uri="{FF2B5EF4-FFF2-40B4-BE49-F238E27FC236}">
                <a16:creationId xmlns:a16="http://schemas.microsoft.com/office/drawing/2014/main" id="{ACA4F614-9794-4BCB-97E1-0D77D5F29291}"/>
              </a:ext>
            </a:extLst>
          </p:cNvPr>
          <p:cNvSpPr/>
          <p:nvPr/>
        </p:nvSpPr>
        <p:spPr>
          <a:xfrm rot="8100000">
            <a:off x="6019589" y="5224025"/>
            <a:ext cx="117765" cy="117765"/>
          </a:xfrm>
          <a:prstGeom prst="halfFrame">
            <a:avLst>
              <a:gd name="adj1" fmla="val 15205"/>
              <a:gd name="adj2" fmla="val 16125"/>
            </a:avLst>
          </a:prstGeom>
          <a:solidFill>
            <a:srgbClr val="009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73" name="Imagen 72">
            <a:extLst>
              <a:ext uri="{FF2B5EF4-FFF2-40B4-BE49-F238E27FC236}">
                <a16:creationId xmlns:a16="http://schemas.microsoft.com/office/drawing/2014/main" id="{1F7DCE8E-9A54-448F-A7A3-B1DB429EA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7219" y="4824744"/>
            <a:ext cx="1085374" cy="890587"/>
          </a:xfrm>
          <a:prstGeom prst="rect">
            <a:avLst/>
          </a:prstGeom>
        </p:spPr>
      </p:pic>
      <p:sp>
        <p:nvSpPr>
          <p:cNvPr id="74" name="Título 1">
            <a:extLst>
              <a:ext uri="{FF2B5EF4-FFF2-40B4-BE49-F238E27FC236}">
                <a16:creationId xmlns:a16="http://schemas.microsoft.com/office/drawing/2014/main" id="{14DFE4AA-E7CC-43C9-A96E-3EAD0F3A59C3}"/>
              </a:ext>
            </a:extLst>
          </p:cNvPr>
          <p:cNvSpPr txBox="1">
            <a:spLocks/>
          </p:cNvSpPr>
          <p:nvPr/>
        </p:nvSpPr>
        <p:spPr>
          <a:xfrm>
            <a:off x="6116301" y="5134775"/>
            <a:ext cx="460423" cy="270524"/>
          </a:xfrm>
          <a:prstGeom prst="rect">
            <a:avLst/>
          </a:prstGeom>
          <a:ln>
            <a:noFill/>
          </a:ln>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buClr>
                <a:schemeClr val="bg2">
                  <a:lumMod val="75000"/>
                </a:schemeClr>
              </a:buClr>
            </a:pPr>
            <a:r>
              <a:rPr lang="es-ES" sz="1600" dirty="0">
                <a:solidFill>
                  <a:srgbClr val="0099EB"/>
                </a:solidFill>
                <a:latin typeface="Arial "/>
                <a:cs typeface="Helvetica Light"/>
              </a:rPr>
              <a:t>1</a:t>
            </a:r>
          </a:p>
          <a:p>
            <a:pPr algn="l"/>
            <a:endParaRPr lang="es-ES" sz="1100" dirty="0">
              <a:solidFill>
                <a:schemeClr val="tx1">
                  <a:lumMod val="50000"/>
                  <a:lumOff val="50000"/>
                </a:schemeClr>
              </a:solidFill>
              <a:latin typeface="Helvetica Light"/>
              <a:cs typeface="Helvetica Light"/>
            </a:endParaRPr>
          </a:p>
          <a:p>
            <a:pPr algn="l"/>
            <a:endParaRPr lang="es-ES" sz="1100" dirty="0">
              <a:solidFill>
                <a:schemeClr val="tx1">
                  <a:lumMod val="50000"/>
                  <a:lumOff val="50000"/>
                </a:schemeClr>
              </a:solidFill>
              <a:latin typeface="Helvetica Light"/>
              <a:cs typeface="Helvetica Light"/>
            </a:endParaRPr>
          </a:p>
        </p:txBody>
      </p:sp>
      <p:cxnSp>
        <p:nvCxnSpPr>
          <p:cNvPr id="76" name="Conector recto 75">
            <a:extLst>
              <a:ext uri="{FF2B5EF4-FFF2-40B4-BE49-F238E27FC236}">
                <a16:creationId xmlns:a16="http://schemas.microsoft.com/office/drawing/2014/main" id="{7D96E21A-6C2A-48B4-B161-992511BD341D}"/>
              </a:ext>
            </a:extLst>
          </p:cNvPr>
          <p:cNvCxnSpPr/>
          <p:nvPr/>
        </p:nvCxnSpPr>
        <p:spPr>
          <a:xfrm rot="5400000">
            <a:off x="3381869" y="4769511"/>
            <a:ext cx="0" cy="1026793"/>
          </a:xfrm>
          <a:prstGeom prst="line">
            <a:avLst/>
          </a:prstGeom>
          <a:ln>
            <a:solidFill>
              <a:srgbClr val="0099EB"/>
            </a:solidFill>
            <a:prstDash val="lgDash"/>
          </a:ln>
        </p:spPr>
        <p:style>
          <a:lnRef idx="1">
            <a:schemeClr val="accent1"/>
          </a:lnRef>
          <a:fillRef idx="0">
            <a:schemeClr val="accent1"/>
          </a:fillRef>
          <a:effectRef idx="0">
            <a:schemeClr val="accent1"/>
          </a:effectRef>
          <a:fontRef idx="minor">
            <a:schemeClr val="tx1"/>
          </a:fontRef>
        </p:style>
      </p:cxnSp>
      <p:sp>
        <p:nvSpPr>
          <p:cNvPr id="77" name="Medio marco 76">
            <a:extLst>
              <a:ext uri="{FF2B5EF4-FFF2-40B4-BE49-F238E27FC236}">
                <a16:creationId xmlns:a16="http://schemas.microsoft.com/office/drawing/2014/main" id="{B20E5254-E4E7-46E0-9E46-E104D9C28741}"/>
              </a:ext>
            </a:extLst>
          </p:cNvPr>
          <p:cNvSpPr/>
          <p:nvPr/>
        </p:nvSpPr>
        <p:spPr>
          <a:xfrm rot="8100000">
            <a:off x="3800169" y="5224024"/>
            <a:ext cx="117765" cy="117765"/>
          </a:xfrm>
          <a:prstGeom prst="halfFrame">
            <a:avLst>
              <a:gd name="adj1" fmla="val 15205"/>
              <a:gd name="adj2" fmla="val 16125"/>
            </a:avLst>
          </a:prstGeom>
          <a:solidFill>
            <a:srgbClr val="009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8" name="Título 1">
            <a:extLst>
              <a:ext uri="{FF2B5EF4-FFF2-40B4-BE49-F238E27FC236}">
                <a16:creationId xmlns:a16="http://schemas.microsoft.com/office/drawing/2014/main" id="{3A0EB599-6098-436A-B5EA-8CF7D51425C4}"/>
              </a:ext>
            </a:extLst>
          </p:cNvPr>
          <p:cNvSpPr txBox="1">
            <a:spLocks/>
          </p:cNvSpPr>
          <p:nvPr/>
        </p:nvSpPr>
        <p:spPr>
          <a:xfrm>
            <a:off x="3883200" y="5100232"/>
            <a:ext cx="460423" cy="270524"/>
          </a:xfrm>
          <a:prstGeom prst="rect">
            <a:avLst/>
          </a:prstGeom>
          <a:ln>
            <a:noFill/>
          </a:ln>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buClr>
                <a:schemeClr val="bg2">
                  <a:lumMod val="75000"/>
                </a:schemeClr>
              </a:buClr>
            </a:pPr>
            <a:r>
              <a:rPr lang="es-ES" sz="1600" dirty="0">
                <a:solidFill>
                  <a:srgbClr val="0099EB"/>
                </a:solidFill>
                <a:latin typeface="Arial "/>
                <a:cs typeface="Helvetica Light"/>
              </a:rPr>
              <a:t>1</a:t>
            </a:r>
          </a:p>
          <a:p>
            <a:pPr algn="l"/>
            <a:endParaRPr lang="es-ES" sz="1100" dirty="0">
              <a:solidFill>
                <a:schemeClr val="tx1">
                  <a:lumMod val="50000"/>
                  <a:lumOff val="50000"/>
                </a:schemeClr>
              </a:solidFill>
              <a:latin typeface="Helvetica Light"/>
              <a:cs typeface="Helvetica Light"/>
            </a:endParaRPr>
          </a:p>
          <a:p>
            <a:pPr algn="l"/>
            <a:endParaRPr lang="es-ES" sz="1100" dirty="0">
              <a:solidFill>
                <a:schemeClr val="tx1">
                  <a:lumMod val="50000"/>
                  <a:lumOff val="50000"/>
                </a:schemeClr>
              </a:solidFill>
              <a:latin typeface="Helvetica Light"/>
              <a:cs typeface="Helvetica Light"/>
            </a:endParaRPr>
          </a:p>
        </p:txBody>
      </p:sp>
      <p:pic>
        <p:nvPicPr>
          <p:cNvPr id="79" name="Imagen 78">
            <a:extLst>
              <a:ext uri="{FF2B5EF4-FFF2-40B4-BE49-F238E27FC236}">
                <a16:creationId xmlns:a16="http://schemas.microsoft.com/office/drawing/2014/main" id="{681591C8-0DA5-4DCC-994F-FFADDB8BC6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6272" y="4867704"/>
            <a:ext cx="1085377" cy="847626"/>
          </a:xfrm>
          <a:prstGeom prst="rect">
            <a:avLst/>
          </a:prstGeom>
        </p:spPr>
      </p:pic>
      <p:pic>
        <p:nvPicPr>
          <p:cNvPr id="80" name="Imagen 79">
            <a:extLst>
              <a:ext uri="{FF2B5EF4-FFF2-40B4-BE49-F238E27FC236}">
                <a16:creationId xmlns:a16="http://schemas.microsoft.com/office/drawing/2014/main" id="{C122010D-8AF0-43F5-8A28-02ACACD59A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6141" y="3469383"/>
            <a:ext cx="1085376" cy="813182"/>
          </a:xfrm>
          <a:prstGeom prst="rect">
            <a:avLst/>
          </a:prstGeom>
        </p:spPr>
      </p:pic>
      <p:pic>
        <p:nvPicPr>
          <p:cNvPr id="81" name="Imagen 80">
            <a:extLst>
              <a:ext uri="{FF2B5EF4-FFF2-40B4-BE49-F238E27FC236}">
                <a16:creationId xmlns:a16="http://schemas.microsoft.com/office/drawing/2014/main" id="{E4EEBC08-D969-4727-AB94-A3BBA7CA40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86141" y="4465932"/>
            <a:ext cx="1085376" cy="804104"/>
          </a:xfrm>
          <a:prstGeom prst="rect">
            <a:avLst/>
          </a:prstGeom>
        </p:spPr>
      </p:pic>
      <p:pic>
        <p:nvPicPr>
          <p:cNvPr id="82" name="Imagen 81">
            <a:extLst>
              <a:ext uri="{FF2B5EF4-FFF2-40B4-BE49-F238E27FC236}">
                <a16:creationId xmlns:a16="http://schemas.microsoft.com/office/drawing/2014/main" id="{1750A412-B41F-4A27-B250-B822EE9B036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03412" y="5405298"/>
            <a:ext cx="1090611" cy="757258"/>
          </a:xfrm>
          <a:prstGeom prst="rect">
            <a:avLst/>
          </a:prstGeom>
        </p:spPr>
      </p:pic>
      <p:sp>
        <p:nvSpPr>
          <p:cNvPr id="5" name="Rectángulo 4">
            <a:extLst>
              <a:ext uri="{FF2B5EF4-FFF2-40B4-BE49-F238E27FC236}">
                <a16:creationId xmlns:a16="http://schemas.microsoft.com/office/drawing/2014/main" id="{E3E192DD-A08F-4490-84D0-720DE53CB00E}"/>
              </a:ext>
            </a:extLst>
          </p:cNvPr>
          <p:cNvSpPr/>
          <p:nvPr/>
        </p:nvSpPr>
        <p:spPr>
          <a:xfrm>
            <a:off x="9299302" y="5637614"/>
            <a:ext cx="330411" cy="369332"/>
          </a:xfrm>
          <a:prstGeom prst="rect">
            <a:avLst/>
          </a:prstGeom>
        </p:spPr>
        <p:txBody>
          <a:bodyPr wrap="none">
            <a:spAutoFit/>
          </a:bodyPr>
          <a:lstStyle/>
          <a:p>
            <a:r>
              <a:rPr lang="en-US" spc="-1" dirty="0">
                <a:solidFill>
                  <a:srgbClr val="FF0000"/>
                </a:solidFill>
                <a:latin typeface="Wingdings"/>
              </a:rPr>
              <a:t></a:t>
            </a:r>
            <a:endParaRPr lang="en-US" dirty="0"/>
          </a:p>
        </p:txBody>
      </p:sp>
      <p:sp>
        <p:nvSpPr>
          <p:cNvPr id="6" name="Rectángulo 5">
            <a:extLst>
              <a:ext uri="{FF2B5EF4-FFF2-40B4-BE49-F238E27FC236}">
                <a16:creationId xmlns:a16="http://schemas.microsoft.com/office/drawing/2014/main" id="{6E2D372D-E85F-433E-A717-08428A8117C4}"/>
              </a:ext>
            </a:extLst>
          </p:cNvPr>
          <p:cNvSpPr/>
          <p:nvPr/>
        </p:nvSpPr>
        <p:spPr>
          <a:xfrm>
            <a:off x="9276438" y="3688151"/>
            <a:ext cx="366319" cy="369332"/>
          </a:xfrm>
          <a:prstGeom prst="rect">
            <a:avLst/>
          </a:prstGeom>
        </p:spPr>
        <p:txBody>
          <a:bodyPr wrap="none">
            <a:spAutoFit/>
          </a:bodyPr>
          <a:lstStyle/>
          <a:p>
            <a:pPr marL="720" algn="just">
              <a:lnSpc>
                <a:spcPct val="100000"/>
              </a:lnSpc>
              <a:spcBef>
                <a:spcPts val="360"/>
              </a:spcBef>
              <a:spcAft>
                <a:spcPts val="1199"/>
              </a:spcAft>
              <a:buClr>
                <a:srgbClr val="000000"/>
              </a:buClr>
            </a:pPr>
            <a:r>
              <a:rPr lang="en-US" spc="-1" dirty="0">
                <a:solidFill>
                  <a:srgbClr val="00B050"/>
                </a:solidFill>
                <a:latin typeface="Wingdings"/>
              </a:rPr>
              <a:t></a:t>
            </a:r>
            <a:endParaRPr lang="en-US" spc="-1" dirty="0"/>
          </a:p>
        </p:txBody>
      </p:sp>
      <p:sp>
        <p:nvSpPr>
          <p:cNvPr id="83" name="Rectángulo 82">
            <a:extLst>
              <a:ext uri="{FF2B5EF4-FFF2-40B4-BE49-F238E27FC236}">
                <a16:creationId xmlns:a16="http://schemas.microsoft.com/office/drawing/2014/main" id="{145DC345-C76A-41CA-97D4-E01E56D1631B}"/>
              </a:ext>
            </a:extLst>
          </p:cNvPr>
          <p:cNvSpPr/>
          <p:nvPr/>
        </p:nvSpPr>
        <p:spPr>
          <a:xfrm>
            <a:off x="9276438" y="4662882"/>
            <a:ext cx="366319" cy="369332"/>
          </a:xfrm>
          <a:prstGeom prst="rect">
            <a:avLst/>
          </a:prstGeom>
        </p:spPr>
        <p:txBody>
          <a:bodyPr wrap="none">
            <a:spAutoFit/>
          </a:bodyPr>
          <a:lstStyle/>
          <a:p>
            <a:pPr marL="720" algn="just">
              <a:lnSpc>
                <a:spcPct val="100000"/>
              </a:lnSpc>
              <a:spcBef>
                <a:spcPts val="360"/>
              </a:spcBef>
              <a:spcAft>
                <a:spcPts val="1199"/>
              </a:spcAft>
              <a:buClr>
                <a:srgbClr val="000000"/>
              </a:buClr>
            </a:pPr>
            <a:r>
              <a:rPr lang="en-US" spc="-1" dirty="0">
                <a:solidFill>
                  <a:srgbClr val="00B050"/>
                </a:solidFill>
                <a:latin typeface="Wingdings"/>
              </a:rPr>
              <a:t></a:t>
            </a:r>
            <a:endParaRPr lang="en-US" spc="-1" dirty="0"/>
          </a:p>
        </p:txBody>
      </p:sp>
      <p:sp>
        <p:nvSpPr>
          <p:cNvPr id="86" name="Rectángulo 85">
            <a:extLst>
              <a:ext uri="{FF2B5EF4-FFF2-40B4-BE49-F238E27FC236}">
                <a16:creationId xmlns:a16="http://schemas.microsoft.com/office/drawing/2014/main" id="{38470794-48C1-4209-9670-46DD65054FC2}"/>
              </a:ext>
            </a:extLst>
          </p:cNvPr>
          <p:cNvSpPr/>
          <p:nvPr/>
        </p:nvSpPr>
        <p:spPr>
          <a:xfrm>
            <a:off x="9628609" y="5613489"/>
            <a:ext cx="1693919" cy="861774"/>
          </a:xfrm>
          <a:prstGeom prst="rect">
            <a:avLst/>
          </a:prstGeom>
        </p:spPr>
        <p:txBody>
          <a:bodyPr wrap="square">
            <a:spAutoFit/>
          </a:bodyPr>
          <a:lstStyle/>
          <a:p>
            <a:r>
              <a:rPr lang="es-ES" b="1" dirty="0">
                <a:solidFill>
                  <a:srgbClr val="FF0000"/>
                </a:solidFill>
              </a:rPr>
              <a:t>¿</a:t>
            </a:r>
            <a:r>
              <a:rPr lang="es-ES" b="1" dirty="0" err="1">
                <a:solidFill>
                  <a:srgbClr val="FF0000"/>
                </a:solidFill>
              </a:rPr>
              <a:t>Overfitting</a:t>
            </a:r>
            <a:r>
              <a:rPr lang="es-ES" b="1" dirty="0">
                <a:solidFill>
                  <a:srgbClr val="FF0000"/>
                </a:solidFill>
              </a:rPr>
              <a:t>?</a:t>
            </a:r>
          </a:p>
          <a:p>
            <a:pPr lvl="1"/>
            <a:endParaRPr lang="es-ES" sz="1400" dirty="0"/>
          </a:p>
          <a:p>
            <a:endParaRPr lang="es-ES_tradnl" dirty="0"/>
          </a:p>
        </p:txBody>
      </p:sp>
    </p:spTree>
    <p:extLst>
      <p:ext uri="{BB962C8B-B14F-4D97-AF65-F5344CB8AC3E}">
        <p14:creationId xmlns:p14="http://schemas.microsoft.com/office/powerpoint/2010/main" val="2285795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195119" y="441360"/>
            <a:ext cx="5548455"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dirty="0" err="1">
                <a:ln>
                  <a:noFill/>
                </a:ln>
                <a:solidFill>
                  <a:srgbClr val="0097B6"/>
                </a:solidFill>
                <a:effectLst/>
                <a:uLnTx/>
                <a:uFillTx/>
                <a:latin typeface="Arial"/>
                <a:ea typeface="DejaVu Sans"/>
                <a:cs typeface="DejaVu Sans"/>
              </a:rPr>
              <a:t>Supervisado</a:t>
            </a:r>
            <a:r>
              <a:rPr kumimoji="0" lang="en-US" sz="4800" b="0" i="0" u="none" strike="noStrike" kern="1200" cap="all" spc="-1" normalizeH="0" baseline="0" noProof="0" dirty="0">
                <a:ln>
                  <a:noFill/>
                </a:ln>
                <a:solidFill>
                  <a:srgbClr val="0097B6"/>
                </a:solidFill>
                <a:effectLst/>
                <a:uLnTx/>
                <a:uFillTx/>
                <a:latin typeface="Arial"/>
                <a:ea typeface="DejaVu Sans"/>
                <a:cs typeface="DejaVu Sans"/>
              </a:rPr>
              <a:t> (II)</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8" name="CustomShape 2"/>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err="1">
                <a:ln>
                  <a:noFill/>
                </a:ln>
                <a:solidFill>
                  <a:srgbClr val="000000"/>
                </a:solidFill>
                <a:effectLst/>
                <a:uLnTx/>
                <a:uFillTx/>
                <a:latin typeface="Arial"/>
                <a:ea typeface="DejaVu Sans"/>
                <a:cs typeface="DejaVu Sans"/>
              </a:rPr>
              <a:t>Regresión</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9" name="CustomShape 3"/>
          <p:cNvSpPr/>
          <p:nvPr/>
        </p:nvSpPr>
        <p:spPr>
          <a:xfrm>
            <a:off x="335520" y="2061000"/>
            <a:ext cx="11447280" cy="376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ángulo 2">
            <a:extLst>
              <a:ext uri="{FF2B5EF4-FFF2-40B4-BE49-F238E27FC236}">
                <a16:creationId xmlns:a16="http://schemas.microsoft.com/office/drawing/2014/main" id="{9DAD2124-D496-4F9A-ABE5-B3416B9FC45F}"/>
              </a:ext>
            </a:extLst>
          </p:cNvPr>
          <p:cNvSpPr/>
          <p:nvPr/>
        </p:nvSpPr>
        <p:spPr>
          <a:xfrm>
            <a:off x="480396" y="1947110"/>
            <a:ext cx="10721881" cy="1692771"/>
          </a:xfrm>
          <a:prstGeom prst="rect">
            <a:avLst/>
          </a:prstGeom>
        </p:spPr>
        <p:txBody>
          <a:bodyPr wrap="square">
            <a:spAutoFit/>
          </a:bodyPr>
          <a:lstStyle/>
          <a:p>
            <a:r>
              <a:rPr lang="es-ES" dirty="0"/>
              <a:t>Las etiquetas son numéricas, indicando un valor asociado a cada muestra.</a:t>
            </a:r>
          </a:p>
          <a:p>
            <a:endParaRPr lang="es-ES" dirty="0"/>
          </a:p>
          <a:p>
            <a:endParaRPr lang="es-ES" dirty="0"/>
          </a:p>
          <a:p>
            <a:r>
              <a:rPr lang="es-ES" b="1" dirty="0"/>
              <a:t>Ejemplo: </a:t>
            </a:r>
          </a:p>
          <a:p>
            <a:pPr lvl="1"/>
            <a:endParaRPr lang="es-ES" sz="1400" dirty="0"/>
          </a:p>
          <a:p>
            <a:endParaRPr lang="es-ES_tradnl" dirty="0"/>
          </a:p>
        </p:txBody>
      </p:sp>
      <p:graphicFrame>
        <p:nvGraphicFramePr>
          <p:cNvPr id="44" name="Tabla 43">
            <a:extLst>
              <a:ext uri="{FF2B5EF4-FFF2-40B4-BE49-F238E27FC236}">
                <a16:creationId xmlns:a16="http://schemas.microsoft.com/office/drawing/2014/main" id="{DE48D2ED-EC5E-4D2F-BA55-C400FC0D6345}"/>
              </a:ext>
            </a:extLst>
          </p:cNvPr>
          <p:cNvGraphicFramePr>
            <a:graphicFrameLocks noGrp="1"/>
          </p:cNvGraphicFramePr>
          <p:nvPr/>
        </p:nvGraphicFramePr>
        <p:xfrm>
          <a:off x="781050" y="3619062"/>
          <a:ext cx="5224016" cy="2020107"/>
        </p:xfrm>
        <a:graphic>
          <a:graphicData uri="http://schemas.openxmlformats.org/drawingml/2006/table">
            <a:tbl>
              <a:tblPr firstRow="1" bandRow="1">
                <a:tableStyleId>{5C22544A-7EE6-4342-B048-85BDC9FD1C3A}</a:tableStyleId>
              </a:tblPr>
              <a:tblGrid>
                <a:gridCol w="1351280">
                  <a:extLst>
                    <a:ext uri="{9D8B030D-6E8A-4147-A177-3AD203B41FA5}">
                      <a16:colId xmlns:a16="http://schemas.microsoft.com/office/drawing/2014/main" val="2808852223"/>
                    </a:ext>
                  </a:extLst>
                </a:gridCol>
                <a:gridCol w="1503680">
                  <a:extLst>
                    <a:ext uri="{9D8B030D-6E8A-4147-A177-3AD203B41FA5}">
                      <a16:colId xmlns:a16="http://schemas.microsoft.com/office/drawing/2014/main" val="1028244187"/>
                    </a:ext>
                  </a:extLst>
                </a:gridCol>
                <a:gridCol w="1184528">
                  <a:extLst>
                    <a:ext uri="{9D8B030D-6E8A-4147-A177-3AD203B41FA5}">
                      <a16:colId xmlns:a16="http://schemas.microsoft.com/office/drawing/2014/main" val="129918546"/>
                    </a:ext>
                  </a:extLst>
                </a:gridCol>
                <a:gridCol w="1184528">
                  <a:extLst>
                    <a:ext uri="{9D8B030D-6E8A-4147-A177-3AD203B41FA5}">
                      <a16:colId xmlns:a16="http://schemas.microsoft.com/office/drawing/2014/main" val="912175821"/>
                    </a:ext>
                  </a:extLst>
                </a:gridCol>
              </a:tblGrid>
              <a:tr h="557067">
                <a:tc>
                  <a:txBody>
                    <a:bodyPr/>
                    <a:lstStyle/>
                    <a:p>
                      <a:pPr algn="ctr"/>
                      <a:r>
                        <a:rPr lang="es-ES" dirty="0"/>
                        <a:t>Superficie</a:t>
                      </a:r>
                    </a:p>
                  </a:txBody>
                  <a:tcPr/>
                </a:tc>
                <a:tc>
                  <a:txBody>
                    <a:bodyPr/>
                    <a:lstStyle/>
                    <a:p>
                      <a:pPr algn="ctr"/>
                      <a:r>
                        <a:rPr lang="es-ES" dirty="0"/>
                        <a:t>Antigüedad</a:t>
                      </a:r>
                    </a:p>
                  </a:txBody>
                  <a:tcPr/>
                </a:tc>
                <a:tc>
                  <a:txBody>
                    <a:bodyPr/>
                    <a:lstStyle/>
                    <a:p>
                      <a:pPr algn="ctr"/>
                      <a:r>
                        <a:rPr lang="es-ES" dirty="0"/>
                        <a:t>Ciudad</a:t>
                      </a:r>
                    </a:p>
                  </a:txBody>
                  <a:tcPr/>
                </a:tc>
                <a:tc>
                  <a:txBody>
                    <a:bodyPr/>
                    <a:lstStyle/>
                    <a:p>
                      <a:pPr algn="ctr"/>
                      <a:r>
                        <a:rPr lang="es-ES" dirty="0"/>
                        <a:t>Precio</a:t>
                      </a:r>
                    </a:p>
                  </a:txBody>
                  <a:tcPr/>
                </a:tc>
                <a:extLst>
                  <a:ext uri="{0D108BD9-81ED-4DB2-BD59-A6C34878D82A}">
                    <a16:rowId xmlns:a16="http://schemas.microsoft.com/office/drawing/2014/main" val="2869435328"/>
                  </a:ext>
                </a:extLst>
              </a:tr>
              <a:tr h="337212">
                <a:tc>
                  <a:txBody>
                    <a:bodyPr/>
                    <a:lstStyle/>
                    <a:p>
                      <a:pPr algn="ctr"/>
                      <a:r>
                        <a:rPr lang="es-ES" dirty="0"/>
                        <a:t>50</a:t>
                      </a:r>
                    </a:p>
                  </a:txBody>
                  <a:tcPr/>
                </a:tc>
                <a:tc>
                  <a:txBody>
                    <a:bodyPr/>
                    <a:lstStyle/>
                    <a:p>
                      <a:pPr algn="ctr"/>
                      <a:r>
                        <a:rPr lang="es-ES" dirty="0"/>
                        <a:t>1</a:t>
                      </a:r>
                    </a:p>
                  </a:txBody>
                  <a:tcPr/>
                </a:tc>
                <a:tc>
                  <a:txBody>
                    <a:bodyPr/>
                    <a:lstStyle/>
                    <a:p>
                      <a:pPr algn="ctr"/>
                      <a:r>
                        <a:rPr lang="es-ES" dirty="0"/>
                        <a:t>Madrid</a:t>
                      </a:r>
                    </a:p>
                  </a:txBody>
                  <a:tcPr/>
                </a:tc>
                <a:tc>
                  <a:txBody>
                    <a:bodyPr/>
                    <a:lstStyle/>
                    <a:p>
                      <a:pPr algn="ctr"/>
                      <a:r>
                        <a:rPr lang="es-ES" dirty="0"/>
                        <a:t>1000€</a:t>
                      </a:r>
                    </a:p>
                  </a:txBody>
                  <a:tcPr/>
                </a:tc>
                <a:extLst>
                  <a:ext uri="{0D108BD9-81ED-4DB2-BD59-A6C34878D82A}">
                    <a16:rowId xmlns:a16="http://schemas.microsoft.com/office/drawing/2014/main" val="2575259510"/>
                  </a:ext>
                </a:extLst>
              </a:tr>
              <a:tr h="337212">
                <a:tc>
                  <a:txBody>
                    <a:bodyPr/>
                    <a:lstStyle/>
                    <a:p>
                      <a:pPr algn="ctr"/>
                      <a:r>
                        <a:rPr lang="es-ES" dirty="0"/>
                        <a:t>50</a:t>
                      </a:r>
                    </a:p>
                  </a:txBody>
                  <a:tcPr/>
                </a:tc>
                <a:tc>
                  <a:txBody>
                    <a:bodyPr/>
                    <a:lstStyle/>
                    <a:p>
                      <a:pPr algn="ctr"/>
                      <a:r>
                        <a:rPr lang="es-ES" dirty="0"/>
                        <a:t>1</a:t>
                      </a:r>
                    </a:p>
                  </a:txBody>
                  <a:tcPr/>
                </a:tc>
                <a:tc>
                  <a:txBody>
                    <a:bodyPr/>
                    <a:lstStyle/>
                    <a:p>
                      <a:pPr algn="ctr"/>
                      <a:r>
                        <a:rPr lang="es-ES" dirty="0"/>
                        <a:t>Algete</a:t>
                      </a:r>
                    </a:p>
                  </a:txBody>
                  <a:tcPr/>
                </a:tc>
                <a:tc>
                  <a:txBody>
                    <a:bodyPr/>
                    <a:lstStyle/>
                    <a:p>
                      <a:pPr algn="ctr"/>
                      <a:r>
                        <a:rPr lang="es-ES" dirty="0"/>
                        <a:t>600€</a:t>
                      </a:r>
                    </a:p>
                  </a:txBody>
                  <a:tcPr/>
                </a:tc>
                <a:extLst>
                  <a:ext uri="{0D108BD9-81ED-4DB2-BD59-A6C34878D82A}">
                    <a16:rowId xmlns:a16="http://schemas.microsoft.com/office/drawing/2014/main" val="2258923961"/>
                  </a:ext>
                </a:extLst>
              </a:tr>
              <a:tr h="337212">
                <a:tc>
                  <a:txBody>
                    <a:bodyPr/>
                    <a:lstStyle/>
                    <a:p>
                      <a:pPr algn="ctr"/>
                      <a:r>
                        <a:rPr lang="es-ES" dirty="0"/>
                        <a:t>…</a:t>
                      </a:r>
                    </a:p>
                  </a:txBody>
                  <a:tcPr/>
                </a:tc>
                <a:tc>
                  <a:txBody>
                    <a:bodyPr/>
                    <a:lstStyle/>
                    <a:p>
                      <a:pPr algn="ctr"/>
                      <a:r>
                        <a:rPr lang="es-ES" dirty="0"/>
                        <a:t>…</a:t>
                      </a:r>
                    </a:p>
                  </a:txBody>
                  <a:tcPr/>
                </a:tc>
                <a:tc>
                  <a:txBody>
                    <a:bodyPr/>
                    <a:lstStyle/>
                    <a:p>
                      <a:pPr algn="ctr"/>
                      <a:r>
                        <a:rPr lang="es-ES" dirty="0"/>
                        <a:t>…</a:t>
                      </a:r>
                    </a:p>
                  </a:txBody>
                  <a:tcPr/>
                </a:tc>
                <a:tc>
                  <a:txBody>
                    <a:bodyPr/>
                    <a:lstStyle/>
                    <a:p>
                      <a:pPr algn="ctr"/>
                      <a:r>
                        <a:rPr lang="es-ES" dirty="0"/>
                        <a:t>…</a:t>
                      </a:r>
                    </a:p>
                  </a:txBody>
                  <a:tcPr/>
                </a:tc>
                <a:extLst>
                  <a:ext uri="{0D108BD9-81ED-4DB2-BD59-A6C34878D82A}">
                    <a16:rowId xmlns:a16="http://schemas.microsoft.com/office/drawing/2014/main" val="3204603955"/>
                  </a:ext>
                </a:extLst>
              </a:tr>
              <a:tr h="337212">
                <a:tc>
                  <a:txBody>
                    <a:bodyPr/>
                    <a:lstStyle/>
                    <a:p>
                      <a:pPr algn="ctr"/>
                      <a:r>
                        <a:rPr lang="es-ES" dirty="0"/>
                        <a:t>100</a:t>
                      </a:r>
                    </a:p>
                  </a:txBody>
                  <a:tcPr/>
                </a:tc>
                <a:tc>
                  <a:txBody>
                    <a:bodyPr/>
                    <a:lstStyle/>
                    <a:p>
                      <a:pPr algn="ctr"/>
                      <a:r>
                        <a:rPr lang="es-ES" dirty="0"/>
                        <a:t>10</a:t>
                      </a:r>
                    </a:p>
                  </a:txBody>
                  <a:tcPr/>
                </a:tc>
                <a:tc>
                  <a:txBody>
                    <a:bodyPr/>
                    <a:lstStyle/>
                    <a:p>
                      <a:pPr algn="ctr"/>
                      <a:r>
                        <a:rPr lang="es-ES" dirty="0"/>
                        <a:t>Sevilla</a:t>
                      </a:r>
                    </a:p>
                  </a:txBody>
                  <a:tcPr/>
                </a:tc>
                <a:tc>
                  <a:txBody>
                    <a:bodyPr/>
                    <a:lstStyle/>
                    <a:p>
                      <a:pPr algn="ctr"/>
                      <a:r>
                        <a:rPr lang="es-ES" dirty="0"/>
                        <a:t>650</a:t>
                      </a:r>
                    </a:p>
                  </a:txBody>
                  <a:tcPr/>
                </a:tc>
                <a:extLst>
                  <a:ext uri="{0D108BD9-81ED-4DB2-BD59-A6C34878D82A}">
                    <a16:rowId xmlns:a16="http://schemas.microsoft.com/office/drawing/2014/main" val="3796163885"/>
                  </a:ext>
                </a:extLst>
              </a:tr>
            </a:tbl>
          </a:graphicData>
        </a:graphic>
      </p:graphicFrame>
      <p:graphicFrame>
        <p:nvGraphicFramePr>
          <p:cNvPr id="84" name="Tabla 83">
            <a:extLst>
              <a:ext uri="{FF2B5EF4-FFF2-40B4-BE49-F238E27FC236}">
                <a16:creationId xmlns:a16="http://schemas.microsoft.com/office/drawing/2014/main" id="{407E09A1-3272-4CC0-8011-8131B1B77103}"/>
              </a:ext>
            </a:extLst>
          </p:cNvPr>
          <p:cNvGraphicFramePr>
            <a:graphicFrameLocks noGrp="1"/>
          </p:cNvGraphicFramePr>
          <p:nvPr/>
        </p:nvGraphicFramePr>
        <p:xfrm>
          <a:off x="6400986" y="3631374"/>
          <a:ext cx="5359942" cy="1993266"/>
        </p:xfrm>
        <a:graphic>
          <a:graphicData uri="http://schemas.openxmlformats.org/drawingml/2006/table">
            <a:tbl>
              <a:tblPr firstRow="1" bandRow="1">
                <a:tableStyleId>{5C22544A-7EE6-4342-B048-85BDC9FD1C3A}</a:tableStyleId>
              </a:tblPr>
              <a:tblGrid>
                <a:gridCol w="1351280">
                  <a:extLst>
                    <a:ext uri="{9D8B030D-6E8A-4147-A177-3AD203B41FA5}">
                      <a16:colId xmlns:a16="http://schemas.microsoft.com/office/drawing/2014/main" val="2808852223"/>
                    </a:ext>
                  </a:extLst>
                </a:gridCol>
                <a:gridCol w="1503680">
                  <a:extLst>
                    <a:ext uri="{9D8B030D-6E8A-4147-A177-3AD203B41FA5}">
                      <a16:colId xmlns:a16="http://schemas.microsoft.com/office/drawing/2014/main" val="1028244187"/>
                    </a:ext>
                  </a:extLst>
                </a:gridCol>
                <a:gridCol w="1252491">
                  <a:extLst>
                    <a:ext uri="{9D8B030D-6E8A-4147-A177-3AD203B41FA5}">
                      <a16:colId xmlns:a16="http://schemas.microsoft.com/office/drawing/2014/main" val="129918546"/>
                    </a:ext>
                  </a:extLst>
                </a:gridCol>
                <a:gridCol w="1252491">
                  <a:extLst>
                    <a:ext uri="{9D8B030D-6E8A-4147-A177-3AD203B41FA5}">
                      <a16:colId xmlns:a16="http://schemas.microsoft.com/office/drawing/2014/main" val="912175821"/>
                    </a:ext>
                  </a:extLst>
                </a:gridCol>
              </a:tblGrid>
              <a:tr h="469214">
                <a:tc>
                  <a:txBody>
                    <a:bodyPr/>
                    <a:lstStyle/>
                    <a:p>
                      <a:pPr algn="ctr"/>
                      <a:r>
                        <a:rPr lang="es-ES" dirty="0"/>
                        <a:t>Superficie</a:t>
                      </a:r>
                    </a:p>
                  </a:txBody>
                  <a:tcPr/>
                </a:tc>
                <a:tc>
                  <a:txBody>
                    <a:bodyPr/>
                    <a:lstStyle/>
                    <a:p>
                      <a:pPr algn="ctr"/>
                      <a:r>
                        <a:rPr lang="es-ES" dirty="0"/>
                        <a:t>Antigüedad</a:t>
                      </a:r>
                    </a:p>
                  </a:txBody>
                  <a:tcPr/>
                </a:tc>
                <a:tc>
                  <a:txBody>
                    <a:bodyPr/>
                    <a:lstStyle/>
                    <a:p>
                      <a:pPr algn="ctr"/>
                      <a:r>
                        <a:rPr lang="es-ES" dirty="0"/>
                        <a:t>Ciudad</a:t>
                      </a:r>
                    </a:p>
                  </a:txBody>
                  <a:tcPr/>
                </a:tc>
                <a:tc>
                  <a:txBody>
                    <a:bodyPr/>
                    <a:lstStyle/>
                    <a:p>
                      <a:pPr algn="ctr"/>
                      <a:r>
                        <a:rPr lang="es-ES" dirty="0"/>
                        <a:t>Precio</a:t>
                      </a:r>
                    </a:p>
                  </a:txBody>
                  <a:tcPr/>
                </a:tc>
                <a:extLst>
                  <a:ext uri="{0D108BD9-81ED-4DB2-BD59-A6C34878D82A}">
                    <a16:rowId xmlns:a16="http://schemas.microsoft.com/office/drawing/2014/main" val="2869435328"/>
                  </a:ext>
                </a:extLst>
              </a:tr>
              <a:tr h="381013">
                <a:tc>
                  <a:txBody>
                    <a:bodyPr/>
                    <a:lstStyle/>
                    <a:p>
                      <a:pPr algn="ctr"/>
                      <a:r>
                        <a:rPr lang="es-ES" dirty="0"/>
                        <a:t>30</a:t>
                      </a:r>
                    </a:p>
                  </a:txBody>
                  <a:tcPr/>
                </a:tc>
                <a:tc>
                  <a:txBody>
                    <a:bodyPr/>
                    <a:lstStyle/>
                    <a:p>
                      <a:pPr algn="ctr"/>
                      <a:r>
                        <a:rPr lang="es-ES" dirty="0"/>
                        <a:t>15</a:t>
                      </a:r>
                    </a:p>
                  </a:txBody>
                  <a:tcPr/>
                </a:tc>
                <a:tc>
                  <a:txBody>
                    <a:bodyPr/>
                    <a:lstStyle/>
                    <a:p>
                      <a:pPr algn="ctr"/>
                      <a:r>
                        <a:rPr lang="es-ES" dirty="0"/>
                        <a:t>Madrid</a:t>
                      </a:r>
                    </a:p>
                  </a:txBody>
                  <a:tcPr/>
                </a:tc>
                <a:tc>
                  <a:txBody>
                    <a:bodyPr/>
                    <a:lstStyle/>
                    <a:p>
                      <a:pPr algn="ctr"/>
                      <a:r>
                        <a:rPr lang="es-ES" dirty="0"/>
                        <a:t>?</a:t>
                      </a:r>
                    </a:p>
                  </a:txBody>
                  <a:tcPr/>
                </a:tc>
                <a:extLst>
                  <a:ext uri="{0D108BD9-81ED-4DB2-BD59-A6C34878D82A}">
                    <a16:rowId xmlns:a16="http://schemas.microsoft.com/office/drawing/2014/main" val="2575259510"/>
                  </a:ext>
                </a:extLst>
              </a:tr>
              <a:tr h="381013">
                <a:tc>
                  <a:txBody>
                    <a:bodyPr/>
                    <a:lstStyle/>
                    <a:p>
                      <a:pPr algn="ctr"/>
                      <a:r>
                        <a:rPr lang="es-ES" dirty="0"/>
                        <a:t>230</a:t>
                      </a:r>
                    </a:p>
                  </a:txBody>
                  <a:tcPr/>
                </a:tc>
                <a:tc>
                  <a:txBody>
                    <a:bodyPr/>
                    <a:lstStyle/>
                    <a:p>
                      <a:pPr algn="ctr"/>
                      <a:r>
                        <a:rPr lang="es-ES" dirty="0"/>
                        <a:t>5</a:t>
                      </a:r>
                    </a:p>
                  </a:txBody>
                  <a:tcPr/>
                </a:tc>
                <a:tc>
                  <a:txBody>
                    <a:bodyPr/>
                    <a:lstStyle/>
                    <a:p>
                      <a:pPr algn="ctr"/>
                      <a:r>
                        <a:rPr lang="es-ES" dirty="0"/>
                        <a:t>Galicia</a:t>
                      </a:r>
                    </a:p>
                  </a:txBody>
                  <a:tcPr/>
                </a:tc>
                <a:tc>
                  <a:txBody>
                    <a:bodyPr/>
                    <a:lstStyle/>
                    <a:p>
                      <a:pPr algn="ctr"/>
                      <a:r>
                        <a:rPr lang="es-ES" dirty="0"/>
                        <a:t>?</a:t>
                      </a:r>
                    </a:p>
                  </a:txBody>
                  <a:tcPr/>
                </a:tc>
                <a:extLst>
                  <a:ext uri="{0D108BD9-81ED-4DB2-BD59-A6C34878D82A}">
                    <a16:rowId xmlns:a16="http://schemas.microsoft.com/office/drawing/2014/main" val="2258923961"/>
                  </a:ext>
                </a:extLst>
              </a:tr>
              <a:tr h="381013">
                <a:tc>
                  <a:txBody>
                    <a:bodyPr/>
                    <a:lstStyle/>
                    <a:p>
                      <a:pPr algn="ctr"/>
                      <a:r>
                        <a:rPr lang="es-ES" dirty="0"/>
                        <a:t>…</a:t>
                      </a:r>
                    </a:p>
                  </a:txBody>
                  <a:tcPr/>
                </a:tc>
                <a:tc>
                  <a:txBody>
                    <a:bodyPr/>
                    <a:lstStyle/>
                    <a:p>
                      <a:pPr algn="ctr"/>
                      <a:r>
                        <a:rPr lang="es-ES" dirty="0"/>
                        <a:t>…</a:t>
                      </a:r>
                    </a:p>
                  </a:txBody>
                  <a:tcPr/>
                </a:tc>
                <a:tc>
                  <a:txBody>
                    <a:bodyPr/>
                    <a:lstStyle/>
                    <a:p>
                      <a:pPr algn="ctr"/>
                      <a:r>
                        <a:rPr lang="es-ES" dirty="0"/>
                        <a:t>…</a:t>
                      </a:r>
                    </a:p>
                  </a:txBody>
                  <a:tcPr/>
                </a:tc>
                <a:tc>
                  <a:txBody>
                    <a:bodyPr/>
                    <a:lstStyle/>
                    <a:p>
                      <a:pPr algn="ctr"/>
                      <a:r>
                        <a:rPr lang="es-ES" dirty="0"/>
                        <a:t>…</a:t>
                      </a:r>
                    </a:p>
                  </a:txBody>
                  <a:tcPr/>
                </a:tc>
                <a:extLst>
                  <a:ext uri="{0D108BD9-81ED-4DB2-BD59-A6C34878D82A}">
                    <a16:rowId xmlns:a16="http://schemas.microsoft.com/office/drawing/2014/main" val="3204603955"/>
                  </a:ext>
                </a:extLst>
              </a:tr>
              <a:tr h="381013">
                <a:tc>
                  <a:txBody>
                    <a:bodyPr/>
                    <a:lstStyle/>
                    <a:p>
                      <a:pPr algn="ctr"/>
                      <a:r>
                        <a:rPr lang="es-ES" dirty="0"/>
                        <a:t>80</a:t>
                      </a:r>
                    </a:p>
                  </a:txBody>
                  <a:tcPr/>
                </a:tc>
                <a:tc>
                  <a:txBody>
                    <a:bodyPr/>
                    <a:lstStyle/>
                    <a:p>
                      <a:pPr algn="ctr"/>
                      <a:r>
                        <a:rPr lang="es-ES" dirty="0"/>
                        <a:t>1</a:t>
                      </a:r>
                    </a:p>
                  </a:txBody>
                  <a:tcPr/>
                </a:tc>
                <a:tc>
                  <a:txBody>
                    <a:bodyPr/>
                    <a:lstStyle/>
                    <a:p>
                      <a:pPr algn="ctr"/>
                      <a:r>
                        <a:rPr lang="es-ES" dirty="0"/>
                        <a:t>Canarias</a:t>
                      </a:r>
                    </a:p>
                  </a:txBody>
                  <a:tcPr/>
                </a:tc>
                <a:tc>
                  <a:txBody>
                    <a:bodyPr/>
                    <a:lstStyle/>
                    <a:p>
                      <a:pPr algn="ctr"/>
                      <a:r>
                        <a:rPr lang="es-ES" dirty="0"/>
                        <a:t>?</a:t>
                      </a:r>
                    </a:p>
                  </a:txBody>
                  <a:tcPr/>
                </a:tc>
                <a:extLst>
                  <a:ext uri="{0D108BD9-81ED-4DB2-BD59-A6C34878D82A}">
                    <a16:rowId xmlns:a16="http://schemas.microsoft.com/office/drawing/2014/main" val="3796163885"/>
                  </a:ext>
                </a:extLst>
              </a:tr>
            </a:tbl>
          </a:graphicData>
        </a:graphic>
      </p:graphicFrame>
      <p:sp>
        <p:nvSpPr>
          <p:cNvPr id="85" name="CuadroTexto 84">
            <a:extLst>
              <a:ext uri="{FF2B5EF4-FFF2-40B4-BE49-F238E27FC236}">
                <a16:creationId xmlns:a16="http://schemas.microsoft.com/office/drawing/2014/main" id="{4A47E045-56F7-4D39-9FD1-8A26AD5107FB}"/>
              </a:ext>
            </a:extLst>
          </p:cNvPr>
          <p:cNvSpPr txBox="1"/>
          <p:nvPr/>
        </p:nvSpPr>
        <p:spPr>
          <a:xfrm>
            <a:off x="2857140" y="3181764"/>
            <a:ext cx="734496" cy="308418"/>
          </a:xfrm>
          <a:prstGeom prst="rect">
            <a:avLst/>
          </a:prstGeom>
          <a:noFill/>
        </p:spPr>
        <p:txBody>
          <a:bodyPr wrap="none" rtlCol="0">
            <a:spAutoFit/>
          </a:bodyPr>
          <a:lstStyle/>
          <a:p>
            <a:r>
              <a:rPr lang="es-ES" b="1" dirty="0">
                <a:solidFill>
                  <a:srgbClr val="0099EB"/>
                </a:solidFill>
                <a:latin typeface="Arial" panose="020B0604020202020204" pitchFamily="34" charset="0"/>
                <a:cs typeface="Arial" panose="020B0604020202020204" pitchFamily="34" charset="0"/>
              </a:rPr>
              <a:t>TRAIN</a:t>
            </a:r>
          </a:p>
        </p:txBody>
      </p:sp>
      <p:sp>
        <p:nvSpPr>
          <p:cNvPr id="86" name="CuadroTexto 85">
            <a:extLst>
              <a:ext uri="{FF2B5EF4-FFF2-40B4-BE49-F238E27FC236}">
                <a16:creationId xmlns:a16="http://schemas.microsoft.com/office/drawing/2014/main" id="{FE48F55C-6A03-41B2-97E6-1EE057799BD7}"/>
              </a:ext>
            </a:extLst>
          </p:cNvPr>
          <p:cNvSpPr txBox="1"/>
          <p:nvPr/>
        </p:nvSpPr>
        <p:spPr>
          <a:xfrm>
            <a:off x="8710265" y="3176996"/>
            <a:ext cx="774571" cy="369332"/>
          </a:xfrm>
          <a:prstGeom prst="rect">
            <a:avLst/>
          </a:prstGeom>
          <a:noFill/>
        </p:spPr>
        <p:txBody>
          <a:bodyPr wrap="none" rtlCol="0">
            <a:spAutoFit/>
          </a:bodyPr>
          <a:lstStyle/>
          <a:p>
            <a:r>
              <a:rPr lang="es-ES" b="1" dirty="0">
                <a:solidFill>
                  <a:srgbClr val="0099EB"/>
                </a:solidFill>
                <a:latin typeface="Arial" panose="020B0604020202020204" pitchFamily="34" charset="0"/>
                <a:cs typeface="Arial" panose="020B0604020202020204" pitchFamily="34" charset="0"/>
              </a:rPr>
              <a:t>TEST</a:t>
            </a:r>
          </a:p>
        </p:txBody>
      </p:sp>
      <p:sp>
        <p:nvSpPr>
          <p:cNvPr id="2" name="Rectángulo 1">
            <a:extLst>
              <a:ext uri="{FF2B5EF4-FFF2-40B4-BE49-F238E27FC236}">
                <a16:creationId xmlns:a16="http://schemas.microsoft.com/office/drawing/2014/main" id="{85D10189-E285-432D-A8ED-1B3157B31196}"/>
              </a:ext>
            </a:extLst>
          </p:cNvPr>
          <p:cNvSpPr/>
          <p:nvPr/>
        </p:nvSpPr>
        <p:spPr>
          <a:xfrm>
            <a:off x="4844503" y="3619062"/>
            <a:ext cx="1148451" cy="19932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ángulo 10">
            <a:extLst>
              <a:ext uri="{FF2B5EF4-FFF2-40B4-BE49-F238E27FC236}">
                <a16:creationId xmlns:a16="http://schemas.microsoft.com/office/drawing/2014/main" id="{947FBCC4-F1F4-4F50-A0B5-06BAB58C4E7B}"/>
              </a:ext>
            </a:extLst>
          </p:cNvPr>
          <p:cNvSpPr/>
          <p:nvPr/>
        </p:nvSpPr>
        <p:spPr>
          <a:xfrm>
            <a:off x="10562026" y="3645903"/>
            <a:ext cx="1148451" cy="19932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uadroTexto 3">
            <a:extLst>
              <a:ext uri="{FF2B5EF4-FFF2-40B4-BE49-F238E27FC236}">
                <a16:creationId xmlns:a16="http://schemas.microsoft.com/office/drawing/2014/main" id="{13A58838-0769-491F-80D6-C1C5D0CC519E}"/>
              </a:ext>
            </a:extLst>
          </p:cNvPr>
          <p:cNvSpPr txBox="1"/>
          <p:nvPr/>
        </p:nvSpPr>
        <p:spPr>
          <a:xfrm>
            <a:off x="5041334" y="3176996"/>
            <a:ext cx="800002" cy="369332"/>
          </a:xfrm>
          <a:prstGeom prst="rect">
            <a:avLst/>
          </a:prstGeom>
          <a:noFill/>
        </p:spPr>
        <p:txBody>
          <a:bodyPr wrap="square" rtlCol="0">
            <a:spAutoFit/>
          </a:bodyPr>
          <a:lstStyle/>
          <a:p>
            <a:r>
              <a:rPr lang="es-ES" dirty="0">
                <a:solidFill>
                  <a:srgbClr val="FF0000"/>
                </a:solidFill>
              </a:rPr>
              <a:t>target</a:t>
            </a:r>
            <a:endParaRPr lang="en-GB" dirty="0">
              <a:solidFill>
                <a:srgbClr val="FF0000"/>
              </a:solidFill>
            </a:endParaRPr>
          </a:p>
        </p:txBody>
      </p:sp>
      <p:sp>
        <p:nvSpPr>
          <p:cNvPr id="13" name="CuadroTexto 12">
            <a:extLst>
              <a:ext uri="{FF2B5EF4-FFF2-40B4-BE49-F238E27FC236}">
                <a16:creationId xmlns:a16="http://schemas.microsoft.com/office/drawing/2014/main" id="{5BA93CA8-F1C8-4C4D-B14A-87E0D25AF133}"/>
              </a:ext>
            </a:extLst>
          </p:cNvPr>
          <p:cNvSpPr txBox="1"/>
          <p:nvPr/>
        </p:nvSpPr>
        <p:spPr>
          <a:xfrm>
            <a:off x="10736250" y="3176996"/>
            <a:ext cx="800002" cy="369332"/>
          </a:xfrm>
          <a:prstGeom prst="rect">
            <a:avLst/>
          </a:prstGeom>
          <a:noFill/>
        </p:spPr>
        <p:txBody>
          <a:bodyPr wrap="square" rtlCol="0">
            <a:spAutoFit/>
          </a:bodyPr>
          <a:lstStyle/>
          <a:p>
            <a:r>
              <a:rPr lang="es-ES" dirty="0">
                <a:solidFill>
                  <a:srgbClr val="FF0000"/>
                </a:solidFill>
              </a:rPr>
              <a:t>target</a:t>
            </a:r>
            <a:endParaRPr lang="en-GB" dirty="0">
              <a:solidFill>
                <a:srgbClr val="FF0000"/>
              </a:solidFill>
            </a:endParaRPr>
          </a:p>
        </p:txBody>
      </p:sp>
    </p:spTree>
    <p:extLst>
      <p:ext uri="{BB962C8B-B14F-4D97-AF65-F5344CB8AC3E}">
        <p14:creationId xmlns:p14="http://schemas.microsoft.com/office/powerpoint/2010/main" val="358575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85" grpId="0"/>
      <p:bldP spid="86" grpId="0"/>
      <p:bldP spid="2" grpId="0" animBg="1"/>
      <p:bldP spid="11" grpId="0" animBg="1"/>
      <p:bldP spid="4"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dirty="0" err="1">
                <a:ln>
                  <a:noFill/>
                </a:ln>
                <a:solidFill>
                  <a:srgbClr val="0097B6"/>
                </a:solidFill>
                <a:effectLst/>
                <a:uLnTx/>
                <a:uFillTx/>
                <a:latin typeface="Arial"/>
                <a:ea typeface="DejaVu Sans"/>
                <a:cs typeface="DejaVu Sans"/>
              </a:rPr>
              <a:t>Métricas</a:t>
            </a:r>
            <a:r>
              <a:rPr kumimoji="0" lang="en-US" sz="4800" b="0" i="0" u="none" strike="noStrike" kern="1200" cap="all" spc="-1" normalizeH="0" baseline="0" noProof="0" dirty="0">
                <a:ln>
                  <a:noFill/>
                </a:ln>
                <a:solidFill>
                  <a:srgbClr val="0097B6"/>
                </a:solidFill>
                <a:effectLst/>
                <a:uLnTx/>
                <a:uFillTx/>
                <a:latin typeface="Arial"/>
                <a:ea typeface="DejaVu Sans"/>
                <a:cs typeface="DejaVu Sans"/>
              </a:rPr>
              <a:t> (I)</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8" name="CustomShape 2"/>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err="1">
                <a:ln>
                  <a:noFill/>
                </a:ln>
                <a:solidFill>
                  <a:srgbClr val="000000"/>
                </a:solidFill>
                <a:effectLst/>
                <a:uLnTx/>
                <a:uFillTx/>
                <a:latin typeface="Arial"/>
                <a:ea typeface="DejaVu Sans"/>
                <a:cs typeface="DejaVu Sans"/>
              </a:rPr>
              <a:t>Clasificación</a:t>
            </a:r>
            <a:r>
              <a:rPr kumimoji="0" lang="en-US" sz="3200" b="0" i="0" u="none" strike="noStrike" kern="1200" cap="none" spc="-1" normalizeH="0" baseline="0" noProof="0" dirty="0">
                <a:ln>
                  <a:noFill/>
                </a:ln>
                <a:solidFill>
                  <a:srgbClr val="000000"/>
                </a:solidFill>
                <a:effectLst/>
                <a:uLnTx/>
                <a:uFillTx/>
                <a:latin typeface="Arial"/>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Arial"/>
                <a:ea typeface="DejaVu Sans"/>
                <a:cs typeface="DejaVu Sans"/>
              </a:rPr>
              <a:t>Matriz</a:t>
            </a:r>
            <a:r>
              <a:rPr kumimoji="0" lang="en-US" sz="3200" b="0" i="0" u="none" strike="noStrike" kern="1200" cap="none" spc="-1" normalizeH="0" baseline="0" noProof="0" dirty="0">
                <a:ln>
                  <a:noFill/>
                </a:ln>
                <a:solidFill>
                  <a:srgbClr val="000000"/>
                </a:solidFill>
                <a:effectLst/>
                <a:uLnTx/>
                <a:uFillTx/>
                <a:latin typeface="Arial"/>
                <a:ea typeface="DejaVu Sans"/>
                <a:cs typeface="DejaVu Sans"/>
              </a:rPr>
              <a:t> de confusion</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9" name="CustomShape 3"/>
          <p:cNvSpPr/>
          <p:nvPr/>
        </p:nvSpPr>
        <p:spPr>
          <a:xfrm>
            <a:off x="372360" y="2132145"/>
            <a:ext cx="11447280" cy="376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ángulo 2">
            <a:extLst>
              <a:ext uri="{FF2B5EF4-FFF2-40B4-BE49-F238E27FC236}">
                <a16:creationId xmlns:a16="http://schemas.microsoft.com/office/drawing/2014/main" id="{9DAD2124-D496-4F9A-ABE5-B3416B9FC45F}"/>
              </a:ext>
            </a:extLst>
          </p:cNvPr>
          <p:cNvSpPr/>
          <p:nvPr/>
        </p:nvSpPr>
        <p:spPr>
          <a:xfrm>
            <a:off x="479519" y="2132145"/>
            <a:ext cx="10721881" cy="584775"/>
          </a:xfrm>
          <a:prstGeom prst="rect">
            <a:avLst/>
          </a:prstGeom>
        </p:spPr>
        <p:txBody>
          <a:bodyPr wrap="square">
            <a:spAutoFit/>
          </a:bodyPr>
          <a:lstStyle/>
          <a:p>
            <a:pPr lvl="1"/>
            <a:r>
              <a:rPr lang="es-ES_tradnl" sz="1400" dirty="0"/>
              <a:t>.</a:t>
            </a:r>
            <a:endParaRPr lang="es-ES" sz="1400" dirty="0"/>
          </a:p>
          <a:p>
            <a:endParaRPr lang="es-ES_tradnl" dirty="0"/>
          </a:p>
        </p:txBody>
      </p:sp>
      <p:sp>
        <p:nvSpPr>
          <p:cNvPr id="4" name="Rectángulo 3">
            <a:extLst>
              <a:ext uri="{FF2B5EF4-FFF2-40B4-BE49-F238E27FC236}">
                <a16:creationId xmlns:a16="http://schemas.microsoft.com/office/drawing/2014/main" id="{97DA3679-A0B6-4219-A95F-509C1EA9C83A}"/>
              </a:ext>
            </a:extLst>
          </p:cNvPr>
          <p:cNvSpPr/>
          <p:nvPr/>
        </p:nvSpPr>
        <p:spPr>
          <a:xfrm>
            <a:off x="479520" y="1947083"/>
            <a:ext cx="11141728" cy="4216539"/>
          </a:xfrm>
          <a:prstGeom prst="rect">
            <a:avLst/>
          </a:prstGeom>
        </p:spPr>
        <p:txBody>
          <a:bodyPr wrap="square">
            <a:spAutoFit/>
          </a:bodyPr>
          <a:lstStyle/>
          <a:p>
            <a:r>
              <a:rPr lang="es-ES" dirty="0"/>
              <a:t>Nos dará un conteo de los aciertos y errores de cada una de las clases por las que estemos clasificando.</a:t>
            </a:r>
          </a:p>
          <a:p>
            <a:endParaRPr lang="es-ES" dirty="0"/>
          </a:p>
          <a:p>
            <a:endParaRPr lang="es-ES" dirty="0"/>
          </a:p>
          <a:p>
            <a:endParaRPr lang="es-ES" dirty="0"/>
          </a:p>
          <a:p>
            <a:endParaRPr lang="es-ES" dirty="0"/>
          </a:p>
          <a:p>
            <a:endParaRPr lang="es-ES" dirty="0"/>
          </a:p>
          <a:p>
            <a:endParaRPr lang="es-ES" dirty="0"/>
          </a:p>
          <a:p>
            <a:endParaRPr lang="es-ES" sz="1600" dirty="0"/>
          </a:p>
          <a:p>
            <a:pPr marL="742950" lvl="1" indent="-285750" fontAlgn="base">
              <a:spcAft>
                <a:spcPts val="1200"/>
              </a:spcAft>
              <a:buFont typeface="Arial" panose="020B0604020202020204" pitchFamily="34" charset="0"/>
              <a:buChar char="•"/>
            </a:pPr>
            <a:r>
              <a:rPr lang="es-ES" sz="1600" b="1" dirty="0"/>
              <a:t>TP – True Positives:</a:t>
            </a:r>
            <a:r>
              <a:rPr lang="es-ES" sz="1600" dirty="0"/>
              <a:t> Es el número verdaderos positivos, es decir, de predicciones correctas para la clase +.</a:t>
            </a:r>
          </a:p>
          <a:p>
            <a:pPr marL="742950" lvl="1" indent="-285750" fontAlgn="base">
              <a:spcAft>
                <a:spcPts val="1200"/>
              </a:spcAft>
              <a:buFont typeface="Arial" panose="020B0604020202020204" pitchFamily="34" charset="0"/>
              <a:buChar char="•"/>
            </a:pPr>
            <a:r>
              <a:rPr lang="es-ES" sz="1600" b="1" dirty="0"/>
              <a:t>FN – False </a:t>
            </a:r>
            <a:r>
              <a:rPr lang="es-ES" sz="1600" b="1" dirty="0" err="1"/>
              <a:t>Negatives</a:t>
            </a:r>
            <a:r>
              <a:rPr lang="es-ES" sz="1600" b="1" dirty="0"/>
              <a:t>:</a:t>
            </a:r>
            <a:r>
              <a:rPr lang="es-ES" sz="1600" dirty="0"/>
              <a:t> Es el número de falsos negativos, es decir, la predicción es negativa cuando realmente el valor tendría que ser positivo.</a:t>
            </a:r>
          </a:p>
          <a:p>
            <a:pPr marL="742950" lvl="1" indent="-285750" fontAlgn="base">
              <a:spcAft>
                <a:spcPts val="1200"/>
              </a:spcAft>
              <a:buFont typeface="Arial" panose="020B0604020202020204" pitchFamily="34" charset="0"/>
              <a:buChar char="•"/>
            </a:pPr>
            <a:r>
              <a:rPr lang="es-ES" sz="1600" b="1" dirty="0"/>
              <a:t>FP – False Positives</a:t>
            </a:r>
            <a:r>
              <a:rPr lang="es-ES" sz="1600" dirty="0"/>
              <a:t>: Es el número de falsos positivos, es decir, la predicción es positiva cuando realmente el valor tendría que ser negativo</a:t>
            </a:r>
          </a:p>
          <a:p>
            <a:pPr marL="742950" lvl="1" indent="-285750" fontAlgn="base">
              <a:spcAft>
                <a:spcPts val="1200"/>
              </a:spcAft>
              <a:buFont typeface="Arial" panose="020B0604020202020204" pitchFamily="34" charset="0"/>
              <a:buChar char="•"/>
            </a:pPr>
            <a:r>
              <a:rPr lang="es-ES" sz="1600" b="1" dirty="0"/>
              <a:t>TN – True </a:t>
            </a:r>
            <a:r>
              <a:rPr lang="es-ES" sz="1600" b="1" dirty="0" err="1"/>
              <a:t>Negatives</a:t>
            </a:r>
            <a:r>
              <a:rPr lang="es-ES" sz="1600" b="1" dirty="0"/>
              <a:t>:</a:t>
            </a:r>
            <a:r>
              <a:rPr lang="es-ES" sz="1600" dirty="0"/>
              <a:t> Es el número de verdaderos negativos, es decir, de predicciones correctas para la clase -.</a:t>
            </a:r>
          </a:p>
        </p:txBody>
      </p:sp>
      <p:pic>
        <p:nvPicPr>
          <p:cNvPr id="45" name="Imagen 44">
            <a:extLst>
              <a:ext uri="{FF2B5EF4-FFF2-40B4-BE49-F238E27FC236}">
                <a16:creationId xmlns:a16="http://schemas.microsoft.com/office/drawing/2014/main" id="{8766158C-CA82-4AD8-8275-288E2B50B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1358" y="2564023"/>
            <a:ext cx="3675604" cy="1448298"/>
          </a:xfrm>
          <a:prstGeom prst="rect">
            <a:avLst/>
          </a:prstGeom>
        </p:spPr>
      </p:pic>
    </p:spTree>
    <p:extLst>
      <p:ext uri="{BB962C8B-B14F-4D97-AF65-F5344CB8AC3E}">
        <p14:creationId xmlns:p14="http://schemas.microsoft.com/office/powerpoint/2010/main" val="24721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contenido 2">
            <a:extLst>
              <a:ext uri="{FF2B5EF4-FFF2-40B4-BE49-F238E27FC236}">
                <a16:creationId xmlns:a16="http://schemas.microsoft.com/office/drawing/2014/main" id="{801D6060-2E17-47D6-8BBB-22FCBD9C7560}"/>
              </a:ext>
            </a:extLst>
          </p:cNvPr>
          <p:cNvSpPr txBox="1">
            <a:spLocks/>
          </p:cNvSpPr>
          <p:nvPr/>
        </p:nvSpPr>
        <p:spPr>
          <a:xfrm>
            <a:off x="628649" y="1916279"/>
            <a:ext cx="7286626" cy="397714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s-ES" sz="1800" b="1" dirty="0" err="1"/>
              <a:t>Accuracy</a:t>
            </a:r>
            <a:r>
              <a:rPr lang="es-ES" sz="1800" b="1" dirty="0"/>
              <a:t>:</a:t>
            </a:r>
            <a:r>
              <a:rPr lang="es-ES" sz="1800" dirty="0"/>
              <a:t> </a:t>
            </a:r>
            <a:r>
              <a:rPr lang="es-ES" sz="1600" dirty="0"/>
              <a:t>Porcentaje de aciertos del modelo.</a:t>
            </a:r>
          </a:p>
          <a:p>
            <a:pPr marL="0" indent="0" fontAlgn="base">
              <a:buNone/>
            </a:pPr>
            <a:endParaRPr lang="es-ES" sz="1400" b="1" dirty="0"/>
          </a:p>
          <a:p>
            <a:pPr fontAlgn="base">
              <a:lnSpc>
                <a:spcPct val="100000"/>
              </a:lnSpc>
            </a:pPr>
            <a:r>
              <a:rPr lang="es-ES" sz="1800" b="1" dirty="0"/>
              <a:t>Sensibilidad, o </a:t>
            </a:r>
            <a:r>
              <a:rPr lang="es-ES" sz="1800" b="1" dirty="0" err="1"/>
              <a:t>recall</a:t>
            </a:r>
            <a:r>
              <a:rPr lang="es-ES" sz="1800" b="1" dirty="0"/>
              <a:t>, VPR: </a:t>
            </a:r>
            <a:r>
              <a:rPr lang="es-ES" sz="1600" dirty="0"/>
              <a:t>ratio de verdaderos positivos.</a:t>
            </a:r>
            <a:endParaRPr lang="es-ES_tradnl" sz="1600" dirty="0"/>
          </a:p>
          <a:p>
            <a:pPr fontAlgn="base"/>
            <a:endParaRPr lang="es-ES" sz="1100" dirty="0"/>
          </a:p>
          <a:p>
            <a:pPr marL="0" indent="0" fontAlgn="base">
              <a:buNone/>
            </a:pPr>
            <a:endParaRPr lang="es-ES" sz="1400" b="1" dirty="0"/>
          </a:p>
          <a:p>
            <a:pPr fontAlgn="base">
              <a:lnSpc>
                <a:spcPct val="100000"/>
              </a:lnSpc>
            </a:pPr>
            <a:r>
              <a:rPr lang="es-ES" sz="1800" b="1" dirty="0" err="1"/>
              <a:t>Especifidad</a:t>
            </a:r>
            <a:r>
              <a:rPr lang="es-ES" sz="1800" b="1" dirty="0"/>
              <a:t>, VNR: </a:t>
            </a:r>
            <a:r>
              <a:rPr lang="es-ES" sz="1600" dirty="0"/>
              <a:t>ratio de verdaderos negativos</a:t>
            </a:r>
            <a:r>
              <a:rPr lang="es-ES" sz="1400" dirty="0"/>
              <a:t>.</a:t>
            </a:r>
            <a:endParaRPr lang="es-ES_tradnl" sz="1400" dirty="0"/>
          </a:p>
          <a:p>
            <a:pPr fontAlgn="base"/>
            <a:endParaRPr lang="es-ES_tradnl" sz="1100" dirty="0"/>
          </a:p>
          <a:p>
            <a:pPr marL="0" indent="0" fontAlgn="base">
              <a:buNone/>
            </a:pPr>
            <a:endParaRPr lang="es-ES" sz="1400" b="1" dirty="0"/>
          </a:p>
          <a:p>
            <a:pPr fontAlgn="base"/>
            <a:r>
              <a:rPr lang="es-ES" sz="1800" b="1" dirty="0"/>
              <a:t>Precisión</a:t>
            </a:r>
            <a:r>
              <a:rPr lang="es-ES" sz="1400" b="1" dirty="0"/>
              <a:t>:</a:t>
            </a:r>
            <a:r>
              <a:rPr lang="es-ES" sz="1400" dirty="0"/>
              <a:t> </a:t>
            </a:r>
            <a:r>
              <a:rPr lang="es-ES" sz="1600" dirty="0"/>
              <a:t>probabilidad de que, dada una predicción positiva, la realidad sea positiva también</a:t>
            </a:r>
            <a:r>
              <a:rPr lang="es-ES" sz="1400" dirty="0"/>
              <a:t>.</a:t>
            </a:r>
          </a:p>
          <a:p>
            <a:pPr fontAlgn="base"/>
            <a:endParaRPr lang="es-ES_tradnl" sz="1100" dirty="0"/>
          </a:p>
          <a:p>
            <a:pPr fontAlgn="base"/>
            <a:r>
              <a:rPr lang="es-ES_tradnl" sz="1800" b="1" dirty="0"/>
              <a:t>F1-score</a:t>
            </a:r>
            <a:r>
              <a:rPr lang="es-ES_tradnl" sz="1400" b="1" dirty="0"/>
              <a:t>: </a:t>
            </a:r>
            <a:r>
              <a:rPr lang="en-US" sz="1600" dirty="0"/>
              <a:t>f1-score es una </a:t>
            </a:r>
            <a:r>
              <a:rPr lang="en-US" sz="1600" dirty="0" err="1"/>
              <a:t>medida</a:t>
            </a:r>
            <a:r>
              <a:rPr lang="en-US" sz="1600" dirty="0"/>
              <a:t> que </a:t>
            </a:r>
            <a:r>
              <a:rPr lang="en-US" sz="1600" dirty="0" err="1"/>
              <a:t>mezcla</a:t>
            </a:r>
            <a:r>
              <a:rPr lang="en-US" sz="1600" dirty="0"/>
              <a:t> la precision y el recall. </a:t>
            </a:r>
            <a:r>
              <a:rPr lang="en-US" sz="1600" dirty="0" err="1"/>
              <a:t>Mide</a:t>
            </a:r>
            <a:r>
              <a:rPr lang="en-US" sz="1600" dirty="0"/>
              <a:t> </a:t>
            </a:r>
            <a:r>
              <a:rPr lang="en-US" sz="1600" dirty="0" err="1"/>
              <a:t>si</a:t>
            </a:r>
            <a:r>
              <a:rPr lang="en-US" sz="1600" dirty="0"/>
              <a:t> </a:t>
            </a:r>
            <a:r>
              <a:rPr lang="en-US" sz="1600" dirty="0" err="1"/>
              <a:t>nuestro</a:t>
            </a:r>
            <a:r>
              <a:rPr lang="en-US" sz="1600" dirty="0"/>
              <a:t> </a:t>
            </a:r>
            <a:r>
              <a:rPr lang="en-US" sz="1600" dirty="0" err="1"/>
              <a:t>modelo</a:t>
            </a:r>
            <a:r>
              <a:rPr lang="en-US" sz="1600" dirty="0"/>
              <a:t> </a:t>
            </a:r>
            <a:r>
              <a:rPr lang="en-US" sz="1600" dirty="0" err="1"/>
              <a:t>tiene</a:t>
            </a:r>
            <a:r>
              <a:rPr lang="en-US" sz="1600" dirty="0"/>
              <a:t> </a:t>
            </a:r>
            <a:r>
              <a:rPr lang="en-US" sz="1600" dirty="0" err="1"/>
              <a:t>falsos</a:t>
            </a:r>
            <a:r>
              <a:rPr lang="en-US" sz="1600" dirty="0"/>
              <a:t> </a:t>
            </a:r>
            <a:r>
              <a:rPr lang="en-US" sz="1600" dirty="0" err="1"/>
              <a:t>positivos</a:t>
            </a:r>
            <a:r>
              <a:rPr lang="en-US" sz="1600" dirty="0"/>
              <a:t> y </a:t>
            </a:r>
            <a:r>
              <a:rPr lang="en-US" sz="1600" dirty="0" err="1"/>
              <a:t>falsos</a:t>
            </a:r>
            <a:r>
              <a:rPr lang="en-US" sz="1600" dirty="0"/>
              <a:t> </a:t>
            </a:r>
            <a:r>
              <a:rPr lang="en-US" sz="1600" dirty="0" err="1"/>
              <a:t>negativos</a:t>
            </a:r>
            <a:r>
              <a:rPr lang="en-US" sz="1600" dirty="0"/>
              <a:t> a la </a:t>
            </a:r>
            <a:r>
              <a:rPr lang="en-US" sz="1600" dirty="0" err="1"/>
              <a:t>vez</a:t>
            </a:r>
            <a:r>
              <a:rPr lang="en-US" sz="1600" dirty="0"/>
              <a:t>.</a:t>
            </a:r>
          </a:p>
          <a:p>
            <a:pPr fontAlgn="base"/>
            <a:endParaRPr lang="es-ES_tradnl" sz="1100" dirty="0"/>
          </a:p>
          <a:p>
            <a:pPr marL="0" indent="0" fontAlgn="base">
              <a:buNone/>
            </a:pPr>
            <a:endParaRPr lang="es-ES_tradnl" sz="1100" dirty="0"/>
          </a:p>
          <a:p>
            <a:pPr fontAlgn="base"/>
            <a:endParaRPr lang="es-ES_tradnl" sz="1100" dirty="0"/>
          </a:p>
          <a:p>
            <a:pPr fontAlgn="base"/>
            <a:endParaRPr lang="es-ES" sz="1100" dirty="0"/>
          </a:p>
          <a:p>
            <a:pPr lvl="1" fontAlgn="base"/>
            <a:endParaRPr lang="es-ES_tradnl" sz="1000" dirty="0"/>
          </a:p>
          <a:p>
            <a:pPr lvl="1" fontAlgn="base"/>
            <a:endParaRPr lang="es-ES" sz="1000" dirty="0"/>
          </a:p>
        </p:txBody>
      </p:sp>
      <p:sp>
        <p:nvSpPr>
          <p:cNvPr id="627"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dirty="0" err="1">
                <a:ln>
                  <a:noFill/>
                </a:ln>
                <a:solidFill>
                  <a:srgbClr val="0097B6"/>
                </a:solidFill>
                <a:effectLst/>
                <a:uLnTx/>
                <a:uFillTx/>
                <a:latin typeface="Arial"/>
                <a:ea typeface="DejaVu Sans"/>
                <a:cs typeface="DejaVu Sans"/>
              </a:rPr>
              <a:t>Métricas</a:t>
            </a:r>
            <a:r>
              <a:rPr kumimoji="0" lang="en-US" sz="4800" b="0" i="0" u="none" strike="noStrike" kern="1200" cap="all" spc="-1" normalizeH="0" baseline="0" noProof="0" dirty="0">
                <a:ln>
                  <a:noFill/>
                </a:ln>
                <a:solidFill>
                  <a:srgbClr val="0097B6"/>
                </a:solidFill>
                <a:effectLst/>
                <a:uLnTx/>
                <a:uFillTx/>
                <a:latin typeface="Arial"/>
                <a:ea typeface="DejaVu Sans"/>
                <a:cs typeface="DejaVu Sans"/>
              </a:rPr>
              <a:t> (II)</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8" name="CustomShape 2"/>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err="1">
                <a:ln>
                  <a:noFill/>
                </a:ln>
                <a:solidFill>
                  <a:srgbClr val="000000"/>
                </a:solidFill>
                <a:effectLst/>
                <a:uLnTx/>
                <a:uFillTx/>
                <a:latin typeface="Arial"/>
                <a:ea typeface="DejaVu Sans"/>
                <a:cs typeface="DejaVu Sans"/>
              </a:rPr>
              <a:t>Clasificación</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9" name="CustomShape 3"/>
          <p:cNvSpPr/>
          <p:nvPr/>
        </p:nvSpPr>
        <p:spPr>
          <a:xfrm>
            <a:off x="372360" y="2132145"/>
            <a:ext cx="11447280" cy="376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ángulo 2">
            <a:extLst>
              <a:ext uri="{FF2B5EF4-FFF2-40B4-BE49-F238E27FC236}">
                <a16:creationId xmlns:a16="http://schemas.microsoft.com/office/drawing/2014/main" id="{9DAD2124-D496-4F9A-ABE5-B3416B9FC45F}"/>
              </a:ext>
            </a:extLst>
          </p:cNvPr>
          <p:cNvSpPr/>
          <p:nvPr/>
        </p:nvSpPr>
        <p:spPr>
          <a:xfrm>
            <a:off x="479519" y="2132145"/>
            <a:ext cx="10721881" cy="584775"/>
          </a:xfrm>
          <a:prstGeom prst="rect">
            <a:avLst/>
          </a:prstGeom>
        </p:spPr>
        <p:txBody>
          <a:bodyPr wrap="square">
            <a:spAutoFit/>
          </a:bodyPr>
          <a:lstStyle/>
          <a:p>
            <a:pPr lvl="1"/>
            <a:endParaRPr lang="es-ES" sz="1400" dirty="0"/>
          </a:p>
          <a:p>
            <a:endParaRPr lang="es-ES_tradnl"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B0F6145E-381D-46C4-BAE6-2755F0D64FF9}"/>
                  </a:ext>
                </a:extLst>
              </p:cNvPr>
              <p:cNvSpPr txBox="1"/>
              <p:nvPr/>
            </p:nvSpPr>
            <p:spPr>
              <a:xfrm>
                <a:off x="8749010" y="1872962"/>
                <a:ext cx="2605265" cy="393249"/>
              </a:xfrm>
              <a:prstGeom prst="rect">
                <a:avLst/>
              </a:prstGeom>
              <a:noFill/>
            </p:spPr>
            <p:txBody>
              <a:bodyPr wrap="none" lIns="0" tIns="0" rIns="0" bIns="0" rtlCol="0">
                <a:spAutoFit/>
              </a:bodyPr>
              <a:lstStyle/>
              <a:p>
                <a14:m>
                  <m:oMath xmlns:m="http://schemas.openxmlformats.org/officeDocument/2006/math">
                    <m:r>
                      <a:rPr lang="en-GB" i="1" smtClean="0">
                        <a:latin typeface="Cambria Math" panose="02040503050406030204" pitchFamily="18" charset="0"/>
                      </a:rPr>
                      <m:t>𝐴</m:t>
                    </m:r>
                    <m:r>
                      <a:rPr lang="es-ES" b="0" i="1" smtClean="0">
                        <a:latin typeface="Cambria Math" panose="02040503050406030204" pitchFamily="18" charset="0"/>
                      </a:rPr>
                      <m:t>𝑐𝑐𝑢𝑟𝑎𝑐𝑦</m:t>
                    </m:r>
                    <m:r>
                      <a:rPr lang="en-GB" i="1" smtClean="0">
                        <a:latin typeface="Cambria Math" panose="02040503050406030204" pitchFamily="18" charset="0"/>
                      </a:rPr>
                      <m:t>=</m:t>
                    </m:r>
                    <m:f>
                      <m:fPr>
                        <m:ctrlPr>
                          <a:rPr lang="en-GB" i="1" smtClean="0">
                            <a:latin typeface="Cambria Math" panose="02040503050406030204" pitchFamily="18" charset="0"/>
                          </a:rPr>
                        </m:ctrlPr>
                      </m:fPr>
                      <m:num>
                        <m:r>
                          <a:rPr lang="es-ES" b="0" i="1" smtClean="0">
                            <a:latin typeface="Cambria Math" panose="02040503050406030204" pitchFamily="18" charset="0"/>
                          </a:rPr>
                          <m:t>𝑇𝑃</m:t>
                        </m:r>
                        <m:r>
                          <a:rPr lang="es-ES" b="0" i="1" smtClean="0">
                            <a:latin typeface="Cambria Math" panose="02040503050406030204" pitchFamily="18" charset="0"/>
                          </a:rPr>
                          <m:t>+</m:t>
                        </m:r>
                        <m:r>
                          <a:rPr lang="es-ES" b="0" i="1" smtClean="0">
                            <a:latin typeface="Cambria Math" panose="02040503050406030204" pitchFamily="18" charset="0"/>
                          </a:rPr>
                          <m:t>𝑇𝑁</m:t>
                        </m:r>
                      </m:num>
                      <m:den>
                        <m:r>
                          <a:rPr lang="es-ES" b="0" i="1" smtClean="0">
                            <a:latin typeface="Cambria Math" panose="02040503050406030204" pitchFamily="18" charset="0"/>
                          </a:rPr>
                          <m:t>𝑇𝑃</m:t>
                        </m:r>
                        <m:r>
                          <a:rPr lang="es-ES" b="0" i="1" smtClean="0">
                            <a:latin typeface="Cambria Math" panose="02040503050406030204" pitchFamily="18" charset="0"/>
                          </a:rPr>
                          <m:t>+</m:t>
                        </m:r>
                        <m:r>
                          <a:rPr lang="es-ES" b="0" i="1" smtClean="0">
                            <a:latin typeface="Cambria Math" panose="02040503050406030204" pitchFamily="18" charset="0"/>
                          </a:rPr>
                          <m:t>𝑇𝑁</m:t>
                        </m:r>
                        <m:r>
                          <a:rPr lang="es-ES" b="0" i="1" smtClean="0">
                            <a:latin typeface="Cambria Math" panose="02040503050406030204" pitchFamily="18" charset="0"/>
                          </a:rPr>
                          <m:t>+</m:t>
                        </m:r>
                        <m:r>
                          <a:rPr lang="es-ES" b="0" i="1" smtClean="0">
                            <a:latin typeface="Cambria Math" panose="02040503050406030204" pitchFamily="18" charset="0"/>
                          </a:rPr>
                          <m:t>𝐹𝑃</m:t>
                        </m:r>
                        <m:r>
                          <a:rPr lang="es-ES" b="0" i="1" smtClean="0">
                            <a:latin typeface="Cambria Math" panose="02040503050406030204" pitchFamily="18" charset="0"/>
                          </a:rPr>
                          <m:t>+</m:t>
                        </m:r>
                        <m:r>
                          <a:rPr lang="es-ES" b="0" i="1" smtClean="0">
                            <a:latin typeface="Cambria Math" panose="02040503050406030204" pitchFamily="18" charset="0"/>
                          </a:rPr>
                          <m:t>𝐹𝑁</m:t>
                        </m:r>
                      </m:den>
                    </m:f>
                  </m:oMath>
                </a14:m>
                <a:r>
                  <a:rPr lang="en-GB" dirty="0"/>
                  <a:t> </a:t>
                </a:r>
              </a:p>
            </p:txBody>
          </p:sp>
        </mc:Choice>
        <mc:Fallback xmlns="">
          <p:sp>
            <p:nvSpPr>
              <p:cNvPr id="4" name="CuadroTexto 3">
                <a:extLst>
                  <a:ext uri="{FF2B5EF4-FFF2-40B4-BE49-F238E27FC236}">
                    <a16:creationId xmlns:a16="http://schemas.microsoft.com/office/drawing/2014/main" id="{B0F6145E-381D-46C4-BAE6-2755F0D64FF9}"/>
                  </a:ext>
                </a:extLst>
              </p:cNvPr>
              <p:cNvSpPr txBox="1">
                <a:spLocks noRot="1" noChangeAspect="1" noMove="1" noResize="1" noEditPoints="1" noAdjustHandles="1" noChangeArrowheads="1" noChangeShapeType="1" noTextEdit="1"/>
              </p:cNvSpPr>
              <p:nvPr/>
            </p:nvSpPr>
            <p:spPr>
              <a:xfrm>
                <a:off x="8749010" y="1872962"/>
                <a:ext cx="2605265" cy="393249"/>
              </a:xfrm>
              <a:prstGeom prst="rect">
                <a:avLst/>
              </a:prstGeom>
              <a:blipFill>
                <a:blip r:embed="rId2"/>
                <a:stretch>
                  <a:fillRect l="-3037" b="-1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2E9D402-0AEB-4CBF-A223-AFBA4FD2977A}"/>
                  </a:ext>
                </a:extLst>
              </p:cNvPr>
              <p:cNvSpPr txBox="1"/>
              <p:nvPr/>
            </p:nvSpPr>
            <p:spPr>
              <a:xfrm>
                <a:off x="8749010" y="2539537"/>
                <a:ext cx="2236894" cy="393249"/>
              </a:xfrm>
              <a:prstGeom prst="rect">
                <a:avLst/>
              </a:prstGeom>
              <a:noFill/>
            </p:spPr>
            <p:txBody>
              <a:bodyPr wrap="none" lIns="0" tIns="0" rIns="0" bIns="0" rtlCol="0">
                <a:spAutoFit/>
              </a:bodyPr>
              <a:lstStyle/>
              <a:p>
                <a14:m>
                  <m:oMath xmlns:m="http://schemas.openxmlformats.org/officeDocument/2006/math">
                    <m:r>
                      <a:rPr lang="es-ES" i="1" smtClean="0">
                        <a:latin typeface="Cambria Math" panose="02040503050406030204" pitchFamily="18" charset="0"/>
                      </a:rPr>
                      <m:t>𝑆</m:t>
                    </m:r>
                    <m:r>
                      <a:rPr lang="es-ES" b="0" i="1" smtClean="0">
                        <a:latin typeface="Cambria Math" panose="02040503050406030204" pitchFamily="18" charset="0"/>
                      </a:rPr>
                      <m:t>𝑒𝑛𝑠𝑖𝑏𝑖𝑙𝑖𝑑𝑎𝑑</m:t>
                    </m:r>
                    <m:r>
                      <a:rPr lang="en-GB" i="1" smtClean="0">
                        <a:latin typeface="Cambria Math" panose="02040503050406030204" pitchFamily="18" charset="0"/>
                      </a:rPr>
                      <m:t>=</m:t>
                    </m:r>
                    <m:f>
                      <m:fPr>
                        <m:ctrlPr>
                          <a:rPr lang="en-GB" i="1" smtClean="0">
                            <a:latin typeface="Cambria Math" panose="02040503050406030204" pitchFamily="18" charset="0"/>
                          </a:rPr>
                        </m:ctrlPr>
                      </m:fPr>
                      <m:num>
                        <m:r>
                          <a:rPr lang="es-ES" b="0" i="1" smtClean="0">
                            <a:latin typeface="Cambria Math" panose="02040503050406030204" pitchFamily="18" charset="0"/>
                          </a:rPr>
                          <m:t>𝑇𝑃</m:t>
                        </m:r>
                      </m:num>
                      <m:den>
                        <m:r>
                          <a:rPr lang="es-ES" b="0" i="1" smtClean="0">
                            <a:latin typeface="Cambria Math" panose="02040503050406030204" pitchFamily="18" charset="0"/>
                          </a:rPr>
                          <m:t>𝑇𝑃</m:t>
                        </m:r>
                        <m:r>
                          <a:rPr lang="es-ES" b="0" i="1" smtClean="0">
                            <a:latin typeface="Cambria Math" panose="02040503050406030204" pitchFamily="18" charset="0"/>
                          </a:rPr>
                          <m:t>+</m:t>
                        </m:r>
                        <m:r>
                          <a:rPr lang="es-ES" b="0" i="1" smtClean="0">
                            <a:latin typeface="Cambria Math" panose="02040503050406030204" pitchFamily="18" charset="0"/>
                          </a:rPr>
                          <m:t>𝐹𝑁</m:t>
                        </m:r>
                      </m:den>
                    </m:f>
                  </m:oMath>
                </a14:m>
                <a:r>
                  <a:rPr lang="en-GB" dirty="0"/>
                  <a:t> </a:t>
                </a:r>
              </a:p>
            </p:txBody>
          </p:sp>
        </mc:Choice>
        <mc:Fallback xmlns="">
          <p:sp>
            <p:nvSpPr>
              <p:cNvPr id="13" name="CuadroTexto 12">
                <a:extLst>
                  <a:ext uri="{FF2B5EF4-FFF2-40B4-BE49-F238E27FC236}">
                    <a16:creationId xmlns:a16="http://schemas.microsoft.com/office/drawing/2014/main" id="{B2E9D402-0AEB-4CBF-A223-AFBA4FD2977A}"/>
                  </a:ext>
                </a:extLst>
              </p:cNvPr>
              <p:cNvSpPr txBox="1">
                <a:spLocks noRot="1" noChangeAspect="1" noMove="1" noResize="1" noEditPoints="1" noAdjustHandles="1" noChangeArrowheads="1" noChangeShapeType="1" noTextEdit="1"/>
              </p:cNvSpPr>
              <p:nvPr/>
            </p:nvSpPr>
            <p:spPr>
              <a:xfrm>
                <a:off x="8749010" y="2539537"/>
                <a:ext cx="2236894" cy="393249"/>
              </a:xfrm>
              <a:prstGeom prst="rect">
                <a:avLst/>
              </a:prstGeom>
              <a:blipFill>
                <a:blip r:embed="rId3"/>
                <a:stretch>
                  <a:fillRect l="-3542" b="-140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F8996244-F6E2-4713-9F12-B79F6D16C327}"/>
                  </a:ext>
                </a:extLst>
              </p:cNvPr>
              <p:cNvSpPr txBox="1"/>
              <p:nvPr/>
            </p:nvSpPr>
            <p:spPr>
              <a:xfrm>
                <a:off x="8749010" y="3438816"/>
                <a:ext cx="2216056" cy="393249"/>
              </a:xfrm>
              <a:prstGeom prst="rect">
                <a:avLst/>
              </a:prstGeom>
              <a:noFill/>
            </p:spPr>
            <p:txBody>
              <a:bodyPr wrap="none" lIns="0" tIns="0" rIns="0" bIns="0" rtlCol="0">
                <a:spAutoFit/>
              </a:bodyPr>
              <a:lstStyle/>
              <a:p>
                <a14:m>
                  <m:oMath xmlns:m="http://schemas.openxmlformats.org/officeDocument/2006/math">
                    <m:r>
                      <a:rPr lang="es-ES" i="1" smtClean="0">
                        <a:latin typeface="Cambria Math" panose="02040503050406030204" pitchFamily="18" charset="0"/>
                      </a:rPr>
                      <m:t>𝐸</m:t>
                    </m:r>
                    <m:r>
                      <a:rPr lang="es-ES" b="0" i="1" smtClean="0">
                        <a:latin typeface="Cambria Math" panose="02040503050406030204" pitchFamily="18" charset="0"/>
                      </a:rPr>
                      <m:t>𝑠𝑝𝑒𝑐𝑖𝑓𝑖𝑑𝑎𝑑</m:t>
                    </m:r>
                    <m:r>
                      <a:rPr lang="en-GB" i="1" smtClean="0">
                        <a:latin typeface="Cambria Math" panose="02040503050406030204" pitchFamily="18" charset="0"/>
                      </a:rPr>
                      <m:t>=</m:t>
                    </m:r>
                    <m:f>
                      <m:fPr>
                        <m:ctrlPr>
                          <a:rPr lang="en-GB" i="1" smtClean="0">
                            <a:latin typeface="Cambria Math" panose="02040503050406030204" pitchFamily="18" charset="0"/>
                          </a:rPr>
                        </m:ctrlPr>
                      </m:fPr>
                      <m:num>
                        <m:r>
                          <a:rPr lang="es-ES" b="0" i="1" smtClean="0">
                            <a:latin typeface="Cambria Math" panose="02040503050406030204" pitchFamily="18" charset="0"/>
                          </a:rPr>
                          <m:t>𝑇𝑁</m:t>
                        </m:r>
                      </m:num>
                      <m:den>
                        <m:r>
                          <a:rPr lang="es-ES" b="0" i="1" smtClean="0">
                            <a:latin typeface="Cambria Math" panose="02040503050406030204" pitchFamily="18" charset="0"/>
                          </a:rPr>
                          <m:t>𝑇𝑁</m:t>
                        </m:r>
                        <m:r>
                          <a:rPr lang="es-ES" b="0" i="1" smtClean="0">
                            <a:latin typeface="Cambria Math" panose="02040503050406030204" pitchFamily="18" charset="0"/>
                          </a:rPr>
                          <m:t>+</m:t>
                        </m:r>
                        <m:r>
                          <a:rPr lang="es-ES" b="0" i="1" smtClean="0">
                            <a:latin typeface="Cambria Math" panose="02040503050406030204" pitchFamily="18" charset="0"/>
                          </a:rPr>
                          <m:t>𝐹𝑃</m:t>
                        </m:r>
                      </m:den>
                    </m:f>
                  </m:oMath>
                </a14:m>
                <a:r>
                  <a:rPr lang="en-GB" dirty="0"/>
                  <a:t> </a:t>
                </a:r>
              </a:p>
            </p:txBody>
          </p:sp>
        </mc:Choice>
        <mc:Fallback xmlns="">
          <p:sp>
            <p:nvSpPr>
              <p:cNvPr id="14" name="CuadroTexto 13">
                <a:extLst>
                  <a:ext uri="{FF2B5EF4-FFF2-40B4-BE49-F238E27FC236}">
                    <a16:creationId xmlns:a16="http://schemas.microsoft.com/office/drawing/2014/main" id="{F8996244-F6E2-4713-9F12-B79F6D16C327}"/>
                  </a:ext>
                </a:extLst>
              </p:cNvPr>
              <p:cNvSpPr txBox="1">
                <a:spLocks noRot="1" noChangeAspect="1" noMove="1" noResize="1" noEditPoints="1" noAdjustHandles="1" noChangeArrowheads="1" noChangeShapeType="1" noTextEdit="1"/>
              </p:cNvSpPr>
              <p:nvPr/>
            </p:nvSpPr>
            <p:spPr>
              <a:xfrm>
                <a:off x="8749010" y="3438816"/>
                <a:ext cx="2216056" cy="393249"/>
              </a:xfrm>
              <a:prstGeom prst="rect">
                <a:avLst/>
              </a:prstGeom>
              <a:blipFill>
                <a:blip r:embed="rId4"/>
                <a:stretch>
                  <a:fillRect l="-3571" b="-1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7C5A6D5B-1F01-4CAA-A25C-890C7CF2B2AE}"/>
                  </a:ext>
                </a:extLst>
              </p:cNvPr>
              <p:cNvSpPr txBox="1"/>
              <p:nvPr/>
            </p:nvSpPr>
            <p:spPr>
              <a:xfrm>
                <a:off x="8749010" y="4346575"/>
                <a:ext cx="1909754" cy="393249"/>
              </a:xfrm>
              <a:prstGeom prst="rect">
                <a:avLst/>
              </a:prstGeom>
              <a:noFill/>
            </p:spPr>
            <p:txBody>
              <a:bodyPr wrap="none" lIns="0" tIns="0" rIns="0" bIns="0" rtlCol="0">
                <a:spAutoFit/>
              </a:bodyPr>
              <a:lstStyle/>
              <a:p>
                <a14:m>
                  <m:oMath xmlns:m="http://schemas.openxmlformats.org/officeDocument/2006/math">
                    <m:r>
                      <a:rPr lang="es-ES" i="1" smtClean="0">
                        <a:latin typeface="Cambria Math" panose="02040503050406030204" pitchFamily="18" charset="0"/>
                      </a:rPr>
                      <m:t>𝑃</m:t>
                    </m:r>
                    <m:r>
                      <a:rPr lang="es-ES" b="0" i="1" smtClean="0">
                        <a:latin typeface="Cambria Math" panose="02040503050406030204" pitchFamily="18" charset="0"/>
                      </a:rPr>
                      <m:t>𝑟𝑒𝑐𝑖𝑠𝑖𝑜𝑛</m:t>
                    </m:r>
                    <m:r>
                      <a:rPr lang="en-GB" i="1" smtClean="0">
                        <a:latin typeface="Cambria Math" panose="02040503050406030204" pitchFamily="18" charset="0"/>
                      </a:rPr>
                      <m:t>=</m:t>
                    </m:r>
                    <m:f>
                      <m:fPr>
                        <m:ctrlPr>
                          <a:rPr lang="en-GB" i="1" smtClean="0">
                            <a:latin typeface="Cambria Math" panose="02040503050406030204" pitchFamily="18" charset="0"/>
                          </a:rPr>
                        </m:ctrlPr>
                      </m:fPr>
                      <m:num>
                        <m:r>
                          <a:rPr lang="es-ES" b="0" i="1" smtClean="0">
                            <a:latin typeface="Cambria Math" panose="02040503050406030204" pitchFamily="18" charset="0"/>
                          </a:rPr>
                          <m:t>𝑇𝑃</m:t>
                        </m:r>
                      </m:num>
                      <m:den>
                        <m:r>
                          <a:rPr lang="es-ES" b="0" i="1" smtClean="0">
                            <a:latin typeface="Cambria Math" panose="02040503050406030204" pitchFamily="18" charset="0"/>
                          </a:rPr>
                          <m:t>𝑇𝑃</m:t>
                        </m:r>
                        <m:r>
                          <a:rPr lang="es-ES" b="0" i="1" smtClean="0">
                            <a:latin typeface="Cambria Math" panose="02040503050406030204" pitchFamily="18" charset="0"/>
                          </a:rPr>
                          <m:t>+</m:t>
                        </m:r>
                        <m:r>
                          <a:rPr lang="es-ES" b="0" i="1" smtClean="0">
                            <a:latin typeface="Cambria Math" panose="02040503050406030204" pitchFamily="18" charset="0"/>
                          </a:rPr>
                          <m:t>𝐹𝑃</m:t>
                        </m:r>
                      </m:den>
                    </m:f>
                  </m:oMath>
                </a14:m>
                <a:r>
                  <a:rPr lang="en-GB" dirty="0"/>
                  <a:t> </a:t>
                </a:r>
              </a:p>
            </p:txBody>
          </p:sp>
        </mc:Choice>
        <mc:Fallback xmlns="">
          <p:sp>
            <p:nvSpPr>
              <p:cNvPr id="16" name="CuadroTexto 15">
                <a:extLst>
                  <a:ext uri="{FF2B5EF4-FFF2-40B4-BE49-F238E27FC236}">
                    <a16:creationId xmlns:a16="http://schemas.microsoft.com/office/drawing/2014/main" id="{7C5A6D5B-1F01-4CAA-A25C-890C7CF2B2AE}"/>
                  </a:ext>
                </a:extLst>
              </p:cNvPr>
              <p:cNvSpPr txBox="1">
                <a:spLocks noRot="1" noChangeAspect="1" noMove="1" noResize="1" noEditPoints="1" noAdjustHandles="1" noChangeArrowheads="1" noChangeShapeType="1" noTextEdit="1"/>
              </p:cNvSpPr>
              <p:nvPr/>
            </p:nvSpPr>
            <p:spPr>
              <a:xfrm>
                <a:off x="8749010" y="4346575"/>
                <a:ext cx="1909754" cy="393249"/>
              </a:xfrm>
              <a:prstGeom prst="rect">
                <a:avLst/>
              </a:prstGeom>
              <a:blipFill>
                <a:blip r:embed="rId5"/>
                <a:stretch>
                  <a:fillRect l="-4153" b="-1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C22A72AF-56CF-4710-8172-6D2E46547B21}"/>
                  </a:ext>
                </a:extLst>
              </p:cNvPr>
              <p:cNvSpPr txBox="1"/>
              <p:nvPr/>
            </p:nvSpPr>
            <p:spPr>
              <a:xfrm>
                <a:off x="8749010" y="5191252"/>
                <a:ext cx="2911246" cy="433388"/>
              </a:xfrm>
              <a:prstGeom prst="rect">
                <a:avLst/>
              </a:prstGeom>
              <a:noFill/>
            </p:spPr>
            <p:txBody>
              <a:bodyPr wrap="none" lIns="0" tIns="0" rIns="0" bIns="0" rtlCol="0">
                <a:spAutoFit/>
              </a:bodyPr>
              <a:lstStyle/>
              <a:p>
                <a14:m>
                  <m:oMath xmlns:m="http://schemas.openxmlformats.org/officeDocument/2006/math">
                    <m:r>
                      <a:rPr lang="es-ES" i="1" smtClean="0">
                        <a:latin typeface="Cambria Math" panose="02040503050406030204" pitchFamily="18" charset="0"/>
                      </a:rPr>
                      <m:t>𝐹</m:t>
                    </m:r>
                    <m:r>
                      <a:rPr lang="es-ES" b="0" i="1" smtClean="0">
                        <a:latin typeface="Cambria Math" panose="02040503050406030204" pitchFamily="18" charset="0"/>
                      </a:rPr>
                      <m:t>1</m:t>
                    </m:r>
                    <m:r>
                      <a:rPr lang="en-GB" i="1" smtClean="0">
                        <a:latin typeface="Cambria Math" panose="02040503050406030204" pitchFamily="18" charset="0"/>
                      </a:rPr>
                      <m:t>=</m:t>
                    </m:r>
                    <m:r>
                      <a:rPr lang="es-ES" b="0" i="1" smtClean="0">
                        <a:latin typeface="Cambria Math" panose="02040503050406030204" pitchFamily="18" charset="0"/>
                      </a:rPr>
                      <m:t>2∗</m:t>
                    </m:r>
                    <m:f>
                      <m:fPr>
                        <m:ctrlPr>
                          <a:rPr lang="en-GB" i="1" smtClean="0">
                            <a:latin typeface="Cambria Math" panose="02040503050406030204" pitchFamily="18" charset="0"/>
                          </a:rPr>
                        </m:ctrlPr>
                      </m:fPr>
                      <m:num>
                        <m:r>
                          <a:rPr lang="es-ES" b="0" i="1" smtClean="0">
                            <a:latin typeface="Cambria Math" panose="02040503050406030204" pitchFamily="18" charset="0"/>
                          </a:rPr>
                          <m:t>𝑝𝑟𝑒𝑐𝑖𝑠𝑖𝑜𝑛</m:t>
                        </m:r>
                        <m:r>
                          <a:rPr lang="es-ES" b="0" i="1" smtClean="0">
                            <a:latin typeface="Cambria Math" panose="02040503050406030204" pitchFamily="18" charset="0"/>
                          </a:rPr>
                          <m:t>∗</m:t>
                        </m:r>
                        <m:r>
                          <a:rPr lang="es-ES" b="0" i="1" smtClean="0">
                            <a:latin typeface="Cambria Math" panose="02040503050406030204" pitchFamily="18" charset="0"/>
                          </a:rPr>
                          <m:t>𝑠𝑒𝑛𝑠𝑖𝑏𝑖𝑙𝑖𝑑𝑎𝑑</m:t>
                        </m:r>
                      </m:num>
                      <m:den>
                        <m:r>
                          <a:rPr lang="es-ES" b="0" i="1" smtClean="0">
                            <a:latin typeface="Cambria Math" panose="02040503050406030204" pitchFamily="18" charset="0"/>
                          </a:rPr>
                          <m:t>𝑝𝑟𝑒𝑐𝑖𝑠𝑖𝑜𝑛</m:t>
                        </m:r>
                        <m:r>
                          <a:rPr lang="es-ES" b="0" i="1" smtClean="0">
                            <a:latin typeface="Cambria Math" panose="02040503050406030204" pitchFamily="18" charset="0"/>
                          </a:rPr>
                          <m:t>+</m:t>
                        </m:r>
                        <m:r>
                          <a:rPr lang="es-ES" b="0" i="1" smtClean="0">
                            <a:latin typeface="Cambria Math" panose="02040503050406030204" pitchFamily="18" charset="0"/>
                          </a:rPr>
                          <m:t>𝑠𝑒𝑛𝑠𝑖𝑏𝑖𝑙𝑖𝑑𝑎𝑑</m:t>
                        </m:r>
                      </m:den>
                    </m:f>
                  </m:oMath>
                </a14:m>
                <a:r>
                  <a:rPr lang="en-GB" dirty="0"/>
                  <a:t> </a:t>
                </a:r>
              </a:p>
            </p:txBody>
          </p:sp>
        </mc:Choice>
        <mc:Fallback xmlns="">
          <p:sp>
            <p:nvSpPr>
              <p:cNvPr id="17" name="CuadroTexto 16">
                <a:extLst>
                  <a:ext uri="{FF2B5EF4-FFF2-40B4-BE49-F238E27FC236}">
                    <a16:creationId xmlns:a16="http://schemas.microsoft.com/office/drawing/2014/main" id="{C22A72AF-56CF-4710-8172-6D2E46547B21}"/>
                  </a:ext>
                </a:extLst>
              </p:cNvPr>
              <p:cNvSpPr txBox="1">
                <a:spLocks noRot="1" noChangeAspect="1" noMove="1" noResize="1" noEditPoints="1" noAdjustHandles="1" noChangeArrowheads="1" noChangeShapeType="1" noTextEdit="1"/>
              </p:cNvSpPr>
              <p:nvPr/>
            </p:nvSpPr>
            <p:spPr>
              <a:xfrm>
                <a:off x="8749010" y="5191252"/>
                <a:ext cx="2911246" cy="433388"/>
              </a:xfrm>
              <a:prstGeom prst="rect">
                <a:avLst/>
              </a:prstGeom>
              <a:blipFill>
                <a:blip r:embed="rId6"/>
                <a:stretch>
                  <a:fillRect l="-2720" t="-4225" b="-16901"/>
                </a:stretch>
              </a:blipFill>
            </p:spPr>
            <p:txBody>
              <a:bodyPr/>
              <a:lstStyle/>
              <a:p>
                <a:r>
                  <a:rPr lang="en-GB">
                    <a:noFill/>
                  </a:rPr>
                  <a:t> </a:t>
                </a:r>
              </a:p>
            </p:txBody>
          </p:sp>
        </mc:Fallback>
      </mc:AlternateContent>
    </p:spTree>
    <p:extLst>
      <p:ext uri="{BB962C8B-B14F-4D97-AF65-F5344CB8AC3E}">
        <p14:creationId xmlns:p14="http://schemas.microsoft.com/office/powerpoint/2010/main" val="258089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4" grpId="0"/>
      <p:bldP spid="13" grpId="0"/>
      <p:bldP spid="14" grpId="0"/>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dirty="0" err="1">
                <a:ln>
                  <a:noFill/>
                </a:ln>
                <a:solidFill>
                  <a:srgbClr val="0097B6"/>
                </a:solidFill>
                <a:effectLst/>
                <a:uLnTx/>
                <a:uFillTx/>
                <a:latin typeface="Arial"/>
                <a:ea typeface="DejaVu Sans"/>
                <a:cs typeface="DejaVu Sans"/>
              </a:rPr>
              <a:t>Métricas</a:t>
            </a:r>
            <a:r>
              <a:rPr kumimoji="0" lang="en-US" sz="4800" b="0" i="0" u="none" strike="noStrike" kern="1200" cap="all" spc="-1" normalizeH="0" baseline="0" noProof="0" dirty="0">
                <a:ln>
                  <a:noFill/>
                </a:ln>
                <a:solidFill>
                  <a:srgbClr val="0097B6"/>
                </a:solidFill>
                <a:effectLst/>
                <a:uLnTx/>
                <a:uFillTx/>
                <a:latin typeface="Arial"/>
                <a:ea typeface="DejaVu Sans"/>
                <a:cs typeface="DejaVu Sans"/>
              </a:rPr>
              <a:t> (III)</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8" name="CustomShape 2"/>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err="1">
                <a:ln>
                  <a:noFill/>
                </a:ln>
                <a:solidFill>
                  <a:srgbClr val="000000"/>
                </a:solidFill>
                <a:effectLst/>
                <a:uLnTx/>
                <a:uFillTx/>
                <a:latin typeface="Arial"/>
                <a:ea typeface="DejaVu Sans"/>
                <a:cs typeface="DejaVu Sans"/>
              </a:rPr>
              <a:t>Clasificación</a:t>
            </a:r>
            <a:r>
              <a:rPr kumimoji="0" lang="en-US" sz="3200" b="0" i="0" u="none" strike="noStrike" kern="1200" cap="none" spc="-1" normalizeH="0" baseline="0" noProof="0" dirty="0">
                <a:ln>
                  <a:noFill/>
                </a:ln>
                <a:solidFill>
                  <a:srgbClr val="000000"/>
                </a:solidFill>
                <a:effectLst/>
                <a:uLnTx/>
                <a:uFillTx/>
                <a:latin typeface="Arial"/>
                <a:ea typeface="DejaVu Sans"/>
                <a:cs typeface="DejaVu Sans"/>
              </a:rPr>
              <a:t>. AUC</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9" name="CustomShape 3"/>
          <p:cNvSpPr/>
          <p:nvPr/>
        </p:nvSpPr>
        <p:spPr>
          <a:xfrm>
            <a:off x="372360" y="2132145"/>
            <a:ext cx="11447280" cy="376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8" name="Imagen 7">
            <a:extLst>
              <a:ext uri="{FF2B5EF4-FFF2-40B4-BE49-F238E27FC236}">
                <a16:creationId xmlns:a16="http://schemas.microsoft.com/office/drawing/2014/main" id="{5A60294C-3E7B-4934-A69E-45BC68508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966" y="1702489"/>
            <a:ext cx="5423950" cy="4190936"/>
          </a:xfrm>
          <a:prstGeom prst="rect">
            <a:avLst/>
          </a:prstGeom>
        </p:spPr>
      </p:pic>
      <p:pic>
        <p:nvPicPr>
          <p:cNvPr id="10" name="Imagen 9">
            <a:extLst>
              <a:ext uri="{FF2B5EF4-FFF2-40B4-BE49-F238E27FC236}">
                <a16:creationId xmlns:a16="http://schemas.microsoft.com/office/drawing/2014/main" id="{7872F00B-8A13-4A2C-9DC7-FE22C31E7678}"/>
              </a:ext>
            </a:extLst>
          </p:cNvPr>
          <p:cNvPicPr>
            <a:picLocks noChangeAspect="1"/>
          </p:cNvPicPr>
          <p:nvPr/>
        </p:nvPicPr>
        <p:blipFill>
          <a:blip r:embed="rId3"/>
          <a:stretch>
            <a:fillRect/>
          </a:stretch>
        </p:blipFill>
        <p:spPr>
          <a:xfrm>
            <a:off x="7803473" y="1942914"/>
            <a:ext cx="675924" cy="272282"/>
          </a:xfrm>
          <a:prstGeom prst="rect">
            <a:avLst/>
          </a:prstGeom>
        </p:spPr>
      </p:pic>
      <p:pic>
        <p:nvPicPr>
          <p:cNvPr id="7" name="Imagen 6">
            <a:extLst>
              <a:ext uri="{FF2B5EF4-FFF2-40B4-BE49-F238E27FC236}">
                <a16:creationId xmlns:a16="http://schemas.microsoft.com/office/drawing/2014/main" id="{5EFFBF19-1E1D-4B96-B29F-E6309B96AC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763" y="3880259"/>
            <a:ext cx="2348800" cy="643621"/>
          </a:xfrm>
          <a:prstGeom prst="rect">
            <a:avLst/>
          </a:prstGeom>
        </p:spPr>
      </p:pic>
      <p:pic>
        <p:nvPicPr>
          <p:cNvPr id="9" name="Imagen 8">
            <a:extLst>
              <a:ext uri="{FF2B5EF4-FFF2-40B4-BE49-F238E27FC236}">
                <a16:creationId xmlns:a16="http://schemas.microsoft.com/office/drawing/2014/main" id="{A55DF667-8175-471F-9C66-C60E43F8F1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2145" y="3771422"/>
            <a:ext cx="2042337" cy="632515"/>
          </a:xfrm>
          <a:prstGeom prst="rect">
            <a:avLst/>
          </a:prstGeom>
        </p:spPr>
      </p:pic>
      <p:sp>
        <p:nvSpPr>
          <p:cNvPr id="2" name="Rectángulo 1"/>
          <p:cNvSpPr/>
          <p:nvPr/>
        </p:nvSpPr>
        <p:spPr>
          <a:xfrm>
            <a:off x="8665930" y="3275333"/>
            <a:ext cx="2594768" cy="553998"/>
          </a:xfrm>
          <a:prstGeom prst="rect">
            <a:avLst/>
          </a:prstGeom>
        </p:spPr>
        <p:txBody>
          <a:bodyPr wrap="square">
            <a:spAutoFit/>
          </a:bodyPr>
          <a:lstStyle/>
          <a:p>
            <a:pPr fontAlgn="base">
              <a:lnSpc>
                <a:spcPct val="100000"/>
              </a:lnSpc>
            </a:pPr>
            <a:r>
              <a:rPr lang="es-ES" sz="1600" b="1" dirty="0" err="1"/>
              <a:t>Especifidad</a:t>
            </a:r>
            <a:r>
              <a:rPr lang="es-ES" sz="1600" b="1" dirty="0"/>
              <a:t>, VNR: </a:t>
            </a:r>
            <a:r>
              <a:rPr lang="es-ES" sz="1400" dirty="0"/>
              <a:t>ratio de verdaderos negativos</a:t>
            </a:r>
            <a:r>
              <a:rPr lang="es-ES" sz="1200" dirty="0"/>
              <a:t>.</a:t>
            </a:r>
            <a:endParaRPr lang="es-ES_tradnl" sz="1200" dirty="0"/>
          </a:p>
        </p:txBody>
      </p:sp>
      <p:sp>
        <p:nvSpPr>
          <p:cNvPr id="3" name="Rectángulo 2"/>
          <p:cNvSpPr/>
          <p:nvPr/>
        </p:nvSpPr>
        <p:spPr>
          <a:xfrm>
            <a:off x="461761" y="3243959"/>
            <a:ext cx="2820805" cy="553998"/>
          </a:xfrm>
          <a:prstGeom prst="rect">
            <a:avLst/>
          </a:prstGeom>
        </p:spPr>
        <p:txBody>
          <a:bodyPr wrap="square">
            <a:spAutoFit/>
          </a:bodyPr>
          <a:lstStyle/>
          <a:p>
            <a:pPr fontAlgn="base">
              <a:lnSpc>
                <a:spcPct val="100000"/>
              </a:lnSpc>
            </a:pPr>
            <a:r>
              <a:rPr lang="es-ES" sz="1600" b="1" dirty="0"/>
              <a:t>Sensibilidad, </a:t>
            </a:r>
            <a:r>
              <a:rPr lang="es-ES" sz="1600" b="1" dirty="0" err="1"/>
              <a:t>recall</a:t>
            </a:r>
            <a:r>
              <a:rPr lang="es-ES" sz="1600" b="1" dirty="0"/>
              <a:t>, VPR: </a:t>
            </a:r>
            <a:r>
              <a:rPr lang="es-ES" sz="1400" dirty="0"/>
              <a:t>ratio de verdaderos positivos.</a:t>
            </a:r>
            <a:endParaRPr lang="es-ES_tradnl" sz="1400" dirty="0"/>
          </a:p>
        </p:txBody>
      </p:sp>
    </p:spTree>
    <p:extLst>
      <p:ext uri="{BB962C8B-B14F-4D97-AF65-F5344CB8AC3E}">
        <p14:creationId xmlns:p14="http://schemas.microsoft.com/office/powerpoint/2010/main" val="106108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dirty="0" err="1">
                <a:ln>
                  <a:noFill/>
                </a:ln>
                <a:solidFill>
                  <a:srgbClr val="0097B6"/>
                </a:solidFill>
                <a:effectLst/>
                <a:uLnTx/>
                <a:uFillTx/>
                <a:latin typeface="Arial"/>
                <a:ea typeface="DejaVu Sans"/>
                <a:cs typeface="DejaVu Sans"/>
              </a:rPr>
              <a:t>Métricas</a:t>
            </a:r>
            <a:r>
              <a:rPr kumimoji="0" lang="en-US" sz="4800" b="0" i="0" u="none" strike="noStrike" kern="1200" cap="all" spc="-1" normalizeH="0" baseline="0" noProof="0" dirty="0">
                <a:ln>
                  <a:noFill/>
                </a:ln>
                <a:solidFill>
                  <a:srgbClr val="0097B6"/>
                </a:solidFill>
                <a:effectLst/>
                <a:uLnTx/>
                <a:uFillTx/>
                <a:latin typeface="Arial"/>
                <a:ea typeface="DejaVu Sans"/>
                <a:cs typeface="DejaVu Sans"/>
              </a:rPr>
              <a:t> (IV)</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8" name="CustomShape 2"/>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err="1">
                <a:ln>
                  <a:noFill/>
                </a:ln>
                <a:solidFill>
                  <a:srgbClr val="000000"/>
                </a:solidFill>
                <a:effectLst/>
                <a:uLnTx/>
                <a:uFillTx/>
                <a:latin typeface="Arial"/>
                <a:ea typeface="DejaVu Sans"/>
                <a:cs typeface="DejaVu Sans"/>
              </a:rPr>
              <a:t>Clasificación</a:t>
            </a:r>
            <a:r>
              <a:rPr kumimoji="0" lang="en-US" sz="3200" b="0" i="0" u="none" strike="noStrike" kern="1200" cap="none" spc="-1" normalizeH="0" baseline="0" noProof="0" dirty="0">
                <a:ln>
                  <a:noFill/>
                </a:ln>
                <a:solidFill>
                  <a:srgbClr val="000000"/>
                </a:solidFill>
                <a:effectLst/>
                <a:uLnTx/>
                <a:uFillTx/>
                <a:latin typeface="Arial"/>
                <a:ea typeface="DejaVu Sans"/>
                <a:cs typeface="DejaVu Sans"/>
              </a:rPr>
              <a:t>. AUC</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9" name="CustomShape 3"/>
          <p:cNvSpPr/>
          <p:nvPr/>
        </p:nvSpPr>
        <p:spPr>
          <a:xfrm>
            <a:off x="372360" y="2132145"/>
            <a:ext cx="11447280" cy="376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ángulo 2">
            <a:extLst>
              <a:ext uri="{FF2B5EF4-FFF2-40B4-BE49-F238E27FC236}">
                <a16:creationId xmlns:a16="http://schemas.microsoft.com/office/drawing/2014/main" id="{9DAD2124-D496-4F9A-ABE5-B3416B9FC45F}"/>
              </a:ext>
            </a:extLst>
          </p:cNvPr>
          <p:cNvSpPr/>
          <p:nvPr/>
        </p:nvSpPr>
        <p:spPr>
          <a:xfrm>
            <a:off x="479519" y="2132145"/>
            <a:ext cx="10721881" cy="584775"/>
          </a:xfrm>
          <a:prstGeom prst="rect">
            <a:avLst/>
          </a:prstGeom>
        </p:spPr>
        <p:txBody>
          <a:bodyPr wrap="square">
            <a:spAutoFit/>
          </a:bodyPr>
          <a:lstStyle/>
          <a:p>
            <a:pPr lvl="1"/>
            <a:r>
              <a:rPr lang="es-ES_tradnl" sz="1400" dirty="0"/>
              <a:t>.</a:t>
            </a:r>
            <a:endParaRPr lang="es-ES" sz="1400" dirty="0"/>
          </a:p>
          <a:p>
            <a:endParaRPr lang="es-ES_tradnl" dirty="0"/>
          </a:p>
        </p:txBody>
      </p:sp>
      <p:sp>
        <p:nvSpPr>
          <p:cNvPr id="9" name="Marcador de contenido 2">
            <a:extLst>
              <a:ext uri="{FF2B5EF4-FFF2-40B4-BE49-F238E27FC236}">
                <a16:creationId xmlns:a16="http://schemas.microsoft.com/office/drawing/2014/main" id="{801D6060-2E17-47D6-8BBB-22FCBD9C7560}"/>
              </a:ext>
            </a:extLst>
          </p:cNvPr>
          <p:cNvSpPr txBox="1">
            <a:spLocks/>
          </p:cNvSpPr>
          <p:nvPr/>
        </p:nvSpPr>
        <p:spPr>
          <a:xfrm>
            <a:off x="723664" y="1930065"/>
            <a:ext cx="11083832" cy="39771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Aft>
                <a:spcPts val="600"/>
              </a:spcAft>
            </a:pPr>
            <a:r>
              <a:rPr lang="es-ES" sz="1800" dirty="0"/>
              <a:t>La curva ROC se define por FPR (Ratio Falsos Positivos) y VPR (Ratio True Positive) como ejes x e y respectivamente.</a:t>
            </a:r>
          </a:p>
          <a:p>
            <a:pPr fontAlgn="base">
              <a:spcAft>
                <a:spcPts val="600"/>
              </a:spcAft>
            </a:pPr>
            <a:r>
              <a:rPr lang="es-ES" sz="1800" dirty="0"/>
              <a:t>Representa los intercambios entre verdaderos positivos (beneficios) y falsos positivos (costes). </a:t>
            </a:r>
          </a:p>
          <a:p>
            <a:pPr fontAlgn="base">
              <a:spcAft>
                <a:spcPts val="600"/>
              </a:spcAft>
            </a:pPr>
            <a:r>
              <a:rPr lang="es-ES" sz="1800" dirty="0"/>
              <a:t>Cada valor umbral usado como punto de corte para distinguir entre qué es una predicción positiva y qué una negativa representa un punto en el espacio ROC.</a:t>
            </a:r>
            <a:endParaRPr lang="es-ES_tradnl" sz="1800" dirty="0"/>
          </a:p>
          <a:p>
            <a:pPr fontAlgn="base"/>
            <a:endParaRPr lang="es-ES_tradnl" sz="1100" dirty="0"/>
          </a:p>
          <a:p>
            <a:pPr marL="0" indent="0" fontAlgn="base">
              <a:buNone/>
            </a:pPr>
            <a:endParaRPr lang="es-ES_tradnl" sz="1100" dirty="0"/>
          </a:p>
          <a:p>
            <a:pPr fontAlgn="base"/>
            <a:endParaRPr lang="es-ES_tradnl" sz="1100" dirty="0"/>
          </a:p>
          <a:p>
            <a:pPr fontAlgn="base"/>
            <a:endParaRPr lang="es-ES" sz="1100" dirty="0"/>
          </a:p>
          <a:p>
            <a:pPr lvl="1" fontAlgn="base"/>
            <a:endParaRPr lang="es-ES_tradnl" sz="1000" dirty="0"/>
          </a:p>
          <a:p>
            <a:pPr lvl="1" fontAlgn="base"/>
            <a:endParaRPr lang="es-ES" sz="1000" dirty="0"/>
          </a:p>
        </p:txBody>
      </p:sp>
      <p:pic>
        <p:nvPicPr>
          <p:cNvPr id="13" name="Imagen 12">
            <a:extLst>
              <a:ext uri="{FF2B5EF4-FFF2-40B4-BE49-F238E27FC236}">
                <a16:creationId xmlns:a16="http://schemas.microsoft.com/office/drawing/2014/main" id="{0EDF5BCE-1FCF-44A7-A91B-05BCC4A320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32568" y="3832065"/>
            <a:ext cx="4415782" cy="2184569"/>
          </a:xfrm>
          <a:prstGeom prst="rect">
            <a:avLst/>
          </a:prstGeom>
        </p:spPr>
      </p:pic>
    </p:spTree>
    <p:extLst>
      <p:ext uri="{BB962C8B-B14F-4D97-AF65-F5344CB8AC3E}">
        <p14:creationId xmlns:p14="http://schemas.microsoft.com/office/powerpoint/2010/main" val="308265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sp>
        <p:nvSpPr>
          <p:cNvPr id="501" name="CustomShape 1"/>
          <p:cNvSpPr/>
          <p:nvPr/>
        </p:nvSpPr>
        <p:spPr>
          <a:xfrm>
            <a:off x="-1020096" y="423072"/>
            <a:ext cx="610488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r" defTabSz="914400" rtl="0" eaLnBrk="1" fontAlgn="auto" latinLnBrk="0" hangingPunct="1">
              <a:lnSpc>
                <a:spcPts val="5063"/>
              </a:lnSpc>
              <a:spcBef>
                <a:spcPts val="0"/>
              </a:spcBef>
              <a:spcAft>
                <a:spcPts val="0"/>
              </a:spcAft>
              <a:buClrTx/>
              <a:buSzTx/>
              <a:buFontTx/>
              <a:buNone/>
              <a:tabLst/>
              <a:defRPr/>
            </a:pPr>
            <a:r>
              <a:rPr kumimoji="0" lang="en-US" altLang="es-ES" sz="4000" b="1" i="0" u="none" strike="noStrike" kern="1200" cap="none" spc="0" normalizeH="0" baseline="0" noProof="0" dirty="0">
                <a:ln>
                  <a:noFill/>
                </a:ln>
                <a:solidFill>
                  <a:prstClr val="white"/>
                </a:solidFill>
                <a:effectLst/>
                <a:uLnTx/>
                <a:uFillTx/>
                <a:latin typeface="Source Sans Pro" panose="020B0503030403020204" pitchFamily="34" charset="0"/>
                <a:sym typeface="Bebas Neue" pitchFamily="34" charset="0"/>
              </a:rPr>
              <a:t>Previously…</a:t>
            </a:r>
          </a:p>
        </p:txBody>
      </p:sp>
    </p:spTree>
    <p:extLst>
      <p:ext uri="{BB962C8B-B14F-4D97-AF65-F5344CB8AC3E}">
        <p14:creationId xmlns:p14="http://schemas.microsoft.com/office/powerpoint/2010/main" val="13754730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dirty="0" err="1">
                <a:ln>
                  <a:noFill/>
                </a:ln>
                <a:solidFill>
                  <a:srgbClr val="0097B6"/>
                </a:solidFill>
                <a:effectLst/>
                <a:uLnTx/>
                <a:uFillTx/>
                <a:latin typeface="Arial"/>
                <a:ea typeface="DejaVu Sans"/>
                <a:cs typeface="DejaVu Sans"/>
              </a:rPr>
              <a:t>Métricas</a:t>
            </a:r>
            <a:r>
              <a:rPr kumimoji="0" lang="en-US" sz="4800" b="0" i="0" u="none" strike="noStrike" kern="1200" cap="all" spc="-1" normalizeH="0" baseline="0" noProof="0" dirty="0">
                <a:ln>
                  <a:noFill/>
                </a:ln>
                <a:solidFill>
                  <a:srgbClr val="0097B6"/>
                </a:solidFill>
                <a:effectLst/>
                <a:uLnTx/>
                <a:uFillTx/>
                <a:latin typeface="Arial"/>
                <a:ea typeface="DejaVu Sans"/>
                <a:cs typeface="DejaVu Sans"/>
              </a:rPr>
              <a:t> (V)</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8" name="CustomShape 2"/>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err="1">
                <a:ln>
                  <a:noFill/>
                </a:ln>
                <a:solidFill>
                  <a:srgbClr val="000000"/>
                </a:solidFill>
                <a:effectLst/>
                <a:uLnTx/>
                <a:uFillTx/>
                <a:latin typeface="Arial"/>
                <a:ea typeface="DejaVu Sans"/>
                <a:cs typeface="DejaVu Sans"/>
              </a:rPr>
              <a:t>Regresión</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9" name="CustomShape 3"/>
          <p:cNvSpPr/>
          <p:nvPr/>
        </p:nvSpPr>
        <p:spPr>
          <a:xfrm>
            <a:off x="372360" y="2132145"/>
            <a:ext cx="11447280" cy="376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ángulo 2">
            <a:extLst>
              <a:ext uri="{FF2B5EF4-FFF2-40B4-BE49-F238E27FC236}">
                <a16:creationId xmlns:a16="http://schemas.microsoft.com/office/drawing/2014/main" id="{9DAD2124-D496-4F9A-ABE5-B3416B9FC45F}"/>
              </a:ext>
            </a:extLst>
          </p:cNvPr>
          <p:cNvSpPr/>
          <p:nvPr/>
        </p:nvSpPr>
        <p:spPr>
          <a:xfrm>
            <a:off x="479519" y="2132145"/>
            <a:ext cx="10721881" cy="584775"/>
          </a:xfrm>
          <a:prstGeom prst="rect">
            <a:avLst/>
          </a:prstGeom>
        </p:spPr>
        <p:txBody>
          <a:bodyPr wrap="square">
            <a:spAutoFit/>
          </a:bodyPr>
          <a:lstStyle/>
          <a:p>
            <a:pPr lvl="1"/>
            <a:r>
              <a:rPr lang="es-ES_tradnl" sz="1400" dirty="0"/>
              <a:t>.</a:t>
            </a:r>
            <a:endParaRPr lang="es-ES" sz="1400" dirty="0"/>
          </a:p>
          <a:p>
            <a:endParaRPr lang="es-ES_tradnl" dirty="0"/>
          </a:p>
        </p:txBody>
      </p:sp>
      <p:sp>
        <p:nvSpPr>
          <p:cNvPr id="9" name="Marcador de contenido 2">
            <a:extLst>
              <a:ext uri="{FF2B5EF4-FFF2-40B4-BE49-F238E27FC236}">
                <a16:creationId xmlns:a16="http://schemas.microsoft.com/office/drawing/2014/main" id="{801D6060-2E17-47D6-8BBB-22FCBD9C7560}"/>
              </a:ext>
            </a:extLst>
          </p:cNvPr>
          <p:cNvSpPr txBox="1">
            <a:spLocks/>
          </p:cNvSpPr>
          <p:nvPr/>
        </p:nvSpPr>
        <p:spPr>
          <a:xfrm>
            <a:off x="709611" y="2152508"/>
            <a:ext cx="6753168" cy="397714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20000"/>
              </a:lnSpc>
            </a:pPr>
            <a:r>
              <a:rPr lang="es-ES_tradnl" sz="2300" b="1" dirty="0"/>
              <a:t>MAE o </a:t>
            </a:r>
            <a:r>
              <a:rPr lang="es-ES" sz="2300" b="1" dirty="0"/>
              <a:t>Error absoluto medio</a:t>
            </a:r>
            <a:r>
              <a:rPr lang="es-ES" sz="2100" b="1" dirty="0"/>
              <a:t>: </a:t>
            </a:r>
            <a:r>
              <a:rPr lang="es-ES" sz="2100" dirty="0"/>
              <a:t>es la media de la diferencia absoluta entre los puntos de datos reales y el valor de predicción</a:t>
            </a:r>
            <a:r>
              <a:rPr lang="es-ES" sz="2100" b="1" dirty="0"/>
              <a:t>.</a:t>
            </a:r>
          </a:p>
          <a:p>
            <a:pPr lvl="1" fontAlgn="base"/>
            <a:endParaRPr lang="es-ES_tradnl" sz="2100" dirty="0"/>
          </a:p>
          <a:p>
            <a:pPr marL="0" indent="0" fontAlgn="base">
              <a:buNone/>
            </a:pPr>
            <a:endParaRPr lang="es-ES" sz="2100" b="1" dirty="0"/>
          </a:p>
          <a:p>
            <a:pPr fontAlgn="base">
              <a:lnSpc>
                <a:spcPct val="120000"/>
              </a:lnSpc>
            </a:pPr>
            <a:r>
              <a:rPr lang="es-ES" sz="2300" b="1" dirty="0"/>
              <a:t>MSE o Error cuadrático medio: </a:t>
            </a:r>
            <a:r>
              <a:rPr lang="es-ES" sz="2100" dirty="0"/>
              <a:t>es la media de la diferencia entre los puntos reales de datos y  el valor de predicción al cuadrado. Penaliza más las diferencias mayores o extremas.</a:t>
            </a:r>
          </a:p>
          <a:p>
            <a:pPr lvl="1" fontAlgn="base"/>
            <a:endParaRPr lang="es-ES_tradnl" sz="2100" b="1" dirty="0"/>
          </a:p>
          <a:p>
            <a:pPr marL="457200" lvl="1" indent="0" fontAlgn="base">
              <a:buNone/>
            </a:pPr>
            <a:endParaRPr lang="es-ES_tradnl" sz="2100" b="1" dirty="0"/>
          </a:p>
          <a:p>
            <a:pPr fontAlgn="base"/>
            <a:r>
              <a:rPr lang="es-ES" sz="2300" b="1" dirty="0"/>
              <a:t>RMSE</a:t>
            </a:r>
            <a:r>
              <a:rPr lang="es-ES" sz="2100" b="1" dirty="0"/>
              <a:t>: </a:t>
            </a:r>
            <a:r>
              <a:rPr lang="es-ES" sz="2100" dirty="0"/>
              <a:t>Raíz cuadrada del MSE. Proporciona mayor intuición que el MSE.</a:t>
            </a:r>
            <a:endParaRPr lang="es-ES_tradnl" sz="2100" dirty="0"/>
          </a:p>
          <a:p>
            <a:pPr marL="0" indent="0" fontAlgn="base">
              <a:buNone/>
            </a:pPr>
            <a:endParaRPr lang="es-ES_tradnl" sz="2300" dirty="0"/>
          </a:p>
          <a:p>
            <a:pPr fontAlgn="base">
              <a:lnSpc>
                <a:spcPct val="120000"/>
              </a:lnSpc>
            </a:pPr>
            <a:r>
              <a:rPr lang="es-ES" sz="2300" b="1" dirty="0"/>
              <a:t>MAPE o Error absoluto porcentual medio</a:t>
            </a:r>
            <a:r>
              <a:rPr lang="es-ES" sz="2100" b="1" dirty="0"/>
              <a:t>:</a:t>
            </a:r>
            <a:r>
              <a:rPr lang="es-ES" sz="2100" dirty="0"/>
              <a:t> Permite medir error relativos a la magnitud del valor real.</a:t>
            </a:r>
            <a:endParaRPr lang="es-ES_tradnl" sz="2100" dirty="0"/>
          </a:p>
          <a:p>
            <a:pPr fontAlgn="base"/>
            <a:endParaRPr lang="es-ES" sz="1100" dirty="0"/>
          </a:p>
          <a:p>
            <a:pPr lvl="1" fontAlgn="base"/>
            <a:endParaRPr lang="es-ES_tradnl" sz="1000" dirty="0"/>
          </a:p>
          <a:p>
            <a:pPr lvl="1" fontAlgn="base"/>
            <a:endParaRPr lang="es-ES" sz="1000" dirty="0"/>
          </a:p>
        </p:txBody>
      </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D1AEA038-DF63-4B1B-9C4E-CCB7067B9F9A}"/>
                  </a:ext>
                </a:extLst>
              </p:cNvPr>
              <p:cNvSpPr txBox="1"/>
              <p:nvPr/>
            </p:nvSpPr>
            <p:spPr>
              <a:xfrm>
                <a:off x="7794047" y="2283156"/>
                <a:ext cx="2383986" cy="392608"/>
              </a:xfrm>
              <a:prstGeom prst="rect">
                <a:avLst/>
              </a:prstGeom>
              <a:noFill/>
            </p:spPr>
            <p:txBody>
              <a:bodyPr wrap="none" lIns="0" tIns="0" rIns="0" bIns="0" rtlCol="0">
                <a:spAutoFit/>
              </a:bodyPr>
              <a:lstStyle/>
              <a:p>
                <a:r>
                  <a:rPr lang="en-GB" dirty="0"/>
                  <a:t>MAE</a:t>
                </a:r>
                <a14:m>
                  <m:oMath xmlns:m="http://schemas.openxmlformats.org/officeDocument/2006/math">
                    <m:r>
                      <a:rPr lang="en-GB" i="1" smtClean="0">
                        <a:latin typeface="Cambria Math" panose="02040503050406030204" pitchFamily="18" charset="0"/>
                      </a:rPr>
                      <m:t>=</m:t>
                    </m:r>
                    <m:f>
                      <m:fPr>
                        <m:ctrlPr>
                          <a:rPr lang="en-GB"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𝑁</m:t>
                        </m:r>
                      </m:den>
                    </m:f>
                    <m:nary>
                      <m:naryPr>
                        <m:chr m:val="∑"/>
                        <m:ctrlPr>
                          <a:rPr lang="en-GB"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𝑁</m:t>
                        </m:r>
                      </m:sup>
                      <m:e>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𝑦</m:t>
                            </m:r>
                          </m:e>
                          <m:sub>
                            <m:r>
                              <a:rPr lang="es-ES" b="0" i="1" smtClean="0">
                                <a:latin typeface="Cambria Math" panose="02040503050406030204" pitchFamily="18" charset="0"/>
                              </a:rPr>
                              <m:t>𝑖</m:t>
                            </m:r>
                          </m:sub>
                        </m:sSub>
                        <m:r>
                          <a:rPr lang="es-ES" b="0" i="1" smtClean="0">
                            <a:latin typeface="Cambria Math" panose="02040503050406030204" pitchFamily="18" charset="0"/>
                          </a:rPr>
                          <m:t> − </m:t>
                        </m:r>
                        <m:sSub>
                          <m:sSubPr>
                            <m:ctrlPr>
                              <a:rPr lang="es-ES" b="0" i="1" smtClean="0">
                                <a:latin typeface="Cambria Math" panose="02040503050406030204" pitchFamily="18" charset="0"/>
                              </a:rPr>
                            </m:ctrlPr>
                          </m:sSubPr>
                          <m:e>
                            <m:acc>
                              <m:accPr>
                                <m:chr m:val="̂"/>
                                <m:ctrlPr>
                                  <a:rPr lang="es-ES" b="0" i="1" smtClean="0">
                                    <a:latin typeface="Cambria Math" panose="02040503050406030204" pitchFamily="18" charset="0"/>
                                  </a:rPr>
                                </m:ctrlPr>
                              </m:accPr>
                              <m:e>
                                <m:r>
                                  <a:rPr lang="es-ES" b="0" i="1" smtClean="0">
                                    <a:latin typeface="Cambria Math" panose="02040503050406030204" pitchFamily="18" charset="0"/>
                                  </a:rPr>
                                  <m:t>𝑦</m:t>
                                </m:r>
                              </m:e>
                            </m:acc>
                          </m:e>
                          <m:sub>
                            <m:r>
                              <a:rPr lang="es-ES" b="0" i="1" smtClean="0">
                                <a:latin typeface="Cambria Math" panose="02040503050406030204" pitchFamily="18" charset="0"/>
                              </a:rPr>
                              <m:t>𝑖</m:t>
                            </m:r>
                          </m:sub>
                        </m:sSub>
                        <m:r>
                          <a:rPr lang="es-ES" b="0" i="1" smtClean="0">
                            <a:latin typeface="Cambria Math" panose="02040503050406030204" pitchFamily="18" charset="0"/>
                          </a:rPr>
                          <m:t>|</m:t>
                        </m:r>
                      </m:e>
                    </m:nary>
                  </m:oMath>
                </a14:m>
                <a:endParaRPr lang="en-GB" dirty="0"/>
              </a:p>
            </p:txBody>
          </p:sp>
        </mc:Choice>
        <mc:Fallback xmlns="">
          <p:sp>
            <p:nvSpPr>
              <p:cNvPr id="2" name="CuadroTexto 1">
                <a:extLst>
                  <a:ext uri="{FF2B5EF4-FFF2-40B4-BE49-F238E27FC236}">
                    <a16:creationId xmlns:a16="http://schemas.microsoft.com/office/drawing/2014/main" id="{D1AEA038-DF63-4B1B-9C4E-CCB7067B9F9A}"/>
                  </a:ext>
                </a:extLst>
              </p:cNvPr>
              <p:cNvSpPr txBox="1">
                <a:spLocks noRot="1" noChangeAspect="1" noMove="1" noResize="1" noEditPoints="1" noAdjustHandles="1" noChangeArrowheads="1" noChangeShapeType="1" noTextEdit="1"/>
              </p:cNvSpPr>
              <p:nvPr/>
            </p:nvSpPr>
            <p:spPr>
              <a:xfrm>
                <a:off x="7794047" y="2283156"/>
                <a:ext cx="2383986" cy="392608"/>
              </a:xfrm>
              <a:prstGeom prst="rect">
                <a:avLst/>
              </a:prstGeom>
              <a:blipFill>
                <a:blip r:embed="rId2"/>
                <a:stretch>
                  <a:fillRect l="-6138" t="-110938" r="-6394" b="-17343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647A9FD4-0B5F-4610-9F90-B8B57B54835D}"/>
                  </a:ext>
                </a:extLst>
              </p:cNvPr>
              <p:cNvSpPr txBox="1"/>
              <p:nvPr/>
            </p:nvSpPr>
            <p:spPr>
              <a:xfrm>
                <a:off x="7800030" y="3615947"/>
                <a:ext cx="2485360" cy="391133"/>
              </a:xfrm>
              <a:prstGeom prst="rect">
                <a:avLst/>
              </a:prstGeom>
              <a:noFill/>
            </p:spPr>
            <p:txBody>
              <a:bodyPr wrap="none" lIns="0" tIns="0" rIns="0" bIns="0" rtlCol="0">
                <a:spAutoFit/>
              </a:bodyPr>
              <a:lstStyle/>
              <a:p>
                <a:r>
                  <a:rPr lang="en-GB" dirty="0"/>
                  <a:t>MSE</a:t>
                </a:r>
                <a14:m>
                  <m:oMath xmlns:m="http://schemas.openxmlformats.org/officeDocument/2006/math">
                    <m:r>
                      <a:rPr lang="en-GB" i="1" smtClean="0">
                        <a:latin typeface="Cambria Math" panose="02040503050406030204" pitchFamily="18" charset="0"/>
                      </a:rPr>
                      <m:t>=</m:t>
                    </m:r>
                    <m:f>
                      <m:fPr>
                        <m:ctrlPr>
                          <a:rPr lang="en-GB"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𝑁</m:t>
                        </m:r>
                      </m:den>
                    </m:f>
                    <m:nary>
                      <m:naryPr>
                        <m:chr m:val="∑"/>
                        <m:ctrlPr>
                          <a:rPr lang="en-GB"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sSup>
                          <m:sSupPr>
                            <m:ctrlPr>
                              <a:rPr lang="en-GB" i="1" smtClean="0">
                                <a:latin typeface="Cambria Math" panose="02040503050406030204" pitchFamily="18" charset="0"/>
                              </a:rPr>
                            </m:ctrlPr>
                          </m:sSupPr>
                          <m:e>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𝑦</m:t>
                                </m:r>
                              </m:e>
                              <m:sub>
                                <m:r>
                                  <a:rPr lang="es-ES" i="1">
                                    <a:latin typeface="Cambria Math" panose="02040503050406030204" pitchFamily="18" charset="0"/>
                                  </a:rPr>
                                  <m:t>𝑖</m:t>
                                </m:r>
                              </m:sub>
                            </m:sSub>
                            <m:r>
                              <a:rPr lang="es-ES" i="1">
                                <a:latin typeface="Cambria Math" panose="02040503050406030204" pitchFamily="18" charset="0"/>
                              </a:rPr>
                              <m:t> − </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𝑖</m:t>
                                </m:r>
                              </m:sub>
                            </m:sSub>
                            <m:r>
                              <a:rPr lang="es-ES" i="1">
                                <a:latin typeface="Cambria Math" panose="02040503050406030204" pitchFamily="18" charset="0"/>
                              </a:rPr>
                              <m:t>)</m:t>
                            </m:r>
                          </m:e>
                          <m:sup>
                            <m:r>
                              <a:rPr lang="es-ES" b="0" i="1" smtClean="0">
                                <a:latin typeface="Cambria Math" panose="02040503050406030204" pitchFamily="18" charset="0"/>
                              </a:rPr>
                              <m:t>2</m:t>
                            </m:r>
                          </m:sup>
                        </m:sSup>
                      </m:e>
                    </m:nary>
                  </m:oMath>
                </a14:m>
                <a:endParaRPr lang="en-GB" dirty="0"/>
              </a:p>
            </p:txBody>
          </p:sp>
        </mc:Choice>
        <mc:Fallback xmlns="">
          <p:sp>
            <p:nvSpPr>
              <p:cNvPr id="12" name="CuadroTexto 11">
                <a:extLst>
                  <a:ext uri="{FF2B5EF4-FFF2-40B4-BE49-F238E27FC236}">
                    <a16:creationId xmlns:a16="http://schemas.microsoft.com/office/drawing/2014/main" id="{647A9FD4-0B5F-4610-9F90-B8B57B54835D}"/>
                  </a:ext>
                </a:extLst>
              </p:cNvPr>
              <p:cNvSpPr txBox="1">
                <a:spLocks noRot="1" noChangeAspect="1" noMove="1" noResize="1" noEditPoints="1" noAdjustHandles="1" noChangeArrowheads="1" noChangeShapeType="1" noTextEdit="1"/>
              </p:cNvSpPr>
              <p:nvPr/>
            </p:nvSpPr>
            <p:spPr>
              <a:xfrm>
                <a:off x="7800030" y="3615947"/>
                <a:ext cx="2485360" cy="391133"/>
              </a:xfrm>
              <a:prstGeom prst="rect">
                <a:avLst/>
              </a:prstGeom>
              <a:blipFill>
                <a:blip r:embed="rId3"/>
                <a:stretch>
                  <a:fillRect l="-5897" t="-109375" r="-1474" b="-17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2B0CD3D-7D80-4EBB-83B9-266B2C96159D}"/>
                  </a:ext>
                </a:extLst>
              </p:cNvPr>
              <p:cNvSpPr txBox="1"/>
              <p:nvPr/>
            </p:nvSpPr>
            <p:spPr>
              <a:xfrm>
                <a:off x="7800030" y="4648945"/>
                <a:ext cx="1527982" cy="303096"/>
              </a:xfrm>
              <a:prstGeom prst="rect">
                <a:avLst/>
              </a:prstGeom>
              <a:noFill/>
            </p:spPr>
            <p:txBody>
              <a:bodyPr wrap="none" lIns="0" tIns="0" rIns="0" bIns="0" rtlCol="0">
                <a:spAutoFit/>
              </a:bodyPr>
              <a:lstStyle/>
              <a:p>
                <a:r>
                  <a:rPr lang="en-GB" dirty="0"/>
                  <a:t>RMSE</a:t>
                </a:r>
                <a14:m>
                  <m:oMath xmlns:m="http://schemas.openxmlformats.org/officeDocument/2006/math">
                    <m:r>
                      <a:rPr lang="en-GB" i="1" smtClean="0">
                        <a:latin typeface="Cambria Math" panose="02040503050406030204" pitchFamily="18" charset="0"/>
                      </a:rPr>
                      <m:t>=</m:t>
                    </m:r>
                    <m:rad>
                      <m:radPr>
                        <m:degHide m:val="on"/>
                        <m:ctrlPr>
                          <a:rPr lang="en-GB" i="1" smtClean="0">
                            <a:latin typeface="Cambria Math" panose="02040503050406030204" pitchFamily="18" charset="0"/>
                          </a:rPr>
                        </m:ctrlPr>
                      </m:radPr>
                      <m:deg/>
                      <m:e>
                        <m:r>
                          <a:rPr lang="es-ES" b="0" i="1" smtClean="0">
                            <a:latin typeface="Cambria Math" panose="02040503050406030204" pitchFamily="18" charset="0"/>
                          </a:rPr>
                          <m:t>𝑀𝑆𝐸</m:t>
                        </m:r>
                      </m:e>
                    </m:rad>
                  </m:oMath>
                </a14:m>
                <a:endParaRPr lang="en-GB" dirty="0"/>
              </a:p>
            </p:txBody>
          </p:sp>
        </mc:Choice>
        <mc:Fallback xmlns="">
          <p:sp>
            <p:nvSpPr>
              <p:cNvPr id="13" name="CuadroTexto 12">
                <a:extLst>
                  <a:ext uri="{FF2B5EF4-FFF2-40B4-BE49-F238E27FC236}">
                    <a16:creationId xmlns:a16="http://schemas.microsoft.com/office/drawing/2014/main" id="{B2B0CD3D-7D80-4EBB-83B9-266B2C96159D}"/>
                  </a:ext>
                </a:extLst>
              </p:cNvPr>
              <p:cNvSpPr txBox="1">
                <a:spLocks noRot="1" noChangeAspect="1" noMove="1" noResize="1" noEditPoints="1" noAdjustHandles="1" noChangeArrowheads="1" noChangeShapeType="1" noTextEdit="1"/>
              </p:cNvSpPr>
              <p:nvPr/>
            </p:nvSpPr>
            <p:spPr>
              <a:xfrm>
                <a:off x="7800030" y="4648945"/>
                <a:ext cx="1527982" cy="303096"/>
              </a:xfrm>
              <a:prstGeom prst="rect">
                <a:avLst/>
              </a:prstGeom>
              <a:blipFill>
                <a:blip r:embed="rId4"/>
                <a:stretch>
                  <a:fillRect l="-9600" t="-16327" r="-4400" b="-4898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4C4C4BFD-0199-4620-9EE3-21E61DE169A6}"/>
                  </a:ext>
                </a:extLst>
              </p:cNvPr>
              <p:cNvSpPr txBox="1"/>
              <p:nvPr/>
            </p:nvSpPr>
            <p:spPr>
              <a:xfrm>
                <a:off x="7794047" y="5566161"/>
                <a:ext cx="2179764" cy="445378"/>
              </a:xfrm>
              <a:prstGeom prst="rect">
                <a:avLst/>
              </a:prstGeom>
              <a:noFill/>
            </p:spPr>
            <p:txBody>
              <a:bodyPr wrap="none" lIns="0" tIns="0" rIns="0" bIns="0" rtlCol="0">
                <a:spAutoFit/>
              </a:bodyPr>
              <a:lstStyle/>
              <a:p>
                <a:r>
                  <a:rPr lang="en-GB" dirty="0"/>
                  <a:t>MAPE</a:t>
                </a:r>
                <a14:m>
                  <m:oMath xmlns:m="http://schemas.openxmlformats.org/officeDocument/2006/math">
                    <m:r>
                      <a:rPr lang="en-GB" i="1" smtClean="0">
                        <a:latin typeface="Cambria Math" panose="02040503050406030204" pitchFamily="18" charset="0"/>
                      </a:rPr>
                      <m:t>=</m:t>
                    </m:r>
                    <m:f>
                      <m:fPr>
                        <m:ctrlPr>
                          <a:rPr lang="en-GB"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𝑁</m:t>
                        </m:r>
                      </m:den>
                    </m:f>
                    <m:nary>
                      <m:naryPr>
                        <m:chr m:val="∑"/>
                        <m:ctrlPr>
                          <a:rPr lang="en-GB"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𝑁</m:t>
                        </m:r>
                      </m:sup>
                      <m:e>
                        <m:f>
                          <m:fPr>
                            <m:ctrlPr>
                              <a:rPr lang="en-GB" i="1" smtClean="0">
                                <a:latin typeface="Cambria Math" panose="02040503050406030204" pitchFamily="18" charset="0"/>
                              </a:rPr>
                            </m:ctrlPr>
                          </m:fPr>
                          <m:num>
                            <m:sSub>
                              <m:sSubPr>
                                <m:ctrlPr>
                                  <a:rPr lang="es-ES" i="1">
                                    <a:latin typeface="Cambria Math" panose="02040503050406030204" pitchFamily="18" charset="0"/>
                                  </a:rPr>
                                </m:ctrlPr>
                              </m:sSubPr>
                              <m:e>
                                <m:r>
                                  <a:rPr lang="es-ES" b="0" i="1" smtClean="0">
                                    <a:latin typeface="Cambria Math" panose="02040503050406030204" pitchFamily="18" charset="0"/>
                                  </a:rPr>
                                  <m:t>|</m:t>
                                </m:r>
                                <m:r>
                                  <a:rPr lang="es-ES" i="1">
                                    <a:latin typeface="Cambria Math" panose="02040503050406030204" pitchFamily="18" charset="0"/>
                                  </a:rPr>
                                  <m:t>𝑦</m:t>
                                </m:r>
                              </m:e>
                              <m:sub>
                                <m:r>
                                  <a:rPr lang="es-ES" i="1">
                                    <a:latin typeface="Cambria Math" panose="02040503050406030204" pitchFamily="18" charset="0"/>
                                  </a:rPr>
                                  <m:t>𝑖</m:t>
                                </m:r>
                              </m:sub>
                            </m:sSub>
                            <m:r>
                              <a:rPr lang="es-ES" i="1">
                                <a:latin typeface="Cambria Math" panose="02040503050406030204" pitchFamily="18" charset="0"/>
                              </a:rPr>
                              <m:t> − </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𝑖</m:t>
                                </m:r>
                              </m:sub>
                            </m:sSub>
                            <m:r>
                              <a:rPr lang="es-ES" b="0" i="1" smtClean="0">
                                <a:latin typeface="Cambria Math" panose="02040503050406030204" pitchFamily="18" charset="0"/>
                              </a:rPr>
                              <m:t>|</m:t>
                            </m:r>
                          </m:num>
                          <m:den>
                            <m:sSub>
                              <m:sSubPr>
                                <m:ctrlPr>
                                  <a:rPr lang="en-GB" i="1" smtClean="0">
                                    <a:latin typeface="Cambria Math" panose="02040503050406030204" pitchFamily="18" charset="0"/>
                                  </a:rPr>
                                </m:ctrlPr>
                              </m:sSubPr>
                              <m:e>
                                <m:r>
                                  <a:rPr lang="es-ES" b="0" i="1" smtClean="0">
                                    <a:latin typeface="Cambria Math" panose="02040503050406030204" pitchFamily="18" charset="0"/>
                                  </a:rPr>
                                  <m:t>|</m:t>
                                </m:r>
                                <m:r>
                                  <a:rPr lang="es-ES" b="0" i="1" smtClean="0">
                                    <a:latin typeface="Cambria Math" panose="02040503050406030204" pitchFamily="18" charset="0"/>
                                  </a:rPr>
                                  <m:t>𝑦</m:t>
                                </m:r>
                              </m:e>
                              <m:sub>
                                <m:r>
                                  <a:rPr lang="es-ES" b="0" i="1" smtClean="0">
                                    <a:latin typeface="Cambria Math" panose="02040503050406030204" pitchFamily="18" charset="0"/>
                                  </a:rPr>
                                  <m:t>𝑖</m:t>
                                </m:r>
                              </m:sub>
                            </m:sSub>
                            <m:r>
                              <a:rPr lang="es-ES" b="0" i="1" smtClean="0">
                                <a:latin typeface="Cambria Math" panose="02040503050406030204" pitchFamily="18" charset="0"/>
                              </a:rPr>
                              <m:t>|</m:t>
                            </m:r>
                          </m:den>
                        </m:f>
                      </m:e>
                    </m:nary>
                  </m:oMath>
                </a14:m>
                <a:endParaRPr lang="en-GB" dirty="0"/>
              </a:p>
            </p:txBody>
          </p:sp>
        </mc:Choice>
        <mc:Fallback xmlns="">
          <p:sp>
            <p:nvSpPr>
              <p:cNvPr id="14" name="CuadroTexto 13">
                <a:extLst>
                  <a:ext uri="{FF2B5EF4-FFF2-40B4-BE49-F238E27FC236}">
                    <a16:creationId xmlns:a16="http://schemas.microsoft.com/office/drawing/2014/main" id="{4C4C4BFD-0199-4620-9EE3-21E61DE169A6}"/>
                  </a:ext>
                </a:extLst>
              </p:cNvPr>
              <p:cNvSpPr txBox="1">
                <a:spLocks noRot="1" noChangeAspect="1" noMove="1" noResize="1" noEditPoints="1" noAdjustHandles="1" noChangeArrowheads="1" noChangeShapeType="1" noTextEdit="1"/>
              </p:cNvSpPr>
              <p:nvPr/>
            </p:nvSpPr>
            <p:spPr>
              <a:xfrm>
                <a:off x="7794047" y="5566161"/>
                <a:ext cx="2179764" cy="445378"/>
              </a:xfrm>
              <a:prstGeom prst="rect">
                <a:avLst/>
              </a:prstGeom>
              <a:blipFill>
                <a:blip r:embed="rId5"/>
                <a:stretch>
                  <a:fillRect l="-6723" t="-93151" r="-7003" b="-143836"/>
                </a:stretch>
              </a:blipFill>
            </p:spPr>
            <p:txBody>
              <a:bodyPr/>
              <a:lstStyle/>
              <a:p>
                <a:r>
                  <a:rPr lang="en-GB">
                    <a:noFill/>
                  </a:rPr>
                  <a:t> </a:t>
                </a:r>
              </a:p>
            </p:txBody>
          </p:sp>
        </mc:Fallback>
      </mc:AlternateContent>
    </p:spTree>
    <p:extLst>
      <p:ext uri="{BB962C8B-B14F-4D97-AF65-F5344CB8AC3E}">
        <p14:creationId xmlns:p14="http://schemas.microsoft.com/office/powerpoint/2010/main" val="30888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2" grpId="0"/>
      <p:bldP spid="12" grpId="0"/>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defRPr/>
            </a:pPr>
            <a:r>
              <a:rPr lang="en-US" sz="4800" cap="all" spc="-1" dirty="0">
                <a:solidFill>
                  <a:srgbClr val="0097B6"/>
                </a:solidFill>
              </a:rPr>
              <a:t>RESUMEN</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8" name="CustomShape 2"/>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0">
              <a:spcBef>
                <a:spcPts val="641"/>
              </a:spcBef>
            </a:pPr>
            <a:r>
              <a:rPr lang="es-ES" sz="3200" dirty="0"/>
              <a:t>Aprendizaje Supervisado. Clasificación vs Regresión</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10" name="Tabla 9">
            <a:extLst>
              <a:ext uri="{FF2B5EF4-FFF2-40B4-BE49-F238E27FC236}">
                <a16:creationId xmlns:a16="http://schemas.microsoft.com/office/drawing/2014/main" id="{7DB22B12-2BCD-4927-98F8-9A6A03A905E0}"/>
              </a:ext>
            </a:extLst>
          </p:cNvPr>
          <p:cNvGraphicFramePr>
            <a:graphicFrameLocks noGrp="1"/>
          </p:cNvGraphicFramePr>
          <p:nvPr/>
        </p:nvGraphicFramePr>
        <p:xfrm>
          <a:off x="479520" y="2795078"/>
          <a:ext cx="10224360" cy="3233381"/>
        </p:xfrm>
        <a:graphic>
          <a:graphicData uri="http://schemas.openxmlformats.org/drawingml/2006/table">
            <a:tbl>
              <a:tblPr firstRow="1" bandRow="1">
                <a:tableStyleId>{5C22544A-7EE6-4342-B048-85BDC9FD1C3A}</a:tableStyleId>
              </a:tblPr>
              <a:tblGrid>
                <a:gridCol w="3408120">
                  <a:extLst>
                    <a:ext uri="{9D8B030D-6E8A-4147-A177-3AD203B41FA5}">
                      <a16:colId xmlns:a16="http://schemas.microsoft.com/office/drawing/2014/main" val="4103890592"/>
                    </a:ext>
                  </a:extLst>
                </a:gridCol>
                <a:gridCol w="3408120">
                  <a:extLst>
                    <a:ext uri="{9D8B030D-6E8A-4147-A177-3AD203B41FA5}">
                      <a16:colId xmlns:a16="http://schemas.microsoft.com/office/drawing/2014/main" val="4218817355"/>
                    </a:ext>
                  </a:extLst>
                </a:gridCol>
                <a:gridCol w="3408120">
                  <a:extLst>
                    <a:ext uri="{9D8B030D-6E8A-4147-A177-3AD203B41FA5}">
                      <a16:colId xmlns:a16="http://schemas.microsoft.com/office/drawing/2014/main" val="4194061548"/>
                    </a:ext>
                  </a:extLst>
                </a:gridCol>
              </a:tblGrid>
              <a:tr h="445049">
                <a:tc>
                  <a:txBody>
                    <a:bodyPr/>
                    <a:lstStyle/>
                    <a:p>
                      <a:pPr algn="ctr"/>
                      <a:endParaRPr lang="es-ES" dirty="0"/>
                    </a:p>
                  </a:txBody>
                  <a:tcPr/>
                </a:tc>
                <a:tc>
                  <a:txBody>
                    <a:bodyPr/>
                    <a:lstStyle/>
                    <a:p>
                      <a:pPr algn="ctr"/>
                      <a:r>
                        <a:rPr lang="es-ES" dirty="0"/>
                        <a:t>Clasificación</a:t>
                      </a:r>
                    </a:p>
                  </a:txBody>
                  <a:tcPr/>
                </a:tc>
                <a:tc>
                  <a:txBody>
                    <a:bodyPr/>
                    <a:lstStyle/>
                    <a:p>
                      <a:pPr algn="ctr"/>
                      <a:r>
                        <a:rPr lang="es-ES" dirty="0"/>
                        <a:t>Regresión</a:t>
                      </a:r>
                    </a:p>
                  </a:txBody>
                  <a:tcPr/>
                </a:tc>
                <a:extLst>
                  <a:ext uri="{0D108BD9-81ED-4DB2-BD59-A6C34878D82A}">
                    <a16:rowId xmlns:a16="http://schemas.microsoft.com/office/drawing/2014/main" val="2426980665"/>
                  </a:ext>
                </a:extLst>
              </a:tr>
              <a:tr h="445049">
                <a:tc>
                  <a:txBody>
                    <a:bodyPr/>
                    <a:lstStyle/>
                    <a:p>
                      <a:pPr algn="ctr"/>
                      <a:r>
                        <a:rPr lang="es-ES" b="1" dirty="0">
                          <a:solidFill>
                            <a:schemeClr val="tx1"/>
                          </a:solidFill>
                        </a:rPr>
                        <a:t>Etiquetas</a:t>
                      </a:r>
                    </a:p>
                  </a:txBody>
                  <a:tcPr/>
                </a:tc>
                <a:tc>
                  <a:txBody>
                    <a:bodyPr/>
                    <a:lstStyle/>
                    <a:p>
                      <a:pPr marL="0" algn="ctr" defTabSz="914400" rtl="0" eaLnBrk="1" latinLnBrk="0" hangingPunct="1"/>
                      <a:r>
                        <a:rPr lang="es-ES" sz="1800" kern="1200" dirty="0">
                          <a:solidFill>
                            <a:schemeClr val="dk1"/>
                          </a:solidFill>
                          <a:latin typeface="+mn-lt"/>
                          <a:ea typeface="+mn-ea"/>
                          <a:cs typeface="+mn-cs"/>
                        </a:rPr>
                        <a:t>Categóricas.</a:t>
                      </a:r>
                    </a:p>
                  </a:txBody>
                  <a:tcPr/>
                </a:tc>
                <a:tc>
                  <a:txBody>
                    <a:bodyPr/>
                    <a:lstStyle/>
                    <a:p>
                      <a:pPr marL="0" algn="ctr" defTabSz="914400" rtl="0" eaLnBrk="1" latinLnBrk="0" hangingPunct="1"/>
                      <a:r>
                        <a:rPr lang="es-ES" sz="1800" kern="1200" dirty="0">
                          <a:solidFill>
                            <a:schemeClr val="dk1"/>
                          </a:solidFill>
                          <a:latin typeface="+mn-lt"/>
                          <a:ea typeface="+mn-ea"/>
                          <a:cs typeface="+mn-cs"/>
                        </a:rPr>
                        <a:t>Numéricas.</a:t>
                      </a:r>
                    </a:p>
                  </a:txBody>
                  <a:tcPr/>
                </a:tc>
                <a:extLst>
                  <a:ext uri="{0D108BD9-81ED-4DB2-BD59-A6C34878D82A}">
                    <a16:rowId xmlns:a16="http://schemas.microsoft.com/office/drawing/2014/main" val="1272991475"/>
                  </a:ext>
                </a:extLst>
              </a:tr>
              <a:tr h="1702612">
                <a:tc>
                  <a:txBody>
                    <a:bodyPr/>
                    <a:lstStyle/>
                    <a:p>
                      <a:pPr algn="ctr"/>
                      <a:endParaRPr lang="es-ES" b="1" dirty="0"/>
                    </a:p>
                    <a:p>
                      <a:pPr algn="ctr"/>
                      <a:r>
                        <a:rPr lang="es-ES" b="1" dirty="0"/>
                        <a:t>Ejemplo</a:t>
                      </a:r>
                    </a:p>
                  </a:txBody>
                  <a:tcPr/>
                </a:tc>
                <a:tc>
                  <a:txBody>
                    <a:bodyPr/>
                    <a:lstStyle/>
                    <a:p>
                      <a:pPr algn="ctr"/>
                      <a:r>
                        <a:rPr lang="es-ES" dirty="0"/>
                        <a:t>Predecir si una imagen representa un gato (1) o no (0).</a:t>
                      </a:r>
                    </a:p>
                    <a:p>
                      <a:pPr algn="ctr"/>
                      <a:endParaRPr lang="es-ES" dirty="0"/>
                    </a:p>
                    <a:p>
                      <a:pPr algn="ctr"/>
                      <a:endParaRPr lang="es-ES" dirty="0"/>
                    </a:p>
                  </a:txBody>
                  <a:tcPr/>
                </a:tc>
                <a:tc>
                  <a:txBody>
                    <a:bodyPr/>
                    <a:lstStyle/>
                    <a:p>
                      <a:pPr algn="ctr"/>
                      <a:r>
                        <a:rPr lang="es-ES" dirty="0"/>
                        <a:t>Predecir el precio de alquiler de una casa (550,632,1057…).</a:t>
                      </a:r>
                    </a:p>
                  </a:txBody>
                  <a:tcPr/>
                </a:tc>
                <a:extLst>
                  <a:ext uri="{0D108BD9-81ED-4DB2-BD59-A6C34878D82A}">
                    <a16:rowId xmlns:a16="http://schemas.microsoft.com/office/drawing/2014/main" val="425471677"/>
                  </a:ext>
                </a:extLst>
              </a:tr>
              <a:tr h="640671">
                <a:tc>
                  <a:txBody>
                    <a:bodyPr/>
                    <a:lstStyle/>
                    <a:p>
                      <a:pPr algn="ctr"/>
                      <a:r>
                        <a:rPr lang="es-ES" b="1" dirty="0"/>
                        <a:t>Métrica</a:t>
                      </a:r>
                    </a:p>
                  </a:txBody>
                  <a:tcPr/>
                </a:tc>
                <a:tc>
                  <a:txBody>
                    <a:bodyPr/>
                    <a:lstStyle/>
                    <a:p>
                      <a:pPr algn="ctr"/>
                      <a:r>
                        <a:rPr lang="es-ES" dirty="0"/>
                        <a:t>AUC</a:t>
                      </a:r>
                    </a:p>
                  </a:txBody>
                  <a:tcPr/>
                </a:tc>
                <a:tc>
                  <a:txBody>
                    <a:bodyPr/>
                    <a:lstStyle/>
                    <a:p>
                      <a:pPr algn="ctr"/>
                      <a:r>
                        <a:rPr lang="es-ES" dirty="0"/>
                        <a:t>MSE</a:t>
                      </a:r>
                    </a:p>
                  </a:txBody>
                  <a:tcPr/>
                </a:tc>
                <a:extLst>
                  <a:ext uri="{0D108BD9-81ED-4DB2-BD59-A6C34878D82A}">
                    <a16:rowId xmlns:a16="http://schemas.microsoft.com/office/drawing/2014/main" val="2178913718"/>
                  </a:ext>
                </a:extLst>
              </a:tr>
            </a:tbl>
          </a:graphicData>
        </a:graphic>
      </p:graphicFrame>
      <p:pic>
        <p:nvPicPr>
          <p:cNvPr id="5" name="Imagen 4">
            <a:extLst>
              <a:ext uri="{FF2B5EF4-FFF2-40B4-BE49-F238E27FC236}">
                <a16:creationId xmlns:a16="http://schemas.microsoft.com/office/drawing/2014/main" id="{F7EAD05D-E7C6-4436-ABEB-FFAABEC71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9013" y="4411768"/>
            <a:ext cx="1085374" cy="890587"/>
          </a:xfrm>
          <a:prstGeom prst="rect">
            <a:avLst/>
          </a:prstGeom>
        </p:spPr>
      </p:pic>
      <p:pic>
        <p:nvPicPr>
          <p:cNvPr id="3" name="Imagen 2" descr="Un dibujo de una caricatura&#10;&#10;Descripción generada automáticamente con confianza baja">
            <a:extLst>
              <a:ext uri="{FF2B5EF4-FFF2-40B4-BE49-F238E27FC236}">
                <a16:creationId xmlns:a16="http://schemas.microsoft.com/office/drawing/2014/main" id="{9C6D9108-DC98-4412-8FEE-B7A7F8842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718" y="4398322"/>
            <a:ext cx="1281952" cy="935872"/>
          </a:xfrm>
          <a:prstGeom prst="rect">
            <a:avLst/>
          </a:prstGeom>
        </p:spPr>
      </p:pic>
    </p:spTree>
    <p:extLst>
      <p:ext uri="{BB962C8B-B14F-4D97-AF65-F5344CB8AC3E}">
        <p14:creationId xmlns:p14="http://schemas.microsoft.com/office/powerpoint/2010/main" val="53201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sp>
        <p:nvSpPr>
          <p:cNvPr id="488" name="CustomShape 1"/>
          <p:cNvSpPr/>
          <p:nvPr/>
        </p:nvSpPr>
        <p:spPr>
          <a:xfrm>
            <a:off x="480983" y="442138"/>
            <a:ext cx="6103290" cy="575490"/>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nchor="ctr"/>
          <a:lstStyle/>
          <a:p>
            <a:pPr defTabSz="914172">
              <a:defRPr/>
            </a:pPr>
            <a:r>
              <a:rPr lang="en-US" sz="4799" cap="all" spc="-1" dirty="0">
                <a:solidFill>
                  <a:srgbClr val="FFFFFF"/>
                </a:solidFill>
                <a:latin typeface="Arial"/>
                <a:ea typeface="ＭＳ Ｐゴシック"/>
              </a:rPr>
              <a:t>Casos de </a:t>
            </a:r>
            <a:r>
              <a:rPr lang="en-US" sz="4799" cap="all" spc="-1" dirty="0" err="1">
                <a:solidFill>
                  <a:srgbClr val="FFFFFF"/>
                </a:solidFill>
                <a:latin typeface="Arial"/>
                <a:ea typeface="ＭＳ Ｐゴシック"/>
              </a:rPr>
              <a:t>uso</a:t>
            </a:r>
            <a:endParaRPr lang="en-US" sz="4799" spc="-1" dirty="0">
              <a:solidFill>
                <a:prstClr val="black"/>
              </a:solidFill>
              <a:latin typeface="Arial"/>
              <a:ea typeface="ＭＳ Ｐゴシック"/>
            </a:endParaRPr>
          </a:p>
        </p:txBody>
      </p:sp>
    </p:spTree>
    <p:extLst>
      <p:ext uri="{BB962C8B-B14F-4D97-AF65-F5344CB8AC3E}">
        <p14:creationId xmlns:p14="http://schemas.microsoft.com/office/powerpoint/2010/main" val="963456729"/>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leta de viaje vintage con pegatinas, aislado. antiguo bolso de cuero en  estilo plano de dibujos animados. | Vector Premium">
            <a:extLst>
              <a:ext uri="{FF2B5EF4-FFF2-40B4-BE49-F238E27FC236}">
                <a16:creationId xmlns:a16="http://schemas.microsoft.com/office/drawing/2014/main" id="{8FC600E7-A5B6-4217-AE59-433654062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847" y="4062766"/>
            <a:ext cx="2023811" cy="2023811"/>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p:cNvSpPr txBox="1"/>
          <p:nvPr/>
        </p:nvSpPr>
        <p:spPr>
          <a:xfrm>
            <a:off x="6059499" y="3792630"/>
            <a:ext cx="4583693" cy="2195473"/>
          </a:xfrm>
          <a:prstGeom prst="rect">
            <a:avLst/>
          </a:prstGeom>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14172">
              <a:spcBef>
                <a:spcPts val="360"/>
              </a:spcBef>
            </a:pPr>
            <a:r>
              <a:rPr lang="en-US" sz="2000" b="1" spc="-1" dirty="0">
                <a:solidFill>
                  <a:srgbClr val="000000"/>
                </a:solidFill>
                <a:latin typeface="Arial"/>
                <a:ea typeface="ＭＳ Ｐゴシック"/>
              </a:rPr>
              <a:t>Price Optimization</a:t>
            </a:r>
            <a:endParaRPr lang="en-US" sz="2000" spc="-1" dirty="0">
              <a:solidFill>
                <a:srgbClr val="000000"/>
              </a:solidFill>
              <a:latin typeface="Arial"/>
              <a:ea typeface="ＭＳ Ｐゴシック"/>
            </a:endParaRPr>
          </a:p>
          <a:p>
            <a:pPr algn="ctr" defTabSz="914172">
              <a:spcBef>
                <a:spcPts val="360"/>
              </a:spcBef>
            </a:pPr>
            <a:r>
              <a:rPr lang="en-US" sz="2000" spc="-1" dirty="0">
                <a:solidFill>
                  <a:srgbClr val="000000"/>
                </a:solidFill>
                <a:latin typeface="Arial"/>
                <a:ea typeface="ＭＳ Ｐゴシック"/>
              </a:rPr>
              <a:t>Baggage &amp; Seats</a:t>
            </a: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p:txBody>
      </p:sp>
      <p:grpSp>
        <p:nvGrpSpPr>
          <p:cNvPr id="11" name="Grupo 10"/>
          <p:cNvGrpSpPr/>
          <p:nvPr/>
        </p:nvGrpSpPr>
        <p:grpSpPr>
          <a:xfrm>
            <a:off x="6005182" y="1399355"/>
            <a:ext cx="4585982" cy="2195473"/>
            <a:chOff x="6051119" y="1835461"/>
            <a:chExt cx="4587176" cy="2196044"/>
          </a:xfrm>
        </p:grpSpPr>
        <p:sp>
          <p:nvSpPr>
            <p:cNvPr id="15" name="CuadroTexto 14"/>
            <p:cNvSpPr txBox="1"/>
            <p:nvPr/>
          </p:nvSpPr>
          <p:spPr>
            <a:xfrm>
              <a:off x="6051119" y="1835461"/>
              <a:ext cx="4587176" cy="219604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14172">
                <a:spcBef>
                  <a:spcPts val="360"/>
                </a:spcBef>
              </a:pPr>
              <a:r>
                <a:rPr lang="en-US" sz="2000" b="1" spc="-1" dirty="0">
                  <a:solidFill>
                    <a:srgbClr val="000000"/>
                  </a:solidFill>
                  <a:latin typeface="Arial"/>
                  <a:ea typeface="ＭＳ Ｐゴシック"/>
                </a:rPr>
                <a:t>Forecasting</a:t>
              </a:r>
            </a:p>
            <a:p>
              <a:pPr algn="ctr" defTabSz="914172">
                <a:spcBef>
                  <a:spcPts val="360"/>
                </a:spcBef>
              </a:pPr>
              <a:r>
                <a:rPr lang="en-US" sz="2000" spc="-1" dirty="0">
                  <a:solidFill>
                    <a:srgbClr val="000000"/>
                  </a:solidFill>
                  <a:latin typeface="Arial"/>
                  <a:ea typeface="ＭＳ Ｐゴシック"/>
                </a:rPr>
                <a:t>Passengers</a:t>
              </a: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p:txBody>
        </p:sp>
        <p:pic>
          <p:nvPicPr>
            <p:cNvPr id="5124" name="Picture 4" descr="Resultado de imagen de ancillaries airl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9220" y="2682541"/>
              <a:ext cx="3865440" cy="10326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upo 9"/>
          <p:cNvGrpSpPr/>
          <p:nvPr/>
        </p:nvGrpSpPr>
        <p:grpSpPr>
          <a:xfrm>
            <a:off x="1385477" y="1409611"/>
            <a:ext cx="4395010" cy="2185214"/>
            <a:chOff x="1430210" y="1845720"/>
            <a:chExt cx="4396155" cy="2185783"/>
          </a:xfrm>
        </p:grpSpPr>
        <p:sp>
          <p:nvSpPr>
            <p:cNvPr id="8" name="CuadroTexto 7"/>
            <p:cNvSpPr txBox="1"/>
            <p:nvPr/>
          </p:nvSpPr>
          <p:spPr>
            <a:xfrm>
              <a:off x="1430210" y="1845720"/>
              <a:ext cx="4396155" cy="218578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14172">
                <a:spcBef>
                  <a:spcPts val="360"/>
                </a:spcBef>
              </a:pPr>
              <a:r>
                <a:rPr lang="en-US" sz="2000" b="1" spc="-1" dirty="0">
                  <a:solidFill>
                    <a:srgbClr val="000000"/>
                  </a:solidFill>
                  <a:latin typeface="Arial"/>
                  <a:ea typeface="ＭＳ Ｐゴシック"/>
                </a:rPr>
                <a:t>Recommender Systems </a:t>
              </a:r>
            </a:p>
            <a:p>
              <a:pPr algn="ctr" defTabSz="914172">
                <a:spcBef>
                  <a:spcPts val="360"/>
                </a:spcBef>
              </a:pPr>
              <a:r>
                <a:rPr lang="en-US" sz="2000" spc="-1" dirty="0">
                  <a:solidFill>
                    <a:srgbClr val="000000"/>
                  </a:solidFill>
                  <a:latin typeface="Arial"/>
                  <a:ea typeface="ＭＳ Ｐゴシック"/>
                </a:rPr>
                <a:t>Routes &amp; Ancillaries</a:t>
              </a: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p:txBody>
        </p:sp>
        <p:pic>
          <p:nvPicPr>
            <p:cNvPr id="5126" name="Picture 6" descr="Resultado de imagen de ancillaries airl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6652" y="2716155"/>
              <a:ext cx="1978274" cy="96539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upo 25"/>
            <p:cNvGrpSpPr/>
            <p:nvPr/>
          </p:nvGrpSpPr>
          <p:grpSpPr>
            <a:xfrm>
              <a:off x="1697827" y="2638781"/>
              <a:ext cx="1924709" cy="1245410"/>
              <a:chOff x="5240215" y="1936739"/>
              <a:chExt cx="4230073" cy="2997672"/>
            </a:xfrm>
          </p:grpSpPr>
          <p:pic>
            <p:nvPicPr>
              <p:cNvPr id="27" name="Imagen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0215" y="1936739"/>
                <a:ext cx="3347653" cy="2997672"/>
              </a:xfrm>
              <a:prstGeom prst="rect">
                <a:avLst/>
              </a:prstGeom>
            </p:spPr>
          </p:pic>
          <p:pic>
            <p:nvPicPr>
              <p:cNvPr id="28" name="Imagen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85516" y="2212311"/>
                <a:ext cx="858846" cy="821035"/>
              </a:xfrm>
              <a:prstGeom prst="rect">
                <a:avLst/>
              </a:prstGeom>
            </p:spPr>
          </p:pic>
          <p:pic>
            <p:nvPicPr>
              <p:cNvPr id="29" name="Imagen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559590" y="3935805"/>
                <a:ext cx="910698" cy="490376"/>
              </a:xfrm>
              <a:prstGeom prst="rect">
                <a:avLst/>
              </a:prstGeom>
            </p:spPr>
          </p:pic>
          <p:pic>
            <p:nvPicPr>
              <p:cNvPr id="30" name="Imagen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87868" y="3124365"/>
                <a:ext cx="856493" cy="642941"/>
              </a:xfrm>
              <a:prstGeom prst="rect">
                <a:avLst/>
              </a:prstGeom>
            </p:spPr>
          </p:pic>
        </p:grpSp>
      </p:grpSp>
      <p:sp>
        <p:nvSpPr>
          <p:cNvPr id="14" name="CuadroTexto 13"/>
          <p:cNvSpPr txBox="1"/>
          <p:nvPr/>
        </p:nvSpPr>
        <p:spPr>
          <a:xfrm>
            <a:off x="1373756" y="3792630"/>
            <a:ext cx="4395010" cy="219547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14172">
              <a:spcBef>
                <a:spcPts val="360"/>
              </a:spcBef>
            </a:pPr>
            <a:r>
              <a:rPr lang="en-US" sz="2000" b="1" spc="-1" dirty="0">
                <a:solidFill>
                  <a:srgbClr val="000000"/>
                </a:solidFill>
                <a:latin typeface="Arial"/>
                <a:ea typeface="ＭＳ Ｐゴシック"/>
              </a:rPr>
              <a:t>Price Optimization</a:t>
            </a:r>
            <a:endParaRPr lang="en-US" sz="2000" spc="-1" dirty="0">
              <a:solidFill>
                <a:srgbClr val="000000"/>
              </a:solidFill>
              <a:latin typeface="Arial"/>
              <a:ea typeface="ＭＳ Ｐゴシック"/>
            </a:endParaRPr>
          </a:p>
          <a:p>
            <a:pPr algn="ctr" defTabSz="914172">
              <a:spcBef>
                <a:spcPts val="360"/>
              </a:spcBef>
            </a:pPr>
            <a:r>
              <a:rPr lang="en-US" sz="2000" spc="-1" dirty="0">
                <a:solidFill>
                  <a:srgbClr val="000000"/>
                </a:solidFill>
                <a:latin typeface="Arial"/>
                <a:ea typeface="ＭＳ Ｐゴシック"/>
              </a:rPr>
              <a:t>Tickets</a:t>
            </a: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p:txBody>
      </p:sp>
      <p:pic>
        <p:nvPicPr>
          <p:cNvPr id="3" name="Picture 4" descr="Diseño Plano Boleto De Avión Icono De La Ilustración Del Vector  Ilustraciones Vectoriales, Clip Art Vectorizado Libre De Derechos. Image  59384644.">
            <a:extLst>
              <a:ext uri="{FF2B5EF4-FFF2-40B4-BE49-F238E27FC236}">
                <a16:creationId xmlns:a16="http://schemas.microsoft.com/office/drawing/2014/main" id="{8D9FF9D8-6B73-4553-AAF4-A01B1C1091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4270" y="4493169"/>
            <a:ext cx="2121413" cy="1411704"/>
          </a:xfrm>
          <a:prstGeom prst="rect">
            <a:avLst/>
          </a:prstGeom>
          <a:noFill/>
          <a:extLst>
            <a:ext uri="{909E8E84-426E-40DD-AFC4-6F175D3DCCD1}">
              <a14:hiddenFill xmlns:a14="http://schemas.microsoft.com/office/drawing/2010/main">
                <a:solidFill>
                  <a:srgbClr val="FFFFFF"/>
                </a:solidFill>
              </a14:hiddenFill>
            </a:ext>
          </a:extLst>
        </p:spPr>
      </p:pic>
      <p:sp>
        <p:nvSpPr>
          <p:cNvPr id="4" name="CustomShape 1">
            <a:extLst>
              <a:ext uri="{FF2B5EF4-FFF2-40B4-BE49-F238E27FC236}">
                <a16:creationId xmlns:a16="http://schemas.microsoft.com/office/drawing/2014/main" id="{BF7D1162-2562-655A-C352-8A8CB62BF8F0}"/>
              </a:ext>
            </a:extLst>
          </p:cNvPr>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defRPr/>
            </a:pPr>
            <a:r>
              <a:rPr kumimoji="0" lang="en-US" sz="4800" b="0" i="0" u="none" strike="noStrike" kern="1200" cap="all" spc="-1" normalizeH="0" baseline="0" noProof="0" dirty="0" err="1">
                <a:ln>
                  <a:noFill/>
                </a:ln>
                <a:solidFill>
                  <a:srgbClr val="0097B6"/>
                </a:solidFill>
                <a:effectLst/>
                <a:uLnTx/>
                <a:uFillTx/>
                <a:latin typeface="Arial"/>
                <a:ea typeface="DejaVu Sans"/>
                <a:cs typeface="DejaVu Sans"/>
              </a:rPr>
              <a:t>Aerolí</a:t>
            </a:r>
            <a:r>
              <a:rPr lang="en-US" sz="4800" cap="all" spc="-1" dirty="0" err="1">
                <a:solidFill>
                  <a:srgbClr val="0097B6"/>
                </a:solidFill>
                <a:latin typeface="Arial"/>
                <a:ea typeface="DejaVu Sans"/>
                <a:cs typeface="DejaVu Sans"/>
              </a:rPr>
              <a:t>neas</a:t>
            </a:r>
            <a:r>
              <a:rPr lang="en-US" sz="4800" cap="all" spc="-1" dirty="0">
                <a:solidFill>
                  <a:srgbClr val="0097B6"/>
                </a:solidFill>
                <a:latin typeface="Arial"/>
                <a:ea typeface="DejaVu Sans"/>
                <a:cs typeface="DejaVu Sans"/>
              </a:rPr>
              <a:t> (I)</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839162724"/>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uadroTexto 33">
            <a:extLst>
              <a:ext uri="{FF2B5EF4-FFF2-40B4-BE49-F238E27FC236}">
                <a16:creationId xmlns:a16="http://schemas.microsoft.com/office/drawing/2014/main" id="{CB3E3F1F-99DE-4135-A093-B68E190E2859}"/>
              </a:ext>
            </a:extLst>
          </p:cNvPr>
          <p:cNvSpPr txBox="1"/>
          <p:nvPr/>
        </p:nvSpPr>
        <p:spPr>
          <a:xfrm>
            <a:off x="6205171" y="3850125"/>
            <a:ext cx="4455542" cy="218521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14172">
              <a:spcBef>
                <a:spcPts val="360"/>
              </a:spcBef>
            </a:pPr>
            <a:r>
              <a:rPr lang="en-US" sz="2000" b="1" spc="-1" dirty="0">
                <a:solidFill>
                  <a:srgbClr val="000000"/>
                </a:solidFill>
                <a:latin typeface="Arial"/>
                <a:ea typeface="ＭＳ Ｐゴシック"/>
              </a:rPr>
              <a:t>Fraud Detection</a:t>
            </a:r>
          </a:p>
          <a:p>
            <a:pPr algn="ctr" defTabSz="914172">
              <a:spcBef>
                <a:spcPts val="360"/>
              </a:spcBef>
            </a:pPr>
            <a:endParaRPr lang="en-US" sz="2000" b="1"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p:txBody>
      </p:sp>
      <p:grpSp>
        <p:nvGrpSpPr>
          <p:cNvPr id="16" name="Grupo 15"/>
          <p:cNvGrpSpPr/>
          <p:nvPr/>
        </p:nvGrpSpPr>
        <p:grpSpPr>
          <a:xfrm>
            <a:off x="-3003796" y="3490464"/>
            <a:ext cx="877445" cy="748402"/>
            <a:chOff x="5240215" y="1936739"/>
            <a:chExt cx="4230073" cy="2997672"/>
          </a:xfrm>
        </p:grpSpPr>
        <p:pic>
          <p:nvPicPr>
            <p:cNvPr id="17" name="Imagen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0215" y="1936739"/>
              <a:ext cx="3347653" cy="2997672"/>
            </a:xfrm>
            <a:prstGeom prst="rect">
              <a:avLst/>
            </a:prstGeom>
          </p:spPr>
        </p:pic>
        <p:pic>
          <p:nvPicPr>
            <p:cNvPr id="18" name="Imagen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5516" y="2212311"/>
              <a:ext cx="858846" cy="821035"/>
            </a:xfrm>
            <a:prstGeom prst="rect">
              <a:avLst/>
            </a:prstGeom>
          </p:spPr>
        </p:pic>
        <p:pic>
          <p:nvPicPr>
            <p:cNvPr id="19" name="Imagen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559590" y="3935805"/>
              <a:ext cx="910698" cy="490376"/>
            </a:xfrm>
            <a:prstGeom prst="rect">
              <a:avLst/>
            </a:prstGeom>
          </p:spPr>
        </p:pic>
        <p:pic>
          <p:nvPicPr>
            <p:cNvPr id="20" name="Imagen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7868" y="3124365"/>
              <a:ext cx="856493" cy="642941"/>
            </a:xfrm>
            <a:prstGeom prst="rect">
              <a:avLst/>
            </a:prstGeom>
          </p:spPr>
        </p:pic>
      </p:grpSp>
      <p:sp>
        <p:nvSpPr>
          <p:cNvPr id="8" name="CuadroTexto 7"/>
          <p:cNvSpPr txBox="1"/>
          <p:nvPr/>
        </p:nvSpPr>
        <p:spPr>
          <a:xfrm>
            <a:off x="1371194" y="1482275"/>
            <a:ext cx="4455542" cy="218521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14172">
              <a:spcBef>
                <a:spcPts val="360"/>
              </a:spcBef>
            </a:pPr>
            <a:r>
              <a:rPr lang="en-US" sz="2000" b="1" spc="-1" dirty="0">
                <a:solidFill>
                  <a:srgbClr val="000000"/>
                </a:solidFill>
                <a:latin typeface="Arial"/>
                <a:ea typeface="ＭＳ Ｐゴシック"/>
              </a:rPr>
              <a:t>Chatbot</a:t>
            </a:r>
          </a:p>
          <a:p>
            <a:pPr algn="ctr" defTabSz="914172">
              <a:spcBef>
                <a:spcPts val="360"/>
              </a:spcBef>
            </a:pPr>
            <a:endParaRPr lang="en-US" sz="2000" b="1"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p:txBody>
      </p:sp>
      <p:sp>
        <p:nvSpPr>
          <p:cNvPr id="31" name="CuadroTexto 30">
            <a:extLst>
              <a:ext uri="{FF2B5EF4-FFF2-40B4-BE49-F238E27FC236}">
                <a16:creationId xmlns:a16="http://schemas.microsoft.com/office/drawing/2014/main" id="{89BE086D-953E-4032-A3C1-3342D72D65DB}"/>
              </a:ext>
            </a:extLst>
          </p:cNvPr>
          <p:cNvSpPr txBox="1"/>
          <p:nvPr/>
        </p:nvSpPr>
        <p:spPr>
          <a:xfrm>
            <a:off x="6205171" y="1482276"/>
            <a:ext cx="4455542" cy="218521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14172">
              <a:spcBef>
                <a:spcPts val="360"/>
              </a:spcBef>
            </a:pPr>
            <a:r>
              <a:rPr lang="en-US" sz="2000" b="1" spc="-1" dirty="0">
                <a:solidFill>
                  <a:srgbClr val="000000"/>
                </a:solidFill>
                <a:latin typeface="Arial"/>
                <a:ea typeface="ＭＳ Ｐゴシック"/>
              </a:rPr>
              <a:t>No Show Prediction</a:t>
            </a:r>
          </a:p>
          <a:p>
            <a:pPr algn="ctr" defTabSz="914172">
              <a:spcBef>
                <a:spcPts val="360"/>
              </a:spcBef>
            </a:pPr>
            <a:endParaRPr lang="en-US" sz="2000" b="1"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p:txBody>
      </p:sp>
      <p:pic>
        <p:nvPicPr>
          <p:cNvPr id="32" name="Imagen 5">
            <a:extLst>
              <a:ext uri="{FF2B5EF4-FFF2-40B4-BE49-F238E27FC236}">
                <a16:creationId xmlns:a16="http://schemas.microsoft.com/office/drawing/2014/main" id="{E6B7D884-CBD4-4976-AA5B-9B0DE3C9663F}"/>
              </a:ext>
            </a:extLst>
          </p:cNvPr>
          <p:cNvPicPr/>
          <p:nvPr/>
        </p:nvPicPr>
        <p:blipFill>
          <a:blip r:embed="rId6"/>
          <a:stretch/>
        </p:blipFill>
        <p:spPr>
          <a:xfrm>
            <a:off x="6444046" y="4866677"/>
            <a:ext cx="1462714" cy="782135"/>
          </a:xfrm>
          <a:prstGeom prst="rect">
            <a:avLst/>
          </a:prstGeom>
          <a:ln>
            <a:noFill/>
          </a:ln>
        </p:spPr>
      </p:pic>
      <p:pic>
        <p:nvPicPr>
          <p:cNvPr id="33" name="Picture 2" descr="Resultado de imagen de pago segurp como es de pago">
            <a:extLst>
              <a:ext uri="{FF2B5EF4-FFF2-40B4-BE49-F238E27FC236}">
                <a16:creationId xmlns:a16="http://schemas.microsoft.com/office/drawing/2014/main" id="{98CC746F-422A-471E-B5D9-6783B5976D7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02181" y="4942447"/>
            <a:ext cx="2408091" cy="630597"/>
          </a:xfrm>
          <a:prstGeom prst="rect">
            <a:avLst/>
          </a:prstGeom>
          <a:noFill/>
          <a:extLst>
            <a:ext uri="{909E8E84-426E-40DD-AFC4-6F175D3DCCD1}">
              <a14:hiddenFill xmlns:a14="http://schemas.microsoft.com/office/drawing/2010/main">
                <a:solidFill>
                  <a:srgbClr val="FFFFFF"/>
                </a:solidFill>
              </a14:hiddenFill>
            </a:ext>
          </a:extLst>
        </p:spPr>
      </p:pic>
      <p:sp>
        <p:nvSpPr>
          <p:cNvPr id="35" name="CuadroTexto 34">
            <a:extLst>
              <a:ext uri="{FF2B5EF4-FFF2-40B4-BE49-F238E27FC236}">
                <a16:creationId xmlns:a16="http://schemas.microsoft.com/office/drawing/2014/main" id="{B069162B-59C5-4C85-AFEF-3E044B8E2BCD}"/>
              </a:ext>
            </a:extLst>
          </p:cNvPr>
          <p:cNvSpPr txBox="1"/>
          <p:nvPr/>
        </p:nvSpPr>
        <p:spPr>
          <a:xfrm>
            <a:off x="1371194" y="3850125"/>
            <a:ext cx="4455542" cy="218521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14172">
              <a:spcBef>
                <a:spcPts val="360"/>
              </a:spcBef>
            </a:pPr>
            <a:r>
              <a:rPr lang="en-US" sz="2000" b="1" spc="-1" dirty="0">
                <a:solidFill>
                  <a:srgbClr val="000000"/>
                </a:solidFill>
                <a:latin typeface="Arial"/>
                <a:ea typeface="ＭＳ Ｐゴシック"/>
              </a:rPr>
              <a:t>Check-in/Boarding</a:t>
            </a:r>
          </a:p>
          <a:p>
            <a:pPr algn="ctr" defTabSz="914172">
              <a:spcBef>
                <a:spcPts val="360"/>
              </a:spcBef>
            </a:pPr>
            <a:endParaRPr lang="en-US" sz="2000" b="1"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p:txBody>
      </p:sp>
      <p:pic>
        <p:nvPicPr>
          <p:cNvPr id="6146" name="Picture 2" descr="12 tips for minimising no-show - DeFabrique">
            <a:extLst>
              <a:ext uri="{FF2B5EF4-FFF2-40B4-BE49-F238E27FC236}">
                <a16:creationId xmlns:a16="http://schemas.microsoft.com/office/drawing/2014/main" id="{4B134864-9A6A-4DF5-9A2A-D7348A79F6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1522" y="2056915"/>
            <a:ext cx="2504575" cy="140725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hatbot o Humano para mi atención al cliente? - LiveBeep - Chat en Vivo">
            <a:extLst>
              <a:ext uri="{FF2B5EF4-FFF2-40B4-BE49-F238E27FC236}">
                <a16:creationId xmlns:a16="http://schemas.microsoft.com/office/drawing/2014/main" id="{207124A9-D8E3-4BBB-AB9A-122F6EEBA71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6835" y="2056915"/>
            <a:ext cx="3704260" cy="122840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lustración de Pasajeros Personas Personas Dibujos Animados Ilustración  Panorámica Horizontal Pasajeros En El Aeropuerto En El Mostrador De  Facturación Gente De Dibujos Animados En La Fila Panorama De Ilustración  Vectorial Horizontal El">
            <a:extLst>
              <a:ext uri="{FF2B5EF4-FFF2-40B4-BE49-F238E27FC236}">
                <a16:creationId xmlns:a16="http://schemas.microsoft.com/office/drawing/2014/main" id="{B882973C-6178-43E0-9691-D7FEE6087F9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3711" y="4468105"/>
            <a:ext cx="3732765" cy="1393430"/>
          </a:xfrm>
          <a:prstGeom prst="rect">
            <a:avLst/>
          </a:prstGeom>
          <a:noFill/>
          <a:extLst>
            <a:ext uri="{909E8E84-426E-40DD-AFC4-6F175D3DCCD1}">
              <a14:hiddenFill xmlns:a14="http://schemas.microsoft.com/office/drawing/2010/main">
                <a:solidFill>
                  <a:srgbClr val="FFFFFF"/>
                </a:solidFill>
              </a14:hiddenFill>
            </a:ext>
          </a:extLst>
        </p:spPr>
      </p:pic>
      <p:sp>
        <p:nvSpPr>
          <p:cNvPr id="3" name="CustomShape 1">
            <a:extLst>
              <a:ext uri="{FF2B5EF4-FFF2-40B4-BE49-F238E27FC236}">
                <a16:creationId xmlns:a16="http://schemas.microsoft.com/office/drawing/2014/main" id="{35951D1B-5EA7-5985-B42E-F894DE248A44}"/>
              </a:ext>
            </a:extLst>
          </p:cNvPr>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defRPr/>
            </a:pPr>
            <a:r>
              <a:rPr kumimoji="0" lang="en-US" sz="4800" b="0" i="0" u="none" strike="noStrike" kern="1200" cap="all" spc="-1" normalizeH="0" baseline="0" noProof="0" dirty="0" err="1">
                <a:ln>
                  <a:noFill/>
                </a:ln>
                <a:solidFill>
                  <a:srgbClr val="0097B6"/>
                </a:solidFill>
                <a:effectLst/>
                <a:uLnTx/>
                <a:uFillTx/>
                <a:latin typeface="Arial"/>
                <a:ea typeface="DejaVu Sans"/>
                <a:cs typeface="DejaVu Sans"/>
              </a:rPr>
              <a:t>Aerolí</a:t>
            </a:r>
            <a:r>
              <a:rPr lang="en-US" sz="4800" cap="all" spc="-1" dirty="0" err="1">
                <a:solidFill>
                  <a:srgbClr val="0097B6"/>
                </a:solidFill>
                <a:latin typeface="Arial"/>
                <a:ea typeface="DejaVu Sans"/>
                <a:cs typeface="DejaVu Sans"/>
              </a:rPr>
              <a:t>neas</a:t>
            </a:r>
            <a:r>
              <a:rPr lang="en-US" sz="4800" cap="all" spc="-1" dirty="0">
                <a:solidFill>
                  <a:srgbClr val="0097B6"/>
                </a:solidFill>
                <a:latin typeface="Arial"/>
                <a:ea typeface="DejaVu Sans"/>
                <a:cs typeface="DejaVu Sans"/>
              </a:rPr>
              <a:t> (II)</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493207591"/>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8" grpId="0" animBg="1"/>
      <p:bldP spid="31" grpId="0" animBg="1"/>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adroTexto 14"/>
          <p:cNvSpPr txBox="1"/>
          <p:nvPr/>
        </p:nvSpPr>
        <p:spPr>
          <a:xfrm>
            <a:off x="6051131" y="1394759"/>
            <a:ext cx="4585982" cy="219547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14172">
              <a:spcBef>
                <a:spcPts val="360"/>
              </a:spcBef>
            </a:pPr>
            <a:r>
              <a:rPr lang="en-US" sz="2000" b="1" spc="-1" dirty="0">
                <a:solidFill>
                  <a:srgbClr val="000000"/>
                </a:solidFill>
                <a:latin typeface="Arial"/>
                <a:ea typeface="ＭＳ Ｐゴシック"/>
              </a:rPr>
              <a:t>Hospital Clustering</a:t>
            </a: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p:txBody>
      </p:sp>
      <p:sp>
        <p:nvSpPr>
          <p:cNvPr id="13" name="CuadroTexto 12"/>
          <p:cNvSpPr txBox="1"/>
          <p:nvPr/>
        </p:nvSpPr>
        <p:spPr>
          <a:xfrm>
            <a:off x="6105448" y="3788034"/>
            <a:ext cx="4583693" cy="2195473"/>
          </a:xfrm>
          <a:prstGeom prst="rect">
            <a:avLst/>
          </a:prstGeom>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14172">
              <a:spcBef>
                <a:spcPts val="360"/>
              </a:spcBef>
            </a:pPr>
            <a:r>
              <a:rPr lang="en-US" sz="2000" b="1" spc="-1" dirty="0">
                <a:solidFill>
                  <a:srgbClr val="000000"/>
                </a:solidFill>
                <a:latin typeface="Arial"/>
                <a:ea typeface="ＭＳ Ｐゴシック"/>
              </a:rPr>
              <a:t>Image Classification</a:t>
            </a:r>
            <a:endParaRPr lang="en-US" sz="2000" spc="-1" dirty="0">
              <a:solidFill>
                <a:srgbClr val="000000"/>
              </a:solidFill>
              <a:latin typeface="Arial"/>
              <a:ea typeface="ＭＳ Ｐゴシック"/>
            </a:endParaRPr>
          </a:p>
          <a:p>
            <a:pPr algn="ctr" defTabSz="914172">
              <a:spcBef>
                <a:spcPts val="360"/>
              </a:spcBef>
            </a:pPr>
            <a:r>
              <a:rPr lang="en-US" sz="2000" spc="-1" dirty="0">
                <a:solidFill>
                  <a:srgbClr val="000000"/>
                </a:solidFill>
                <a:latin typeface="Arial"/>
                <a:ea typeface="ＭＳ Ｐゴシック"/>
              </a:rPr>
              <a:t>Brain cancer diagnosis</a:t>
            </a: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p:txBody>
      </p:sp>
      <p:sp>
        <p:nvSpPr>
          <p:cNvPr id="8" name="CuadroTexto 7"/>
          <p:cNvSpPr txBox="1"/>
          <p:nvPr/>
        </p:nvSpPr>
        <p:spPr>
          <a:xfrm>
            <a:off x="1431426" y="1405015"/>
            <a:ext cx="4395010" cy="218521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14172">
              <a:spcBef>
                <a:spcPts val="360"/>
              </a:spcBef>
            </a:pPr>
            <a:r>
              <a:rPr lang="en-US" sz="2000" b="1" spc="-1" dirty="0">
                <a:solidFill>
                  <a:srgbClr val="000000"/>
                </a:solidFill>
                <a:latin typeface="Arial"/>
                <a:ea typeface="ＭＳ Ｐゴシック"/>
              </a:rPr>
              <a:t>MLS/MLP </a:t>
            </a:r>
          </a:p>
          <a:p>
            <a:pPr algn="ctr" defTabSz="914172">
              <a:spcBef>
                <a:spcPts val="360"/>
              </a:spcBef>
            </a:pPr>
            <a:r>
              <a:rPr lang="en-US" sz="2000" spc="-1" dirty="0">
                <a:solidFill>
                  <a:srgbClr val="000000"/>
                </a:solidFill>
                <a:latin typeface="Arial"/>
                <a:ea typeface="ＭＳ Ｐゴシック"/>
              </a:rPr>
              <a:t>Standards &amp; Prediction</a:t>
            </a: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a:p>
            <a:pPr algn="ctr" defTabSz="914172">
              <a:spcBef>
                <a:spcPts val="360"/>
              </a:spcBef>
            </a:pPr>
            <a:endParaRPr lang="en-US" sz="1400" spc="-1" dirty="0">
              <a:solidFill>
                <a:prstClr val="black"/>
              </a:solidFill>
              <a:latin typeface="Arial"/>
              <a:ea typeface="ＭＳ Ｐゴシック"/>
            </a:endParaRPr>
          </a:p>
        </p:txBody>
      </p:sp>
      <p:sp>
        <p:nvSpPr>
          <p:cNvPr id="14" name="CuadroTexto 13"/>
          <p:cNvSpPr txBox="1"/>
          <p:nvPr/>
        </p:nvSpPr>
        <p:spPr>
          <a:xfrm>
            <a:off x="1419705" y="3788034"/>
            <a:ext cx="4395010" cy="219547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14172">
              <a:spcBef>
                <a:spcPts val="360"/>
              </a:spcBef>
            </a:pPr>
            <a:r>
              <a:rPr lang="en-US" sz="2000" b="1" spc="-1" dirty="0">
                <a:solidFill>
                  <a:srgbClr val="000000"/>
                </a:solidFill>
                <a:latin typeface="Arial"/>
                <a:ea typeface="ＭＳ Ｐゴシック"/>
              </a:rPr>
              <a:t>Automatic Codification </a:t>
            </a: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a:p>
            <a:pPr algn="ctr" defTabSz="914172">
              <a:spcBef>
                <a:spcPts val="360"/>
              </a:spcBef>
            </a:pPr>
            <a:endParaRPr lang="en-US" sz="2000" spc="-1" dirty="0">
              <a:solidFill>
                <a:srgbClr val="000000"/>
              </a:solidFill>
              <a:latin typeface="Arial"/>
              <a:ea typeface="ＭＳ Ｐゴシック"/>
            </a:endParaRPr>
          </a:p>
        </p:txBody>
      </p:sp>
      <p:grpSp>
        <p:nvGrpSpPr>
          <p:cNvPr id="7" name="Grupo 6">
            <a:extLst>
              <a:ext uri="{FF2B5EF4-FFF2-40B4-BE49-F238E27FC236}">
                <a16:creationId xmlns:a16="http://schemas.microsoft.com/office/drawing/2014/main" id="{2ED1C79A-2DE2-4B5B-8048-EE77045FE3C4}"/>
              </a:ext>
            </a:extLst>
          </p:cNvPr>
          <p:cNvGrpSpPr/>
          <p:nvPr/>
        </p:nvGrpSpPr>
        <p:grpSpPr>
          <a:xfrm>
            <a:off x="6868269" y="2034894"/>
            <a:ext cx="3058052" cy="1210282"/>
            <a:chOff x="7097508" y="2062505"/>
            <a:chExt cx="3606372" cy="1427290"/>
          </a:xfrm>
        </p:grpSpPr>
        <p:pic>
          <p:nvPicPr>
            <p:cNvPr id="9" name="Imagen 8">
              <a:extLst>
                <a:ext uri="{FF2B5EF4-FFF2-40B4-BE49-F238E27FC236}">
                  <a16:creationId xmlns:a16="http://schemas.microsoft.com/office/drawing/2014/main" id="{8825B363-EFF7-4446-AEC3-04C61D494E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8900" y="2062505"/>
              <a:ext cx="1374980" cy="1427290"/>
            </a:xfrm>
            <a:prstGeom prst="rect">
              <a:avLst/>
            </a:prstGeom>
          </p:spPr>
        </p:pic>
        <p:pic>
          <p:nvPicPr>
            <p:cNvPr id="10" name="Imagen 9">
              <a:extLst>
                <a:ext uri="{FF2B5EF4-FFF2-40B4-BE49-F238E27FC236}">
                  <a16:creationId xmlns:a16="http://schemas.microsoft.com/office/drawing/2014/main" id="{5F79C5CC-EC9F-46CE-8BAC-0DB3EDFD63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7508" y="2062506"/>
              <a:ext cx="1374980" cy="1427289"/>
            </a:xfrm>
            <a:prstGeom prst="rect">
              <a:avLst/>
            </a:prstGeom>
          </p:spPr>
        </p:pic>
        <p:sp>
          <p:nvSpPr>
            <p:cNvPr id="11" name="Flecha: a la derecha 10">
              <a:extLst>
                <a:ext uri="{FF2B5EF4-FFF2-40B4-BE49-F238E27FC236}">
                  <a16:creationId xmlns:a16="http://schemas.microsoft.com/office/drawing/2014/main" id="{9DABF811-619E-47E2-B06F-247C25DACA37}"/>
                </a:ext>
              </a:extLst>
            </p:cNvPr>
            <p:cNvSpPr/>
            <p:nvPr/>
          </p:nvSpPr>
          <p:spPr>
            <a:xfrm>
              <a:off x="8729663" y="2700156"/>
              <a:ext cx="30003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07" eaLnBrk="0" fontAlgn="base" hangingPunct="0">
                <a:spcBef>
                  <a:spcPct val="0"/>
                </a:spcBef>
                <a:spcAft>
                  <a:spcPct val="0"/>
                </a:spcAft>
              </a:pPr>
              <a:endParaRPr lang="en-US">
                <a:solidFill>
                  <a:srgbClr val="FFFFFF"/>
                </a:solidFill>
                <a:latin typeface="Lato Light"/>
                <a:ea typeface="ＭＳ Ｐゴシック"/>
              </a:endParaRPr>
            </a:p>
          </p:txBody>
        </p:sp>
      </p:grpSp>
      <p:pic>
        <p:nvPicPr>
          <p:cNvPr id="3" name="Imagen 2">
            <a:extLst>
              <a:ext uri="{FF2B5EF4-FFF2-40B4-BE49-F238E27FC236}">
                <a16:creationId xmlns:a16="http://schemas.microsoft.com/office/drawing/2014/main" id="{12BE6411-A80B-4923-A5FE-F274A8020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7940" y="2187977"/>
            <a:ext cx="1877131" cy="1249856"/>
          </a:xfrm>
          <a:prstGeom prst="rect">
            <a:avLst/>
          </a:prstGeom>
        </p:spPr>
      </p:pic>
      <p:pic>
        <p:nvPicPr>
          <p:cNvPr id="5" name="Imagen 4">
            <a:extLst>
              <a:ext uri="{FF2B5EF4-FFF2-40B4-BE49-F238E27FC236}">
                <a16:creationId xmlns:a16="http://schemas.microsoft.com/office/drawing/2014/main" id="{70159A65-246C-4A7A-9972-D92503C96D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6804" y="4431171"/>
            <a:ext cx="2559403" cy="1204623"/>
          </a:xfrm>
          <a:prstGeom prst="rect">
            <a:avLst/>
          </a:prstGeom>
        </p:spPr>
      </p:pic>
      <p:pic>
        <p:nvPicPr>
          <p:cNvPr id="12" name="Imagen 11">
            <a:extLst>
              <a:ext uri="{FF2B5EF4-FFF2-40B4-BE49-F238E27FC236}">
                <a16:creationId xmlns:a16="http://schemas.microsoft.com/office/drawing/2014/main" id="{F222F6AF-A3B5-493C-9FCC-D7814267E5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19988" y="4608442"/>
            <a:ext cx="1973398" cy="1105103"/>
          </a:xfrm>
          <a:prstGeom prst="rect">
            <a:avLst/>
          </a:prstGeom>
        </p:spPr>
      </p:pic>
      <p:sp>
        <p:nvSpPr>
          <p:cNvPr id="2" name="CustomShape 1">
            <a:extLst>
              <a:ext uri="{FF2B5EF4-FFF2-40B4-BE49-F238E27FC236}">
                <a16:creationId xmlns:a16="http://schemas.microsoft.com/office/drawing/2014/main" id="{D192DCBD-9F89-429B-B85D-B092ADF294B5}"/>
              </a:ext>
            </a:extLst>
          </p:cNvPr>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lvl="0">
              <a:defRPr/>
            </a:pPr>
            <a:r>
              <a:rPr kumimoji="0" lang="en-US" sz="4800" b="0" i="0" u="none" strike="noStrike" kern="1200" cap="all" spc="-1" normalizeH="0" baseline="0" noProof="0" dirty="0" err="1">
                <a:ln>
                  <a:noFill/>
                </a:ln>
                <a:solidFill>
                  <a:srgbClr val="0097B6"/>
                </a:solidFill>
                <a:effectLst/>
                <a:uLnTx/>
                <a:uFillTx/>
                <a:latin typeface="Arial"/>
                <a:ea typeface="DejaVu Sans"/>
                <a:cs typeface="DejaVu Sans"/>
              </a:rPr>
              <a:t>sanidad</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988661656"/>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animBg="1"/>
      <p:bldP spid="8"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sp>
        <p:nvSpPr>
          <p:cNvPr id="501" name="CustomShape 1"/>
          <p:cNvSpPr/>
          <p:nvPr/>
        </p:nvSpPr>
        <p:spPr>
          <a:xfrm>
            <a:off x="0" y="435383"/>
            <a:ext cx="6837082"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all" spc="-1" normalizeH="0" baseline="0" noProof="0" dirty="0" err="1">
                <a:ln>
                  <a:noFill/>
                </a:ln>
                <a:solidFill>
                  <a:srgbClr val="FFFFFF"/>
                </a:solidFill>
                <a:effectLst/>
                <a:uLnTx/>
                <a:uFillTx/>
                <a:latin typeface="Arial"/>
              </a:rPr>
              <a:t>Resumen</a:t>
            </a:r>
            <a:endParaRPr kumimoji="0" lang="en-US" sz="4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98648631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196657" y="442138"/>
            <a:ext cx="5322654" cy="575490"/>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nchor="ctr"/>
          <a:lstStyle/>
          <a:p>
            <a:pPr defTabSz="914172">
              <a:defRPr/>
            </a:pPr>
            <a:r>
              <a:rPr lang="en-US" sz="3599" cap="all" spc="-1" dirty="0">
                <a:solidFill>
                  <a:srgbClr val="0097B6"/>
                </a:solidFill>
                <a:latin typeface="Arial"/>
                <a:ea typeface="DejaVu Sans"/>
                <a:cs typeface="DejaVu Sans"/>
              </a:rPr>
              <a:t>ML SUMMARY</a:t>
            </a:r>
            <a:endParaRPr lang="en-US" sz="3599" spc="-1" dirty="0">
              <a:solidFill>
                <a:prstClr val="black"/>
              </a:solidFill>
              <a:latin typeface="Arial"/>
              <a:ea typeface="DejaVu Sans"/>
              <a:cs typeface="DejaVu Sans"/>
            </a:endParaRPr>
          </a:p>
        </p:txBody>
      </p:sp>
      <p:sp>
        <p:nvSpPr>
          <p:cNvPr id="629" name="CustomShape 3"/>
          <p:cNvSpPr/>
          <p:nvPr/>
        </p:nvSpPr>
        <p:spPr>
          <a:xfrm>
            <a:off x="373851" y="2132483"/>
            <a:ext cx="11444299" cy="3760301"/>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lstStyle/>
          <a:p>
            <a:pPr algn="just" defTabSz="914172">
              <a:spcBef>
                <a:spcPts val="360"/>
              </a:spcBef>
              <a:defRPr/>
            </a:pPr>
            <a:endParaRPr lang="en-US" spc="-1" dirty="0">
              <a:solidFill>
                <a:prstClr val="black"/>
              </a:solidFill>
              <a:latin typeface="Arial"/>
              <a:ea typeface="DejaVu Sans"/>
              <a:cs typeface="DejaVu Sans"/>
            </a:endParaRPr>
          </a:p>
        </p:txBody>
      </p:sp>
      <p:grpSp>
        <p:nvGrpSpPr>
          <p:cNvPr id="6" name="Grupo 5"/>
          <p:cNvGrpSpPr/>
          <p:nvPr/>
        </p:nvGrpSpPr>
        <p:grpSpPr>
          <a:xfrm>
            <a:off x="257646" y="3840647"/>
            <a:ext cx="914162" cy="914162"/>
            <a:chOff x="1233578" y="3045125"/>
            <a:chExt cx="914400" cy="914400"/>
          </a:xfrm>
        </p:grpSpPr>
        <p:sp>
          <p:nvSpPr>
            <p:cNvPr id="3" name="Elipse 2"/>
            <p:cNvSpPr/>
            <p:nvPr/>
          </p:nvSpPr>
          <p:spPr>
            <a:xfrm>
              <a:off x="1233578" y="3045125"/>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914172"/>
              <a:endParaRPr lang="es-ES">
                <a:solidFill>
                  <a:prstClr val="black"/>
                </a:solidFill>
                <a:latin typeface="Arial"/>
              </a:endParaRPr>
            </a:p>
          </p:txBody>
        </p:sp>
        <p:sp>
          <p:nvSpPr>
            <p:cNvPr id="4" name="CuadroTexto 3"/>
            <p:cNvSpPr txBox="1"/>
            <p:nvPr/>
          </p:nvSpPr>
          <p:spPr>
            <a:xfrm>
              <a:off x="1461618" y="3293183"/>
              <a:ext cx="596094" cy="40021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defTabSz="914172"/>
              <a:r>
                <a:rPr lang="es-ES_tradnl" sz="2000" b="1" dirty="0">
                  <a:solidFill>
                    <a:prstClr val="black"/>
                  </a:solidFill>
                  <a:latin typeface="Arial"/>
                </a:rPr>
                <a:t>ML</a:t>
              </a:r>
              <a:endParaRPr lang="es-ES" sz="2000" b="1" dirty="0">
                <a:solidFill>
                  <a:prstClr val="black"/>
                </a:solidFill>
                <a:latin typeface="Arial"/>
              </a:endParaRPr>
            </a:p>
          </p:txBody>
        </p:sp>
      </p:grpSp>
      <p:sp>
        <p:nvSpPr>
          <p:cNvPr id="8" name="CuadroTexto 7"/>
          <p:cNvSpPr txBox="1"/>
          <p:nvPr/>
        </p:nvSpPr>
        <p:spPr>
          <a:xfrm>
            <a:off x="2178293" y="1727236"/>
            <a:ext cx="1388492" cy="523220"/>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err="1">
                <a:solidFill>
                  <a:prstClr val="black"/>
                </a:solidFill>
                <a:latin typeface="Arial"/>
              </a:rPr>
              <a:t>Supervised</a:t>
            </a:r>
            <a:r>
              <a:rPr lang="es-ES_tradnl" sz="1400" dirty="0">
                <a:solidFill>
                  <a:prstClr val="black"/>
                </a:solidFill>
                <a:latin typeface="Arial"/>
              </a:rPr>
              <a:t> Learning</a:t>
            </a:r>
            <a:endParaRPr lang="es-ES" sz="1400" dirty="0">
              <a:solidFill>
                <a:prstClr val="black"/>
              </a:solidFill>
              <a:latin typeface="Arial"/>
            </a:endParaRPr>
          </a:p>
        </p:txBody>
      </p:sp>
      <p:sp>
        <p:nvSpPr>
          <p:cNvPr id="12" name="CuadroTexto 11"/>
          <p:cNvSpPr txBox="1"/>
          <p:nvPr/>
        </p:nvSpPr>
        <p:spPr>
          <a:xfrm>
            <a:off x="1904308" y="4258285"/>
            <a:ext cx="1771186" cy="523220"/>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err="1">
                <a:solidFill>
                  <a:prstClr val="black"/>
                </a:solidFill>
                <a:latin typeface="Arial"/>
              </a:rPr>
              <a:t>Unsupervised</a:t>
            </a:r>
            <a:r>
              <a:rPr lang="es-ES_tradnl" sz="1400" dirty="0">
                <a:solidFill>
                  <a:prstClr val="black"/>
                </a:solidFill>
                <a:latin typeface="Arial"/>
              </a:rPr>
              <a:t> Learning</a:t>
            </a:r>
            <a:endParaRPr lang="es-ES" sz="1400" dirty="0">
              <a:solidFill>
                <a:prstClr val="black"/>
              </a:solidFill>
              <a:latin typeface="Arial"/>
            </a:endParaRPr>
          </a:p>
        </p:txBody>
      </p:sp>
      <p:cxnSp>
        <p:nvCxnSpPr>
          <p:cNvPr id="25" name="Conector recto de flecha 24"/>
          <p:cNvCxnSpPr/>
          <p:nvPr/>
        </p:nvCxnSpPr>
        <p:spPr>
          <a:xfrm flipV="1">
            <a:off x="999652" y="2109224"/>
            <a:ext cx="985495" cy="16177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ector recto de flecha 25"/>
          <p:cNvCxnSpPr/>
          <p:nvPr/>
        </p:nvCxnSpPr>
        <p:spPr>
          <a:xfrm>
            <a:off x="1236332" y="4444110"/>
            <a:ext cx="6034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CuadroTexto 43"/>
          <p:cNvSpPr txBox="1"/>
          <p:nvPr/>
        </p:nvSpPr>
        <p:spPr>
          <a:xfrm>
            <a:off x="4536349" y="4008151"/>
            <a:ext cx="1388492" cy="307777"/>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err="1">
                <a:solidFill>
                  <a:prstClr val="black"/>
                </a:solidFill>
                <a:latin typeface="Arial"/>
              </a:rPr>
              <a:t>Clustering</a:t>
            </a:r>
            <a:endParaRPr lang="es-ES" sz="1400" dirty="0">
              <a:solidFill>
                <a:prstClr val="black"/>
              </a:solidFill>
              <a:latin typeface="Arial"/>
            </a:endParaRPr>
          </a:p>
        </p:txBody>
      </p:sp>
      <p:sp>
        <p:nvSpPr>
          <p:cNvPr id="45" name="CuadroTexto 44"/>
          <p:cNvSpPr txBox="1"/>
          <p:nvPr/>
        </p:nvSpPr>
        <p:spPr>
          <a:xfrm>
            <a:off x="4526168" y="4605950"/>
            <a:ext cx="1504511" cy="523220"/>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err="1">
                <a:solidFill>
                  <a:prstClr val="black"/>
                </a:solidFill>
                <a:latin typeface="Arial"/>
              </a:rPr>
              <a:t>Dimensionality</a:t>
            </a:r>
            <a:r>
              <a:rPr lang="es-ES_tradnl" sz="1400" dirty="0">
                <a:solidFill>
                  <a:prstClr val="black"/>
                </a:solidFill>
                <a:latin typeface="Arial"/>
              </a:rPr>
              <a:t> </a:t>
            </a:r>
            <a:r>
              <a:rPr lang="es-ES_tradnl" sz="1400" dirty="0" err="1">
                <a:solidFill>
                  <a:prstClr val="black"/>
                </a:solidFill>
                <a:latin typeface="Arial"/>
              </a:rPr>
              <a:t>reduction</a:t>
            </a:r>
            <a:endParaRPr lang="es-ES" sz="1400" dirty="0">
              <a:solidFill>
                <a:prstClr val="black"/>
              </a:solidFill>
              <a:latin typeface="Arial"/>
            </a:endParaRPr>
          </a:p>
        </p:txBody>
      </p:sp>
      <p:cxnSp>
        <p:nvCxnSpPr>
          <p:cNvPr id="46" name="Conector recto de flecha 45"/>
          <p:cNvCxnSpPr/>
          <p:nvPr/>
        </p:nvCxnSpPr>
        <p:spPr>
          <a:xfrm flipV="1">
            <a:off x="3964388" y="4208442"/>
            <a:ext cx="467354" cy="2798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Conector recto de flecha 46"/>
          <p:cNvCxnSpPr/>
          <p:nvPr/>
        </p:nvCxnSpPr>
        <p:spPr>
          <a:xfrm>
            <a:off x="3964388" y="4525810"/>
            <a:ext cx="421649" cy="2959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CuadroTexto 51"/>
          <p:cNvSpPr txBox="1"/>
          <p:nvPr/>
        </p:nvSpPr>
        <p:spPr>
          <a:xfrm>
            <a:off x="1904307" y="5780401"/>
            <a:ext cx="1771186" cy="307777"/>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a:solidFill>
                  <a:prstClr val="black"/>
                </a:solidFill>
                <a:latin typeface="Arial"/>
              </a:rPr>
              <a:t>Otros</a:t>
            </a:r>
            <a:endParaRPr lang="es-ES" sz="1400" dirty="0">
              <a:solidFill>
                <a:prstClr val="black"/>
              </a:solidFill>
              <a:latin typeface="Arial"/>
            </a:endParaRPr>
          </a:p>
        </p:txBody>
      </p:sp>
      <p:cxnSp>
        <p:nvCxnSpPr>
          <p:cNvPr id="53" name="Conector recto de flecha 52"/>
          <p:cNvCxnSpPr/>
          <p:nvPr/>
        </p:nvCxnSpPr>
        <p:spPr>
          <a:xfrm>
            <a:off x="1036488" y="4922195"/>
            <a:ext cx="803295" cy="9196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CuadroTexto 62"/>
          <p:cNvSpPr txBox="1"/>
          <p:nvPr/>
        </p:nvSpPr>
        <p:spPr>
          <a:xfrm>
            <a:off x="4237027" y="5627027"/>
            <a:ext cx="2966714" cy="646331"/>
          </a:xfrm>
          <a:prstGeom prst="rect">
            <a:avLst/>
          </a:prstGeom>
          <a:noFill/>
        </p:spPr>
        <p:txBody>
          <a:bodyPr wrap="square" rtlCol="0">
            <a:spAutoFit/>
          </a:bodyPr>
          <a:lstStyle/>
          <a:p>
            <a:pPr marL="285679" indent="-285679" defTabSz="914172">
              <a:buFont typeface="Arial" panose="020B0604020202020204" pitchFamily="34" charset="0"/>
              <a:buChar char="•"/>
            </a:pPr>
            <a:r>
              <a:rPr lang="es-ES_tradnl" sz="1200" dirty="0">
                <a:solidFill>
                  <a:prstClr val="black"/>
                </a:solidFill>
                <a:latin typeface="Arial"/>
              </a:rPr>
              <a:t>Sistemas de Recomendación</a:t>
            </a:r>
          </a:p>
          <a:p>
            <a:pPr marL="285679" indent="-285679" defTabSz="914172">
              <a:buFont typeface="Arial" panose="020B0604020202020204" pitchFamily="34" charset="0"/>
              <a:buChar char="•"/>
            </a:pPr>
            <a:r>
              <a:rPr lang="es-ES_tradnl" sz="1200" dirty="0" err="1">
                <a:solidFill>
                  <a:prstClr val="black"/>
                </a:solidFill>
                <a:latin typeface="Arial"/>
              </a:rPr>
              <a:t>Reinforcement</a:t>
            </a:r>
            <a:r>
              <a:rPr lang="es-ES_tradnl" sz="1200" dirty="0">
                <a:solidFill>
                  <a:prstClr val="black"/>
                </a:solidFill>
                <a:latin typeface="Arial"/>
              </a:rPr>
              <a:t> Learning</a:t>
            </a:r>
          </a:p>
          <a:p>
            <a:pPr marL="285679" indent="-285679" defTabSz="914172">
              <a:buFont typeface="Arial" panose="020B0604020202020204" pitchFamily="34" charset="0"/>
              <a:buChar char="•"/>
            </a:pPr>
            <a:r>
              <a:rPr lang="es-ES_tradnl" sz="1200" dirty="0">
                <a:solidFill>
                  <a:prstClr val="black"/>
                </a:solidFill>
                <a:latin typeface="Arial"/>
              </a:rPr>
              <a:t>…</a:t>
            </a:r>
          </a:p>
        </p:txBody>
      </p:sp>
      <p:sp>
        <p:nvSpPr>
          <p:cNvPr id="64" name="CuadroTexto 63"/>
          <p:cNvSpPr txBox="1"/>
          <p:nvPr/>
        </p:nvSpPr>
        <p:spPr>
          <a:xfrm>
            <a:off x="6450599" y="3910190"/>
            <a:ext cx="2966714" cy="461665"/>
          </a:xfrm>
          <a:prstGeom prst="rect">
            <a:avLst/>
          </a:prstGeom>
          <a:noFill/>
        </p:spPr>
        <p:txBody>
          <a:bodyPr wrap="square" rtlCol="0">
            <a:spAutoFit/>
          </a:bodyPr>
          <a:lstStyle/>
          <a:p>
            <a:pPr marL="285679" indent="-285679" defTabSz="914172">
              <a:buFont typeface="Arial" panose="020B0604020202020204" pitchFamily="34" charset="0"/>
              <a:buChar char="•"/>
            </a:pPr>
            <a:r>
              <a:rPr lang="es-ES_tradnl" sz="1200" dirty="0" err="1">
                <a:solidFill>
                  <a:prstClr val="black"/>
                </a:solidFill>
                <a:latin typeface="Arial"/>
              </a:rPr>
              <a:t>Hierarchical</a:t>
            </a:r>
            <a:endParaRPr lang="es-ES_tradnl" sz="1200" dirty="0">
              <a:solidFill>
                <a:prstClr val="black"/>
              </a:solidFill>
              <a:latin typeface="Arial"/>
            </a:endParaRPr>
          </a:p>
          <a:p>
            <a:pPr marL="285679" indent="-285679" defTabSz="914172">
              <a:buFont typeface="Arial" panose="020B0604020202020204" pitchFamily="34" charset="0"/>
              <a:buChar char="•"/>
            </a:pPr>
            <a:r>
              <a:rPr lang="es-ES_tradnl" sz="1200" dirty="0" err="1">
                <a:solidFill>
                  <a:prstClr val="black"/>
                </a:solidFill>
                <a:latin typeface="Arial"/>
              </a:rPr>
              <a:t>Partition</a:t>
            </a:r>
            <a:endParaRPr lang="es-ES_tradnl" sz="1200" dirty="0">
              <a:solidFill>
                <a:prstClr val="black"/>
              </a:solidFill>
              <a:latin typeface="Arial"/>
            </a:endParaRPr>
          </a:p>
        </p:txBody>
      </p:sp>
      <p:sp>
        <p:nvSpPr>
          <p:cNvPr id="65" name="CuadroTexto 64"/>
          <p:cNvSpPr txBox="1"/>
          <p:nvPr/>
        </p:nvSpPr>
        <p:spPr>
          <a:xfrm>
            <a:off x="6401325" y="4821731"/>
            <a:ext cx="2966714" cy="276999"/>
          </a:xfrm>
          <a:prstGeom prst="rect">
            <a:avLst/>
          </a:prstGeom>
          <a:noFill/>
        </p:spPr>
        <p:txBody>
          <a:bodyPr wrap="square" rtlCol="0">
            <a:spAutoFit/>
          </a:bodyPr>
          <a:lstStyle/>
          <a:p>
            <a:pPr marL="285679" indent="-285679" defTabSz="914172">
              <a:buFont typeface="Arial" panose="020B0604020202020204" pitchFamily="34" charset="0"/>
              <a:buChar char="•"/>
            </a:pPr>
            <a:r>
              <a:rPr lang="es-ES_tradnl" sz="1200" dirty="0">
                <a:solidFill>
                  <a:prstClr val="black"/>
                </a:solidFill>
                <a:latin typeface="Arial"/>
              </a:rPr>
              <a:t>PCA</a:t>
            </a:r>
          </a:p>
        </p:txBody>
      </p:sp>
      <p:sp>
        <p:nvSpPr>
          <p:cNvPr id="66" name="Abrir llave 65"/>
          <p:cNvSpPr/>
          <p:nvPr/>
        </p:nvSpPr>
        <p:spPr>
          <a:xfrm>
            <a:off x="6021781" y="3753163"/>
            <a:ext cx="584878" cy="73399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914172"/>
            <a:endParaRPr lang="es-ES">
              <a:solidFill>
                <a:prstClr val="black"/>
              </a:solidFill>
              <a:latin typeface="Arial"/>
            </a:endParaRPr>
          </a:p>
        </p:txBody>
      </p:sp>
      <p:sp>
        <p:nvSpPr>
          <p:cNvPr id="67" name="Abrir llave 66"/>
          <p:cNvSpPr/>
          <p:nvPr/>
        </p:nvSpPr>
        <p:spPr>
          <a:xfrm>
            <a:off x="3785770" y="5492265"/>
            <a:ext cx="584878" cy="85801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914172"/>
            <a:endParaRPr lang="es-ES">
              <a:solidFill>
                <a:prstClr val="black"/>
              </a:solidFill>
              <a:latin typeface="Arial"/>
            </a:endParaRPr>
          </a:p>
        </p:txBody>
      </p:sp>
      <p:sp>
        <p:nvSpPr>
          <p:cNvPr id="42" name="Abrir llave 41"/>
          <p:cNvSpPr/>
          <p:nvPr/>
        </p:nvSpPr>
        <p:spPr>
          <a:xfrm>
            <a:off x="6109989" y="4620694"/>
            <a:ext cx="496670" cy="66879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914172"/>
            <a:endParaRPr lang="es-ES">
              <a:solidFill>
                <a:prstClr val="black"/>
              </a:solidFill>
              <a:latin typeface="Arial"/>
            </a:endParaRPr>
          </a:p>
        </p:txBody>
      </p:sp>
      <p:sp>
        <p:nvSpPr>
          <p:cNvPr id="27" name="CuadroTexto 26">
            <a:extLst>
              <a:ext uri="{FF2B5EF4-FFF2-40B4-BE49-F238E27FC236}">
                <a16:creationId xmlns:a16="http://schemas.microsoft.com/office/drawing/2014/main" id="{5803DA3A-33F6-4276-B989-6ECEB84C6655}"/>
              </a:ext>
            </a:extLst>
          </p:cNvPr>
          <p:cNvSpPr txBox="1"/>
          <p:nvPr/>
        </p:nvSpPr>
        <p:spPr>
          <a:xfrm>
            <a:off x="4331892" y="1452718"/>
            <a:ext cx="1388492" cy="307777"/>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a:solidFill>
                  <a:prstClr val="black"/>
                </a:solidFill>
                <a:latin typeface="Arial"/>
              </a:rPr>
              <a:t>Regresión</a:t>
            </a:r>
            <a:endParaRPr lang="es-ES" sz="1400" dirty="0">
              <a:solidFill>
                <a:prstClr val="black"/>
              </a:solidFill>
              <a:latin typeface="Arial"/>
            </a:endParaRPr>
          </a:p>
        </p:txBody>
      </p:sp>
      <p:sp>
        <p:nvSpPr>
          <p:cNvPr id="28" name="CuadroTexto 27">
            <a:extLst>
              <a:ext uri="{FF2B5EF4-FFF2-40B4-BE49-F238E27FC236}">
                <a16:creationId xmlns:a16="http://schemas.microsoft.com/office/drawing/2014/main" id="{58B0B716-AF7D-4148-BC51-962BF46174B0}"/>
              </a:ext>
            </a:extLst>
          </p:cNvPr>
          <p:cNvSpPr txBox="1"/>
          <p:nvPr/>
        </p:nvSpPr>
        <p:spPr>
          <a:xfrm>
            <a:off x="4321711" y="2141957"/>
            <a:ext cx="1504511" cy="307777"/>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a:solidFill>
                  <a:prstClr val="black"/>
                </a:solidFill>
                <a:latin typeface="Arial"/>
              </a:rPr>
              <a:t>Clasificación</a:t>
            </a:r>
            <a:endParaRPr lang="es-ES" sz="1400" dirty="0">
              <a:solidFill>
                <a:prstClr val="black"/>
              </a:solidFill>
              <a:latin typeface="Arial"/>
            </a:endParaRPr>
          </a:p>
        </p:txBody>
      </p:sp>
      <p:cxnSp>
        <p:nvCxnSpPr>
          <p:cNvPr id="29" name="Conector recto de flecha 28">
            <a:extLst>
              <a:ext uri="{FF2B5EF4-FFF2-40B4-BE49-F238E27FC236}">
                <a16:creationId xmlns:a16="http://schemas.microsoft.com/office/drawing/2014/main" id="{FA9238DE-BE8E-4709-A151-965D30626881}"/>
              </a:ext>
            </a:extLst>
          </p:cNvPr>
          <p:cNvCxnSpPr/>
          <p:nvPr/>
        </p:nvCxnSpPr>
        <p:spPr>
          <a:xfrm flipV="1">
            <a:off x="3759931" y="1653009"/>
            <a:ext cx="467354" cy="2798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ector recto de flecha 29">
            <a:extLst>
              <a:ext uri="{FF2B5EF4-FFF2-40B4-BE49-F238E27FC236}">
                <a16:creationId xmlns:a16="http://schemas.microsoft.com/office/drawing/2014/main" id="{97FE59F7-1D5D-442C-B3B8-59A9F9029E92}"/>
              </a:ext>
            </a:extLst>
          </p:cNvPr>
          <p:cNvCxnSpPr/>
          <p:nvPr/>
        </p:nvCxnSpPr>
        <p:spPr>
          <a:xfrm>
            <a:off x="3759932" y="1970377"/>
            <a:ext cx="421649" cy="2959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Rectángulo 4">
            <a:extLst>
              <a:ext uri="{FF2B5EF4-FFF2-40B4-BE49-F238E27FC236}">
                <a16:creationId xmlns:a16="http://schemas.microsoft.com/office/drawing/2014/main" id="{F6AA842A-96A9-EB53-9057-917D7BC72DE3}"/>
              </a:ext>
            </a:extLst>
          </p:cNvPr>
          <p:cNvSpPr/>
          <p:nvPr/>
        </p:nvSpPr>
        <p:spPr>
          <a:xfrm>
            <a:off x="1941519" y="1577884"/>
            <a:ext cx="1863317" cy="783419"/>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7356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Rectángulo"/>
          <p:cNvSpPr/>
          <p:nvPr/>
        </p:nvSpPr>
        <p:spPr>
          <a:xfrm>
            <a:off x="1906891" y="1484784"/>
            <a:ext cx="7056784" cy="3888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_tradnl" sz="1400" dirty="0">
              <a:solidFill>
                <a:schemeClr val="tx1"/>
              </a:solidFill>
            </a:endParaRPr>
          </a:p>
        </p:txBody>
      </p:sp>
      <p:sp>
        <p:nvSpPr>
          <p:cNvPr id="7" name="Rectangle 4">
            <a:extLst>
              <a:ext uri="{FF2B5EF4-FFF2-40B4-BE49-F238E27FC236}">
                <a16:creationId xmlns:a16="http://schemas.microsoft.com/office/drawing/2014/main" id="{6E2FF46B-4E81-4CE7-B9E8-0DDE0EBA10CB}"/>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2" name="Rectangle 2">
            <a:extLst>
              <a:ext uri="{FF2B5EF4-FFF2-40B4-BE49-F238E27FC236}">
                <a16:creationId xmlns:a16="http://schemas.microsoft.com/office/drawing/2014/main" id="{00F33E64-C09F-48A9-A2A0-D392DC128DDF}"/>
              </a:ext>
            </a:extLst>
          </p:cNvPr>
          <p:cNvSpPr>
            <a:spLocks noChangeArrowheads="1"/>
          </p:cNvSpPr>
          <p:nvPr/>
        </p:nvSpPr>
        <p:spPr bwMode="auto">
          <a:xfrm>
            <a:off x="7606531" y="2020198"/>
            <a:ext cx="72189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4" name="CuadroTexto 13">
            <a:extLst>
              <a:ext uri="{FF2B5EF4-FFF2-40B4-BE49-F238E27FC236}">
                <a16:creationId xmlns:a16="http://schemas.microsoft.com/office/drawing/2014/main" id="{F8A145BC-C238-43B8-A009-1DA2E95083BE}"/>
              </a:ext>
            </a:extLst>
          </p:cNvPr>
          <p:cNvSpPr txBox="1"/>
          <p:nvPr/>
        </p:nvSpPr>
        <p:spPr>
          <a:xfrm>
            <a:off x="2063552" y="980729"/>
            <a:ext cx="7869560" cy="584775"/>
          </a:xfrm>
          <a:prstGeom prst="rect">
            <a:avLst/>
          </a:prstGeom>
          <a:noFill/>
        </p:spPr>
        <p:txBody>
          <a:bodyPr wrap="square" rtlCol="0">
            <a:spAutoFit/>
          </a:bodyPr>
          <a:lstStyle/>
          <a:p>
            <a:endParaRPr lang="es-ES" sz="1400" dirty="0"/>
          </a:p>
          <a:p>
            <a:endParaRPr lang="es-ES" dirty="0"/>
          </a:p>
        </p:txBody>
      </p:sp>
      <p:sp>
        <p:nvSpPr>
          <p:cNvPr id="17" name="CustomShape 1">
            <a:extLst>
              <a:ext uri="{FF2B5EF4-FFF2-40B4-BE49-F238E27FC236}">
                <a16:creationId xmlns:a16="http://schemas.microsoft.com/office/drawing/2014/main" id="{8BF22CE5-D4B6-47A0-8606-DC02E96E2395}"/>
              </a:ext>
            </a:extLst>
          </p:cNvPr>
          <p:cNvSpPr/>
          <p:nvPr/>
        </p:nvSpPr>
        <p:spPr>
          <a:xfrm>
            <a:off x="390382" y="405089"/>
            <a:ext cx="5705618"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8" name="CustomShape 2">
            <a:extLst>
              <a:ext uri="{FF2B5EF4-FFF2-40B4-BE49-F238E27FC236}">
                <a16:creationId xmlns:a16="http://schemas.microsoft.com/office/drawing/2014/main" id="{A19FF06E-43ED-4FC6-9BD7-D6D2637B9BD0}"/>
              </a:ext>
            </a:extLst>
          </p:cNvPr>
          <p:cNvSpPr/>
          <p:nvPr/>
        </p:nvSpPr>
        <p:spPr>
          <a:xfrm>
            <a:off x="3935971" y="2705666"/>
            <a:ext cx="7341120" cy="59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561"/>
              </a:spcBef>
            </a:pPr>
            <a:r>
              <a:rPr lang="en-US" sz="2800" b="0" strike="noStrike" spc="-1" dirty="0">
                <a:solidFill>
                  <a:srgbClr val="FFFFFF"/>
                </a:solidFill>
                <a:latin typeface="Arial"/>
              </a:rPr>
              <a:t>Jesús Prada Alonso </a:t>
            </a:r>
          </a:p>
          <a:p>
            <a:pPr algn="ctr">
              <a:lnSpc>
                <a:spcPct val="100000"/>
              </a:lnSpc>
              <a:spcBef>
                <a:spcPts val="561"/>
              </a:spcBef>
            </a:pPr>
            <a:r>
              <a:rPr lang="en-US" sz="2800" spc="-1" dirty="0">
                <a:solidFill>
                  <a:srgbClr val="FFFFFF"/>
                </a:solidFill>
                <a:latin typeface="Arial"/>
              </a:rPr>
              <a:t>jesus.prada@horusml.com</a:t>
            </a:r>
            <a:endParaRPr lang="en-US" sz="2800" b="0" strike="noStrike" spc="-1" dirty="0">
              <a:latin typeface="Arial"/>
            </a:endParaRPr>
          </a:p>
        </p:txBody>
      </p:sp>
    </p:spTree>
    <p:extLst>
      <p:ext uri="{BB962C8B-B14F-4D97-AF65-F5344CB8AC3E}">
        <p14:creationId xmlns:p14="http://schemas.microsoft.com/office/powerpoint/2010/main" val="370552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ustomShape 1">
            <a:extLst>
              <a:ext uri="{FF2B5EF4-FFF2-40B4-BE49-F238E27FC236}">
                <a16:creationId xmlns:a16="http://schemas.microsoft.com/office/drawing/2014/main" id="{42B1909C-135E-4671-ABA8-1540BF3168CC}"/>
              </a:ext>
            </a:extLst>
          </p:cNvPr>
          <p:cNvSpPr/>
          <p:nvPr/>
        </p:nvSpPr>
        <p:spPr>
          <a:xfrm>
            <a:off x="-109896" y="395984"/>
            <a:ext cx="9718416" cy="573691"/>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lstStyle/>
          <a:p>
            <a:pPr defTabSz="914172">
              <a:lnSpc>
                <a:spcPct val="90000"/>
              </a:lnSpc>
              <a:spcBef>
                <a:spcPct val="0"/>
              </a:spcBef>
              <a:defRPr/>
            </a:pPr>
            <a:r>
              <a:rPr lang="en-GB" sz="3600" dirty="0">
                <a:solidFill>
                  <a:srgbClr val="12129F"/>
                </a:solidFill>
                <a:latin typeface="Arial" panose="020B0604020202020204" pitchFamily="34" charset="0"/>
                <a:ea typeface="+mj-ea"/>
                <a:cs typeface="Arial" panose="020B0604020202020204" pitchFamily="34" charset="0"/>
              </a:rPr>
              <a:t>Cleaning vs </a:t>
            </a:r>
            <a:r>
              <a:rPr lang="en-GB" sz="3600" dirty="0" err="1">
                <a:solidFill>
                  <a:srgbClr val="12129F"/>
                </a:solidFill>
                <a:latin typeface="Arial" panose="020B0604020202020204" pitchFamily="34" charset="0"/>
                <a:ea typeface="+mj-ea"/>
                <a:cs typeface="Arial" panose="020B0604020202020204" pitchFamily="34" charset="0"/>
              </a:rPr>
              <a:t>preprocessing</a:t>
            </a:r>
            <a:endParaRPr lang="es-ES" sz="3600" dirty="0">
              <a:solidFill>
                <a:srgbClr val="12129F"/>
              </a:solidFill>
              <a:latin typeface="Arial" panose="020B0604020202020204" pitchFamily="34" charset="0"/>
              <a:ea typeface="+mj-ea"/>
              <a:cs typeface="Arial" panose="020B0604020202020204" pitchFamily="34" charset="0"/>
            </a:endParaRPr>
          </a:p>
        </p:txBody>
      </p:sp>
      <p:sp>
        <p:nvSpPr>
          <p:cNvPr id="9" name="CuadroTexto 8">
            <a:extLst>
              <a:ext uri="{FF2B5EF4-FFF2-40B4-BE49-F238E27FC236}">
                <a16:creationId xmlns:a16="http://schemas.microsoft.com/office/drawing/2014/main" id="{DA524ABE-A2F8-4783-B692-122A1B03A549}"/>
              </a:ext>
            </a:extLst>
          </p:cNvPr>
          <p:cNvSpPr txBox="1"/>
          <p:nvPr/>
        </p:nvSpPr>
        <p:spPr>
          <a:xfrm>
            <a:off x="474506" y="1990275"/>
            <a:ext cx="10155515" cy="3972882"/>
          </a:xfrm>
          <a:prstGeom prst="rect">
            <a:avLst/>
          </a:prstGeom>
          <a:noFill/>
        </p:spPr>
        <p:txBody>
          <a:bodyPr wrap="square">
            <a:spAutoFit/>
          </a:bodyPr>
          <a:lstStyle/>
          <a:p>
            <a:pPr marL="285750" indent="-285750">
              <a:spcBef>
                <a:spcPts val="141"/>
              </a:spcBef>
              <a:buFont typeface="Arial" panose="020B0604020202020204" pitchFamily="34" charset="0"/>
              <a:buChar char="•"/>
            </a:pPr>
            <a:r>
              <a:rPr lang="es-ES" spc="-1" dirty="0">
                <a:solidFill>
                  <a:srgbClr val="000000"/>
                </a:solidFill>
              </a:rPr>
              <a:t>Aunque comparten similitudes, normalmente se consideran fases independientes.</a:t>
            </a:r>
          </a:p>
          <a:p>
            <a:pPr marL="285750" indent="-285750">
              <a:spcBef>
                <a:spcPts val="141"/>
              </a:spcBef>
              <a:buFont typeface="Arial" panose="020B0604020202020204" pitchFamily="34" charset="0"/>
              <a:buChar char="•"/>
            </a:pPr>
            <a:endParaRPr lang="es-ES" spc="-1" dirty="0">
              <a:solidFill>
                <a:srgbClr val="000000"/>
              </a:solidFill>
            </a:endParaRPr>
          </a:p>
          <a:p>
            <a:pPr marL="285750" indent="-285750">
              <a:spcBef>
                <a:spcPts val="141"/>
              </a:spcBef>
              <a:buFont typeface="Arial" panose="020B0604020202020204" pitchFamily="34" charset="0"/>
              <a:buChar char="•"/>
            </a:pPr>
            <a:r>
              <a:rPr lang="es-ES" spc="-1" dirty="0">
                <a:solidFill>
                  <a:srgbClr val="000000"/>
                </a:solidFill>
              </a:rPr>
              <a:t>Diferencias:</a:t>
            </a:r>
          </a:p>
          <a:p>
            <a:pPr marL="285750" indent="-285750">
              <a:spcBef>
                <a:spcPts val="141"/>
              </a:spcBef>
              <a:buFont typeface="Arial" panose="020B0604020202020204" pitchFamily="34" charset="0"/>
              <a:buChar char="•"/>
            </a:pPr>
            <a:endParaRPr lang="es-ES" spc="-1" dirty="0">
              <a:solidFill>
                <a:srgbClr val="000000"/>
              </a:solidFill>
            </a:endParaRPr>
          </a:p>
          <a:p>
            <a:pPr marL="742950" lvl="1" indent="-285750">
              <a:spcBef>
                <a:spcPts val="141"/>
              </a:spcBef>
              <a:buFont typeface="Arial" panose="020B0604020202020204" pitchFamily="34" charset="0"/>
              <a:buChar char="•"/>
            </a:pPr>
            <a:r>
              <a:rPr lang="es-ES" spc="-1" dirty="0">
                <a:solidFill>
                  <a:srgbClr val="000000"/>
                </a:solidFill>
              </a:rPr>
              <a:t>Data </a:t>
            </a:r>
            <a:r>
              <a:rPr lang="es-ES" spc="-1" dirty="0" err="1">
                <a:solidFill>
                  <a:srgbClr val="000000"/>
                </a:solidFill>
              </a:rPr>
              <a:t>cleaning</a:t>
            </a:r>
            <a:r>
              <a:rPr lang="es-ES" spc="-1" dirty="0">
                <a:solidFill>
                  <a:srgbClr val="000000"/>
                </a:solidFill>
              </a:rPr>
              <a:t> es un paso previo al de data </a:t>
            </a:r>
            <a:r>
              <a:rPr lang="es-ES" spc="-1" dirty="0" err="1">
                <a:solidFill>
                  <a:srgbClr val="000000"/>
                </a:solidFill>
              </a:rPr>
              <a:t>preprocessing</a:t>
            </a:r>
            <a:r>
              <a:rPr lang="es-ES" spc="-1" dirty="0">
                <a:solidFill>
                  <a:srgbClr val="000000"/>
                </a:solidFill>
              </a:rPr>
              <a:t>.</a:t>
            </a:r>
          </a:p>
          <a:p>
            <a:pPr marL="742950" lvl="1" indent="-285750">
              <a:spcBef>
                <a:spcPts val="141"/>
              </a:spcBef>
              <a:buFont typeface="Arial" panose="020B0604020202020204" pitchFamily="34" charset="0"/>
              <a:buChar char="•"/>
            </a:pPr>
            <a:endParaRPr lang="es-ES" spc="-1" dirty="0">
              <a:solidFill>
                <a:srgbClr val="000000"/>
              </a:solidFill>
            </a:endParaRPr>
          </a:p>
          <a:p>
            <a:pPr marL="742950" lvl="1" indent="-285750">
              <a:spcBef>
                <a:spcPts val="141"/>
              </a:spcBef>
              <a:buFont typeface="Arial" panose="020B0604020202020204" pitchFamily="34" charset="0"/>
              <a:buChar char="•"/>
            </a:pPr>
            <a:r>
              <a:rPr lang="es-ES" spc="-1" dirty="0">
                <a:solidFill>
                  <a:srgbClr val="000000"/>
                </a:solidFill>
              </a:rPr>
              <a:t>Data </a:t>
            </a:r>
            <a:r>
              <a:rPr lang="es-ES" spc="-1" dirty="0" err="1">
                <a:solidFill>
                  <a:srgbClr val="000000"/>
                </a:solidFill>
              </a:rPr>
              <a:t>cleaning</a:t>
            </a:r>
            <a:r>
              <a:rPr lang="es-ES" spc="-1" dirty="0">
                <a:solidFill>
                  <a:srgbClr val="000000"/>
                </a:solidFill>
              </a:rPr>
              <a:t> son operaciones genéricas de limpieza de datos, no necesariamente orientadas a aplicar ML.</a:t>
            </a:r>
          </a:p>
          <a:p>
            <a:pPr marL="742950" lvl="1" indent="-285750">
              <a:spcBef>
                <a:spcPts val="141"/>
              </a:spcBef>
              <a:buFont typeface="Arial" panose="020B0604020202020204" pitchFamily="34" charset="0"/>
              <a:buChar char="•"/>
            </a:pPr>
            <a:endParaRPr lang="es-ES" spc="-1" dirty="0">
              <a:solidFill>
                <a:srgbClr val="000000"/>
              </a:solidFill>
            </a:endParaRPr>
          </a:p>
          <a:p>
            <a:pPr marL="742950" lvl="1" indent="-285750">
              <a:spcBef>
                <a:spcPts val="141"/>
              </a:spcBef>
              <a:buFont typeface="Arial" panose="020B0604020202020204" pitchFamily="34" charset="0"/>
              <a:buChar char="•"/>
            </a:pPr>
            <a:r>
              <a:rPr lang="es-ES" spc="-1" dirty="0">
                <a:solidFill>
                  <a:srgbClr val="000000"/>
                </a:solidFill>
              </a:rPr>
              <a:t>Data </a:t>
            </a:r>
            <a:r>
              <a:rPr lang="es-ES" spc="-1" dirty="0" err="1">
                <a:solidFill>
                  <a:srgbClr val="000000"/>
                </a:solidFill>
              </a:rPr>
              <a:t>preprocessing</a:t>
            </a:r>
            <a:r>
              <a:rPr lang="es-ES" spc="-1" dirty="0">
                <a:solidFill>
                  <a:srgbClr val="000000"/>
                </a:solidFill>
              </a:rPr>
              <a:t> son operaciones analíticas para preparar los datos para su uso como input de un modelo de ML.</a:t>
            </a:r>
          </a:p>
          <a:p>
            <a:pPr marL="742950" lvl="1" indent="-285750">
              <a:spcBef>
                <a:spcPts val="141"/>
              </a:spcBef>
              <a:buFont typeface="Arial" panose="020B0604020202020204" pitchFamily="34" charset="0"/>
              <a:buChar char="•"/>
            </a:pPr>
            <a:endParaRPr lang="es-ES" spc="-1" dirty="0">
              <a:solidFill>
                <a:srgbClr val="000000"/>
              </a:solidFill>
            </a:endParaRPr>
          </a:p>
          <a:p>
            <a:pPr marL="742950" lvl="1" indent="-285750">
              <a:spcBef>
                <a:spcPts val="141"/>
              </a:spcBef>
              <a:buFont typeface="Arial" panose="020B0604020202020204" pitchFamily="34" charset="0"/>
              <a:buChar char="•"/>
            </a:pPr>
            <a:endParaRPr lang="es-ES" spc="-1" dirty="0">
              <a:solidFill>
                <a:srgbClr val="000000"/>
              </a:solidFill>
            </a:endParaRPr>
          </a:p>
          <a:p>
            <a:pPr>
              <a:spcBef>
                <a:spcPts val="141"/>
              </a:spcBef>
            </a:pPr>
            <a:endParaRPr lang="es-ES" sz="900" spc="-1" dirty="0">
              <a:latin typeface="Arial"/>
            </a:endParaRPr>
          </a:p>
        </p:txBody>
      </p:sp>
      <p:sp>
        <p:nvSpPr>
          <p:cNvPr id="2" name="Rectángulo 1">
            <a:extLst>
              <a:ext uri="{FF2B5EF4-FFF2-40B4-BE49-F238E27FC236}">
                <a16:creationId xmlns:a16="http://schemas.microsoft.com/office/drawing/2014/main" id="{DAEF75A0-07A3-70DE-BE82-4B2A9CB301AA}"/>
              </a:ext>
            </a:extLst>
          </p:cNvPr>
          <p:cNvSpPr/>
          <p:nvPr/>
        </p:nvSpPr>
        <p:spPr>
          <a:xfrm>
            <a:off x="1231392" y="4486656"/>
            <a:ext cx="9198864" cy="82296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4866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CustomShape 2"/>
          <p:cNvSpPr/>
          <p:nvPr/>
        </p:nvSpPr>
        <p:spPr>
          <a:xfrm>
            <a:off x="109560" y="1268843"/>
            <a:ext cx="11816802" cy="4624076"/>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lstStyle/>
          <a:p>
            <a:pPr marL="743556" lvl="1" indent="-285750" defTabSz="914172">
              <a:spcBef>
                <a:spcPts val="360"/>
              </a:spcBef>
              <a:buClr>
                <a:srgbClr val="293039"/>
              </a:buClr>
              <a:buFont typeface="Arial" panose="020B0604020202020204" pitchFamily="34" charset="0"/>
              <a:buChar char="•"/>
            </a:pPr>
            <a:endParaRPr lang="en-GB" spc="-1" dirty="0">
              <a:solidFill>
                <a:srgbClr val="293039"/>
              </a:solidFill>
              <a:latin typeface="Arial"/>
            </a:endParaRPr>
          </a:p>
        </p:txBody>
      </p:sp>
      <p:sp>
        <p:nvSpPr>
          <p:cNvPr id="6" name="CuadroTexto 5">
            <a:extLst>
              <a:ext uri="{FF2B5EF4-FFF2-40B4-BE49-F238E27FC236}">
                <a16:creationId xmlns:a16="http://schemas.microsoft.com/office/drawing/2014/main" id="{8B6CF90F-E306-5055-1E90-26FB088B6E50}"/>
              </a:ext>
            </a:extLst>
          </p:cNvPr>
          <p:cNvSpPr txBox="1"/>
          <p:nvPr/>
        </p:nvSpPr>
        <p:spPr>
          <a:xfrm>
            <a:off x="400802" y="1202401"/>
            <a:ext cx="6277476" cy="5121851"/>
          </a:xfrm>
          <a:prstGeom prst="rect">
            <a:avLst/>
          </a:prstGeom>
          <a:noFill/>
        </p:spPr>
        <p:txBody>
          <a:bodyPr wrap="square">
            <a:spAutoFit/>
          </a:bodyPr>
          <a:lstStyle/>
          <a:p>
            <a:pPr marL="257175" indent="-257175">
              <a:lnSpc>
                <a:spcPct val="150000"/>
              </a:lnSpc>
              <a:buFont typeface="+mj-lt"/>
              <a:buAutoNum type="arabicPeriod"/>
            </a:pPr>
            <a:r>
              <a:rPr lang="en-GB" sz="1400" dirty="0" err="1">
                <a:solidFill>
                  <a:schemeClr val="tx2"/>
                </a:solidFill>
                <a:latin typeface="Arial" panose="020B0604020202020204" pitchFamily="34" charset="0"/>
                <a:cs typeface="Arial" panose="020B0604020202020204" pitchFamily="34" charset="0"/>
              </a:rPr>
              <a:t>Establecer</a:t>
            </a:r>
            <a:r>
              <a:rPr lang="en-GB" sz="1400" dirty="0">
                <a:solidFill>
                  <a:schemeClr val="tx2"/>
                </a:solidFill>
                <a:latin typeface="Arial" panose="020B0604020202020204" pitchFamily="34" charset="0"/>
                <a:cs typeface="Arial" panose="020B0604020202020204" pitchFamily="34" charset="0"/>
              </a:rPr>
              <a:t> target</a:t>
            </a:r>
          </a:p>
          <a:p>
            <a:pPr marL="257175" indent="-257175">
              <a:lnSpc>
                <a:spcPct val="150000"/>
              </a:lnSpc>
              <a:buFont typeface="+mj-lt"/>
              <a:buAutoNum type="arabicPeriod"/>
            </a:pPr>
            <a:r>
              <a:rPr lang="en-GB" sz="1400" dirty="0" err="1">
                <a:solidFill>
                  <a:schemeClr val="tx2"/>
                </a:solidFill>
                <a:latin typeface="Arial" panose="020B0604020202020204" pitchFamily="34" charset="0"/>
                <a:cs typeface="Arial" panose="020B0604020202020204" pitchFamily="34" charset="0"/>
              </a:rPr>
              <a:t>Seleccionar</a:t>
            </a:r>
            <a:r>
              <a:rPr lang="en-GB" sz="1400" dirty="0">
                <a:solidFill>
                  <a:schemeClr val="tx2"/>
                </a:solidFill>
                <a:latin typeface="Arial" panose="020B0604020202020204" pitchFamily="34" charset="0"/>
                <a:cs typeface="Arial" panose="020B0604020202020204" pitchFamily="34" charset="0"/>
              </a:rPr>
              <a:t> variables</a:t>
            </a:r>
          </a:p>
          <a:p>
            <a:pPr marL="257175" indent="-257175">
              <a:lnSpc>
                <a:spcPct val="150000"/>
              </a:lnSpc>
              <a:buFont typeface="+mj-lt"/>
              <a:buAutoNum type="arabicPeriod"/>
            </a:pPr>
            <a:r>
              <a:rPr lang="en-GB" sz="1400" dirty="0">
                <a:solidFill>
                  <a:schemeClr val="tx2"/>
                </a:solidFill>
                <a:latin typeface="Arial" panose="020B0604020202020204" pitchFamily="34" charset="0"/>
                <a:cs typeface="Arial" panose="020B0604020202020204" pitchFamily="34" charset="0"/>
              </a:rPr>
              <a:t>Oversampling</a:t>
            </a:r>
          </a:p>
          <a:p>
            <a:pPr marL="257175" indent="-257175">
              <a:lnSpc>
                <a:spcPct val="150000"/>
              </a:lnSpc>
              <a:buFont typeface="+mj-lt"/>
              <a:buAutoNum type="arabicPeriod"/>
            </a:pPr>
            <a:r>
              <a:rPr lang="en-GB" sz="1400" dirty="0">
                <a:solidFill>
                  <a:schemeClr val="tx2"/>
                </a:solidFill>
                <a:latin typeface="Arial" panose="020B0604020202020204" pitchFamily="34" charset="0"/>
                <a:cs typeface="Arial" panose="020B0604020202020204" pitchFamily="34" charset="0"/>
              </a:rPr>
              <a:t>Subsampling</a:t>
            </a:r>
          </a:p>
          <a:p>
            <a:pPr marL="257175" indent="-257175">
              <a:lnSpc>
                <a:spcPct val="150000"/>
              </a:lnSpc>
              <a:buFont typeface="+mj-lt"/>
              <a:buAutoNum type="arabicPeriod"/>
            </a:pPr>
            <a:r>
              <a:rPr lang="en-GB" sz="1400" dirty="0" err="1">
                <a:solidFill>
                  <a:schemeClr val="tx2"/>
                </a:solidFill>
                <a:latin typeface="Arial" panose="020B0604020202020204" pitchFamily="34" charset="0"/>
                <a:cs typeface="Arial" panose="020B0604020202020204" pitchFamily="34" charset="0"/>
              </a:rPr>
              <a:t>Eliminar</a:t>
            </a:r>
            <a:r>
              <a:rPr lang="en-GB" sz="1400" dirty="0">
                <a:solidFill>
                  <a:schemeClr val="tx2"/>
                </a:solidFill>
                <a:latin typeface="Arial" panose="020B0604020202020204" pitchFamily="34" charset="0"/>
                <a:cs typeface="Arial" panose="020B0604020202020204" pitchFamily="34" charset="0"/>
              </a:rPr>
              <a:t> variables </a:t>
            </a:r>
            <a:r>
              <a:rPr lang="en-GB" sz="1400" dirty="0" err="1">
                <a:solidFill>
                  <a:schemeClr val="tx2"/>
                </a:solidFill>
                <a:latin typeface="Arial" panose="020B0604020202020204" pitchFamily="34" charset="0"/>
                <a:cs typeface="Arial" panose="020B0604020202020204" pitchFamily="34" charset="0"/>
              </a:rPr>
              <a:t>constantes</a:t>
            </a:r>
            <a:endParaRPr lang="en-GB" sz="1400" dirty="0">
              <a:solidFill>
                <a:schemeClr val="tx2"/>
              </a:solidFill>
              <a:latin typeface="Arial" panose="020B0604020202020204" pitchFamily="34" charset="0"/>
              <a:cs typeface="Arial" panose="020B0604020202020204" pitchFamily="34" charset="0"/>
            </a:endParaRPr>
          </a:p>
          <a:p>
            <a:pPr marL="257175" indent="-257175">
              <a:lnSpc>
                <a:spcPct val="150000"/>
              </a:lnSpc>
              <a:buFont typeface="+mj-lt"/>
              <a:buAutoNum type="arabicPeriod"/>
            </a:pPr>
            <a:r>
              <a:rPr lang="en-GB" sz="1400" dirty="0" err="1">
                <a:solidFill>
                  <a:schemeClr val="tx2"/>
                </a:solidFill>
                <a:latin typeface="Arial" panose="020B0604020202020204" pitchFamily="34" charset="0"/>
                <a:cs typeface="Arial" panose="020B0604020202020204" pitchFamily="34" charset="0"/>
              </a:rPr>
              <a:t>Eliminar</a:t>
            </a:r>
            <a:r>
              <a:rPr lang="en-GB" sz="1400" dirty="0">
                <a:solidFill>
                  <a:schemeClr val="tx2"/>
                </a:solidFill>
                <a:latin typeface="Arial" panose="020B0604020202020204" pitchFamily="34" charset="0"/>
                <a:cs typeface="Arial" panose="020B0604020202020204" pitchFamily="34" charset="0"/>
              </a:rPr>
              <a:t> variables no </a:t>
            </a:r>
            <a:r>
              <a:rPr lang="en-GB" sz="1400" dirty="0" err="1">
                <a:solidFill>
                  <a:schemeClr val="tx2"/>
                </a:solidFill>
                <a:latin typeface="Arial" panose="020B0604020202020204" pitchFamily="34" charset="0"/>
                <a:cs typeface="Arial" panose="020B0604020202020204" pitchFamily="34" charset="0"/>
              </a:rPr>
              <a:t>informadas</a:t>
            </a:r>
            <a:endParaRPr lang="en-GB" sz="1400" dirty="0">
              <a:solidFill>
                <a:schemeClr val="tx2"/>
              </a:solidFill>
              <a:latin typeface="Arial" panose="020B0604020202020204" pitchFamily="34" charset="0"/>
              <a:cs typeface="Arial" panose="020B0604020202020204" pitchFamily="34" charset="0"/>
            </a:endParaRPr>
          </a:p>
          <a:p>
            <a:pPr marL="257175" indent="-257175">
              <a:lnSpc>
                <a:spcPct val="150000"/>
              </a:lnSpc>
              <a:buFont typeface="+mj-lt"/>
              <a:buAutoNum type="arabicPeriod"/>
            </a:pPr>
            <a:r>
              <a:rPr lang="en-GB" sz="1400" dirty="0" err="1">
                <a:solidFill>
                  <a:schemeClr val="tx2"/>
                </a:solidFill>
                <a:latin typeface="Arial" panose="020B0604020202020204" pitchFamily="34" charset="0"/>
                <a:cs typeface="Arial" panose="020B0604020202020204" pitchFamily="34" charset="0"/>
              </a:rPr>
              <a:t>Rellenar</a:t>
            </a:r>
            <a:r>
              <a:rPr lang="en-GB" sz="1400" dirty="0">
                <a:solidFill>
                  <a:schemeClr val="tx2"/>
                </a:solidFill>
                <a:latin typeface="Arial" panose="020B0604020202020204" pitchFamily="34" charset="0"/>
                <a:cs typeface="Arial" panose="020B0604020202020204" pitchFamily="34" charset="0"/>
              </a:rPr>
              <a:t> missing values</a:t>
            </a:r>
          </a:p>
          <a:p>
            <a:pPr marL="257175" indent="-257175">
              <a:lnSpc>
                <a:spcPct val="150000"/>
              </a:lnSpc>
              <a:buFont typeface="+mj-lt"/>
              <a:buAutoNum type="arabicPeriod"/>
            </a:pPr>
            <a:r>
              <a:rPr lang="en-GB" sz="1400" dirty="0" err="1">
                <a:solidFill>
                  <a:schemeClr val="tx2"/>
                </a:solidFill>
                <a:latin typeface="Arial" panose="020B0604020202020204" pitchFamily="34" charset="0"/>
                <a:cs typeface="Arial" panose="020B0604020202020204" pitchFamily="34" charset="0"/>
              </a:rPr>
              <a:t>Agrupar</a:t>
            </a:r>
            <a:r>
              <a:rPr lang="en-GB" sz="1400" dirty="0">
                <a:solidFill>
                  <a:schemeClr val="tx2"/>
                </a:solidFill>
                <a:latin typeface="Arial" panose="020B0604020202020204" pitchFamily="34" charset="0"/>
                <a:cs typeface="Arial" panose="020B0604020202020204" pitchFamily="34" charset="0"/>
              </a:rPr>
              <a:t> </a:t>
            </a:r>
            <a:r>
              <a:rPr lang="en-GB" sz="1400" dirty="0" err="1">
                <a:solidFill>
                  <a:schemeClr val="tx2"/>
                </a:solidFill>
                <a:latin typeface="Arial" panose="020B0604020202020204" pitchFamily="34" charset="0"/>
                <a:cs typeface="Arial" panose="020B0604020202020204" pitchFamily="34" charset="0"/>
              </a:rPr>
              <a:t>categorías</a:t>
            </a:r>
            <a:endParaRPr lang="en-GB" sz="1400" dirty="0">
              <a:solidFill>
                <a:schemeClr val="tx2"/>
              </a:solidFill>
              <a:latin typeface="Arial" panose="020B0604020202020204" pitchFamily="34" charset="0"/>
              <a:cs typeface="Arial" panose="020B0604020202020204" pitchFamily="34" charset="0"/>
            </a:endParaRPr>
          </a:p>
          <a:p>
            <a:pPr marL="257175" indent="-257175">
              <a:lnSpc>
                <a:spcPct val="150000"/>
              </a:lnSpc>
              <a:buFont typeface="+mj-lt"/>
              <a:buAutoNum type="arabicPeriod"/>
            </a:pPr>
            <a:r>
              <a:rPr lang="en-GB" sz="1400" dirty="0">
                <a:solidFill>
                  <a:schemeClr val="tx2"/>
                </a:solidFill>
                <a:latin typeface="Arial" panose="020B0604020202020204" pitchFamily="34" charset="0"/>
                <a:cs typeface="Arial" panose="020B0604020202020204" pitchFamily="34" charset="0"/>
              </a:rPr>
              <a:t>One Hot Encoding</a:t>
            </a:r>
          </a:p>
          <a:p>
            <a:pPr marL="257175" indent="-257175">
              <a:lnSpc>
                <a:spcPct val="150000"/>
              </a:lnSpc>
              <a:buFont typeface="+mj-lt"/>
              <a:buAutoNum type="arabicPeriod"/>
            </a:pPr>
            <a:r>
              <a:rPr lang="en-GB" sz="1400" dirty="0" err="1">
                <a:solidFill>
                  <a:schemeClr val="tx2"/>
                </a:solidFill>
                <a:latin typeface="Arial" panose="020B0604020202020204" pitchFamily="34" charset="0"/>
                <a:cs typeface="Arial" panose="020B0604020202020204" pitchFamily="34" charset="0"/>
              </a:rPr>
              <a:t>Escalado</a:t>
            </a:r>
            <a:endParaRPr lang="en-GB" sz="1400" dirty="0">
              <a:solidFill>
                <a:schemeClr val="tx2"/>
              </a:solidFill>
              <a:latin typeface="Arial" panose="020B0604020202020204" pitchFamily="34" charset="0"/>
              <a:cs typeface="Arial" panose="020B0604020202020204" pitchFamily="34" charset="0"/>
            </a:endParaRPr>
          </a:p>
          <a:p>
            <a:pPr marL="257175" indent="-257175">
              <a:lnSpc>
                <a:spcPct val="150000"/>
              </a:lnSpc>
              <a:buFont typeface="+mj-lt"/>
              <a:buAutoNum type="arabicPeriod"/>
            </a:pPr>
            <a:r>
              <a:rPr lang="en-GB" sz="1400" dirty="0" err="1">
                <a:solidFill>
                  <a:schemeClr val="tx2"/>
                </a:solidFill>
                <a:latin typeface="Arial" panose="020B0604020202020204" pitchFamily="34" charset="0"/>
                <a:cs typeface="Arial" panose="020B0604020202020204" pitchFamily="34" charset="0"/>
              </a:rPr>
              <a:t>Eliminar</a:t>
            </a:r>
            <a:r>
              <a:rPr lang="en-GB" sz="1400" dirty="0">
                <a:solidFill>
                  <a:schemeClr val="tx2"/>
                </a:solidFill>
                <a:latin typeface="Arial" panose="020B0604020202020204" pitchFamily="34" charset="0"/>
                <a:cs typeface="Arial" panose="020B0604020202020204" pitchFamily="34" charset="0"/>
              </a:rPr>
              <a:t> variables </a:t>
            </a:r>
            <a:r>
              <a:rPr lang="en-GB" sz="1400" dirty="0" err="1">
                <a:solidFill>
                  <a:schemeClr val="tx2"/>
                </a:solidFill>
                <a:latin typeface="Arial" panose="020B0604020202020204" pitchFamily="34" charset="0"/>
                <a:cs typeface="Arial" panose="020B0604020202020204" pitchFamily="34" charset="0"/>
              </a:rPr>
              <a:t>irrelevantes</a:t>
            </a:r>
            <a:endParaRPr lang="en-GB" sz="1400" dirty="0">
              <a:solidFill>
                <a:schemeClr val="tx2"/>
              </a:solidFill>
              <a:latin typeface="Arial" panose="020B0604020202020204" pitchFamily="34" charset="0"/>
              <a:cs typeface="Arial" panose="020B0604020202020204" pitchFamily="34" charset="0"/>
            </a:endParaRPr>
          </a:p>
          <a:p>
            <a:pPr marL="257175" indent="-257175">
              <a:lnSpc>
                <a:spcPct val="150000"/>
              </a:lnSpc>
              <a:buFont typeface="+mj-lt"/>
              <a:buAutoNum type="arabicPeriod"/>
            </a:pPr>
            <a:r>
              <a:rPr lang="en-GB" sz="1400" dirty="0" err="1">
                <a:solidFill>
                  <a:schemeClr val="tx2"/>
                </a:solidFill>
                <a:latin typeface="Arial" panose="020B0604020202020204" pitchFamily="34" charset="0"/>
                <a:cs typeface="Arial" panose="020B0604020202020204" pitchFamily="34" charset="0"/>
              </a:rPr>
              <a:t>Eliminar</a:t>
            </a:r>
            <a:r>
              <a:rPr lang="en-GB" sz="1400" dirty="0">
                <a:solidFill>
                  <a:schemeClr val="tx2"/>
                </a:solidFill>
                <a:latin typeface="Arial" panose="020B0604020202020204" pitchFamily="34" charset="0"/>
                <a:cs typeface="Arial" panose="020B0604020202020204" pitchFamily="34" charset="0"/>
              </a:rPr>
              <a:t> variables </a:t>
            </a:r>
            <a:r>
              <a:rPr lang="en-GB" sz="1400" dirty="0" err="1">
                <a:solidFill>
                  <a:schemeClr val="tx2"/>
                </a:solidFill>
                <a:latin typeface="Arial" panose="020B0604020202020204" pitchFamily="34" charset="0"/>
                <a:cs typeface="Arial" panose="020B0604020202020204" pitchFamily="34" charset="0"/>
              </a:rPr>
              <a:t>redundantes</a:t>
            </a:r>
            <a:endParaRPr lang="en-GB" sz="1400" dirty="0">
              <a:solidFill>
                <a:schemeClr val="tx2"/>
              </a:solidFill>
              <a:latin typeface="Arial" panose="020B0604020202020204" pitchFamily="34" charset="0"/>
              <a:cs typeface="Arial" panose="020B0604020202020204" pitchFamily="34" charset="0"/>
            </a:endParaRPr>
          </a:p>
          <a:p>
            <a:pPr marL="257175" indent="-257175">
              <a:lnSpc>
                <a:spcPct val="150000"/>
              </a:lnSpc>
              <a:buFont typeface="+mj-lt"/>
              <a:buAutoNum type="arabicPeriod"/>
            </a:pPr>
            <a:r>
              <a:rPr lang="en-GB" sz="1400" dirty="0">
                <a:solidFill>
                  <a:schemeClr val="tx2"/>
                </a:solidFill>
                <a:latin typeface="Arial" panose="020B0604020202020204" pitchFamily="34" charset="0"/>
                <a:cs typeface="Arial" panose="020B0604020202020204" pitchFamily="34" charset="0"/>
              </a:rPr>
              <a:t>Variable Importance</a:t>
            </a:r>
          </a:p>
          <a:p>
            <a:pPr marL="257175" indent="-257175">
              <a:lnSpc>
                <a:spcPct val="150000"/>
              </a:lnSpc>
              <a:buFont typeface="+mj-lt"/>
              <a:buAutoNum type="arabicPeriod"/>
            </a:pPr>
            <a:r>
              <a:rPr lang="en-GB" sz="1400" dirty="0">
                <a:solidFill>
                  <a:schemeClr val="tx2"/>
                </a:solidFill>
                <a:latin typeface="Arial" panose="020B0604020202020204" pitchFamily="34" charset="0"/>
                <a:cs typeface="Arial" panose="020B0604020202020204" pitchFamily="34" charset="0"/>
              </a:rPr>
              <a:t>Weighting</a:t>
            </a:r>
          </a:p>
          <a:p>
            <a:pPr marL="257175" indent="-257175">
              <a:lnSpc>
                <a:spcPct val="150000"/>
              </a:lnSpc>
              <a:buFont typeface="+mj-lt"/>
              <a:buAutoNum type="arabicPeriod"/>
            </a:pPr>
            <a:r>
              <a:rPr lang="en-GB" sz="1400" dirty="0">
                <a:solidFill>
                  <a:schemeClr val="tx2"/>
                </a:solidFill>
                <a:latin typeface="Arial" panose="020B0604020202020204" pitchFamily="34" charset="0"/>
                <a:cs typeface="Arial" panose="020B0604020202020204" pitchFamily="34" charset="0"/>
              </a:rPr>
              <a:t>PCA</a:t>
            </a:r>
          </a:p>
          <a:p>
            <a:pPr marL="257175" indent="-257175">
              <a:lnSpc>
                <a:spcPct val="150000"/>
              </a:lnSpc>
              <a:buFont typeface="+mj-lt"/>
              <a:buAutoNum type="arabicPeriod"/>
            </a:pPr>
            <a:endParaRPr lang="en-GB" sz="900" dirty="0">
              <a:solidFill>
                <a:schemeClr val="tx2"/>
              </a:solidFill>
              <a:latin typeface="Arial" panose="020B0604020202020204" pitchFamily="34" charset="0"/>
              <a:cs typeface="Arial" panose="020B0604020202020204" pitchFamily="34" charset="0"/>
            </a:endParaRPr>
          </a:p>
        </p:txBody>
      </p:sp>
      <p:sp>
        <p:nvSpPr>
          <p:cNvPr id="7" name="CustomShape 1">
            <a:extLst>
              <a:ext uri="{FF2B5EF4-FFF2-40B4-BE49-F238E27FC236}">
                <a16:creationId xmlns:a16="http://schemas.microsoft.com/office/drawing/2014/main" id="{2E312412-69F7-BC66-9AB7-E9745E8BEC3C}"/>
              </a:ext>
            </a:extLst>
          </p:cNvPr>
          <p:cNvSpPr/>
          <p:nvPr/>
        </p:nvSpPr>
        <p:spPr>
          <a:xfrm>
            <a:off x="-55033" y="391390"/>
            <a:ext cx="10550930" cy="573691"/>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lstStyle/>
          <a:p>
            <a:pPr defTabSz="914172">
              <a:lnSpc>
                <a:spcPct val="90000"/>
              </a:lnSpc>
              <a:spcBef>
                <a:spcPct val="0"/>
              </a:spcBef>
              <a:defRPr/>
            </a:pPr>
            <a:r>
              <a:rPr lang="es-ES" sz="4000" dirty="0">
                <a:solidFill>
                  <a:srgbClr val="12129F"/>
                </a:solidFill>
                <a:latin typeface="Arial" panose="020B0604020202020204" pitchFamily="34" charset="0"/>
                <a:ea typeface="+mj-ea"/>
                <a:cs typeface="Arial" panose="020B0604020202020204" pitchFamily="34" charset="0"/>
              </a:rPr>
              <a:t>Resumen</a:t>
            </a:r>
          </a:p>
        </p:txBody>
      </p:sp>
    </p:spTree>
    <p:extLst>
      <p:ext uri="{BB962C8B-B14F-4D97-AF65-F5344CB8AC3E}">
        <p14:creationId xmlns:p14="http://schemas.microsoft.com/office/powerpoint/2010/main" val="17198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sp>
        <p:nvSpPr>
          <p:cNvPr id="501" name="CustomShape 1"/>
          <p:cNvSpPr/>
          <p:nvPr/>
        </p:nvSpPr>
        <p:spPr>
          <a:xfrm>
            <a:off x="-1020096" y="423072"/>
            <a:ext cx="610488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r" defTabSz="914400" rtl="0" eaLnBrk="1" fontAlgn="auto" latinLnBrk="0" hangingPunct="1">
              <a:lnSpc>
                <a:spcPts val="5063"/>
              </a:lnSpc>
              <a:spcBef>
                <a:spcPts val="0"/>
              </a:spcBef>
              <a:spcAft>
                <a:spcPts val="0"/>
              </a:spcAft>
              <a:buClrTx/>
              <a:buSzTx/>
              <a:buFontTx/>
              <a:buNone/>
              <a:tabLst/>
              <a:defRPr/>
            </a:pPr>
            <a:r>
              <a:rPr kumimoji="0" lang="en-US" altLang="es-ES" sz="4000" b="1" i="0" u="none" strike="noStrike" kern="1200" cap="none" spc="0" normalizeH="0" baseline="0" noProof="0" dirty="0">
                <a:ln>
                  <a:noFill/>
                </a:ln>
                <a:solidFill>
                  <a:prstClr val="white"/>
                </a:solidFill>
                <a:effectLst/>
                <a:uLnTx/>
                <a:uFillTx/>
                <a:latin typeface="Source Sans Pro" panose="020B0503030403020204" pitchFamily="34" charset="0"/>
                <a:sym typeface="Bebas Neue" pitchFamily="34" charset="0"/>
              </a:rPr>
              <a:t>Types of ML</a:t>
            </a:r>
          </a:p>
        </p:txBody>
      </p:sp>
    </p:spTree>
    <p:extLst>
      <p:ext uri="{BB962C8B-B14F-4D97-AF65-F5344CB8AC3E}">
        <p14:creationId xmlns:p14="http://schemas.microsoft.com/office/powerpoint/2010/main" val="23757873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196657" y="442138"/>
            <a:ext cx="5322654" cy="575490"/>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nchor="ctr"/>
          <a:lstStyle/>
          <a:p>
            <a:pPr defTabSz="914172">
              <a:defRPr/>
            </a:pPr>
            <a:r>
              <a:rPr lang="en-US" sz="3599" cap="all" spc="-1" dirty="0">
                <a:solidFill>
                  <a:srgbClr val="0097B6"/>
                </a:solidFill>
                <a:latin typeface="Arial"/>
                <a:ea typeface="DejaVu Sans"/>
                <a:cs typeface="DejaVu Sans"/>
              </a:rPr>
              <a:t>ML SUMMARY</a:t>
            </a:r>
            <a:endParaRPr lang="en-US" sz="3599" spc="-1" dirty="0">
              <a:solidFill>
                <a:prstClr val="black"/>
              </a:solidFill>
              <a:latin typeface="Arial"/>
              <a:ea typeface="DejaVu Sans"/>
              <a:cs typeface="DejaVu Sans"/>
            </a:endParaRPr>
          </a:p>
        </p:txBody>
      </p:sp>
      <p:sp>
        <p:nvSpPr>
          <p:cNvPr id="629" name="CustomShape 3"/>
          <p:cNvSpPr/>
          <p:nvPr/>
        </p:nvSpPr>
        <p:spPr>
          <a:xfrm>
            <a:off x="373851" y="2132483"/>
            <a:ext cx="11444299" cy="3760301"/>
          </a:xfrm>
          <a:prstGeom prst="rect">
            <a:avLst/>
          </a:prstGeom>
          <a:noFill/>
          <a:ln>
            <a:noFill/>
          </a:ln>
        </p:spPr>
        <p:style>
          <a:lnRef idx="0">
            <a:scrgbClr r="0" g="0" b="0"/>
          </a:lnRef>
          <a:fillRef idx="0">
            <a:scrgbClr r="0" g="0" b="0"/>
          </a:fillRef>
          <a:effectRef idx="0">
            <a:scrgbClr r="0" g="0" b="0"/>
          </a:effectRef>
          <a:fontRef idx="minor"/>
        </p:style>
        <p:txBody>
          <a:bodyPr lIns="89977" tIns="44989" rIns="89977" bIns="44989"/>
          <a:lstStyle/>
          <a:p>
            <a:pPr algn="just" defTabSz="914172">
              <a:spcBef>
                <a:spcPts val="360"/>
              </a:spcBef>
              <a:defRPr/>
            </a:pPr>
            <a:endParaRPr lang="en-US" spc="-1" dirty="0">
              <a:solidFill>
                <a:prstClr val="black"/>
              </a:solidFill>
              <a:latin typeface="Arial"/>
              <a:ea typeface="DejaVu Sans"/>
              <a:cs typeface="DejaVu Sans"/>
            </a:endParaRPr>
          </a:p>
        </p:txBody>
      </p:sp>
      <p:grpSp>
        <p:nvGrpSpPr>
          <p:cNvPr id="6" name="Grupo 5"/>
          <p:cNvGrpSpPr/>
          <p:nvPr/>
        </p:nvGrpSpPr>
        <p:grpSpPr>
          <a:xfrm>
            <a:off x="257646" y="3840647"/>
            <a:ext cx="914162" cy="914162"/>
            <a:chOff x="1233578" y="3045125"/>
            <a:chExt cx="914400" cy="914400"/>
          </a:xfrm>
        </p:grpSpPr>
        <p:sp>
          <p:nvSpPr>
            <p:cNvPr id="3" name="Elipse 2"/>
            <p:cNvSpPr/>
            <p:nvPr/>
          </p:nvSpPr>
          <p:spPr>
            <a:xfrm>
              <a:off x="1233578" y="3045125"/>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914172"/>
              <a:endParaRPr lang="es-ES">
                <a:solidFill>
                  <a:prstClr val="black"/>
                </a:solidFill>
                <a:latin typeface="Arial"/>
              </a:endParaRPr>
            </a:p>
          </p:txBody>
        </p:sp>
        <p:sp>
          <p:nvSpPr>
            <p:cNvPr id="4" name="CuadroTexto 3"/>
            <p:cNvSpPr txBox="1"/>
            <p:nvPr/>
          </p:nvSpPr>
          <p:spPr>
            <a:xfrm>
              <a:off x="1461618" y="3293183"/>
              <a:ext cx="596094" cy="40021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defTabSz="914172"/>
              <a:r>
                <a:rPr lang="es-ES_tradnl" sz="2000" b="1" dirty="0">
                  <a:solidFill>
                    <a:prstClr val="black"/>
                  </a:solidFill>
                  <a:latin typeface="Arial"/>
                </a:rPr>
                <a:t>ML</a:t>
              </a:r>
              <a:endParaRPr lang="es-ES" sz="2000" b="1" dirty="0">
                <a:solidFill>
                  <a:prstClr val="black"/>
                </a:solidFill>
                <a:latin typeface="Arial"/>
              </a:endParaRPr>
            </a:p>
          </p:txBody>
        </p:sp>
      </p:grpSp>
      <p:sp>
        <p:nvSpPr>
          <p:cNvPr id="8" name="CuadroTexto 7"/>
          <p:cNvSpPr txBox="1"/>
          <p:nvPr/>
        </p:nvSpPr>
        <p:spPr>
          <a:xfrm>
            <a:off x="2178293" y="1727236"/>
            <a:ext cx="1388492" cy="523220"/>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err="1">
                <a:solidFill>
                  <a:prstClr val="black"/>
                </a:solidFill>
                <a:latin typeface="Arial"/>
              </a:rPr>
              <a:t>Supervised</a:t>
            </a:r>
            <a:r>
              <a:rPr lang="es-ES_tradnl" sz="1400" dirty="0">
                <a:solidFill>
                  <a:prstClr val="black"/>
                </a:solidFill>
                <a:latin typeface="Arial"/>
              </a:rPr>
              <a:t> Learning</a:t>
            </a:r>
            <a:endParaRPr lang="es-ES" sz="1400" dirty="0">
              <a:solidFill>
                <a:prstClr val="black"/>
              </a:solidFill>
              <a:latin typeface="Arial"/>
            </a:endParaRPr>
          </a:p>
        </p:txBody>
      </p:sp>
      <p:sp>
        <p:nvSpPr>
          <p:cNvPr id="12" name="CuadroTexto 11"/>
          <p:cNvSpPr txBox="1"/>
          <p:nvPr/>
        </p:nvSpPr>
        <p:spPr>
          <a:xfrm>
            <a:off x="1904308" y="4258285"/>
            <a:ext cx="1771186" cy="523220"/>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err="1">
                <a:solidFill>
                  <a:prstClr val="black"/>
                </a:solidFill>
                <a:latin typeface="Arial"/>
              </a:rPr>
              <a:t>Unsupervised</a:t>
            </a:r>
            <a:r>
              <a:rPr lang="es-ES_tradnl" sz="1400" dirty="0">
                <a:solidFill>
                  <a:prstClr val="black"/>
                </a:solidFill>
                <a:latin typeface="Arial"/>
              </a:rPr>
              <a:t> Learning</a:t>
            </a:r>
            <a:endParaRPr lang="es-ES" sz="1400" dirty="0">
              <a:solidFill>
                <a:prstClr val="black"/>
              </a:solidFill>
              <a:latin typeface="Arial"/>
            </a:endParaRPr>
          </a:p>
        </p:txBody>
      </p:sp>
      <p:cxnSp>
        <p:nvCxnSpPr>
          <p:cNvPr id="25" name="Conector recto de flecha 24"/>
          <p:cNvCxnSpPr/>
          <p:nvPr/>
        </p:nvCxnSpPr>
        <p:spPr>
          <a:xfrm flipV="1">
            <a:off x="999652" y="2109224"/>
            <a:ext cx="985495" cy="16177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ector recto de flecha 25"/>
          <p:cNvCxnSpPr/>
          <p:nvPr/>
        </p:nvCxnSpPr>
        <p:spPr>
          <a:xfrm>
            <a:off x="1236332" y="4444110"/>
            <a:ext cx="6034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CuadroTexto 43"/>
          <p:cNvSpPr txBox="1"/>
          <p:nvPr/>
        </p:nvSpPr>
        <p:spPr>
          <a:xfrm>
            <a:off x="4536349" y="4008151"/>
            <a:ext cx="1388492" cy="307777"/>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err="1">
                <a:solidFill>
                  <a:prstClr val="black"/>
                </a:solidFill>
                <a:latin typeface="Arial"/>
              </a:rPr>
              <a:t>Clustering</a:t>
            </a:r>
            <a:endParaRPr lang="es-ES" sz="1400" dirty="0">
              <a:solidFill>
                <a:prstClr val="black"/>
              </a:solidFill>
              <a:latin typeface="Arial"/>
            </a:endParaRPr>
          </a:p>
        </p:txBody>
      </p:sp>
      <p:sp>
        <p:nvSpPr>
          <p:cNvPr id="45" name="CuadroTexto 44"/>
          <p:cNvSpPr txBox="1"/>
          <p:nvPr/>
        </p:nvSpPr>
        <p:spPr>
          <a:xfrm>
            <a:off x="4526168" y="4605950"/>
            <a:ext cx="1504511" cy="523220"/>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err="1">
                <a:solidFill>
                  <a:prstClr val="black"/>
                </a:solidFill>
                <a:latin typeface="Arial"/>
              </a:rPr>
              <a:t>Dimensionality</a:t>
            </a:r>
            <a:r>
              <a:rPr lang="es-ES_tradnl" sz="1400" dirty="0">
                <a:solidFill>
                  <a:prstClr val="black"/>
                </a:solidFill>
                <a:latin typeface="Arial"/>
              </a:rPr>
              <a:t> </a:t>
            </a:r>
            <a:r>
              <a:rPr lang="es-ES_tradnl" sz="1400" dirty="0" err="1">
                <a:solidFill>
                  <a:prstClr val="black"/>
                </a:solidFill>
                <a:latin typeface="Arial"/>
              </a:rPr>
              <a:t>reduction</a:t>
            </a:r>
            <a:endParaRPr lang="es-ES" sz="1400" dirty="0">
              <a:solidFill>
                <a:prstClr val="black"/>
              </a:solidFill>
              <a:latin typeface="Arial"/>
            </a:endParaRPr>
          </a:p>
        </p:txBody>
      </p:sp>
      <p:cxnSp>
        <p:nvCxnSpPr>
          <p:cNvPr id="46" name="Conector recto de flecha 45"/>
          <p:cNvCxnSpPr/>
          <p:nvPr/>
        </p:nvCxnSpPr>
        <p:spPr>
          <a:xfrm flipV="1">
            <a:off x="3964388" y="4208442"/>
            <a:ext cx="467354" cy="2798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Conector recto de flecha 46"/>
          <p:cNvCxnSpPr/>
          <p:nvPr/>
        </p:nvCxnSpPr>
        <p:spPr>
          <a:xfrm>
            <a:off x="3964388" y="4525810"/>
            <a:ext cx="421649" cy="2959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CuadroTexto 51"/>
          <p:cNvSpPr txBox="1"/>
          <p:nvPr/>
        </p:nvSpPr>
        <p:spPr>
          <a:xfrm>
            <a:off x="1904307" y="5780401"/>
            <a:ext cx="1771186" cy="307777"/>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a:solidFill>
                  <a:prstClr val="black"/>
                </a:solidFill>
                <a:latin typeface="Arial"/>
              </a:rPr>
              <a:t>Otros</a:t>
            </a:r>
            <a:endParaRPr lang="es-ES" sz="1400" dirty="0">
              <a:solidFill>
                <a:prstClr val="black"/>
              </a:solidFill>
              <a:latin typeface="Arial"/>
            </a:endParaRPr>
          </a:p>
        </p:txBody>
      </p:sp>
      <p:cxnSp>
        <p:nvCxnSpPr>
          <p:cNvPr id="53" name="Conector recto de flecha 52"/>
          <p:cNvCxnSpPr/>
          <p:nvPr/>
        </p:nvCxnSpPr>
        <p:spPr>
          <a:xfrm>
            <a:off x="1036488" y="4922195"/>
            <a:ext cx="803295" cy="9196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CuadroTexto 62"/>
          <p:cNvSpPr txBox="1"/>
          <p:nvPr/>
        </p:nvSpPr>
        <p:spPr>
          <a:xfrm>
            <a:off x="4237027" y="5627027"/>
            <a:ext cx="2966714" cy="646331"/>
          </a:xfrm>
          <a:prstGeom prst="rect">
            <a:avLst/>
          </a:prstGeom>
          <a:noFill/>
        </p:spPr>
        <p:txBody>
          <a:bodyPr wrap="square" rtlCol="0">
            <a:spAutoFit/>
          </a:bodyPr>
          <a:lstStyle/>
          <a:p>
            <a:pPr marL="285679" indent="-285679" defTabSz="914172">
              <a:buFont typeface="Arial" panose="020B0604020202020204" pitchFamily="34" charset="0"/>
              <a:buChar char="•"/>
            </a:pPr>
            <a:r>
              <a:rPr lang="es-ES_tradnl" sz="1200" dirty="0">
                <a:solidFill>
                  <a:prstClr val="black"/>
                </a:solidFill>
                <a:latin typeface="Arial"/>
              </a:rPr>
              <a:t>Sistemas de Recomendación</a:t>
            </a:r>
          </a:p>
          <a:p>
            <a:pPr marL="285679" indent="-285679" defTabSz="914172">
              <a:buFont typeface="Arial" panose="020B0604020202020204" pitchFamily="34" charset="0"/>
              <a:buChar char="•"/>
            </a:pPr>
            <a:r>
              <a:rPr lang="es-ES_tradnl" sz="1200" dirty="0" err="1">
                <a:solidFill>
                  <a:prstClr val="black"/>
                </a:solidFill>
                <a:latin typeface="Arial"/>
              </a:rPr>
              <a:t>Reinforcement</a:t>
            </a:r>
            <a:r>
              <a:rPr lang="es-ES_tradnl" sz="1200" dirty="0">
                <a:solidFill>
                  <a:prstClr val="black"/>
                </a:solidFill>
                <a:latin typeface="Arial"/>
              </a:rPr>
              <a:t> Learning</a:t>
            </a:r>
          </a:p>
          <a:p>
            <a:pPr marL="285679" indent="-285679" defTabSz="914172">
              <a:buFont typeface="Arial" panose="020B0604020202020204" pitchFamily="34" charset="0"/>
              <a:buChar char="•"/>
            </a:pPr>
            <a:r>
              <a:rPr lang="es-ES_tradnl" sz="1200" dirty="0">
                <a:solidFill>
                  <a:prstClr val="black"/>
                </a:solidFill>
                <a:latin typeface="Arial"/>
              </a:rPr>
              <a:t>…</a:t>
            </a:r>
          </a:p>
        </p:txBody>
      </p:sp>
      <p:sp>
        <p:nvSpPr>
          <p:cNvPr id="64" name="CuadroTexto 63"/>
          <p:cNvSpPr txBox="1"/>
          <p:nvPr/>
        </p:nvSpPr>
        <p:spPr>
          <a:xfrm>
            <a:off x="6450599" y="3910190"/>
            <a:ext cx="2966714" cy="461665"/>
          </a:xfrm>
          <a:prstGeom prst="rect">
            <a:avLst/>
          </a:prstGeom>
          <a:noFill/>
        </p:spPr>
        <p:txBody>
          <a:bodyPr wrap="square" rtlCol="0">
            <a:spAutoFit/>
          </a:bodyPr>
          <a:lstStyle/>
          <a:p>
            <a:pPr marL="285679" indent="-285679" defTabSz="914172">
              <a:buFont typeface="Arial" panose="020B0604020202020204" pitchFamily="34" charset="0"/>
              <a:buChar char="•"/>
            </a:pPr>
            <a:r>
              <a:rPr lang="es-ES_tradnl" sz="1200" dirty="0" err="1">
                <a:solidFill>
                  <a:prstClr val="black"/>
                </a:solidFill>
                <a:latin typeface="Arial"/>
              </a:rPr>
              <a:t>Hierarchical</a:t>
            </a:r>
            <a:endParaRPr lang="es-ES_tradnl" sz="1200" dirty="0">
              <a:solidFill>
                <a:prstClr val="black"/>
              </a:solidFill>
              <a:latin typeface="Arial"/>
            </a:endParaRPr>
          </a:p>
          <a:p>
            <a:pPr marL="285679" indent="-285679" defTabSz="914172">
              <a:buFont typeface="Arial" panose="020B0604020202020204" pitchFamily="34" charset="0"/>
              <a:buChar char="•"/>
            </a:pPr>
            <a:r>
              <a:rPr lang="es-ES_tradnl" sz="1200" dirty="0" err="1">
                <a:solidFill>
                  <a:prstClr val="black"/>
                </a:solidFill>
                <a:latin typeface="Arial"/>
              </a:rPr>
              <a:t>Partition</a:t>
            </a:r>
            <a:endParaRPr lang="es-ES_tradnl" sz="1200" dirty="0">
              <a:solidFill>
                <a:prstClr val="black"/>
              </a:solidFill>
              <a:latin typeface="Arial"/>
            </a:endParaRPr>
          </a:p>
        </p:txBody>
      </p:sp>
      <p:sp>
        <p:nvSpPr>
          <p:cNvPr id="65" name="CuadroTexto 64"/>
          <p:cNvSpPr txBox="1"/>
          <p:nvPr/>
        </p:nvSpPr>
        <p:spPr>
          <a:xfrm>
            <a:off x="6401325" y="4821731"/>
            <a:ext cx="2966714" cy="276999"/>
          </a:xfrm>
          <a:prstGeom prst="rect">
            <a:avLst/>
          </a:prstGeom>
          <a:noFill/>
        </p:spPr>
        <p:txBody>
          <a:bodyPr wrap="square" rtlCol="0">
            <a:spAutoFit/>
          </a:bodyPr>
          <a:lstStyle/>
          <a:p>
            <a:pPr marL="285679" indent="-285679" defTabSz="914172">
              <a:buFont typeface="Arial" panose="020B0604020202020204" pitchFamily="34" charset="0"/>
              <a:buChar char="•"/>
            </a:pPr>
            <a:r>
              <a:rPr lang="es-ES_tradnl" sz="1200" dirty="0">
                <a:solidFill>
                  <a:prstClr val="black"/>
                </a:solidFill>
                <a:latin typeface="Arial"/>
              </a:rPr>
              <a:t>PCA</a:t>
            </a:r>
          </a:p>
        </p:txBody>
      </p:sp>
      <p:sp>
        <p:nvSpPr>
          <p:cNvPr id="66" name="Abrir llave 65"/>
          <p:cNvSpPr/>
          <p:nvPr/>
        </p:nvSpPr>
        <p:spPr>
          <a:xfrm>
            <a:off x="6021781" y="3753163"/>
            <a:ext cx="584878" cy="73399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914172"/>
            <a:endParaRPr lang="es-ES">
              <a:solidFill>
                <a:prstClr val="black"/>
              </a:solidFill>
              <a:latin typeface="Arial"/>
            </a:endParaRPr>
          </a:p>
        </p:txBody>
      </p:sp>
      <p:sp>
        <p:nvSpPr>
          <p:cNvPr id="67" name="Abrir llave 66"/>
          <p:cNvSpPr/>
          <p:nvPr/>
        </p:nvSpPr>
        <p:spPr>
          <a:xfrm>
            <a:off x="3785770" y="5492265"/>
            <a:ext cx="584878" cy="85801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914172"/>
            <a:endParaRPr lang="es-ES">
              <a:solidFill>
                <a:prstClr val="black"/>
              </a:solidFill>
              <a:latin typeface="Arial"/>
            </a:endParaRPr>
          </a:p>
        </p:txBody>
      </p:sp>
      <p:sp>
        <p:nvSpPr>
          <p:cNvPr id="42" name="Abrir llave 41"/>
          <p:cNvSpPr/>
          <p:nvPr/>
        </p:nvSpPr>
        <p:spPr>
          <a:xfrm>
            <a:off x="6109989" y="4620694"/>
            <a:ext cx="496670" cy="66879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defTabSz="914172"/>
            <a:endParaRPr lang="es-ES">
              <a:solidFill>
                <a:prstClr val="black"/>
              </a:solidFill>
              <a:latin typeface="Arial"/>
            </a:endParaRPr>
          </a:p>
        </p:txBody>
      </p:sp>
      <p:sp>
        <p:nvSpPr>
          <p:cNvPr id="27" name="CuadroTexto 26">
            <a:extLst>
              <a:ext uri="{FF2B5EF4-FFF2-40B4-BE49-F238E27FC236}">
                <a16:creationId xmlns:a16="http://schemas.microsoft.com/office/drawing/2014/main" id="{5803DA3A-33F6-4276-B989-6ECEB84C6655}"/>
              </a:ext>
            </a:extLst>
          </p:cNvPr>
          <p:cNvSpPr txBox="1"/>
          <p:nvPr/>
        </p:nvSpPr>
        <p:spPr>
          <a:xfrm>
            <a:off x="4331892" y="1452718"/>
            <a:ext cx="1388492" cy="307777"/>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a:solidFill>
                  <a:prstClr val="black"/>
                </a:solidFill>
                <a:latin typeface="Arial"/>
              </a:rPr>
              <a:t>Regresión</a:t>
            </a:r>
            <a:endParaRPr lang="es-ES" sz="1400" dirty="0">
              <a:solidFill>
                <a:prstClr val="black"/>
              </a:solidFill>
              <a:latin typeface="Arial"/>
            </a:endParaRPr>
          </a:p>
        </p:txBody>
      </p:sp>
      <p:sp>
        <p:nvSpPr>
          <p:cNvPr id="28" name="CuadroTexto 27">
            <a:extLst>
              <a:ext uri="{FF2B5EF4-FFF2-40B4-BE49-F238E27FC236}">
                <a16:creationId xmlns:a16="http://schemas.microsoft.com/office/drawing/2014/main" id="{58B0B716-AF7D-4148-BC51-962BF46174B0}"/>
              </a:ext>
            </a:extLst>
          </p:cNvPr>
          <p:cNvSpPr txBox="1"/>
          <p:nvPr/>
        </p:nvSpPr>
        <p:spPr>
          <a:xfrm>
            <a:off x="4321711" y="2141957"/>
            <a:ext cx="1504511" cy="307777"/>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defTabSz="914172"/>
            <a:r>
              <a:rPr lang="es-ES_tradnl" sz="1400" dirty="0">
                <a:solidFill>
                  <a:prstClr val="black"/>
                </a:solidFill>
                <a:latin typeface="Arial"/>
              </a:rPr>
              <a:t>Clasificación</a:t>
            </a:r>
            <a:endParaRPr lang="es-ES" sz="1400" dirty="0">
              <a:solidFill>
                <a:prstClr val="black"/>
              </a:solidFill>
              <a:latin typeface="Arial"/>
            </a:endParaRPr>
          </a:p>
        </p:txBody>
      </p:sp>
      <p:cxnSp>
        <p:nvCxnSpPr>
          <p:cNvPr id="29" name="Conector recto de flecha 28">
            <a:extLst>
              <a:ext uri="{FF2B5EF4-FFF2-40B4-BE49-F238E27FC236}">
                <a16:creationId xmlns:a16="http://schemas.microsoft.com/office/drawing/2014/main" id="{FA9238DE-BE8E-4709-A151-965D30626881}"/>
              </a:ext>
            </a:extLst>
          </p:cNvPr>
          <p:cNvCxnSpPr/>
          <p:nvPr/>
        </p:nvCxnSpPr>
        <p:spPr>
          <a:xfrm flipV="1">
            <a:off x="3759931" y="1653009"/>
            <a:ext cx="467354" cy="2798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ector recto de flecha 29">
            <a:extLst>
              <a:ext uri="{FF2B5EF4-FFF2-40B4-BE49-F238E27FC236}">
                <a16:creationId xmlns:a16="http://schemas.microsoft.com/office/drawing/2014/main" id="{97FE59F7-1D5D-442C-B3B8-59A9F9029E92}"/>
              </a:ext>
            </a:extLst>
          </p:cNvPr>
          <p:cNvCxnSpPr/>
          <p:nvPr/>
        </p:nvCxnSpPr>
        <p:spPr>
          <a:xfrm>
            <a:off x="3759932" y="1970377"/>
            <a:ext cx="421649" cy="2959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Rectángulo 4">
            <a:extLst>
              <a:ext uri="{FF2B5EF4-FFF2-40B4-BE49-F238E27FC236}">
                <a16:creationId xmlns:a16="http://schemas.microsoft.com/office/drawing/2014/main" id="{F6AA842A-96A9-EB53-9057-917D7BC72DE3}"/>
              </a:ext>
            </a:extLst>
          </p:cNvPr>
          <p:cNvSpPr/>
          <p:nvPr/>
        </p:nvSpPr>
        <p:spPr>
          <a:xfrm>
            <a:off x="1710661" y="1375831"/>
            <a:ext cx="2313597" cy="3787437"/>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0305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44" grpId="0" animBg="1"/>
      <p:bldP spid="45" grpId="0" animBg="1"/>
      <p:bldP spid="52" grpId="0" animBg="1"/>
      <p:bldP spid="63" grpId="0"/>
      <p:bldP spid="64" grpId="0"/>
      <p:bldP spid="65" grpId="0"/>
      <p:bldP spid="66" grpId="0" animBg="1"/>
      <p:bldP spid="67" grpId="0" animBg="1"/>
      <p:bldP spid="42" grpId="0" animBg="1"/>
      <p:bldP spid="27" grpId="0" animBg="1"/>
      <p:bldP spid="28"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sp>
        <p:nvSpPr>
          <p:cNvPr id="501" name="CustomShape 1"/>
          <p:cNvSpPr/>
          <p:nvPr/>
        </p:nvSpPr>
        <p:spPr>
          <a:xfrm>
            <a:off x="-1723127" y="372527"/>
            <a:ext cx="7116096"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r" defTabSz="914400" rtl="0" eaLnBrk="1" fontAlgn="auto" latinLnBrk="0" hangingPunct="1">
              <a:lnSpc>
                <a:spcPts val="5063"/>
              </a:lnSpc>
              <a:spcBef>
                <a:spcPts val="0"/>
              </a:spcBef>
              <a:spcAft>
                <a:spcPts val="0"/>
              </a:spcAft>
              <a:buClrTx/>
              <a:buSzTx/>
              <a:buFontTx/>
              <a:buNone/>
              <a:tabLst/>
              <a:defRPr/>
            </a:pPr>
            <a:r>
              <a:rPr kumimoji="0" lang="en-US" altLang="es-ES" sz="3200" b="1" i="0" u="none" strike="noStrike" kern="1200" cap="none" spc="0" normalizeH="0" baseline="0" noProof="0" dirty="0">
                <a:ln>
                  <a:noFill/>
                </a:ln>
                <a:solidFill>
                  <a:prstClr val="white"/>
                </a:solidFill>
                <a:effectLst/>
                <a:uLnTx/>
                <a:uFillTx/>
                <a:latin typeface="Source Sans Pro" panose="020B0503030403020204" pitchFamily="34" charset="0"/>
                <a:sym typeface="Bebas Neue" pitchFamily="34" charset="0"/>
              </a:rPr>
              <a:t>Supervised vs. Unsupervised</a:t>
            </a:r>
          </a:p>
        </p:txBody>
      </p:sp>
    </p:spTree>
    <p:extLst>
      <p:ext uri="{BB962C8B-B14F-4D97-AF65-F5344CB8AC3E}">
        <p14:creationId xmlns:p14="http://schemas.microsoft.com/office/powerpoint/2010/main" val="286945193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200" b="0" strike="noStrike" cap="all" spc="-1" dirty="0" err="1">
                <a:solidFill>
                  <a:srgbClr val="0097B6"/>
                </a:solidFill>
                <a:latin typeface="Arial"/>
              </a:rPr>
              <a:t>Supervisado</a:t>
            </a:r>
            <a:r>
              <a:rPr lang="en-US" sz="3200" b="0" strike="noStrike" cap="all" spc="-1" dirty="0">
                <a:solidFill>
                  <a:srgbClr val="0097B6"/>
                </a:solidFill>
                <a:latin typeface="Arial"/>
              </a:rPr>
              <a:t> vs no </a:t>
            </a:r>
            <a:r>
              <a:rPr lang="en-US" sz="3200" b="0" strike="noStrike" cap="all" spc="-1" dirty="0" err="1">
                <a:solidFill>
                  <a:srgbClr val="0097B6"/>
                </a:solidFill>
                <a:latin typeface="Arial"/>
              </a:rPr>
              <a:t>supervISado</a:t>
            </a:r>
            <a:endParaRPr lang="en-US" sz="3200" b="0" strike="noStrike" spc="-1" dirty="0">
              <a:latin typeface="Arial"/>
            </a:endParaRPr>
          </a:p>
        </p:txBody>
      </p:sp>
      <p:sp>
        <p:nvSpPr>
          <p:cNvPr id="546" name="CustomShape 2"/>
          <p:cNvSpPr/>
          <p:nvPr/>
        </p:nvSpPr>
        <p:spPr>
          <a:xfrm>
            <a:off x="334800" y="2060640"/>
            <a:ext cx="11448360" cy="376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480" algn="just">
              <a:lnSpc>
                <a:spcPct val="100000"/>
              </a:lnSpc>
              <a:spcBef>
                <a:spcPts val="479"/>
              </a:spcBef>
              <a:buClr>
                <a:srgbClr val="000000"/>
              </a:buClr>
              <a:buFont typeface="Arial"/>
              <a:buChar char="•"/>
            </a:pPr>
            <a:r>
              <a:rPr lang="en-US" sz="2400" spc="-1" dirty="0" err="1">
                <a:solidFill>
                  <a:srgbClr val="000000"/>
                </a:solidFill>
                <a:latin typeface="Arial"/>
              </a:rPr>
              <a:t>Conceptos</a:t>
            </a:r>
            <a:r>
              <a:rPr lang="en-US" sz="2400" b="0" strike="noStrike" spc="-1" dirty="0">
                <a:solidFill>
                  <a:srgbClr val="000000"/>
                </a:solidFill>
                <a:latin typeface="Arial"/>
              </a:rPr>
              <a:t>.</a:t>
            </a:r>
            <a:endParaRPr lang="en-US" sz="2400" b="0" strike="noStrike" spc="-1" dirty="0">
              <a:latin typeface="Arial"/>
            </a:endParaRPr>
          </a:p>
          <a:p>
            <a:pPr algn="just">
              <a:lnSpc>
                <a:spcPct val="100000"/>
              </a:lnSpc>
              <a:spcBef>
                <a:spcPts val="479"/>
              </a:spcBef>
            </a:pPr>
            <a:endParaRPr lang="en-US" sz="2400" b="0" strike="noStrike" spc="-1" dirty="0">
              <a:latin typeface="Arial"/>
            </a:endParaRPr>
          </a:p>
          <a:p>
            <a:pPr marL="457200" indent="-456480" algn="just">
              <a:lnSpc>
                <a:spcPct val="100000"/>
              </a:lnSpc>
              <a:spcBef>
                <a:spcPts val="479"/>
              </a:spcBef>
              <a:buClr>
                <a:srgbClr val="000000"/>
              </a:buClr>
              <a:buFont typeface="Arial"/>
              <a:buChar char="•"/>
            </a:pPr>
            <a:r>
              <a:rPr lang="en-US" sz="2400" b="0" strike="noStrike" spc="-1" dirty="0" err="1">
                <a:solidFill>
                  <a:srgbClr val="000000"/>
                </a:solidFill>
                <a:latin typeface="Arial"/>
              </a:rPr>
              <a:t>Aprendizaje</a:t>
            </a:r>
            <a:r>
              <a:rPr lang="en-US" sz="2400" b="0" strike="noStrike" spc="-1" dirty="0">
                <a:solidFill>
                  <a:srgbClr val="000000"/>
                </a:solidFill>
                <a:latin typeface="Arial"/>
              </a:rPr>
              <a:t> </a:t>
            </a:r>
            <a:r>
              <a:rPr lang="en-US" sz="2400" b="0" strike="noStrike" spc="-1" dirty="0" err="1">
                <a:solidFill>
                  <a:srgbClr val="000000"/>
                </a:solidFill>
                <a:latin typeface="Arial"/>
              </a:rPr>
              <a:t>supervisado</a:t>
            </a:r>
            <a:r>
              <a:rPr lang="en-US" sz="2400" b="0" strike="noStrike" spc="-1" dirty="0">
                <a:solidFill>
                  <a:srgbClr val="000000"/>
                </a:solidFill>
                <a:latin typeface="Arial"/>
              </a:rPr>
              <a:t>: </a:t>
            </a:r>
            <a:r>
              <a:rPr lang="en-US" sz="2400" b="0" strike="noStrike" spc="-1" dirty="0" err="1">
                <a:solidFill>
                  <a:srgbClr val="000000"/>
                </a:solidFill>
                <a:latin typeface="Arial"/>
              </a:rPr>
              <a:t>Clasificación</a:t>
            </a:r>
            <a:r>
              <a:rPr lang="en-US" sz="2400" b="0" strike="noStrike" spc="-1" dirty="0">
                <a:solidFill>
                  <a:srgbClr val="000000"/>
                </a:solidFill>
                <a:latin typeface="Arial"/>
              </a:rPr>
              <a:t> vs </a:t>
            </a:r>
            <a:r>
              <a:rPr lang="en-US" sz="2400" b="0" strike="noStrike" spc="-1" dirty="0" err="1">
                <a:solidFill>
                  <a:srgbClr val="000000"/>
                </a:solidFill>
                <a:latin typeface="Arial"/>
              </a:rPr>
              <a:t>Regresión</a:t>
            </a:r>
            <a:r>
              <a:rPr lang="en-US" sz="2400" b="0" strike="noStrike" spc="-1" dirty="0">
                <a:solidFill>
                  <a:srgbClr val="000000"/>
                </a:solidFill>
                <a:latin typeface="Arial"/>
              </a:rPr>
              <a:t>.</a:t>
            </a:r>
            <a:endParaRPr lang="en-US" sz="2400" b="0" strike="noStrike" spc="-1" dirty="0">
              <a:latin typeface="Arial"/>
            </a:endParaRPr>
          </a:p>
          <a:p>
            <a:pPr algn="just">
              <a:lnSpc>
                <a:spcPct val="100000"/>
              </a:lnSpc>
              <a:spcBef>
                <a:spcPts val="479"/>
              </a:spcBef>
            </a:pPr>
            <a:endParaRPr lang="en-US" sz="2400" b="0" strike="noStrike" spc="-1" dirty="0">
              <a:latin typeface="Arial"/>
            </a:endParaRPr>
          </a:p>
          <a:p>
            <a:pPr marL="457200" indent="-456480" algn="just">
              <a:lnSpc>
                <a:spcPct val="100000"/>
              </a:lnSpc>
              <a:spcBef>
                <a:spcPts val="479"/>
              </a:spcBef>
              <a:buClr>
                <a:srgbClr val="000000"/>
              </a:buClr>
              <a:buFont typeface="Arial"/>
              <a:buChar char="•"/>
            </a:pPr>
            <a:r>
              <a:rPr lang="en-US" sz="2400" b="0" strike="noStrike" spc="-1" dirty="0" err="1">
                <a:solidFill>
                  <a:srgbClr val="000000"/>
                </a:solidFill>
                <a:latin typeface="Arial"/>
              </a:rPr>
              <a:t>Aprendizaje</a:t>
            </a:r>
            <a:r>
              <a:rPr lang="en-US" sz="2400" b="0" strike="noStrike" spc="-1" dirty="0">
                <a:solidFill>
                  <a:srgbClr val="000000"/>
                </a:solidFill>
                <a:latin typeface="Arial"/>
              </a:rPr>
              <a:t> no </a:t>
            </a:r>
            <a:r>
              <a:rPr lang="en-US" sz="2400" b="0" strike="noStrike" spc="-1" dirty="0" err="1">
                <a:solidFill>
                  <a:srgbClr val="000000"/>
                </a:solidFill>
                <a:latin typeface="Arial"/>
              </a:rPr>
              <a:t>supervisado</a:t>
            </a:r>
            <a:r>
              <a:rPr lang="en-US" sz="2400" b="0" strike="noStrike" spc="-1" dirty="0">
                <a:solidFill>
                  <a:srgbClr val="000000"/>
                </a:solidFill>
                <a:latin typeface="Arial"/>
              </a:rPr>
              <a:t>: Clustering, </a:t>
            </a:r>
            <a:r>
              <a:rPr lang="en-US" sz="2400" b="0" strike="noStrike" spc="-1" dirty="0" err="1">
                <a:solidFill>
                  <a:srgbClr val="000000"/>
                </a:solidFill>
                <a:latin typeface="Arial"/>
              </a:rPr>
              <a:t>reducción</a:t>
            </a:r>
            <a:r>
              <a:rPr lang="en-US" sz="2400" b="0" strike="noStrike" spc="-1" dirty="0">
                <a:solidFill>
                  <a:srgbClr val="000000"/>
                </a:solidFill>
                <a:latin typeface="Arial"/>
              </a:rPr>
              <a:t> de </a:t>
            </a:r>
            <a:r>
              <a:rPr lang="en-US" sz="2400" b="0" strike="noStrike" spc="-1" dirty="0" err="1">
                <a:solidFill>
                  <a:srgbClr val="000000"/>
                </a:solidFill>
                <a:latin typeface="Arial"/>
              </a:rPr>
              <a:t>dimensionalidad</a:t>
            </a:r>
            <a:r>
              <a:rPr lang="en-US" sz="2400" spc="-1" dirty="0">
                <a:solidFill>
                  <a:srgbClr val="000000"/>
                </a:solidFill>
                <a:latin typeface="Arial"/>
              </a:rPr>
              <a:t>.</a:t>
            </a:r>
          </a:p>
          <a:p>
            <a:pPr marL="457200" indent="-456480" algn="just">
              <a:lnSpc>
                <a:spcPct val="100000"/>
              </a:lnSpc>
              <a:spcBef>
                <a:spcPts val="479"/>
              </a:spcBef>
              <a:buClr>
                <a:srgbClr val="000000"/>
              </a:buClr>
              <a:buFont typeface="Arial"/>
              <a:buChar char="•"/>
            </a:pPr>
            <a:endParaRPr lang="en-US" sz="2400" b="0" strike="noStrike" spc="-1" dirty="0">
              <a:solidFill>
                <a:srgbClr val="000000"/>
              </a:solidFill>
              <a:latin typeface="Arial"/>
            </a:endParaRPr>
          </a:p>
          <a:p>
            <a:pPr algn="just">
              <a:lnSpc>
                <a:spcPct val="100000"/>
              </a:lnSpc>
              <a:spcBef>
                <a:spcPts val="360"/>
              </a:spcBef>
            </a:pPr>
            <a:endParaRPr lang="en-US" sz="2400" b="0" strike="noStrike" spc="-1" dirty="0">
              <a:latin typeface="Arial"/>
            </a:endParaRPr>
          </a:p>
        </p:txBody>
      </p:sp>
    </p:spTree>
    <p:extLst>
      <p:ext uri="{BB962C8B-B14F-4D97-AF65-F5344CB8AC3E}">
        <p14:creationId xmlns:p14="http://schemas.microsoft.com/office/powerpoint/2010/main" val="91478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195120" y="441360"/>
            <a:ext cx="5324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1" normalizeH="0" baseline="0" noProof="0" dirty="0" err="1">
                <a:ln>
                  <a:noFill/>
                </a:ln>
                <a:solidFill>
                  <a:srgbClr val="0097B6"/>
                </a:solidFill>
                <a:effectLst/>
                <a:uLnTx/>
                <a:uFillTx/>
                <a:latin typeface="Arial"/>
                <a:ea typeface="DejaVu Sans"/>
                <a:cs typeface="DejaVu Sans"/>
              </a:rPr>
              <a:t>Conceptos</a:t>
            </a:r>
            <a:r>
              <a:rPr kumimoji="0" lang="en-US" sz="4800" b="0" i="0" u="none" strike="noStrike" kern="1200" cap="all" spc="-1" normalizeH="0" baseline="0" noProof="0" dirty="0">
                <a:ln>
                  <a:noFill/>
                </a:ln>
                <a:solidFill>
                  <a:srgbClr val="0097B6"/>
                </a:solidFill>
                <a:effectLst/>
                <a:uLnTx/>
                <a:uFillTx/>
                <a:latin typeface="Arial"/>
                <a:ea typeface="DejaVu Sans"/>
                <a:cs typeface="DejaVu Sans"/>
              </a:rPr>
              <a:t> (I)</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8" name="CustomShape 2"/>
          <p:cNvSpPr/>
          <p:nvPr/>
        </p:nvSpPr>
        <p:spPr>
          <a:xfrm>
            <a:off x="479520" y="1233360"/>
            <a:ext cx="10224360" cy="46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641"/>
              </a:spcBef>
              <a:spcAft>
                <a:spcPts val="0"/>
              </a:spcAft>
              <a:buClrTx/>
              <a:buSzTx/>
              <a:buFontTx/>
              <a:buNone/>
              <a:tabLst/>
              <a:defRPr/>
            </a:pPr>
            <a:r>
              <a:rPr kumimoji="0" lang="en-US" sz="3200" b="0" i="0" u="none" strike="noStrike" kern="1200" cap="none" spc="-1" normalizeH="0" baseline="0" noProof="0" dirty="0" err="1">
                <a:ln>
                  <a:noFill/>
                </a:ln>
                <a:solidFill>
                  <a:srgbClr val="000000"/>
                </a:solidFill>
                <a:effectLst/>
                <a:uLnTx/>
                <a:uFillTx/>
                <a:latin typeface="Arial"/>
                <a:ea typeface="DejaVu Sans"/>
                <a:cs typeface="DejaVu Sans"/>
              </a:rPr>
              <a:t>Aprendizaje</a:t>
            </a:r>
            <a:r>
              <a:rPr kumimoji="0" lang="en-US" sz="3200" b="0" i="0" u="none" strike="noStrike" kern="1200" cap="none" spc="-1" normalizeH="0" baseline="0" noProof="0" dirty="0">
                <a:ln>
                  <a:noFill/>
                </a:ln>
                <a:solidFill>
                  <a:srgbClr val="000000"/>
                </a:solidFill>
                <a:effectLst/>
                <a:uLnTx/>
                <a:uFillTx/>
                <a:latin typeface="Arial"/>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Arial"/>
                <a:ea typeface="DejaVu Sans"/>
                <a:cs typeface="DejaVu Sans"/>
              </a:rPr>
              <a:t>supervisado</a:t>
            </a:r>
            <a:r>
              <a:rPr kumimoji="0" lang="en-US" sz="3200" b="0" i="0" u="none" strike="noStrike" kern="1200" cap="none" spc="-1" normalizeH="0" baseline="0" noProof="0" dirty="0">
                <a:ln>
                  <a:noFill/>
                </a:ln>
                <a:solidFill>
                  <a:srgbClr val="000000"/>
                </a:solidFill>
                <a:effectLst/>
                <a:uLnTx/>
                <a:uFillTx/>
                <a:latin typeface="Arial"/>
                <a:ea typeface="DejaVu Sans"/>
                <a:cs typeface="DejaVu Sans"/>
              </a:rPr>
              <a:t> VS no </a:t>
            </a:r>
            <a:r>
              <a:rPr kumimoji="0" lang="en-US" sz="3200" b="0" i="0" u="none" strike="noStrike" kern="1200" cap="none" spc="-1" normalizeH="0" baseline="0" noProof="0" dirty="0" err="1">
                <a:ln>
                  <a:noFill/>
                </a:ln>
                <a:solidFill>
                  <a:srgbClr val="000000"/>
                </a:solidFill>
                <a:effectLst/>
                <a:uLnTx/>
                <a:uFillTx/>
                <a:latin typeface="Arial"/>
                <a:ea typeface="DejaVu Sans"/>
                <a:cs typeface="DejaVu Sans"/>
              </a:rPr>
              <a:t>supervisado</a:t>
            </a:r>
            <a:r>
              <a:rPr kumimoji="0" lang="en-US" sz="3200" b="0" i="0" u="none" strike="noStrike" kern="1200" cap="none" spc="-1" normalizeH="0" baseline="0" noProof="0" dirty="0">
                <a:ln>
                  <a:noFill/>
                </a:ln>
                <a:solidFill>
                  <a:srgbClr val="000000"/>
                </a:solidFill>
                <a:effectLst/>
                <a:uLnTx/>
                <a:uFillTx/>
                <a:latin typeface="Arial"/>
                <a:ea typeface="DejaVu Sans"/>
                <a:cs typeface="DejaVu Sans"/>
              </a:rPr>
              <a:t> (I)</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9" name="CustomShape 3"/>
          <p:cNvSpPr/>
          <p:nvPr/>
        </p:nvSpPr>
        <p:spPr>
          <a:xfrm>
            <a:off x="335520" y="2061000"/>
            <a:ext cx="11447280" cy="376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just" defTabSz="914400" rtl="0" eaLnBrk="1" fontAlgn="auto" latinLnBrk="0" hangingPunct="1">
              <a:lnSpc>
                <a:spcPct val="100000"/>
              </a:lnSpc>
              <a:spcBef>
                <a:spcPts val="36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ángulo 2">
            <a:extLst>
              <a:ext uri="{FF2B5EF4-FFF2-40B4-BE49-F238E27FC236}">
                <a16:creationId xmlns:a16="http://schemas.microsoft.com/office/drawing/2014/main" id="{9DAD2124-D496-4F9A-ABE5-B3416B9FC45F}"/>
              </a:ext>
            </a:extLst>
          </p:cNvPr>
          <p:cNvSpPr/>
          <p:nvPr/>
        </p:nvSpPr>
        <p:spPr>
          <a:xfrm>
            <a:off x="479519" y="2132145"/>
            <a:ext cx="4749705" cy="3939540"/>
          </a:xfrm>
          <a:prstGeom prst="rect">
            <a:avLst/>
          </a:prstGeom>
        </p:spPr>
        <p:txBody>
          <a:bodyPr wrap="square">
            <a:spAutoFit/>
          </a:bodyPr>
          <a:lstStyle/>
          <a:p>
            <a:r>
              <a:rPr lang="es-ES" sz="2000" b="1" dirty="0"/>
              <a:t>Aprendizaje supervisado: </a:t>
            </a:r>
          </a:p>
          <a:p>
            <a:pPr lvl="1"/>
            <a:r>
              <a:rPr lang="es-ES" dirty="0"/>
              <a:t>Para entrenar el modelo se utiliza un </a:t>
            </a:r>
            <a:r>
              <a:rPr lang="es-ES" dirty="0" err="1"/>
              <a:t>dataset</a:t>
            </a:r>
            <a:r>
              <a:rPr lang="es-ES" dirty="0"/>
              <a:t> o conjunto de </a:t>
            </a:r>
            <a:r>
              <a:rPr lang="es-ES" b="1" dirty="0"/>
              <a:t>muestras etiquetado (</a:t>
            </a:r>
            <a:r>
              <a:rPr lang="es-ES" b="1" dirty="0" err="1"/>
              <a:t>train</a:t>
            </a:r>
            <a:r>
              <a:rPr lang="es-ES" b="1" dirty="0"/>
              <a:t>)</a:t>
            </a:r>
            <a:r>
              <a:rPr lang="es-ES" dirty="0"/>
              <a:t>. </a:t>
            </a:r>
            <a:r>
              <a:rPr lang="es-ES" b="1" dirty="0"/>
              <a:t>El objetivo es predecir </a:t>
            </a:r>
            <a:r>
              <a:rPr lang="es-ES" dirty="0"/>
              <a:t>la etiqueta que tendrán futuras muestras (test) que el modelo no ha visto en su entrenamiento.  </a:t>
            </a:r>
          </a:p>
          <a:p>
            <a:endParaRPr lang="es-ES" sz="2000" dirty="0"/>
          </a:p>
          <a:p>
            <a:r>
              <a:rPr lang="es-ES" sz="2000" b="1" dirty="0"/>
              <a:t>Ejemplo: </a:t>
            </a:r>
          </a:p>
          <a:p>
            <a:pPr marL="742950" lvl="1" indent="-285750">
              <a:spcAft>
                <a:spcPts val="600"/>
              </a:spcAft>
              <a:buFont typeface="Arial" panose="020B0604020202020204" pitchFamily="34" charset="0"/>
              <a:buChar char="•"/>
            </a:pPr>
            <a:r>
              <a:rPr lang="es-ES_tradnl" dirty="0"/>
              <a:t>Clasificar si un correo es spam o no.</a:t>
            </a:r>
          </a:p>
          <a:p>
            <a:pPr marL="742950" lvl="1" indent="-285750">
              <a:spcAft>
                <a:spcPts val="600"/>
              </a:spcAft>
              <a:buFont typeface="Arial" panose="020B0604020202020204" pitchFamily="34" charset="0"/>
              <a:buChar char="•"/>
            </a:pPr>
            <a:r>
              <a:rPr lang="es-ES_tradnl" dirty="0"/>
              <a:t>Predecir la producción de energía solar producida en una planta.</a:t>
            </a:r>
            <a:endParaRPr lang="es-ES" dirty="0"/>
          </a:p>
          <a:p>
            <a:endParaRPr lang="es-ES_tradnl" dirty="0"/>
          </a:p>
        </p:txBody>
      </p:sp>
      <p:pic>
        <p:nvPicPr>
          <p:cNvPr id="5" name="Imagen 4">
            <a:extLst>
              <a:ext uri="{FF2B5EF4-FFF2-40B4-BE49-F238E27FC236}">
                <a16:creationId xmlns:a16="http://schemas.microsoft.com/office/drawing/2014/main" id="{47AFF786-9730-4C7B-AAA9-DE1E1A0A6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65182"/>
            <a:ext cx="4808180" cy="2090512"/>
          </a:xfrm>
          <a:prstGeom prst="rect">
            <a:avLst/>
          </a:prstGeom>
        </p:spPr>
      </p:pic>
      <p:pic>
        <p:nvPicPr>
          <p:cNvPr id="16" name="Imagen 15">
            <a:extLst>
              <a:ext uri="{FF2B5EF4-FFF2-40B4-BE49-F238E27FC236}">
                <a16:creationId xmlns:a16="http://schemas.microsoft.com/office/drawing/2014/main" id="{47088F36-FD54-44BC-A199-48ADE13642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525" y="3999338"/>
            <a:ext cx="3914775" cy="1858477"/>
          </a:xfrm>
          <a:prstGeom prst="rect">
            <a:avLst/>
          </a:prstGeom>
        </p:spPr>
      </p:pic>
    </p:spTree>
    <p:extLst>
      <p:ext uri="{BB962C8B-B14F-4D97-AF65-F5344CB8AC3E}">
        <p14:creationId xmlns:p14="http://schemas.microsoft.com/office/powerpoint/2010/main" val="421452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2_Office Theme 1">
      <a:dk1>
        <a:srgbClr val="999999"/>
      </a:dk1>
      <a:lt1>
        <a:srgbClr val="FFFFFF"/>
      </a:lt1>
      <a:dk2>
        <a:srgbClr val="494949"/>
      </a:dk2>
      <a:lt2>
        <a:srgbClr val="FFFFFF"/>
      </a:lt2>
      <a:accent1>
        <a:srgbClr val="0178B6"/>
      </a:accent1>
      <a:accent2>
        <a:srgbClr val="009EEB"/>
      </a:accent2>
      <a:accent3>
        <a:srgbClr val="FFFFFF"/>
      </a:accent3>
      <a:accent4>
        <a:srgbClr val="828282"/>
      </a:accent4>
      <a:accent5>
        <a:srgbClr val="AABED7"/>
      </a:accent5>
      <a:accent6>
        <a:srgbClr val="008FD5"/>
      </a:accent6>
      <a:hlink>
        <a:srgbClr val="F33B48"/>
      </a:hlink>
      <a:folHlink>
        <a:srgbClr val="FFC000"/>
      </a:folHlink>
    </a:clrScheme>
    <a:fontScheme name="2_Office Theme">
      <a:majorFont>
        <a:latin typeface="Lato Light"/>
        <a:ea typeface="ＭＳ Ｐゴシック"/>
        <a:cs typeface="ＭＳ Ｐゴシック"/>
      </a:majorFont>
      <a:minorFont>
        <a:latin typeface="Lato Light"/>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2_Office Theme 1">
        <a:dk1>
          <a:srgbClr val="999999"/>
        </a:dk1>
        <a:lt1>
          <a:srgbClr val="FFFFFF"/>
        </a:lt1>
        <a:dk2>
          <a:srgbClr val="494949"/>
        </a:dk2>
        <a:lt2>
          <a:srgbClr val="FFFFFF"/>
        </a:lt2>
        <a:accent1>
          <a:srgbClr val="0178B6"/>
        </a:accent1>
        <a:accent2>
          <a:srgbClr val="009EEB"/>
        </a:accent2>
        <a:accent3>
          <a:srgbClr val="FFFFFF"/>
        </a:accent3>
        <a:accent4>
          <a:srgbClr val="828282"/>
        </a:accent4>
        <a:accent5>
          <a:srgbClr val="AABED7"/>
        </a:accent5>
        <a:accent6>
          <a:srgbClr val="008FD5"/>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16404</TotalTime>
  <Words>1069</Words>
  <Application>Microsoft Office PowerPoint</Application>
  <PresentationFormat>Panorámica</PresentationFormat>
  <Paragraphs>334</Paragraphs>
  <Slides>28</Slides>
  <Notes>8</Notes>
  <HiddenSlides>0</HiddenSlides>
  <MMClips>0</MMClips>
  <ScaleCrop>false</ScaleCrop>
  <HeadingPairs>
    <vt:vector size="6" baseType="variant">
      <vt:variant>
        <vt:lpstr>Fuentes usadas</vt:lpstr>
      </vt:variant>
      <vt:variant>
        <vt:i4>12</vt:i4>
      </vt:variant>
      <vt:variant>
        <vt:lpstr>Tema</vt:lpstr>
      </vt:variant>
      <vt:variant>
        <vt:i4>3</vt:i4>
      </vt:variant>
      <vt:variant>
        <vt:lpstr>Títulos de diapositiva</vt:lpstr>
      </vt:variant>
      <vt:variant>
        <vt:i4>28</vt:i4>
      </vt:variant>
    </vt:vector>
  </HeadingPairs>
  <TitlesOfParts>
    <vt:vector size="43" baseType="lpstr">
      <vt:lpstr>Arial</vt:lpstr>
      <vt:lpstr>Arial </vt:lpstr>
      <vt:lpstr>Cambria Math</vt:lpstr>
      <vt:lpstr>Helvetica Light</vt:lpstr>
      <vt:lpstr>Lato Light</vt:lpstr>
      <vt:lpstr>Segoe UI Symbol</vt:lpstr>
      <vt:lpstr>Source Sans Pro</vt:lpstr>
      <vt:lpstr>Source Sans Pro Light</vt:lpstr>
      <vt:lpstr>Source Sans Pro Regular</vt:lpstr>
      <vt:lpstr>Symbol</vt:lpstr>
      <vt:lpstr>Times New Roman</vt:lpstr>
      <vt:lpstr>Wingdings</vt:lpstr>
      <vt:lpstr>Office Theme</vt:lpstr>
      <vt:lpstr>Office Theme</vt:lpstr>
      <vt:lpstr>2_Office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EDEM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SESSION_1_2</dc:title>
  <dc:subject/>
  <dc:creator>RAFA</dc:creator>
  <dc:description/>
  <cp:lastModifiedBy>Prada Alonso, Jesus</cp:lastModifiedBy>
  <cp:revision>829</cp:revision>
  <dcterms:created xsi:type="dcterms:W3CDTF">2005-05-30T10:01:11Z</dcterms:created>
  <dcterms:modified xsi:type="dcterms:W3CDTF">2023-03-10T12:42:32Z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EDEM</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3</vt:i4>
  </property>
  <property fmtid="{D5CDD505-2E9C-101B-9397-08002B2CF9AE}" pid="8" name="Notes">
    <vt:i4>14</vt:i4>
  </property>
  <property fmtid="{D5CDD505-2E9C-101B-9397-08002B2CF9AE}" pid="9" name="PresentationFormat">
    <vt:lpwstr>Panorámica</vt:lpwstr>
  </property>
  <property fmtid="{D5CDD505-2E9C-101B-9397-08002B2CF9AE}" pid="10" name="ScaleCrop">
    <vt:bool>false</vt:bool>
  </property>
  <property fmtid="{D5CDD505-2E9C-101B-9397-08002B2CF9AE}" pid="11" name="ShareDoc">
    <vt:bool>false</vt:bool>
  </property>
  <property fmtid="{D5CDD505-2E9C-101B-9397-08002B2CF9AE}" pid="12" name="Slides">
    <vt:i4>40</vt:i4>
  </property>
</Properties>
</file>