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 id="2147483792" r:id="rId3"/>
  </p:sldMasterIdLst>
  <p:notesMasterIdLst>
    <p:notesMasterId r:id="rId33"/>
  </p:notesMasterIdLst>
  <p:sldIdLst>
    <p:sldId id="256" r:id="rId4"/>
    <p:sldId id="2445" r:id="rId5"/>
    <p:sldId id="2466" r:id="rId6"/>
    <p:sldId id="264" r:id="rId7"/>
    <p:sldId id="275" r:id="rId8"/>
    <p:sldId id="277" r:id="rId9"/>
    <p:sldId id="278" r:id="rId10"/>
    <p:sldId id="279" r:id="rId11"/>
    <p:sldId id="280" r:id="rId12"/>
    <p:sldId id="281" r:id="rId13"/>
    <p:sldId id="2425" r:id="rId14"/>
    <p:sldId id="305" r:id="rId15"/>
    <p:sldId id="306" r:id="rId16"/>
    <p:sldId id="307" r:id="rId17"/>
    <p:sldId id="282" r:id="rId18"/>
    <p:sldId id="283" r:id="rId19"/>
    <p:sldId id="2423" r:id="rId20"/>
    <p:sldId id="284" r:id="rId21"/>
    <p:sldId id="285" r:id="rId22"/>
    <p:sldId id="286" r:id="rId23"/>
    <p:sldId id="287" r:id="rId24"/>
    <p:sldId id="2434" r:id="rId25"/>
    <p:sldId id="2435" r:id="rId26"/>
    <p:sldId id="2436" r:id="rId27"/>
    <p:sldId id="2424" r:id="rId28"/>
    <p:sldId id="2467" r:id="rId29"/>
    <p:sldId id="513" r:id="rId30"/>
    <p:sldId id="515" r:id="rId31"/>
    <p:sldId id="342" r:id="rId32"/>
  </p:sldIdLst>
  <p:sldSz cx="12192000" cy="6858000"/>
  <p:notesSz cx="6854825" cy="9713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87" autoAdjust="0"/>
    <p:restoredTop sz="94660"/>
  </p:normalViewPr>
  <p:slideViewPr>
    <p:cSldViewPr snapToGrid="0">
      <p:cViewPr varScale="1">
        <p:scale>
          <a:sx n="83" d="100"/>
          <a:sy n="83" d="100"/>
        </p:scale>
        <p:origin x="13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47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7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47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48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481" name="PlaceHolder 6"/>
          <p:cNvSpPr>
            <a:spLocks noGrp="1"/>
          </p:cNvSpPr>
          <p:nvPr>
            <p:ph type="sldNum"/>
          </p:nvPr>
        </p:nvSpPr>
        <p:spPr>
          <a:xfrm>
            <a:off x="4278960" y="10157400"/>
            <a:ext cx="3280680" cy="534240"/>
          </a:xfrm>
          <a:prstGeom prst="rect">
            <a:avLst/>
          </a:prstGeom>
        </p:spPr>
        <p:txBody>
          <a:bodyPr lIns="0" tIns="0" rIns="0" bIns="0" anchor="b"/>
          <a:lstStyle/>
          <a:p>
            <a:pPr algn="r"/>
            <a:fld id="{DC870CE1-FB47-4BC4-A7E6-C4EAC18C075F}" type="slidenum">
              <a:rPr lang="en-US" sz="1400" b="0" strike="noStrike" spc="-1">
                <a:latin typeface="Times New Roman"/>
              </a:rPr>
              <a:t>‹Nº›</a:t>
            </a:fld>
            <a:endParaRPr lang="en-US" sz="1400" b="0" strike="noStrike" spc="-1">
              <a:latin typeface="Times New Roman"/>
            </a:endParaRPr>
          </a:p>
        </p:txBody>
      </p:sp>
    </p:spTree>
    <p:extLst>
      <p:ext uri="{BB962C8B-B14F-4D97-AF65-F5344CB8AC3E}">
        <p14:creationId xmlns:p14="http://schemas.microsoft.com/office/powerpoint/2010/main" val="338460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noRot="1" noChangeAspect="1"/>
          </p:cNvSpPr>
          <p:nvPr>
            <p:ph type="sldImg"/>
          </p:nvPr>
        </p:nvSpPr>
        <p:spPr>
          <a:xfrm>
            <a:off x="190500" y="728663"/>
            <a:ext cx="6473825" cy="3641725"/>
          </a:xfrm>
          <a:prstGeom prst="rect">
            <a:avLst/>
          </a:prstGeom>
        </p:spPr>
      </p:sp>
      <p:sp>
        <p:nvSpPr>
          <p:cNvPr id="694" name="PlaceHolder 2"/>
          <p:cNvSpPr>
            <a:spLocks noGrp="1"/>
          </p:cNvSpPr>
          <p:nvPr>
            <p:ph type="body"/>
          </p:nvPr>
        </p:nvSpPr>
        <p:spPr>
          <a:xfrm>
            <a:off x="685800" y="4613400"/>
            <a:ext cx="5482440" cy="4371120"/>
          </a:xfrm>
          <a:prstGeom prst="rect">
            <a:avLst/>
          </a:prstGeom>
        </p:spPr>
        <p:txBody>
          <a:bodyPr lIns="0" tIns="0" rIns="0" bIns="0"/>
          <a:lstStyle/>
          <a:p>
            <a:endParaRPr lang="en-US" sz="2000" b="0" strike="noStrike" spc="-1">
              <a:latin typeface="Arial"/>
            </a:endParaRPr>
          </a:p>
        </p:txBody>
      </p:sp>
      <p:sp>
        <p:nvSpPr>
          <p:cNvPr id="695" name="CustomShape 3"/>
          <p:cNvSpPr/>
          <p:nvPr/>
        </p:nvSpPr>
        <p:spPr>
          <a:xfrm>
            <a:off x="3879720" y="9225000"/>
            <a:ext cx="297252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3D6458-B19B-4CB6-AC98-27B7B7433161}" type="slidenum">
              <a:rPr lang="en-US" sz="1200" b="0" strike="noStrike" spc="-1">
                <a:solidFill>
                  <a:srgbClr val="000000"/>
                </a:solidFill>
                <a:latin typeface="Arial"/>
              </a:rPr>
              <a:t>1</a:t>
            </a:fld>
            <a:endParaRPr lang="en-US" sz="1200" b="0" strike="noStrike" spc="-1">
              <a:latin typeface="Arial"/>
            </a:endParaRPr>
          </a:p>
        </p:txBody>
      </p:sp>
    </p:spTree>
    <p:extLst>
      <p:ext uri="{BB962C8B-B14F-4D97-AF65-F5344CB8AC3E}">
        <p14:creationId xmlns:p14="http://schemas.microsoft.com/office/powerpoint/2010/main" val="41693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51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01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noRot="1" noChangeAspect="1"/>
          </p:cNvSpPr>
          <p:nvPr>
            <p:ph type="sldImg"/>
          </p:nvPr>
        </p:nvSpPr>
        <p:spPr>
          <a:xfrm>
            <a:off x="190500" y="728663"/>
            <a:ext cx="6473825" cy="3641725"/>
          </a:xfrm>
          <a:prstGeom prst="rect">
            <a:avLst/>
          </a:prstGeom>
        </p:spPr>
      </p:sp>
      <p:sp>
        <p:nvSpPr>
          <p:cNvPr id="697" name="PlaceHolder 2"/>
          <p:cNvSpPr>
            <a:spLocks noGrp="1"/>
          </p:cNvSpPr>
          <p:nvPr>
            <p:ph type="body"/>
          </p:nvPr>
        </p:nvSpPr>
        <p:spPr>
          <a:xfrm>
            <a:off x="685800" y="4613400"/>
            <a:ext cx="5482440" cy="4371120"/>
          </a:xfrm>
          <a:prstGeom prst="rect">
            <a:avLst/>
          </a:prstGeom>
        </p:spPr>
        <p:txBody>
          <a:bodyPr lIns="0" tIns="0" rIns="0" bIns="0"/>
          <a:lstStyle/>
          <a:p>
            <a:endParaRPr lang="en-US" sz="2000" b="0" strike="noStrike" spc="-1" dirty="0">
              <a:latin typeface="Arial"/>
            </a:endParaRPr>
          </a:p>
        </p:txBody>
      </p:sp>
      <p:sp>
        <p:nvSpPr>
          <p:cNvPr id="698" name="CustomShape 3"/>
          <p:cNvSpPr/>
          <p:nvPr/>
        </p:nvSpPr>
        <p:spPr>
          <a:xfrm>
            <a:off x="3879720" y="9225000"/>
            <a:ext cx="297252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AE8C3A1-A390-4242-B2F7-8E04D605957F}" type="slidenum">
              <a:rPr kumimoji="0" lang="en-US" sz="1200" b="0" i="0" u="none" strike="noStrike" kern="1200" cap="none" spc="-1"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1"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5811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85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39349" y="107754"/>
            <a:ext cx="10972800" cy="504056"/>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239349" y="1124745"/>
            <a:ext cx="11617291" cy="5001419"/>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número de diapositiva"/>
          <p:cNvSpPr>
            <a:spLocks noGrp="1"/>
          </p:cNvSpPr>
          <p:nvPr>
            <p:ph type="sldNum" sz="quarter" idx="10"/>
          </p:nvPr>
        </p:nvSpPr>
        <p:spPr>
          <a:xfrm>
            <a:off x="9264352" y="6356351"/>
            <a:ext cx="2844800" cy="365125"/>
          </a:xfrm>
          <a:prstGeom prst="rect">
            <a:avLst/>
          </a:prstGeom>
        </p:spPr>
        <p:txBody>
          <a:bodyPr/>
          <a:lstStyle/>
          <a:p>
            <a:fld id="{E8B4A071-A56F-488A-BA3A-142EC9D6E9F0}" type="slidenum">
              <a:rPr lang="es-ES" smtClean="0"/>
              <a:pPr/>
              <a:t>‹Nº›</a:t>
            </a:fld>
            <a:endParaRPr lang="es-E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42247" y="-5854"/>
            <a:ext cx="2850016" cy="90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709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638" y="2130425"/>
            <a:ext cx="10362724" cy="1470025"/>
          </a:xfrm>
          <a:prstGeom prst="rect">
            <a:avLst/>
          </a:prstGeom>
        </p:spPr>
        <p:txBody>
          <a:bodyPr vert="horz"/>
          <a:lstStyle/>
          <a:p>
            <a:r>
              <a:rPr lang="es-ES_tradnl"/>
              <a:t>Clic para editar título</a:t>
            </a:r>
            <a:endParaRPr lang="es-ES"/>
          </a:p>
        </p:txBody>
      </p:sp>
      <p:sp>
        <p:nvSpPr>
          <p:cNvPr id="3" name="Subtítulo 2"/>
          <p:cNvSpPr>
            <a:spLocks noGrp="1"/>
          </p:cNvSpPr>
          <p:nvPr>
            <p:ph type="subTitle" idx="1"/>
          </p:nvPr>
        </p:nvSpPr>
        <p:spPr>
          <a:xfrm>
            <a:off x="1828483" y="3886200"/>
            <a:ext cx="8535035"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es-ES_tradnl"/>
              <a:t>Haga clic para modificar el estilo de subtítulo del patrón</a:t>
            </a:r>
            <a:endParaRPr lang="es-ES"/>
          </a:p>
        </p:txBody>
      </p:sp>
    </p:spTree>
    <p:extLst>
      <p:ext uri="{BB962C8B-B14F-4D97-AF65-F5344CB8AC3E}">
        <p14:creationId xmlns:p14="http://schemas.microsoft.com/office/powerpoint/2010/main" val="2719476643"/>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
        <p:nvSpPr>
          <p:cNvPr id="3" name="Marcador de contenido 2"/>
          <p:cNvSpPr>
            <a:spLocks noGrp="1"/>
          </p:cNvSpPr>
          <p:nvPr>
            <p:ph idx="1"/>
          </p:nvPr>
        </p:nvSpPr>
        <p:spPr>
          <a:xfrm>
            <a:off x="609759" y="1600200"/>
            <a:ext cx="10972482"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04324287"/>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70" y="4406900"/>
            <a:ext cx="10363517" cy="1362075"/>
          </a:xfrm>
          <a:prstGeom prst="rect">
            <a:avLst/>
          </a:prstGeom>
        </p:spPr>
        <p:txBody>
          <a:bodyPr vert="horz" anchor="t"/>
          <a:lstStyle>
            <a:lvl1pPr algn="l">
              <a:defRPr sz="2000" b="1" cap="all"/>
            </a:lvl1pPr>
          </a:lstStyle>
          <a:p>
            <a:r>
              <a:rPr lang="es-ES_tradnl"/>
              <a:t>Clic para editar título</a:t>
            </a:r>
            <a:endParaRPr lang="es-ES"/>
          </a:p>
        </p:txBody>
      </p:sp>
      <p:sp>
        <p:nvSpPr>
          <p:cNvPr id="3" name="Marcador de texto 2"/>
          <p:cNvSpPr>
            <a:spLocks noGrp="1"/>
          </p:cNvSpPr>
          <p:nvPr>
            <p:ph type="body" idx="1"/>
          </p:nvPr>
        </p:nvSpPr>
        <p:spPr>
          <a:xfrm>
            <a:off x="963070" y="2906712"/>
            <a:ext cx="10363517"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es-ES_tradnl"/>
              <a:t>Haga clic para modificar el estilo de texto del patrón</a:t>
            </a:r>
          </a:p>
        </p:txBody>
      </p:sp>
    </p:spTree>
    <p:extLst>
      <p:ext uri="{BB962C8B-B14F-4D97-AF65-F5344CB8AC3E}">
        <p14:creationId xmlns:p14="http://schemas.microsoft.com/office/powerpoint/2010/main" val="3931907011"/>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
        <p:nvSpPr>
          <p:cNvPr id="3" name="Marcador de contenido 2"/>
          <p:cNvSpPr>
            <a:spLocks noGrp="1"/>
          </p:cNvSpPr>
          <p:nvPr>
            <p:ph sz="half" idx="1"/>
          </p:nvPr>
        </p:nvSpPr>
        <p:spPr>
          <a:xfrm>
            <a:off x="609759" y="1600200"/>
            <a:ext cx="5448131"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34110" y="1600200"/>
            <a:ext cx="5448131"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28075109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759" y="1535112"/>
            <a:ext cx="5386997"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759" y="2174875"/>
            <a:ext cx="5386997"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657" y="1535112"/>
            <a:ext cx="5388584"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657" y="2174875"/>
            <a:ext cx="5388584"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4190882905"/>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Tree>
    <p:extLst>
      <p:ext uri="{BB962C8B-B14F-4D97-AF65-F5344CB8AC3E}">
        <p14:creationId xmlns:p14="http://schemas.microsoft.com/office/powerpoint/2010/main" val="2114282270"/>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9096"/>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3050"/>
            <a:ext cx="4011070" cy="1162050"/>
          </a:xfrm>
          <a:prstGeom prst="rect">
            <a:avLst/>
          </a:prstGeom>
        </p:spPr>
        <p:txBody>
          <a:bodyPr vert="horz" anchor="b"/>
          <a:lstStyle>
            <a:lvl1pPr algn="l">
              <a:defRPr sz="1000" b="1"/>
            </a:lvl1pPr>
          </a:lstStyle>
          <a:p>
            <a:r>
              <a:rPr lang="es-ES_tradnl"/>
              <a:t>Clic para editar título</a:t>
            </a:r>
            <a:endParaRPr lang="es-ES"/>
          </a:p>
        </p:txBody>
      </p:sp>
      <p:sp>
        <p:nvSpPr>
          <p:cNvPr id="3" name="Marcador de contenido 2"/>
          <p:cNvSpPr>
            <a:spLocks noGrp="1"/>
          </p:cNvSpPr>
          <p:nvPr>
            <p:ph idx="1"/>
          </p:nvPr>
        </p:nvSpPr>
        <p:spPr>
          <a:xfrm>
            <a:off x="4766916" y="273050"/>
            <a:ext cx="6815325"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759" y="1435100"/>
            <a:ext cx="4011070"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s-ES_tradnl"/>
              <a:t>Haga clic para modificar el estilo de texto del patrón</a:t>
            </a:r>
          </a:p>
        </p:txBody>
      </p:sp>
    </p:spTree>
    <p:extLst>
      <p:ext uri="{BB962C8B-B14F-4D97-AF65-F5344CB8AC3E}">
        <p14:creationId xmlns:p14="http://schemas.microsoft.com/office/powerpoint/2010/main" val="1154357209"/>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810" y="4800600"/>
            <a:ext cx="7314724" cy="566738"/>
          </a:xfrm>
          <a:prstGeom prst="rect">
            <a:avLst/>
          </a:prstGeom>
        </p:spPr>
        <p:txBody>
          <a:bodyPr vert="horz" anchor="b"/>
          <a:lstStyle>
            <a:lvl1pPr algn="l">
              <a:defRPr sz="1000" b="1"/>
            </a:lvl1pPr>
          </a:lstStyle>
          <a:p>
            <a:r>
              <a:rPr lang="es-ES_tradnl"/>
              <a:t>Clic para editar título</a:t>
            </a:r>
            <a:endParaRPr lang="es-ES"/>
          </a:p>
        </p:txBody>
      </p:sp>
      <p:sp>
        <p:nvSpPr>
          <p:cNvPr id="3" name="Marcador de posición de imagen 2"/>
          <p:cNvSpPr>
            <a:spLocks noGrp="1"/>
          </p:cNvSpPr>
          <p:nvPr>
            <p:ph type="pic" idx="1"/>
          </p:nvPr>
        </p:nvSpPr>
        <p:spPr>
          <a:xfrm>
            <a:off x="2389810" y="612775"/>
            <a:ext cx="7314724"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es-ES" noProof="0"/>
          </a:p>
        </p:txBody>
      </p:sp>
      <p:sp>
        <p:nvSpPr>
          <p:cNvPr id="4" name="Marcador de texto 3"/>
          <p:cNvSpPr>
            <a:spLocks noGrp="1"/>
          </p:cNvSpPr>
          <p:nvPr>
            <p:ph type="body" sz="half" idx="2"/>
          </p:nvPr>
        </p:nvSpPr>
        <p:spPr>
          <a:xfrm>
            <a:off x="2389810" y="5367338"/>
            <a:ext cx="7314724"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s-ES_tradnl"/>
              <a:t>Haga clic para modificar el estilo de texto del patrón</a:t>
            </a:r>
          </a:p>
        </p:txBody>
      </p:sp>
    </p:spTree>
    <p:extLst>
      <p:ext uri="{BB962C8B-B14F-4D97-AF65-F5344CB8AC3E}">
        <p14:creationId xmlns:p14="http://schemas.microsoft.com/office/powerpoint/2010/main" val="2176459858"/>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
        <p:nvSpPr>
          <p:cNvPr id="3" name="Marcador de texto vertical 2"/>
          <p:cNvSpPr>
            <a:spLocks noGrp="1"/>
          </p:cNvSpPr>
          <p:nvPr>
            <p:ph type="body" orient="vert" idx="1"/>
          </p:nvPr>
        </p:nvSpPr>
        <p:spPr>
          <a:xfrm>
            <a:off x="609759" y="1600200"/>
            <a:ext cx="10972482"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2937118821"/>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121" y="274638"/>
            <a:ext cx="2743120" cy="5851525"/>
          </a:xfrm>
          <a:prstGeom prst="rect">
            <a:avLst/>
          </a:prstGeo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759" y="274638"/>
            <a:ext cx="8153142"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34609934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5.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8"/>
          <p:cNvPicPr/>
          <p:nvPr/>
        </p:nvPicPr>
        <p:blipFill>
          <a:blip r:embed="rId14"/>
          <a:stretch/>
        </p:blipFill>
        <p:spPr>
          <a:xfrm>
            <a:off x="10020240" y="333360"/>
            <a:ext cx="1907280" cy="957960"/>
          </a:xfrm>
          <a:prstGeom prst="rect">
            <a:avLst/>
          </a:prstGeom>
          <a:ln>
            <a:noFill/>
          </a:ln>
        </p:spPr>
      </p:pic>
      <p:sp>
        <p:nvSpPr>
          <p:cNvPr id="9" name="CustomShape 1"/>
          <p:cNvSpPr/>
          <p:nvPr/>
        </p:nvSpPr>
        <p:spPr>
          <a:xfrm>
            <a:off x="0" y="-190440"/>
            <a:ext cx="12359520" cy="7363800"/>
          </a:xfrm>
          <a:prstGeom prst="rect">
            <a:avLst/>
          </a:prstGeom>
          <a:solidFill>
            <a:srgbClr val="0097B6"/>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7200" b="0" strike="noStrike" spc="-1">
                <a:solidFill>
                  <a:srgbClr val="FFFFFF"/>
                </a:solidFill>
                <a:latin typeface="Arial"/>
                <a:ea typeface="DejaVu Sans"/>
              </a:rPr>
              <a:t> </a:t>
            </a:r>
            <a:endParaRPr lang="en-US" sz="7200" b="0" strike="noStrike" spc="-1">
              <a:latin typeface="Arial"/>
            </a:endParaRPr>
          </a:p>
        </p:txBody>
      </p:sp>
      <p:sp>
        <p:nvSpPr>
          <p:cNvPr id="2" name="Line 2"/>
          <p:cNvSpPr/>
          <p:nvPr/>
        </p:nvSpPr>
        <p:spPr>
          <a:xfrm>
            <a:off x="2982600" y="333360"/>
            <a:ext cx="24120" cy="6408720"/>
          </a:xfrm>
          <a:prstGeom prst="line">
            <a:avLst/>
          </a:prstGeom>
          <a:ln w="25560">
            <a:solidFill>
              <a:schemeClr val="accent3">
                <a:shade val="95000"/>
                <a:satMod val="105000"/>
                <a:alpha val="50000"/>
              </a:schemeClr>
            </a:solidFill>
            <a:round/>
          </a:ln>
        </p:spPr>
        <p:style>
          <a:lnRef idx="1">
            <a:schemeClr val="accent3"/>
          </a:lnRef>
          <a:fillRef idx="0">
            <a:schemeClr val="accent3"/>
          </a:fillRef>
          <a:effectRef idx="0">
            <a:schemeClr val="accent3"/>
          </a:effectRef>
          <a:fontRef idx="minor"/>
        </p:style>
      </p:sp>
      <p:pic>
        <p:nvPicPr>
          <p:cNvPr id="3" name="Imagen 5"/>
          <p:cNvPicPr/>
          <p:nvPr/>
        </p:nvPicPr>
        <p:blipFill>
          <a:blip r:embed="rId15"/>
          <a:stretch/>
        </p:blipFill>
        <p:spPr>
          <a:xfrm>
            <a:off x="328680" y="1339920"/>
            <a:ext cx="2459880" cy="5617440"/>
          </a:xfrm>
          <a:prstGeom prst="rect">
            <a:avLst/>
          </a:prstGeom>
          <a:ln>
            <a:noFill/>
          </a:ln>
        </p:spPr>
      </p:pic>
      <p:sp>
        <p:nvSpPr>
          <p:cNvPr id="4" name="CustomShape 3"/>
          <p:cNvSpPr/>
          <p:nvPr/>
        </p:nvSpPr>
        <p:spPr>
          <a:xfrm rot="10800000">
            <a:off x="4843080" y="11718720"/>
            <a:ext cx="2216880" cy="5071320"/>
          </a:xfrm>
          <a:prstGeom prst="rect">
            <a:avLst/>
          </a:prstGeom>
          <a:solidFill>
            <a:srgbClr val="0097B6">
              <a:alpha val="90000"/>
            </a:srgbClr>
          </a:solidFill>
          <a:ln>
            <a:noFill/>
          </a:ln>
        </p:spPr>
        <p:style>
          <a:lnRef idx="2">
            <a:schemeClr val="accent1">
              <a:shade val="50000"/>
            </a:schemeClr>
          </a:lnRef>
          <a:fillRef idx="1">
            <a:schemeClr val="accent1"/>
          </a:fillRef>
          <a:effectRef idx="0">
            <a:schemeClr val="accent1"/>
          </a:effectRef>
          <a:fontRef idx="minor"/>
        </p:style>
      </p:sp>
      <p:pic>
        <p:nvPicPr>
          <p:cNvPr id="5" name="Imagen 9"/>
          <p:cNvPicPr/>
          <p:nvPr/>
        </p:nvPicPr>
        <p:blipFill>
          <a:blip r:embed="rId16"/>
          <a:stretch/>
        </p:blipFill>
        <p:spPr>
          <a:xfrm>
            <a:off x="522360" y="525600"/>
            <a:ext cx="2020320" cy="813600"/>
          </a:xfrm>
          <a:prstGeom prst="rect">
            <a:avLst/>
          </a:prstGeom>
          <a:ln>
            <a:noFill/>
          </a:ln>
        </p:spPr>
      </p:pic>
      <p:sp>
        <p:nvSpPr>
          <p:cNvPr id="6"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5" name="Picture 8"/>
          <p:cNvPicPr/>
          <p:nvPr/>
        </p:nvPicPr>
        <p:blipFill>
          <a:blip r:embed="rId15"/>
          <a:stretch/>
        </p:blipFill>
        <p:spPr>
          <a:xfrm>
            <a:off x="10020240" y="333360"/>
            <a:ext cx="1907280" cy="957960"/>
          </a:xfrm>
          <a:prstGeom prst="rect">
            <a:avLst/>
          </a:prstGeom>
          <a:ln>
            <a:noFill/>
          </a:ln>
        </p:spPr>
      </p:pic>
      <p:sp>
        <p:nvSpPr>
          <p:cNvPr id="176" name="CustomShape 1"/>
          <p:cNvSpPr/>
          <p:nvPr/>
        </p:nvSpPr>
        <p:spPr>
          <a:xfrm>
            <a:off x="-399960" y="6381720"/>
            <a:ext cx="12950280" cy="475560"/>
          </a:xfrm>
          <a:prstGeom prst="rect">
            <a:avLst/>
          </a:prstGeom>
          <a:solidFill>
            <a:srgbClr val="0097B6"/>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latin typeface="Arial"/>
                <a:ea typeface="DejaVu Sans"/>
              </a:rPr>
              <a:t> </a:t>
            </a:r>
            <a:endParaRPr lang="en-US" sz="1800" b="0" strike="noStrike" spc="-1">
              <a:latin typeface="Arial"/>
            </a:endParaRPr>
          </a:p>
        </p:txBody>
      </p:sp>
      <p:sp>
        <p:nvSpPr>
          <p:cNvPr id="177" name="CustomShape 2"/>
          <p:cNvSpPr/>
          <p:nvPr/>
        </p:nvSpPr>
        <p:spPr>
          <a:xfrm>
            <a:off x="-399960" y="333360"/>
            <a:ext cx="5979240" cy="791280"/>
          </a:xfrm>
          <a:prstGeom prst="rect">
            <a:avLst/>
          </a:prstGeom>
          <a:solidFill>
            <a:srgbClr val="0097B6">
              <a:alpha val="36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latin typeface="Arial"/>
                <a:ea typeface="DejaVu Sans"/>
              </a:rPr>
              <a:t> </a:t>
            </a:r>
            <a:endParaRPr lang="en-US" sz="1800" b="0" strike="noStrike" spc="-1">
              <a:latin typeface="Arial"/>
            </a:endParaRPr>
          </a:p>
        </p:txBody>
      </p:sp>
      <p:sp>
        <p:nvSpPr>
          <p:cNvPr id="178" name="CustomShape 3"/>
          <p:cNvSpPr/>
          <p:nvPr/>
        </p:nvSpPr>
        <p:spPr>
          <a:xfrm>
            <a:off x="9786960" y="638172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E8AC2A2-CE6F-4924-BDC9-8CA096CEE2F5}" type="slidenum">
              <a:rPr lang="en-US" sz="2000" b="0" strike="noStrike" spc="-1">
                <a:solidFill>
                  <a:srgbClr val="FFFFFF"/>
                </a:solidFill>
                <a:latin typeface="Arial"/>
                <a:ea typeface="DejaVu Sans"/>
              </a:rPr>
              <a:t>‹Nº›</a:t>
            </a:fld>
            <a:endParaRPr lang="en-US" sz="2000" b="0" strike="noStrike" spc="-1">
              <a:latin typeface="Arial"/>
            </a:endParaRPr>
          </a:p>
        </p:txBody>
      </p:sp>
      <p:sp>
        <p:nvSpPr>
          <p:cNvPr id="179"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8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9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Oval 6">
            <a:extLst>
              <a:ext uri="{FF2B5EF4-FFF2-40B4-BE49-F238E27FC236}">
                <a16:creationId xmlns:a16="http://schemas.microsoft.com/office/drawing/2014/main" id="{11A24154-B817-4B55-8233-71F8A1E89A2A}"/>
              </a:ext>
            </a:extLst>
          </p:cNvPr>
          <p:cNvSpPr>
            <a:spLocks noChangeAspect="1"/>
          </p:cNvSpPr>
          <p:nvPr userDrawn="1"/>
        </p:nvSpPr>
        <p:spPr bwMode="auto">
          <a:xfrm>
            <a:off x="11705305" y="6416675"/>
            <a:ext cx="302497" cy="301625"/>
          </a:xfrm>
          <a:prstGeom prst="ellipse">
            <a:avLst/>
          </a:prstGeom>
          <a:solidFill>
            <a:srgbClr val="00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45703" tIns="22851" rIns="45703" bIns="22851" anchor="ct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s-ES" altLang="es-ES" sz="1450">
              <a:solidFill>
                <a:srgbClr val="FFFFFF"/>
              </a:solidFill>
              <a:latin typeface="Source Sans Pro Regular" charset="0"/>
            </a:endParaRPr>
          </a:p>
        </p:txBody>
      </p:sp>
      <p:sp>
        <p:nvSpPr>
          <p:cNvPr id="9" name="TextBox 7">
            <a:extLst>
              <a:ext uri="{FF2B5EF4-FFF2-40B4-BE49-F238E27FC236}">
                <a16:creationId xmlns:a16="http://schemas.microsoft.com/office/drawing/2014/main" id="{A9F373EC-790F-4E03-A6F2-19F6468D602E}"/>
              </a:ext>
            </a:extLst>
          </p:cNvPr>
          <p:cNvSpPr txBox="1">
            <a:spLocks noChangeArrowheads="1"/>
          </p:cNvSpPr>
          <p:nvPr userDrawn="1"/>
        </p:nvSpPr>
        <p:spPr bwMode="auto">
          <a:xfrm>
            <a:off x="11700403" y="6465888"/>
            <a:ext cx="303567" cy="200031"/>
          </a:xfrm>
          <a:prstGeom prst="rect">
            <a:avLst/>
          </a:prstGeom>
          <a:noFill/>
          <a:ln>
            <a:noFill/>
          </a:ln>
          <a:extLst>
            <a:ext uri="{909E8E84-426E-40dd-AFC4-6F175D3DCCD1}"/>
            <a:ext uri="{91240B29-F687-4f45-9708-019B960494DF}"/>
          </a:extLst>
        </p:spPr>
        <p:txBody>
          <a:bodyPr wrap="none" lIns="68559" tIns="34278" rIns="68559" bIns="34278">
            <a:spAutoFit/>
          </a:bodyP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fld id="{8608976B-D1FB-4E56-8F21-266176154C53}" type="slidenum">
              <a:rPr lang="id-ID" altLang="es-ES" sz="850" smtClean="0">
                <a:solidFill>
                  <a:schemeClr val="bg1"/>
                </a:solidFill>
                <a:latin typeface="Source Sans Pro Light" charset="0"/>
              </a:rPr>
              <a:pPr algn="ctr" eaLnBrk="1" hangingPunct="1">
                <a:defRPr/>
              </a:pPr>
              <a:t>‹Nº›</a:t>
            </a:fld>
            <a:endParaRPr lang="id-ID" altLang="es-ES" sz="1050">
              <a:solidFill>
                <a:schemeClr val="bg1"/>
              </a:solidFill>
              <a:latin typeface="Source Sans Pro Light" charset="0"/>
            </a:endParaRPr>
          </a:p>
        </p:txBody>
      </p:sp>
      <p:sp>
        <p:nvSpPr>
          <p:cNvPr id="2052" name="Oval 6">
            <a:extLst>
              <a:ext uri="{FF2B5EF4-FFF2-40B4-BE49-F238E27FC236}">
                <a16:creationId xmlns:a16="http://schemas.microsoft.com/office/drawing/2014/main" id="{E0A2CA0A-A2B3-41B8-BCCB-82663AEEDB4E}"/>
              </a:ext>
            </a:extLst>
          </p:cNvPr>
          <p:cNvSpPr>
            <a:spLocks noChangeAspect="1"/>
          </p:cNvSpPr>
          <p:nvPr userDrawn="1"/>
        </p:nvSpPr>
        <p:spPr bwMode="auto">
          <a:xfrm>
            <a:off x="11705305" y="6416675"/>
            <a:ext cx="302497" cy="301625"/>
          </a:xfrm>
          <a:prstGeom prst="ellipse">
            <a:avLst/>
          </a:prstGeom>
          <a:solidFill>
            <a:srgbClr val="00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45703" tIns="22851" rIns="45703" bIns="22851" anchor="ct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s-ES" altLang="es-ES" sz="1450">
              <a:solidFill>
                <a:srgbClr val="FFFFFF"/>
              </a:solidFill>
              <a:latin typeface="Source Sans Pro Regular" charset="0"/>
            </a:endParaRPr>
          </a:p>
        </p:txBody>
      </p:sp>
      <p:sp>
        <p:nvSpPr>
          <p:cNvPr id="12" name="TextBox 7">
            <a:extLst>
              <a:ext uri="{FF2B5EF4-FFF2-40B4-BE49-F238E27FC236}">
                <a16:creationId xmlns:a16="http://schemas.microsoft.com/office/drawing/2014/main" id="{667AA242-A7C0-4678-A371-0D635F25CB93}"/>
              </a:ext>
            </a:extLst>
          </p:cNvPr>
          <p:cNvSpPr txBox="1">
            <a:spLocks noChangeArrowheads="1"/>
          </p:cNvSpPr>
          <p:nvPr userDrawn="1"/>
        </p:nvSpPr>
        <p:spPr bwMode="auto">
          <a:xfrm>
            <a:off x="11700403" y="6465888"/>
            <a:ext cx="303567" cy="200031"/>
          </a:xfrm>
          <a:prstGeom prst="rect">
            <a:avLst/>
          </a:prstGeom>
          <a:noFill/>
          <a:ln>
            <a:noFill/>
          </a:ln>
          <a:extLst>
            <a:ext uri="{909E8E84-426E-40dd-AFC4-6F175D3DCCD1}"/>
            <a:ext uri="{91240B29-F687-4f45-9708-019B960494DF}"/>
          </a:extLst>
        </p:spPr>
        <p:txBody>
          <a:bodyPr wrap="none" lIns="68559" tIns="34278" rIns="68559" bIns="34278">
            <a:spAutoFit/>
          </a:bodyP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fld id="{15220A87-CA40-4504-8251-8677F1DF4F96}" type="slidenum">
              <a:rPr lang="id-ID" altLang="es-ES" sz="850" smtClean="0">
                <a:solidFill>
                  <a:schemeClr val="bg1"/>
                </a:solidFill>
                <a:latin typeface="Source Sans Pro Light" charset="0"/>
              </a:rPr>
              <a:pPr algn="ctr" eaLnBrk="1" hangingPunct="1">
                <a:defRPr/>
              </a:pPr>
              <a:t>‹Nº›</a:t>
            </a:fld>
            <a:endParaRPr lang="id-ID" altLang="es-ES" sz="1050" dirty="0">
              <a:solidFill>
                <a:schemeClr val="bg1"/>
              </a:solidFill>
              <a:latin typeface="Source Sans Pro Light" charset="0"/>
            </a:endParaRPr>
          </a:p>
        </p:txBody>
      </p:sp>
      <p:pic>
        <p:nvPicPr>
          <p:cNvPr id="2054" name="Imagen 1" descr="07_HumanScience_V.png">
            <a:extLst>
              <a:ext uri="{FF2B5EF4-FFF2-40B4-BE49-F238E27FC236}">
                <a16:creationId xmlns:a16="http://schemas.microsoft.com/office/drawing/2014/main" id="{6C1AC748-FE10-4199-A589-3719292CA87E}"/>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664292" y="0"/>
            <a:ext cx="1717329"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51226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fade/>
  </p:transition>
  <p:hf hdr="0" ftr="0" dt="0"/>
  <p:txStyles>
    <p:titleStyle>
      <a:lvl1pPr algn="l" defTabSz="912813" rtl="0" eaLnBrk="0" fontAlgn="base" hangingPunct="0">
        <a:lnSpc>
          <a:spcPct val="90000"/>
        </a:lnSpc>
        <a:spcBef>
          <a:spcPct val="0"/>
        </a:spcBef>
        <a:spcAft>
          <a:spcPct val="0"/>
        </a:spcAft>
        <a:defRPr sz="4400">
          <a:solidFill>
            <a:schemeClr val="tx1"/>
          </a:solidFill>
          <a:latin typeface="+mj-lt"/>
          <a:ea typeface="MS PGothic" panose="020B0600070205080204" pitchFamily="34" charset="-128"/>
          <a:cs typeface="+mj-cs"/>
        </a:defRPr>
      </a:lvl1pPr>
      <a:lvl2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2pPr>
      <a:lvl3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3pPr>
      <a:lvl4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4pPr>
      <a:lvl5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5pPr>
      <a:lvl6pPr marL="2286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6pPr>
      <a:lvl7pPr marL="4572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7pPr>
      <a:lvl8pPr marL="6858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8pPr>
      <a:lvl9pPr marL="9144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9pPr>
    </p:titleStyle>
    <p:bodyStyle>
      <a:lvl1pPr marL="228600" indent="-228600" algn="l" defTabSz="912813" rtl="0" eaLnBrk="0" fontAlgn="base" hangingPunct="0">
        <a:lnSpc>
          <a:spcPct val="90000"/>
        </a:lnSpc>
        <a:spcBef>
          <a:spcPts val="994"/>
        </a:spcBef>
        <a:spcAft>
          <a:spcPct val="0"/>
        </a:spcAft>
        <a:buFont typeface="Arial" panose="020B0604020202020204" pitchFamily="34" charset="0"/>
        <a:buChar char="•"/>
        <a:defRPr sz="2750">
          <a:solidFill>
            <a:schemeClr val="tx1"/>
          </a:solidFill>
          <a:latin typeface="+mn-lt"/>
          <a:ea typeface="MS PGothic" panose="020B0600070205080204" pitchFamily="34" charset="-128"/>
          <a:cs typeface="+mn-cs"/>
        </a:defRPr>
      </a:lvl1pPr>
      <a:lvl2pPr marL="684213" indent="-227013" algn="l" defTabSz="912813" rtl="0" eaLnBrk="0" fontAlgn="base" hangingPunct="0">
        <a:lnSpc>
          <a:spcPct val="90000"/>
        </a:lnSpc>
        <a:spcBef>
          <a:spcPts val="507"/>
        </a:spcBef>
        <a:spcAft>
          <a:spcPct val="0"/>
        </a:spcAft>
        <a:buFont typeface="Arial" panose="020B0604020202020204" pitchFamily="34" charset="0"/>
        <a:buChar char="•"/>
        <a:defRPr sz="2400">
          <a:solidFill>
            <a:schemeClr val="tx1"/>
          </a:solidFill>
          <a:latin typeface="+mn-lt"/>
          <a:ea typeface="MS PGothic" panose="020B0600070205080204" pitchFamily="34" charset="-128"/>
        </a:defRPr>
      </a:lvl2pPr>
      <a:lvl3pPr marL="1141413" indent="-227013" algn="l" defTabSz="912813" rtl="0" eaLnBrk="0" fontAlgn="base" hangingPunct="0">
        <a:lnSpc>
          <a:spcPct val="90000"/>
        </a:lnSpc>
        <a:spcBef>
          <a:spcPts val="507"/>
        </a:spcBef>
        <a:spcAft>
          <a:spcPct val="0"/>
        </a:spcAft>
        <a:buFont typeface="Arial" panose="020B0604020202020204" pitchFamily="34" charset="0"/>
        <a:buChar char="•"/>
        <a:defRPr sz="1900">
          <a:solidFill>
            <a:schemeClr val="tx1"/>
          </a:solidFill>
          <a:latin typeface="+mn-lt"/>
          <a:ea typeface="MS PGothic" panose="020B0600070205080204" pitchFamily="34" charset="-128"/>
        </a:defRPr>
      </a:lvl3pPr>
      <a:lvl4pPr marL="1598613" indent="-227013" algn="l" defTabSz="912813" rtl="0" eaLnBrk="0" fontAlgn="base" hangingPunct="0">
        <a:lnSpc>
          <a:spcPct val="90000"/>
        </a:lnSpc>
        <a:spcBef>
          <a:spcPts val="507"/>
        </a:spcBef>
        <a:spcAft>
          <a:spcPct val="0"/>
        </a:spcAft>
        <a:buFont typeface="Arial" panose="020B0604020202020204" pitchFamily="34" charset="0"/>
        <a:buChar char="•"/>
        <a:defRPr sz="1800">
          <a:solidFill>
            <a:schemeClr val="tx1"/>
          </a:solidFill>
          <a:latin typeface="+mn-lt"/>
          <a:ea typeface="MS PGothic" panose="020B0600070205080204" pitchFamily="34" charset="-128"/>
        </a:defRPr>
      </a:lvl4pPr>
      <a:lvl5pPr marL="2055813" indent="-227013" algn="l" defTabSz="912813" rtl="0" eaLnBrk="0" fontAlgn="base" hangingPunct="0">
        <a:lnSpc>
          <a:spcPct val="90000"/>
        </a:lnSpc>
        <a:spcBef>
          <a:spcPts val="507"/>
        </a:spcBef>
        <a:spcAft>
          <a:spcPct val="0"/>
        </a:spcAft>
        <a:buFont typeface="Arial" panose="020B0604020202020204" pitchFamily="34" charset="0"/>
        <a:buChar char="•"/>
        <a:defRPr sz="1800">
          <a:solidFill>
            <a:schemeClr val="tx1"/>
          </a:solidFill>
          <a:latin typeface="+mn-lt"/>
          <a:ea typeface="MS PGothic" panose="020B0600070205080204" pitchFamily="34" charset="-128"/>
        </a:defRPr>
      </a:lvl5pPr>
      <a:lvl6pPr marL="22844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6pPr>
      <a:lvl7pPr marL="25130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7pPr>
      <a:lvl8pPr marL="27416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8pPr>
      <a:lvl9pPr marL="29702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ml-playground.com/"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e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jp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3390000" y="1923853"/>
            <a:ext cx="8802000" cy="23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5400" spc="-1" dirty="0">
                <a:solidFill>
                  <a:srgbClr val="FFFFFF"/>
                </a:solidFill>
              </a:rPr>
              <a:t>Machine Learning 0 - Intro</a:t>
            </a:r>
            <a:endParaRPr lang="en-US" sz="5400" b="0" strike="noStrike" spc="-1" dirty="0">
              <a:latin typeface="Arial"/>
            </a:endParaRPr>
          </a:p>
        </p:txBody>
      </p:sp>
      <p:sp>
        <p:nvSpPr>
          <p:cNvPr id="483" name="CustomShape 2"/>
          <p:cNvSpPr/>
          <p:nvPr/>
        </p:nvSpPr>
        <p:spPr>
          <a:xfrm>
            <a:off x="4980060" y="4857184"/>
            <a:ext cx="7341120" cy="59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561"/>
              </a:spcBef>
            </a:pPr>
            <a:r>
              <a:rPr lang="en-US" sz="2800" b="0" strike="noStrike" spc="-1" dirty="0">
                <a:solidFill>
                  <a:srgbClr val="FFFFFF"/>
                </a:solidFill>
                <a:latin typeface="Arial"/>
              </a:rPr>
              <a:t>Jesús Prada Alonso - </a:t>
            </a:r>
            <a:r>
              <a:rPr lang="en-US" sz="2800" b="0" strike="noStrike" cap="all" spc="-1" dirty="0">
                <a:solidFill>
                  <a:srgbClr val="FFFFFF"/>
                </a:solidFill>
                <a:latin typeface="Arial"/>
              </a:rPr>
              <a:t>HORUS ML</a:t>
            </a:r>
            <a:endParaRPr lang="en-US" sz="2800" b="0" strike="noStrike" spc="-1" dirty="0">
              <a:latin typeface="Arial"/>
            </a:endParaRPr>
          </a:p>
          <a:p>
            <a:pPr>
              <a:lnSpc>
                <a:spcPct val="100000"/>
              </a:lnSpc>
              <a:spcBef>
                <a:spcPts val="561"/>
              </a:spcBef>
            </a:pPr>
            <a:endParaRPr lang="en-US" sz="2800" b="0" strike="noStrike" spc="-1" dirty="0">
              <a:latin typeface="Arial"/>
            </a:endParaRPr>
          </a:p>
        </p:txBody>
      </p:sp>
      <p:sp>
        <p:nvSpPr>
          <p:cNvPr id="484" name="CustomShape 3"/>
          <p:cNvSpPr/>
          <p:nvPr/>
        </p:nvSpPr>
        <p:spPr>
          <a:xfrm>
            <a:off x="3240000" y="4789440"/>
            <a:ext cx="5014080" cy="59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99"/>
              </a:spcBef>
            </a:pPr>
            <a:endParaRPr lang="en-US" sz="2800" b="0" strike="noStrike" spc="-1" dirty="0">
              <a:latin typeface="Arial"/>
            </a:endParaRPr>
          </a:p>
        </p:txBody>
      </p:sp>
      <p:sp>
        <p:nvSpPr>
          <p:cNvPr id="485" name="CustomShape 4"/>
          <p:cNvSpPr/>
          <p:nvPr/>
        </p:nvSpPr>
        <p:spPr>
          <a:xfrm>
            <a:off x="3265560" y="6245280"/>
            <a:ext cx="3858480" cy="47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US" sz="2000" b="0" strike="noStrike" spc="-1" dirty="0" err="1">
                <a:solidFill>
                  <a:srgbClr val="FFFFFF"/>
                </a:solidFill>
                <a:latin typeface="Arial"/>
              </a:rPr>
              <a:t>Curso</a:t>
            </a:r>
            <a:r>
              <a:rPr lang="en-US" sz="2000" b="0" strike="noStrike" spc="-1" dirty="0">
                <a:solidFill>
                  <a:srgbClr val="FFFFFF"/>
                </a:solidFill>
                <a:latin typeface="Arial"/>
              </a:rPr>
              <a:t> </a:t>
            </a:r>
            <a:r>
              <a:rPr lang="en-US" sz="2000" b="0" strike="noStrike" spc="-1" dirty="0" err="1">
                <a:solidFill>
                  <a:srgbClr val="FFFFFF"/>
                </a:solidFill>
                <a:latin typeface="Arial"/>
              </a:rPr>
              <a:t>Máster</a:t>
            </a:r>
            <a:r>
              <a:rPr lang="en-US" sz="2000" b="0" strike="noStrike" spc="-1" dirty="0">
                <a:solidFill>
                  <a:srgbClr val="FFFFFF"/>
                </a:solidFill>
                <a:latin typeface="Arial"/>
              </a:rPr>
              <a:t> en Data Analytics - </a:t>
            </a:r>
            <a:r>
              <a:rPr lang="en-US" sz="2000" b="0" strike="noStrike" spc="-1" dirty="0" err="1">
                <a:solidFill>
                  <a:srgbClr val="FFFFFF"/>
                </a:solidFill>
                <a:latin typeface="Arial"/>
              </a:rPr>
              <a:t>Edición</a:t>
            </a:r>
            <a:r>
              <a:rPr lang="en-US" sz="2000" b="0" strike="noStrike" spc="-1" dirty="0">
                <a:solidFill>
                  <a:srgbClr val="FFFFFF"/>
                </a:solidFill>
                <a:latin typeface="Arial"/>
              </a:rPr>
              <a:t> __4__</a:t>
            </a:r>
            <a:endParaRPr lang="en-US" sz="2000" b="0" strike="noStrike" spc="-1" dirty="0">
              <a:latin typeface="Arial"/>
            </a:endParaRPr>
          </a:p>
        </p:txBody>
      </p:sp>
      <p:sp>
        <p:nvSpPr>
          <p:cNvPr id="486" name="CustomShape 5"/>
          <p:cNvSpPr/>
          <p:nvPr/>
        </p:nvSpPr>
        <p:spPr>
          <a:xfrm>
            <a:off x="9120240" y="6267600"/>
            <a:ext cx="2844000" cy="43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US" sz="2000" b="0" strike="noStrike" spc="-1" dirty="0" err="1">
                <a:solidFill>
                  <a:srgbClr val="FFFFFF"/>
                </a:solidFill>
                <a:latin typeface="Arial"/>
              </a:rPr>
              <a:t>Fecha</a:t>
            </a:r>
            <a:r>
              <a:rPr lang="en-US" sz="2000" b="0" strike="noStrike" spc="-1" dirty="0">
                <a:solidFill>
                  <a:srgbClr val="FFFFFF"/>
                </a:solidFill>
                <a:latin typeface="Arial"/>
              </a:rPr>
              <a:t> 09/03/2023</a:t>
            </a:r>
            <a:endParaRPr lang="en-US" sz="2000" b="0" strike="noStrike" spc="-1" dirty="0">
              <a:latin typeface="Arial"/>
            </a:endParaRPr>
          </a:p>
        </p:txBody>
      </p:sp>
      <p:pic>
        <p:nvPicPr>
          <p:cNvPr id="2" name="Imagen 6">
            <a:extLst>
              <a:ext uri="{FF2B5EF4-FFF2-40B4-BE49-F238E27FC236}">
                <a16:creationId xmlns:a16="http://schemas.microsoft.com/office/drawing/2014/main" id="{F820075A-850E-4037-FEAC-DD2C5F5E691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315932" y="3621058"/>
            <a:ext cx="2950136" cy="37320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606" name="CustomShape 2"/>
          <p:cNvSpPr/>
          <p:nvPr/>
        </p:nvSpPr>
        <p:spPr>
          <a:xfrm>
            <a:off x="334800" y="1916640"/>
            <a:ext cx="11448360"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Para </a:t>
            </a:r>
            <a:r>
              <a:rPr kumimoji="0" lang="en-US" sz="1800" b="0" i="0" u="none" strike="noStrike" kern="1200" cap="none" spc="-1" normalizeH="0" baseline="0" noProof="0" dirty="0" err="1">
                <a:ln>
                  <a:noFill/>
                </a:ln>
                <a:solidFill>
                  <a:srgbClr val="000000"/>
                </a:solidFill>
                <a:effectLst/>
                <a:uLnTx/>
                <a:uFillTx/>
                <a:latin typeface="Arial"/>
              </a:rPr>
              <a:t>comparar</a:t>
            </a:r>
            <a:r>
              <a:rPr kumimoji="0" lang="en-US" sz="1800" b="0" i="0" u="none" strike="noStrike" kern="1200" cap="none" spc="-1" normalizeH="0" baseline="0" noProof="0" dirty="0">
                <a:ln>
                  <a:noFill/>
                </a:ln>
                <a:solidFill>
                  <a:srgbClr val="000000"/>
                </a:solidFill>
                <a:effectLst/>
                <a:uLnTx/>
                <a:uFillTx/>
                <a:latin typeface="Arial"/>
              </a:rPr>
              <a:t> el </a:t>
            </a:r>
            <a:r>
              <a:rPr kumimoji="0" lang="en-US" sz="1800" b="0" i="0" u="none" strike="noStrike" kern="1200" cap="none" spc="-1" normalizeH="0" baseline="0" noProof="0" dirty="0" err="1">
                <a:ln>
                  <a:noFill/>
                </a:ln>
                <a:solidFill>
                  <a:srgbClr val="000000"/>
                </a:solidFill>
                <a:effectLst/>
                <a:uLnTx/>
                <a:uFillTx/>
                <a:latin typeface="Arial"/>
              </a:rPr>
              <a:t>rendimiento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obtenido</a:t>
            </a:r>
            <a:r>
              <a:rPr kumimoji="0" lang="en-US" sz="1800" b="0" i="0" u="none" strike="noStrike" kern="1200" cap="none" spc="-1" normalizeH="0" baseline="0" noProof="0" dirty="0">
                <a:ln>
                  <a:noFill/>
                </a:ln>
                <a:solidFill>
                  <a:srgbClr val="000000"/>
                </a:solidFill>
                <a:effectLst/>
                <a:uLnTx/>
                <a:uFillTx/>
                <a:latin typeface="Arial"/>
              </a:rPr>
              <a:t> por </a:t>
            </a:r>
            <a:r>
              <a:rPr kumimoji="0" lang="en-US" sz="1800" b="0" i="0" u="none" strike="noStrike" kern="1200" cap="none" spc="-1" normalizeH="0" baseline="0" noProof="0" dirty="0" err="1">
                <a:ln>
                  <a:noFill/>
                </a:ln>
                <a:solidFill>
                  <a:srgbClr val="000000"/>
                </a:solidFill>
                <a:effectLst/>
                <a:uLnTx/>
                <a:uFillTx/>
                <a:latin typeface="Arial"/>
              </a:rPr>
              <a:t>cada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combinación</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tipo</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modelos</a:t>
            </a:r>
            <a:r>
              <a:rPr kumimoji="0" lang="en-US" sz="1800" b="0" i="0" u="none" strike="noStrike" kern="1200" cap="none" spc="-1" normalizeH="0" baseline="0" noProof="0" dirty="0">
                <a:ln>
                  <a:noFill/>
                </a:ln>
                <a:solidFill>
                  <a:srgbClr val="000000"/>
                </a:solidFill>
                <a:effectLst/>
                <a:uLnTx/>
                <a:uFillTx/>
                <a:latin typeface="Arial"/>
              </a:rPr>
              <a:t> y conjunto de </a:t>
            </a:r>
            <a:r>
              <a:rPr kumimoji="0" lang="en-US" sz="1800" b="0" i="0" u="none" strike="noStrike" kern="1200" cap="none" spc="-1" normalizeH="0" baseline="0" noProof="0" dirty="0" err="1">
                <a:ln>
                  <a:noFill/>
                </a:ln>
                <a:solidFill>
                  <a:srgbClr val="000000"/>
                </a:solidFill>
                <a:effectLst/>
                <a:uLnTx/>
                <a:uFillTx/>
                <a:latin typeface="Arial"/>
              </a:rPr>
              <a:t>hiperparámetros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necesitaremos</a:t>
            </a:r>
            <a:r>
              <a:rPr kumimoji="0" lang="en-US" sz="1800" b="0" i="0" u="none" strike="noStrike" kern="1200" cap="none" spc="-1" normalizeH="0" baseline="0" noProof="0" dirty="0">
                <a:ln>
                  <a:noFill/>
                </a:ln>
                <a:solidFill>
                  <a:srgbClr val="000000"/>
                </a:solidFill>
                <a:effectLst/>
                <a:uLnTx/>
                <a:uFillTx/>
                <a:latin typeface="Arial"/>
              </a:rPr>
              <a:t> de un valor </a:t>
            </a:r>
            <a:r>
              <a:rPr kumimoji="0" lang="en-US" sz="1800" b="0" i="0" u="none" strike="noStrike" kern="1200" cap="none" spc="-1" normalizeH="0" baseline="0" noProof="0" dirty="0" err="1">
                <a:ln>
                  <a:noFill/>
                </a:ln>
                <a:solidFill>
                  <a:srgbClr val="000000"/>
                </a:solidFill>
                <a:effectLst/>
                <a:uLnTx/>
                <a:uFillTx/>
                <a:latin typeface="Arial"/>
              </a:rPr>
              <a:t>numérico</a:t>
            </a:r>
            <a:r>
              <a:rPr kumimoji="0" lang="en-US" sz="1800" b="0" i="0" u="none" strike="noStrike" kern="1200" cap="none" spc="-1" normalizeH="0" baseline="0" noProof="0" dirty="0">
                <a:ln>
                  <a:noFill/>
                </a:ln>
                <a:solidFill>
                  <a:srgbClr val="000000"/>
                </a:solidFill>
                <a:effectLst/>
                <a:uLnTx/>
                <a:uFillTx/>
                <a:latin typeface="Arial"/>
              </a:rPr>
              <a:t> que </a:t>
            </a:r>
            <a:r>
              <a:rPr kumimoji="0" lang="en-US" sz="1800" b="0" i="0" u="none" strike="noStrike" kern="1200" cap="none" spc="-1" normalizeH="0" baseline="0" noProof="0" dirty="0" err="1">
                <a:ln>
                  <a:noFill/>
                </a:ln>
                <a:solidFill>
                  <a:srgbClr val="000000"/>
                </a:solidFill>
                <a:effectLst/>
                <a:uLnTx/>
                <a:uFillTx/>
                <a:latin typeface="Arial"/>
              </a:rPr>
              <a:t>nos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informe</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su</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bondad</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predictiva</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Este valor </a:t>
            </a:r>
            <a:r>
              <a:rPr kumimoji="0" lang="en-US" sz="1800" b="0" i="0" u="none" strike="noStrike" kern="1200" cap="none" spc="-1" normalizeH="0" baseline="0" noProof="0" dirty="0" err="1">
                <a:ln>
                  <a:noFill/>
                </a:ln>
                <a:solidFill>
                  <a:srgbClr val="000000"/>
                </a:solidFill>
                <a:effectLst/>
                <a:uLnTx/>
                <a:uFillTx/>
                <a:latin typeface="Arial"/>
              </a:rPr>
              <a:t>numérico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vendrá</a:t>
            </a:r>
            <a:r>
              <a:rPr kumimoji="0" lang="en-US" sz="1800" b="0" i="0" u="none" strike="noStrike" kern="1200" cap="none" spc="-1" normalizeH="0" baseline="0" noProof="0" dirty="0">
                <a:ln>
                  <a:noFill/>
                </a:ln>
                <a:solidFill>
                  <a:srgbClr val="000000"/>
                </a:solidFill>
                <a:effectLst/>
                <a:uLnTx/>
                <a:uFillTx/>
                <a:latin typeface="Arial"/>
              </a:rPr>
              <a:t> dado por la </a:t>
            </a:r>
            <a:r>
              <a:rPr kumimoji="0" lang="en-US" sz="1800" b="0" i="0" u="none" strike="noStrike" kern="1200" cap="none" spc="-1" normalizeH="0" baseline="0" noProof="0" dirty="0" err="1">
                <a:ln>
                  <a:noFill/>
                </a:ln>
                <a:solidFill>
                  <a:srgbClr val="000000"/>
                </a:solidFill>
                <a:effectLst/>
                <a:uLnTx/>
                <a:uFillTx/>
                <a:latin typeface="Arial"/>
              </a:rPr>
              <a:t>métrica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elegida</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La </a:t>
            </a:r>
            <a:r>
              <a:rPr kumimoji="0" lang="en-US" sz="1800" b="0" i="0" u="none" strike="noStrike" kern="1200" cap="none" spc="-1" normalizeH="0" baseline="0" noProof="0" dirty="0" err="1">
                <a:ln>
                  <a:noFill/>
                </a:ln>
                <a:solidFill>
                  <a:srgbClr val="000000"/>
                </a:solidFill>
                <a:effectLst/>
                <a:uLnTx/>
                <a:uFillTx/>
                <a:latin typeface="Arial"/>
              </a:rPr>
              <a:t>elección</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esta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métrica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dependerá</a:t>
            </a:r>
            <a:r>
              <a:rPr kumimoji="0" lang="en-US" sz="1800" b="0" i="0" u="none" strike="noStrike" kern="1200" cap="none" spc="-1" normalizeH="0" baseline="0" noProof="0" dirty="0">
                <a:ln>
                  <a:noFill/>
                </a:ln>
                <a:solidFill>
                  <a:srgbClr val="000000"/>
                </a:solidFill>
                <a:effectLst/>
                <a:uLnTx/>
                <a:uFillTx/>
                <a:latin typeface="Arial"/>
              </a:rPr>
              <a:t> del </a:t>
            </a:r>
            <a:r>
              <a:rPr kumimoji="0" lang="en-US" sz="1800" b="0" i="0" u="none" strike="noStrike" kern="1200" cap="none" spc="-1" normalizeH="0" baseline="0" noProof="0" dirty="0" err="1">
                <a:ln>
                  <a:noFill/>
                </a:ln>
                <a:solidFill>
                  <a:srgbClr val="000000"/>
                </a:solidFill>
                <a:effectLst/>
                <a:uLnTx/>
                <a:uFillTx/>
                <a:latin typeface="Arial"/>
              </a:rPr>
              <a:t>tipo</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problema</a:t>
            </a:r>
            <a:r>
              <a:rPr kumimoji="0" lang="en-US" sz="1800" b="0" i="0" u="none" strike="noStrike" kern="1200" cap="none" spc="-1" normalizeH="0" baseline="0" noProof="0" dirty="0">
                <a:ln>
                  <a:noFill/>
                </a:ln>
                <a:solidFill>
                  <a:srgbClr val="000000"/>
                </a:solidFill>
                <a:effectLst/>
                <a:uLnTx/>
                <a:uFillTx/>
                <a:latin typeface="Arial"/>
              </a:rPr>
              <a:t>, de los </a:t>
            </a:r>
            <a:r>
              <a:rPr kumimoji="0" lang="en-US" sz="1800" b="0" i="0" u="none" strike="noStrike" kern="1200" cap="none" spc="-1" normalizeH="0" baseline="0" noProof="0" dirty="0" err="1">
                <a:ln>
                  <a:noFill/>
                </a:ln>
                <a:solidFill>
                  <a:srgbClr val="000000"/>
                </a:solidFill>
                <a:effectLst/>
                <a:uLnTx/>
                <a:uFillTx/>
                <a:latin typeface="Arial"/>
              </a:rPr>
              <a:t>datos</a:t>
            </a:r>
            <a:r>
              <a:rPr kumimoji="0" lang="en-US" sz="1800" b="0" i="0" u="none" strike="noStrike" kern="1200" cap="none" spc="-1" normalizeH="0" baseline="0" noProof="0" dirty="0">
                <a:ln>
                  <a:noFill/>
                </a:ln>
                <a:solidFill>
                  <a:srgbClr val="000000"/>
                </a:solidFill>
                <a:effectLst/>
                <a:uLnTx/>
                <a:uFillTx/>
                <a:latin typeface="Arial"/>
              </a:rPr>
              <a:t> y del </a:t>
            </a:r>
            <a:r>
              <a:rPr kumimoji="0" lang="en-US" sz="1800" b="0" i="0" u="none" strike="noStrike" kern="1200" cap="none" spc="-1" normalizeH="0" baseline="0" noProof="0" dirty="0" err="1">
                <a:ln>
                  <a:noFill/>
                </a:ln>
                <a:solidFill>
                  <a:srgbClr val="000000"/>
                </a:solidFill>
                <a:effectLst/>
                <a:uLnTx/>
                <a:uFillTx/>
                <a:latin typeface="Arial"/>
              </a:rPr>
              <a:t>objetivo</a:t>
            </a:r>
            <a:r>
              <a:rPr kumimoji="0" lang="en-US" sz="1800" b="0" i="0" u="none" strike="noStrike" kern="1200" cap="none" spc="-1" normalizeH="0" baseline="0" noProof="0" dirty="0">
                <a:ln>
                  <a:noFill/>
                </a:ln>
                <a:solidFill>
                  <a:srgbClr val="000000"/>
                </a:solidFill>
                <a:effectLst/>
                <a:uLnTx/>
                <a:uFillTx/>
                <a:latin typeface="Arial"/>
              </a:rPr>
              <a:t> a </a:t>
            </a:r>
            <a:r>
              <a:rPr kumimoji="0" lang="en-US" sz="1800" b="0" i="0" u="none" strike="noStrike" kern="1200" cap="none" spc="-1" normalizeH="0" baseline="0" noProof="0" dirty="0" err="1">
                <a:ln>
                  <a:noFill/>
                </a:ln>
                <a:solidFill>
                  <a:srgbClr val="000000"/>
                </a:solidFill>
                <a:effectLst/>
                <a:uLnTx/>
                <a:uFillTx/>
                <a:latin typeface="Arial"/>
              </a:rPr>
              <a:t>solucionar</a:t>
            </a:r>
            <a:r>
              <a:rPr kumimoji="0" lang="en-US" sz="1800" b="0" i="0" u="none" strike="noStrike" kern="1200" cap="none" spc="-1" normalizeH="0" baseline="0" noProof="0" dirty="0">
                <a:ln>
                  <a:noFill/>
                </a:ln>
                <a:solidFill>
                  <a:srgbClr val="000000"/>
                </a:solidFill>
                <a:effectLst/>
                <a:uLnTx/>
                <a:uFillTx/>
                <a:latin typeface="Arial"/>
              </a:rPr>
              <a:t>.</a:t>
            </a: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err="1">
                <a:ln>
                  <a:noFill/>
                </a:ln>
                <a:solidFill>
                  <a:srgbClr val="000000"/>
                </a:solidFill>
                <a:effectLst/>
                <a:uLnTx/>
                <a:uFillTx/>
                <a:latin typeface="Arial"/>
              </a:rPr>
              <a:t>Dicha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elección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tiene</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mucho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impacto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el</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modelo</a:t>
            </a:r>
            <a:r>
              <a:rPr kumimoji="0" lang="en-US" sz="1800" b="0" i="0" u="none" strike="noStrike" kern="1200" cap="none" spc="-1" normalizeH="0" baseline="0" noProof="0" dirty="0">
                <a:ln>
                  <a:noFill/>
                </a:ln>
                <a:solidFill>
                  <a:srgbClr val="000000"/>
                </a:solidFill>
                <a:effectLst/>
                <a:uLnTx/>
                <a:uFillTx/>
                <a:latin typeface="Arial"/>
              </a:rPr>
              <a:t> final </a:t>
            </a:r>
            <a:r>
              <a:rPr kumimoji="0" lang="en-US" sz="1800" b="0" i="0" u="none" strike="noStrike" kern="1200" cap="none" spc="-1" normalizeH="0" baseline="0" noProof="0" dirty="0" err="1">
                <a:ln>
                  <a:noFill/>
                </a:ln>
                <a:solidFill>
                  <a:srgbClr val="000000"/>
                </a:solidFill>
                <a:effectLst/>
                <a:uLnTx/>
                <a:uFillTx/>
                <a:latin typeface="Arial"/>
              </a:rPr>
              <a:t>elegido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por</a:t>
            </a:r>
            <a:r>
              <a:rPr kumimoji="0" lang="en-US" sz="1800" b="0" i="0" u="none" strike="noStrike" kern="1200" cap="none" spc="-1" normalizeH="0" baseline="0" noProof="0" dirty="0">
                <a:ln>
                  <a:noFill/>
                </a:ln>
                <a:solidFill>
                  <a:srgbClr val="000000"/>
                </a:solidFill>
                <a:effectLst/>
                <a:uLnTx/>
                <a:uFillTx/>
                <a:latin typeface="Arial"/>
              </a:rPr>
              <a:t> lo que </a:t>
            </a:r>
            <a:r>
              <a:rPr kumimoji="0" lang="en-US" sz="1800" b="0" i="0" u="none" strike="noStrike" kern="1200" cap="none" spc="-1" normalizeH="0" baseline="0" noProof="0" dirty="0" err="1">
                <a:ln>
                  <a:noFill/>
                </a:ln>
                <a:solidFill>
                  <a:srgbClr val="000000"/>
                </a:solidFill>
                <a:effectLst/>
                <a:uLnTx/>
                <a:uFillTx/>
                <a:latin typeface="Arial"/>
              </a:rPr>
              <a:t>tiene</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una</a:t>
            </a:r>
            <a:r>
              <a:rPr kumimoji="0" lang="en-US" sz="1800" b="0" i="0" u="none" strike="noStrike" kern="1200" cap="none" spc="-1" normalizeH="0" baseline="0" noProof="0" dirty="0">
                <a:ln>
                  <a:noFill/>
                </a:ln>
                <a:solidFill>
                  <a:srgbClr val="000000"/>
                </a:solidFill>
                <a:effectLst/>
                <a:uLnTx/>
                <a:uFillTx/>
                <a:latin typeface="Arial"/>
              </a:rPr>
              <a:t> gran </a:t>
            </a:r>
            <a:r>
              <a:rPr kumimoji="0" lang="en-US" sz="1800" b="0" i="0" u="none" strike="noStrike" kern="1200" cap="none" spc="-1" normalizeH="0" baseline="0" noProof="0" dirty="0" err="1">
                <a:ln>
                  <a:noFill/>
                </a:ln>
                <a:solidFill>
                  <a:srgbClr val="000000"/>
                </a:solidFill>
                <a:effectLst/>
                <a:uLnTx/>
                <a:uFillTx/>
                <a:latin typeface="Arial"/>
              </a:rPr>
              <a:t>importancia</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err="1">
                <a:ln>
                  <a:noFill/>
                </a:ln>
                <a:solidFill>
                  <a:srgbClr val="000000"/>
                </a:solidFill>
                <a:effectLst/>
                <a:uLnTx/>
                <a:uFillTx/>
                <a:latin typeface="Arial"/>
              </a:rPr>
              <a:t>Ejemplo</a:t>
            </a:r>
            <a:r>
              <a:rPr kumimoji="0" lang="en-US" sz="1800" b="0" i="0" u="none" strike="noStrike" kern="1200" cap="none" spc="-1" normalizeH="0" baseline="0" noProof="0" dirty="0">
                <a:ln>
                  <a:noFill/>
                </a:ln>
                <a:solidFill>
                  <a:srgbClr val="000000"/>
                </a:solidFill>
                <a:effectLst/>
                <a:uLnTx/>
                <a:uFillTx/>
                <a:latin typeface="Arial"/>
              </a:rPr>
              <a:t>: MAE </a:t>
            </a:r>
            <a:endParaRPr kumimoji="0" lang="en-US" sz="1800" b="0" i="0" u="none" strike="noStrike" kern="1200" cap="none" spc="-1" normalizeH="0" baseline="0" noProof="0" dirty="0">
              <a:ln>
                <a:noFill/>
              </a:ln>
              <a:solidFill>
                <a:prstClr val="black"/>
              </a:solidFill>
              <a:effectLst/>
              <a:uLnTx/>
              <a:uFillTx/>
              <a:latin typeface="Arial"/>
            </a:endParaRPr>
          </a:p>
        </p:txBody>
      </p:sp>
      <p:sp>
        <p:nvSpPr>
          <p:cNvPr id="607"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rPr>
              <a:t>Métricas</a:t>
            </a:r>
            <a:endParaRPr kumimoji="0" lang="en-US" sz="3200" b="0" i="0" u="none" strike="noStrike" kern="1200" cap="none" spc="-1" normalizeH="0" baseline="0" noProof="0" dirty="0">
              <a:ln>
                <a:noFill/>
              </a:ln>
              <a:solidFill>
                <a:prstClr val="black"/>
              </a:solidFill>
              <a:effectLst/>
              <a:uLnTx/>
              <a:uFillTx/>
              <a:latin typeface="Arial"/>
            </a:endParaRPr>
          </a:p>
        </p:txBody>
      </p:sp>
      <p:pic>
        <p:nvPicPr>
          <p:cNvPr id="608" name="Imagen 5"/>
          <p:cNvPicPr/>
          <p:nvPr/>
        </p:nvPicPr>
        <p:blipFill>
          <a:blip r:embed="rId2">
            <a:extLst>
              <a:ext uri="{BEBA8EAE-BF5A-486C-A8C5-ECC9F3942E4B}">
                <a14:imgProps xmlns:a14="http://schemas.microsoft.com/office/drawing/2010/main">
                  <a14:imgLayer r:embed="rId3">
                    <a14:imgEffect>
                      <a14:saturation sat="103000"/>
                    </a14:imgEffect>
                  </a14:imgLayer>
                </a14:imgProps>
              </a:ext>
            </a:extLst>
          </a:blip>
          <a:stretch/>
        </p:blipFill>
        <p:spPr>
          <a:xfrm>
            <a:off x="3002640" y="5130000"/>
            <a:ext cx="5789520" cy="905040"/>
          </a:xfrm>
          <a:prstGeom prst="rect">
            <a:avLst/>
          </a:prstGeom>
          <a:ln>
            <a:noFill/>
          </a:ln>
        </p:spPr>
      </p:pic>
    </p:spTree>
    <p:extLst>
      <p:ext uri="{BB962C8B-B14F-4D97-AF65-F5344CB8AC3E}">
        <p14:creationId xmlns:p14="http://schemas.microsoft.com/office/powerpoint/2010/main" val="16894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3"/>
          <p:cNvSpPr/>
          <p:nvPr/>
        </p:nvSpPr>
        <p:spPr>
          <a:xfrm>
            <a:off x="373851" y="213248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80982" y="2132483"/>
            <a:ext cx="10719089" cy="584775"/>
          </a:xfrm>
          <a:prstGeom prst="rect">
            <a:avLst/>
          </a:prstGeom>
        </p:spPr>
        <p:txBody>
          <a:bodyPr wrap="square">
            <a:spAutoFit/>
          </a:bodyPr>
          <a:lstStyle/>
          <a:p>
            <a:pPr marL="457086" lvl="1" defTabSz="914172"/>
            <a:endParaRPr lang="es-ES" sz="1400" dirty="0">
              <a:solidFill>
                <a:prstClr val="black"/>
              </a:solidFill>
              <a:latin typeface="Arial"/>
              <a:ea typeface="MS PGothic" panose="020B0600070205080204" pitchFamily="34" charset="-128"/>
            </a:endParaRPr>
          </a:p>
          <a:p>
            <a:pPr defTabSz="914172"/>
            <a:endParaRPr lang="es-ES_tradnl" dirty="0">
              <a:solidFill>
                <a:prstClr val="black"/>
              </a:solidFill>
              <a:latin typeface="Arial"/>
              <a:ea typeface="MS PGothic" panose="020B0600070205080204" pitchFamily="34" charset="-128"/>
            </a:endParaRPr>
          </a:p>
        </p:txBody>
      </p:sp>
      <p:pic>
        <p:nvPicPr>
          <p:cNvPr id="5" name="Imagen 4" descr="Gráfico&#10;&#10;Descripción generada automáticamente">
            <a:extLst>
              <a:ext uri="{FF2B5EF4-FFF2-40B4-BE49-F238E27FC236}">
                <a16:creationId xmlns:a16="http://schemas.microsoft.com/office/drawing/2014/main" id="{B4B83579-6479-6159-B3DB-0591DE10D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306" y="1654969"/>
            <a:ext cx="5005388" cy="3548063"/>
          </a:xfrm>
          <a:prstGeom prst="rect">
            <a:avLst/>
          </a:prstGeom>
        </p:spPr>
      </p:pic>
      <p:sp>
        <p:nvSpPr>
          <p:cNvPr id="2" name="CustomShape 1">
            <a:extLst>
              <a:ext uri="{FF2B5EF4-FFF2-40B4-BE49-F238E27FC236}">
                <a16:creationId xmlns:a16="http://schemas.microsoft.com/office/drawing/2014/main" id="{F37347C7-B574-761F-C1F9-34458833D288}"/>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CustomShape 2">
            <a:extLst>
              <a:ext uri="{FF2B5EF4-FFF2-40B4-BE49-F238E27FC236}">
                <a16:creationId xmlns:a16="http://schemas.microsoft.com/office/drawing/2014/main" id="{AF12287F-4C81-6A1E-3FD6-E144B7400511}"/>
              </a:ext>
            </a:extLst>
          </p:cNvPr>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32478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2">
            <a:extLst>
              <a:ext uri="{FF2B5EF4-FFF2-40B4-BE49-F238E27FC236}">
                <a16:creationId xmlns:a16="http://schemas.microsoft.com/office/drawing/2014/main" id="{801D6060-2E17-47D6-8BBB-22FCBD9C7560}"/>
              </a:ext>
            </a:extLst>
          </p:cNvPr>
          <p:cNvSpPr txBox="1">
            <a:spLocks/>
          </p:cNvSpPr>
          <p:nvPr/>
        </p:nvSpPr>
        <p:spPr>
          <a:xfrm>
            <a:off x="628649" y="1916279"/>
            <a:ext cx="7286626" cy="397714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s-ES" sz="1800" b="1" dirty="0" err="1"/>
              <a:t>Accuracy</a:t>
            </a:r>
            <a:r>
              <a:rPr lang="es-ES" sz="1800" b="1" dirty="0"/>
              <a:t>:</a:t>
            </a:r>
            <a:r>
              <a:rPr lang="es-ES" sz="1800" dirty="0"/>
              <a:t> </a:t>
            </a:r>
            <a:r>
              <a:rPr lang="es-ES" sz="1600" dirty="0"/>
              <a:t>Porcentaje de aciertos del modelo.</a:t>
            </a:r>
          </a:p>
          <a:p>
            <a:pPr marL="0" indent="0" fontAlgn="base">
              <a:buNone/>
            </a:pPr>
            <a:endParaRPr lang="es-ES" sz="1400" b="1" dirty="0"/>
          </a:p>
          <a:p>
            <a:pPr fontAlgn="base">
              <a:lnSpc>
                <a:spcPct val="100000"/>
              </a:lnSpc>
            </a:pPr>
            <a:r>
              <a:rPr lang="es-ES" sz="1800" b="1" dirty="0"/>
              <a:t>Sensibilidad, o </a:t>
            </a:r>
            <a:r>
              <a:rPr lang="es-ES" sz="1800" b="1" dirty="0" err="1"/>
              <a:t>recall</a:t>
            </a:r>
            <a:r>
              <a:rPr lang="es-ES" sz="1800" b="1" dirty="0"/>
              <a:t>, VPR: </a:t>
            </a:r>
            <a:r>
              <a:rPr lang="es-ES" sz="1600" dirty="0"/>
              <a:t>ratio de verdaderos positivos.</a:t>
            </a:r>
            <a:endParaRPr lang="es-ES_tradnl" sz="1600" dirty="0"/>
          </a:p>
          <a:p>
            <a:pPr fontAlgn="base"/>
            <a:endParaRPr lang="es-ES" sz="1100" dirty="0"/>
          </a:p>
          <a:p>
            <a:pPr marL="0" indent="0" fontAlgn="base">
              <a:buNone/>
            </a:pPr>
            <a:endParaRPr lang="es-ES" sz="1400" b="1" dirty="0"/>
          </a:p>
          <a:p>
            <a:pPr fontAlgn="base">
              <a:lnSpc>
                <a:spcPct val="100000"/>
              </a:lnSpc>
            </a:pPr>
            <a:r>
              <a:rPr lang="es-ES" sz="1800" b="1" dirty="0" err="1"/>
              <a:t>Especifidad</a:t>
            </a:r>
            <a:r>
              <a:rPr lang="es-ES" sz="1800" b="1" dirty="0"/>
              <a:t>, VNR: </a:t>
            </a:r>
            <a:r>
              <a:rPr lang="es-ES" sz="1600" dirty="0"/>
              <a:t>ratio de verdaderos negativos</a:t>
            </a:r>
            <a:r>
              <a:rPr lang="es-ES" sz="1400" dirty="0"/>
              <a:t>.</a:t>
            </a:r>
            <a:endParaRPr lang="es-ES_tradnl" sz="1400" dirty="0"/>
          </a:p>
          <a:p>
            <a:pPr fontAlgn="base"/>
            <a:endParaRPr lang="es-ES_tradnl" sz="1100" dirty="0"/>
          </a:p>
          <a:p>
            <a:pPr marL="0" indent="0" fontAlgn="base">
              <a:buNone/>
            </a:pPr>
            <a:endParaRPr lang="es-ES" sz="1400" b="1" dirty="0"/>
          </a:p>
          <a:p>
            <a:pPr fontAlgn="base"/>
            <a:r>
              <a:rPr lang="es-ES" sz="1800" b="1" dirty="0"/>
              <a:t>Precisión</a:t>
            </a:r>
            <a:r>
              <a:rPr lang="es-ES" sz="1400" b="1" dirty="0"/>
              <a:t>:</a:t>
            </a:r>
            <a:r>
              <a:rPr lang="es-ES" sz="1400" dirty="0"/>
              <a:t> </a:t>
            </a:r>
            <a:r>
              <a:rPr lang="es-ES" sz="1600" dirty="0"/>
              <a:t>probabilidad de que, dada una predicción positiva, la realidad sea positiva también</a:t>
            </a:r>
            <a:r>
              <a:rPr lang="es-ES" sz="1400" dirty="0"/>
              <a:t>.</a:t>
            </a:r>
          </a:p>
          <a:p>
            <a:pPr fontAlgn="base"/>
            <a:endParaRPr lang="es-ES_tradnl" sz="1100" dirty="0"/>
          </a:p>
          <a:p>
            <a:pPr fontAlgn="base"/>
            <a:r>
              <a:rPr lang="es-ES_tradnl" sz="1800" b="1" dirty="0"/>
              <a:t>F1-score</a:t>
            </a:r>
            <a:r>
              <a:rPr lang="es-ES_tradnl" sz="1400" b="1" dirty="0"/>
              <a:t>: </a:t>
            </a:r>
            <a:r>
              <a:rPr lang="en-US" sz="1600" dirty="0"/>
              <a:t>f1-score es una </a:t>
            </a:r>
            <a:r>
              <a:rPr lang="en-US" sz="1600" dirty="0" err="1"/>
              <a:t>medida</a:t>
            </a:r>
            <a:r>
              <a:rPr lang="en-US" sz="1600" dirty="0"/>
              <a:t> que </a:t>
            </a:r>
            <a:r>
              <a:rPr lang="en-US" sz="1600" dirty="0" err="1"/>
              <a:t>mezcla</a:t>
            </a:r>
            <a:r>
              <a:rPr lang="en-US" sz="1600" dirty="0"/>
              <a:t> la precision y el recall. </a:t>
            </a:r>
            <a:r>
              <a:rPr lang="en-US" sz="1600" dirty="0" err="1"/>
              <a:t>Mide</a:t>
            </a:r>
            <a:r>
              <a:rPr lang="en-US" sz="1600" dirty="0"/>
              <a:t> </a:t>
            </a:r>
            <a:r>
              <a:rPr lang="en-US" sz="1600" dirty="0" err="1"/>
              <a:t>si</a:t>
            </a:r>
            <a:r>
              <a:rPr lang="en-US" sz="1600" dirty="0"/>
              <a:t> </a:t>
            </a:r>
            <a:r>
              <a:rPr lang="en-US" sz="1600" dirty="0" err="1"/>
              <a:t>nuestro</a:t>
            </a:r>
            <a:r>
              <a:rPr lang="en-US" sz="1600" dirty="0"/>
              <a:t> </a:t>
            </a:r>
            <a:r>
              <a:rPr lang="en-US" sz="1600" dirty="0" err="1"/>
              <a:t>modelo</a:t>
            </a:r>
            <a:r>
              <a:rPr lang="en-US" sz="1600" dirty="0"/>
              <a:t> </a:t>
            </a:r>
            <a:r>
              <a:rPr lang="en-US" sz="1600" dirty="0" err="1"/>
              <a:t>tiene</a:t>
            </a:r>
            <a:r>
              <a:rPr lang="en-US" sz="1600" dirty="0"/>
              <a:t> </a:t>
            </a:r>
            <a:r>
              <a:rPr lang="en-US" sz="1600" dirty="0" err="1"/>
              <a:t>falsos</a:t>
            </a:r>
            <a:r>
              <a:rPr lang="en-US" sz="1600" dirty="0"/>
              <a:t> </a:t>
            </a:r>
            <a:r>
              <a:rPr lang="en-US" sz="1600" dirty="0" err="1"/>
              <a:t>positivos</a:t>
            </a:r>
            <a:r>
              <a:rPr lang="en-US" sz="1600" dirty="0"/>
              <a:t> y </a:t>
            </a:r>
            <a:r>
              <a:rPr lang="en-US" sz="1600" dirty="0" err="1"/>
              <a:t>falsos</a:t>
            </a:r>
            <a:r>
              <a:rPr lang="en-US" sz="1600" dirty="0"/>
              <a:t> </a:t>
            </a:r>
            <a:r>
              <a:rPr lang="en-US" sz="1600" dirty="0" err="1"/>
              <a:t>negativos</a:t>
            </a:r>
            <a:r>
              <a:rPr lang="en-US" sz="1600" dirty="0"/>
              <a:t> a la </a:t>
            </a:r>
            <a:r>
              <a:rPr lang="en-US" sz="1600" dirty="0" err="1"/>
              <a:t>vez</a:t>
            </a:r>
            <a:r>
              <a:rPr lang="en-US" sz="1600" dirty="0"/>
              <a:t>.</a:t>
            </a:r>
          </a:p>
          <a:p>
            <a:pPr fontAlgn="base"/>
            <a:endParaRPr lang="es-ES_tradnl" sz="1100" dirty="0"/>
          </a:p>
          <a:p>
            <a:pPr marL="0" indent="0" fontAlgn="base">
              <a:buNone/>
            </a:pPr>
            <a:endParaRPr lang="es-ES_tradnl" sz="1100" dirty="0"/>
          </a:p>
          <a:p>
            <a:pPr fontAlgn="base"/>
            <a:endParaRPr lang="es-ES_tradnl" sz="1100" dirty="0"/>
          </a:p>
          <a:p>
            <a:pPr fontAlgn="base"/>
            <a:endParaRPr lang="es-ES" sz="1100" dirty="0"/>
          </a:p>
          <a:p>
            <a:pPr lvl="1" fontAlgn="base"/>
            <a:endParaRPr lang="es-ES_tradnl" sz="1000" dirty="0"/>
          </a:p>
          <a:p>
            <a:pPr lvl="1" fontAlgn="base"/>
            <a:endParaRPr lang="es-ES" sz="1000" dirty="0"/>
          </a:p>
        </p:txBody>
      </p:sp>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584775"/>
          </a:xfrm>
          <a:prstGeom prst="rect">
            <a:avLst/>
          </a:prstGeom>
        </p:spPr>
        <p:txBody>
          <a:bodyPr wrap="square">
            <a:spAutoFit/>
          </a:bodyPr>
          <a:lstStyle/>
          <a:p>
            <a:pPr lvl="1"/>
            <a:endParaRPr lang="es-ES" sz="1400" dirty="0"/>
          </a:p>
          <a:p>
            <a:endParaRPr lang="es-ES_tradnl"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0F6145E-381D-46C4-BAE6-2755F0D64FF9}"/>
                  </a:ext>
                </a:extLst>
              </p:cNvPr>
              <p:cNvSpPr txBox="1"/>
              <p:nvPr/>
            </p:nvSpPr>
            <p:spPr>
              <a:xfrm>
                <a:off x="8749010" y="1872962"/>
                <a:ext cx="2605265" cy="393249"/>
              </a:xfrm>
              <a:prstGeom prst="rect">
                <a:avLst/>
              </a:prstGeom>
              <a:noFill/>
            </p:spPr>
            <p:txBody>
              <a:bodyPr wrap="none" lIns="0" tIns="0" rIns="0" bIns="0" rtlCol="0">
                <a:spAutoFit/>
              </a:bodyPr>
              <a:lstStyle/>
              <a:p>
                <a14:m>
                  <m:oMath xmlns:m="http://schemas.openxmlformats.org/officeDocument/2006/math">
                    <m:r>
                      <a:rPr lang="en-GB" i="1" smtClean="0">
                        <a:latin typeface="Cambria Math" panose="02040503050406030204" pitchFamily="18" charset="0"/>
                      </a:rPr>
                      <m:t>𝐴</m:t>
                    </m:r>
                    <m:r>
                      <a:rPr lang="es-ES" b="0" i="1" smtClean="0">
                        <a:latin typeface="Cambria Math" panose="02040503050406030204" pitchFamily="18" charset="0"/>
                      </a:rPr>
                      <m:t>𝑐𝑐𝑢𝑟𝑎𝑐𝑦</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r>
                          <a:rPr lang="es-ES" b="0" i="1" smtClean="0">
                            <a:latin typeface="Cambria Math" panose="02040503050406030204" pitchFamily="18" charset="0"/>
                          </a:rPr>
                          <m:t>+</m:t>
                        </m:r>
                        <m:r>
                          <a:rPr lang="es-ES" b="0" i="1" smtClean="0">
                            <a:latin typeface="Cambria Math" panose="02040503050406030204" pitchFamily="18" charset="0"/>
                          </a:rPr>
                          <m:t>𝐹𝑃</m:t>
                        </m:r>
                        <m:r>
                          <a:rPr lang="es-ES" b="0" i="1" smtClean="0">
                            <a:latin typeface="Cambria Math" panose="02040503050406030204" pitchFamily="18" charset="0"/>
                          </a:rPr>
                          <m:t>+</m:t>
                        </m:r>
                        <m:r>
                          <a:rPr lang="es-ES" b="0" i="1" smtClean="0">
                            <a:latin typeface="Cambria Math" panose="02040503050406030204" pitchFamily="18" charset="0"/>
                          </a:rPr>
                          <m:t>𝐹𝑁</m:t>
                        </m:r>
                      </m:den>
                    </m:f>
                  </m:oMath>
                </a14:m>
                <a:r>
                  <a:rPr lang="en-GB" dirty="0"/>
                  <a:t> </a:t>
                </a:r>
              </a:p>
            </p:txBody>
          </p:sp>
        </mc:Choice>
        <mc:Fallback xmlns="">
          <p:sp>
            <p:nvSpPr>
              <p:cNvPr id="4" name="CuadroTexto 3">
                <a:extLst>
                  <a:ext uri="{FF2B5EF4-FFF2-40B4-BE49-F238E27FC236}">
                    <a16:creationId xmlns:a16="http://schemas.microsoft.com/office/drawing/2014/main" id="{B0F6145E-381D-46C4-BAE6-2755F0D64FF9}"/>
                  </a:ext>
                </a:extLst>
              </p:cNvPr>
              <p:cNvSpPr txBox="1">
                <a:spLocks noRot="1" noChangeAspect="1" noMove="1" noResize="1" noEditPoints="1" noAdjustHandles="1" noChangeArrowheads="1" noChangeShapeType="1" noTextEdit="1"/>
              </p:cNvSpPr>
              <p:nvPr/>
            </p:nvSpPr>
            <p:spPr>
              <a:xfrm>
                <a:off x="8749010" y="1872962"/>
                <a:ext cx="2605265" cy="393249"/>
              </a:xfrm>
              <a:prstGeom prst="rect">
                <a:avLst/>
              </a:prstGeom>
              <a:blipFill>
                <a:blip r:embed="rId2"/>
                <a:stretch>
                  <a:fillRect l="-3037" b="-1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2E9D402-0AEB-4CBF-A223-AFBA4FD2977A}"/>
                  </a:ext>
                </a:extLst>
              </p:cNvPr>
              <p:cNvSpPr txBox="1"/>
              <p:nvPr/>
            </p:nvSpPr>
            <p:spPr>
              <a:xfrm>
                <a:off x="8749010" y="2539537"/>
                <a:ext cx="2236894" cy="39324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𝑆</m:t>
                    </m:r>
                    <m:r>
                      <a:rPr lang="es-ES" b="0" i="1" smtClean="0">
                        <a:latin typeface="Cambria Math" panose="02040503050406030204" pitchFamily="18" charset="0"/>
                      </a:rPr>
                      <m:t>𝑒𝑛𝑠𝑖𝑏𝑖𝑙𝑖𝑑𝑎𝑑</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𝑇𝑃</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𝐹𝑁</m:t>
                        </m:r>
                      </m:den>
                    </m:f>
                  </m:oMath>
                </a14:m>
                <a:r>
                  <a:rPr lang="en-GB" dirty="0"/>
                  <a:t> </a:t>
                </a:r>
              </a:p>
            </p:txBody>
          </p:sp>
        </mc:Choice>
        <mc:Fallback xmlns="">
          <p:sp>
            <p:nvSpPr>
              <p:cNvPr id="13" name="CuadroTexto 12">
                <a:extLst>
                  <a:ext uri="{FF2B5EF4-FFF2-40B4-BE49-F238E27FC236}">
                    <a16:creationId xmlns:a16="http://schemas.microsoft.com/office/drawing/2014/main" id="{B2E9D402-0AEB-4CBF-A223-AFBA4FD2977A}"/>
                  </a:ext>
                </a:extLst>
              </p:cNvPr>
              <p:cNvSpPr txBox="1">
                <a:spLocks noRot="1" noChangeAspect="1" noMove="1" noResize="1" noEditPoints="1" noAdjustHandles="1" noChangeArrowheads="1" noChangeShapeType="1" noTextEdit="1"/>
              </p:cNvSpPr>
              <p:nvPr/>
            </p:nvSpPr>
            <p:spPr>
              <a:xfrm>
                <a:off x="8749010" y="2539537"/>
                <a:ext cx="2236894" cy="393249"/>
              </a:xfrm>
              <a:prstGeom prst="rect">
                <a:avLst/>
              </a:prstGeom>
              <a:blipFill>
                <a:blip r:embed="rId3"/>
                <a:stretch>
                  <a:fillRect l="-3542" b="-14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F8996244-F6E2-4713-9F12-B79F6D16C327}"/>
                  </a:ext>
                </a:extLst>
              </p:cNvPr>
              <p:cNvSpPr txBox="1"/>
              <p:nvPr/>
            </p:nvSpPr>
            <p:spPr>
              <a:xfrm>
                <a:off x="8749010" y="3438816"/>
                <a:ext cx="2216056" cy="39324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𝐸</m:t>
                    </m:r>
                    <m:r>
                      <a:rPr lang="es-ES" b="0" i="1" smtClean="0">
                        <a:latin typeface="Cambria Math" panose="02040503050406030204" pitchFamily="18" charset="0"/>
                      </a:rPr>
                      <m:t>𝑠𝑝𝑒𝑐𝑖𝑓𝑖𝑑𝑎𝑑</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𝑇𝑁</m:t>
                        </m:r>
                      </m:num>
                      <m:den>
                        <m:r>
                          <a:rPr lang="es-ES" b="0" i="1" smtClean="0">
                            <a:latin typeface="Cambria Math" panose="02040503050406030204" pitchFamily="18" charset="0"/>
                          </a:rPr>
                          <m:t>𝑇𝑁</m:t>
                        </m:r>
                        <m:r>
                          <a:rPr lang="es-ES" b="0" i="1" smtClean="0">
                            <a:latin typeface="Cambria Math" panose="02040503050406030204" pitchFamily="18" charset="0"/>
                          </a:rPr>
                          <m:t>+</m:t>
                        </m:r>
                        <m:r>
                          <a:rPr lang="es-ES" b="0" i="1" smtClean="0">
                            <a:latin typeface="Cambria Math" panose="02040503050406030204" pitchFamily="18" charset="0"/>
                          </a:rPr>
                          <m:t>𝐹𝑃</m:t>
                        </m:r>
                      </m:den>
                    </m:f>
                  </m:oMath>
                </a14:m>
                <a:r>
                  <a:rPr lang="en-GB" dirty="0"/>
                  <a:t> </a:t>
                </a:r>
              </a:p>
            </p:txBody>
          </p:sp>
        </mc:Choice>
        <mc:Fallback xmlns="">
          <p:sp>
            <p:nvSpPr>
              <p:cNvPr id="14" name="CuadroTexto 13">
                <a:extLst>
                  <a:ext uri="{FF2B5EF4-FFF2-40B4-BE49-F238E27FC236}">
                    <a16:creationId xmlns:a16="http://schemas.microsoft.com/office/drawing/2014/main" id="{F8996244-F6E2-4713-9F12-B79F6D16C327}"/>
                  </a:ext>
                </a:extLst>
              </p:cNvPr>
              <p:cNvSpPr txBox="1">
                <a:spLocks noRot="1" noChangeAspect="1" noMove="1" noResize="1" noEditPoints="1" noAdjustHandles="1" noChangeArrowheads="1" noChangeShapeType="1" noTextEdit="1"/>
              </p:cNvSpPr>
              <p:nvPr/>
            </p:nvSpPr>
            <p:spPr>
              <a:xfrm>
                <a:off x="8749010" y="3438816"/>
                <a:ext cx="2216056" cy="393249"/>
              </a:xfrm>
              <a:prstGeom prst="rect">
                <a:avLst/>
              </a:prstGeom>
              <a:blipFill>
                <a:blip r:embed="rId4"/>
                <a:stretch>
                  <a:fillRect l="-3571" b="-1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C5A6D5B-1F01-4CAA-A25C-890C7CF2B2AE}"/>
                  </a:ext>
                </a:extLst>
              </p:cNvPr>
              <p:cNvSpPr txBox="1"/>
              <p:nvPr/>
            </p:nvSpPr>
            <p:spPr>
              <a:xfrm>
                <a:off x="8749010" y="4346575"/>
                <a:ext cx="1909754" cy="39324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𝑃</m:t>
                    </m:r>
                    <m:r>
                      <a:rPr lang="es-ES" b="0" i="1" smtClean="0">
                        <a:latin typeface="Cambria Math" panose="02040503050406030204" pitchFamily="18" charset="0"/>
                      </a:rPr>
                      <m:t>𝑟𝑒𝑐𝑖𝑠𝑖𝑜𝑛</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𝑇𝑃</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𝐹𝑃</m:t>
                        </m:r>
                      </m:den>
                    </m:f>
                  </m:oMath>
                </a14:m>
                <a:r>
                  <a:rPr lang="en-GB" dirty="0"/>
                  <a:t> </a:t>
                </a:r>
              </a:p>
            </p:txBody>
          </p:sp>
        </mc:Choice>
        <mc:Fallback xmlns="">
          <p:sp>
            <p:nvSpPr>
              <p:cNvPr id="16" name="CuadroTexto 15">
                <a:extLst>
                  <a:ext uri="{FF2B5EF4-FFF2-40B4-BE49-F238E27FC236}">
                    <a16:creationId xmlns:a16="http://schemas.microsoft.com/office/drawing/2014/main" id="{7C5A6D5B-1F01-4CAA-A25C-890C7CF2B2AE}"/>
                  </a:ext>
                </a:extLst>
              </p:cNvPr>
              <p:cNvSpPr txBox="1">
                <a:spLocks noRot="1" noChangeAspect="1" noMove="1" noResize="1" noEditPoints="1" noAdjustHandles="1" noChangeArrowheads="1" noChangeShapeType="1" noTextEdit="1"/>
              </p:cNvSpPr>
              <p:nvPr/>
            </p:nvSpPr>
            <p:spPr>
              <a:xfrm>
                <a:off x="8749010" y="4346575"/>
                <a:ext cx="1909754" cy="393249"/>
              </a:xfrm>
              <a:prstGeom prst="rect">
                <a:avLst/>
              </a:prstGeom>
              <a:blipFill>
                <a:blip r:embed="rId5"/>
                <a:stretch>
                  <a:fillRect l="-4153" b="-1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22A72AF-56CF-4710-8172-6D2E46547B21}"/>
                  </a:ext>
                </a:extLst>
              </p:cNvPr>
              <p:cNvSpPr txBox="1"/>
              <p:nvPr/>
            </p:nvSpPr>
            <p:spPr>
              <a:xfrm>
                <a:off x="8749010" y="5191252"/>
                <a:ext cx="2911246" cy="433388"/>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𝐹</m:t>
                    </m:r>
                    <m:r>
                      <a:rPr lang="es-ES" b="0" i="1" smtClean="0">
                        <a:latin typeface="Cambria Math" panose="02040503050406030204" pitchFamily="18" charset="0"/>
                      </a:rPr>
                      <m:t>1</m:t>
                    </m:r>
                    <m:r>
                      <a:rPr lang="en-GB" i="1" smtClean="0">
                        <a:latin typeface="Cambria Math" panose="02040503050406030204" pitchFamily="18" charset="0"/>
                      </a:rPr>
                      <m:t>=</m:t>
                    </m:r>
                    <m:r>
                      <a:rPr lang="es-ES" b="0" i="1" smtClean="0">
                        <a:latin typeface="Cambria Math" panose="02040503050406030204" pitchFamily="18" charset="0"/>
                      </a:rPr>
                      <m:t>2∗</m:t>
                    </m:r>
                    <m:f>
                      <m:fPr>
                        <m:ctrlPr>
                          <a:rPr lang="en-GB" i="1" smtClean="0">
                            <a:latin typeface="Cambria Math" panose="02040503050406030204" pitchFamily="18" charset="0"/>
                          </a:rPr>
                        </m:ctrlPr>
                      </m:fPr>
                      <m:num>
                        <m:r>
                          <a:rPr lang="es-ES" b="0" i="1" smtClean="0">
                            <a:latin typeface="Cambria Math" panose="02040503050406030204" pitchFamily="18" charset="0"/>
                          </a:rPr>
                          <m:t>𝑝𝑟𝑒𝑐𝑖𝑠𝑖𝑜𝑛</m:t>
                        </m:r>
                        <m:r>
                          <a:rPr lang="es-ES" b="0" i="1" smtClean="0">
                            <a:latin typeface="Cambria Math" panose="02040503050406030204" pitchFamily="18" charset="0"/>
                          </a:rPr>
                          <m:t>∗</m:t>
                        </m:r>
                        <m:r>
                          <a:rPr lang="es-ES" b="0" i="1" smtClean="0">
                            <a:latin typeface="Cambria Math" panose="02040503050406030204" pitchFamily="18" charset="0"/>
                          </a:rPr>
                          <m:t>𝑠𝑒𝑛𝑠𝑖𝑏𝑖𝑙𝑖𝑑𝑎𝑑</m:t>
                        </m:r>
                      </m:num>
                      <m:den>
                        <m:r>
                          <a:rPr lang="es-ES" b="0" i="1" smtClean="0">
                            <a:latin typeface="Cambria Math" panose="02040503050406030204" pitchFamily="18" charset="0"/>
                          </a:rPr>
                          <m:t>𝑝𝑟𝑒𝑐𝑖𝑠𝑖𝑜𝑛</m:t>
                        </m:r>
                        <m:r>
                          <a:rPr lang="es-ES" b="0" i="1" smtClean="0">
                            <a:latin typeface="Cambria Math" panose="02040503050406030204" pitchFamily="18" charset="0"/>
                          </a:rPr>
                          <m:t>+</m:t>
                        </m:r>
                        <m:r>
                          <a:rPr lang="es-ES" b="0" i="1" smtClean="0">
                            <a:latin typeface="Cambria Math" panose="02040503050406030204" pitchFamily="18" charset="0"/>
                          </a:rPr>
                          <m:t>𝑠𝑒𝑛𝑠𝑖𝑏𝑖𝑙𝑖𝑑𝑎𝑑</m:t>
                        </m:r>
                      </m:den>
                    </m:f>
                  </m:oMath>
                </a14:m>
                <a:r>
                  <a:rPr lang="en-GB" dirty="0"/>
                  <a:t> </a:t>
                </a:r>
              </a:p>
            </p:txBody>
          </p:sp>
        </mc:Choice>
        <mc:Fallback xmlns="">
          <p:sp>
            <p:nvSpPr>
              <p:cNvPr id="17" name="CuadroTexto 16">
                <a:extLst>
                  <a:ext uri="{FF2B5EF4-FFF2-40B4-BE49-F238E27FC236}">
                    <a16:creationId xmlns:a16="http://schemas.microsoft.com/office/drawing/2014/main" id="{C22A72AF-56CF-4710-8172-6D2E46547B21}"/>
                  </a:ext>
                </a:extLst>
              </p:cNvPr>
              <p:cNvSpPr txBox="1">
                <a:spLocks noRot="1" noChangeAspect="1" noMove="1" noResize="1" noEditPoints="1" noAdjustHandles="1" noChangeArrowheads="1" noChangeShapeType="1" noTextEdit="1"/>
              </p:cNvSpPr>
              <p:nvPr/>
            </p:nvSpPr>
            <p:spPr>
              <a:xfrm>
                <a:off x="8749010" y="5191252"/>
                <a:ext cx="2911246" cy="433388"/>
              </a:xfrm>
              <a:prstGeom prst="rect">
                <a:avLst/>
              </a:prstGeom>
              <a:blipFill>
                <a:blip r:embed="rId6"/>
                <a:stretch>
                  <a:fillRect l="-2720" t="-4225" b="-16901"/>
                </a:stretch>
              </a:blipFill>
            </p:spPr>
            <p:txBody>
              <a:bodyPr/>
              <a:lstStyle/>
              <a:p>
                <a:r>
                  <a:rPr lang="en-GB">
                    <a:noFill/>
                  </a:rPr>
                  <a:t> </a:t>
                </a:r>
              </a:p>
            </p:txBody>
          </p:sp>
        </mc:Fallback>
      </mc:AlternateContent>
    </p:spTree>
    <p:extLst>
      <p:ext uri="{BB962C8B-B14F-4D97-AF65-F5344CB8AC3E}">
        <p14:creationId xmlns:p14="http://schemas.microsoft.com/office/powerpoint/2010/main" val="258089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AUC</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8" name="Imagen 7">
            <a:extLst>
              <a:ext uri="{FF2B5EF4-FFF2-40B4-BE49-F238E27FC236}">
                <a16:creationId xmlns:a16="http://schemas.microsoft.com/office/drawing/2014/main" id="{5A60294C-3E7B-4934-A69E-45BC68508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966" y="1702489"/>
            <a:ext cx="5423950" cy="4190936"/>
          </a:xfrm>
          <a:prstGeom prst="rect">
            <a:avLst/>
          </a:prstGeom>
        </p:spPr>
      </p:pic>
      <p:pic>
        <p:nvPicPr>
          <p:cNvPr id="10" name="Imagen 9">
            <a:extLst>
              <a:ext uri="{FF2B5EF4-FFF2-40B4-BE49-F238E27FC236}">
                <a16:creationId xmlns:a16="http://schemas.microsoft.com/office/drawing/2014/main" id="{7872F00B-8A13-4A2C-9DC7-FE22C31E7678}"/>
              </a:ext>
            </a:extLst>
          </p:cNvPr>
          <p:cNvPicPr>
            <a:picLocks noChangeAspect="1"/>
          </p:cNvPicPr>
          <p:nvPr/>
        </p:nvPicPr>
        <p:blipFill>
          <a:blip r:embed="rId3"/>
          <a:stretch>
            <a:fillRect/>
          </a:stretch>
        </p:blipFill>
        <p:spPr>
          <a:xfrm>
            <a:off x="7803473" y="1942914"/>
            <a:ext cx="675924" cy="272282"/>
          </a:xfrm>
          <a:prstGeom prst="rect">
            <a:avLst/>
          </a:prstGeom>
        </p:spPr>
      </p:pic>
      <p:pic>
        <p:nvPicPr>
          <p:cNvPr id="7" name="Imagen 6">
            <a:extLst>
              <a:ext uri="{FF2B5EF4-FFF2-40B4-BE49-F238E27FC236}">
                <a16:creationId xmlns:a16="http://schemas.microsoft.com/office/drawing/2014/main" id="{5EFFBF19-1E1D-4B96-B29F-E6309B96A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63" y="3880259"/>
            <a:ext cx="2348800" cy="643621"/>
          </a:xfrm>
          <a:prstGeom prst="rect">
            <a:avLst/>
          </a:prstGeom>
        </p:spPr>
      </p:pic>
      <p:pic>
        <p:nvPicPr>
          <p:cNvPr id="9" name="Imagen 8">
            <a:extLst>
              <a:ext uri="{FF2B5EF4-FFF2-40B4-BE49-F238E27FC236}">
                <a16:creationId xmlns:a16="http://schemas.microsoft.com/office/drawing/2014/main" id="{A55DF667-8175-471F-9C66-C60E43F8F1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145" y="3771422"/>
            <a:ext cx="2042337" cy="632515"/>
          </a:xfrm>
          <a:prstGeom prst="rect">
            <a:avLst/>
          </a:prstGeom>
        </p:spPr>
      </p:pic>
      <p:sp>
        <p:nvSpPr>
          <p:cNvPr id="2" name="Rectángulo 1"/>
          <p:cNvSpPr/>
          <p:nvPr/>
        </p:nvSpPr>
        <p:spPr>
          <a:xfrm>
            <a:off x="8665930" y="3275333"/>
            <a:ext cx="2594768" cy="553998"/>
          </a:xfrm>
          <a:prstGeom prst="rect">
            <a:avLst/>
          </a:prstGeom>
        </p:spPr>
        <p:txBody>
          <a:bodyPr wrap="square">
            <a:spAutoFit/>
          </a:bodyPr>
          <a:lstStyle/>
          <a:p>
            <a:pPr fontAlgn="base">
              <a:lnSpc>
                <a:spcPct val="100000"/>
              </a:lnSpc>
            </a:pPr>
            <a:r>
              <a:rPr lang="es-ES" sz="1600" b="1" dirty="0" err="1"/>
              <a:t>Especifidad</a:t>
            </a:r>
            <a:r>
              <a:rPr lang="es-ES" sz="1600" b="1" dirty="0"/>
              <a:t>, VNR: </a:t>
            </a:r>
            <a:r>
              <a:rPr lang="es-ES" sz="1400" dirty="0"/>
              <a:t>ratio de verdaderos negativos</a:t>
            </a:r>
            <a:r>
              <a:rPr lang="es-ES" sz="1200" dirty="0"/>
              <a:t>.</a:t>
            </a:r>
            <a:endParaRPr lang="es-ES_tradnl" sz="1200" dirty="0"/>
          </a:p>
        </p:txBody>
      </p:sp>
      <p:sp>
        <p:nvSpPr>
          <p:cNvPr id="3" name="Rectángulo 2"/>
          <p:cNvSpPr/>
          <p:nvPr/>
        </p:nvSpPr>
        <p:spPr>
          <a:xfrm>
            <a:off x="461761" y="3243959"/>
            <a:ext cx="2820805" cy="553998"/>
          </a:xfrm>
          <a:prstGeom prst="rect">
            <a:avLst/>
          </a:prstGeom>
        </p:spPr>
        <p:txBody>
          <a:bodyPr wrap="square">
            <a:spAutoFit/>
          </a:bodyPr>
          <a:lstStyle/>
          <a:p>
            <a:pPr fontAlgn="base">
              <a:lnSpc>
                <a:spcPct val="100000"/>
              </a:lnSpc>
            </a:pPr>
            <a:r>
              <a:rPr lang="es-ES" sz="1600" b="1" dirty="0"/>
              <a:t>Sensibilidad, </a:t>
            </a:r>
            <a:r>
              <a:rPr lang="es-ES" sz="1600" b="1" dirty="0" err="1"/>
              <a:t>recall</a:t>
            </a:r>
            <a:r>
              <a:rPr lang="es-ES" sz="1600" b="1" dirty="0"/>
              <a:t>, VPR: </a:t>
            </a:r>
            <a:r>
              <a:rPr lang="es-ES" sz="1400" dirty="0"/>
              <a:t>ratio de verdaderos positivos.</a:t>
            </a:r>
            <a:endParaRPr lang="es-ES_tradnl" sz="1400" dirty="0"/>
          </a:p>
        </p:txBody>
      </p:sp>
    </p:spTree>
    <p:extLst>
      <p:ext uri="{BB962C8B-B14F-4D97-AF65-F5344CB8AC3E}">
        <p14:creationId xmlns:p14="http://schemas.microsoft.com/office/powerpoint/2010/main" val="1061087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(IV)</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Regresión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584775"/>
          </a:xfrm>
          <a:prstGeom prst="rect">
            <a:avLst/>
          </a:prstGeom>
        </p:spPr>
        <p:txBody>
          <a:bodyPr wrap="square">
            <a:spAutoFit/>
          </a:bodyPr>
          <a:lstStyle/>
          <a:p>
            <a:pPr lvl="1"/>
            <a:r>
              <a:rPr lang="es-ES_tradnl" sz="1400" dirty="0"/>
              <a:t>.</a:t>
            </a:r>
            <a:endParaRPr lang="es-ES" sz="1400" dirty="0"/>
          </a:p>
          <a:p>
            <a:endParaRPr lang="es-ES_tradnl" dirty="0"/>
          </a:p>
        </p:txBody>
      </p:sp>
      <p:sp>
        <p:nvSpPr>
          <p:cNvPr id="9" name="Marcador de contenido 2">
            <a:extLst>
              <a:ext uri="{FF2B5EF4-FFF2-40B4-BE49-F238E27FC236}">
                <a16:creationId xmlns:a16="http://schemas.microsoft.com/office/drawing/2014/main" id="{801D6060-2E17-47D6-8BBB-22FCBD9C7560}"/>
              </a:ext>
            </a:extLst>
          </p:cNvPr>
          <p:cNvSpPr txBox="1">
            <a:spLocks/>
          </p:cNvSpPr>
          <p:nvPr/>
        </p:nvSpPr>
        <p:spPr>
          <a:xfrm>
            <a:off x="709611" y="2152508"/>
            <a:ext cx="6753168" cy="397714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pPr>
            <a:r>
              <a:rPr lang="es-ES_tradnl" sz="2300" b="1" dirty="0"/>
              <a:t>MAE o </a:t>
            </a:r>
            <a:r>
              <a:rPr lang="es-ES" sz="2300" b="1" dirty="0"/>
              <a:t>Error absoluto medio</a:t>
            </a:r>
            <a:r>
              <a:rPr lang="es-ES" sz="2100" b="1" dirty="0"/>
              <a:t>: </a:t>
            </a:r>
            <a:r>
              <a:rPr lang="es-ES" sz="2100" dirty="0"/>
              <a:t>es la media de la diferencia absoluta entre los puntos de datos reales y el valor de predicción</a:t>
            </a:r>
            <a:r>
              <a:rPr lang="es-ES" sz="2100" b="1" dirty="0"/>
              <a:t>.</a:t>
            </a:r>
          </a:p>
          <a:p>
            <a:pPr lvl="1" fontAlgn="base"/>
            <a:endParaRPr lang="es-ES_tradnl" sz="2100" dirty="0"/>
          </a:p>
          <a:p>
            <a:pPr marL="0" indent="0" fontAlgn="base">
              <a:buNone/>
            </a:pPr>
            <a:endParaRPr lang="es-ES" sz="2100" b="1" dirty="0"/>
          </a:p>
          <a:p>
            <a:pPr fontAlgn="base">
              <a:lnSpc>
                <a:spcPct val="120000"/>
              </a:lnSpc>
            </a:pPr>
            <a:r>
              <a:rPr lang="es-ES" sz="2300" b="1" dirty="0"/>
              <a:t>MSE o Error cuadrático medio: </a:t>
            </a:r>
            <a:r>
              <a:rPr lang="es-ES" sz="2100" dirty="0"/>
              <a:t>es la media de la diferencia entre los puntos reales de datos y  el valor de predicción al cuadrado. Penaliza más las diferencias mayores o extremas.</a:t>
            </a:r>
          </a:p>
          <a:p>
            <a:pPr lvl="1" fontAlgn="base"/>
            <a:endParaRPr lang="es-ES_tradnl" sz="2100" b="1" dirty="0"/>
          </a:p>
          <a:p>
            <a:pPr marL="457200" lvl="1" indent="0" fontAlgn="base">
              <a:buNone/>
            </a:pPr>
            <a:endParaRPr lang="es-ES_tradnl" sz="2100" b="1" dirty="0"/>
          </a:p>
          <a:p>
            <a:pPr fontAlgn="base"/>
            <a:r>
              <a:rPr lang="es-ES" sz="2300" b="1" dirty="0"/>
              <a:t>RMSE</a:t>
            </a:r>
            <a:r>
              <a:rPr lang="es-ES" sz="2100" b="1" dirty="0"/>
              <a:t>: </a:t>
            </a:r>
            <a:r>
              <a:rPr lang="es-ES" sz="2100" dirty="0"/>
              <a:t>Raíz cuadrada del MSE. Proporciona mayor intuición que el MSE.</a:t>
            </a:r>
            <a:endParaRPr lang="es-ES_tradnl" sz="2100" dirty="0"/>
          </a:p>
          <a:p>
            <a:pPr marL="0" indent="0" fontAlgn="base">
              <a:buNone/>
            </a:pPr>
            <a:endParaRPr lang="es-ES_tradnl" sz="2300" dirty="0"/>
          </a:p>
          <a:p>
            <a:pPr fontAlgn="base">
              <a:lnSpc>
                <a:spcPct val="120000"/>
              </a:lnSpc>
            </a:pPr>
            <a:r>
              <a:rPr lang="es-ES" sz="2300" b="1" dirty="0"/>
              <a:t>MAPE o Error absoluto porcentual medio</a:t>
            </a:r>
            <a:r>
              <a:rPr lang="es-ES" sz="2100" b="1" dirty="0"/>
              <a:t>:</a:t>
            </a:r>
            <a:r>
              <a:rPr lang="es-ES" sz="2100" dirty="0"/>
              <a:t> Permite medir error relativos a la magnitud del valor real.</a:t>
            </a:r>
            <a:endParaRPr lang="es-ES_tradnl" sz="2100" dirty="0"/>
          </a:p>
          <a:p>
            <a:pPr fontAlgn="base"/>
            <a:endParaRPr lang="es-ES" sz="1100" dirty="0"/>
          </a:p>
          <a:p>
            <a:pPr lvl="1" fontAlgn="base"/>
            <a:endParaRPr lang="es-ES_tradnl" sz="1000" dirty="0"/>
          </a:p>
          <a:p>
            <a:pPr lvl="1" fontAlgn="base"/>
            <a:endParaRPr lang="es-ES" sz="1000"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D1AEA038-DF63-4B1B-9C4E-CCB7067B9F9A}"/>
                  </a:ext>
                </a:extLst>
              </p:cNvPr>
              <p:cNvSpPr txBox="1"/>
              <p:nvPr/>
            </p:nvSpPr>
            <p:spPr>
              <a:xfrm>
                <a:off x="7794047" y="2283156"/>
                <a:ext cx="2383986" cy="392608"/>
              </a:xfrm>
              <a:prstGeom prst="rect">
                <a:avLst/>
              </a:prstGeom>
              <a:noFill/>
            </p:spPr>
            <p:txBody>
              <a:bodyPr wrap="none" lIns="0" tIns="0" rIns="0" bIns="0" rtlCol="0">
                <a:spAutoFit/>
              </a:bodyPr>
              <a:lstStyle/>
              <a:p>
                <a:r>
                  <a:rPr lang="en-GB" dirty="0"/>
                  <a:t>MAE</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n-GB"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 − </m:t>
                        </m:r>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𝑖</m:t>
                            </m:r>
                          </m:sub>
                        </m:sSub>
                        <m:r>
                          <a:rPr lang="es-ES" b="0" i="1" smtClean="0">
                            <a:latin typeface="Cambria Math" panose="02040503050406030204" pitchFamily="18" charset="0"/>
                          </a:rPr>
                          <m:t>|</m:t>
                        </m:r>
                      </m:e>
                    </m:nary>
                  </m:oMath>
                </a14:m>
                <a:endParaRPr lang="en-GB" dirty="0"/>
              </a:p>
            </p:txBody>
          </p:sp>
        </mc:Choice>
        <mc:Fallback xmlns="">
          <p:sp>
            <p:nvSpPr>
              <p:cNvPr id="2" name="CuadroTexto 1">
                <a:extLst>
                  <a:ext uri="{FF2B5EF4-FFF2-40B4-BE49-F238E27FC236}">
                    <a16:creationId xmlns:a16="http://schemas.microsoft.com/office/drawing/2014/main" id="{D1AEA038-DF63-4B1B-9C4E-CCB7067B9F9A}"/>
                  </a:ext>
                </a:extLst>
              </p:cNvPr>
              <p:cNvSpPr txBox="1">
                <a:spLocks noRot="1" noChangeAspect="1" noMove="1" noResize="1" noEditPoints="1" noAdjustHandles="1" noChangeArrowheads="1" noChangeShapeType="1" noTextEdit="1"/>
              </p:cNvSpPr>
              <p:nvPr/>
            </p:nvSpPr>
            <p:spPr>
              <a:xfrm>
                <a:off x="7794047" y="2283156"/>
                <a:ext cx="2383986" cy="392608"/>
              </a:xfrm>
              <a:prstGeom prst="rect">
                <a:avLst/>
              </a:prstGeom>
              <a:blipFill>
                <a:blip r:embed="rId2"/>
                <a:stretch>
                  <a:fillRect l="-6138" t="-110938" r="-6394" b="-1734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647A9FD4-0B5F-4610-9F90-B8B57B54835D}"/>
                  </a:ext>
                </a:extLst>
              </p:cNvPr>
              <p:cNvSpPr txBox="1"/>
              <p:nvPr/>
            </p:nvSpPr>
            <p:spPr>
              <a:xfrm>
                <a:off x="7800030" y="3615947"/>
                <a:ext cx="2485360" cy="391133"/>
              </a:xfrm>
              <a:prstGeom prst="rect">
                <a:avLst/>
              </a:prstGeom>
              <a:noFill/>
            </p:spPr>
            <p:txBody>
              <a:bodyPr wrap="none" lIns="0" tIns="0" rIns="0" bIns="0" rtlCol="0">
                <a:spAutoFit/>
              </a:bodyPr>
              <a:lstStyle/>
              <a:p>
                <a:r>
                  <a:rPr lang="en-GB" dirty="0"/>
                  <a:t>MSE</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n-GB"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𝑖</m:t>
                                </m:r>
                              </m:sub>
                            </m:sSub>
                            <m:r>
                              <a:rPr lang="es-ES" i="1">
                                <a:latin typeface="Cambria Math" panose="02040503050406030204" pitchFamily="18" charset="0"/>
                              </a:rPr>
                              <m:t> − </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i="1">
                                <a:latin typeface="Cambria Math" panose="02040503050406030204" pitchFamily="18" charset="0"/>
                              </a:rPr>
                              <m:t>)</m:t>
                            </m:r>
                          </m:e>
                          <m:sup>
                            <m:r>
                              <a:rPr lang="es-ES" b="0" i="1" smtClean="0">
                                <a:latin typeface="Cambria Math" panose="02040503050406030204" pitchFamily="18" charset="0"/>
                              </a:rPr>
                              <m:t>2</m:t>
                            </m:r>
                          </m:sup>
                        </m:sSup>
                      </m:e>
                    </m:nary>
                  </m:oMath>
                </a14:m>
                <a:endParaRPr lang="en-GB" dirty="0"/>
              </a:p>
            </p:txBody>
          </p:sp>
        </mc:Choice>
        <mc:Fallback xmlns="">
          <p:sp>
            <p:nvSpPr>
              <p:cNvPr id="12" name="CuadroTexto 11">
                <a:extLst>
                  <a:ext uri="{FF2B5EF4-FFF2-40B4-BE49-F238E27FC236}">
                    <a16:creationId xmlns:a16="http://schemas.microsoft.com/office/drawing/2014/main" id="{647A9FD4-0B5F-4610-9F90-B8B57B54835D}"/>
                  </a:ext>
                </a:extLst>
              </p:cNvPr>
              <p:cNvSpPr txBox="1">
                <a:spLocks noRot="1" noChangeAspect="1" noMove="1" noResize="1" noEditPoints="1" noAdjustHandles="1" noChangeArrowheads="1" noChangeShapeType="1" noTextEdit="1"/>
              </p:cNvSpPr>
              <p:nvPr/>
            </p:nvSpPr>
            <p:spPr>
              <a:xfrm>
                <a:off x="7800030" y="3615947"/>
                <a:ext cx="2485360" cy="391133"/>
              </a:xfrm>
              <a:prstGeom prst="rect">
                <a:avLst/>
              </a:prstGeom>
              <a:blipFill>
                <a:blip r:embed="rId3"/>
                <a:stretch>
                  <a:fillRect l="-5897" t="-109375" r="-1474" b="-17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2B0CD3D-7D80-4EBB-83B9-266B2C96159D}"/>
                  </a:ext>
                </a:extLst>
              </p:cNvPr>
              <p:cNvSpPr txBox="1"/>
              <p:nvPr/>
            </p:nvSpPr>
            <p:spPr>
              <a:xfrm>
                <a:off x="7800030" y="4648945"/>
                <a:ext cx="1527982" cy="303096"/>
              </a:xfrm>
              <a:prstGeom prst="rect">
                <a:avLst/>
              </a:prstGeom>
              <a:noFill/>
            </p:spPr>
            <p:txBody>
              <a:bodyPr wrap="none" lIns="0" tIns="0" rIns="0" bIns="0" rtlCol="0">
                <a:spAutoFit/>
              </a:bodyPr>
              <a:lstStyle/>
              <a:p>
                <a:r>
                  <a:rPr lang="en-GB" dirty="0"/>
                  <a:t>RMSE</a:t>
                </a:r>
                <a14:m>
                  <m:oMath xmlns:m="http://schemas.openxmlformats.org/officeDocument/2006/math">
                    <m:r>
                      <a:rPr lang="en-GB" i="1" smtClean="0">
                        <a:latin typeface="Cambria Math" panose="02040503050406030204" pitchFamily="18" charset="0"/>
                      </a:rPr>
                      <m:t>=</m:t>
                    </m:r>
                    <m:rad>
                      <m:radPr>
                        <m:degHide m:val="on"/>
                        <m:ctrlPr>
                          <a:rPr lang="en-GB" i="1" smtClean="0">
                            <a:latin typeface="Cambria Math" panose="02040503050406030204" pitchFamily="18" charset="0"/>
                          </a:rPr>
                        </m:ctrlPr>
                      </m:radPr>
                      <m:deg/>
                      <m:e>
                        <m:r>
                          <a:rPr lang="es-ES" b="0" i="1" smtClean="0">
                            <a:latin typeface="Cambria Math" panose="02040503050406030204" pitchFamily="18" charset="0"/>
                          </a:rPr>
                          <m:t>𝑀𝑆𝐸</m:t>
                        </m:r>
                      </m:e>
                    </m:rad>
                  </m:oMath>
                </a14:m>
                <a:endParaRPr lang="en-GB" dirty="0"/>
              </a:p>
            </p:txBody>
          </p:sp>
        </mc:Choice>
        <mc:Fallback xmlns="">
          <p:sp>
            <p:nvSpPr>
              <p:cNvPr id="13" name="CuadroTexto 12">
                <a:extLst>
                  <a:ext uri="{FF2B5EF4-FFF2-40B4-BE49-F238E27FC236}">
                    <a16:creationId xmlns:a16="http://schemas.microsoft.com/office/drawing/2014/main" id="{B2B0CD3D-7D80-4EBB-83B9-266B2C96159D}"/>
                  </a:ext>
                </a:extLst>
              </p:cNvPr>
              <p:cNvSpPr txBox="1">
                <a:spLocks noRot="1" noChangeAspect="1" noMove="1" noResize="1" noEditPoints="1" noAdjustHandles="1" noChangeArrowheads="1" noChangeShapeType="1" noTextEdit="1"/>
              </p:cNvSpPr>
              <p:nvPr/>
            </p:nvSpPr>
            <p:spPr>
              <a:xfrm>
                <a:off x="7800030" y="4648945"/>
                <a:ext cx="1527982" cy="303096"/>
              </a:xfrm>
              <a:prstGeom prst="rect">
                <a:avLst/>
              </a:prstGeom>
              <a:blipFill>
                <a:blip r:embed="rId4"/>
                <a:stretch>
                  <a:fillRect l="-9600" t="-16327" r="-4400" b="-48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4C4C4BFD-0199-4620-9EE3-21E61DE169A6}"/>
                  </a:ext>
                </a:extLst>
              </p:cNvPr>
              <p:cNvSpPr txBox="1"/>
              <p:nvPr/>
            </p:nvSpPr>
            <p:spPr>
              <a:xfrm>
                <a:off x="7794047" y="5566161"/>
                <a:ext cx="2179764" cy="445378"/>
              </a:xfrm>
              <a:prstGeom prst="rect">
                <a:avLst/>
              </a:prstGeom>
              <a:noFill/>
            </p:spPr>
            <p:txBody>
              <a:bodyPr wrap="none" lIns="0" tIns="0" rIns="0" bIns="0" rtlCol="0">
                <a:spAutoFit/>
              </a:bodyPr>
              <a:lstStyle/>
              <a:p>
                <a:r>
                  <a:rPr lang="en-GB" dirty="0"/>
                  <a:t>MAPE</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n-GB"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f>
                          <m:fPr>
                            <m:ctrlPr>
                              <a:rPr lang="en-GB" i="1" smtClean="0">
                                <a:latin typeface="Cambria Math" panose="02040503050406030204" pitchFamily="18" charset="0"/>
                              </a:rPr>
                            </m:ctrlPr>
                          </m:fPr>
                          <m:num>
                            <m:sSub>
                              <m:sSubPr>
                                <m:ctrlPr>
                                  <a:rPr lang="es-ES" i="1">
                                    <a:latin typeface="Cambria Math" panose="02040503050406030204" pitchFamily="18" charset="0"/>
                                  </a:rPr>
                                </m:ctrlPr>
                              </m:sSubPr>
                              <m:e>
                                <m:r>
                                  <a:rPr lang="es-ES" b="0" i="1" smtClean="0">
                                    <a:latin typeface="Cambria Math" panose="02040503050406030204" pitchFamily="18" charset="0"/>
                                  </a:rPr>
                                  <m:t>|</m:t>
                                </m:r>
                                <m:r>
                                  <a:rPr lang="es-ES" i="1">
                                    <a:latin typeface="Cambria Math" panose="02040503050406030204" pitchFamily="18" charset="0"/>
                                  </a:rPr>
                                  <m:t>𝑦</m:t>
                                </m:r>
                              </m:e>
                              <m:sub>
                                <m:r>
                                  <a:rPr lang="es-ES" i="1">
                                    <a:latin typeface="Cambria Math" panose="02040503050406030204" pitchFamily="18" charset="0"/>
                                  </a:rPr>
                                  <m:t>𝑖</m:t>
                                </m:r>
                              </m:sub>
                            </m:sSub>
                            <m:r>
                              <a:rPr lang="es-ES" i="1">
                                <a:latin typeface="Cambria Math" panose="02040503050406030204" pitchFamily="18" charset="0"/>
                              </a:rPr>
                              <m:t> − </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b="0" i="1" smtClean="0">
                                <a:latin typeface="Cambria Math" panose="02040503050406030204" pitchFamily="18" charset="0"/>
                              </a:rPr>
                              <m:t>|</m:t>
                            </m:r>
                          </m:num>
                          <m:den>
                            <m:sSub>
                              <m:sSubPr>
                                <m:ctrlPr>
                                  <a:rPr lang="en-GB"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m:t>
                            </m:r>
                          </m:den>
                        </m:f>
                      </m:e>
                    </m:nary>
                  </m:oMath>
                </a14:m>
                <a:endParaRPr lang="en-GB" dirty="0"/>
              </a:p>
            </p:txBody>
          </p:sp>
        </mc:Choice>
        <mc:Fallback xmlns="">
          <p:sp>
            <p:nvSpPr>
              <p:cNvPr id="14" name="CuadroTexto 13">
                <a:extLst>
                  <a:ext uri="{FF2B5EF4-FFF2-40B4-BE49-F238E27FC236}">
                    <a16:creationId xmlns:a16="http://schemas.microsoft.com/office/drawing/2014/main" id="{4C4C4BFD-0199-4620-9EE3-21E61DE169A6}"/>
                  </a:ext>
                </a:extLst>
              </p:cNvPr>
              <p:cNvSpPr txBox="1">
                <a:spLocks noRot="1" noChangeAspect="1" noMove="1" noResize="1" noEditPoints="1" noAdjustHandles="1" noChangeArrowheads="1" noChangeShapeType="1" noTextEdit="1"/>
              </p:cNvSpPr>
              <p:nvPr/>
            </p:nvSpPr>
            <p:spPr>
              <a:xfrm>
                <a:off x="7794047" y="5566161"/>
                <a:ext cx="2179764" cy="445378"/>
              </a:xfrm>
              <a:prstGeom prst="rect">
                <a:avLst/>
              </a:prstGeom>
              <a:blipFill>
                <a:blip r:embed="rId5"/>
                <a:stretch>
                  <a:fillRect l="-6723" t="-93151" r="-7003" b="-143836"/>
                </a:stretch>
              </a:blipFill>
            </p:spPr>
            <p:txBody>
              <a:bodyPr/>
              <a:lstStyle/>
              <a:p>
                <a:r>
                  <a:rPr lang="en-GB">
                    <a:noFill/>
                  </a:rPr>
                  <a:t> </a:t>
                </a:r>
              </a:p>
            </p:txBody>
          </p:sp>
        </mc:Fallback>
      </mc:AlternateContent>
    </p:spTree>
    <p:extLst>
      <p:ext uri="{BB962C8B-B14F-4D97-AF65-F5344CB8AC3E}">
        <p14:creationId xmlns:p14="http://schemas.microsoft.com/office/powerpoint/2010/main" val="3088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610" name="CustomShape 2"/>
          <p:cNvSpPr/>
          <p:nvPr/>
        </p:nvSpPr>
        <p:spPr>
          <a:xfrm>
            <a:off x="334800" y="1916640"/>
            <a:ext cx="11448360"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Los </a:t>
            </a:r>
            <a:r>
              <a:rPr kumimoji="0" lang="en-US" sz="1800" b="0" i="0" u="none" strike="noStrike" kern="1200" cap="none" spc="-1" normalizeH="0" baseline="0" noProof="0" dirty="0" err="1">
                <a:ln>
                  <a:noFill/>
                </a:ln>
                <a:solidFill>
                  <a:srgbClr val="000000"/>
                </a:solidFill>
                <a:effectLst/>
                <a:uLnTx/>
                <a:uFillTx/>
                <a:latin typeface="Arial"/>
              </a:rPr>
              <a:t>modelos</a:t>
            </a:r>
            <a:r>
              <a:rPr kumimoji="0" lang="en-US" sz="1800" b="0" i="0" u="none" strike="noStrike" kern="1200" cap="none" spc="-1" normalizeH="0" baseline="0" noProof="0" dirty="0">
                <a:ln>
                  <a:noFill/>
                </a:ln>
                <a:solidFill>
                  <a:srgbClr val="000000"/>
                </a:solidFill>
                <a:effectLst/>
                <a:uLnTx/>
                <a:uFillTx/>
                <a:latin typeface="Arial"/>
              </a:rPr>
              <a:t> ML </a:t>
            </a:r>
            <a:r>
              <a:rPr kumimoji="0" lang="en-US" sz="1800" b="0" i="0" u="none" strike="noStrike" kern="1200" cap="none" spc="-1" normalizeH="0" baseline="0" noProof="0" dirty="0" err="1">
                <a:ln>
                  <a:noFill/>
                </a:ln>
                <a:solidFill>
                  <a:srgbClr val="000000"/>
                </a:solidFill>
                <a:effectLst/>
                <a:uLnTx/>
                <a:uFillTx/>
                <a:latin typeface="Arial"/>
              </a:rPr>
              <a:t>suelen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incluir</a:t>
            </a:r>
            <a:r>
              <a:rPr kumimoji="0" lang="en-US" sz="1800" b="0" i="0" u="none" strike="noStrike" kern="1200" cap="none" spc="-1" normalizeH="0" baseline="0" noProof="0" dirty="0">
                <a:ln>
                  <a:noFill/>
                </a:ln>
                <a:solidFill>
                  <a:srgbClr val="000000"/>
                </a:solidFill>
                <a:effectLst/>
                <a:uLnTx/>
                <a:uFillTx/>
                <a:latin typeface="Arial"/>
              </a:rPr>
              <a:t> un conjunto de </a:t>
            </a:r>
            <a:r>
              <a:rPr kumimoji="0" lang="en-US" sz="1800" b="1" i="0" u="none" strike="noStrike" kern="1200" cap="none" spc="-1" normalizeH="0" baseline="0" noProof="0" dirty="0" err="1">
                <a:ln>
                  <a:noFill/>
                </a:ln>
                <a:solidFill>
                  <a:srgbClr val="000000"/>
                </a:solidFill>
                <a:effectLst/>
                <a:uLnTx/>
                <a:uFillTx/>
                <a:latin typeface="Arial"/>
              </a:rPr>
              <a:t>hiperparámetros</a:t>
            </a:r>
            <a:r>
              <a:rPr kumimoji="0" lang="en-US" sz="1800" b="0" i="0" u="none" strike="noStrike" kern="1200" cap="none" spc="-1" normalizeH="0" baseline="0" noProof="0" dirty="0">
                <a:ln>
                  <a:noFill/>
                </a:ln>
                <a:solidFill>
                  <a:srgbClr val="000000"/>
                </a:solidFill>
                <a:effectLst/>
                <a:uLnTx/>
                <a:uFillTx/>
                <a:latin typeface="Arial"/>
              </a:rPr>
              <a:t> que </a:t>
            </a:r>
            <a:r>
              <a:rPr kumimoji="0" lang="en-US" sz="1800" b="0" i="0" u="none" strike="noStrike" kern="1200" cap="none" spc="-1" normalizeH="0" baseline="0" noProof="0" dirty="0" err="1">
                <a:ln>
                  <a:noFill/>
                </a:ln>
                <a:solidFill>
                  <a:srgbClr val="000000"/>
                </a:solidFill>
                <a:effectLst/>
                <a:uLnTx/>
                <a:uFillTx/>
                <a:latin typeface="Arial"/>
              </a:rPr>
              <a:t>nos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permiten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controlar</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su</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comportamiento</a:t>
            </a:r>
            <a:r>
              <a:rPr kumimoji="0" lang="en-US" sz="1800" b="0" i="0" u="none" strike="noStrike" kern="1200" cap="none" spc="-1" normalizeH="0" baseline="0" noProof="0" dirty="0">
                <a:ln>
                  <a:noFill/>
                </a:ln>
                <a:solidFill>
                  <a:srgbClr val="000000"/>
                </a:solidFill>
                <a:effectLst/>
                <a:uLnTx/>
                <a:uFillTx/>
                <a:latin typeface="Arial"/>
              </a:rPr>
              <a:t>. </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De </a:t>
            </a:r>
            <a:r>
              <a:rPr kumimoji="0" lang="en-US" sz="1800" b="0" i="0" u="none" strike="noStrike" kern="1200" cap="none" spc="-1" normalizeH="0" baseline="0" noProof="0" dirty="0" err="1">
                <a:ln>
                  <a:noFill/>
                </a:ln>
                <a:solidFill>
                  <a:srgbClr val="000000"/>
                </a:solidFill>
                <a:effectLst/>
                <a:uLnTx/>
                <a:uFillTx/>
                <a:latin typeface="Arial"/>
              </a:rPr>
              <a:t>su</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correcta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elección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dependerá</a:t>
            </a:r>
            <a:r>
              <a:rPr kumimoji="0" lang="en-US" sz="1800" b="0" i="0" u="none" strike="noStrike" kern="1200" cap="none" spc="-1" normalizeH="0" baseline="0" noProof="0" dirty="0">
                <a:ln>
                  <a:noFill/>
                </a:ln>
                <a:solidFill>
                  <a:srgbClr val="000000"/>
                </a:solidFill>
                <a:effectLst/>
                <a:uLnTx/>
                <a:uFillTx/>
                <a:latin typeface="Arial"/>
              </a:rPr>
              <a:t> la </a:t>
            </a:r>
            <a:r>
              <a:rPr kumimoji="0" lang="en-US" sz="1800" b="0" i="0" u="none" strike="noStrike" kern="1200" cap="none" spc="-1" normalizeH="0" baseline="0" noProof="0" dirty="0" err="1">
                <a:ln>
                  <a:noFill/>
                </a:ln>
                <a:solidFill>
                  <a:srgbClr val="000000"/>
                </a:solidFill>
                <a:effectLst/>
                <a:uLnTx/>
                <a:uFillTx/>
                <a:latin typeface="Arial"/>
              </a:rPr>
              <a:t>bondad</a:t>
            </a:r>
            <a:r>
              <a:rPr kumimoji="0" lang="en-US" sz="1800" b="0" i="0" u="none" strike="noStrike" kern="1200" cap="none" spc="-1" normalizeH="0" baseline="0" noProof="0" dirty="0">
                <a:ln>
                  <a:noFill/>
                </a:ln>
                <a:solidFill>
                  <a:srgbClr val="000000"/>
                </a:solidFill>
                <a:effectLst/>
                <a:uLnTx/>
                <a:uFillTx/>
                <a:latin typeface="Arial"/>
              </a:rPr>
              <a:t> del </a:t>
            </a:r>
            <a:r>
              <a:rPr kumimoji="0" lang="en-US" sz="1800" b="0" i="0" u="none" strike="noStrike" kern="1200" cap="none" spc="-1" normalizeH="0" baseline="0" noProof="0" dirty="0" err="1">
                <a:ln>
                  <a:noFill/>
                </a:ln>
                <a:solidFill>
                  <a:srgbClr val="000000"/>
                </a:solidFill>
                <a:effectLst/>
                <a:uLnTx/>
                <a:uFillTx/>
                <a:latin typeface="Arial"/>
              </a:rPr>
              <a:t>modelo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entrenado</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Los </a:t>
            </a:r>
            <a:r>
              <a:rPr kumimoji="0" lang="en-US" sz="1800" b="0" i="0" u="none" strike="noStrike" kern="1200" cap="none" spc="-1" normalizeH="0" baseline="0" noProof="0" dirty="0" err="1">
                <a:ln>
                  <a:noFill/>
                </a:ln>
                <a:solidFill>
                  <a:srgbClr val="000000"/>
                </a:solidFill>
                <a:effectLst/>
                <a:uLnTx/>
                <a:uFillTx/>
                <a:latin typeface="Arial"/>
              </a:rPr>
              <a:t>hiperparámetros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dependen</a:t>
            </a:r>
            <a:r>
              <a:rPr kumimoji="0" lang="en-US" sz="1800" b="0" i="0" u="none" strike="noStrike" kern="1200" cap="none" spc="-1" normalizeH="0" baseline="0" noProof="0" dirty="0">
                <a:ln>
                  <a:noFill/>
                </a:ln>
                <a:solidFill>
                  <a:srgbClr val="000000"/>
                </a:solidFill>
                <a:effectLst/>
                <a:uLnTx/>
                <a:uFillTx/>
                <a:latin typeface="Arial"/>
              </a:rPr>
              <a:t> del </a:t>
            </a:r>
            <a:r>
              <a:rPr kumimoji="0" lang="en-US" sz="1800" b="0" i="0" u="none" strike="noStrike" kern="1200" cap="none" spc="-1" normalizeH="0" baseline="0" noProof="0" dirty="0" err="1">
                <a:ln>
                  <a:noFill/>
                </a:ln>
                <a:solidFill>
                  <a:srgbClr val="000000"/>
                </a:solidFill>
                <a:effectLst/>
                <a:uLnTx/>
                <a:uFillTx/>
                <a:latin typeface="Arial"/>
              </a:rPr>
              <a:t>perfil</a:t>
            </a:r>
            <a:r>
              <a:rPr kumimoji="0" lang="en-US" sz="1800" b="0" i="0" u="none" strike="noStrike" kern="1200" cap="none" spc="-1" normalizeH="0" baseline="0" noProof="0" dirty="0">
                <a:ln>
                  <a:noFill/>
                </a:ln>
                <a:solidFill>
                  <a:srgbClr val="000000"/>
                </a:solidFill>
                <a:effectLst/>
                <a:uLnTx/>
                <a:uFillTx/>
                <a:latin typeface="Arial"/>
              </a:rPr>
              <a:t> de los </a:t>
            </a:r>
            <a:r>
              <a:rPr kumimoji="0" lang="en-US" sz="1800" b="0" i="0" u="none" strike="noStrike" kern="1200" cap="none" spc="-1" normalizeH="0" baseline="0" noProof="0" dirty="0" err="1">
                <a:ln>
                  <a:noFill/>
                </a:ln>
                <a:solidFill>
                  <a:srgbClr val="000000"/>
                </a:solidFill>
                <a:effectLst/>
                <a:uLnTx/>
                <a:uFillTx/>
                <a:latin typeface="Arial"/>
              </a:rPr>
              <a:t>datos</a:t>
            </a:r>
            <a:r>
              <a:rPr kumimoji="0" lang="en-US" sz="1800" b="0" i="0" u="none" strike="noStrike" kern="1200" cap="none" spc="-1" normalizeH="0" baseline="0" noProof="0" dirty="0">
                <a:ln>
                  <a:noFill/>
                </a:ln>
                <a:solidFill>
                  <a:srgbClr val="000000"/>
                </a:solidFill>
                <a:effectLst/>
                <a:uLnTx/>
                <a:uFillTx/>
                <a:latin typeface="Arial"/>
              </a:rPr>
              <a:t> que </a:t>
            </a:r>
            <a:r>
              <a:rPr kumimoji="0" lang="en-US" sz="1800" b="0" i="0" u="none" strike="noStrike" kern="1200" cap="none" spc="-1" normalizeH="0" baseline="0" noProof="0" dirty="0" err="1">
                <a:ln>
                  <a:noFill/>
                </a:ln>
                <a:solidFill>
                  <a:srgbClr val="000000"/>
                </a:solidFill>
                <a:effectLst/>
                <a:uLnTx/>
                <a:uFillTx/>
                <a:latin typeface="Arial"/>
              </a:rPr>
              <a:t>estamos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analizando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a:ln>
                  <a:noFill/>
                </a:ln>
                <a:solidFill>
                  <a:srgbClr val="000000"/>
                </a:solidFill>
                <a:effectLst/>
                <a:uLnTx/>
                <a:uFillTx/>
                <a:latin typeface="Arial"/>
              </a:rPr>
              <a:t>problem-dependent</a:t>
            </a:r>
            <a:r>
              <a:rPr kumimoji="0" lang="en-US" sz="1800" b="0" i="0" u="none" strike="noStrike" kern="1200" cap="none" spc="-1" normalizeH="0" baseline="0" noProof="0" dirty="0">
                <a:ln>
                  <a:noFill/>
                </a:ln>
                <a:solidFill>
                  <a:srgbClr val="000000"/>
                </a:solidFill>
                <a:effectLst/>
                <a:uLnTx/>
                <a:uFillTx/>
                <a:latin typeface="Arial"/>
              </a:rPr>
              <a:t>), por lo que no es </a:t>
            </a:r>
            <a:r>
              <a:rPr kumimoji="0" lang="en-US" sz="1800" b="0" i="0" u="none" strike="noStrike" kern="1200" cap="none" spc="-1" normalizeH="0" baseline="0" noProof="0" dirty="0" err="1">
                <a:ln>
                  <a:noFill/>
                </a:ln>
                <a:solidFill>
                  <a:srgbClr val="000000"/>
                </a:solidFill>
                <a:effectLst/>
                <a:uLnTx/>
                <a:uFillTx/>
                <a:latin typeface="Arial"/>
              </a:rPr>
              <a:t>sencillo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establecer</a:t>
            </a:r>
            <a:r>
              <a:rPr kumimoji="0" lang="en-US" sz="1800" b="0" i="0" u="none" strike="noStrike" kern="1200" cap="none" spc="-1" normalizeH="0" baseline="0" noProof="0" dirty="0">
                <a:ln>
                  <a:noFill/>
                </a:ln>
                <a:solidFill>
                  <a:srgbClr val="000000"/>
                </a:solidFill>
                <a:effectLst/>
                <a:uLnTx/>
                <a:uFillTx/>
                <a:latin typeface="Arial"/>
              </a:rPr>
              <a:t> un </a:t>
            </a:r>
            <a:r>
              <a:rPr kumimoji="0" lang="en-US" sz="1800" b="0" i="0" u="none" strike="noStrike" kern="1200" cap="none" spc="-1" normalizeH="0" baseline="0" noProof="0" dirty="0" err="1">
                <a:ln>
                  <a:noFill/>
                </a:ln>
                <a:solidFill>
                  <a:srgbClr val="000000"/>
                </a:solidFill>
                <a:effectLst/>
                <a:uLnTx/>
                <a:uFillTx/>
                <a:latin typeface="Arial"/>
              </a:rPr>
              <a:t>procedimiento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estándar</a:t>
            </a:r>
            <a:r>
              <a:rPr kumimoji="0" lang="en-US" sz="1800" b="0" i="0" u="none" strike="noStrike" kern="1200" cap="none" spc="-1" normalizeH="0" baseline="0" noProof="0" dirty="0">
                <a:ln>
                  <a:noFill/>
                </a:ln>
                <a:solidFill>
                  <a:srgbClr val="000000"/>
                </a:solidFill>
                <a:effectLst/>
                <a:uLnTx/>
                <a:uFillTx/>
                <a:latin typeface="Arial"/>
              </a:rPr>
              <a:t> para </a:t>
            </a:r>
            <a:r>
              <a:rPr kumimoji="0" lang="en-US" sz="1800" b="0" i="0" u="none" strike="noStrike" kern="1200" cap="none" spc="-1" normalizeH="0" baseline="0" noProof="0" dirty="0" err="1">
                <a:ln>
                  <a:noFill/>
                </a:ln>
                <a:solidFill>
                  <a:srgbClr val="000000"/>
                </a:solidFill>
                <a:effectLst/>
                <a:uLnTx/>
                <a:uFillTx/>
                <a:latin typeface="Arial"/>
              </a:rPr>
              <a:t>su</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obtención</a:t>
            </a:r>
            <a:r>
              <a:rPr kumimoji="0" lang="en-US" sz="1800" b="0" i="0" u="none" strike="noStrike" kern="1200" cap="none" spc="-1" normalizeH="0" baseline="0" noProof="0" dirty="0">
                <a:ln>
                  <a:noFill/>
                </a:ln>
                <a:solidFill>
                  <a:srgbClr val="000000"/>
                </a:solidFill>
                <a:effectLst/>
                <a:uLnTx/>
                <a:uFillTx/>
                <a:latin typeface="Arial"/>
              </a:rPr>
              <a:t>. </a:t>
            </a:r>
            <a:endParaRPr kumimoji="0" lang="en-US" sz="1800" b="0" i="0" u="none" strike="noStrike" kern="1200" cap="none" spc="-1" normalizeH="0" baseline="0" noProof="0" dirty="0">
              <a:ln>
                <a:noFill/>
              </a:ln>
              <a:solidFill>
                <a:prstClr val="black"/>
              </a:solidFill>
              <a:effectLst/>
              <a:uLnTx/>
              <a:uFillTx/>
              <a:latin typeface="Arial"/>
            </a:endParaRPr>
          </a:p>
        </p:txBody>
      </p:sp>
      <p:sp>
        <p:nvSpPr>
          <p:cNvPr id="611"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rPr>
              <a:t>Metaparametrización</a:t>
            </a:r>
            <a:r>
              <a:rPr kumimoji="0" lang="en-US" sz="3200" b="0" i="0" u="none" strike="noStrike" kern="1200" cap="none" spc="-1" normalizeH="0" baseline="0" noProof="0" dirty="0">
                <a:ln>
                  <a:noFill/>
                </a:ln>
                <a:solidFill>
                  <a:srgbClr val="000000"/>
                </a:solidFill>
                <a:effectLst/>
                <a:uLnTx/>
                <a:uFillTx/>
                <a:latin typeface="Arial"/>
              </a:rPr>
              <a:t> (I)</a:t>
            </a:r>
            <a:endParaRPr kumimoji="0" lang="en-US" sz="32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90900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rPr>
              <a:t>Conceptos</a:t>
            </a:r>
            <a:r>
              <a:rPr kumimoji="0" lang="en-US" sz="4800" b="0" i="0" u="none" strike="noStrike" kern="1200" cap="all" spc="-1" normalizeH="0" baseline="0" noProof="0" dirty="0">
                <a:ln>
                  <a:noFill/>
                </a:ln>
                <a:solidFill>
                  <a:srgbClr val="0097B6"/>
                </a:solidFill>
                <a:effectLst/>
                <a:uLnTx/>
                <a:uFillTx/>
                <a:latin typeface="Arial"/>
              </a:rPr>
              <a:t> ml</a:t>
            </a:r>
            <a:endParaRPr kumimoji="0" lang="en-US" sz="4800" b="0" i="0" u="none" strike="noStrike" kern="1200" cap="none" spc="-1" normalizeH="0" baseline="0" noProof="0" dirty="0">
              <a:ln>
                <a:noFill/>
              </a:ln>
              <a:solidFill>
                <a:prstClr val="black"/>
              </a:solidFill>
              <a:effectLst/>
              <a:uLnTx/>
              <a:uFillTx/>
              <a:latin typeface="Arial"/>
            </a:endParaRPr>
          </a:p>
        </p:txBody>
      </p:sp>
      <p:sp>
        <p:nvSpPr>
          <p:cNvPr id="613" name="CustomShape 2"/>
          <p:cNvSpPr/>
          <p:nvPr/>
        </p:nvSpPr>
        <p:spPr>
          <a:xfrm>
            <a:off x="479520" y="1916280"/>
            <a:ext cx="10767600"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r>
              <a:rPr kumimoji="0" lang="en-US" sz="1800" b="0" i="0" u="none" strike="noStrike" kern="1200" cap="none" spc="-1" normalizeH="0" baseline="0" noProof="0" dirty="0" err="1">
                <a:ln>
                  <a:noFill/>
                </a:ln>
                <a:solidFill>
                  <a:srgbClr val="000000"/>
                </a:solidFill>
                <a:effectLst/>
                <a:uLnTx/>
                <a:uFillTx/>
                <a:latin typeface="Arial"/>
              </a:rPr>
              <a:t>Elegimos</a:t>
            </a:r>
            <a:r>
              <a:rPr kumimoji="0" lang="en-US" sz="1800" b="0" i="0" u="none" strike="noStrike" kern="1200" cap="none" spc="-1" normalizeH="0" baseline="0" noProof="0" dirty="0">
                <a:ln>
                  <a:noFill/>
                </a:ln>
                <a:solidFill>
                  <a:srgbClr val="000000"/>
                </a:solidFill>
                <a:effectLst/>
                <a:uLnTx/>
                <a:uFillTx/>
                <a:latin typeface="Arial"/>
              </a:rPr>
              <a:t> una </a:t>
            </a:r>
            <a:r>
              <a:rPr kumimoji="0" lang="en-US" sz="1800" b="0" i="0" u="none" strike="noStrike" kern="1200" cap="none" spc="-1" normalizeH="0" baseline="0" noProof="0" dirty="0" err="1">
                <a:ln>
                  <a:noFill/>
                </a:ln>
                <a:solidFill>
                  <a:srgbClr val="000000"/>
                </a:solidFill>
                <a:effectLst/>
                <a:uLnTx/>
                <a:uFillTx/>
                <a:latin typeface="Arial"/>
              </a:rPr>
              <a:t>familia</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modelos</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r>
              <a:rPr kumimoji="0" lang="en-US" sz="1800" b="0" i="0" u="none" strike="noStrike" kern="1200" cap="none" spc="-1" normalizeH="0" baseline="0" noProof="0" dirty="0" err="1">
                <a:ln>
                  <a:noFill/>
                </a:ln>
                <a:solidFill>
                  <a:srgbClr val="000000"/>
                </a:solidFill>
                <a:effectLst/>
                <a:uLnTx/>
                <a:uFillTx/>
                <a:latin typeface="Arial"/>
              </a:rPr>
              <a:t>Elegimos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unos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hiperparámetros</a:t>
            </a:r>
            <a:r>
              <a:rPr kumimoji="0" lang="en-US" sz="1800" b="0" i="0" u="none" strike="noStrike" kern="1200" cap="none" spc="-1" normalizeH="0" baseline="0" noProof="0" dirty="0">
                <a:ln>
                  <a:noFill/>
                </a:ln>
                <a:solidFill>
                  <a:srgbClr val="000000"/>
                </a:solidFill>
                <a:effectLst/>
                <a:uLnTx/>
                <a:uFillTx/>
                <a:latin typeface="Arial"/>
              </a:rPr>
              <a:t> a </a:t>
            </a:r>
            <a:r>
              <a:rPr kumimoji="0" lang="en-US" sz="1800" b="0" i="0" u="none" strike="noStrike" kern="1200" cap="none" spc="-1" normalizeH="0" baseline="0" noProof="0" dirty="0" err="1">
                <a:ln>
                  <a:noFill/>
                </a:ln>
                <a:solidFill>
                  <a:srgbClr val="000000"/>
                </a:solidFill>
                <a:effectLst/>
                <a:uLnTx/>
                <a:uFillTx/>
                <a:latin typeface="Arial"/>
              </a:rPr>
              <a:t>optimizar</a:t>
            </a:r>
            <a:r>
              <a:rPr kumimoji="0" lang="en-US" sz="1800" b="0" i="0" u="none" strike="noStrike" kern="1200" cap="none" spc="-1" normalizeH="0" baseline="0" noProof="0" dirty="0">
                <a:ln>
                  <a:noFill/>
                </a:ln>
                <a:solidFill>
                  <a:srgbClr val="000000"/>
                </a:solidFill>
                <a:effectLst/>
                <a:uLnTx/>
                <a:uFillTx/>
                <a:latin typeface="Arial"/>
              </a:rPr>
              <a:t>, les </a:t>
            </a:r>
            <a:r>
              <a:rPr kumimoji="0" lang="en-US" sz="1800" b="0" i="0" u="none" strike="noStrike" kern="1200" cap="none" spc="-1" normalizeH="0" baseline="0" noProof="0" dirty="0" err="1">
                <a:ln>
                  <a:noFill/>
                </a:ln>
                <a:solidFill>
                  <a:srgbClr val="000000"/>
                </a:solidFill>
                <a:effectLst/>
                <a:uLnTx/>
                <a:uFillTx/>
                <a:latin typeface="Arial"/>
              </a:rPr>
              <a:t>llamaremos</a:t>
            </a:r>
            <a:r>
              <a:rPr kumimoji="0" lang="en-US" sz="1800" b="0" i="0" u="none" strike="noStrike" kern="1200" cap="none" spc="-1" normalizeH="0" baseline="0" noProof="0" dirty="0">
                <a:ln>
                  <a:noFill/>
                </a:ln>
                <a:solidFill>
                  <a:srgbClr val="000000"/>
                </a:solidFill>
                <a:effectLst/>
                <a:uLnTx/>
                <a:uFillTx/>
                <a:latin typeface="Arial"/>
              </a:rPr>
              <a:t> par1 y par2. </a:t>
            </a:r>
            <a:endParaRPr kumimoji="0" lang="en-US" sz="1800" b="0" i="0" u="none" strike="noStrike" kern="1200" cap="none" spc="-1" normalizeH="0" baseline="0" noProof="0" dirty="0">
              <a:ln>
                <a:noFill/>
              </a:ln>
              <a:solidFill>
                <a:prstClr val="black"/>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r>
              <a:rPr kumimoji="0" lang="en-US" sz="1800" b="0" i="0" u="none" strike="noStrike" kern="1200" cap="none" spc="-1" normalizeH="0" baseline="0" noProof="0" dirty="0">
                <a:ln>
                  <a:noFill/>
                </a:ln>
                <a:solidFill>
                  <a:srgbClr val="000000"/>
                </a:solidFill>
                <a:effectLst/>
                <a:uLnTx/>
                <a:uFillTx/>
                <a:latin typeface="Arial"/>
              </a:rPr>
              <a:t>Para </a:t>
            </a:r>
            <a:r>
              <a:rPr kumimoji="0" lang="en-US" sz="1800" b="0" i="0" u="none" strike="noStrike" kern="1200" cap="none" spc="-1" normalizeH="0" baseline="0" noProof="0" dirty="0" err="1">
                <a:ln>
                  <a:noFill/>
                </a:ln>
                <a:solidFill>
                  <a:srgbClr val="000000"/>
                </a:solidFill>
                <a:effectLst/>
                <a:uLnTx/>
                <a:uFillTx/>
                <a:latin typeface="Arial"/>
              </a:rPr>
              <a:t>cada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hiperparámetro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elegimos</a:t>
            </a:r>
            <a:r>
              <a:rPr kumimoji="0" lang="en-US" sz="1800" b="0" i="0" u="none" strike="noStrike" kern="1200" cap="none" spc="-1" normalizeH="0" baseline="0" noProof="0" dirty="0">
                <a:ln>
                  <a:noFill/>
                </a:ln>
                <a:solidFill>
                  <a:srgbClr val="000000"/>
                </a:solidFill>
                <a:effectLst/>
                <a:uLnTx/>
                <a:uFillTx/>
                <a:latin typeface="Arial"/>
              </a:rPr>
              <a:t> una </a:t>
            </a:r>
            <a:r>
              <a:rPr kumimoji="0" lang="en-US" sz="1800" b="0" i="0" u="none" strike="noStrike" kern="1200" cap="none" spc="-1" normalizeH="0" baseline="0" noProof="0" dirty="0" err="1">
                <a:ln>
                  <a:noFill/>
                </a:ln>
                <a:solidFill>
                  <a:srgbClr val="000000"/>
                </a:solidFill>
                <a:effectLst/>
                <a:uLnTx/>
                <a:uFillTx/>
                <a:latin typeface="Arial"/>
              </a:rPr>
              <a:t>serie</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valores</a:t>
            </a:r>
            <a:r>
              <a:rPr kumimoji="0" lang="en-US" sz="1800" b="0" i="0" u="none" strike="noStrike" kern="1200" cap="none" spc="-1" normalizeH="0" baseline="0" noProof="0" dirty="0">
                <a:ln>
                  <a:noFill/>
                </a:ln>
                <a:solidFill>
                  <a:srgbClr val="000000"/>
                </a:solidFill>
                <a:effectLst/>
                <a:uLnTx/>
                <a:uFillTx/>
                <a:latin typeface="Arial"/>
              </a:rPr>
              <a:t> a </a:t>
            </a:r>
            <a:r>
              <a:rPr kumimoji="0" lang="en-US" sz="1800" b="0" i="0" u="none" strike="noStrike" kern="1200" cap="none" spc="-1" normalizeH="0" baseline="0" noProof="0" dirty="0" err="1">
                <a:ln>
                  <a:noFill/>
                </a:ln>
                <a:solidFill>
                  <a:srgbClr val="000000"/>
                </a:solidFill>
                <a:effectLst/>
                <a:uLnTx/>
                <a:uFillTx/>
                <a:latin typeface="Arial"/>
              </a:rPr>
              <a:t>probar</a:t>
            </a:r>
            <a:r>
              <a:rPr kumimoji="0" lang="en-US" sz="1800" b="0" i="0" u="none" strike="noStrike" kern="1200" cap="none" spc="-1" normalizeH="0" baseline="0" noProof="0" dirty="0">
                <a:ln>
                  <a:noFill/>
                </a:ln>
                <a:solidFill>
                  <a:srgbClr val="000000"/>
                </a:solidFill>
                <a:effectLst/>
                <a:uLnTx/>
                <a:uFillTx/>
                <a:latin typeface="Arial"/>
              </a:rPr>
              <a:t>.</a:t>
            </a: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endParaRPr kumimoji="0" lang="en-US" sz="1800" b="0" i="0" u="none" strike="noStrike" kern="1200" cap="none" spc="-1" normalizeH="0" baseline="0" noProof="0" dirty="0">
              <a:ln>
                <a:noFill/>
              </a:ln>
              <a:solidFill>
                <a:srgbClr val="000000"/>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endParaRPr kumimoji="0" lang="en-US" sz="1800" b="0" i="0" u="none" strike="noStrike" kern="1200" cap="none" spc="-1" normalizeH="0" baseline="0" noProof="0" dirty="0">
              <a:ln>
                <a:noFill/>
              </a:ln>
              <a:solidFill>
                <a:srgbClr val="000000"/>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endParaRPr kumimoji="0" lang="en-US" sz="1800" b="0" i="0" u="none" strike="noStrike" kern="1200" cap="none" spc="-1" normalizeH="0" baseline="0" noProof="0" dirty="0">
              <a:ln>
                <a:noFill/>
              </a:ln>
              <a:solidFill>
                <a:srgbClr val="000000"/>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a:tabLst/>
              <a:defRPr/>
            </a:pPr>
            <a:endParaRPr kumimoji="0" lang="en-US" sz="1800" b="0" i="0" u="none" strike="noStrike" kern="1200" cap="none" spc="-1" normalizeH="0" baseline="0" noProof="0" dirty="0">
              <a:ln>
                <a:noFill/>
              </a:ln>
              <a:solidFill>
                <a:srgbClr val="000000"/>
              </a:solidFill>
              <a:effectLst/>
              <a:uLnTx/>
              <a:uFillTx/>
              <a:latin typeface="Arial"/>
            </a:endParaRPr>
          </a:p>
          <a:p>
            <a:pPr marL="720" marR="0" lvl="0" indent="0" algn="just" defTabSz="914400" rtl="0" eaLnBrk="1" fontAlgn="auto" latinLnBrk="0" hangingPunct="1">
              <a:lnSpc>
                <a:spcPct val="100000"/>
              </a:lnSpc>
              <a:spcBef>
                <a:spcPts val="360"/>
              </a:spcBef>
              <a:spcAft>
                <a:spcPts val="0"/>
              </a:spcAft>
              <a:buClr>
                <a:srgbClr val="000000"/>
              </a:buClr>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343620" marR="0" lvl="0" indent="-342900" algn="just" defTabSz="914400" rtl="0" eaLnBrk="1" fontAlgn="auto" latinLnBrk="0" hangingPunct="1">
              <a:lnSpc>
                <a:spcPct val="100000"/>
              </a:lnSpc>
              <a:spcBef>
                <a:spcPts val="360"/>
              </a:spcBef>
              <a:spcAft>
                <a:spcPts val="0"/>
              </a:spcAft>
              <a:buClr>
                <a:srgbClr val="000000"/>
              </a:buClr>
              <a:buSzTx/>
              <a:buFont typeface="+mj-lt"/>
              <a:buAutoNum type="arabicPeriod" startAt="4"/>
              <a:tabLst/>
              <a:defRPr/>
            </a:pPr>
            <a:r>
              <a:rPr kumimoji="0" lang="en-US" sz="1800" b="0" i="0" u="none" strike="noStrike" kern="1200" cap="none" spc="-1" normalizeH="0" baseline="0" noProof="0" dirty="0" err="1">
                <a:ln>
                  <a:noFill/>
                </a:ln>
                <a:solidFill>
                  <a:srgbClr val="000000"/>
                </a:solidFill>
                <a:effectLst/>
                <a:uLnTx/>
                <a:uFillTx/>
                <a:latin typeface="Arial"/>
              </a:rPr>
              <a:t>Entrenamos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nuestro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modelo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sobre</a:t>
            </a:r>
            <a:r>
              <a:rPr kumimoji="0" lang="en-US" sz="1800" b="0" i="0" u="none" strike="noStrike" kern="1200" cap="none" spc="-1" normalizeH="0" baseline="0" noProof="0" dirty="0">
                <a:ln>
                  <a:noFill/>
                </a:ln>
                <a:solidFill>
                  <a:srgbClr val="000000"/>
                </a:solidFill>
                <a:effectLst/>
                <a:uLnTx/>
                <a:uFillTx/>
                <a:latin typeface="Arial"/>
              </a:rPr>
              <a:t> el conjunto de train con los </a:t>
            </a:r>
            <a:r>
              <a:rPr kumimoji="0" lang="en-US" sz="1800" b="0" i="0" u="none" strike="noStrike" kern="1200" cap="none" spc="-1" normalizeH="0" baseline="0" noProof="0" dirty="0" err="1">
                <a:ln>
                  <a:noFill/>
                </a:ln>
                <a:solidFill>
                  <a:srgbClr val="000000"/>
                </a:solidFill>
                <a:effectLst/>
                <a:uLnTx/>
                <a:uFillTx/>
                <a:latin typeface="Arial"/>
              </a:rPr>
              <a:t>diferentes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hiperparámetros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haciendo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todas</a:t>
            </a:r>
            <a:r>
              <a:rPr kumimoji="0" lang="en-US" sz="1800" b="0" i="0" u="none" strike="noStrike" kern="1200" cap="none" spc="-1" normalizeH="0" baseline="0" noProof="0" dirty="0">
                <a:ln>
                  <a:noFill/>
                </a:ln>
                <a:solidFill>
                  <a:srgbClr val="000000"/>
                </a:solidFill>
                <a:effectLst/>
                <a:uLnTx/>
                <a:uFillTx/>
                <a:latin typeface="Arial"/>
              </a:rPr>
              <a:t> las </a:t>
            </a:r>
            <a:r>
              <a:rPr kumimoji="0" lang="en-US" sz="1800" b="0" i="0" u="none" strike="noStrike" kern="1200" cap="none" spc="-1" normalizeH="0" baseline="0" noProof="0" dirty="0" err="1">
                <a:ln>
                  <a:noFill/>
                </a:ln>
                <a:solidFill>
                  <a:srgbClr val="000000"/>
                </a:solidFill>
                <a:effectLst/>
                <a:uLnTx/>
                <a:uFillTx/>
                <a:latin typeface="Arial"/>
              </a:rPr>
              <a:t>combinaciones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posibles</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startAt="4"/>
              <a:tabLst/>
              <a:defRPr/>
            </a:pPr>
            <a:r>
              <a:rPr kumimoji="0" lang="en-US" sz="1800" b="0" i="0" u="none" strike="noStrike" kern="1200" cap="none" spc="-1" normalizeH="0" baseline="0" noProof="0" dirty="0" err="1">
                <a:ln>
                  <a:noFill/>
                </a:ln>
                <a:solidFill>
                  <a:srgbClr val="000000"/>
                </a:solidFill>
                <a:effectLst/>
                <a:uLnTx/>
                <a:uFillTx/>
                <a:latin typeface="Arial"/>
              </a:rPr>
              <a:t>Hacemos</a:t>
            </a:r>
            <a:r>
              <a:rPr kumimoji="0" lang="en-US" sz="1800" b="0" i="0" u="none" strike="noStrike" kern="1200" cap="none" spc="-1" normalizeH="0" baseline="0" noProof="0" dirty="0">
                <a:ln>
                  <a:noFill/>
                </a:ln>
                <a:solidFill>
                  <a:srgbClr val="000000"/>
                </a:solidFill>
                <a:effectLst/>
                <a:uLnTx/>
                <a:uFillTx/>
                <a:latin typeface="Arial"/>
              </a:rPr>
              <a:t> la </a:t>
            </a:r>
            <a:r>
              <a:rPr kumimoji="0" lang="en-US" sz="1800" b="0" i="0" u="none" strike="noStrike" kern="1200" cap="none" spc="-1" normalizeH="0" baseline="0" noProof="0" dirty="0" err="1">
                <a:ln>
                  <a:noFill/>
                </a:ln>
                <a:solidFill>
                  <a:srgbClr val="000000"/>
                </a:solidFill>
                <a:effectLst/>
                <a:uLnTx/>
                <a:uFillTx/>
                <a:latin typeface="Arial"/>
              </a:rPr>
              <a:t>predicción</a:t>
            </a:r>
            <a:r>
              <a:rPr kumimoji="0" lang="en-US" sz="1800" b="0" i="0" u="none" strike="noStrike" kern="1200" cap="none" spc="-1" normalizeH="0" baseline="0" noProof="0" dirty="0">
                <a:ln>
                  <a:noFill/>
                </a:ln>
                <a:solidFill>
                  <a:srgbClr val="000000"/>
                </a:solidFill>
                <a:effectLst/>
                <a:uLnTx/>
                <a:uFillTx/>
                <a:latin typeface="Arial"/>
              </a:rPr>
              <a:t> de los </a:t>
            </a:r>
            <a:r>
              <a:rPr kumimoji="0" lang="en-US" sz="1800" b="0" i="0" u="none" strike="noStrike" kern="1200" cap="none" spc="-1" normalizeH="0" baseline="0" noProof="0" dirty="0" err="1">
                <a:ln>
                  <a:noFill/>
                </a:ln>
                <a:solidFill>
                  <a:srgbClr val="000000"/>
                </a:solidFill>
                <a:effectLst/>
                <a:uLnTx/>
                <a:uFillTx/>
                <a:latin typeface="Arial"/>
              </a:rPr>
              <a:t>diferentes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modelos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sobre</a:t>
            </a:r>
            <a:r>
              <a:rPr kumimoji="0" lang="en-US" sz="1800" b="0" i="0" u="none" strike="noStrike" kern="1200" cap="none" spc="-1" normalizeH="0" baseline="0" noProof="0" dirty="0">
                <a:ln>
                  <a:noFill/>
                </a:ln>
                <a:solidFill>
                  <a:srgbClr val="000000"/>
                </a:solidFill>
                <a:effectLst/>
                <a:uLnTx/>
                <a:uFillTx/>
                <a:latin typeface="Arial"/>
              </a:rPr>
              <a:t> el conjunto de </a:t>
            </a:r>
            <a:r>
              <a:rPr kumimoji="0" lang="en-US" sz="1800" b="0" i="0" u="none" strike="noStrike" kern="1200" cap="none" spc="-1" normalizeH="0" baseline="0" noProof="0" dirty="0" err="1">
                <a:ln>
                  <a:noFill/>
                </a:ln>
                <a:solidFill>
                  <a:srgbClr val="000000"/>
                </a:solidFill>
                <a:effectLst/>
                <a:uLnTx/>
                <a:uFillTx/>
                <a:latin typeface="Arial"/>
              </a:rPr>
              <a:t>validación</a:t>
            </a:r>
            <a:r>
              <a:rPr kumimoji="0" lang="en-US" sz="1800" b="0" i="0" u="none" strike="noStrike" kern="1200" cap="none" spc="-1" normalizeH="0" baseline="0" noProof="0" dirty="0">
                <a:ln>
                  <a:noFill/>
                </a:ln>
                <a:solidFill>
                  <a:srgbClr val="000000"/>
                </a:solidFill>
                <a:effectLst/>
                <a:uLnTx/>
                <a:uFillTx/>
                <a:latin typeface="Arial"/>
              </a:rPr>
              <a:t> y </a:t>
            </a:r>
            <a:r>
              <a:rPr kumimoji="0" lang="en-US" sz="1800" b="0" i="0" u="none" strike="noStrike" kern="1200" cap="none" spc="-1" normalizeH="0" baseline="0" noProof="0" dirty="0" err="1">
                <a:ln>
                  <a:noFill/>
                </a:ln>
                <a:solidFill>
                  <a:srgbClr val="000000"/>
                </a:solidFill>
                <a:effectLst/>
                <a:uLnTx/>
                <a:uFillTx/>
                <a:latin typeface="Arial"/>
              </a:rPr>
              <a:t>calculamos</a:t>
            </a:r>
            <a:r>
              <a:rPr kumimoji="0" lang="en-US" sz="1800" b="0" i="0" u="none" strike="noStrike" kern="1200" cap="none" spc="-1" normalizeH="0" baseline="0" noProof="0" dirty="0">
                <a:ln>
                  <a:noFill/>
                </a:ln>
                <a:solidFill>
                  <a:srgbClr val="000000"/>
                </a:solidFill>
                <a:effectLst/>
                <a:uLnTx/>
                <a:uFillTx/>
                <a:latin typeface="Arial"/>
              </a:rPr>
              <a:t> el error con la </a:t>
            </a:r>
            <a:r>
              <a:rPr kumimoji="0" lang="en-US" sz="1800" b="0" i="0" u="none" strike="noStrike" kern="1200" cap="none" spc="-1" normalizeH="0" baseline="0" noProof="0" dirty="0" err="1">
                <a:ln>
                  <a:noFill/>
                </a:ln>
                <a:solidFill>
                  <a:srgbClr val="000000"/>
                </a:solidFill>
                <a:effectLst/>
                <a:uLnTx/>
                <a:uFillTx/>
                <a:latin typeface="Arial"/>
              </a:rPr>
              <a:t>métrica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seleccionada</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343080" marR="0" lvl="0" indent="-342360" algn="just" defTabSz="914400" rtl="0" eaLnBrk="1" fontAlgn="auto" latinLnBrk="0" hangingPunct="1">
              <a:lnSpc>
                <a:spcPct val="100000"/>
              </a:lnSpc>
              <a:spcBef>
                <a:spcPts val="360"/>
              </a:spcBef>
              <a:spcAft>
                <a:spcPts val="0"/>
              </a:spcAft>
              <a:buClr>
                <a:srgbClr val="000000"/>
              </a:buClr>
              <a:buSzTx/>
              <a:buFont typeface="Arial"/>
              <a:buAutoNum type="arabicPeriod" startAt="4"/>
              <a:tabLst/>
              <a:defRPr/>
            </a:pPr>
            <a:r>
              <a:rPr kumimoji="0" lang="en-US" sz="1800" b="0" i="0" u="none" strike="noStrike" kern="1200" cap="none" spc="-1" normalizeH="0" baseline="0" noProof="0" dirty="0" err="1">
                <a:ln>
                  <a:noFill/>
                </a:ln>
                <a:solidFill>
                  <a:srgbClr val="000000"/>
                </a:solidFill>
                <a:effectLst/>
                <a:uLnTx/>
                <a:uFillTx/>
                <a:latin typeface="Arial"/>
              </a:rPr>
              <a:t>Escogemos</a:t>
            </a:r>
            <a:r>
              <a:rPr kumimoji="0" lang="en-US" sz="1800" b="0" i="0" u="none" strike="noStrike" kern="1200" cap="none" spc="-1" normalizeH="0" baseline="0" noProof="0" dirty="0">
                <a:ln>
                  <a:noFill/>
                </a:ln>
                <a:solidFill>
                  <a:srgbClr val="000000"/>
                </a:solidFill>
                <a:effectLst/>
                <a:uLnTx/>
                <a:uFillTx/>
                <a:latin typeface="Arial"/>
              </a:rPr>
              <a:t> el que </a:t>
            </a:r>
            <a:r>
              <a:rPr kumimoji="0" lang="en-US" sz="1800" b="0" i="0" u="none" strike="noStrike" kern="1200" cap="none" spc="-1" normalizeH="0" baseline="0" noProof="0" dirty="0" err="1">
                <a:ln>
                  <a:noFill/>
                </a:ln>
                <a:solidFill>
                  <a:srgbClr val="000000"/>
                </a:solidFill>
                <a:effectLst/>
                <a:uLnTx/>
                <a:uFillTx/>
                <a:latin typeface="Arial"/>
              </a:rPr>
              <a:t>mejor</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métrica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obtenga</a:t>
            </a:r>
            <a:r>
              <a:rPr kumimoji="0" lang="en-US" sz="1800" b="0" i="0" u="none" strike="noStrike" kern="1200" cap="none" spc="-1" normalizeH="0" baseline="0" noProof="0" dirty="0">
                <a:ln>
                  <a:noFill/>
                </a:ln>
                <a:solidFill>
                  <a:srgbClr val="000000"/>
                </a:solidFill>
                <a:effectLst/>
                <a:uLnTx/>
                <a:uFillTx/>
                <a:latin typeface="Arial"/>
              </a:rPr>
              <a:t> y lo </a:t>
            </a:r>
            <a:r>
              <a:rPr kumimoji="0" lang="en-US" sz="1800" b="0" i="0" u="none" strike="noStrike" kern="1200" cap="none" spc="-1" normalizeH="0" baseline="0" noProof="0" dirty="0" err="1">
                <a:ln>
                  <a:noFill/>
                </a:ln>
                <a:solidFill>
                  <a:srgbClr val="000000"/>
                </a:solidFill>
                <a:effectLst/>
                <a:uLnTx/>
                <a:uFillTx/>
                <a:latin typeface="Arial"/>
              </a:rPr>
              <a:t>aplicamos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sobre</a:t>
            </a:r>
            <a:r>
              <a:rPr kumimoji="0" lang="en-US" sz="1800" b="0" i="0" u="none" strike="noStrike" kern="1200" cap="none" spc="-1" normalizeH="0" baseline="0" noProof="0" dirty="0">
                <a:ln>
                  <a:noFill/>
                </a:ln>
                <a:solidFill>
                  <a:srgbClr val="000000"/>
                </a:solidFill>
                <a:effectLst/>
                <a:uLnTx/>
                <a:uFillTx/>
                <a:latin typeface="Arial"/>
              </a:rPr>
              <a:t> el conjunto de test para </a:t>
            </a:r>
            <a:r>
              <a:rPr kumimoji="0" lang="en-US" sz="1800" b="0" i="0" u="none" strike="noStrike" kern="1200" cap="none" spc="-1" normalizeH="0" baseline="0" noProof="0" dirty="0" err="1">
                <a:ln>
                  <a:noFill/>
                </a:ln>
                <a:solidFill>
                  <a:srgbClr val="000000"/>
                </a:solidFill>
                <a:effectLst/>
                <a:uLnTx/>
                <a:uFillTx/>
                <a:latin typeface="Arial"/>
              </a:rPr>
              <a:t>ver</a:t>
            </a:r>
            <a:r>
              <a:rPr kumimoji="0" lang="en-US" sz="1800" b="0" i="0" u="none" strike="noStrike" kern="1200" cap="none" spc="-1" normalizeH="0" baseline="0" noProof="0" dirty="0">
                <a:ln>
                  <a:noFill/>
                </a:ln>
                <a:solidFill>
                  <a:srgbClr val="000000"/>
                </a:solidFill>
                <a:effectLst/>
                <a:uLnTx/>
                <a:uFillTx/>
                <a:latin typeface="Arial"/>
              </a:rPr>
              <a:t> el error final </a:t>
            </a:r>
            <a:r>
              <a:rPr kumimoji="0" lang="en-US" sz="1800" b="0" i="0" u="none" strike="noStrike" kern="1200" cap="none" spc="-1" normalizeH="0" baseline="0" noProof="0" dirty="0" err="1">
                <a:ln>
                  <a:noFill/>
                </a:ln>
                <a:solidFill>
                  <a:srgbClr val="000000"/>
                </a:solidFill>
                <a:effectLst/>
                <a:uLnTx/>
                <a:uFillTx/>
                <a:latin typeface="Arial"/>
              </a:rPr>
              <a:t>esperado</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nuestro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modelo</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p:txBody>
      </p:sp>
      <p:sp>
        <p:nvSpPr>
          <p:cNvPr id="614"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rPr>
              <a:t>Metaparametrización</a:t>
            </a:r>
            <a:r>
              <a:rPr kumimoji="0" lang="en-US" sz="3200" b="0" i="0" u="none" strike="noStrike" kern="1200" cap="none" spc="-1" normalizeH="0" baseline="0" noProof="0" dirty="0">
                <a:ln>
                  <a:noFill/>
                </a:ln>
                <a:solidFill>
                  <a:srgbClr val="000000"/>
                </a:solidFill>
                <a:effectLst/>
                <a:uLnTx/>
                <a:uFillTx/>
                <a:latin typeface="Arial"/>
              </a:rPr>
              <a:t> (II). Grid search</a:t>
            </a:r>
            <a:endParaRPr kumimoji="0" lang="en-US" sz="3200" b="0" i="0" u="none" strike="noStrike" kern="1200" cap="none" spc="-1" normalizeH="0" baseline="0" noProof="0" dirty="0">
              <a:ln>
                <a:noFill/>
              </a:ln>
              <a:solidFill>
                <a:prstClr val="black"/>
              </a:solidFill>
              <a:effectLst/>
              <a:uLnTx/>
              <a:uFillTx/>
              <a:latin typeface="Arial"/>
            </a:endParaRPr>
          </a:p>
        </p:txBody>
      </p:sp>
      <p:pic>
        <p:nvPicPr>
          <p:cNvPr id="615" name="Imagen 2"/>
          <p:cNvPicPr/>
          <p:nvPr/>
        </p:nvPicPr>
        <p:blipFill>
          <a:blip r:embed="rId2">
            <a:extLst>
              <a:ext uri="{28A0092B-C50C-407E-A947-70E740481C1C}">
                <a14:useLocalDpi xmlns:a14="http://schemas.microsoft.com/office/drawing/2010/main" val="0"/>
              </a:ext>
            </a:extLst>
          </a:blip>
          <a:srcRect/>
          <a:stretch/>
        </p:blipFill>
        <p:spPr>
          <a:xfrm>
            <a:off x="3975835" y="3136380"/>
            <a:ext cx="4455730" cy="1168560"/>
          </a:xfrm>
          <a:prstGeom prst="rect">
            <a:avLst/>
          </a:prstGeom>
          <a:ln>
            <a:noFill/>
          </a:ln>
        </p:spPr>
      </p:pic>
      <p:sp>
        <p:nvSpPr>
          <p:cNvPr id="2" name="Rectángulo 1">
            <a:extLst>
              <a:ext uri="{FF2B5EF4-FFF2-40B4-BE49-F238E27FC236}">
                <a16:creationId xmlns:a16="http://schemas.microsoft.com/office/drawing/2014/main" id="{5F572855-3AFE-4999-87EA-913221F0F2FD}"/>
              </a:ext>
            </a:extLst>
          </p:cNvPr>
          <p:cNvSpPr/>
          <p:nvPr/>
        </p:nvSpPr>
        <p:spPr>
          <a:xfrm>
            <a:off x="5461000" y="3205480"/>
            <a:ext cx="335280" cy="19304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7" name="Rectángulo 6">
            <a:extLst>
              <a:ext uri="{FF2B5EF4-FFF2-40B4-BE49-F238E27FC236}">
                <a16:creationId xmlns:a16="http://schemas.microsoft.com/office/drawing/2014/main" id="{2935EAEA-6116-499E-85E8-09B7A3F126A2}"/>
              </a:ext>
            </a:extLst>
          </p:cNvPr>
          <p:cNvSpPr/>
          <p:nvPr/>
        </p:nvSpPr>
        <p:spPr>
          <a:xfrm>
            <a:off x="4368800" y="3492060"/>
            <a:ext cx="335280" cy="19304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3" name="Rectángulo 12">
            <a:extLst>
              <a:ext uri="{FF2B5EF4-FFF2-40B4-BE49-F238E27FC236}">
                <a16:creationId xmlns:a16="http://schemas.microsoft.com/office/drawing/2014/main" id="{889AB0E4-7F12-4DBE-930E-164D8394ABD6}"/>
              </a:ext>
            </a:extLst>
          </p:cNvPr>
          <p:cNvSpPr/>
          <p:nvPr/>
        </p:nvSpPr>
        <p:spPr>
          <a:xfrm>
            <a:off x="5481320" y="3479800"/>
            <a:ext cx="335280" cy="19304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5" name="Rectángulo 14">
            <a:extLst>
              <a:ext uri="{FF2B5EF4-FFF2-40B4-BE49-F238E27FC236}">
                <a16:creationId xmlns:a16="http://schemas.microsoft.com/office/drawing/2014/main" id="{6E97F842-47D4-46D3-AFCD-2B54EA6B63B4}"/>
              </a:ext>
            </a:extLst>
          </p:cNvPr>
          <p:cNvSpPr/>
          <p:nvPr/>
        </p:nvSpPr>
        <p:spPr>
          <a:xfrm>
            <a:off x="7559040" y="3205480"/>
            <a:ext cx="482600" cy="193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6" name="Rectángulo 15">
            <a:extLst>
              <a:ext uri="{FF2B5EF4-FFF2-40B4-BE49-F238E27FC236}">
                <a16:creationId xmlns:a16="http://schemas.microsoft.com/office/drawing/2014/main" id="{B8ABF6B5-081B-482C-9274-605017B95C17}"/>
              </a:ext>
            </a:extLst>
          </p:cNvPr>
          <p:cNvSpPr/>
          <p:nvPr/>
        </p:nvSpPr>
        <p:spPr>
          <a:xfrm>
            <a:off x="7595875" y="3989370"/>
            <a:ext cx="482600" cy="193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7" name="Rectángulo 16">
            <a:extLst>
              <a:ext uri="{FF2B5EF4-FFF2-40B4-BE49-F238E27FC236}">
                <a16:creationId xmlns:a16="http://schemas.microsoft.com/office/drawing/2014/main" id="{D638EC77-CB52-4DA6-94A0-CC157236F674}"/>
              </a:ext>
            </a:extLst>
          </p:cNvPr>
          <p:cNvSpPr/>
          <p:nvPr/>
        </p:nvSpPr>
        <p:spPr>
          <a:xfrm>
            <a:off x="4295140" y="4004610"/>
            <a:ext cx="482600" cy="193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Tree>
    <p:extLst>
      <p:ext uri="{BB962C8B-B14F-4D97-AF65-F5344CB8AC3E}">
        <p14:creationId xmlns:p14="http://schemas.microsoft.com/office/powerpoint/2010/main" val="275337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 grpId="0"/>
      <p:bldP spid="2" grpId="0" animBg="1"/>
      <p:bldP spid="7" grpId="0" animBg="1"/>
      <p:bldP spid="13"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Diagrama&#10;&#10;Descripción generada automáticamente">
            <a:extLst>
              <a:ext uri="{FF2B5EF4-FFF2-40B4-BE49-F238E27FC236}">
                <a16:creationId xmlns:a16="http://schemas.microsoft.com/office/drawing/2014/main" id="{79A09902-82BD-4B93-9DA1-0268F7916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283" y="3075419"/>
            <a:ext cx="1877372" cy="2006040"/>
          </a:xfrm>
          <a:prstGeom prst="rect">
            <a:avLst/>
          </a:prstGeom>
        </p:spPr>
      </p:pic>
      <p:sp>
        <p:nvSpPr>
          <p:cNvPr id="613" name="CustomShape 2"/>
          <p:cNvSpPr/>
          <p:nvPr/>
        </p:nvSpPr>
        <p:spPr>
          <a:xfrm>
            <a:off x="480983" y="1916674"/>
            <a:ext cx="10764796" cy="3904623"/>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3607" eaLnBrk="0" fontAlgn="base" hangingPunct="0">
              <a:spcBef>
                <a:spcPts val="360"/>
              </a:spcBef>
              <a:spcAft>
                <a:spcPct val="0"/>
              </a:spcAft>
            </a:pPr>
            <a:endParaRPr lang="en-US" spc="-1" dirty="0">
              <a:solidFill>
                <a:srgbClr val="999999"/>
              </a:solidFill>
              <a:latin typeface="Arial"/>
              <a:ea typeface="ＭＳ Ｐゴシック"/>
            </a:endParaRPr>
          </a:p>
          <a:p>
            <a:pPr algn="just" defTabSz="913607" eaLnBrk="0" fontAlgn="base" hangingPunct="0">
              <a:spcBef>
                <a:spcPts val="360"/>
              </a:spcBef>
              <a:spcAft>
                <a:spcPct val="0"/>
              </a:spcAft>
            </a:pPr>
            <a:endParaRPr lang="en-US" spc="-1" dirty="0">
              <a:solidFill>
                <a:srgbClr val="999999"/>
              </a:solidFill>
              <a:latin typeface="Arial"/>
              <a:ea typeface="ＭＳ Ｐゴシック"/>
            </a:endParaRPr>
          </a:p>
        </p:txBody>
      </p:sp>
      <p:sp>
        <p:nvSpPr>
          <p:cNvPr id="12" name="CustomShape 2">
            <a:extLst>
              <a:ext uri="{FF2B5EF4-FFF2-40B4-BE49-F238E27FC236}">
                <a16:creationId xmlns:a16="http://schemas.microsoft.com/office/drawing/2014/main" id="{A38ED6CB-DD0D-4FEE-B8E7-84E7ED3B32BA}"/>
              </a:ext>
            </a:extLst>
          </p:cNvPr>
          <p:cNvSpPr/>
          <p:nvPr/>
        </p:nvSpPr>
        <p:spPr>
          <a:xfrm>
            <a:off x="413960" y="1273775"/>
            <a:ext cx="10764796" cy="3904623"/>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r>
              <a:rPr lang="en-US" b="1" spc="-1" dirty="0">
                <a:solidFill>
                  <a:srgbClr val="000000"/>
                </a:solidFill>
                <a:latin typeface="Arial"/>
                <a:ea typeface="ＭＳ Ｐゴシック"/>
              </a:rPr>
              <a:t>Random Grid Search</a:t>
            </a:r>
          </a:p>
          <a:p>
            <a:pPr marL="342994" indent="-342275" algn="just" defTabSz="913607" eaLnBrk="0" fontAlgn="base" hangingPunct="0">
              <a:spcBef>
                <a:spcPts val="360"/>
              </a:spcBef>
              <a:spcAft>
                <a:spcPct val="0"/>
              </a:spcAft>
              <a:buClr>
                <a:srgbClr val="000000"/>
              </a:buClr>
              <a:buFont typeface="Arial"/>
              <a:buAutoNum type="arabicPeriod"/>
            </a:pPr>
            <a:endParaRPr lang="en-US" b="1" spc="-1" dirty="0">
              <a:solidFill>
                <a:srgbClr val="000000"/>
              </a:solidFill>
              <a:latin typeface="Arial"/>
              <a:ea typeface="ＭＳ Ｐゴシック"/>
            </a:endParaRPr>
          </a:p>
          <a:p>
            <a:pPr marL="342994" indent="-342275" algn="just" defTabSz="913607" eaLnBrk="0" fontAlgn="base" hangingPunct="0">
              <a:spcBef>
                <a:spcPts val="360"/>
              </a:spcBef>
              <a:spcAft>
                <a:spcPct val="0"/>
              </a:spcAft>
              <a:buClr>
                <a:srgbClr val="000000"/>
              </a:buClr>
              <a:buFont typeface="Arial"/>
              <a:buAutoNum type="arabicPeriod"/>
            </a:pPr>
            <a:endParaRPr lang="en-US" b="1" spc="-1" dirty="0">
              <a:solidFill>
                <a:srgbClr val="000000"/>
              </a:solidFill>
              <a:latin typeface="Arial"/>
              <a:ea typeface="ＭＳ Ｐゴシック"/>
            </a:endParaRPr>
          </a:p>
          <a:p>
            <a:pPr marL="342994" indent="-342275" algn="just" defTabSz="913607" eaLnBrk="0" fontAlgn="base" hangingPunct="0">
              <a:spcBef>
                <a:spcPts val="360"/>
              </a:spcBef>
              <a:spcAft>
                <a:spcPct val="0"/>
              </a:spcAft>
              <a:buClr>
                <a:srgbClr val="000000"/>
              </a:buClr>
              <a:buFont typeface="Arial"/>
              <a:buAutoNum type="arabicPeriod"/>
            </a:pPr>
            <a:endParaRPr lang="en-US" sz="3599"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r>
              <a:rPr lang="en-US" b="1" spc="-1" dirty="0">
                <a:solidFill>
                  <a:srgbClr val="000000"/>
                </a:solidFill>
                <a:latin typeface="Arial"/>
                <a:ea typeface="ＭＳ Ｐゴシック"/>
              </a:rPr>
              <a:t>Heuristic Grid Search</a:t>
            </a:r>
          </a:p>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r>
              <a:rPr lang="en-US" b="1" spc="-1" dirty="0">
                <a:solidFill>
                  <a:srgbClr val="000000"/>
                </a:solidFill>
                <a:latin typeface="Arial"/>
                <a:ea typeface="ＭＳ Ｐゴシック"/>
              </a:rPr>
              <a:t>Zoom-in Grid Search</a:t>
            </a:r>
          </a:p>
          <a:p>
            <a:pPr marL="720" algn="just" defTabSz="913607" eaLnBrk="0" fontAlgn="base" hangingPunct="0">
              <a:spcBef>
                <a:spcPts val="360"/>
              </a:spcBef>
              <a:spcAft>
                <a:spcPct val="0"/>
              </a:spcAft>
              <a:buClr>
                <a:srgbClr val="000000"/>
              </a:buClr>
            </a:pPr>
            <a:endParaRPr lang="en-US" b="1" spc="-1" dirty="0">
              <a:solidFill>
                <a:srgbClr val="000000"/>
              </a:solidFill>
              <a:latin typeface="Arial"/>
              <a:ea typeface="ＭＳ Ｐゴシック"/>
            </a:endParaRPr>
          </a:p>
          <a:p>
            <a:pPr marL="342994" indent="-342275" algn="just" defTabSz="913607" eaLnBrk="0" fontAlgn="base" hangingPunct="0">
              <a:spcBef>
                <a:spcPts val="360"/>
              </a:spcBef>
              <a:spcAft>
                <a:spcPct val="0"/>
              </a:spcAft>
              <a:buClr>
                <a:srgbClr val="000000"/>
              </a:buClr>
              <a:buFont typeface="Arial"/>
              <a:buAutoNum type="arabicPeriod"/>
            </a:pPr>
            <a:endParaRPr lang="en-US" b="1" spc="-1" dirty="0">
              <a:solidFill>
                <a:srgbClr val="000000"/>
              </a:solidFill>
              <a:latin typeface="Arial"/>
              <a:ea typeface="ＭＳ Ｐゴシック"/>
            </a:endParaRPr>
          </a:p>
          <a:p>
            <a:pPr marL="720" algn="just" defTabSz="913607" eaLnBrk="0" fontAlgn="base" hangingPunct="0">
              <a:spcBef>
                <a:spcPts val="360"/>
              </a:spcBef>
              <a:spcAft>
                <a:spcPct val="0"/>
              </a:spcAft>
              <a:buClr>
                <a:srgbClr val="000000"/>
              </a:buClr>
            </a:pPr>
            <a:endParaRPr lang="en-US" b="1" spc="-1" dirty="0">
              <a:solidFill>
                <a:srgbClr val="999999"/>
              </a:solidFill>
              <a:latin typeface="Arial"/>
              <a:ea typeface="ＭＳ Ｐゴシック"/>
            </a:endParaRPr>
          </a:p>
          <a:p>
            <a:pPr algn="just" defTabSz="913607" eaLnBrk="0" fontAlgn="base" hangingPunct="0">
              <a:spcBef>
                <a:spcPts val="360"/>
              </a:spcBef>
              <a:spcAft>
                <a:spcPct val="0"/>
              </a:spcAft>
            </a:pPr>
            <a:endParaRPr lang="en-US" b="1" spc="-1" dirty="0">
              <a:solidFill>
                <a:srgbClr val="999999"/>
              </a:solidFill>
              <a:latin typeface="Arial"/>
              <a:ea typeface="ＭＳ Ｐゴシック"/>
            </a:endParaRPr>
          </a:p>
        </p:txBody>
      </p:sp>
      <p:pic>
        <p:nvPicPr>
          <p:cNvPr id="4" name="Imagen 3" descr="Gráfico, Diagrama, Gráfico de dispersión&#10;&#10;Descripción generada automáticamente">
            <a:extLst>
              <a:ext uri="{FF2B5EF4-FFF2-40B4-BE49-F238E27FC236}">
                <a16:creationId xmlns:a16="http://schemas.microsoft.com/office/drawing/2014/main" id="{0F244F09-2BAF-4278-A592-1D14B1DF2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11" y="1535579"/>
            <a:ext cx="3191978" cy="1599744"/>
          </a:xfrm>
          <a:prstGeom prst="rect">
            <a:avLst/>
          </a:prstGeom>
        </p:spPr>
      </p:pic>
      <p:sp>
        <p:nvSpPr>
          <p:cNvPr id="10" name="Rectángulo 9">
            <a:extLst>
              <a:ext uri="{FF2B5EF4-FFF2-40B4-BE49-F238E27FC236}">
                <a16:creationId xmlns:a16="http://schemas.microsoft.com/office/drawing/2014/main" id="{5384675E-35BD-4F4A-B535-CB27470AAC01}"/>
              </a:ext>
            </a:extLst>
          </p:cNvPr>
          <p:cNvSpPr/>
          <p:nvPr/>
        </p:nvSpPr>
        <p:spPr>
          <a:xfrm>
            <a:off x="6633996" y="4368595"/>
            <a:ext cx="155643" cy="111868"/>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607" eaLnBrk="0" fontAlgn="base" hangingPunct="0">
              <a:spcBef>
                <a:spcPct val="0"/>
              </a:spcBef>
              <a:spcAft>
                <a:spcPct val="0"/>
              </a:spcAft>
            </a:pPr>
            <a:endParaRPr lang="es-ES">
              <a:solidFill>
                <a:srgbClr val="FFFFFF"/>
              </a:solidFill>
              <a:latin typeface="Lato Light"/>
              <a:ea typeface="ＭＳ Ｐゴシック"/>
            </a:endParaRPr>
          </a:p>
        </p:txBody>
      </p:sp>
      <p:sp>
        <p:nvSpPr>
          <p:cNvPr id="20" name="Rectángulo 19">
            <a:extLst>
              <a:ext uri="{FF2B5EF4-FFF2-40B4-BE49-F238E27FC236}">
                <a16:creationId xmlns:a16="http://schemas.microsoft.com/office/drawing/2014/main" id="{EADE467E-2CAD-41C7-9C67-763A32025081}"/>
              </a:ext>
            </a:extLst>
          </p:cNvPr>
          <p:cNvSpPr/>
          <p:nvPr/>
        </p:nvSpPr>
        <p:spPr>
          <a:xfrm>
            <a:off x="5824978" y="3638203"/>
            <a:ext cx="155643" cy="111868"/>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607" eaLnBrk="0" fontAlgn="base" hangingPunct="0">
              <a:spcBef>
                <a:spcPct val="0"/>
              </a:spcBef>
              <a:spcAft>
                <a:spcPct val="0"/>
              </a:spcAft>
            </a:pPr>
            <a:endParaRPr lang="es-ES">
              <a:solidFill>
                <a:srgbClr val="FFFFFF"/>
              </a:solidFill>
              <a:latin typeface="Lato Light"/>
              <a:ea typeface="ＭＳ Ｐゴシック"/>
            </a:endParaRPr>
          </a:p>
        </p:txBody>
      </p:sp>
      <p:sp>
        <p:nvSpPr>
          <p:cNvPr id="18" name="Rectángulo 17">
            <a:extLst>
              <a:ext uri="{FF2B5EF4-FFF2-40B4-BE49-F238E27FC236}">
                <a16:creationId xmlns:a16="http://schemas.microsoft.com/office/drawing/2014/main" id="{497706AF-D349-4631-BA1B-FBB7F62AF77B}"/>
              </a:ext>
            </a:extLst>
          </p:cNvPr>
          <p:cNvSpPr/>
          <p:nvPr/>
        </p:nvSpPr>
        <p:spPr>
          <a:xfrm>
            <a:off x="6633996" y="3638203"/>
            <a:ext cx="155643" cy="111868"/>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607" eaLnBrk="0" fontAlgn="base" hangingPunct="0">
              <a:spcBef>
                <a:spcPct val="0"/>
              </a:spcBef>
              <a:spcAft>
                <a:spcPct val="0"/>
              </a:spcAft>
            </a:pPr>
            <a:endParaRPr lang="es-ES">
              <a:solidFill>
                <a:srgbClr val="FFFFFF"/>
              </a:solidFill>
              <a:latin typeface="Lato Light"/>
              <a:ea typeface="ＭＳ Ｐゴシック"/>
            </a:endParaRPr>
          </a:p>
        </p:txBody>
      </p:sp>
      <p:sp>
        <p:nvSpPr>
          <p:cNvPr id="27" name="Rectángulo 26">
            <a:extLst>
              <a:ext uri="{FF2B5EF4-FFF2-40B4-BE49-F238E27FC236}">
                <a16:creationId xmlns:a16="http://schemas.microsoft.com/office/drawing/2014/main" id="{029B2FB6-42A5-4B56-9FBC-8F1936B47279}"/>
              </a:ext>
            </a:extLst>
          </p:cNvPr>
          <p:cNvSpPr/>
          <p:nvPr/>
        </p:nvSpPr>
        <p:spPr>
          <a:xfrm>
            <a:off x="5847465" y="4385563"/>
            <a:ext cx="155643" cy="111868"/>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607" eaLnBrk="0" fontAlgn="base" hangingPunct="0">
              <a:spcBef>
                <a:spcPct val="0"/>
              </a:spcBef>
              <a:spcAft>
                <a:spcPct val="0"/>
              </a:spcAft>
            </a:pPr>
            <a:endParaRPr lang="es-ES">
              <a:solidFill>
                <a:srgbClr val="FFFFFF"/>
              </a:solidFill>
              <a:latin typeface="Lato Light"/>
              <a:ea typeface="ＭＳ Ｐゴシック"/>
            </a:endParaRPr>
          </a:p>
        </p:txBody>
      </p:sp>
      <p:sp>
        <p:nvSpPr>
          <p:cNvPr id="11" name="Triángulo isósceles 10">
            <a:extLst>
              <a:ext uri="{FF2B5EF4-FFF2-40B4-BE49-F238E27FC236}">
                <a16:creationId xmlns:a16="http://schemas.microsoft.com/office/drawing/2014/main" id="{72991047-4073-4EAC-9776-0E86B1F29FD9}"/>
              </a:ext>
            </a:extLst>
          </p:cNvPr>
          <p:cNvSpPr/>
          <p:nvPr/>
        </p:nvSpPr>
        <p:spPr>
          <a:xfrm rot="18766796">
            <a:off x="5388500" y="3434022"/>
            <a:ext cx="1131940" cy="700620"/>
          </a:xfrm>
          <a:prstGeom prst="triangl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607" eaLnBrk="0" fontAlgn="base" hangingPunct="0">
              <a:spcBef>
                <a:spcPct val="0"/>
              </a:spcBef>
              <a:spcAft>
                <a:spcPct val="0"/>
              </a:spcAft>
            </a:pPr>
            <a:endParaRPr lang="es-ES">
              <a:solidFill>
                <a:srgbClr val="FFFFFF"/>
              </a:solidFill>
              <a:latin typeface="Lato Light"/>
              <a:ea typeface="ＭＳ Ｐゴシック"/>
            </a:endParaRPr>
          </a:p>
        </p:txBody>
      </p:sp>
      <p:sp>
        <p:nvSpPr>
          <p:cNvPr id="2" name="Triángulo isósceles 1">
            <a:extLst>
              <a:ext uri="{FF2B5EF4-FFF2-40B4-BE49-F238E27FC236}">
                <a16:creationId xmlns:a16="http://schemas.microsoft.com/office/drawing/2014/main" id="{6C1888A8-35CD-2C75-9B52-D1A61C4474A6}"/>
              </a:ext>
            </a:extLst>
          </p:cNvPr>
          <p:cNvSpPr/>
          <p:nvPr/>
        </p:nvSpPr>
        <p:spPr>
          <a:xfrm rot="887096">
            <a:off x="6363794" y="3566798"/>
            <a:ext cx="662097" cy="515296"/>
          </a:xfrm>
          <a:prstGeom prst="triangle">
            <a:avLst>
              <a:gd name="adj" fmla="val 50000"/>
            </a:avLst>
          </a:prstGeom>
          <a:solidFill>
            <a:srgbClr val="00B05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607" eaLnBrk="0" fontAlgn="base" hangingPunct="0">
              <a:spcBef>
                <a:spcPct val="0"/>
              </a:spcBef>
              <a:spcAft>
                <a:spcPct val="0"/>
              </a:spcAft>
            </a:pPr>
            <a:endParaRPr lang="es-ES">
              <a:solidFill>
                <a:srgbClr val="FFFFFF"/>
              </a:solidFill>
              <a:latin typeface="Lato Light"/>
              <a:ea typeface="ＭＳ Ｐゴシック"/>
            </a:endParaRPr>
          </a:p>
        </p:txBody>
      </p:sp>
      <p:sp>
        <p:nvSpPr>
          <p:cNvPr id="3" name="CustomShape 1">
            <a:extLst>
              <a:ext uri="{FF2B5EF4-FFF2-40B4-BE49-F238E27FC236}">
                <a16:creationId xmlns:a16="http://schemas.microsoft.com/office/drawing/2014/main" id="{954F3E60-4FCE-85BB-51EC-540A945578AE}"/>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rPr>
              <a:t>Conceptos</a:t>
            </a:r>
            <a:r>
              <a:rPr kumimoji="0" lang="en-US" sz="4800" b="0" i="0" u="none" strike="noStrike" kern="1200" cap="all" spc="-1" normalizeH="0" baseline="0" noProof="0" dirty="0">
                <a:ln>
                  <a:noFill/>
                </a:ln>
                <a:solidFill>
                  <a:srgbClr val="0097B6"/>
                </a:solidFill>
                <a:effectLst/>
                <a:uLnTx/>
                <a:uFillTx/>
                <a:latin typeface="Arial"/>
              </a:rPr>
              <a:t> ml</a:t>
            </a:r>
            <a:endParaRPr kumimoji="0" lang="en-US" sz="4800" b="0" i="0" u="none" strike="noStrike" kern="1200" cap="none" spc="-1" normalizeH="0" baseline="0" noProof="0" dirty="0">
              <a:ln>
                <a:noFill/>
              </a:ln>
              <a:solidFill>
                <a:prstClr val="black"/>
              </a:solidFill>
              <a:effectLst/>
              <a:uLnTx/>
              <a:uFillTx/>
              <a:latin typeface="Arial"/>
            </a:endParaRPr>
          </a:p>
        </p:txBody>
      </p:sp>
      <p:sp>
        <p:nvSpPr>
          <p:cNvPr id="5" name="CustomShape 3">
            <a:extLst>
              <a:ext uri="{FF2B5EF4-FFF2-40B4-BE49-F238E27FC236}">
                <a16:creationId xmlns:a16="http://schemas.microsoft.com/office/drawing/2014/main" id="{03A994B5-F7D2-5671-0B93-410140C274B7}"/>
              </a:ext>
            </a:extLst>
          </p:cNvPr>
          <p:cNvSpPr/>
          <p:nvPr/>
        </p:nvSpPr>
        <p:spPr>
          <a:xfrm>
            <a:off x="346937" y="1105322"/>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lang="en-US" sz="2800" spc="-1" dirty="0" err="1">
                <a:solidFill>
                  <a:srgbClr val="000000"/>
                </a:solidFill>
                <a:latin typeface="Arial"/>
              </a:rPr>
              <a:t>Variantes</a:t>
            </a:r>
            <a:r>
              <a:rPr lang="en-US" sz="2800" spc="-1" dirty="0">
                <a:solidFill>
                  <a:srgbClr val="000000"/>
                </a:solidFill>
                <a:latin typeface="Arial"/>
              </a:rPr>
              <a:t> G</a:t>
            </a:r>
            <a:r>
              <a:rPr kumimoji="0" lang="en-US" sz="2800" b="0" i="0" u="none" strike="noStrike" kern="1200" cap="none" spc="-1" normalizeH="0" baseline="0" noProof="0" dirty="0">
                <a:ln>
                  <a:noFill/>
                </a:ln>
                <a:solidFill>
                  <a:srgbClr val="000000"/>
                </a:solidFill>
                <a:effectLst/>
                <a:uLnTx/>
                <a:uFillTx/>
                <a:latin typeface="Arial"/>
              </a:rPr>
              <a:t>rid search</a:t>
            </a:r>
            <a:endParaRPr kumimoji="0" lang="en-US" sz="2800" b="0" i="0" u="none" strike="noStrike" kern="1200" cap="none" spc="-1" normalizeH="0" baseline="0" noProof="0" dirty="0">
              <a:ln>
                <a:noFill/>
              </a:ln>
              <a:solidFill>
                <a:prstClr val="black"/>
              </a:solidFill>
              <a:effectLst/>
              <a:uLnTx/>
              <a:uFillTx/>
              <a:latin typeface="Arial"/>
            </a:endParaRPr>
          </a:p>
        </p:txBody>
      </p:sp>
      <p:pic>
        <p:nvPicPr>
          <p:cNvPr id="8" name="Imagen 7" descr="Gráfico, Gráfico de dispersión&#10;&#10;Descripción generada automáticamente">
            <a:extLst>
              <a:ext uri="{FF2B5EF4-FFF2-40B4-BE49-F238E27FC236}">
                <a16:creationId xmlns:a16="http://schemas.microsoft.com/office/drawing/2014/main" id="{78546614-9A32-7AE3-67A9-4618CEA73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5739" y="4895721"/>
            <a:ext cx="1586460" cy="1488768"/>
          </a:xfrm>
          <a:prstGeom prst="rect">
            <a:avLst/>
          </a:prstGeom>
        </p:spPr>
      </p:pic>
    </p:spTree>
    <p:extLst>
      <p:ext uri="{BB962C8B-B14F-4D97-AF65-F5344CB8AC3E}">
        <p14:creationId xmlns:p14="http://schemas.microsoft.com/office/powerpoint/2010/main" val="84286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anim calcmode="lin" valueType="num">
                                      <p:cBhvr additive="base">
                                        <p:cTn id="1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anim calcmode="lin" valueType="num">
                                      <p:cBhvr additive="base">
                                        <p:cTn id="63"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18" grpId="0" animBg="1"/>
      <p:bldP spid="27" grpId="0" animBg="1"/>
      <p:bldP spid="11" grpId="0" animBg="1"/>
      <p:bldP spid="2"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617" name="CustomShape 2"/>
          <p:cNvSpPr/>
          <p:nvPr/>
        </p:nvSpPr>
        <p:spPr>
          <a:xfrm>
            <a:off x="375988" y="1800950"/>
            <a:ext cx="8708923"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20"/>
              </a:spcBef>
              <a:spcAft>
                <a:spcPts val="0"/>
              </a:spcAft>
              <a:buClrTx/>
              <a:buSzTx/>
              <a:buFontTx/>
              <a:buNone/>
              <a:tabLst/>
              <a:defRPr/>
            </a:pPr>
            <a:r>
              <a:rPr kumimoji="0" lang="en-US" sz="1800" b="1" i="0" u="none" strike="noStrike" kern="1200" cap="none" spc="-1" normalizeH="0" baseline="0" noProof="0" dirty="0">
                <a:ln>
                  <a:noFill/>
                </a:ln>
                <a:solidFill>
                  <a:srgbClr val="000000"/>
                </a:solidFill>
                <a:effectLst/>
                <a:uLnTx/>
                <a:uFillTx/>
                <a:latin typeface="Arial"/>
              </a:rPr>
              <a:t>Bias</a:t>
            </a:r>
            <a:r>
              <a:rPr kumimoji="0" lang="en-US" sz="2000" b="1" i="0" u="none" strike="noStrike" kern="1200" cap="none" spc="-1" normalizeH="0" baseline="0" noProof="0" dirty="0">
                <a:ln>
                  <a:noFill/>
                </a:ln>
                <a:solidFill>
                  <a:srgbClr val="000000"/>
                </a:solidFill>
                <a:effectLst/>
                <a:uLnTx/>
                <a:uFillTx/>
                <a:latin typeface="Arial"/>
              </a:rPr>
              <a:t>: </a:t>
            </a:r>
            <a:endParaRPr kumimoji="0" lang="en-US" sz="2000" b="0" i="0" u="none" strike="noStrike" kern="1200" cap="none" spc="-1" normalizeH="0" baseline="0" noProof="0" dirty="0">
              <a:ln>
                <a:noFill/>
              </a:ln>
              <a:solidFill>
                <a:prstClr val="black"/>
              </a:solidFill>
              <a:effectLst/>
              <a:uLnTx/>
              <a:uFillTx/>
              <a:latin typeface="Arial"/>
            </a:endParaRPr>
          </a:p>
          <a:p>
            <a:pPr marL="628560" marR="0" lvl="1" indent="-170640" algn="just" defTabSz="914400" rtl="0" eaLnBrk="1" fontAlgn="auto" latinLnBrk="0" hangingPunct="1">
              <a:lnSpc>
                <a:spcPct val="100000"/>
              </a:lnSpc>
              <a:spcBef>
                <a:spcPts val="241"/>
              </a:spcBef>
              <a:spcAft>
                <a:spcPts val="600"/>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Arial"/>
              </a:rPr>
              <a:t>El </a:t>
            </a:r>
            <a:r>
              <a:rPr kumimoji="0" lang="en-US" sz="1700" b="0" i="0" u="none" strike="noStrike" kern="1200" cap="none" spc="-1" normalizeH="0" baseline="0" noProof="0" dirty="0" err="1">
                <a:ln>
                  <a:noFill/>
                </a:ln>
                <a:solidFill>
                  <a:srgbClr val="000000"/>
                </a:solidFill>
                <a:effectLst/>
                <a:uLnTx/>
                <a:uFillTx/>
                <a:latin typeface="Arial"/>
              </a:rPr>
              <a:t>sesgo</a:t>
            </a:r>
            <a:r>
              <a:rPr kumimoji="0" lang="en-US" sz="1700" b="0" i="0" u="none" strike="noStrike" kern="1200" cap="none" spc="-1" normalizeH="0" baseline="0" noProof="0" dirty="0">
                <a:ln>
                  <a:noFill/>
                </a:ln>
                <a:solidFill>
                  <a:srgbClr val="000000"/>
                </a:solidFill>
                <a:effectLst/>
                <a:uLnTx/>
                <a:uFillTx/>
                <a:latin typeface="Arial"/>
              </a:rPr>
              <a:t> es la </a:t>
            </a:r>
            <a:r>
              <a:rPr kumimoji="0" lang="en-US" sz="1700" b="0" i="0" u="none" strike="noStrike" kern="1200" cap="none" spc="-1" normalizeH="0" baseline="0" noProof="0" dirty="0" err="1">
                <a:ln>
                  <a:noFill/>
                </a:ln>
                <a:solidFill>
                  <a:srgbClr val="000000"/>
                </a:solidFill>
                <a:effectLst/>
                <a:uLnTx/>
                <a:uFillTx/>
                <a:latin typeface="Arial"/>
              </a:rPr>
              <a:t>diferencia</a:t>
            </a:r>
            <a:r>
              <a:rPr kumimoji="0" lang="en-US" sz="1700" b="0" i="0" u="none" strike="noStrike" kern="1200" cap="none" spc="-1" normalizeH="0" baseline="0" noProof="0" dirty="0">
                <a:ln>
                  <a:noFill/>
                </a:ln>
                <a:solidFill>
                  <a:srgbClr val="000000"/>
                </a:solidFill>
                <a:effectLst/>
                <a:uLnTx/>
                <a:uFillTx/>
                <a:latin typeface="Arial"/>
              </a:rPr>
              <a:t> entre la </a:t>
            </a:r>
            <a:r>
              <a:rPr kumimoji="0" lang="en-US" sz="1700" b="0" i="0" u="none" strike="noStrike" kern="1200" cap="none" spc="-1" normalizeH="0" baseline="0" noProof="0" dirty="0" err="1">
                <a:ln>
                  <a:noFill/>
                </a:ln>
                <a:solidFill>
                  <a:srgbClr val="000000"/>
                </a:solidFill>
                <a:effectLst/>
                <a:uLnTx/>
                <a:uFillTx/>
                <a:latin typeface="Arial"/>
              </a:rPr>
              <a:t>predicción</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promedio</a:t>
            </a:r>
            <a:r>
              <a:rPr kumimoji="0" lang="en-US" sz="1700" b="0" i="0" u="none" strike="noStrike" kern="1200" cap="none" spc="-1" normalizeH="0" baseline="0" noProof="0" dirty="0">
                <a:ln>
                  <a:noFill/>
                </a:ln>
                <a:solidFill>
                  <a:srgbClr val="000000"/>
                </a:solidFill>
                <a:effectLst/>
                <a:uLnTx/>
                <a:uFillTx/>
                <a:latin typeface="Arial"/>
              </a:rPr>
              <a:t> de </a:t>
            </a:r>
            <a:r>
              <a:rPr kumimoji="0" lang="en-US" sz="1700" b="0" i="0" u="none" strike="noStrike" kern="1200" cap="none" spc="-1" normalizeH="0" baseline="0" noProof="0" dirty="0" err="1">
                <a:ln>
                  <a:noFill/>
                </a:ln>
                <a:solidFill>
                  <a:srgbClr val="000000"/>
                </a:solidFill>
                <a:effectLst/>
                <a:uLnTx/>
                <a:uFillTx/>
                <a:latin typeface="Arial"/>
              </a:rPr>
              <a:t>nuestro</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modelo</a:t>
            </a:r>
            <a:r>
              <a:rPr kumimoji="0" lang="en-US" sz="1700" b="0" i="0" u="none" strike="noStrike" kern="1200" cap="none" spc="-1" normalizeH="0" baseline="0" noProof="0" dirty="0">
                <a:ln>
                  <a:noFill/>
                </a:ln>
                <a:solidFill>
                  <a:srgbClr val="000000"/>
                </a:solidFill>
                <a:effectLst/>
                <a:uLnTx/>
                <a:uFillTx/>
                <a:latin typeface="Arial"/>
              </a:rPr>
              <a:t> y el valor </a:t>
            </a:r>
            <a:r>
              <a:rPr kumimoji="0" lang="en-US" sz="1700" b="0" i="0" u="none" strike="noStrike" kern="1200" cap="none" spc="-1" normalizeH="0" baseline="0" noProof="0" dirty="0" err="1">
                <a:ln>
                  <a:noFill/>
                </a:ln>
                <a:solidFill>
                  <a:srgbClr val="000000"/>
                </a:solidFill>
                <a:effectLst/>
                <a:uLnTx/>
                <a:uFillTx/>
                <a:latin typeface="Arial"/>
              </a:rPr>
              <a:t>correcto</a:t>
            </a:r>
            <a:r>
              <a:rPr kumimoji="0" lang="en-US" sz="1700" b="0" i="0" u="none" strike="noStrike" kern="1200" cap="none" spc="-1" normalizeH="0" baseline="0" noProof="0" dirty="0">
                <a:ln>
                  <a:noFill/>
                </a:ln>
                <a:solidFill>
                  <a:srgbClr val="000000"/>
                </a:solidFill>
                <a:effectLst/>
                <a:uLnTx/>
                <a:uFillTx/>
                <a:latin typeface="Arial"/>
              </a:rPr>
              <a:t> que </a:t>
            </a:r>
            <a:r>
              <a:rPr kumimoji="0" lang="en-US" sz="1700" b="0" i="0" u="none" strike="noStrike" kern="1200" cap="none" spc="-1" normalizeH="0" baseline="0" noProof="0" dirty="0" err="1">
                <a:ln>
                  <a:noFill/>
                </a:ln>
                <a:solidFill>
                  <a:srgbClr val="000000"/>
                </a:solidFill>
                <a:effectLst/>
                <a:uLnTx/>
                <a:uFillTx/>
                <a:latin typeface="Arial"/>
              </a:rPr>
              <a:t>estamos</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tratando</a:t>
            </a:r>
            <a:r>
              <a:rPr kumimoji="0" lang="en-US" sz="1700" b="0" i="0" u="none" strike="noStrike" kern="1200" cap="none" spc="-1" normalizeH="0" baseline="0" noProof="0" dirty="0">
                <a:ln>
                  <a:noFill/>
                </a:ln>
                <a:solidFill>
                  <a:srgbClr val="000000"/>
                </a:solidFill>
                <a:effectLst/>
                <a:uLnTx/>
                <a:uFillTx/>
                <a:latin typeface="Arial"/>
              </a:rPr>
              <a:t> de </a:t>
            </a:r>
            <a:r>
              <a:rPr kumimoji="0" lang="en-US" sz="1700" b="0" i="0" u="none" strike="noStrike" kern="1200" cap="none" spc="-1" normalizeH="0" baseline="0" noProof="0" dirty="0" err="1">
                <a:ln>
                  <a:noFill/>
                </a:ln>
                <a:solidFill>
                  <a:srgbClr val="000000"/>
                </a:solidFill>
                <a:effectLst/>
                <a:uLnTx/>
                <a:uFillTx/>
                <a:latin typeface="Arial"/>
              </a:rPr>
              <a:t>predecir</a:t>
            </a:r>
            <a:r>
              <a:rPr kumimoji="0" lang="en-US" sz="1700" b="0" i="0" u="none" strike="noStrike" kern="1200" cap="none" spc="-1" normalizeH="0" baseline="0" noProof="0" dirty="0">
                <a:ln>
                  <a:noFill/>
                </a:ln>
                <a:solidFill>
                  <a:srgbClr val="000000"/>
                </a:solidFill>
                <a:effectLst/>
                <a:uLnTx/>
                <a:uFillTx/>
                <a:latin typeface="Arial"/>
              </a:rPr>
              <a:t>.</a:t>
            </a:r>
            <a:endParaRPr kumimoji="0" lang="en-US" sz="1700" b="0" i="0" u="none" strike="noStrike" kern="1200" cap="none" spc="-1" normalizeH="0" baseline="0" noProof="0" dirty="0">
              <a:ln>
                <a:noFill/>
              </a:ln>
              <a:solidFill>
                <a:prstClr val="black"/>
              </a:solidFill>
              <a:effectLst/>
              <a:uLnTx/>
              <a:uFillTx/>
              <a:latin typeface="Arial"/>
            </a:endParaRPr>
          </a:p>
          <a:p>
            <a:pPr marL="628560" marR="0" lvl="1" indent="-170640" algn="just" defTabSz="914400" rtl="0" eaLnBrk="1" fontAlgn="auto" latinLnBrk="0" hangingPunct="1">
              <a:lnSpc>
                <a:spcPct val="100000"/>
              </a:lnSpc>
              <a:spcBef>
                <a:spcPts val="241"/>
              </a:spcBef>
              <a:spcAft>
                <a:spcPts val="600"/>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Arial"/>
              </a:rPr>
              <a:t>El </a:t>
            </a:r>
            <a:r>
              <a:rPr kumimoji="0" lang="en-US" sz="1700" b="0" i="0" u="none" strike="noStrike" kern="1200" cap="none" spc="-1" normalizeH="0" baseline="0" noProof="0" dirty="0" err="1">
                <a:ln>
                  <a:noFill/>
                </a:ln>
                <a:solidFill>
                  <a:srgbClr val="000000"/>
                </a:solidFill>
                <a:effectLst/>
                <a:uLnTx/>
                <a:uFillTx/>
                <a:latin typeface="Arial"/>
              </a:rPr>
              <a:t>modelo</a:t>
            </a:r>
            <a:r>
              <a:rPr kumimoji="0" lang="en-US" sz="1700" b="0" i="0" u="none" strike="noStrike" kern="1200" cap="none" spc="-1" normalizeH="0" baseline="0" noProof="0" dirty="0">
                <a:ln>
                  <a:noFill/>
                </a:ln>
                <a:solidFill>
                  <a:srgbClr val="000000"/>
                </a:solidFill>
                <a:effectLst/>
                <a:uLnTx/>
                <a:uFillTx/>
                <a:latin typeface="Arial"/>
              </a:rPr>
              <a:t> con alto </a:t>
            </a:r>
            <a:r>
              <a:rPr kumimoji="0" lang="en-US" sz="1700" b="0" i="0" u="none" strike="noStrike" kern="1200" cap="none" spc="-1" normalizeH="0" baseline="0" noProof="0" dirty="0" err="1">
                <a:ln>
                  <a:noFill/>
                </a:ln>
                <a:solidFill>
                  <a:srgbClr val="000000"/>
                </a:solidFill>
                <a:effectLst/>
                <a:uLnTx/>
                <a:uFillTx/>
                <a:latin typeface="Arial"/>
              </a:rPr>
              <a:t>sesgo</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presta</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muy</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poca</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atención</a:t>
            </a:r>
            <a:r>
              <a:rPr kumimoji="0" lang="en-US" sz="1700" b="0" i="0" u="none" strike="noStrike" kern="1200" cap="none" spc="-1" normalizeH="0" baseline="0" noProof="0" dirty="0">
                <a:ln>
                  <a:noFill/>
                </a:ln>
                <a:solidFill>
                  <a:srgbClr val="000000"/>
                </a:solidFill>
                <a:effectLst/>
                <a:uLnTx/>
                <a:uFillTx/>
                <a:latin typeface="Arial"/>
              </a:rPr>
              <a:t> a los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de </a:t>
            </a:r>
            <a:r>
              <a:rPr kumimoji="0" lang="en-US" sz="1700" b="0" i="0" u="none" strike="noStrike" kern="1200" cap="none" spc="-1" normalizeH="0" baseline="0" noProof="0" dirty="0" err="1">
                <a:ln>
                  <a:noFill/>
                </a:ln>
                <a:solidFill>
                  <a:srgbClr val="000000"/>
                </a:solidFill>
                <a:effectLst/>
                <a:uLnTx/>
                <a:uFillTx/>
                <a:latin typeface="Arial"/>
              </a:rPr>
              <a:t>entrenamiento</a:t>
            </a:r>
            <a:r>
              <a:rPr kumimoji="0" lang="en-US" sz="1700" b="0" i="0" u="none" strike="noStrike" kern="1200" cap="none" spc="-1" normalizeH="0" baseline="0" noProof="0" dirty="0">
                <a:ln>
                  <a:noFill/>
                </a:ln>
                <a:solidFill>
                  <a:srgbClr val="000000"/>
                </a:solidFill>
                <a:effectLst/>
                <a:uLnTx/>
                <a:uFillTx/>
                <a:latin typeface="Arial"/>
              </a:rPr>
              <a:t> y </a:t>
            </a:r>
            <a:r>
              <a:rPr kumimoji="0" lang="en-US" sz="1700" b="0" i="0" u="none" strike="noStrike" kern="1200" cap="none" spc="-1" normalizeH="0" baseline="0" noProof="0" dirty="0" err="1">
                <a:ln>
                  <a:noFill/>
                </a:ln>
                <a:solidFill>
                  <a:srgbClr val="000000"/>
                </a:solidFill>
                <a:effectLst/>
                <a:uLnTx/>
                <a:uFillTx/>
                <a:latin typeface="Arial"/>
              </a:rPr>
              <a:t>simplifica</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en</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exceso</a:t>
            </a:r>
            <a:r>
              <a:rPr kumimoji="0" lang="en-US" sz="1700" b="0" i="0" u="none" strike="noStrike" kern="1200" cap="none" spc="-1" normalizeH="0" baseline="0" noProof="0" dirty="0">
                <a:ln>
                  <a:noFill/>
                </a:ln>
                <a:solidFill>
                  <a:srgbClr val="000000"/>
                </a:solidFill>
                <a:effectLst/>
                <a:uLnTx/>
                <a:uFillTx/>
                <a:latin typeface="Arial"/>
              </a:rPr>
              <a:t> el </a:t>
            </a:r>
            <a:r>
              <a:rPr kumimoji="0" lang="en-US" sz="1700" b="0" i="0" u="none" strike="noStrike" kern="1200" cap="none" spc="-1" normalizeH="0" baseline="0" noProof="0" dirty="0" err="1">
                <a:ln>
                  <a:noFill/>
                </a:ln>
                <a:solidFill>
                  <a:srgbClr val="000000"/>
                </a:solidFill>
                <a:effectLst/>
                <a:uLnTx/>
                <a:uFillTx/>
                <a:latin typeface="Arial"/>
              </a:rPr>
              <a:t>modelo</a:t>
            </a:r>
            <a:r>
              <a:rPr kumimoji="0" lang="en-US" sz="1700" b="0" i="0" u="none" strike="noStrike" kern="1200" cap="none" spc="-1" normalizeH="0" baseline="0" noProof="0" dirty="0">
                <a:ln>
                  <a:noFill/>
                </a:ln>
                <a:solidFill>
                  <a:srgbClr val="000000"/>
                </a:solidFill>
                <a:effectLst/>
                <a:uLnTx/>
                <a:uFillTx/>
                <a:latin typeface="Arial"/>
              </a:rPr>
              <a:t>.</a:t>
            </a:r>
            <a:endParaRPr kumimoji="0" lang="en-US" sz="1700" b="0" i="0" u="none" strike="noStrike" kern="1200" cap="none" spc="-1" normalizeH="0" baseline="0" noProof="0" dirty="0">
              <a:ln>
                <a:noFill/>
              </a:ln>
              <a:solidFill>
                <a:prstClr val="black"/>
              </a:solidFill>
              <a:effectLst/>
              <a:uLnTx/>
              <a:uFillTx/>
              <a:latin typeface="Arial"/>
            </a:endParaRPr>
          </a:p>
          <a:p>
            <a:pPr marL="628560" marR="0" lvl="1" indent="-170640" algn="just" defTabSz="914400" rtl="0" eaLnBrk="1" fontAlgn="auto" latinLnBrk="0" hangingPunct="1">
              <a:lnSpc>
                <a:spcPct val="100000"/>
              </a:lnSpc>
              <a:spcBef>
                <a:spcPts val="241"/>
              </a:spcBef>
              <a:spcAft>
                <a:spcPts val="600"/>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Arial"/>
              </a:rPr>
              <a:t>Un </a:t>
            </a:r>
            <a:r>
              <a:rPr kumimoji="0" lang="en-US" sz="1700" b="0" i="0" u="none" strike="noStrike" kern="1200" cap="none" spc="-1" normalizeH="0" baseline="0" noProof="0" dirty="0" err="1">
                <a:ln>
                  <a:noFill/>
                </a:ln>
                <a:solidFill>
                  <a:srgbClr val="000000"/>
                </a:solidFill>
                <a:effectLst/>
                <a:uLnTx/>
                <a:uFillTx/>
                <a:latin typeface="Arial"/>
              </a:rPr>
              <a:t>modelo</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muy</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sesgado</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siempre</a:t>
            </a:r>
            <a:r>
              <a:rPr kumimoji="0" lang="en-US" sz="1700" b="0" i="0" u="none" strike="noStrike" kern="1200" cap="none" spc="-1" normalizeH="0" baseline="0" noProof="0" dirty="0">
                <a:ln>
                  <a:noFill/>
                </a:ln>
                <a:solidFill>
                  <a:srgbClr val="000000"/>
                </a:solidFill>
                <a:effectLst/>
                <a:uLnTx/>
                <a:uFillTx/>
                <a:latin typeface="Arial"/>
              </a:rPr>
              <a:t> da un error alto </a:t>
            </a:r>
            <a:r>
              <a:rPr kumimoji="0" lang="en-US" sz="1700" b="0" i="0" u="none" strike="noStrike" kern="1200" cap="none" spc="-1" normalizeH="0" baseline="0" noProof="0" dirty="0" err="1">
                <a:ln>
                  <a:noFill/>
                </a:ln>
                <a:solidFill>
                  <a:srgbClr val="000000"/>
                </a:solidFill>
                <a:effectLst/>
                <a:uLnTx/>
                <a:uFillTx/>
                <a:latin typeface="Arial"/>
              </a:rPr>
              <a:t>en</a:t>
            </a:r>
            <a:r>
              <a:rPr kumimoji="0" lang="en-US" sz="1700" b="0" i="0" u="none" strike="noStrike" kern="1200" cap="none" spc="-1" normalizeH="0" baseline="0" noProof="0" dirty="0">
                <a:ln>
                  <a:noFill/>
                </a:ln>
                <a:solidFill>
                  <a:srgbClr val="000000"/>
                </a:solidFill>
                <a:effectLst/>
                <a:uLnTx/>
                <a:uFillTx/>
                <a:latin typeface="Arial"/>
              </a:rPr>
              <a:t> los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de train. </a:t>
            </a:r>
            <a:r>
              <a:rPr kumimoji="0" lang="en-US" sz="1700" b="1" i="0" u="none" strike="noStrike" kern="1200" cap="none" spc="-1" normalizeH="0" baseline="0" noProof="0" dirty="0" err="1">
                <a:ln>
                  <a:noFill/>
                </a:ln>
                <a:solidFill>
                  <a:srgbClr val="000000"/>
                </a:solidFill>
                <a:effectLst/>
                <a:uLnTx/>
                <a:uFillTx/>
                <a:latin typeface="Arial"/>
              </a:rPr>
              <a:t>Underfitting</a:t>
            </a:r>
            <a:r>
              <a:rPr kumimoji="0" lang="en-US" sz="1700" b="0" i="0" u="none" strike="noStrike" kern="1200" cap="none" spc="-1" normalizeH="0" baseline="0" noProof="0" dirty="0">
                <a:ln>
                  <a:noFill/>
                </a:ln>
                <a:solidFill>
                  <a:srgbClr val="000000"/>
                </a:solidFill>
                <a:effectLst/>
                <a:uLnTx/>
                <a:uFillTx/>
                <a:latin typeface="Arial"/>
              </a:rPr>
              <a:t>.</a:t>
            </a:r>
          </a:p>
          <a:p>
            <a:pPr marL="457920" marR="0" lvl="1" indent="0" algn="just" defTabSz="914400" rtl="0" eaLnBrk="1" fontAlgn="auto" latinLnBrk="0" hangingPunct="1">
              <a:lnSpc>
                <a:spcPct val="100000"/>
              </a:lnSpc>
              <a:spcBef>
                <a:spcPts val="241"/>
              </a:spcBef>
              <a:spcAft>
                <a:spcPts val="0"/>
              </a:spcAft>
              <a:buClr>
                <a:srgbClr val="000000"/>
              </a:buClr>
              <a:buSzTx/>
              <a:buFontTx/>
              <a:buNone/>
              <a:tabLst/>
              <a:defRPr/>
            </a:pPr>
            <a:endParaRPr kumimoji="0" lang="en-US" sz="1200" b="0" i="0" u="none" strike="noStrike" kern="1200" cap="none" spc="-1" normalizeH="0" baseline="0" noProof="0" dirty="0">
              <a:ln>
                <a:noFill/>
              </a:ln>
              <a:solidFill>
                <a:srgbClr val="000000"/>
              </a:solidFill>
              <a:effectLst/>
              <a:uLnTx/>
              <a:uFillTx/>
              <a:latin typeface="Arial"/>
            </a:endParaRPr>
          </a:p>
          <a:p>
            <a:pPr marL="720" marR="0" lvl="0" indent="0" algn="just" defTabSz="914400" rtl="0" eaLnBrk="1" fontAlgn="auto" latinLnBrk="0" hangingPunct="1">
              <a:lnSpc>
                <a:spcPct val="100000"/>
              </a:lnSpc>
              <a:spcBef>
                <a:spcPts val="241"/>
              </a:spcBef>
              <a:spcAft>
                <a:spcPts val="0"/>
              </a:spcAft>
              <a:buClr>
                <a:srgbClr val="000000"/>
              </a:buClr>
              <a:buSzTx/>
              <a:buFontTx/>
              <a:buNone/>
              <a:tabLst/>
              <a:defRPr/>
            </a:pPr>
            <a:r>
              <a:rPr kumimoji="0" lang="en-US" sz="1600" b="1"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a:ln>
                  <a:noFill/>
                </a:ln>
                <a:solidFill>
                  <a:srgbClr val="000000"/>
                </a:solidFill>
                <a:effectLst/>
                <a:uLnTx/>
                <a:uFillTx/>
                <a:latin typeface="Arial"/>
              </a:rPr>
              <a:t>Variance: </a:t>
            </a:r>
            <a:endParaRPr kumimoji="0" lang="en-US" sz="1600" b="0" i="0" u="none" strike="noStrike" kern="1200" cap="none" spc="-1" normalizeH="0" baseline="0" noProof="0" dirty="0">
              <a:ln>
                <a:noFill/>
              </a:ln>
              <a:solidFill>
                <a:prstClr val="black"/>
              </a:solidFill>
              <a:effectLst/>
              <a:uLnTx/>
              <a:uFillTx/>
              <a:latin typeface="Arial"/>
            </a:endParaRPr>
          </a:p>
          <a:p>
            <a:pPr marL="628560" marR="0" lvl="1" indent="-170640" algn="just" defTabSz="914400" rtl="0" eaLnBrk="1" fontAlgn="auto" latinLnBrk="0" hangingPunct="1">
              <a:lnSpc>
                <a:spcPct val="100000"/>
              </a:lnSpc>
              <a:spcBef>
                <a:spcPts val="241"/>
              </a:spcBef>
              <a:spcAft>
                <a:spcPts val="600"/>
              </a:spcAft>
              <a:buClr>
                <a:srgbClr val="000000"/>
              </a:buClr>
              <a:buSzTx/>
              <a:buFont typeface="Arial"/>
              <a:buChar char="•"/>
              <a:tabLst/>
              <a:defRPr/>
            </a:pPr>
            <a:r>
              <a:rPr kumimoji="0" lang="en-US" sz="1700" b="0" i="0" u="none" strike="noStrike" kern="1200" cap="none" spc="-1" normalizeH="0" baseline="0" noProof="0" dirty="0" err="1">
                <a:ln>
                  <a:noFill/>
                </a:ln>
                <a:solidFill>
                  <a:srgbClr val="000000"/>
                </a:solidFill>
                <a:effectLst/>
                <a:uLnTx/>
                <a:uFillTx/>
                <a:latin typeface="Arial"/>
              </a:rPr>
              <a:t>Es</a:t>
            </a:r>
            <a:r>
              <a:rPr kumimoji="0" lang="en-US" sz="1700" b="0" i="0" u="none" strike="noStrike" kern="1200" cap="none" spc="-1" normalizeH="0" baseline="0" noProof="0" dirty="0">
                <a:ln>
                  <a:noFill/>
                </a:ln>
                <a:solidFill>
                  <a:srgbClr val="000000"/>
                </a:solidFill>
                <a:effectLst/>
                <a:uLnTx/>
                <a:uFillTx/>
                <a:latin typeface="Arial"/>
              </a:rPr>
              <a:t> la </a:t>
            </a:r>
            <a:r>
              <a:rPr kumimoji="0" lang="en-US" sz="1700" b="0" i="0" u="none" strike="noStrike" kern="1200" cap="none" spc="-1" normalizeH="0" baseline="0" noProof="0" dirty="0" err="1">
                <a:ln>
                  <a:noFill/>
                </a:ln>
                <a:solidFill>
                  <a:srgbClr val="000000"/>
                </a:solidFill>
                <a:effectLst/>
                <a:uLnTx/>
                <a:uFillTx/>
                <a:latin typeface="Arial"/>
              </a:rPr>
              <a:t>variabilidad</a:t>
            </a:r>
            <a:r>
              <a:rPr kumimoji="0" lang="en-US" sz="1700" b="0" i="0" u="none" strike="noStrike" kern="1200" cap="none" spc="-1" normalizeH="0" baseline="0" noProof="0" dirty="0">
                <a:ln>
                  <a:noFill/>
                </a:ln>
                <a:solidFill>
                  <a:srgbClr val="000000"/>
                </a:solidFill>
                <a:effectLst/>
                <a:uLnTx/>
                <a:uFillTx/>
                <a:latin typeface="Arial"/>
              </a:rPr>
              <a:t> de las </a:t>
            </a:r>
            <a:r>
              <a:rPr kumimoji="0" lang="en-US" sz="1700" b="0" i="0" u="none" strike="noStrike" kern="1200" cap="none" spc="-1" normalizeH="0" baseline="0" noProof="0" dirty="0" err="1">
                <a:ln>
                  <a:noFill/>
                </a:ln>
                <a:solidFill>
                  <a:srgbClr val="000000"/>
                </a:solidFill>
                <a:effectLst/>
                <a:uLnTx/>
                <a:uFillTx/>
                <a:latin typeface="Arial"/>
              </a:rPr>
              <a:t>predicciones</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cuando</a:t>
            </a:r>
            <a:r>
              <a:rPr kumimoji="0" lang="en-US" sz="1700" b="0" i="0" u="none" strike="noStrike" kern="1200" cap="none" spc="-1" normalizeH="0" baseline="0" noProof="0" dirty="0">
                <a:ln>
                  <a:noFill/>
                </a:ln>
                <a:solidFill>
                  <a:srgbClr val="000000"/>
                </a:solidFill>
                <a:effectLst/>
                <a:uLnTx/>
                <a:uFillTx/>
                <a:latin typeface="Arial"/>
              </a:rPr>
              <a:t> se </a:t>
            </a:r>
            <a:r>
              <a:rPr kumimoji="0" lang="en-US" sz="1700" b="0" i="0" u="none" strike="noStrike" kern="1200" cap="none" spc="-1" normalizeH="0" baseline="0" noProof="0" dirty="0" err="1">
                <a:ln>
                  <a:noFill/>
                </a:ln>
                <a:solidFill>
                  <a:srgbClr val="000000"/>
                </a:solidFill>
                <a:effectLst/>
                <a:uLnTx/>
                <a:uFillTx/>
                <a:latin typeface="Arial"/>
              </a:rPr>
              <a:t>introducen</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que </a:t>
            </a:r>
            <a:r>
              <a:rPr kumimoji="0" lang="en-US" sz="1700" b="0" i="0" u="none" strike="noStrike" kern="1200" cap="none" spc="-1" normalizeH="0" baseline="0" noProof="0" dirty="0" err="1">
                <a:ln>
                  <a:noFill/>
                </a:ln>
                <a:solidFill>
                  <a:srgbClr val="000000"/>
                </a:solidFill>
                <a:effectLst/>
                <a:uLnTx/>
                <a:uFillTx/>
                <a:latin typeface="Arial"/>
              </a:rPr>
              <a:t>difieren</a:t>
            </a:r>
            <a:r>
              <a:rPr kumimoji="0" lang="en-US" sz="1700" b="0" i="0" u="none" strike="noStrike" kern="1200" cap="none" spc="-1" normalizeH="0" baseline="0" noProof="0" dirty="0">
                <a:ln>
                  <a:noFill/>
                </a:ln>
                <a:solidFill>
                  <a:srgbClr val="000000"/>
                </a:solidFill>
                <a:effectLst/>
                <a:uLnTx/>
                <a:uFillTx/>
                <a:latin typeface="Arial"/>
              </a:rPr>
              <a:t> entre </a:t>
            </a:r>
            <a:r>
              <a:rPr kumimoji="0" lang="en-US" sz="1700" b="0" i="0" u="none" strike="noStrike" kern="1200" cap="none" spc="-1" normalizeH="0" baseline="0" noProof="0" dirty="0" err="1">
                <a:ln>
                  <a:noFill/>
                </a:ln>
                <a:solidFill>
                  <a:srgbClr val="000000"/>
                </a:solidFill>
                <a:effectLst/>
                <a:uLnTx/>
                <a:uFillTx/>
                <a:latin typeface="Arial"/>
              </a:rPr>
              <a:t>sí</a:t>
            </a:r>
            <a:r>
              <a:rPr kumimoji="0" lang="en-US" sz="1700" b="0" i="0" u="none" strike="noStrike" kern="1200" cap="none" spc="-1" normalizeH="0" baseline="0" noProof="0" dirty="0">
                <a:ln>
                  <a:noFill/>
                </a:ln>
                <a:solidFill>
                  <a:srgbClr val="000000"/>
                </a:solidFill>
                <a:effectLst/>
                <a:uLnTx/>
                <a:uFillTx/>
                <a:latin typeface="Arial"/>
              </a:rPr>
              <a:t>. </a:t>
            </a:r>
            <a:endParaRPr kumimoji="0" lang="en-US" sz="1700" b="0" i="0" u="none" strike="noStrike" kern="1200" cap="none" spc="-1" normalizeH="0" baseline="0" noProof="0" dirty="0">
              <a:ln>
                <a:noFill/>
              </a:ln>
              <a:solidFill>
                <a:prstClr val="black"/>
              </a:solidFill>
              <a:effectLst/>
              <a:uLnTx/>
              <a:uFillTx/>
              <a:latin typeface="Arial"/>
            </a:endParaRPr>
          </a:p>
          <a:p>
            <a:pPr marL="628560" marR="0" lvl="1" indent="-170640" algn="just" defTabSz="914400" rtl="0" eaLnBrk="1" fontAlgn="auto" latinLnBrk="0" hangingPunct="1">
              <a:lnSpc>
                <a:spcPct val="100000"/>
              </a:lnSpc>
              <a:spcBef>
                <a:spcPts val="241"/>
              </a:spcBef>
              <a:spcAft>
                <a:spcPts val="600"/>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Arial"/>
              </a:rPr>
              <a:t>El </a:t>
            </a:r>
            <a:r>
              <a:rPr kumimoji="0" lang="en-US" sz="1700" b="0" i="0" u="none" strike="noStrike" kern="1200" cap="none" spc="-1" normalizeH="0" baseline="0" noProof="0" dirty="0" err="1">
                <a:ln>
                  <a:noFill/>
                </a:ln>
                <a:solidFill>
                  <a:srgbClr val="000000"/>
                </a:solidFill>
                <a:effectLst/>
                <a:uLnTx/>
                <a:uFillTx/>
                <a:latin typeface="Arial"/>
              </a:rPr>
              <a:t>modelo</a:t>
            </a:r>
            <a:r>
              <a:rPr kumimoji="0" lang="en-US" sz="1700" b="0" i="0" u="none" strike="noStrike" kern="1200" cap="none" spc="-1" normalizeH="0" baseline="0" noProof="0" dirty="0">
                <a:ln>
                  <a:noFill/>
                </a:ln>
                <a:solidFill>
                  <a:srgbClr val="000000"/>
                </a:solidFill>
                <a:effectLst/>
                <a:uLnTx/>
                <a:uFillTx/>
                <a:latin typeface="Arial"/>
              </a:rPr>
              <a:t> con </a:t>
            </a:r>
            <a:r>
              <a:rPr kumimoji="0" lang="en-US" sz="1700" b="0" i="0" u="none" strike="noStrike" kern="1200" cap="none" spc="-1" normalizeH="0" baseline="0" noProof="0" dirty="0" err="1">
                <a:ln>
                  <a:noFill/>
                </a:ln>
                <a:solidFill>
                  <a:srgbClr val="000000"/>
                </a:solidFill>
                <a:effectLst/>
                <a:uLnTx/>
                <a:uFillTx/>
                <a:latin typeface="Arial"/>
              </a:rPr>
              <a:t>alta</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variación</a:t>
            </a:r>
            <a:r>
              <a:rPr kumimoji="0" lang="en-US" sz="1700" b="0" i="0" u="none" strike="noStrike" kern="1200" cap="none" spc="-1" normalizeH="0" baseline="0" noProof="0" dirty="0">
                <a:ln>
                  <a:noFill/>
                </a:ln>
                <a:solidFill>
                  <a:srgbClr val="000000"/>
                </a:solidFill>
                <a:effectLst/>
                <a:uLnTx/>
                <a:uFillTx/>
                <a:latin typeface="Arial"/>
              </a:rPr>
              <a:t> se </a:t>
            </a:r>
            <a:r>
              <a:rPr kumimoji="0" lang="en-US" sz="1700" b="0" i="0" u="none" strike="noStrike" kern="1200" cap="none" spc="-1" normalizeH="0" baseline="0" noProof="0" dirty="0" err="1">
                <a:ln>
                  <a:noFill/>
                </a:ln>
                <a:solidFill>
                  <a:srgbClr val="000000"/>
                </a:solidFill>
                <a:effectLst/>
                <a:uLnTx/>
                <a:uFillTx/>
                <a:latin typeface="Arial"/>
              </a:rPr>
              <a:t>ajusta</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mucho</a:t>
            </a:r>
            <a:r>
              <a:rPr kumimoji="0" lang="en-US" sz="1700" b="0" i="0" u="none" strike="noStrike" kern="1200" cap="none" spc="-1" normalizeH="0" baseline="0" noProof="0" dirty="0">
                <a:ln>
                  <a:noFill/>
                </a:ln>
                <a:solidFill>
                  <a:srgbClr val="000000"/>
                </a:solidFill>
                <a:effectLst/>
                <a:uLnTx/>
                <a:uFillTx/>
                <a:latin typeface="Arial"/>
              </a:rPr>
              <a:t> a los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de </a:t>
            </a:r>
            <a:r>
              <a:rPr kumimoji="0" lang="en-US" sz="1700" b="0" i="0" u="none" strike="noStrike" kern="1200" cap="none" spc="-1" normalizeH="0" baseline="0" noProof="0" dirty="0" err="1">
                <a:ln>
                  <a:noFill/>
                </a:ln>
                <a:solidFill>
                  <a:srgbClr val="000000"/>
                </a:solidFill>
                <a:effectLst/>
                <a:uLnTx/>
                <a:uFillTx/>
                <a:latin typeface="Arial"/>
              </a:rPr>
              <a:t>entrenamiento</a:t>
            </a:r>
            <a:r>
              <a:rPr kumimoji="0" lang="en-US" sz="1700" b="0" i="0" u="none" strike="noStrike" kern="1200" cap="none" spc="-1" normalizeH="0" baseline="0" noProof="0" dirty="0">
                <a:ln>
                  <a:noFill/>
                </a:ln>
                <a:solidFill>
                  <a:srgbClr val="000000"/>
                </a:solidFill>
                <a:effectLst/>
                <a:uLnTx/>
                <a:uFillTx/>
                <a:latin typeface="Arial"/>
              </a:rPr>
              <a:t> y no </a:t>
            </a:r>
            <a:r>
              <a:rPr kumimoji="0" lang="en-US" sz="1700" b="0" i="0" u="none" strike="noStrike" kern="1200" cap="none" spc="-1" normalizeH="0" baseline="0" noProof="0" dirty="0" err="1">
                <a:ln>
                  <a:noFill/>
                </a:ln>
                <a:solidFill>
                  <a:srgbClr val="000000"/>
                </a:solidFill>
                <a:effectLst/>
                <a:uLnTx/>
                <a:uFillTx/>
                <a:latin typeface="Arial"/>
              </a:rPr>
              <a:t>generaliza</a:t>
            </a:r>
            <a:r>
              <a:rPr kumimoji="0" lang="en-US" sz="1700" b="0" i="0" u="none" strike="noStrike" kern="1200" cap="none" spc="-1" normalizeH="0" baseline="0" noProof="0" dirty="0">
                <a:ln>
                  <a:noFill/>
                </a:ln>
                <a:solidFill>
                  <a:srgbClr val="000000"/>
                </a:solidFill>
                <a:effectLst/>
                <a:uLnTx/>
                <a:uFillTx/>
                <a:latin typeface="Arial"/>
              </a:rPr>
              <a:t> bien con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que no ha visto antes.</a:t>
            </a:r>
            <a:endParaRPr kumimoji="0" lang="en-US" sz="1700" b="0" i="0" u="none" strike="noStrike" kern="1200" cap="none" spc="-1" normalizeH="0" baseline="0" noProof="0" dirty="0">
              <a:ln>
                <a:noFill/>
              </a:ln>
              <a:solidFill>
                <a:prstClr val="black"/>
              </a:solidFill>
              <a:effectLst/>
              <a:uLnTx/>
              <a:uFillTx/>
              <a:latin typeface="Arial"/>
            </a:endParaRPr>
          </a:p>
          <a:p>
            <a:pPr marL="628560" marR="0" lvl="1" indent="-170640" algn="just" defTabSz="914400" rtl="0" eaLnBrk="1" fontAlgn="auto" latinLnBrk="0" hangingPunct="1">
              <a:lnSpc>
                <a:spcPct val="100000"/>
              </a:lnSpc>
              <a:spcBef>
                <a:spcPts val="241"/>
              </a:spcBef>
              <a:spcAft>
                <a:spcPts val="600"/>
              </a:spcAft>
              <a:buClr>
                <a:srgbClr val="000000"/>
              </a:buClr>
              <a:buSzTx/>
              <a:buFont typeface="Arial"/>
              <a:buChar char="•"/>
              <a:tabLst/>
              <a:defRPr/>
            </a:pPr>
            <a:r>
              <a:rPr kumimoji="0" lang="en-US" sz="1700" b="0" i="0" u="none" strike="noStrike" kern="1200" cap="none" spc="-1" normalizeH="0" baseline="0" noProof="0" dirty="0" err="1">
                <a:ln>
                  <a:noFill/>
                </a:ln>
                <a:solidFill>
                  <a:srgbClr val="000000"/>
                </a:solidFill>
                <a:effectLst/>
                <a:uLnTx/>
                <a:uFillTx/>
                <a:latin typeface="Arial"/>
              </a:rPr>
              <a:t>Dichos</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modelos</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funcionan</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muy</a:t>
            </a:r>
            <a:r>
              <a:rPr kumimoji="0" lang="en-US" sz="1700" b="0" i="0" u="none" strike="noStrike" kern="1200" cap="none" spc="-1" normalizeH="0" baseline="0" noProof="0" dirty="0">
                <a:ln>
                  <a:noFill/>
                </a:ln>
                <a:solidFill>
                  <a:srgbClr val="000000"/>
                </a:solidFill>
                <a:effectLst/>
                <a:uLnTx/>
                <a:uFillTx/>
                <a:latin typeface="Arial"/>
              </a:rPr>
              <a:t> bien con los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de </a:t>
            </a:r>
            <a:r>
              <a:rPr kumimoji="0" lang="en-US" sz="1700" b="0" i="0" u="none" strike="noStrike" kern="1200" cap="none" spc="-1" normalizeH="0" baseline="0" noProof="0" dirty="0" err="1">
                <a:ln>
                  <a:noFill/>
                </a:ln>
                <a:solidFill>
                  <a:srgbClr val="000000"/>
                </a:solidFill>
                <a:effectLst/>
                <a:uLnTx/>
                <a:uFillTx/>
                <a:latin typeface="Arial"/>
              </a:rPr>
              <a:t>entrenamiento</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pero</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0" i="0" u="none" strike="noStrike" kern="1200" cap="none" spc="-1" normalizeH="0" baseline="0" noProof="0" dirty="0" err="1">
                <a:ln>
                  <a:noFill/>
                </a:ln>
                <a:solidFill>
                  <a:srgbClr val="000000"/>
                </a:solidFill>
                <a:effectLst/>
                <a:uLnTx/>
                <a:uFillTx/>
                <a:latin typeface="Arial"/>
              </a:rPr>
              <a:t>tienen</a:t>
            </a:r>
            <a:r>
              <a:rPr kumimoji="0" lang="en-US" sz="1700" b="0" i="0" u="none" strike="noStrike" kern="1200" cap="none" spc="-1" normalizeH="0" baseline="0" noProof="0" dirty="0">
                <a:ln>
                  <a:noFill/>
                </a:ln>
                <a:solidFill>
                  <a:srgbClr val="000000"/>
                </a:solidFill>
                <a:effectLst/>
                <a:uLnTx/>
                <a:uFillTx/>
                <a:latin typeface="Arial"/>
              </a:rPr>
              <a:t> altos </a:t>
            </a:r>
            <a:r>
              <a:rPr kumimoji="0" lang="en-US" sz="1700" b="0" i="0" u="none" strike="noStrike" kern="1200" cap="none" spc="-1" normalizeH="0" baseline="0" noProof="0" dirty="0" err="1">
                <a:ln>
                  <a:noFill/>
                </a:ln>
                <a:solidFill>
                  <a:srgbClr val="000000"/>
                </a:solidFill>
                <a:effectLst/>
                <a:uLnTx/>
                <a:uFillTx/>
                <a:latin typeface="Arial"/>
              </a:rPr>
              <a:t>índices</a:t>
            </a:r>
            <a:r>
              <a:rPr kumimoji="0" lang="en-US" sz="1700" b="0" i="0" u="none" strike="noStrike" kern="1200" cap="none" spc="-1" normalizeH="0" baseline="0" noProof="0" dirty="0">
                <a:ln>
                  <a:noFill/>
                </a:ln>
                <a:solidFill>
                  <a:srgbClr val="000000"/>
                </a:solidFill>
                <a:effectLst/>
                <a:uLnTx/>
                <a:uFillTx/>
                <a:latin typeface="Arial"/>
              </a:rPr>
              <a:t> de error </a:t>
            </a:r>
            <a:r>
              <a:rPr kumimoji="0" lang="en-US" sz="1700" b="0" i="0" u="none" strike="noStrike" kern="1200" cap="none" spc="-1" normalizeH="0" baseline="0" noProof="0" dirty="0" err="1">
                <a:ln>
                  <a:noFill/>
                </a:ln>
                <a:solidFill>
                  <a:srgbClr val="000000"/>
                </a:solidFill>
                <a:effectLst/>
                <a:uLnTx/>
                <a:uFillTx/>
                <a:latin typeface="Arial"/>
              </a:rPr>
              <a:t>en</a:t>
            </a:r>
            <a:r>
              <a:rPr kumimoji="0" lang="en-US" sz="1700" b="0" i="0" u="none" strike="noStrike" kern="1200" cap="none" spc="-1" normalizeH="0" baseline="0" noProof="0" dirty="0">
                <a:ln>
                  <a:noFill/>
                </a:ln>
                <a:solidFill>
                  <a:srgbClr val="000000"/>
                </a:solidFill>
                <a:effectLst/>
                <a:uLnTx/>
                <a:uFillTx/>
                <a:latin typeface="Arial"/>
              </a:rPr>
              <a:t> los </a:t>
            </a:r>
            <a:r>
              <a:rPr kumimoji="0" lang="en-US" sz="1700" b="0" i="0" u="none" strike="noStrike" kern="1200" cap="none" spc="-1" normalizeH="0" baseline="0" noProof="0" dirty="0" err="1">
                <a:ln>
                  <a:noFill/>
                </a:ln>
                <a:solidFill>
                  <a:srgbClr val="000000"/>
                </a:solidFill>
                <a:effectLst/>
                <a:uLnTx/>
                <a:uFillTx/>
                <a:latin typeface="Arial"/>
              </a:rPr>
              <a:t>datos</a:t>
            </a:r>
            <a:r>
              <a:rPr kumimoji="0" lang="en-US" sz="1700" b="0" i="0" u="none" strike="noStrike" kern="1200" cap="none" spc="-1" normalizeH="0" baseline="0" noProof="0" dirty="0">
                <a:ln>
                  <a:noFill/>
                </a:ln>
                <a:solidFill>
                  <a:srgbClr val="000000"/>
                </a:solidFill>
                <a:effectLst/>
                <a:uLnTx/>
                <a:uFillTx/>
                <a:latin typeface="Arial"/>
              </a:rPr>
              <a:t> de </a:t>
            </a:r>
            <a:r>
              <a:rPr kumimoji="0" lang="en-US" sz="1700" b="0" i="0" u="none" strike="noStrike" kern="1200" cap="none" spc="-1" normalizeH="0" baseline="0" noProof="0" dirty="0" err="1">
                <a:ln>
                  <a:noFill/>
                </a:ln>
                <a:solidFill>
                  <a:srgbClr val="000000"/>
                </a:solidFill>
                <a:effectLst/>
                <a:uLnTx/>
                <a:uFillTx/>
                <a:latin typeface="Arial"/>
              </a:rPr>
              <a:t>prueba</a:t>
            </a:r>
            <a:r>
              <a:rPr kumimoji="0" lang="en-US" sz="1700" b="0" i="0" u="none" strike="noStrike" kern="1200" cap="none" spc="-1" normalizeH="0" baseline="0" noProof="0" dirty="0">
                <a:ln>
                  <a:noFill/>
                </a:ln>
                <a:solidFill>
                  <a:srgbClr val="000000"/>
                </a:solidFill>
                <a:effectLst/>
                <a:uLnTx/>
                <a:uFillTx/>
                <a:latin typeface="Arial"/>
              </a:rPr>
              <a:t>. </a:t>
            </a:r>
            <a:r>
              <a:rPr kumimoji="0" lang="en-US" sz="1700" b="1" i="0" u="none" strike="noStrike" kern="1200" cap="none" spc="-1" normalizeH="0" baseline="0" noProof="0" dirty="0">
                <a:ln>
                  <a:noFill/>
                </a:ln>
                <a:solidFill>
                  <a:srgbClr val="000000"/>
                </a:solidFill>
                <a:effectLst/>
                <a:uLnTx/>
                <a:uFillTx/>
                <a:latin typeface="Arial"/>
              </a:rPr>
              <a:t>Overfitting</a:t>
            </a:r>
            <a:r>
              <a:rPr kumimoji="0" lang="en-US" sz="1700" b="0" i="0" u="none" strike="noStrike" kern="1200" cap="none" spc="-1" normalizeH="0" baseline="0" noProof="0" dirty="0">
                <a:ln>
                  <a:noFill/>
                </a:ln>
                <a:solidFill>
                  <a:srgbClr val="000000"/>
                </a:solidFill>
                <a:effectLst/>
                <a:uLnTx/>
                <a:uFillTx/>
                <a:latin typeface="Arial"/>
              </a:rPr>
              <a:t>.</a:t>
            </a:r>
            <a:endParaRPr kumimoji="0" lang="en-US" sz="17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200" b="0" i="0" u="none" strike="noStrike" kern="1200" cap="none" spc="-1" normalizeH="0" baseline="0" noProof="0" dirty="0">
              <a:ln>
                <a:noFill/>
              </a:ln>
              <a:solidFill>
                <a:prstClr val="black"/>
              </a:solidFill>
              <a:effectLst/>
              <a:uLnTx/>
              <a:uFillTx/>
              <a:latin typeface="Arial"/>
            </a:endParaRPr>
          </a:p>
        </p:txBody>
      </p:sp>
      <p:sp>
        <p:nvSpPr>
          <p:cNvPr id="618"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a:ln>
                  <a:noFill/>
                </a:ln>
                <a:solidFill>
                  <a:srgbClr val="000000"/>
                </a:solidFill>
                <a:effectLst/>
                <a:uLnTx/>
                <a:uFillTx/>
                <a:latin typeface="Arial"/>
              </a:rPr>
              <a:t>Trade off bias/variance</a:t>
            </a:r>
            <a:endParaRPr kumimoji="0" lang="en-US" sz="3200" b="0" i="0" u="none" strike="noStrike" kern="1200" cap="none" spc="-1" normalizeH="0" baseline="0" noProof="0">
              <a:ln>
                <a:noFill/>
              </a:ln>
              <a:solidFill>
                <a:prstClr val="black"/>
              </a:solidFill>
              <a:effectLst/>
              <a:uLnTx/>
              <a:uFillTx/>
              <a:latin typeface="Aria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7246" y="2082399"/>
            <a:ext cx="1676634" cy="1457528"/>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911" y="4895985"/>
            <a:ext cx="1676634" cy="146514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227" y="3539926"/>
            <a:ext cx="1562318" cy="1356059"/>
          </a:xfrm>
          <a:prstGeom prst="rect">
            <a:avLst/>
          </a:prstGeom>
        </p:spPr>
      </p:pic>
    </p:spTree>
    <p:extLst>
      <p:ext uri="{BB962C8B-B14F-4D97-AF65-F5344CB8AC3E}">
        <p14:creationId xmlns:p14="http://schemas.microsoft.com/office/powerpoint/2010/main" val="181704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621"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Arial"/>
              </a:rPr>
              <a:t>Overfitting/underfitting (I)</a:t>
            </a:r>
            <a:endParaRPr kumimoji="0" lang="en-US" sz="3200" b="0" i="0" u="none" strike="noStrike" kern="1200" cap="none" spc="-1" normalizeH="0" baseline="0" noProof="0" dirty="0">
              <a:ln>
                <a:noFill/>
              </a:ln>
              <a:solidFill>
                <a:prstClr val="black"/>
              </a:solidFill>
              <a:effectLst/>
              <a:uLnTx/>
              <a:uFillTx/>
              <a:latin typeface="Arial"/>
            </a:endParaRPr>
          </a:p>
        </p:txBody>
      </p:sp>
      <p:sp>
        <p:nvSpPr>
          <p:cNvPr id="622" name="CustomShape 3"/>
          <p:cNvSpPr/>
          <p:nvPr/>
        </p:nvSpPr>
        <p:spPr>
          <a:xfrm>
            <a:off x="335520" y="206100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0" i="0" u="none" strike="noStrike" kern="1200" cap="none" spc="-1" normalizeH="0" baseline="0" noProof="0" dirty="0">
                <a:ln>
                  <a:noFill/>
                </a:ln>
                <a:solidFill>
                  <a:srgbClr val="000000"/>
                </a:solidFill>
                <a:effectLst/>
                <a:uLnTx/>
                <a:uFillTx/>
                <a:latin typeface="Arial"/>
              </a:rPr>
              <a:t>Las </a:t>
            </a:r>
            <a:r>
              <a:rPr kumimoji="0" lang="en-US" sz="1800" b="0" i="0" u="none" strike="noStrike" kern="1200" cap="none" spc="-1" normalizeH="0" baseline="0" noProof="0" dirty="0" err="1">
                <a:ln>
                  <a:noFill/>
                </a:ln>
                <a:solidFill>
                  <a:srgbClr val="000000"/>
                </a:solidFill>
                <a:effectLst/>
                <a:uLnTx/>
                <a:uFillTx/>
                <a:latin typeface="Arial"/>
              </a:rPr>
              <a:t>principales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causas</a:t>
            </a:r>
            <a:r>
              <a:rPr kumimoji="0" lang="en-US" sz="1800" b="0" i="0" u="none" strike="noStrike" kern="1200" cap="none" spc="-1" normalizeH="0" baseline="0" noProof="0" dirty="0">
                <a:ln>
                  <a:noFill/>
                </a:ln>
                <a:solidFill>
                  <a:srgbClr val="000000"/>
                </a:solidFill>
                <a:effectLst/>
                <a:uLnTx/>
                <a:uFillTx/>
                <a:latin typeface="Arial"/>
              </a:rPr>
              <a:t> al </a:t>
            </a:r>
            <a:r>
              <a:rPr kumimoji="0" lang="en-US" sz="1800" b="0" i="0" u="none" strike="noStrike" kern="1200" cap="none" spc="-1" normalizeH="0" baseline="0" noProof="0" dirty="0" err="1">
                <a:ln>
                  <a:noFill/>
                </a:ln>
                <a:solidFill>
                  <a:srgbClr val="000000"/>
                </a:solidFill>
                <a:effectLst/>
                <a:uLnTx/>
                <a:uFillTx/>
                <a:latin typeface="Arial"/>
              </a:rPr>
              <a:t>obtener</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malos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resultados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a:t>
            </a:r>
            <a:r>
              <a:rPr kumimoji="0" lang="en-US" sz="1800" b="0" i="0" u="none" strike="noStrike" kern="1200" cap="none" spc="-1" normalizeH="0" baseline="0" noProof="0" dirty="0">
                <a:ln>
                  <a:noFill/>
                </a:ln>
                <a:solidFill>
                  <a:srgbClr val="000000"/>
                </a:solidFill>
                <a:effectLst/>
                <a:uLnTx/>
                <a:uFillTx/>
                <a:latin typeface="Arial"/>
              </a:rPr>
              <a:t> ML son el overfitting o el underfitting de los </a:t>
            </a:r>
            <a:r>
              <a:rPr kumimoji="0" lang="en-US" sz="1800" b="0" i="0" u="none" strike="noStrike" kern="1200" cap="none" spc="-1" normalizeH="0" baseline="0" noProof="0" dirty="0" err="1">
                <a:ln>
                  <a:noFill/>
                </a:ln>
                <a:solidFill>
                  <a:srgbClr val="000000"/>
                </a:solidFill>
                <a:effectLst/>
                <a:uLnTx/>
                <a:uFillTx/>
                <a:latin typeface="Arial"/>
              </a:rPr>
              <a:t>datos</a:t>
            </a:r>
            <a:r>
              <a:rPr kumimoji="0" lang="en-US" sz="1800" b="0" i="0" u="none" strike="noStrike" kern="1200" cap="none" spc="-1" normalizeH="0" baseline="0" noProof="0" dirty="0">
                <a:ln>
                  <a:noFill/>
                </a:ln>
                <a:solidFill>
                  <a:srgbClr val="000000"/>
                </a:solidFill>
                <a:effectLst/>
                <a:uLnTx/>
                <a:uFillTx/>
                <a:latin typeface="Arial"/>
              </a:rPr>
              <a:t>.</a:t>
            </a: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Arial"/>
              </a:rPr>
              <a:t>Si </a:t>
            </a:r>
            <a:r>
              <a:rPr kumimoji="0" lang="en-US" sz="1800" b="0" i="0" u="none" strike="noStrike" kern="1200" cap="none" spc="-1" normalizeH="0" baseline="0" noProof="0" dirty="0" err="1">
                <a:ln>
                  <a:noFill/>
                </a:ln>
                <a:solidFill>
                  <a:srgbClr val="000000"/>
                </a:solidFill>
                <a:effectLst/>
                <a:uLnTx/>
                <a:uFillTx/>
                <a:latin typeface="Arial"/>
              </a:rPr>
              <a:t>nuestros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datos</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entrenamiento</a:t>
            </a:r>
            <a:r>
              <a:rPr kumimoji="0" lang="en-US" sz="1800" b="0" i="0" u="none" strike="noStrike" kern="1200" cap="none" spc="-1" normalizeH="0" baseline="0" noProof="0" dirty="0">
                <a:ln>
                  <a:noFill/>
                </a:ln>
                <a:solidFill>
                  <a:srgbClr val="000000"/>
                </a:solidFill>
                <a:effectLst/>
                <a:uLnTx/>
                <a:uFillTx/>
                <a:latin typeface="Arial"/>
              </a:rPr>
              <a:t> son </a:t>
            </a:r>
            <a:r>
              <a:rPr kumimoji="0" lang="en-US" sz="1800" b="0" i="0" u="none" strike="noStrike" kern="1200" cap="none" spc="-1" normalizeH="0" baseline="0" noProof="0" dirty="0" err="1">
                <a:ln>
                  <a:noFill/>
                </a:ln>
                <a:solidFill>
                  <a:srgbClr val="000000"/>
                </a:solidFill>
                <a:effectLst/>
                <a:uLnTx/>
                <a:uFillTx/>
                <a:latin typeface="Arial"/>
              </a:rPr>
              <a:t>muy</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pocos</a:t>
            </a:r>
            <a:r>
              <a:rPr kumimoji="0" lang="en-US" sz="1800" b="0" i="0" u="none" strike="noStrike" kern="1200" cap="none" spc="-1" normalizeH="0" baseline="0" noProof="0" dirty="0">
                <a:ln>
                  <a:noFill/>
                </a:ln>
                <a:solidFill>
                  <a:srgbClr val="000000"/>
                </a:solidFill>
                <a:effectLst/>
                <a:uLnTx/>
                <a:uFillTx/>
                <a:latin typeface="Arial"/>
              </a:rPr>
              <a:t> o </a:t>
            </a:r>
            <a:r>
              <a:rPr kumimoji="0" lang="en-US" sz="1800" b="0" i="0" u="none" strike="noStrike" kern="1200" cap="none" spc="-1" normalizeH="0" baseline="0" noProof="0" dirty="0" err="1">
                <a:ln>
                  <a:noFill/>
                </a:ln>
                <a:solidFill>
                  <a:srgbClr val="000000"/>
                </a:solidFill>
                <a:effectLst/>
                <a:uLnTx/>
                <a:uFillTx/>
                <a:latin typeface="Arial"/>
              </a:rPr>
              <a:t>nuestro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modelo</a:t>
            </a:r>
            <a:r>
              <a:rPr kumimoji="0" lang="en-US" sz="1800" b="0" i="0" u="none" strike="noStrike" kern="1200" cap="none" spc="-1" normalizeH="0" baseline="0" noProof="0" dirty="0">
                <a:ln>
                  <a:noFill/>
                </a:ln>
                <a:solidFill>
                  <a:srgbClr val="000000"/>
                </a:solidFill>
                <a:effectLst/>
                <a:uLnTx/>
                <a:uFillTx/>
                <a:latin typeface="Arial"/>
              </a:rPr>
              <a:t> es </a:t>
            </a:r>
            <a:r>
              <a:rPr kumimoji="0" lang="en-US" sz="1800" b="0" i="0" u="none" strike="noStrike" kern="1200" cap="none" spc="-1" normalizeH="0" baseline="0" noProof="0" dirty="0" err="1">
                <a:ln>
                  <a:noFill/>
                </a:ln>
                <a:solidFill>
                  <a:srgbClr val="000000"/>
                </a:solidFill>
                <a:effectLst/>
                <a:uLnTx/>
                <a:uFillTx/>
                <a:latin typeface="Arial"/>
              </a:rPr>
              <a:t>demasiado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sencillo</a:t>
            </a:r>
            <a:r>
              <a:rPr kumimoji="0" lang="en-US" sz="1800" b="0" i="0" u="none" strike="noStrike" kern="1200" cap="none" spc="-1" normalizeH="0" baseline="0" noProof="0" dirty="0">
                <a:ln>
                  <a:noFill/>
                </a:ln>
                <a:solidFill>
                  <a:srgbClr val="000000"/>
                </a:solidFill>
                <a:effectLst/>
                <a:uLnTx/>
                <a:uFillTx/>
                <a:latin typeface="Arial"/>
              </a:rPr>
              <a:t> no </a:t>
            </a:r>
            <a:r>
              <a:rPr kumimoji="0" lang="en-US" sz="1800" b="0" i="0" u="none" strike="noStrike" kern="1200" cap="none" spc="-1" normalizeH="0" baseline="0" noProof="0" dirty="0" err="1">
                <a:ln>
                  <a:noFill/>
                </a:ln>
                <a:solidFill>
                  <a:srgbClr val="000000"/>
                </a:solidFill>
                <a:effectLst/>
                <a:uLnTx/>
                <a:uFillTx/>
                <a:latin typeface="Arial"/>
              </a:rPr>
              <a:t>será</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capaz</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aprender</a:t>
            </a:r>
            <a:r>
              <a:rPr kumimoji="0" lang="en-US" sz="1800" b="0" i="0" u="none" strike="noStrike" kern="1200" cap="none" spc="-1" normalizeH="0" baseline="0" noProof="0" dirty="0">
                <a:ln>
                  <a:noFill/>
                </a:ln>
                <a:solidFill>
                  <a:srgbClr val="000000"/>
                </a:solidFill>
                <a:effectLst/>
                <a:uLnTx/>
                <a:uFillTx/>
                <a:latin typeface="Arial"/>
              </a:rPr>
              <a:t> a resolver el </a:t>
            </a:r>
            <a:r>
              <a:rPr kumimoji="0" lang="en-US" sz="1800" b="0" i="0" u="none" strike="noStrike" kern="1200" cap="none" spc="-1" normalizeH="0" baseline="0" noProof="0" dirty="0" err="1">
                <a:ln>
                  <a:noFill/>
                </a:ln>
                <a:solidFill>
                  <a:srgbClr val="000000"/>
                </a:solidFill>
                <a:effectLst/>
                <a:uLnTx/>
                <a:uFillTx/>
                <a:latin typeface="Arial"/>
              </a:rPr>
              <a:t>problema</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a:ln>
                  <a:noFill/>
                </a:ln>
                <a:solidFill>
                  <a:srgbClr val="000000"/>
                </a:solidFill>
                <a:effectLst/>
                <a:uLnTx/>
                <a:uFillTx/>
                <a:latin typeface="Wingdings"/>
              </a:rPr>
              <a:t></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a:ln>
                  <a:noFill/>
                </a:ln>
                <a:solidFill>
                  <a:srgbClr val="000000"/>
                </a:solidFill>
                <a:effectLst/>
                <a:uLnTx/>
                <a:uFillTx/>
                <a:latin typeface="Arial"/>
              </a:rPr>
              <a:t>underfitting</a:t>
            </a:r>
            <a:r>
              <a:rPr kumimoji="0" lang="en-US" sz="1800" b="0" i="0" u="none" strike="noStrike" kern="1200" cap="none" spc="-1" normalizeH="0" baseline="0" noProof="0" dirty="0">
                <a:ln>
                  <a:noFill/>
                </a:ln>
                <a:solidFill>
                  <a:srgbClr val="000000"/>
                </a:solidFill>
                <a:effectLst/>
                <a:uLnTx/>
                <a:uFillTx/>
                <a:latin typeface="Arial"/>
              </a:rPr>
              <a:t> (High bias - Low variance).</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800" b="0" i="0" u="none" strike="noStrike" kern="1200" cap="none" spc="-1" normalizeH="0" baseline="0" noProof="0" dirty="0" err="1">
                <a:ln>
                  <a:noFill/>
                </a:ln>
                <a:solidFill>
                  <a:srgbClr val="000000"/>
                </a:solidFill>
                <a:effectLst/>
                <a:uLnTx/>
                <a:uFillTx/>
                <a:latin typeface="Arial"/>
              </a:rPr>
              <a:t>Cuando</a:t>
            </a:r>
            <a:r>
              <a:rPr kumimoji="0" lang="en-US" sz="1800" b="0" i="0" u="none" strike="noStrike" kern="1200" cap="none" spc="-1" normalizeH="0" baseline="0" noProof="0" dirty="0">
                <a:ln>
                  <a:noFill/>
                </a:ln>
                <a:solidFill>
                  <a:srgbClr val="000000"/>
                </a:solidFill>
                <a:effectLst/>
                <a:uLnTx/>
                <a:uFillTx/>
                <a:latin typeface="Arial"/>
              </a:rPr>
              <a:t> el </a:t>
            </a:r>
            <a:r>
              <a:rPr kumimoji="0" lang="en-US" sz="1800" b="0" i="0" u="none" strike="noStrike" kern="1200" cap="none" spc="-1" normalizeH="0" baseline="0" noProof="0" dirty="0" err="1">
                <a:ln>
                  <a:noFill/>
                </a:ln>
                <a:solidFill>
                  <a:srgbClr val="000000"/>
                </a:solidFill>
                <a:effectLst/>
                <a:uLnTx/>
                <a:uFillTx/>
                <a:latin typeface="Arial"/>
              </a:rPr>
              <a:t>algoritmo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sólo</a:t>
            </a:r>
            <a:r>
              <a:rPr kumimoji="0" lang="en-US" sz="1800" b="0" i="0" u="none" strike="noStrike" kern="1200" cap="none" spc="-1" normalizeH="0" baseline="0" noProof="0" dirty="0">
                <a:ln>
                  <a:noFill/>
                </a:ln>
                <a:solidFill>
                  <a:srgbClr val="000000"/>
                </a:solidFill>
                <a:effectLst/>
                <a:uLnTx/>
                <a:uFillTx/>
                <a:latin typeface="Arial"/>
              </a:rPr>
              <a:t> se </a:t>
            </a:r>
            <a:r>
              <a:rPr kumimoji="0" lang="en-US" sz="1800" b="0" i="0" u="none" strike="noStrike" kern="1200" cap="none" spc="-1" normalizeH="0" baseline="0" noProof="0" dirty="0" err="1">
                <a:ln>
                  <a:noFill/>
                </a:ln>
                <a:solidFill>
                  <a:srgbClr val="000000"/>
                </a:solidFill>
                <a:effectLst/>
                <a:uLnTx/>
                <a:uFillTx/>
                <a:latin typeface="Arial"/>
              </a:rPr>
              <a:t>ajusta</a:t>
            </a:r>
            <a:r>
              <a:rPr kumimoji="0" lang="en-US" sz="1800" b="0" i="0" u="none" strike="noStrike" kern="1200" cap="none" spc="-1" normalizeH="0" baseline="0" noProof="0" dirty="0">
                <a:ln>
                  <a:noFill/>
                </a:ln>
                <a:solidFill>
                  <a:srgbClr val="000000"/>
                </a:solidFill>
                <a:effectLst/>
                <a:uLnTx/>
                <a:uFillTx/>
                <a:latin typeface="Arial"/>
              </a:rPr>
              <a:t> a </a:t>
            </a:r>
            <a:r>
              <a:rPr kumimoji="0" lang="en-US" sz="1800" b="0" i="0" u="none" strike="noStrike" kern="1200" cap="none" spc="-1" normalizeH="0" baseline="0" noProof="0" dirty="0" err="1">
                <a:ln>
                  <a:noFill/>
                </a:ln>
                <a:solidFill>
                  <a:srgbClr val="000000"/>
                </a:solidFill>
                <a:effectLst/>
                <a:uLnTx/>
                <a:uFillTx/>
                <a:latin typeface="Arial"/>
              </a:rPr>
              <a:t>aprender</a:t>
            </a:r>
            <a:r>
              <a:rPr kumimoji="0" lang="en-US" sz="1800" b="0" i="0" u="none" strike="noStrike" kern="1200" cap="none" spc="-1" normalizeH="0" baseline="0" noProof="0" dirty="0">
                <a:ln>
                  <a:noFill/>
                </a:ln>
                <a:solidFill>
                  <a:srgbClr val="000000"/>
                </a:solidFill>
                <a:effectLst/>
                <a:uLnTx/>
                <a:uFillTx/>
                <a:latin typeface="Arial"/>
              </a:rPr>
              <a:t> los </a:t>
            </a:r>
            <a:r>
              <a:rPr kumimoji="0" lang="en-US" sz="1800" b="0" i="0" u="none" strike="noStrike" kern="1200" cap="none" spc="-1" normalizeH="0" baseline="0" noProof="0" dirty="0" err="1">
                <a:ln>
                  <a:noFill/>
                </a:ln>
                <a:solidFill>
                  <a:srgbClr val="000000"/>
                </a:solidFill>
                <a:effectLst/>
                <a:uLnTx/>
                <a:uFillTx/>
                <a:latin typeface="Arial"/>
              </a:rPr>
              <a:t>casos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particulares</a:t>
            </a:r>
            <a:r>
              <a:rPr kumimoji="0" lang="en-US" sz="1800" b="0" i="0" u="none" strike="noStrike" kern="1200" cap="none" spc="-1" normalizeH="0" baseline="0" noProof="0" dirty="0">
                <a:ln>
                  <a:noFill/>
                </a:ln>
                <a:solidFill>
                  <a:srgbClr val="000000"/>
                </a:solidFill>
                <a:effectLst/>
                <a:uLnTx/>
                <a:uFillTx/>
                <a:latin typeface="Arial"/>
              </a:rPr>
              <a:t> que le </a:t>
            </a:r>
            <a:r>
              <a:rPr kumimoji="0" lang="en-US" sz="1800" b="0" i="0" u="none" strike="noStrike" kern="1200" cap="none" spc="-1" normalizeH="0" baseline="0" noProof="0" dirty="0" err="1">
                <a:ln>
                  <a:noFill/>
                </a:ln>
                <a:solidFill>
                  <a:srgbClr val="000000"/>
                </a:solidFill>
                <a:effectLst/>
                <a:uLnTx/>
                <a:uFillTx/>
                <a:latin typeface="Arial"/>
              </a:rPr>
              <a:t>enseñamos</a:t>
            </a:r>
            <a:r>
              <a:rPr kumimoji="0" lang="en-US" sz="1800" b="0" i="0" u="none" strike="noStrike" kern="1200" cap="none" spc="-1" normalizeH="0" baseline="0" noProof="0" dirty="0">
                <a:ln>
                  <a:noFill/>
                </a:ln>
                <a:solidFill>
                  <a:srgbClr val="000000"/>
                </a:solidFill>
                <a:effectLst/>
                <a:uLnTx/>
                <a:uFillTx/>
                <a:latin typeface="Arial"/>
              </a:rPr>
              <a:t> y es </a:t>
            </a:r>
            <a:r>
              <a:rPr kumimoji="0" lang="en-US" sz="1800" b="0" i="0" u="none" strike="noStrike" kern="1200" cap="none" spc="-1" normalizeH="0" baseline="0" noProof="0" dirty="0" err="1">
                <a:ln>
                  <a:noFill/>
                </a:ln>
                <a:solidFill>
                  <a:srgbClr val="000000"/>
                </a:solidFill>
                <a:effectLst/>
                <a:uLnTx/>
                <a:uFillTx/>
                <a:latin typeface="Arial"/>
              </a:rPr>
              <a:t>incapaz</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reconocer</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nuevos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datos</a:t>
            </a:r>
            <a:r>
              <a:rPr kumimoji="0" lang="en-US" sz="1800" b="0" i="0" u="none" strike="noStrike" kern="1200" cap="none" spc="-1" normalizeH="0" baseline="0" noProof="0" dirty="0">
                <a:ln>
                  <a:noFill/>
                </a:ln>
                <a:solidFill>
                  <a:srgbClr val="000000"/>
                </a:solidFill>
                <a:effectLst/>
                <a:uLnTx/>
                <a:uFillTx/>
                <a:latin typeface="Arial"/>
              </a:rPr>
              <a:t> de entrada </a:t>
            </a:r>
            <a:r>
              <a:rPr kumimoji="0" lang="en-US" sz="1800" b="0" i="0" u="none" strike="noStrike" kern="1200" cap="none" spc="-1" normalizeH="0" baseline="0" noProof="0" dirty="0">
                <a:ln>
                  <a:noFill/>
                </a:ln>
                <a:solidFill>
                  <a:srgbClr val="000000"/>
                </a:solidFill>
                <a:effectLst/>
                <a:uLnTx/>
                <a:uFillTx/>
                <a:latin typeface="Wingdings"/>
              </a:rPr>
              <a:t></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err="1">
                <a:ln>
                  <a:noFill/>
                </a:ln>
                <a:solidFill>
                  <a:srgbClr val="000000"/>
                </a:solidFill>
                <a:effectLst/>
                <a:uLnTx/>
                <a:uFillTx/>
                <a:latin typeface="Arial"/>
              </a:rPr>
              <a:t>overfittting</a:t>
            </a:r>
            <a:r>
              <a:rPr kumimoji="0" lang="en-US" sz="1800" b="0" i="0" u="none" strike="noStrike" kern="1200" cap="none" spc="-1" normalizeH="0" baseline="0" noProof="0" dirty="0">
                <a:ln>
                  <a:noFill/>
                </a:ln>
                <a:solidFill>
                  <a:srgbClr val="000000"/>
                </a:solidFill>
                <a:effectLst/>
                <a:uLnTx/>
                <a:uFillTx/>
                <a:latin typeface="Arial"/>
              </a:rPr>
              <a:t> (Low bias - High variance)</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2276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1020096" y="423072"/>
            <a:ext cx="61048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r" defTabSz="914400" rtl="0" eaLnBrk="1" fontAlgn="auto" latinLnBrk="0" hangingPunct="1">
              <a:lnSpc>
                <a:spcPts val="5063"/>
              </a:lnSpc>
              <a:spcBef>
                <a:spcPts val="0"/>
              </a:spcBef>
              <a:spcAft>
                <a:spcPts val="0"/>
              </a:spcAft>
              <a:buClrTx/>
              <a:buSzTx/>
              <a:buFontTx/>
              <a:buNone/>
              <a:tabLst/>
              <a:defRPr/>
            </a:pPr>
            <a:r>
              <a:rPr kumimoji="0" lang="en-US" altLang="es-ES" sz="4000" b="1" i="0" u="none" strike="noStrike" kern="1200" cap="none" spc="0" normalizeH="0" baseline="0" noProof="0" dirty="0">
                <a:ln>
                  <a:noFill/>
                </a:ln>
                <a:solidFill>
                  <a:prstClr val="white"/>
                </a:solidFill>
                <a:effectLst/>
                <a:uLnTx/>
                <a:uFillTx/>
                <a:latin typeface="Source Sans Pro" panose="020B0503030403020204" pitchFamily="34" charset="0"/>
                <a:sym typeface="Bebas Neue" pitchFamily="34" charset="0"/>
              </a:rPr>
              <a:t>Previously…</a:t>
            </a:r>
          </a:p>
        </p:txBody>
      </p:sp>
    </p:spTree>
    <p:extLst>
      <p:ext uri="{BB962C8B-B14F-4D97-AF65-F5344CB8AC3E}">
        <p14:creationId xmlns:p14="http://schemas.microsoft.com/office/powerpoint/2010/main" val="13754730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4184" y="1508767"/>
            <a:ext cx="4843116" cy="2586478"/>
          </a:xfrm>
          <a:prstGeom prst="rect">
            <a:avLst/>
          </a:prstGeom>
        </p:spPr>
      </p:pic>
      <p:sp>
        <p:nvSpPr>
          <p:cNvPr id="624"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625" name="CustomShape 2"/>
          <p:cNvSpPr/>
          <p:nvPr/>
        </p:nvSpPr>
        <p:spPr>
          <a:xfrm>
            <a:off x="479520" y="1166685"/>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Arial"/>
              </a:rPr>
              <a:t>Overfitting/underfitting (II)</a:t>
            </a:r>
          </a:p>
          <a:p>
            <a:pPr marL="0" marR="0" lvl="0" indent="0" algn="l" defTabSz="914400" rtl="0" eaLnBrk="1" fontAlgn="auto" latinLnBrk="0" hangingPunct="1">
              <a:lnSpc>
                <a:spcPct val="100000"/>
              </a:lnSpc>
              <a:spcBef>
                <a:spcPts val="641"/>
              </a:spcBef>
              <a:spcAft>
                <a:spcPts val="0"/>
              </a:spcAft>
              <a:buClrTx/>
              <a:buSzTx/>
              <a:buFontTx/>
              <a:buNone/>
              <a:tabLst/>
              <a:defRPr/>
            </a:pPr>
            <a:endParaRPr kumimoji="0" lang="en-US" sz="3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641"/>
              </a:spcBef>
              <a:spcAft>
                <a:spcPts val="0"/>
              </a:spcAft>
              <a:buClrTx/>
              <a:buSzTx/>
              <a:buFontTx/>
              <a:buNone/>
              <a:tabLst/>
              <a:defRPr/>
            </a:pPr>
            <a:endParaRPr kumimoji="0" lang="en-US" sz="3200" b="0" i="0" u="none" strike="noStrike" kern="1200" cap="none" spc="-1" normalizeH="0" baseline="0" noProof="0" dirty="0">
              <a:ln>
                <a:noFill/>
              </a:ln>
              <a:solidFill>
                <a:prstClr val="black"/>
              </a:solidFill>
              <a:effectLst/>
              <a:uLnTx/>
              <a:uFillTx/>
              <a:latin typeface="Arial"/>
            </a:endParaRPr>
          </a:p>
        </p:txBody>
      </p:sp>
      <p:sp>
        <p:nvSpPr>
          <p:cNvPr id="626" name="CustomShape 3"/>
          <p:cNvSpPr/>
          <p:nvPr/>
        </p:nvSpPr>
        <p:spPr>
          <a:xfrm>
            <a:off x="335520" y="206100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1" i="0" u="none" strike="noStrike" kern="1200" cap="none" spc="-1" normalizeH="0" baseline="0" noProof="0" dirty="0">
              <a:ln>
                <a:noFill/>
              </a:ln>
              <a:solidFill>
                <a:srgbClr val="000000"/>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1" i="0" u="none" strike="noStrike" kern="1200" cap="none" spc="-1" normalizeH="0" baseline="0" noProof="0" dirty="0">
              <a:ln>
                <a:noFill/>
              </a:ln>
              <a:solidFill>
                <a:srgbClr val="000000"/>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1" i="0" u="none" strike="noStrike" kern="1200" cap="none" spc="-1" normalizeH="0" baseline="0" noProof="0" dirty="0">
              <a:ln>
                <a:noFill/>
              </a:ln>
              <a:solidFill>
                <a:srgbClr val="000000"/>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1" i="0" u="none" strike="noStrike" kern="1200" cap="none" spc="-1" normalizeH="0" baseline="0" noProof="0" dirty="0">
              <a:ln>
                <a:noFill/>
              </a:ln>
              <a:solidFill>
                <a:srgbClr val="000000"/>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1" i="0" u="none" strike="noStrike" kern="1200" cap="none" spc="-1" normalizeH="0" baseline="0" noProof="0" dirty="0">
              <a:ln>
                <a:noFill/>
              </a:ln>
              <a:solidFill>
                <a:srgbClr val="000000"/>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1" i="0" u="none" strike="noStrike" kern="1200" cap="none" spc="-1" normalizeH="0" baseline="0" noProof="0" dirty="0">
                <a:ln>
                  <a:noFill/>
                </a:ln>
                <a:solidFill>
                  <a:srgbClr val="000000"/>
                </a:solidFill>
                <a:effectLst/>
                <a:uLnTx/>
                <a:uFillTx/>
                <a:latin typeface="Arial"/>
              </a:rPr>
              <a:t>¿</a:t>
            </a:r>
            <a:r>
              <a:rPr kumimoji="0" lang="en-US" sz="1800" b="1" i="0" u="none" strike="noStrike" kern="1200" cap="none" spc="-1" normalizeH="0" baseline="0" noProof="0" dirty="0" err="1">
                <a:ln>
                  <a:noFill/>
                </a:ln>
                <a:solidFill>
                  <a:srgbClr val="000000"/>
                </a:solidFill>
                <a:effectLst/>
                <a:uLnTx/>
                <a:uFillTx/>
                <a:latin typeface="Arial"/>
              </a:rPr>
              <a:t>Cómo</a:t>
            </a:r>
            <a:r>
              <a:rPr kumimoji="0" lang="en-US" sz="1800" b="1"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err="1">
                <a:ln>
                  <a:noFill/>
                </a:ln>
                <a:solidFill>
                  <a:srgbClr val="000000"/>
                </a:solidFill>
                <a:effectLst/>
                <a:uLnTx/>
                <a:uFillTx/>
                <a:latin typeface="Arial"/>
              </a:rPr>
              <a:t>detectar</a:t>
            </a:r>
            <a:r>
              <a:rPr kumimoji="0" lang="en-US" sz="1800" b="1" i="0" u="none" strike="noStrike" kern="1200" cap="none" spc="-1" normalizeH="0" baseline="0" noProof="0" dirty="0">
                <a:ln>
                  <a:noFill/>
                </a:ln>
                <a:solidFill>
                  <a:srgbClr val="000000"/>
                </a:solidFill>
                <a:effectLst/>
                <a:uLnTx/>
                <a:uFillTx/>
                <a:latin typeface="Arial"/>
              </a:rPr>
              <a:t> el overfitting?</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0" i="0" u="none" strike="noStrike" kern="1200" cap="none" spc="-1" normalizeH="0" baseline="0" noProof="0" dirty="0">
                <a:ln>
                  <a:noFill/>
                </a:ln>
                <a:solidFill>
                  <a:srgbClr val="000000"/>
                </a:solidFill>
                <a:effectLst/>
                <a:uLnTx/>
                <a:uFillTx/>
                <a:latin typeface="Arial"/>
              </a:rPr>
              <a:t>Si el </a:t>
            </a:r>
            <a:r>
              <a:rPr kumimoji="0" lang="en-US" sz="1800" b="0" i="0" u="none" strike="noStrike" kern="1200" cap="none" spc="-1" normalizeH="0" baseline="0" noProof="0" dirty="0" err="1">
                <a:ln>
                  <a:noFill/>
                </a:ln>
                <a:solidFill>
                  <a:srgbClr val="000000"/>
                </a:solidFill>
                <a:effectLst/>
                <a:uLnTx/>
                <a:uFillTx/>
                <a:latin typeface="Arial"/>
              </a:rPr>
              <a:t>modelo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entrenado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tiene</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a:t>
            </a:r>
            <a:r>
              <a:rPr kumimoji="0" lang="en-US" sz="1800" b="0" i="0" u="none" strike="noStrike" kern="1200" cap="none" spc="-1" normalizeH="0" baseline="0" noProof="0" dirty="0">
                <a:ln>
                  <a:noFill/>
                </a:ln>
                <a:solidFill>
                  <a:srgbClr val="000000"/>
                </a:solidFill>
                <a:effectLst/>
                <a:uLnTx/>
                <a:uFillTx/>
                <a:latin typeface="Arial"/>
              </a:rPr>
              <a:t> el conjunto de </a:t>
            </a:r>
            <a:r>
              <a:rPr kumimoji="0" lang="en-US" sz="1800" b="0" i="0" u="none" strike="noStrike" kern="1200" cap="none" spc="-1" normalizeH="0" baseline="0" noProof="0" dirty="0" err="1">
                <a:ln>
                  <a:noFill/>
                </a:ln>
                <a:solidFill>
                  <a:srgbClr val="000000"/>
                </a:solidFill>
                <a:effectLst/>
                <a:uLnTx/>
                <a:uFillTx/>
                <a:latin typeface="Arial"/>
              </a:rPr>
              <a:t>validación</a:t>
            </a:r>
            <a:r>
              <a:rPr kumimoji="0" lang="en-US" sz="1800" b="0" i="0" u="none" strike="noStrike" kern="1200" cap="none" spc="-1" normalizeH="0" baseline="0" noProof="0" dirty="0">
                <a:ln>
                  <a:noFill/>
                </a:ln>
                <a:solidFill>
                  <a:srgbClr val="000000"/>
                </a:solidFill>
                <a:effectLst/>
                <a:uLnTx/>
                <a:uFillTx/>
                <a:latin typeface="Arial"/>
              </a:rPr>
              <a:t> un error mucho mayor que </a:t>
            </a:r>
            <a:r>
              <a:rPr kumimoji="0" lang="en-US" sz="1800" b="0" i="0" u="none" strike="noStrike" kern="1200" cap="none" spc="-1" normalizeH="0" baseline="0" noProof="0" dirty="0" err="1">
                <a:ln>
                  <a:noFill/>
                </a:ln>
                <a:solidFill>
                  <a:srgbClr val="000000"/>
                </a:solidFill>
                <a:effectLst/>
                <a:uLnTx/>
                <a:uFillTx/>
                <a:latin typeface="Arial"/>
              </a:rPr>
              <a:t>en</a:t>
            </a:r>
            <a:r>
              <a:rPr kumimoji="0" lang="en-US" sz="1800" b="0" i="0" u="none" strike="noStrike" kern="1200" cap="none" spc="-1" normalizeH="0" baseline="0" noProof="0" dirty="0">
                <a:ln>
                  <a:noFill/>
                </a:ln>
                <a:solidFill>
                  <a:srgbClr val="000000"/>
                </a:solidFill>
                <a:effectLst/>
                <a:uLnTx/>
                <a:uFillTx/>
                <a:latin typeface="Arial"/>
              </a:rPr>
              <a:t> el conjunto de train, </a:t>
            </a:r>
            <a:r>
              <a:rPr kumimoji="0" lang="en-US" sz="1800" b="0" i="0" u="none" strike="noStrike" kern="1200" cap="none" spc="-1" normalizeH="0" baseline="0" noProof="0" dirty="0" err="1">
                <a:ln>
                  <a:noFill/>
                </a:ln>
                <a:solidFill>
                  <a:srgbClr val="000000"/>
                </a:solidFill>
                <a:effectLst/>
                <a:uLnTx/>
                <a:uFillTx/>
                <a:latin typeface="Arial"/>
              </a:rPr>
              <a:t>esto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sugiere</a:t>
            </a:r>
            <a:r>
              <a:rPr kumimoji="0" lang="en-US" sz="1800" b="0" i="0" u="none" strike="noStrike" kern="1200" cap="none" spc="-1" normalizeH="0" baseline="0" noProof="0" dirty="0">
                <a:ln>
                  <a:noFill/>
                </a:ln>
                <a:solidFill>
                  <a:srgbClr val="000000"/>
                </a:solidFill>
                <a:effectLst/>
                <a:uLnTx/>
                <a:uFillTx/>
                <a:latin typeface="Arial"/>
              </a:rPr>
              <a:t> la </a:t>
            </a:r>
            <a:r>
              <a:rPr kumimoji="0" lang="en-US" sz="1800" b="0" i="0" u="none" strike="noStrike" kern="1200" cap="none" spc="-1" normalizeH="0" baseline="0" noProof="0" dirty="0" err="1">
                <a:ln>
                  <a:noFill/>
                </a:ln>
                <a:solidFill>
                  <a:srgbClr val="000000"/>
                </a:solidFill>
                <a:effectLst/>
                <a:uLnTx/>
                <a:uFillTx/>
                <a:latin typeface="Arial"/>
              </a:rPr>
              <a:t>posibilidad</a:t>
            </a:r>
            <a:r>
              <a:rPr kumimoji="0" lang="en-US" sz="1800" b="0" i="0" u="none" strike="noStrike" kern="1200" cap="none" spc="-1" normalizeH="0" baseline="0" noProof="0" dirty="0">
                <a:ln>
                  <a:noFill/>
                </a:ln>
                <a:solidFill>
                  <a:srgbClr val="000000"/>
                </a:solidFill>
                <a:effectLst/>
                <a:uLnTx/>
                <a:uFillTx/>
                <a:latin typeface="Arial"/>
              </a:rPr>
              <a:t> de un </a:t>
            </a:r>
            <a:r>
              <a:rPr kumimoji="0" lang="en-US" sz="1800" b="0" i="0" u="none" strike="noStrike" kern="1200" cap="none" spc="-1" normalizeH="0" baseline="0" noProof="0" dirty="0" err="1">
                <a:ln>
                  <a:noFill/>
                </a:ln>
                <a:solidFill>
                  <a:srgbClr val="000000"/>
                </a:solidFill>
                <a:effectLst/>
                <a:uLnTx/>
                <a:uFillTx/>
                <a:latin typeface="Arial"/>
              </a:rPr>
              <a:t>problema</a:t>
            </a:r>
            <a:r>
              <a:rPr kumimoji="0" lang="en-US" sz="1800" b="0" i="0" u="none" strike="noStrike" kern="1200" cap="none" spc="-1" normalizeH="0" baseline="0" noProof="0" dirty="0">
                <a:ln>
                  <a:noFill/>
                </a:ln>
                <a:solidFill>
                  <a:srgbClr val="000000"/>
                </a:solidFill>
                <a:effectLst/>
                <a:uLnTx/>
                <a:uFillTx/>
                <a:latin typeface="Arial"/>
              </a:rPr>
              <a:t> de overfitting.</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1" i="0" u="none" strike="noStrike" kern="1200" cap="none" spc="-1" normalizeH="0" baseline="0" noProof="0" dirty="0">
                <a:ln>
                  <a:noFill/>
                </a:ln>
                <a:solidFill>
                  <a:srgbClr val="000000"/>
                </a:solidFill>
                <a:effectLst/>
                <a:uLnTx/>
                <a:uFillTx/>
                <a:latin typeface="Arial"/>
              </a:rPr>
              <a:t>¿</a:t>
            </a:r>
            <a:r>
              <a:rPr kumimoji="0" lang="en-US" sz="1800" b="1" i="0" u="none" strike="noStrike" kern="1200" cap="none" spc="-1" normalizeH="0" baseline="0" noProof="0" dirty="0" err="1">
                <a:ln>
                  <a:noFill/>
                </a:ln>
                <a:solidFill>
                  <a:srgbClr val="000000"/>
                </a:solidFill>
                <a:effectLst/>
                <a:uLnTx/>
                <a:uFillTx/>
                <a:latin typeface="Arial"/>
              </a:rPr>
              <a:t>Cómo</a:t>
            </a:r>
            <a:r>
              <a:rPr kumimoji="0" lang="en-US" sz="1800" b="1"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err="1">
                <a:ln>
                  <a:noFill/>
                </a:ln>
                <a:solidFill>
                  <a:srgbClr val="000000"/>
                </a:solidFill>
                <a:effectLst/>
                <a:uLnTx/>
                <a:uFillTx/>
                <a:latin typeface="Arial"/>
              </a:rPr>
              <a:t>detectar</a:t>
            </a:r>
            <a:r>
              <a:rPr kumimoji="0" lang="en-US" sz="1800" b="1" i="0" u="none" strike="noStrike" kern="1200" cap="none" spc="-1" normalizeH="0" baseline="0" noProof="0" dirty="0">
                <a:ln>
                  <a:noFill/>
                </a:ln>
                <a:solidFill>
                  <a:srgbClr val="000000"/>
                </a:solidFill>
                <a:effectLst/>
                <a:uLnTx/>
                <a:uFillTx/>
                <a:latin typeface="Arial"/>
              </a:rPr>
              <a:t> el </a:t>
            </a:r>
            <a:r>
              <a:rPr kumimoji="0" lang="en-US" sz="1800" b="1" i="0" u="none" strike="noStrike" kern="1200" cap="none" spc="-1" normalizeH="0" baseline="0" noProof="0" dirty="0" err="1">
                <a:ln>
                  <a:noFill/>
                </a:ln>
                <a:solidFill>
                  <a:srgbClr val="000000"/>
                </a:solidFill>
                <a:effectLst/>
                <a:uLnTx/>
                <a:uFillTx/>
                <a:latin typeface="Arial"/>
              </a:rPr>
              <a:t>underfitting</a:t>
            </a:r>
            <a:r>
              <a:rPr kumimoji="0" lang="en-US" sz="1800" b="1" i="0" u="none" strike="noStrike" kern="1200" cap="none" spc="-1" normalizeH="0" baseline="0" noProof="0" dirty="0">
                <a:ln>
                  <a:noFill/>
                </a:ln>
                <a:solidFill>
                  <a:srgbClr val="000000"/>
                </a:solidFill>
                <a:effectLst/>
                <a:uLnTx/>
                <a:uFillTx/>
                <a:latin typeface="Arial"/>
              </a:rPr>
              <a:t>?</a:t>
            </a: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0" i="0" u="none" strike="noStrike" kern="1200" cap="none" spc="-1" normalizeH="0" baseline="0" noProof="0" dirty="0" err="1">
                <a:ln>
                  <a:noFill/>
                </a:ln>
                <a:solidFill>
                  <a:srgbClr val="000000"/>
                </a:solidFill>
                <a:effectLst/>
                <a:uLnTx/>
                <a:uFillTx/>
                <a:latin typeface="Arial"/>
              </a:rPr>
              <a:t>Cuándo</a:t>
            </a:r>
            <a:r>
              <a:rPr kumimoji="0" lang="en-US" sz="1800" b="0" i="0" u="none" strike="noStrike" kern="1200" cap="none" spc="-1" normalizeH="0" baseline="0" noProof="0" dirty="0">
                <a:ln>
                  <a:noFill/>
                </a:ln>
                <a:solidFill>
                  <a:srgbClr val="000000"/>
                </a:solidFill>
                <a:effectLst/>
                <a:uLnTx/>
                <a:uFillTx/>
                <a:latin typeface="Arial"/>
              </a:rPr>
              <a:t> el error de train </a:t>
            </a:r>
            <a:r>
              <a:rPr kumimoji="0" lang="en-US" sz="1800" b="0" i="0" u="none" strike="noStrike" kern="1200" cap="none" spc="-1" normalizeH="0" baseline="0" noProof="0" dirty="0" err="1">
                <a:ln>
                  <a:noFill/>
                </a:ln>
                <a:solidFill>
                  <a:srgbClr val="000000"/>
                </a:solidFill>
                <a:effectLst/>
                <a:uLnTx/>
                <a:uFillTx/>
                <a:latin typeface="Arial"/>
              </a:rPr>
              <a:t>parece</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demasiado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elevado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podemos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tener</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sospechas</a:t>
            </a:r>
            <a:r>
              <a:rPr kumimoji="0" lang="en-US" sz="1800" b="0" i="0" u="none" strike="noStrike" kern="1200" cap="none" spc="-1" normalizeH="0" baseline="0" noProof="0" dirty="0">
                <a:ln>
                  <a:noFill/>
                </a:ln>
                <a:solidFill>
                  <a:srgbClr val="000000"/>
                </a:solidFill>
                <a:effectLst/>
                <a:uLnTx/>
                <a:uFillTx/>
                <a:latin typeface="Arial"/>
              </a:rPr>
              <a:t> de overfitting.</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0" i="0" u="none" strike="noStrike" kern="1200" cap="none" spc="-1" normalizeH="0" baseline="0" noProof="0" dirty="0" err="1">
                <a:ln>
                  <a:noFill/>
                </a:ln>
                <a:solidFill>
                  <a:srgbClr val="000000"/>
                </a:solidFill>
                <a:effectLst/>
                <a:uLnTx/>
                <a:uFillTx/>
                <a:latin typeface="Arial"/>
              </a:rPr>
              <a:t>También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si</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a:t>
            </a:r>
            <a:r>
              <a:rPr kumimoji="0" lang="en-US" sz="1800" b="0" i="0" u="none" strike="noStrike" kern="1200" cap="none" spc="-1" normalizeH="0" baseline="0" noProof="0" dirty="0">
                <a:ln>
                  <a:noFill/>
                </a:ln>
                <a:solidFill>
                  <a:srgbClr val="000000"/>
                </a:solidFill>
                <a:effectLst/>
                <a:uLnTx/>
                <a:uFillTx/>
                <a:latin typeface="Arial"/>
              </a:rPr>
              <a:t> el conjunto de </a:t>
            </a:r>
            <a:r>
              <a:rPr kumimoji="0" lang="en-US" sz="1800" b="0" i="0" u="none" strike="noStrike" kern="1200" cap="none" spc="-1" normalizeH="0" baseline="0" noProof="0" dirty="0" err="1">
                <a:ln>
                  <a:noFill/>
                </a:ln>
                <a:solidFill>
                  <a:srgbClr val="000000"/>
                </a:solidFill>
                <a:effectLst/>
                <a:uLnTx/>
                <a:uFillTx/>
                <a:latin typeface="Arial"/>
              </a:rPr>
              <a:t>validación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sólo</a:t>
            </a:r>
            <a:r>
              <a:rPr kumimoji="0" lang="en-US" sz="1800" b="0" i="0" u="none" strike="noStrike" kern="1200" cap="none" spc="-1" normalizeH="0" baseline="0" noProof="0" dirty="0">
                <a:ln>
                  <a:noFill/>
                </a:ln>
                <a:solidFill>
                  <a:srgbClr val="000000"/>
                </a:solidFill>
                <a:effectLst/>
                <a:uLnTx/>
                <a:uFillTx/>
                <a:latin typeface="Arial"/>
              </a:rPr>
              <a:t> se </a:t>
            </a:r>
            <a:r>
              <a:rPr kumimoji="0" lang="en-US" sz="1800" b="0" i="0" u="none" strike="noStrike" kern="1200" cap="none" spc="-1" normalizeH="0" baseline="0" noProof="0" dirty="0" err="1">
                <a:ln>
                  <a:noFill/>
                </a:ln>
                <a:solidFill>
                  <a:srgbClr val="000000"/>
                </a:solidFill>
                <a:effectLst/>
                <a:uLnTx/>
                <a:uFillTx/>
                <a:latin typeface="Arial"/>
              </a:rPr>
              <a:t>acierta</a:t>
            </a:r>
            <a:r>
              <a:rPr kumimoji="0" lang="en-US" sz="1800" b="0" i="0" u="none" strike="noStrike" kern="1200" cap="none" spc="-1" normalizeH="0" baseline="0" noProof="0" dirty="0">
                <a:ln>
                  <a:noFill/>
                </a:ln>
                <a:solidFill>
                  <a:srgbClr val="000000"/>
                </a:solidFill>
                <a:effectLst/>
                <a:uLnTx/>
                <a:uFillTx/>
                <a:latin typeface="Arial"/>
              </a:rPr>
              <a:t> un </a:t>
            </a:r>
            <a:r>
              <a:rPr kumimoji="0" lang="en-US" sz="1800" b="0" i="0" u="none" strike="noStrike" kern="1200" cap="none" spc="-1" normalizeH="0" baseline="0" noProof="0" dirty="0" err="1">
                <a:ln>
                  <a:noFill/>
                </a:ln>
                <a:solidFill>
                  <a:srgbClr val="000000"/>
                </a:solidFill>
                <a:effectLst/>
                <a:uLnTx/>
                <a:uFillTx/>
                <a:latin typeface="Arial"/>
              </a:rPr>
              <a:t>tipo</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clase</a:t>
            </a:r>
            <a:r>
              <a:rPr kumimoji="0" lang="en-US" sz="1800" b="0" i="0" u="none" strike="noStrike" kern="1200" cap="none" spc="-1" normalizeH="0" baseline="0" noProof="0" dirty="0">
                <a:ln>
                  <a:noFill/>
                </a:ln>
                <a:solidFill>
                  <a:srgbClr val="000000"/>
                </a:solidFill>
                <a:effectLst/>
                <a:uLnTx/>
                <a:uFillTx/>
                <a:latin typeface="Arial"/>
              </a:rPr>
              <a:t> o el </a:t>
            </a:r>
            <a:r>
              <a:rPr kumimoji="0" lang="en-US" sz="1800" b="0" i="0" u="none" strike="noStrike" kern="1200" cap="none" spc="-1" normalizeH="0" baseline="0" noProof="0" dirty="0" err="1">
                <a:ln>
                  <a:noFill/>
                </a:ln>
                <a:solidFill>
                  <a:srgbClr val="000000"/>
                </a:solidFill>
                <a:effectLst/>
                <a:uLnTx/>
                <a:uFillTx/>
                <a:latin typeface="Arial"/>
              </a:rPr>
              <a:t>único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resultado</a:t>
            </a:r>
            <a:r>
              <a:rPr kumimoji="0" lang="en-US" sz="1800" b="0" i="0" u="none" strike="noStrike" kern="1200" cap="none" spc="-1" normalizeH="0" baseline="0" noProof="0" dirty="0">
                <a:ln>
                  <a:noFill/>
                </a:ln>
                <a:solidFill>
                  <a:srgbClr val="000000"/>
                </a:solidFill>
                <a:effectLst/>
                <a:uLnTx/>
                <a:uFillTx/>
                <a:latin typeface="Arial"/>
              </a:rPr>
              <a:t> que se </a:t>
            </a:r>
            <a:r>
              <a:rPr kumimoji="0" lang="en-US" sz="1800" b="0" i="0" u="none" strike="noStrike" kern="1200" cap="none" spc="-1" normalizeH="0" baseline="0" noProof="0" dirty="0" err="1">
                <a:ln>
                  <a:noFill/>
                </a:ln>
                <a:solidFill>
                  <a:srgbClr val="000000"/>
                </a:solidFill>
                <a:effectLst/>
                <a:uLnTx/>
                <a:uFillTx/>
                <a:latin typeface="Arial"/>
              </a:rPr>
              <a:t>obtiene</a:t>
            </a:r>
            <a:r>
              <a:rPr kumimoji="0" lang="en-US" sz="1800" b="0" i="0" u="none" strike="noStrike" kern="1200" cap="none" spc="-1" normalizeH="0" baseline="0" noProof="0" dirty="0">
                <a:ln>
                  <a:noFill/>
                </a:ln>
                <a:solidFill>
                  <a:srgbClr val="000000"/>
                </a:solidFill>
                <a:effectLst/>
                <a:uLnTx/>
                <a:uFillTx/>
                <a:latin typeface="Arial"/>
              </a:rPr>
              <a:t> es </a:t>
            </a:r>
            <a:r>
              <a:rPr kumimoji="0" lang="en-US" sz="1800" b="0" i="0" u="none" strike="noStrike" kern="1200" cap="none" spc="-1" normalizeH="0" baseline="0" noProof="0" dirty="0" err="1">
                <a:ln>
                  <a:noFill/>
                </a:ln>
                <a:solidFill>
                  <a:srgbClr val="000000"/>
                </a:solidFill>
                <a:effectLst/>
                <a:uLnTx/>
                <a:uFillTx/>
                <a:latin typeface="Arial"/>
              </a:rPr>
              <a:t>siempre</a:t>
            </a:r>
            <a:r>
              <a:rPr kumimoji="0" lang="en-US" sz="1800" b="0" i="0" u="none" strike="noStrike" kern="1200" cap="none" spc="-1" normalizeH="0" baseline="0" noProof="0" dirty="0">
                <a:ln>
                  <a:noFill/>
                </a:ln>
                <a:solidFill>
                  <a:srgbClr val="000000"/>
                </a:solidFill>
                <a:effectLst/>
                <a:uLnTx/>
                <a:uFillTx/>
                <a:latin typeface="Arial"/>
              </a:rPr>
              <a:t> el </a:t>
            </a:r>
            <a:r>
              <a:rPr kumimoji="0" lang="en-US" sz="1800" b="0" i="0" u="none" strike="noStrike" kern="1200" cap="none" spc="-1" normalizeH="0" baseline="0" noProof="0" dirty="0" err="1">
                <a:ln>
                  <a:noFill/>
                </a:ln>
                <a:solidFill>
                  <a:srgbClr val="000000"/>
                </a:solidFill>
                <a:effectLst/>
                <a:uLnTx/>
                <a:uFillTx/>
                <a:latin typeface="Arial"/>
              </a:rPr>
              <a:t>mismo</a:t>
            </a:r>
            <a:r>
              <a:rPr kumimoji="0" lang="en-US" sz="1800" b="0" i="0" u="none" strike="noStrike" kern="1200" cap="none" spc="-1" normalizeH="0" baseline="0" noProof="0" dirty="0">
                <a:ln>
                  <a:noFill/>
                </a:ln>
                <a:solidFill>
                  <a:srgbClr val="000000"/>
                </a:solidFill>
                <a:effectLst/>
                <a:uLnTx/>
                <a:uFillTx/>
                <a:latin typeface="Arial"/>
              </a:rPr>
              <a:t> valor, o </a:t>
            </a:r>
            <a:r>
              <a:rPr kumimoji="0" lang="en-US" sz="1800" b="0" i="0" u="none" strike="noStrike" kern="1200" cap="none" spc="-1" normalizeH="0" baseline="0" noProof="0" dirty="0" err="1">
                <a:ln>
                  <a:noFill/>
                </a:ln>
                <a:solidFill>
                  <a:srgbClr val="000000"/>
                </a:solidFill>
                <a:effectLst/>
                <a:uLnTx/>
                <a:uFillTx/>
                <a:latin typeface="Arial"/>
              </a:rPr>
              <a:t>valores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similares</a:t>
            </a:r>
            <a:r>
              <a:rPr kumimoji="0" lang="en-US" sz="1800" b="0" i="0" u="none" strike="noStrike" kern="1200" cap="none" spc="-1" normalizeH="0" baseline="0" noProof="0" dirty="0">
                <a:ln>
                  <a:noFill/>
                </a:ln>
                <a:solidFill>
                  <a:srgbClr val="000000"/>
                </a:solidFill>
                <a:effectLst/>
                <a:uLnTx/>
                <a:uFillTx/>
                <a:latin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52059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6">
                                            <p:txEl>
                                              <p:pRg st="10" end="10"/>
                                            </p:txEl>
                                          </p:spTgt>
                                        </p:tgtEl>
                                        <p:attrNameLst>
                                          <p:attrName>style.visibility</p:attrName>
                                        </p:attrNameLst>
                                      </p:cBhvr>
                                      <p:to>
                                        <p:strVal val="visible"/>
                                      </p:to>
                                    </p:set>
                                    <p:anim calcmode="lin" valueType="num">
                                      <p:cBhvr additive="base">
                                        <p:cTn id="31" dur="500" fill="hold"/>
                                        <p:tgtEl>
                                          <p:spTgt spid="626">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rPr>
              <a:t>Conceptos</a:t>
            </a:r>
            <a:r>
              <a:rPr kumimoji="0" lang="en-US" sz="4800" b="0" i="0" u="none" strike="noStrike" kern="1200" cap="all" spc="-1" normalizeH="0" baseline="0" noProof="0" dirty="0">
                <a:ln>
                  <a:noFill/>
                </a:ln>
                <a:solidFill>
                  <a:srgbClr val="0097B6"/>
                </a:solidFill>
                <a:effectLst/>
                <a:uLnTx/>
                <a:uFillTx/>
                <a:latin typeface="Arial"/>
              </a:rPr>
              <a:t> ml</a:t>
            </a:r>
            <a:endParaRPr kumimoji="0" lang="en-US" sz="4800" b="0" i="0" u="none" strike="noStrike" kern="1200" cap="none" spc="-1" normalizeH="0" baseline="0" noProof="0" dirty="0">
              <a:ln>
                <a:noFill/>
              </a:ln>
              <a:solidFill>
                <a:prstClr val="black"/>
              </a:solidFill>
              <a:effectLst/>
              <a:uLnTx/>
              <a:uFillTx/>
              <a:latin typeface="Arial"/>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Arial"/>
              </a:rPr>
              <a:t>Overfitting/underfitting (III)</a:t>
            </a:r>
            <a:endParaRPr kumimoji="0" lang="en-US" sz="3200" b="0" i="0" u="none" strike="noStrike" kern="1200" cap="none" spc="-1" normalizeH="0" baseline="0" noProof="0" dirty="0">
              <a:ln>
                <a:noFill/>
              </a:ln>
              <a:solidFill>
                <a:prstClr val="black"/>
              </a:solidFill>
              <a:effectLst/>
              <a:uLnTx/>
              <a:uFillTx/>
              <a:latin typeface="Arial"/>
            </a:endParaRPr>
          </a:p>
        </p:txBody>
      </p:sp>
      <p:sp>
        <p:nvSpPr>
          <p:cNvPr id="629" name="CustomShape 3"/>
          <p:cNvSpPr/>
          <p:nvPr/>
        </p:nvSpPr>
        <p:spPr>
          <a:xfrm>
            <a:off x="372360" y="186336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800" b="1" i="0" u="none" strike="noStrike" kern="1200" cap="none" spc="-1" normalizeH="0" baseline="0" noProof="0" dirty="0" err="1">
                <a:ln>
                  <a:noFill/>
                </a:ln>
                <a:solidFill>
                  <a:srgbClr val="000000"/>
                </a:solidFill>
                <a:effectLst/>
                <a:uLnTx/>
                <a:uFillTx/>
                <a:latin typeface="Arial"/>
              </a:rPr>
              <a:t>Prevenir</a:t>
            </a:r>
            <a:r>
              <a:rPr kumimoji="0" lang="en-US" sz="1800" b="1" i="0" u="none" strike="noStrike" kern="1200" cap="none" spc="-1" normalizeH="0" baseline="0" noProof="0" dirty="0">
                <a:ln>
                  <a:noFill/>
                </a:ln>
                <a:solidFill>
                  <a:srgbClr val="000000"/>
                </a:solidFill>
                <a:effectLst/>
                <a:uLnTx/>
                <a:uFillTx/>
                <a:latin typeface="Arial"/>
              </a:rPr>
              <a:t> el overfitting</a:t>
            </a:r>
            <a:endParaRPr kumimoji="0" lang="en-US" sz="18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1199"/>
              </a:spcAft>
              <a:buClr>
                <a:srgbClr val="000000"/>
              </a:buClr>
              <a:buSzTx/>
              <a:buFont typeface="Arial"/>
              <a:buChar char="•"/>
              <a:tabLst/>
              <a:defRPr/>
            </a:pPr>
            <a:r>
              <a:rPr kumimoji="0" lang="en-US" sz="1600" b="1" i="0" u="none" strike="noStrike" kern="1200" cap="none" spc="-1" normalizeH="0" baseline="0" noProof="0" dirty="0" err="1">
                <a:ln>
                  <a:noFill/>
                </a:ln>
                <a:solidFill>
                  <a:srgbClr val="000000"/>
                </a:solidFill>
                <a:effectLst/>
                <a:uLnTx/>
                <a:uFillTx/>
                <a:latin typeface="Arial"/>
              </a:rPr>
              <a:t>Cantidad</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mínima</a:t>
            </a:r>
            <a:r>
              <a:rPr kumimoji="0" lang="en-US" sz="1600" b="1" i="0" u="none" strike="noStrike" kern="1200" cap="none" spc="-1" normalizeH="0" baseline="0" noProof="0" dirty="0">
                <a:ln>
                  <a:noFill/>
                </a:ln>
                <a:solidFill>
                  <a:srgbClr val="000000"/>
                </a:solidFill>
                <a:effectLst/>
                <a:uLnTx/>
                <a:uFillTx/>
                <a:latin typeface="Arial"/>
              </a:rPr>
              <a:t> de </a:t>
            </a:r>
            <a:r>
              <a:rPr kumimoji="0" lang="en-US" sz="1600" b="1" i="0" u="none" strike="noStrike" kern="1200" cap="none" spc="-1" normalizeH="0" baseline="0" noProof="0" dirty="0" err="1">
                <a:ln>
                  <a:noFill/>
                </a:ln>
                <a:solidFill>
                  <a:srgbClr val="000000"/>
                </a:solidFill>
                <a:effectLst/>
                <a:uLnTx/>
                <a:uFillTx/>
                <a:latin typeface="Arial"/>
              </a:rPr>
              <a:t>muestras</a:t>
            </a:r>
            <a:r>
              <a:rPr kumimoji="0" lang="en-US" sz="1600" b="0" i="0" u="none" strike="noStrike" kern="1200" cap="none" spc="-1" normalizeH="0" baseline="0" noProof="0" dirty="0">
                <a:ln>
                  <a:noFill/>
                </a:ln>
                <a:solidFill>
                  <a:srgbClr val="000000"/>
                </a:solidFill>
                <a:effectLst/>
                <a:uLnTx/>
                <a:uFillTx/>
                <a:latin typeface="Arial"/>
              </a:rPr>
              <a:t> tanto para </a:t>
            </a:r>
            <a:r>
              <a:rPr kumimoji="0" lang="en-US" sz="1600" b="0" i="0" u="none" strike="noStrike" kern="1200" cap="none" spc="-1" normalizeH="0" baseline="0" noProof="0" dirty="0" err="1">
                <a:ln>
                  <a:noFill/>
                </a:ln>
                <a:solidFill>
                  <a:srgbClr val="000000"/>
                </a:solidFill>
                <a:effectLst/>
                <a:uLnTx/>
                <a:uFillTx/>
                <a:latin typeface="Arial"/>
              </a:rPr>
              <a:t>entrenar</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modelo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como</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validarlo</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1199"/>
              </a:spcAft>
              <a:buClr>
                <a:srgbClr val="000000"/>
              </a:buClr>
              <a:buSzTx/>
              <a:buFont typeface="Arial"/>
              <a:buChar char="•"/>
              <a:tabLst/>
              <a:defRPr/>
            </a:pPr>
            <a:r>
              <a:rPr kumimoji="0" lang="en-US" sz="1600" b="1" i="0" u="none" strike="noStrike" kern="1200" cap="none" spc="-1" normalizeH="0" baseline="0" noProof="0" dirty="0" err="1">
                <a:ln>
                  <a:noFill/>
                </a:ln>
                <a:solidFill>
                  <a:srgbClr val="000000"/>
                </a:solidFill>
                <a:effectLst/>
                <a:uLnTx/>
                <a:uFillTx/>
                <a:latin typeface="Arial"/>
              </a:rPr>
              <a:t>Clases</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variadas</a:t>
            </a:r>
            <a:r>
              <a:rPr kumimoji="0" lang="en-US" sz="1600" b="1" i="0" u="none" strike="noStrike" kern="1200" cap="none" spc="-1" normalizeH="0" baseline="0" noProof="0" dirty="0">
                <a:ln>
                  <a:noFill/>
                </a:ln>
                <a:solidFill>
                  <a:srgbClr val="000000"/>
                </a:solidFill>
                <a:effectLst/>
                <a:uLnTx/>
                <a:uFillTx/>
                <a:latin typeface="Arial"/>
              </a:rPr>
              <a:t> y </a:t>
            </a:r>
            <a:r>
              <a:rPr kumimoji="0" lang="en-US" sz="1600" b="1" i="0" u="none" strike="noStrike" kern="1200" cap="none" spc="-1" normalizeH="0" baseline="0" noProof="0" dirty="0" err="1">
                <a:ln>
                  <a:noFill/>
                </a:ln>
                <a:solidFill>
                  <a:srgbClr val="000000"/>
                </a:solidFill>
                <a:effectLst/>
                <a:uLnTx/>
                <a:uFillTx/>
                <a:latin typeface="Arial"/>
              </a:rPr>
              <a:t>equilibradas</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cantidad</a:t>
            </a:r>
            <a:r>
              <a:rPr kumimoji="0" lang="en-US" sz="1600" b="0" i="0" u="none" strike="noStrike" kern="1200" cap="none" spc="-1" normalizeH="0" baseline="0" noProof="0" dirty="0">
                <a:ln>
                  <a:noFill/>
                </a:ln>
                <a:solidFill>
                  <a:srgbClr val="000000"/>
                </a:solidFill>
                <a:effectLst/>
                <a:uLnTx/>
                <a:uFillTx/>
                <a:latin typeface="Arial"/>
              </a:rPr>
              <a:t>: es </a:t>
            </a:r>
            <a:r>
              <a:rPr kumimoji="0" lang="en-US" sz="1600" b="0" i="0" u="none" strike="noStrike" kern="1200" cap="none" spc="-1" normalizeH="0" baseline="0" noProof="0" dirty="0" err="1">
                <a:ln>
                  <a:noFill/>
                </a:ln>
                <a:solidFill>
                  <a:srgbClr val="000000"/>
                </a:solidFill>
                <a:effectLst/>
                <a:uLnTx/>
                <a:uFillTx/>
                <a:latin typeface="Arial"/>
              </a:rPr>
              <a:t>importante</a:t>
            </a:r>
            <a:r>
              <a:rPr kumimoji="0" lang="en-US" sz="1600" b="0" i="0" u="none" strike="noStrike" kern="1200" cap="none" spc="-1" normalizeH="0" baseline="0" noProof="0" dirty="0">
                <a:ln>
                  <a:noFill/>
                </a:ln>
                <a:solidFill>
                  <a:srgbClr val="000000"/>
                </a:solidFill>
                <a:effectLst/>
                <a:uLnTx/>
                <a:uFillTx/>
                <a:latin typeface="Arial"/>
              </a:rPr>
              <a:t> que los </a:t>
            </a:r>
            <a:r>
              <a:rPr kumimoji="0" lang="en-US" sz="1600" b="0" i="0" u="none" strike="noStrike" kern="1200" cap="none" spc="-1" normalizeH="0" baseline="0" noProof="0" dirty="0" err="1">
                <a:ln>
                  <a:noFill/>
                </a:ln>
                <a:solidFill>
                  <a:srgbClr val="000000"/>
                </a:solidFill>
                <a:effectLst/>
                <a:uLnTx/>
                <a:uFillTx/>
                <a:latin typeface="Arial"/>
              </a:rPr>
              <a:t>datos</a:t>
            </a:r>
            <a:r>
              <a:rPr kumimoji="0" lang="en-US" sz="1600" b="0" i="0" u="none" strike="noStrike" kern="1200" cap="none" spc="-1" normalizeH="0" baseline="0" noProof="0" dirty="0">
                <a:ln>
                  <a:noFill/>
                </a:ln>
                <a:solidFill>
                  <a:srgbClr val="000000"/>
                </a:solidFill>
                <a:effectLst/>
                <a:uLnTx/>
                <a:uFillTx/>
                <a:latin typeface="Arial"/>
              </a:rPr>
              <a:t> de </a:t>
            </a:r>
            <a:r>
              <a:rPr kumimoji="0" lang="en-US" sz="1600" b="0" i="0" u="none" strike="noStrike" kern="1200" cap="none" spc="-1" normalizeH="0" baseline="0" noProof="0" dirty="0" err="1">
                <a:ln>
                  <a:noFill/>
                </a:ln>
                <a:solidFill>
                  <a:srgbClr val="000000"/>
                </a:solidFill>
                <a:effectLst/>
                <a:uLnTx/>
                <a:uFillTx/>
                <a:latin typeface="Arial"/>
              </a:rPr>
              <a:t>entrenamiento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estén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balanceados</a:t>
            </a:r>
            <a:r>
              <a:rPr kumimoji="0" lang="en-US" sz="1600" b="0" i="0" u="none" strike="noStrike" kern="1200" cap="none" spc="-1" normalizeH="0" baseline="0" noProof="0" dirty="0">
                <a:ln>
                  <a:noFill/>
                </a:ln>
                <a:solidFill>
                  <a:srgbClr val="000000"/>
                </a:solidFill>
                <a:effectLst/>
                <a:uLnTx/>
                <a:uFillTx/>
                <a:latin typeface="Arial"/>
              </a:rPr>
              <a:t>. </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1199"/>
              </a:spcAft>
              <a:buClr>
                <a:srgbClr val="000000"/>
              </a:buClr>
              <a:buSzTx/>
              <a:buFont typeface="Arial"/>
              <a:buChar char="•"/>
              <a:tabLst/>
              <a:defRPr/>
            </a:pPr>
            <a:r>
              <a:rPr kumimoji="0" lang="en-US" sz="1600" b="1" i="0" u="none" strike="noStrike" kern="1200" cap="none" spc="-1" normalizeH="0" baseline="0" noProof="0" dirty="0">
                <a:ln>
                  <a:noFill/>
                </a:ln>
                <a:solidFill>
                  <a:srgbClr val="000000"/>
                </a:solidFill>
                <a:effectLst/>
                <a:uLnTx/>
                <a:uFillTx/>
                <a:latin typeface="Arial"/>
              </a:rPr>
              <a:t>Conjunto de </a:t>
            </a:r>
            <a:r>
              <a:rPr kumimoji="0" lang="en-US" sz="1600" b="1" i="0" u="none" strike="noStrike" kern="1200" cap="none" spc="-1" normalizeH="0" baseline="0" noProof="0" dirty="0" err="1">
                <a:ln>
                  <a:noFill/>
                </a:ln>
                <a:solidFill>
                  <a:srgbClr val="000000"/>
                </a:solidFill>
                <a:effectLst/>
                <a:uLnTx/>
                <a:uFillTx/>
                <a:latin typeface="Arial"/>
              </a:rPr>
              <a:t>validación</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Subdividir</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el</a:t>
            </a:r>
            <a:r>
              <a:rPr kumimoji="0" lang="en-US" sz="1600" b="0" i="0" u="none" strike="noStrike" kern="1200" cap="none" spc="-1" normalizeH="0" baseline="0" noProof="0" dirty="0">
                <a:ln>
                  <a:noFill/>
                </a:ln>
                <a:solidFill>
                  <a:srgbClr val="000000"/>
                </a:solidFill>
                <a:effectLst/>
                <a:uLnTx/>
                <a:uFillTx/>
                <a:latin typeface="Arial"/>
              </a:rPr>
              <a:t> conjunto de </a:t>
            </a:r>
            <a:r>
              <a:rPr kumimoji="0" lang="en-US" sz="1600" b="0" i="0" u="none" strike="noStrike" kern="1200" cap="none" spc="-1" normalizeH="0" baseline="0" noProof="0" dirty="0" err="1">
                <a:ln>
                  <a:noFill/>
                </a:ln>
                <a:solidFill>
                  <a:srgbClr val="000000"/>
                </a:solidFill>
                <a:effectLst/>
                <a:uLnTx/>
                <a:uFillTx/>
                <a:latin typeface="Arial"/>
              </a:rPr>
              <a:t>datos</a:t>
            </a:r>
            <a:r>
              <a:rPr kumimoji="0" lang="en-US" sz="1600" b="0" i="0" u="none" strike="noStrike" kern="1200" cap="none" spc="-1" normalizeH="0" baseline="0" noProof="0" dirty="0">
                <a:ln>
                  <a:noFill/>
                </a:ln>
                <a:solidFill>
                  <a:srgbClr val="000000"/>
                </a:solidFill>
                <a:effectLst/>
                <a:uLnTx/>
                <a:uFillTx/>
                <a:latin typeface="Arial"/>
              </a:rPr>
              <a:t> y </a:t>
            </a:r>
            <a:r>
              <a:rPr kumimoji="0" lang="en-US" sz="1600" b="0" i="0" u="none" strike="noStrike" kern="1200" cap="none" spc="-1" normalizeH="0" baseline="0" noProof="0" dirty="0" err="1">
                <a:ln>
                  <a:noFill/>
                </a:ln>
                <a:solidFill>
                  <a:srgbClr val="000000"/>
                </a:solidFill>
                <a:effectLst/>
                <a:uLnTx/>
                <a:uFillTx/>
                <a:latin typeface="Arial"/>
              </a:rPr>
              <a:t>mantener</a:t>
            </a:r>
            <a:r>
              <a:rPr kumimoji="0" lang="en-US" sz="1600" b="0" i="0" u="none" strike="noStrike" kern="1200" cap="none" spc="-1" normalizeH="0" baseline="0" noProof="0" dirty="0">
                <a:ln>
                  <a:noFill/>
                </a:ln>
                <a:solidFill>
                  <a:srgbClr val="000000"/>
                </a:solidFill>
                <a:effectLst/>
                <a:uLnTx/>
                <a:uFillTx/>
                <a:latin typeface="Arial"/>
              </a:rPr>
              <a:t> una </a:t>
            </a:r>
            <a:r>
              <a:rPr kumimoji="0" lang="en-US" sz="1600" b="0" i="0" u="none" strike="noStrike" kern="1200" cap="none" spc="-1" normalizeH="0" baseline="0" noProof="0" dirty="0" err="1">
                <a:ln>
                  <a:noFill/>
                </a:ln>
                <a:solidFill>
                  <a:srgbClr val="000000"/>
                </a:solidFill>
                <a:effectLst/>
                <a:uLnTx/>
                <a:uFillTx/>
                <a:latin typeface="Arial"/>
              </a:rPr>
              <a:t>porción</a:t>
            </a:r>
            <a:r>
              <a:rPr kumimoji="0" lang="en-US" sz="1600" b="0" i="0" u="none" strike="noStrike" kern="1200" cap="none" spc="-1" normalizeH="0" baseline="0" noProof="0" dirty="0">
                <a:ln>
                  <a:noFill/>
                </a:ln>
                <a:solidFill>
                  <a:srgbClr val="000000"/>
                </a:solidFill>
                <a:effectLst/>
                <a:uLnTx/>
                <a:uFillTx/>
                <a:latin typeface="Arial"/>
              </a:rPr>
              <a:t> del </a:t>
            </a:r>
            <a:r>
              <a:rPr kumimoji="0" lang="en-US" sz="1600" b="0" i="0" u="none" strike="noStrike" kern="1200" cap="none" spc="-1" normalizeH="0" baseline="0" noProof="0" dirty="0" err="1">
                <a:ln>
                  <a:noFill/>
                </a:ln>
                <a:solidFill>
                  <a:srgbClr val="000000"/>
                </a:solidFill>
                <a:effectLst/>
                <a:uLnTx/>
                <a:uFillTx/>
                <a:latin typeface="Arial"/>
              </a:rPr>
              <a:t>mismo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oculto</a:t>
            </a:r>
            <a:r>
              <a:rPr kumimoji="0" lang="en-US" sz="1600" b="0" i="0" u="none" strike="noStrike" kern="1200" cap="none" spc="-1" normalizeH="0" baseline="0" noProof="0" dirty="0">
                <a:ln>
                  <a:noFill/>
                </a:ln>
                <a:solidFill>
                  <a:srgbClr val="000000"/>
                </a:solidFill>
                <a:effectLst/>
                <a:uLnTx/>
                <a:uFillTx/>
                <a:latin typeface="Arial"/>
              </a:rPr>
              <a:t>» al </a:t>
            </a:r>
            <a:r>
              <a:rPr kumimoji="0" lang="en-US" sz="1600" b="0" i="0" u="none" strike="noStrike" kern="1200" cap="none" spc="-1" normalizeH="0" baseline="0" noProof="0" dirty="0" err="1">
                <a:ln>
                  <a:noFill/>
                </a:ln>
                <a:solidFill>
                  <a:srgbClr val="000000"/>
                </a:solidFill>
                <a:effectLst/>
                <a:uLnTx/>
                <a:uFillTx/>
                <a:latin typeface="Arial"/>
              </a:rPr>
              <a:t>modelo</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1199"/>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Parameter Tunning o </a:t>
            </a:r>
            <a:r>
              <a:rPr kumimoji="0" lang="en-US" sz="1600" b="1" i="0" u="none" strike="noStrike" kern="1200" cap="none" spc="-1" normalizeH="0" baseline="0" noProof="0" dirty="0" err="1">
                <a:ln>
                  <a:noFill/>
                </a:ln>
                <a:solidFill>
                  <a:srgbClr val="000000"/>
                </a:solidFill>
                <a:effectLst/>
                <a:uLnTx/>
                <a:uFillTx/>
                <a:latin typeface="Arial"/>
              </a:rPr>
              <a:t>Ajuste</a:t>
            </a:r>
            <a:r>
              <a:rPr kumimoji="0" lang="en-US" sz="1600" b="1" i="0" u="none" strike="noStrike" kern="1200" cap="none" spc="-1" normalizeH="0" baseline="0" noProof="0" dirty="0">
                <a:ln>
                  <a:noFill/>
                </a:ln>
                <a:solidFill>
                  <a:srgbClr val="000000"/>
                </a:solidFill>
                <a:effectLst/>
                <a:uLnTx/>
                <a:uFillTx/>
                <a:latin typeface="Arial"/>
              </a:rPr>
              <a:t> de </a:t>
            </a:r>
            <a:r>
              <a:rPr kumimoji="0" lang="en-US" sz="1600" b="1" i="0" u="none" strike="noStrike" kern="1200" cap="none" spc="-1" normalizeH="0" baseline="0" noProof="0" dirty="0" err="1">
                <a:ln>
                  <a:noFill/>
                </a:ln>
                <a:solidFill>
                  <a:srgbClr val="000000"/>
                </a:solidFill>
                <a:effectLst/>
                <a:uLnTx/>
                <a:uFillTx/>
                <a:latin typeface="Arial"/>
              </a:rPr>
              <a:t>Parámetros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deberemos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experimentar</a:t>
            </a:r>
            <a:r>
              <a:rPr kumimoji="0" lang="en-US" sz="1600" b="0" i="0" u="none" strike="noStrike" kern="1200" cap="none" spc="-1" normalizeH="0" baseline="0" noProof="0" dirty="0">
                <a:ln>
                  <a:noFill/>
                </a:ln>
                <a:solidFill>
                  <a:srgbClr val="000000"/>
                </a:solidFill>
                <a:effectLst/>
                <a:uLnTx/>
                <a:uFillTx/>
                <a:latin typeface="Arial"/>
              </a:rPr>
              <a:t> con </a:t>
            </a:r>
            <a:r>
              <a:rPr kumimoji="0" lang="en-US" sz="1600" b="0" i="0" u="none" strike="noStrike" kern="1200" cap="none" spc="-1" normalizeH="0" baseline="0" noProof="0" dirty="0" err="1">
                <a:ln>
                  <a:noFill/>
                </a:ln>
                <a:solidFill>
                  <a:srgbClr val="000000"/>
                </a:solidFill>
                <a:effectLst/>
                <a:uLnTx/>
                <a:uFillTx/>
                <a:latin typeface="Arial"/>
              </a:rPr>
              <a:t>distintas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configuraciones</a:t>
            </a:r>
            <a:r>
              <a:rPr kumimoji="0" lang="en-US" sz="1600" b="0" i="0" u="none" strike="noStrike" kern="1200" cap="none" spc="-1" normalizeH="0" baseline="0" noProof="0" dirty="0">
                <a:ln>
                  <a:noFill/>
                </a:ln>
                <a:solidFill>
                  <a:srgbClr val="000000"/>
                </a:solidFill>
                <a:effectLst/>
                <a:uLnTx/>
                <a:uFillTx/>
                <a:latin typeface="Arial"/>
              </a:rPr>
              <a:t> hasta </a:t>
            </a:r>
            <a:r>
              <a:rPr kumimoji="0" lang="en-US" sz="1600" b="0" i="0" u="none" strike="noStrike" kern="1200" cap="none" spc="-1" normalizeH="0" baseline="0" noProof="0" dirty="0" err="1">
                <a:ln>
                  <a:noFill/>
                </a:ln>
                <a:solidFill>
                  <a:srgbClr val="000000"/>
                </a:solidFill>
                <a:effectLst/>
                <a:uLnTx/>
                <a:uFillTx/>
                <a:latin typeface="Arial"/>
              </a:rPr>
              <a:t>encontrar</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equilibrio</a:t>
            </a:r>
            <a:r>
              <a:rPr kumimoji="0" lang="en-US" sz="1600" b="0" i="0" u="none" strike="noStrike" kern="1200" cap="none" spc="-1" normalizeH="0" baseline="0" noProof="0" dirty="0">
                <a:ln>
                  <a:noFill/>
                </a:ln>
                <a:solidFill>
                  <a:srgbClr val="000000"/>
                </a:solidFill>
                <a:effectLst/>
                <a:uLnTx/>
                <a:uFillTx/>
                <a:latin typeface="Arial"/>
              </a:rPr>
              <a:t>. </a:t>
            </a:r>
          </a:p>
          <a:p>
            <a:pPr marL="743040" marR="0" lvl="1" indent="-285120" algn="just" defTabSz="914400" rtl="0" eaLnBrk="1" fontAlgn="auto" latinLnBrk="0" hangingPunct="1">
              <a:lnSpc>
                <a:spcPct val="100000"/>
              </a:lnSpc>
              <a:spcBef>
                <a:spcPts val="360"/>
              </a:spcBef>
              <a:spcAft>
                <a:spcPts val="1199"/>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A </a:t>
            </a:r>
            <a:r>
              <a:rPr kumimoji="0" lang="en-US" sz="1600" b="0" i="0" u="none" strike="noStrike" kern="1200" cap="none" spc="-1" normalizeH="0" baseline="0" noProof="0" dirty="0" err="1">
                <a:ln>
                  <a:noFill/>
                </a:ln>
                <a:solidFill>
                  <a:srgbClr val="000000"/>
                </a:solidFill>
                <a:effectLst/>
                <a:uLnTx/>
                <a:uFillTx/>
                <a:latin typeface="Arial"/>
              </a:rPr>
              <a:t>veces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conviene</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eliminar</a:t>
            </a:r>
            <a:r>
              <a:rPr kumimoji="0" lang="en-US" sz="1600" b="0" i="0" u="none" strike="noStrike" kern="1200" cap="none" spc="-1" normalizeH="0" baseline="0" noProof="0" dirty="0">
                <a:ln>
                  <a:noFill/>
                </a:ln>
                <a:solidFill>
                  <a:srgbClr val="000000"/>
                </a:solidFill>
                <a:effectLst/>
                <a:uLnTx/>
                <a:uFillTx/>
                <a:latin typeface="Arial"/>
              </a:rPr>
              <a:t> o </a:t>
            </a:r>
            <a:r>
              <a:rPr kumimoji="0" lang="en-US" sz="1600" b="0" i="0" u="none" strike="noStrike" kern="1200" cap="none" spc="-1" normalizeH="0" baseline="0" noProof="0" dirty="0" err="1">
                <a:ln>
                  <a:noFill/>
                </a:ln>
                <a:solidFill>
                  <a:srgbClr val="000000"/>
                </a:solidFill>
                <a:effectLst/>
                <a:uLnTx/>
                <a:uFillTx/>
                <a:latin typeface="Arial"/>
              </a:rPr>
              <a:t>reducir</a:t>
            </a:r>
            <a:r>
              <a:rPr kumimoji="0" lang="en-US" sz="1600" b="0" i="0" u="none" strike="noStrike" kern="1200" cap="none" spc="-1" normalizeH="0" baseline="0" noProof="0" dirty="0">
                <a:ln>
                  <a:noFill/>
                </a:ln>
                <a:solidFill>
                  <a:srgbClr val="000000"/>
                </a:solidFill>
                <a:effectLst/>
                <a:uLnTx/>
                <a:uFillTx/>
                <a:latin typeface="Arial"/>
              </a:rPr>
              <a:t> la </a:t>
            </a:r>
            <a:r>
              <a:rPr kumimoji="0" lang="en-US" sz="1600" b="0" i="0" u="none" strike="noStrike" kern="1200" cap="none" spc="-1" normalizeH="0" baseline="0" noProof="0" dirty="0" err="1">
                <a:ln>
                  <a:noFill/>
                </a:ln>
                <a:solidFill>
                  <a:srgbClr val="000000"/>
                </a:solidFill>
                <a:effectLst/>
                <a:uLnTx/>
                <a:uFillTx/>
                <a:latin typeface="Arial"/>
              </a:rPr>
              <a:t>cantidad</a:t>
            </a:r>
            <a:r>
              <a:rPr kumimoji="0" lang="en-US" sz="1600" b="0" i="0" u="none" strike="noStrike" kern="1200" cap="none" spc="-1" normalizeH="0" baseline="0" noProof="0" dirty="0">
                <a:ln>
                  <a:noFill/>
                </a:ln>
                <a:solidFill>
                  <a:srgbClr val="000000"/>
                </a:solidFill>
                <a:effectLst/>
                <a:uLnTx/>
                <a:uFillTx/>
                <a:latin typeface="Arial"/>
              </a:rPr>
              <a:t> de </a:t>
            </a:r>
            <a:r>
              <a:rPr kumimoji="0" lang="en-US" sz="1600" b="0" i="0" u="none" strike="noStrike" kern="1200" cap="none" spc="-1" normalizeH="0" baseline="0" noProof="0" dirty="0" err="1">
                <a:ln>
                  <a:noFill/>
                </a:ln>
                <a:solidFill>
                  <a:srgbClr val="000000"/>
                </a:solidFill>
                <a:effectLst/>
                <a:uLnTx/>
                <a:uFillTx/>
                <a:latin typeface="Arial"/>
              </a:rPr>
              <a:t>características</a:t>
            </a:r>
            <a:r>
              <a:rPr kumimoji="0" lang="en-US" sz="1600" b="0" i="0" u="none" strike="noStrike" kern="1200" cap="none" spc="-1" normalizeH="0" baseline="0" noProof="0" dirty="0">
                <a:ln>
                  <a:noFill/>
                </a:ln>
                <a:solidFill>
                  <a:srgbClr val="000000"/>
                </a:solidFill>
                <a:effectLst/>
                <a:uLnTx/>
                <a:uFillTx/>
                <a:latin typeface="Arial"/>
              </a:rPr>
              <a:t> que </a:t>
            </a:r>
            <a:r>
              <a:rPr kumimoji="0" lang="en-US" sz="1600" b="0" i="0" u="none" strike="noStrike" kern="1200" cap="none" spc="-1" normalizeH="0" baseline="0" noProof="0" dirty="0" err="1">
                <a:ln>
                  <a:noFill/>
                </a:ln>
                <a:solidFill>
                  <a:srgbClr val="000000"/>
                </a:solidFill>
                <a:effectLst/>
                <a:uLnTx/>
                <a:uFillTx/>
                <a:latin typeface="Arial"/>
              </a:rPr>
              <a:t>utilizaremos</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entrenar</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modelo</a:t>
            </a:r>
            <a:r>
              <a:rPr kumimoji="0" lang="en-US" sz="1600" b="0" i="0" u="none" strike="noStrike" kern="1200" cap="none" spc="-1" normalizeH="0" baseline="0" noProof="0" dirty="0">
                <a:ln>
                  <a:noFill/>
                </a:ln>
                <a:solidFill>
                  <a:srgbClr val="000000"/>
                </a:solidFill>
                <a:effectLst/>
                <a:uLnTx/>
                <a:uFillTx/>
                <a:latin typeface="Arial"/>
              </a:rPr>
              <a:t>, por </a:t>
            </a:r>
            <a:r>
              <a:rPr kumimoji="0" lang="en-US" sz="1600" b="0" i="0" u="none" strike="noStrike" kern="1200" cap="none" spc="-1" normalizeH="0" baseline="0" noProof="0" dirty="0" err="1">
                <a:ln>
                  <a:noFill/>
                </a:ln>
                <a:solidFill>
                  <a:srgbClr val="000000"/>
                </a:solidFill>
                <a:effectLst/>
                <a:uLnTx/>
                <a:uFillTx/>
                <a:latin typeface="Arial"/>
              </a:rPr>
              <a:t>ejemplo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cuando</a:t>
            </a:r>
            <a:r>
              <a:rPr kumimoji="0" lang="en-US" sz="1600" b="0" i="0" u="none" strike="noStrike" kern="1200" cap="none" spc="-1" normalizeH="0" baseline="0" noProof="0" dirty="0">
                <a:ln>
                  <a:noFill/>
                </a:ln>
                <a:solidFill>
                  <a:srgbClr val="000000"/>
                </a:solidFill>
                <a:effectLst/>
                <a:uLnTx/>
                <a:uFillTx/>
                <a:latin typeface="Arial"/>
              </a:rPr>
              <a:t> se </a:t>
            </a:r>
            <a:r>
              <a:rPr kumimoji="0" lang="en-US" sz="1600" b="0" i="0" u="none" strike="noStrike" kern="1200" cap="none" spc="-1" normalizeH="0" baseline="0" noProof="0" dirty="0" err="1">
                <a:ln>
                  <a:noFill/>
                </a:ln>
                <a:solidFill>
                  <a:srgbClr val="000000"/>
                </a:solidFill>
                <a:effectLst/>
                <a:uLnTx/>
                <a:uFillTx/>
                <a:latin typeface="Arial"/>
              </a:rPr>
              <a:t>tiene</a:t>
            </a:r>
            <a:r>
              <a:rPr kumimoji="0" lang="en-US" sz="1600" b="0" i="0" u="none" strike="noStrike" kern="1200" cap="none" spc="-1" normalizeH="0" baseline="0" noProof="0" dirty="0">
                <a:ln>
                  <a:noFill/>
                </a:ln>
                <a:solidFill>
                  <a:srgbClr val="000000"/>
                </a:solidFill>
                <a:effectLst/>
                <a:uLnTx/>
                <a:uFillTx/>
                <a:latin typeface="Arial"/>
              </a:rPr>
              <a:t> una </a:t>
            </a:r>
            <a:r>
              <a:rPr kumimoji="0" lang="en-US" sz="1600" b="0" i="0" u="none" strike="noStrike" kern="1200" cap="none" spc="-1" normalizeH="0" baseline="0" noProof="0" dirty="0" err="1">
                <a:ln>
                  <a:noFill/>
                </a:ln>
                <a:solidFill>
                  <a:srgbClr val="000000"/>
                </a:solidFill>
                <a:effectLst/>
                <a:uLnTx/>
                <a:uFillTx/>
                <a:latin typeface="Arial"/>
              </a:rPr>
              <a:t>cantidad</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excesiva</a:t>
            </a:r>
            <a:r>
              <a:rPr kumimoji="0" lang="en-US" sz="1600" b="0" i="0" u="none" strike="noStrike" kern="1200" cap="none" spc="-1" normalizeH="0" baseline="0" noProof="0" dirty="0">
                <a:ln>
                  <a:noFill/>
                </a:ln>
                <a:solidFill>
                  <a:srgbClr val="000000"/>
                </a:solidFill>
                <a:effectLst/>
                <a:uLnTx/>
                <a:uFillTx/>
                <a:latin typeface="Arial"/>
              </a:rPr>
              <a:t> de </a:t>
            </a:r>
            <a:r>
              <a:rPr kumimoji="0" lang="en-US" sz="1600" b="0" i="0" u="none" strike="noStrike" kern="1200" cap="none" spc="-1" normalizeH="0" baseline="0" noProof="0" dirty="0" err="1">
                <a:ln>
                  <a:noFill/>
                </a:ln>
                <a:solidFill>
                  <a:srgbClr val="000000"/>
                </a:solidFill>
                <a:effectLst/>
                <a:uLnTx/>
                <a:uFillTx/>
                <a:latin typeface="Arial"/>
              </a:rPr>
              <a:t>dimensiones</a:t>
            </a:r>
            <a:r>
              <a:rPr kumimoji="0" lang="en-US" sz="1600" b="0" i="0" u="none" strike="noStrike" kern="1200" cap="none" spc="-1" normalizeH="0" baseline="0" noProof="0" dirty="0">
                <a:ln>
                  <a:noFill/>
                </a:ln>
                <a:solidFill>
                  <a:srgbClr val="000000"/>
                </a:solidFill>
                <a:effectLst/>
                <a:uLnTx/>
                <a:uFillTx/>
                <a:latin typeface="Arial"/>
              </a:rPr>
              <a:t> (features), con </a:t>
            </a:r>
            <a:r>
              <a:rPr kumimoji="0" lang="en-US" sz="1600" b="0" i="0" u="none" strike="noStrike" kern="1200" cap="none" spc="-1" normalizeH="0" baseline="0" noProof="0" dirty="0" err="1">
                <a:ln>
                  <a:noFill/>
                </a:ln>
                <a:solidFill>
                  <a:srgbClr val="000000"/>
                </a:solidFill>
                <a:effectLst/>
                <a:uLnTx/>
                <a:uFillTx/>
                <a:latin typeface="Arial"/>
              </a:rPr>
              <a:t>muchas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variantes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distintas</a:t>
            </a:r>
            <a:r>
              <a:rPr kumimoji="0" lang="en-US" sz="1600" b="0" i="0" u="none" strike="noStrike" kern="1200" cap="none" spc="-1" normalizeH="0" baseline="0" noProof="0" dirty="0">
                <a:ln>
                  <a:noFill/>
                </a:ln>
                <a:solidFill>
                  <a:srgbClr val="000000"/>
                </a:solidFill>
                <a:effectLst/>
                <a:uLnTx/>
                <a:uFillTx/>
                <a:latin typeface="Arial"/>
              </a:rPr>
              <a:t>, sin </a:t>
            </a:r>
            <a:r>
              <a:rPr kumimoji="0" lang="en-US" sz="1600" b="0" i="0" u="none" strike="noStrike" kern="1200" cap="none" spc="-1" normalizeH="0" baseline="0" noProof="0" dirty="0" err="1">
                <a:ln>
                  <a:noFill/>
                </a:ln>
                <a:solidFill>
                  <a:srgbClr val="000000"/>
                </a:solidFill>
                <a:effectLst/>
                <a:uLnTx/>
                <a:uFillTx/>
                <a:latin typeface="Arial"/>
              </a:rPr>
              <a:t>suficientes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muestras</a:t>
            </a:r>
            <a:r>
              <a:rPr kumimoji="0" lang="en-US" sz="1600" b="0" i="0" u="none" strike="noStrike" kern="1200" cap="none" spc="-1" normalizeH="0" baseline="0" noProof="0" dirty="0">
                <a:ln>
                  <a:noFill/>
                </a:ln>
                <a:solidFill>
                  <a:srgbClr val="000000"/>
                </a:solidFill>
                <a:effectLst/>
                <a:uLnTx/>
                <a:uFillTx/>
                <a:latin typeface="Arial"/>
              </a:rPr>
              <a:t>. Una </a:t>
            </a:r>
            <a:r>
              <a:rPr kumimoji="0" lang="en-US" sz="1600" b="0" i="0" u="none" strike="noStrike" kern="1200" cap="none" spc="-1" normalizeH="0" baseline="0" noProof="0" dirty="0" err="1">
                <a:ln>
                  <a:noFill/>
                </a:ln>
                <a:solidFill>
                  <a:srgbClr val="000000"/>
                </a:solidFill>
                <a:effectLst/>
                <a:uLnTx/>
                <a:uFillTx/>
                <a:latin typeface="Arial"/>
              </a:rPr>
              <a:t>herramienta</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útil</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hacerlo</a:t>
            </a:r>
            <a:r>
              <a:rPr kumimoji="0" lang="en-US" sz="1600" b="0" i="0" u="none" strike="noStrike" kern="1200" cap="none" spc="-1" normalizeH="0" baseline="0" noProof="0" dirty="0">
                <a:ln>
                  <a:noFill/>
                </a:ln>
                <a:solidFill>
                  <a:srgbClr val="000000"/>
                </a:solidFill>
                <a:effectLst/>
                <a:uLnTx/>
                <a:uFillTx/>
                <a:latin typeface="Arial"/>
              </a:rPr>
              <a:t> es PCA.</a:t>
            </a:r>
          </a:p>
          <a:p>
            <a:pPr marL="720" marR="0" lvl="0" indent="0" algn="just" defTabSz="914400" rtl="0" eaLnBrk="1" fontAlgn="auto" latinLnBrk="0" hangingPunct="1">
              <a:lnSpc>
                <a:spcPct val="100000"/>
              </a:lnSpc>
              <a:spcBef>
                <a:spcPts val="360"/>
              </a:spcBef>
              <a:spcAft>
                <a:spcPts val="1199"/>
              </a:spcAft>
              <a:buClr>
                <a:srgbClr val="000000"/>
              </a:buClr>
              <a:buSzTx/>
              <a:buFontTx/>
              <a:buNone/>
              <a:tabLst/>
              <a:defRPr/>
            </a:pPr>
            <a:r>
              <a:rPr kumimoji="0" lang="en-US" sz="1800" b="1" i="0" u="none" strike="noStrike" kern="1200" cap="none" spc="-1" normalizeH="0" baseline="0" noProof="0" dirty="0" err="1">
                <a:ln>
                  <a:noFill/>
                </a:ln>
                <a:solidFill>
                  <a:srgbClr val="000000"/>
                </a:solidFill>
                <a:effectLst/>
                <a:uLnTx/>
                <a:uFillTx/>
                <a:latin typeface="Arial"/>
              </a:rPr>
              <a:t>Prevenir</a:t>
            </a:r>
            <a:r>
              <a:rPr kumimoji="0" lang="en-US" sz="1800" b="1" i="0" u="none" strike="noStrike" kern="1200" cap="none" spc="-1" normalizeH="0" baseline="0" noProof="0" dirty="0">
                <a:ln>
                  <a:noFill/>
                </a:ln>
                <a:solidFill>
                  <a:srgbClr val="000000"/>
                </a:solidFill>
                <a:effectLst/>
                <a:uLnTx/>
                <a:uFillTx/>
                <a:latin typeface="Arial"/>
              </a:rPr>
              <a:t> </a:t>
            </a:r>
            <a:r>
              <a:rPr kumimoji="0" lang="en-US" sz="1800" b="1" i="0" u="none" strike="noStrike" kern="1200" cap="none" spc="-1" normalizeH="0" baseline="0" noProof="0" dirty="0" err="1">
                <a:ln>
                  <a:noFill/>
                </a:ln>
                <a:solidFill>
                  <a:srgbClr val="000000"/>
                </a:solidFill>
                <a:effectLst/>
                <a:uLnTx/>
                <a:uFillTx/>
                <a:latin typeface="Arial"/>
              </a:rPr>
              <a:t>el</a:t>
            </a:r>
            <a:r>
              <a:rPr kumimoji="0" lang="en-US" sz="1800" b="1" i="0" u="none" strike="noStrike" kern="1200" cap="none" spc="-1" normalizeH="0" baseline="0" noProof="0" dirty="0">
                <a:ln>
                  <a:noFill/>
                </a:ln>
                <a:solidFill>
                  <a:srgbClr val="000000"/>
                </a:solidFill>
                <a:effectLst/>
                <a:uLnTx/>
                <a:uFillTx/>
                <a:latin typeface="Arial"/>
              </a:rPr>
              <a:t> underfitting</a:t>
            </a:r>
          </a:p>
          <a:p>
            <a:pPr marL="743670" marR="0" lvl="1" indent="-285750" algn="just" defTabSz="914400" rtl="0" eaLnBrk="1" fontAlgn="auto" latinLnBrk="0" hangingPunct="1">
              <a:lnSpc>
                <a:spcPct val="100000"/>
              </a:lnSpc>
              <a:spcBef>
                <a:spcPts val="360"/>
              </a:spcBef>
              <a:spcAft>
                <a:spcPts val="1199"/>
              </a:spcAft>
              <a:buClr>
                <a:srgbClr val="000000"/>
              </a:buClr>
              <a:buSzTx/>
              <a:buFont typeface="Arial" panose="020B0604020202020204" pitchFamily="34" charset="0"/>
              <a:buChar char="•"/>
              <a:tabLst/>
              <a:defRPr/>
            </a:pPr>
            <a:r>
              <a:rPr kumimoji="0" lang="en-US" sz="1600" b="0" i="0" u="none" strike="noStrike" kern="1200" cap="none" spc="-1" normalizeH="0" baseline="0" noProof="0" dirty="0" err="1">
                <a:ln>
                  <a:noFill/>
                </a:ln>
                <a:solidFill>
                  <a:srgbClr val="000000"/>
                </a:solidFill>
                <a:effectLst/>
                <a:uLnTx/>
                <a:uFillTx/>
                <a:latin typeface="Arial"/>
              </a:rPr>
              <a:t>Entrenar</a:t>
            </a:r>
            <a:r>
              <a:rPr kumimoji="0" lang="en-US" sz="1600" b="0" i="0" u="none" strike="noStrike" kern="1200" cap="none" spc="-1" normalizeH="0" baseline="0" noProof="0" dirty="0">
                <a:ln>
                  <a:noFill/>
                </a:ln>
                <a:solidFill>
                  <a:srgbClr val="000000"/>
                </a:solidFill>
                <a:effectLst/>
                <a:uLnTx/>
                <a:uFillTx/>
                <a:latin typeface="Arial"/>
              </a:rPr>
              <a:t> un </a:t>
            </a:r>
            <a:r>
              <a:rPr kumimoji="0" lang="en-US" sz="1600" b="1" i="0" u="none" strike="noStrike" kern="1200" cap="none" spc="-1" normalizeH="0" baseline="0" noProof="0" dirty="0" err="1">
                <a:ln>
                  <a:noFill/>
                </a:ln>
                <a:solidFill>
                  <a:srgbClr val="000000"/>
                </a:solidFill>
                <a:effectLst/>
                <a:uLnTx/>
                <a:uFillTx/>
                <a:latin typeface="Arial"/>
              </a:rPr>
              <a:t>modelo</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más</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complejo</a:t>
            </a:r>
            <a:r>
              <a:rPr kumimoji="0" lang="en-US" sz="1600" b="1" i="0" u="none" strike="noStrike" kern="1200" cap="none" spc="-1" normalizeH="0" baseline="0" noProof="0" dirty="0">
                <a:ln>
                  <a:noFill/>
                </a:ln>
                <a:solidFill>
                  <a:srgbClr val="000000"/>
                </a:solidFill>
                <a:effectLst/>
                <a:uLnTx/>
                <a:uFillTx/>
                <a:latin typeface="Arial"/>
              </a:rPr>
              <a:t>.</a:t>
            </a:r>
          </a:p>
          <a:p>
            <a:pPr marL="743670" marR="0" lvl="1" indent="-285750" algn="just" defTabSz="914400" rtl="0" eaLnBrk="1" fontAlgn="auto" latinLnBrk="0" hangingPunct="1">
              <a:lnSpc>
                <a:spcPct val="100000"/>
              </a:lnSpc>
              <a:spcBef>
                <a:spcPts val="360"/>
              </a:spcBef>
              <a:spcAft>
                <a:spcPts val="1199"/>
              </a:spcAft>
              <a:buClr>
                <a:srgbClr val="000000"/>
              </a:buClr>
              <a:buSzTx/>
              <a:buFont typeface="Arial" panose="020B0604020202020204" pitchFamily="34" charset="0"/>
              <a:buChar char="•"/>
              <a:tabLst/>
              <a:defRPr/>
            </a:pPr>
            <a:r>
              <a:rPr kumimoji="0" lang="en-US" sz="1600" b="1" i="0" u="none" strike="noStrike" kern="1200" cap="none" spc="-1" normalizeH="0" baseline="0" noProof="0" dirty="0" err="1">
                <a:ln>
                  <a:noFill/>
                </a:ln>
                <a:solidFill>
                  <a:srgbClr val="000000"/>
                </a:solidFill>
                <a:effectLst/>
                <a:uLnTx/>
                <a:uFillTx/>
                <a:latin typeface="Arial"/>
              </a:rPr>
              <a:t>Aumentar</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el</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número</a:t>
            </a:r>
            <a:r>
              <a:rPr kumimoji="0" lang="en-US" sz="1600" b="1" i="0" u="none" strike="noStrike" kern="1200" cap="none" spc="-1" normalizeH="0" baseline="0" noProof="0" dirty="0">
                <a:ln>
                  <a:noFill/>
                </a:ln>
                <a:solidFill>
                  <a:srgbClr val="000000"/>
                </a:solidFill>
                <a:effectLst/>
                <a:uLnTx/>
                <a:uFillTx/>
                <a:latin typeface="Arial"/>
              </a:rPr>
              <a:t> de variables </a:t>
            </a:r>
            <a:r>
              <a:rPr kumimoji="0" lang="en-US" sz="1600" b="0" i="0" u="none" strike="noStrike" kern="1200" cap="none" spc="-1" normalizeH="0" baseline="0" noProof="0" dirty="0" err="1">
                <a:ln>
                  <a:noFill/>
                </a:ln>
                <a:solidFill>
                  <a:srgbClr val="000000"/>
                </a:solidFill>
                <a:effectLst/>
                <a:uLnTx/>
                <a:uFillTx/>
                <a:latin typeface="Arial"/>
              </a:rPr>
              <a:t>en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el</a:t>
            </a:r>
            <a:r>
              <a:rPr kumimoji="0" lang="en-US" sz="1600" b="0" i="0" u="none" strike="noStrike" kern="1200" cap="none" spc="-1" normalizeH="0" baseline="0" noProof="0" dirty="0">
                <a:ln>
                  <a:noFill/>
                </a:ln>
                <a:solidFill>
                  <a:srgbClr val="000000"/>
                </a:solidFill>
                <a:effectLst/>
                <a:uLnTx/>
                <a:uFillTx/>
                <a:latin typeface="Arial"/>
              </a:rPr>
              <a:t> dataset</a:t>
            </a:r>
            <a:r>
              <a:rPr kumimoji="0" lang="en-US" sz="1600" b="1"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1199"/>
              </a:spcAft>
              <a:buClr>
                <a:srgbClr val="000000"/>
              </a:buClr>
              <a:buSzTx/>
              <a:buFont typeface="Arial"/>
              <a:buChar char="•"/>
              <a:tabLst/>
              <a:defRPr/>
            </a:pPr>
            <a:endParaRPr kumimoji="0" lang="en-US" sz="16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92482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488" name="CustomShape 1"/>
          <p:cNvSpPr/>
          <p:nvPr/>
        </p:nvSpPr>
        <p:spPr>
          <a:xfrm>
            <a:off x="480982" y="442138"/>
            <a:ext cx="6313291" cy="575490"/>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nchor="ctr"/>
          <a:lstStyle/>
          <a:p>
            <a:pPr defTabSz="914172">
              <a:defRPr/>
            </a:pPr>
            <a:r>
              <a:rPr lang="en-US" sz="4799" cap="all" spc="-1" dirty="0" err="1">
                <a:solidFill>
                  <a:srgbClr val="FFFFFF"/>
                </a:solidFill>
                <a:latin typeface="Arial"/>
                <a:ea typeface="ＭＳ Ｐゴシック"/>
              </a:rPr>
              <a:t>clasificación</a:t>
            </a:r>
            <a:endParaRPr lang="en-US" sz="4799" spc="-1" dirty="0">
              <a:solidFill>
                <a:prstClr val="black"/>
              </a:solidFill>
              <a:latin typeface="Arial"/>
              <a:ea typeface="ＭＳ Ｐゴシック"/>
            </a:endParaRPr>
          </a:p>
        </p:txBody>
      </p:sp>
    </p:spTree>
    <p:extLst>
      <p:ext uri="{BB962C8B-B14F-4D97-AF65-F5344CB8AC3E}">
        <p14:creationId xmlns:p14="http://schemas.microsoft.com/office/powerpoint/2010/main" val="3742667700"/>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3"/>
          <p:cNvSpPr/>
          <p:nvPr/>
        </p:nvSpPr>
        <p:spPr>
          <a:xfrm>
            <a:off x="210565" y="122335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247887" y="1444166"/>
            <a:ext cx="10719089" cy="1200329"/>
          </a:xfrm>
          <a:prstGeom prst="rect">
            <a:avLst/>
          </a:prstGeom>
        </p:spPr>
        <p:txBody>
          <a:bodyPr wrap="square">
            <a:spAutoFit/>
          </a:bodyPr>
          <a:lstStyle/>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defTabSz="914172"/>
            <a:endParaRPr lang="es-ES_tradnl" dirty="0">
              <a:solidFill>
                <a:prstClr val="black"/>
              </a:solidFill>
              <a:latin typeface="Arial"/>
              <a:ea typeface="MS PGothic" panose="020B0600070205080204" pitchFamily="34" charset="-128"/>
            </a:endParaRPr>
          </a:p>
        </p:txBody>
      </p:sp>
      <p:sp>
        <p:nvSpPr>
          <p:cNvPr id="9" name="Rectángulo 8">
            <a:extLst>
              <a:ext uri="{FF2B5EF4-FFF2-40B4-BE49-F238E27FC236}">
                <a16:creationId xmlns:a16="http://schemas.microsoft.com/office/drawing/2014/main" id="{70EA0F7C-A93E-4DC2-930B-87516583F120}"/>
              </a:ext>
            </a:extLst>
          </p:cNvPr>
          <p:cNvSpPr/>
          <p:nvPr/>
        </p:nvSpPr>
        <p:spPr>
          <a:xfrm>
            <a:off x="2383950" y="2815226"/>
            <a:ext cx="1191181" cy="2882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dirty="0">
              <a:solidFill>
                <a:prstClr val="white"/>
              </a:solidFill>
              <a:latin typeface="Arial"/>
              <a:ea typeface="ＭＳ Ｐゴシック"/>
            </a:endParaRPr>
          </a:p>
        </p:txBody>
      </p:sp>
      <p:sp>
        <p:nvSpPr>
          <p:cNvPr id="10" name="Rectángulo 9">
            <a:extLst>
              <a:ext uri="{FF2B5EF4-FFF2-40B4-BE49-F238E27FC236}">
                <a16:creationId xmlns:a16="http://schemas.microsoft.com/office/drawing/2014/main" id="{AF41D514-1158-4EE3-9CD5-21EB74704D41}"/>
              </a:ext>
            </a:extLst>
          </p:cNvPr>
          <p:cNvSpPr/>
          <p:nvPr/>
        </p:nvSpPr>
        <p:spPr>
          <a:xfrm>
            <a:off x="11961859" y="5088625"/>
            <a:ext cx="494353" cy="263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dirty="0">
              <a:solidFill>
                <a:prstClr val="white"/>
              </a:solidFill>
              <a:latin typeface="Arial"/>
              <a:ea typeface="ＭＳ Ｐゴシック"/>
            </a:endParaRPr>
          </a:p>
        </p:txBody>
      </p:sp>
      <p:pic>
        <p:nvPicPr>
          <p:cNvPr id="5" name="Imagen 4">
            <a:extLst>
              <a:ext uri="{FF2B5EF4-FFF2-40B4-BE49-F238E27FC236}">
                <a16:creationId xmlns:a16="http://schemas.microsoft.com/office/drawing/2014/main" id="{6838D26F-F951-609A-7020-A5CB95D3176B}"/>
              </a:ext>
            </a:extLst>
          </p:cNvPr>
          <p:cNvPicPr>
            <a:picLocks noChangeAspect="1"/>
          </p:cNvPicPr>
          <p:nvPr/>
        </p:nvPicPr>
        <p:blipFill>
          <a:blip r:embed="rId2"/>
          <a:stretch>
            <a:fillRect/>
          </a:stretch>
        </p:blipFill>
        <p:spPr>
          <a:xfrm>
            <a:off x="3578636" y="3633915"/>
            <a:ext cx="4057590" cy="2708600"/>
          </a:xfrm>
          <a:prstGeom prst="rect">
            <a:avLst/>
          </a:prstGeom>
        </p:spPr>
      </p:pic>
      <p:sp>
        <p:nvSpPr>
          <p:cNvPr id="11" name="Rectángulo 10">
            <a:extLst>
              <a:ext uri="{FF2B5EF4-FFF2-40B4-BE49-F238E27FC236}">
                <a16:creationId xmlns:a16="http://schemas.microsoft.com/office/drawing/2014/main" id="{BB12E845-09BC-4952-BB1D-7BA4AE7B0C48}"/>
              </a:ext>
            </a:extLst>
          </p:cNvPr>
          <p:cNvSpPr/>
          <p:nvPr/>
        </p:nvSpPr>
        <p:spPr>
          <a:xfrm>
            <a:off x="210565" y="1154046"/>
            <a:ext cx="12090586" cy="3693319"/>
          </a:xfrm>
          <a:prstGeom prst="rect">
            <a:avLst/>
          </a:prstGeom>
        </p:spPr>
        <p:txBody>
          <a:bodyPr wrap="square">
            <a:spAutoFit/>
          </a:bodyPr>
          <a:lstStyle/>
          <a:p>
            <a:pPr marL="285750" indent="-285750" defTabSz="914172">
              <a:buFont typeface="Arial" panose="020B0604020202020204" pitchFamily="34" charset="0"/>
              <a:buChar char="•"/>
            </a:pPr>
            <a:r>
              <a:rPr lang="es-ES" dirty="0">
                <a:solidFill>
                  <a:prstClr val="black"/>
                </a:solidFill>
                <a:ea typeface="MS PGothic" panose="020B0600070205080204" pitchFamily="34" charset="-128"/>
              </a:rPr>
              <a:t>Los modelos de </a:t>
            </a:r>
            <a:r>
              <a:rPr lang="es-ES" b="1" dirty="0">
                <a:solidFill>
                  <a:prstClr val="black"/>
                </a:solidFill>
                <a:ea typeface="MS PGothic" panose="020B0600070205080204" pitchFamily="34" charset="-128"/>
              </a:rPr>
              <a:t>clasificación dan una puntuación </a:t>
            </a:r>
            <a:r>
              <a:rPr lang="es-ES" dirty="0">
                <a:solidFill>
                  <a:prstClr val="black"/>
                </a:solidFill>
                <a:ea typeface="MS PGothic" panose="020B0600070205080204" pitchFamily="34" charset="-128"/>
              </a:rPr>
              <a:t>numérica</a:t>
            </a:r>
            <a:r>
              <a:rPr lang="es-ES" b="1" dirty="0">
                <a:solidFill>
                  <a:prstClr val="black"/>
                </a:solidFill>
                <a:ea typeface="MS PGothic" panose="020B0600070205080204" pitchFamily="34" charset="-128"/>
              </a:rPr>
              <a:t>, pero no todos </a:t>
            </a:r>
            <a:r>
              <a:rPr lang="es-ES" dirty="0">
                <a:solidFill>
                  <a:prstClr val="black"/>
                </a:solidFill>
                <a:ea typeface="MS PGothic" panose="020B0600070205080204" pitchFamily="34" charset="-128"/>
              </a:rPr>
              <a:t>son</a:t>
            </a:r>
            <a:r>
              <a:rPr lang="es-ES" b="1" dirty="0">
                <a:solidFill>
                  <a:prstClr val="black"/>
                </a:solidFill>
                <a:ea typeface="MS PGothic" panose="020B0600070205080204" pitchFamily="34" charset="-128"/>
              </a:rPr>
              <a:t> una probabilidad </a:t>
            </a:r>
            <a:r>
              <a:rPr lang="es-ES" dirty="0">
                <a:solidFill>
                  <a:prstClr val="black"/>
                </a:solidFill>
                <a:ea typeface="MS PGothic" panose="020B0600070205080204" pitchFamily="34" charset="-128"/>
              </a:rPr>
              <a:t>verdadera</a:t>
            </a:r>
            <a:r>
              <a:rPr lang="es-ES" b="1" dirty="0">
                <a:solidFill>
                  <a:prstClr val="black"/>
                </a:solidFill>
                <a:ea typeface="MS PGothic" panose="020B0600070205080204" pitchFamily="34" charset="-128"/>
              </a:rPr>
              <a:t> en un sentido de frecuencia.</a:t>
            </a:r>
          </a:p>
          <a:p>
            <a:pPr marL="285750" indent="-285750" defTabSz="914172">
              <a:buFont typeface="Arial" panose="020B0604020202020204" pitchFamily="34" charset="0"/>
              <a:buChar char="•"/>
            </a:pPr>
            <a:endParaRPr lang="es-ES" b="1" dirty="0">
              <a:solidFill>
                <a:prstClr val="black"/>
              </a:solidFill>
              <a:ea typeface="MS PGothic" panose="020B0600070205080204" pitchFamily="34" charset="-128"/>
            </a:endParaRPr>
          </a:p>
          <a:p>
            <a:pPr marL="285750" indent="-285750" defTabSz="914172">
              <a:buFont typeface="Arial" panose="020B0604020202020204" pitchFamily="34" charset="0"/>
              <a:buChar char="•"/>
            </a:pPr>
            <a:r>
              <a:rPr lang="es-ES" dirty="0">
                <a:solidFill>
                  <a:prstClr val="black"/>
                </a:solidFill>
                <a:ea typeface="MS PGothic" panose="020B0600070205080204" pitchFamily="34" charset="-128"/>
              </a:rPr>
              <a:t>En estos casos, este valor numérico se puede utilizar para clasificar las predicciones y, por lo tanto, la puntuación AUC no se verá afectada, pero no permite utilizar esta puntuación numérica directamente como probabilidad. </a:t>
            </a:r>
          </a:p>
          <a:p>
            <a:pPr marL="285750" indent="-285750" defTabSz="914172">
              <a:buFont typeface="Arial" panose="020B0604020202020204" pitchFamily="34" charset="0"/>
              <a:buChar char="•"/>
            </a:pPr>
            <a:endParaRPr lang="es-ES" dirty="0">
              <a:solidFill>
                <a:prstClr val="black"/>
              </a:solidFill>
              <a:ea typeface="MS PGothic" panose="020B0600070205080204" pitchFamily="34" charset="-128"/>
            </a:endParaRPr>
          </a:p>
          <a:p>
            <a:pPr marL="285750" indent="-285750" defTabSz="914172">
              <a:buFont typeface="Arial" panose="020B0604020202020204" pitchFamily="34" charset="0"/>
              <a:buChar char="•"/>
            </a:pPr>
            <a:r>
              <a:rPr lang="en-GB" dirty="0" err="1">
                <a:solidFill>
                  <a:prstClr val="black"/>
                </a:solidFill>
                <a:ea typeface="MS PGothic" panose="020B0600070205080204" pitchFamily="34" charset="-128"/>
              </a:rPr>
              <a:t>Estas</a:t>
            </a:r>
            <a:r>
              <a:rPr lang="en-GB" dirty="0">
                <a:solidFill>
                  <a:prstClr val="black"/>
                </a:solidFill>
                <a:ea typeface="MS PGothic" panose="020B0600070205080204" pitchFamily="34" charset="-128"/>
              </a:rPr>
              <a:t> </a:t>
            </a:r>
            <a:r>
              <a:rPr lang="en-GB" dirty="0" err="1">
                <a:solidFill>
                  <a:prstClr val="black"/>
                </a:solidFill>
                <a:ea typeface="MS PGothic" panose="020B0600070205080204" pitchFamily="34" charset="-128"/>
              </a:rPr>
              <a:t>puntuaciones</a:t>
            </a:r>
            <a:r>
              <a:rPr lang="en-GB" dirty="0">
                <a:solidFill>
                  <a:prstClr val="black"/>
                </a:solidFill>
                <a:ea typeface="MS PGothic" panose="020B0600070205080204" pitchFamily="34" charset="-128"/>
              </a:rPr>
              <a:t> </a:t>
            </a:r>
            <a:r>
              <a:rPr lang="en-GB" dirty="0" err="1">
                <a:solidFill>
                  <a:prstClr val="black"/>
                </a:solidFill>
                <a:ea typeface="MS PGothic" panose="020B0600070205080204" pitchFamily="34" charset="-128"/>
              </a:rPr>
              <a:t>numéricas</a:t>
            </a:r>
            <a:r>
              <a:rPr lang="en-GB" dirty="0">
                <a:solidFill>
                  <a:prstClr val="black"/>
                </a:solidFill>
                <a:ea typeface="MS PGothic" panose="020B0600070205080204" pitchFamily="34" charset="-128"/>
              </a:rPr>
              <a:t> se </a:t>
            </a:r>
            <a:r>
              <a:rPr lang="en-GB" dirty="0" err="1">
                <a:solidFill>
                  <a:prstClr val="black"/>
                </a:solidFill>
                <a:ea typeface="MS PGothic" panose="020B0600070205080204" pitchFamily="34" charset="-128"/>
              </a:rPr>
              <a:t>denominan</a:t>
            </a:r>
            <a:r>
              <a:rPr lang="en-GB" dirty="0">
                <a:solidFill>
                  <a:prstClr val="black"/>
                </a:solidFill>
                <a:ea typeface="MS PGothic" panose="020B0600070205080204" pitchFamily="34" charset="-128"/>
              </a:rPr>
              <a:t> </a:t>
            </a:r>
            <a:r>
              <a:rPr lang="en-GB" b="1" dirty="0" err="1">
                <a:solidFill>
                  <a:prstClr val="black"/>
                </a:solidFill>
                <a:ea typeface="MS PGothic" panose="020B0600070205080204" pitchFamily="34" charset="-128"/>
              </a:rPr>
              <a:t>probabilidades</a:t>
            </a:r>
            <a:r>
              <a:rPr lang="en-GB" b="1" dirty="0">
                <a:solidFill>
                  <a:prstClr val="black"/>
                </a:solidFill>
                <a:ea typeface="MS PGothic" panose="020B0600070205080204" pitchFamily="34" charset="-128"/>
              </a:rPr>
              <a:t> no </a:t>
            </a:r>
            <a:r>
              <a:rPr lang="en-GB" b="1" dirty="0" err="1">
                <a:solidFill>
                  <a:prstClr val="black"/>
                </a:solidFill>
                <a:ea typeface="MS PGothic" panose="020B0600070205080204" pitchFamily="34" charset="-128"/>
              </a:rPr>
              <a:t>calibradas</a:t>
            </a:r>
            <a:r>
              <a:rPr lang="en-GB" dirty="0">
                <a:solidFill>
                  <a:prstClr val="black"/>
                </a:solidFill>
                <a:ea typeface="MS PGothic" panose="020B0600070205080204" pitchFamily="34" charset="-128"/>
              </a:rPr>
              <a:t>.</a:t>
            </a:r>
          </a:p>
          <a:p>
            <a:pPr marL="285750" indent="-285750" defTabSz="914172">
              <a:buFont typeface="Arial" panose="020B0604020202020204" pitchFamily="34" charset="0"/>
              <a:buChar char="•"/>
            </a:pPr>
            <a:endParaRPr lang="en-GB" dirty="0">
              <a:solidFill>
                <a:prstClr val="black"/>
              </a:solidFill>
              <a:ea typeface="MS PGothic" panose="020B0600070205080204" pitchFamily="34" charset="-128"/>
            </a:endParaRPr>
          </a:p>
          <a:p>
            <a:pPr marL="285750" indent="-285750" defTabSz="914172">
              <a:buFont typeface="Arial" panose="020B0604020202020204" pitchFamily="34" charset="0"/>
              <a:buChar char="•"/>
            </a:pPr>
            <a:r>
              <a:rPr lang="es-ES" dirty="0">
                <a:solidFill>
                  <a:prstClr val="black"/>
                </a:solidFill>
                <a:ea typeface="MS PGothic" panose="020B0600070205080204" pitchFamily="34" charset="-128"/>
              </a:rPr>
              <a:t>Puede </a:t>
            </a:r>
            <a:r>
              <a:rPr lang="es-ES" b="1" dirty="0">
                <a:solidFill>
                  <a:prstClr val="black"/>
                </a:solidFill>
                <a:ea typeface="MS PGothic" panose="020B0600070205080204" pitchFamily="34" charset="-128"/>
              </a:rPr>
              <a:t>transformarse en una probabilidad real</a:t>
            </a:r>
            <a:r>
              <a:rPr lang="es-ES" dirty="0">
                <a:solidFill>
                  <a:prstClr val="black"/>
                </a:solidFill>
                <a:ea typeface="MS PGothic" panose="020B0600070205080204" pitchFamily="34" charset="-128"/>
              </a:rPr>
              <a:t>, o algo cercano, mediante un proceso llamado </a:t>
            </a:r>
            <a:r>
              <a:rPr lang="es-ES" b="1" dirty="0">
                <a:solidFill>
                  <a:prstClr val="black"/>
                </a:solidFill>
                <a:ea typeface="MS PGothic" panose="020B0600070205080204" pitchFamily="34" charset="-128"/>
              </a:rPr>
              <a:t>calibración</a:t>
            </a:r>
            <a:r>
              <a:rPr lang="es-ES" dirty="0">
                <a:solidFill>
                  <a:prstClr val="black"/>
                </a:solidFill>
                <a:ea typeface="MS PGothic" panose="020B0600070205080204" pitchFamily="34" charset="-128"/>
              </a:rPr>
              <a:t>.</a:t>
            </a: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defTabSz="914172"/>
            <a:endParaRPr lang="es-ES_tradnl" dirty="0">
              <a:solidFill>
                <a:prstClr val="black"/>
              </a:solidFill>
              <a:latin typeface="Arial"/>
              <a:ea typeface="MS PGothic" panose="020B0600070205080204" pitchFamily="34" charset="-128"/>
            </a:endParaRPr>
          </a:p>
        </p:txBody>
      </p:sp>
      <p:sp>
        <p:nvSpPr>
          <p:cNvPr id="7" name="CuadroTexto 6">
            <a:extLst>
              <a:ext uri="{FF2B5EF4-FFF2-40B4-BE49-F238E27FC236}">
                <a16:creationId xmlns:a16="http://schemas.microsoft.com/office/drawing/2014/main" id="{80ADF6AA-63F9-A039-BF4F-C8E0FC64B219}"/>
              </a:ext>
            </a:extLst>
          </p:cNvPr>
          <p:cNvSpPr txBox="1"/>
          <p:nvPr/>
        </p:nvSpPr>
        <p:spPr>
          <a:xfrm>
            <a:off x="3974213" y="4069445"/>
            <a:ext cx="1744102" cy="646331"/>
          </a:xfrm>
          <a:prstGeom prst="rect">
            <a:avLst/>
          </a:prstGeom>
          <a:noFill/>
        </p:spPr>
        <p:txBody>
          <a:bodyPr wrap="square" rtlCol="0">
            <a:spAutoFit/>
          </a:bodyPr>
          <a:lstStyle/>
          <a:p>
            <a:pPr defTabSz="913607" eaLnBrk="0" fontAlgn="base" hangingPunct="0">
              <a:spcBef>
                <a:spcPct val="0"/>
              </a:spcBef>
              <a:spcAft>
                <a:spcPct val="0"/>
              </a:spcAft>
            </a:pPr>
            <a:r>
              <a:rPr lang="es-ES" dirty="0">
                <a:solidFill>
                  <a:srgbClr val="FF0000"/>
                </a:solidFill>
                <a:latin typeface="Calibri" panose="020F0502020204030204" pitchFamily="34" charset="0"/>
                <a:ea typeface="MS PGothic" panose="020B0600070205080204" pitchFamily="34" charset="-128"/>
              </a:rPr>
              <a:t>- </a:t>
            </a:r>
            <a:r>
              <a:rPr lang="es-ES" dirty="0" err="1">
                <a:solidFill>
                  <a:srgbClr val="FF0000"/>
                </a:solidFill>
                <a:latin typeface="Calibri" panose="020F0502020204030204" pitchFamily="34" charset="0"/>
                <a:ea typeface="MS PGothic" panose="020B0600070205080204" pitchFamily="34" charset="-128"/>
              </a:rPr>
              <a:t>raw_prob</a:t>
            </a:r>
            <a:endParaRPr lang="es-ES" dirty="0">
              <a:solidFill>
                <a:srgbClr val="FF0000"/>
              </a:solidFill>
              <a:latin typeface="Calibri" panose="020F0502020204030204" pitchFamily="34" charset="0"/>
              <a:ea typeface="MS PGothic" panose="020B0600070205080204" pitchFamily="34" charset="-128"/>
            </a:endParaRPr>
          </a:p>
          <a:p>
            <a:pPr defTabSz="913607" eaLnBrk="0" fontAlgn="base" hangingPunct="0">
              <a:spcBef>
                <a:spcPct val="0"/>
              </a:spcBef>
              <a:spcAft>
                <a:spcPct val="0"/>
              </a:spcAft>
            </a:pPr>
            <a:r>
              <a:rPr lang="es-ES" dirty="0">
                <a:solidFill>
                  <a:srgbClr val="12129F"/>
                </a:solidFill>
                <a:latin typeface="Calibri" panose="020F0502020204030204" pitchFamily="34" charset="0"/>
                <a:ea typeface="MS PGothic" panose="020B0600070205080204" pitchFamily="34" charset="-128"/>
              </a:rPr>
              <a:t>-</a:t>
            </a:r>
            <a:r>
              <a:rPr lang="es-ES" dirty="0" err="1">
                <a:solidFill>
                  <a:srgbClr val="12129F"/>
                </a:solidFill>
                <a:latin typeface="Calibri" panose="020F0502020204030204" pitchFamily="34" charset="0"/>
                <a:ea typeface="MS PGothic" panose="020B0600070205080204" pitchFamily="34" charset="-128"/>
              </a:rPr>
              <a:t>calibrated_prob</a:t>
            </a:r>
            <a:endParaRPr lang="es-ES" dirty="0">
              <a:solidFill>
                <a:srgbClr val="12129F"/>
              </a:solidFill>
              <a:latin typeface="Calibri" panose="020F0502020204030204" pitchFamily="34" charset="0"/>
              <a:ea typeface="MS PGothic" panose="020B0600070205080204" pitchFamily="34" charset="-128"/>
            </a:endParaRPr>
          </a:p>
        </p:txBody>
      </p:sp>
      <p:sp>
        <p:nvSpPr>
          <p:cNvPr id="2" name="CustomShape 1">
            <a:extLst>
              <a:ext uri="{FF2B5EF4-FFF2-40B4-BE49-F238E27FC236}">
                <a16:creationId xmlns:a16="http://schemas.microsoft.com/office/drawing/2014/main" id="{2D3F2933-BB2B-C1C4-20E8-383289F89C23}"/>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all" spc="-1" normalizeH="0" baseline="0" noProof="0" dirty="0" err="1">
                <a:ln>
                  <a:noFill/>
                </a:ln>
                <a:solidFill>
                  <a:srgbClr val="0097B6"/>
                </a:solidFill>
                <a:effectLst/>
                <a:uLnTx/>
                <a:uFillTx/>
                <a:latin typeface="Arial"/>
              </a:rPr>
              <a:t>Probabilidades</a:t>
            </a:r>
            <a:r>
              <a:rPr kumimoji="0" lang="en-US" sz="3200" b="0" i="0" u="none" strike="noStrike" kern="1200" cap="all" spc="-1" normalizeH="0" baseline="0" noProof="0" dirty="0">
                <a:ln>
                  <a:noFill/>
                </a:ln>
                <a:solidFill>
                  <a:srgbClr val="0097B6"/>
                </a:solidFill>
                <a:effectLst/>
                <a:uLnTx/>
                <a:uFillTx/>
                <a:latin typeface="Arial"/>
              </a:rPr>
              <a:t> </a:t>
            </a:r>
            <a:r>
              <a:rPr kumimoji="0" lang="en-US" sz="3200" b="0" i="0" u="none" strike="noStrike" kern="1200" cap="all" spc="-1" normalizeH="0" baseline="0" noProof="0" dirty="0" err="1">
                <a:ln>
                  <a:noFill/>
                </a:ln>
                <a:solidFill>
                  <a:srgbClr val="0097B6"/>
                </a:solidFill>
                <a:effectLst/>
                <a:uLnTx/>
                <a:uFillTx/>
                <a:latin typeface="Arial"/>
              </a:rPr>
              <a:t>calibradas</a:t>
            </a:r>
            <a:endParaRPr kumimoji="0" lang="en-US" sz="32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296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3"/>
          <p:cNvSpPr/>
          <p:nvPr/>
        </p:nvSpPr>
        <p:spPr>
          <a:xfrm>
            <a:off x="210565" y="122335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247887" y="1444166"/>
            <a:ext cx="10719089" cy="1200329"/>
          </a:xfrm>
          <a:prstGeom prst="rect">
            <a:avLst/>
          </a:prstGeom>
        </p:spPr>
        <p:txBody>
          <a:bodyPr wrap="square">
            <a:spAutoFit/>
          </a:bodyPr>
          <a:lstStyle/>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defTabSz="914172"/>
            <a:endParaRPr lang="es-ES_tradnl" dirty="0">
              <a:solidFill>
                <a:prstClr val="black"/>
              </a:solidFill>
              <a:latin typeface="Arial"/>
              <a:ea typeface="MS PGothic" panose="020B0600070205080204" pitchFamily="34" charset="-128"/>
            </a:endParaRPr>
          </a:p>
        </p:txBody>
      </p:sp>
      <p:sp>
        <p:nvSpPr>
          <p:cNvPr id="9" name="Rectángulo 8">
            <a:extLst>
              <a:ext uri="{FF2B5EF4-FFF2-40B4-BE49-F238E27FC236}">
                <a16:creationId xmlns:a16="http://schemas.microsoft.com/office/drawing/2014/main" id="{70EA0F7C-A93E-4DC2-930B-87516583F120}"/>
              </a:ext>
            </a:extLst>
          </p:cNvPr>
          <p:cNvSpPr/>
          <p:nvPr/>
        </p:nvSpPr>
        <p:spPr>
          <a:xfrm>
            <a:off x="2383950" y="2815226"/>
            <a:ext cx="1191181" cy="2882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dirty="0">
              <a:solidFill>
                <a:prstClr val="white"/>
              </a:solidFill>
              <a:latin typeface="Arial"/>
              <a:ea typeface="ＭＳ Ｐゴシック"/>
            </a:endParaRPr>
          </a:p>
        </p:txBody>
      </p:sp>
      <p:sp>
        <p:nvSpPr>
          <p:cNvPr id="10" name="Rectángulo 9">
            <a:extLst>
              <a:ext uri="{FF2B5EF4-FFF2-40B4-BE49-F238E27FC236}">
                <a16:creationId xmlns:a16="http://schemas.microsoft.com/office/drawing/2014/main" id="{AF41D514-1158-4EE3-9CD5-21EB74704D41}"/>
              </a:ext>
            </a:extLst>
          </p:cNvPr>
          <p:cNvSpPr/>
          <p:nvPr/>
        </p:nvSpPr>
        <p:spPr>
          <a:xfrm>
            <a:off x="11961859" y="5088625"/>
            <a:ext cx="494353" cy="263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dirty="0">
              <a:solidFill>
                <a:prstClr val="white"/>
              </a:solidFill>
              <a:latin typeface="Arial"/>
              <a:ea typeface="ＭＳ Ｐゴシック"/>
            </a:endParaRPr>
          </a:p>
        </p:txBody>
      </p:sp>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BB12E845-09BC-4952-BB1D-7BA4AE7B0C48}"/>
                  </a:ext>
                </a:extLst>
              </p:cNvPr>
              <p:cNvSpPr/>
              <p:nvPr/>
            </p:nvSpPr>
            <p:spPr>
              <a:xfrm>
                <a:off x="192649" y="1082326"/>
                <a:ext cx="10719089" cy="6740307"/>
              </a:xfrm>
              <a:prstGeom prst="rect">
                <a:avLst/>
              </a:prstGeom>
            </p:spPr>
            <p:txBody>
              <a:bodyPr wrap="square">
                <a:spAutoFit/>
              </a:bodyPr>
              <a:lstStyle/>
              <a:p>
                <a:pPr marL="285750" indent="-285750" defTabSz="914172">
                  <a:buFont typeface="Arial" panose="020B0604020202020204" pitchFamily="34" charset="0"/>
                  <a:buChar char="•"/>
                </a:pPr>
                <a:r>
                  <a:rPr lang="es-ES" dirty="0">
                    <a:solidFill>
                      <a:prstClr val="black"/>
                    </a:solidFill>
                    <a:ea typeface="MS PGothic" panose="020B0600070205080204" pitchFamily="34" charset="-128"/>
                  </a:rPr>
                  <a:t>La</a:t>
                </a:r>
                <a:r>
                  <a:rPr lang="es-ES" b="1" dirty="0">
                    <a:solidFill>
                      <a:prstClr val="black"/>
                    </a:solidFill>
                    <a:ea typeface="MS PGothic" panose="020B0600070205080204" pitchFamily="34" charset="-128"/>
                  </a:rPr>
                  <a:t> clasificación </a:t>
                </a:r>
                <a:r>
                  <a:rPr lang="es-ES" dirty="0">
                    <a:solidFill>
                      <a:prstClr val="black"/>
                    </a:solidFill>
                    <a:ea typeface="MS PGothic" panose="020B0600070205080204" pitchFamily="34" charset="-128"/>
                  </a:rPr>
                  <a:t>se puede aplicar a </a:t>
                </a:r>
                <a:r>
                  <a:rPr lang="es-ES" b="1" dirty="0">
                    <a:solidFill>
                      <a:prstClr val="black"/>
                    </a:solidFill>
                    <a:ea typeface="MS PGothic" panose="020B0600070205080204" pitchFamily="34" charset="-128"/>
                  </a:rPr>
                  <a:t>más de dos clases (k &gt; 2). Dos modificaciones </a:t>
                </a:r>
                <a:r>
                  <a:rPr lang="es-ES" dirty="0">
                    <a:solidFill>
                      <a:prstClr val="black"/>
                    </a:solidFill>
                    <a:ea typeface="MS PGothic" panose="020B0600070205080204" pitchFamily="34" charset="-128"/>
                  </a:rPr>
                  <a:t>necesarias</a:t>
                </a:r>
                <a:r>
                  <a:rPr lang="es-ES" b="1" dirty="0">
                    <a:solidFill>
                      <a:prstClr val="black"/>
                    </a:solidFill>
                    <a:ea typeface="MS PGothic" panose="020B0600070205080204" pitchFamily="34" charset="-128"/>
                  </a:rPr>
                  <a:t>:</a:t>
                </a:r>
              </a:p>
              <a:p>
                <a:pPr marL="285750" indent="-285750" defTabSz="914172">
                  <a:buFont typeface="Arial" panose="020B0604020202020204" pitchFamily="34" charset="0"/>
                  <a:buChar char="•"/>
                </a:pPr>
                <a:endParaRPr lang="es-ES" b="1" u="sng" dirty="0">
                  <a:solidFill>
                    <a:prstClr val="black"/>
                  </a:solidFill>
                  <a:ea typeface="MS PGothic" panose="020B0600070205080204" pitchFamily="34" charset="-128"/>
                </a:endParaRPr>
              </a:p>
              <a:p>
                <a:pPr marL="285750" indent="-285750" defTabSz="914172">
                  <a:buFont typeface="Arial" panose="020B0604020202020204" pitchFamily="34" charset="0"/>
                  <a:buChar char="•"/>
                </a:pPr>
                <a:r>
                  <a:rPr lang="es-ES" b="1" u="sng" dirty="0">
                    <a:solidFill>
                      <a:prstClr val="black"/>
                    </a:solidFill>
                    <a:ea typeface="MS PGothic" panose="020B0600070205080204" pitchFamily="34" charset="-128"/>
                  </a:rPr>
                  <a:t>Modelo:</a:t>
                </a:r>
                <a:endParaRPr lang="es-ES" b="1" dirty="0">
                  <a:solidFill>
                    <a:prstClr val="black"/>
                  </a:solidFill>
                  <a:latin typeface="Arial"/>
                  <a:ea typeface="MS PGothic" panose="020B0600070205080204" pitchFamily="34" charset="-128"/>
                </a:endParaRPr>
              </a:p>
              <a:p>
                <a:pPr marL="1199357" lvl="2" indent="-285750" defTabSz="914172">
                  <a:buFont typeface="Arial" panose="020B0604020202020204" pitchFamily="34" charset="0"/>
                  <a:buChar char="•"/>
                </a:pPr>
                <a:r>
                  <a:rPr lang="es-ES" dirty="0">
                    <a:solidFill>
                      <a:prstClr val="black"/>
                    </a:solidFill>
                    <a:ea typeface="MS PGothic" panose="020B0600070205080204" pitchFamily="34" charset="-128"/>
                  </a:rPr>
                  <a:t>La logística se ajusta a la </a:t>
                </a:r>
                <a:r>
                  <a:rPr lang="es-ES" dirty="0" err="1">
                    <a:solidFill>
                      <a:prstClr val="black"/>
                    </a:solidFill>
                    <a:ea typeface="MS PGothic" panose="020B0600070205080204" pitchFamily="34" charset="-128"/>
                  </a:rPr>
                  <a:t>multiclasificación</a:t>
                </a:r>
                <a:r>
                  <a:rPr lang="es-ES" dirty="0">
                    <a:solidFill>
                      <a:prstClr val="black"/>
                    </a:solidFill>
                    <a:ea typeface="MS PGothic" panose="020B0600070205080204" pitchFamily="34" charset="-128"/>
                  </a:rPr>
                  <a:t> utilizando la </a:t>
                </a:r>
                <a:r>
                  <a:rPr lang="es-ES" b="1" dirty="0">
                    <a:solidFill>
                      <a:prstClr val="black"/>
                    </a:solidFill>
                    <a:ea typeface="MS PGothic" panose="020B0600070205080204" pitchFamily="34" charset="-128"/>
                  </a:rPr>
                  <a:t>función softmax.</a:t>
                </a:r>
              </a:p>
              <a:p>
                <a:pPr marL="1199357" lvl="2" indent="-285750" defTabSz="914172">
                  <a:buFont typeface="Arial" panose="020B0604020202020204" pitchFamily="34" charset="0"/>
                  <a:buChar char="•"/>
                </a:pPr>
                <a:endParaRPr lang="es-ES" b="1" dirty="0">
                  <a:solidFill>
                    <a:prstClr val="black"/>
                  </a:solidFill>
                  <a:ea typeface="MS PGothic" panose="020B0600070205080204" pitchFamily="34" charset="-128"/>
                </a:endParaRPr>
              </a:p>
              <a:p>
                <a:pPr marL="1199357" lvl="2" indent="-285750" defTabSz="914172">
                  <a:buFont typeface="Arial" panose="020B0604020202020204" pitchFamily="34" charset="0"/>
                  <a:buChar char="•"/>
                </a:pPr>
                <a:r>
                  <a:rPr lang="es-ES" b="1" dirty="0">
                    <a:solidFill>
                      <a:prstClr val="black"/>
                    </a:solidFill>
                    <a:ea typeface="MS PGothic" panose="020B0600070205080204" pitchFamily="34" charset="-128"/>
                  </a:rPr>
                  <a:t>Para otros modelos, </a:t>
                </a:r>
                <a:r>
                  <a:rPr lang="es-ES" dirty="0">
                    <a:solidFill>
                      <a:prstClr val="black"/>
                    </a:solidFill>
                    <a:ea typeface="MS PGothic" panose="020B0600070205080204" pitchFamily="34" charset="-128"/>
                  </a:rPr>
                  <a:t>un enfoque común es el </a:t>
                </a:r>
                <a:r>
                  <a:rPr lang="es-ES" b="1" dirty="0">
                    <a:solidFill>
                      <a:prstClr val="black"/>
                    </a:solidFill>
                    <a:ea typeface="MS PGothic" panose="020B0600070205080204" pitchFamily="34" charset="-128"/>
                  </a:rPr>
                  <a:t>enfoque de uno contra todos, </a:t>
                </a:r>
                <a:r>
                  <a:rPr lang="es-ES" dirty="0">
                    <a:solidFill>
                      <a:prstClr val="black"/>
                    </a:solidFill>
                    <a:ea typeface="MS PGothic" panose="020B0600070205080204" pitchFamily="34" charset="-128"/>
                  </a:rPr>
                  <a:t>donde se entrenan k modelos binarios, uno para cada clase.</a:t>
                </a:r>
              </a:p>
              <a:p>
                <a:pPr marL="1199357" lvl="2" indent="-285750" defTabSz="914172">
                  <a:buFont typeface="Arial" panose="020B0604020202020204" pitchFamily="34" charset="0"/>
                  <a:buChar char="•"/>
                </a:pPr>
                <a:endParaRPr lang="es-ES" b="1" dirty="0">
                  <a:solidFill>
                    <a:prstClr val="black"/>
                  </a:solidFill>
                  <a:ea typeface="MS PGothic" panose="020B0600070205080204" pitchFamily="34" charset="-128"/>
                </a:endParaRPr>
              </a:p>
              <a:p>
                <a:pPr marL="1199357" lvl="2" indent="-285750" defTabSz="914172">
                  <a:buFont typeface="Arial" panose="020B0604020202020204" pitchFamily="34" charset="0"/>
                  <a:buChar char="•"/>
                </a:pPr>
                <a:r>
                  <a:rPr lang="es-ES" dirty="0">
                    <a:solidFill>
                      <a:prstClr val="black"/>
                    </a:solidFill>
                    <a:ea typeface="MS PGothic" panose="020B0600070205080204" pitchFamily="34" charset="-128"/>
                  </a:rPr>
                  <a:t>Para cada modelo, </a:t>
                </a:r>
                <a14:m>
                  <m:oMath xmlns:m="http://schemas.openxmlformats.org/officeDocument/2006/math">
                    <m:acc>
                      <m:accPr>
                        <m:chr m:val="̂"/>
                        <m:ctrlPr>
                          <a:rPr lang="es-ES" b="1" i="1">
                            <a:solidFill>
                              <a:prstClr val="black"/>
                            </a:solidFill>
                            <a:latin typeface="Cambria Math" panose="02040503050406030204" pitchFamily="18" charset="0"/>
                          </a:rPr>
                        </m:ctrlPr>
                      </m:accPr>
                      <m:e>
                        <m:sSub>
                          <m:sSubPr>
                            <m:ctrlPr>
                              <a:rPr lang="es-ES" b="1" i="1">
                                <a:solidFill>
                                  <a:prstClr val="black"/>
                                </a:solidFill>
                                <a:latin typeface="Cambria Math" panose="02040503050406030204" pitchFamily="18" charset="0"/>
                              </a:rPr>
                            </m:ctrlPr>
                          </m:sSubPr>
                          <m:e>
                            <m:r>
                              <a:rPr lang="es-ES" b="1" i="1">
                                <a:solidFill>
                                  <a:prstClr val="black"/>
                                </a:solidFill>
                                <a:latin typeface="Cambria Math" panose="02040503050406030204" pitchFamily="18" charset="0"/>
                              </a:rPr>
                              <m:t>𝒚</m:t>
                            </m:r>
                          </m:e>
                          <m:sub>
                            <m:r>
                              <a:rPr lang="es-ES" b="1" i="1">
                                <a:solidFill>
                                  <a:prstClr val="black"/>
                                </a:solidFill>
                                <a:latin typeface="Cambria Math" panose="02040503050406030204" pitchFamily="18" charset="0"/>
                              </a:rPr>
                              <m:t>𝒊𝒄</m:t>
                            </m:r>
                          </m:sub>
                        </m:sSub>
                      </m:e>
                    </m:acc>
                  </m:oMath>
                </a14:m>
                <a:r>
                  <a:rPr lang="es-ES" b="1" dirty="0">
                    <a:solidFill>
                      <a:prstClr val="black"/>
                    </a:solidFill>
                    <a:latin typeface="Arial"/>
                    <a:ea typeface="MS PGothic" panose="020B0600070205080204" pitchFamily="34" charset="-128"/>
                  </a:rPr>
                  <a:t> = 1 </a:t>
                </a:r>
                <a:r>
                  <a:rPr lang="es-ES" b="1" dirty="0">
                    <a:solidFill>
                      <a:prstClr val="black"/>
                    </a:solidFill>
                    <a:ea typeface="MS PGothic" panose="020B0600070205080204" pitchFamily="34" charset="-128"/>
                  </a:rPr>
                  <a:t>cuando la clase de esa observación es c, y </a:t>
                </a:r>
                <a14:m>
                  <m:oMath xmlns:m="http://schemas.openxmlformats.org/officeDocument/2006/math">
                    <m:acc>
                      <m:accPr>
                        <m:chr m:val="̂"/>
                        <m:ctrlPr>
                          <a:rPr lang="es-ES" i="1">
                            <a:solidFill>
                              <a:prstClr val="black"/>
                            </a:solidFill>
                            <a:latin typeface="Cambria Math" panose="02040503050406030204" pitchFamily="18" charset="0"/>
                          </a:rPr>
                        </m:ctrlPr>
                      </m:accPr>
                      <m:e>
                        <m:sSub>
                          <m:sSubPr>
                            <m:ctrlPr>
                              <a:rPr lang="es-ES"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𝑦</m:t>
                            </m:r>
                          </m:e>
                          <m:sub>
                            <m:r>
                              <a:rPr lang="es-ES" i="1">
                                <a:solidFill>
                                  <a:prstClr val="black"/>
                                </a:solidFill>
                                <a:latin typeface="Cambria Math" panose="02040503050406030204" pitchFamily="18" charset="0"/>
                              </a:rPr>
                              <m:t>𝑖𝑐</m:t>
                            </m:r>
                          </m:sub>
                        </m:sSub>
                      </m:e>
                    </m:acc>
                  </m:oMath>
                </a14:m>
                <a:r>
                  <a:rPr lang="es-ES" dirty="0">
                    <a:solidFill>
                      <a:prstClr val="black"/>
                    </a:solidFill>
                    <a:latin typeface="Arial"/>
                    <a:ea typeface="MS PGothic" panose="020B0600070205080204" pitchFamily="34" charset="-128"/>
                  </a:rPr>
                  <a:t> = 0, </a:t>
                </a:r>
                <a:r>
                  <a:rPr lang="es-ES" dirty="0">
                    <a:solidFill>
                      <a:prstClr val="black"/>
                    </a:solidFill>
                    <a:ea typeface="MS PGothic" panose="020B0600070205080204" pitchFamily="34" charset="-128"/>
                  </a:rPr>
                  <a:t>cuando la instancia pertenece a cualquiera de las otras clases. </a:t>
                </a:r>
                <a:endParaRPr lang="es-ES" dirty="0">
                  <a:solidFill>
                    <a:prstClr val="black"/>
                  </a:solidFill>
                  <a:latin typeface="Arial"/>
                  <a:ea typeface="MS PGothic" panose="020B0600070205080204" pitchFamily="34" charset="-128"/>
                </a:endParaRPr>
              </a:p>
              <a:p>
                <a:pPr marL="1199357" lvl="2" indent="-285750"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742157" lvl="1" indent="-285750" defTabSz="914172">
                  <a:buFont typeface="Arial" panose="020B0604020202020204" pitchFamily="34" charset="0"/>
                  <a:buChar char="•"/>
                </a:pPr>
                <a:r>
                  <a:rPr lang="es-ES" b="1" u="sng" dirty="0">
                    <a:solidFill>
                      <a:prstClr val="black"/>
                    </a:solidFill>
                    <a:ea typeface="MS PGothic" panose="020B0600070205080204" pitchFamily="34" charset="-128"/>
                  </a:rPr>
                  <a:t>Métricas:</a:t>
                </a:r>
                <a:endParaRPr lang="es-ES" b="1" dirty="0">
                  <a:solidFill>
                    <a:prstClr val="black"/>
                  </a:solidFill>
                  <a:latin typeface="Arial"/>
                  <a:ea typeface="MS PGothic" panose="020B0600070205080204" pitchFamily="34" charset="-128"/>
                </a:endParaRPr>
              </a:p>
              <a:p>
                <a:pPr marL="1199357" lvl="2" indent="-285750" defTabSz="914172">
                  <a:buFont typeface="Arial" panose="020B0604020202020204" pitchFamily="34" charset="0"/>
                  <a:buChar char="•"/>
                </a:pPr>
                <a:r>
                  <a:rPr lang="es-ES" dirty="0">
                    <a:solidFill>
                      <a:prstClr val="black"/>
                    </a:solidFill>
                    <a:ea typeface="MS PGothic" panose="020B0600070205080204" pitchFamily="34" charset="-128"/>
                  </a:rPr>
                  <a:t>Todas las </a:t>
                </a:r>
                <a:r>
                  <a:rPr lang="es-ES" b="1" dirty="0">
                    <a:solidFill>
                      <a:prstClr val="black"/>
                    </a:solidFill>
                    <a:ea typeface="MS PGothic" panose="020B0600070205080204" pitchFamily="34" charset="-128"/>
                  </a:rPr>
                  <a:t>métricas</a:t>
                </a:r>
                <a:r>
                  <a:rPr lang="es-ES" dirty="0">
                    <a:solidFill>
                      <a:prstClr val="black"/>
                    </a:solidFill>
                    <a:ea typeface="MS PGothic" panose="020B0600070205080204" pitchFamily="34" charset="-128"/>
                  </a:rPr>
                  <a:t> de clasificación que vimos se basan en valores de matriz de confusión: TP, TN, FP, FN.</a:t>
                </a:r>
              </a:p>
              <a:p>
                <a:pPr marL="1199357" lvl="2" indent="-285750" defTabSz="914172">
                  <a:buFont typeface="Arial" panose="020B0604020202020204" pitchFamily="34" charset="0"/>
                  <a:buChar char="•"/>
                </a:pPr>
                <a:endParaRPr lang="es-ES" dirty="0">
                  <a:solidFill>
                    <a:prstClr val="black"/>
                  </a:solidFill>
                  <a:ea typeface="MS PGothic" panose="020B0600070205080204" pitchFamily="34" charset="-128"/>
                </a:endParaRPr>
              </a:p>
              <a:p>
                <a:pPr marL="1199357" lvl="2" indent="-285750" defTabSz="914172">
                  <a:buFont typeface="Arial" panose="020B0604020202020204" pitchFamily="34" charset="0"/>
                  <a:buChar char="•"/>
                </a:pPr>
                <a:r>
                  <a:rPr lang="es-ES" dirty="0">
                    <a:solidFill>
                      <a:prstClr val="black"/>
                    </a:solidFill>
                    <a:ea typeface="MS PGothic" panose="020B0600070205080204" pitchFamily="34" charset="-128"/>
                  </a:rPr>
                  <a:t>Todos estos conceptos son </a:t>
                </a:r>
                <a:r>
                  <a:rPr lang="es-ES" b="1" dirty="0">
                    <a:solidFill>
                      <a:prstClr val="black"/>
                    </a:solidFill>
                    <a:ea typeface="MS PGothic" panose="020B0600070205080204" pitchFamily="34" charset="-128"/>
                  </a:rPr>
                  <a:t>válidos sólo para la clasificación binaria.</a:t>
                </a:r>
              </a:p>
              <a:p>
                <a:pPr marL="1199357" lvl="2" indent="-285750" defTabSz="914172">
                  <a:buFont typeface="Arial" panose="020B0604020202020204" pitchFamily="34" charset="0"/>
                  <a:buChar char="•"/>
                </a:pPr>
                <a:endParaRPr lang="es-ES" b="1" dirty="0">
                  <a:solidFill>
                    <a:prstClr val="black"/>
                  </a:solidFill>
                  <a:ea typeface="MS PGothic" panose="020B0600070205080204" pitchFamily="34" charset="-128"/>
                </a:endParaRPr>
              </a:p>
              <a:p>
                <a:pPr marL="1199357" lvl="2" indent="-285750" defTabSz="914172">
                  <a:buFont typeface="Arial" panose="020B0604020202020204" pitchFamily="34" charset="0"/>
                  <a:buChar char="•"/>
                </a:pPr>
                <a:r>
                  <a:rPr lang="es-ES" dirty="0">
                    <a:solidFill>
                      <a:prstClr val="black"/>
                    </a:solidFill>
                    <a:ea typeface="MS PGothic" panose="020B0600070205080204" pitchFamily="34" charset="-128"/>
                  </a:rPr>
                  <a:t>El enfoque estándar es calcular una </a:t>
                </a:r>
                <a:r>
                  <a:rPr lang="es-ES" b="1" dirty="0">
                    <a:solidFill>
                      <a:prstClr val="black"/>
                    </a:solidFill>
                    <a:ea typeface="MS PGothic" panose="020B0600070205080204" pitchFamily="34" charset="-128"/>
                  </a:rPr>
                  <a:t>matriz de confusión para cada clase y</a:t>
                </a:r>
                <a:r>
                  <a:rPr lang="es-ES" dirty="0">
                    <a:solidFill>
                      <a:prstClr val="black"/>
                    </a:solidFill>
                    <a:ea typeface="MS PGothic" panose="020B0600070205080204" pitchFamily="34" charset="-128"/>
                  </a:rPr>
                  <a:t> resultados métricos </a:t>
                </a:r>
                <a:r>
                  <a:rPr lang="es-ES" b="1" dirty="0">
                    <a:solidFill>
                      <a:prstClr val="black"/>
                    </a:solidFill>
                    <a:ea typeface="MS PGothic" panose="020B0600070205080204" pitchFamily="34" charset="-128"/>
                  </a:rPr>
                  <a:t>promedio</a:t>
                </a:r>
                <a:r>
                  <a:rPr lang="es-ES" dirty="0">
                    <a:solidFill>
                      <a:prstClr val="black"/>
                    </a:solidFill>
                    <a:ea typeface="MS PGothic" panose="020B0600070205080204" pitchFamily="34" charset="-128"/>
                  </a:rPr>
                  <a:t> en todas las clases.</a:t>
                </a: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marL="342815" indent="-342815" defTabSz="914172">
                  <a:buFont typeface="Arial" panose="020B0604020202020204" pitchFamily="34" charset="0"/>
                  <a:buChar char="•"/>
                </a:pPr>
                <a:endParaRPr lang="es-ES" dirty="0">
                  <a:solidFill>
                    <a:prstClr val="black"/>
                  </a:solidFill>
                  <a:latin typeface="Arial"/>
                  <a:ea typeface="MS PGothic" panose="020B0600070205080204" pitchFamily="34" charset="-128"/>
                </a:endParaRPr>
              </a:p>
              <a:p>
                <a:pPr defTabSz="914172"/>
                <a:endParaRPr lang="es-ES_tradnl" dirty="0">
                  <a:solidFill>
                    <a:prstClr val="black"/>
                  </a:solidFill>
                  <a:latin typeface="Arial"/>
                  <a:ea typeface="MS PGothic" panose="020B0600070205080204" pitchFamily="34" charset="-128"/>
                </a:endParaRPr>
              </a:p>
            </p:txBody>
          </p:sp>
        </mc:Choice>
        <mc:Fallback xmlns="">
          <p:sp>
            <p:nvSpPr>
              <p:cNvPr id="11" name="Rectángulo 10">
                <a:extLst>
                  <a:ext uri="{FF2B5EF4-FFF2-40B4-BE49-F238E27FC236}">
                    <a16:creationId xmlns:a16="http://schemas.microsoft.com/office/drawing/2014/main" id="{BB12E845-09BC-4952-BB1D-7BA4AE7B0C48}"/>
                  </a:ext>
                </a:extLst>
              </p:cNvPr>
              <p:cNvSpPr>
                <a:spLocks noRot="1" noChangeAspect="1" noMove="1" noResize="1" noEditPoints="1" noAdjustHandles="1" noChangeArrowheads="1" noChangeShapeType="1" noTextEdit="1"/>
              </p:cNvSpPr>
              <p:nvPr/>
            </p:nvSpPr>
            <p:spPr>
              <a:xfrm>
                <a:off x="192649" y="1082326"/>
                <a:ext cx="10719089" cy="6740307"/>
              </a:xfrm>
              <a:prstGeom prst="rect">
                <a:avLst/>
              </a:prstGeom>
              <a:blipFill>
                <a:blip r:embed="rId2"/>
                <a:stretch>
                  <a:fillRect l="-398" t="-543"/>
                </a:stretch>
              </a:blipFill>
            </p:spPr>
            <p:txBody>
              <a:bodyPr/>
              <a:lstStyle/>
              <a:p>
                <a:r>
                  <a:rPr lang="en-GB">
                    <a:noFill/>
                  </a:rPr>
                  <a:t> </a:t>
                </a:r>
              </a:p>
            </p:txBody>
          </p:sp>
        </mc:Fallback>
      </mc:AlternateContent>
      <p:sp>
        <p:nvSpPr>
          <p:cNvPr id="2" name="CustomShape 1">
            <a:extLst>
              <a:ext uri="{FF2B5EF4-FFF2-40B4-BE49-F238E27FC236}">
                <a16:creationId xmlns:a16="http://schemas.microsoft.com/office/drawing/2014/main" id="{4B5D5D4D-AD80-625B-9EB8-25BAE719F792}"/>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all" spc="-1" normalizeH="0" baseline="0" noProof="0" dirty="0" err="1">
                <a:ln>
                  <a:noFill/>
                </a:ln>
                <a:solidFill>
                  <a:srgbClr val="0097B6"/>
                </a:solidFill>
                <a:effectLst/>
                <a:uLnTx/>
                <a:uFillTx/>
                <a:latin typeface="Arial"/>
              </a:rPr>
              <a:t>multiclasificación</a:t>
            </a:r>
            <a:endParaRPr kumimoji="0" lang="en-US" sz="32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5814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1907982" y="1485291"/>
            <a:ext cx="7054947" cy="3887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72">
              <a:defRPr/>
            </a:pPr>
            <a:endParaRPr lang="es-ES_tradnl" sz="1400" dirty="0">
              <a:solidFill>
                <a:prstClr val="black"/>
              </a:solidFill>
              <a:latin typeface="Arial"/>
              <a:ea typeface="DejaVu Sans"/>
              <a:cs typeface="DejaVu Sans"/>
            </a:endParaRPr>
          </a:p>
        </p:txBody>
      </p:sp>
      <p:sp>
        <p:nvSpPr>
          <p:cNvPr id="5" name="Rectangle 2">
            <a:extLst>
              <a:ext uri="{FF2B5EF4-FFF2-40B4-BE49-F238E27FC236}">
                <a16:creationId xmlns:a16="http://schemas.microsoft.com/office/drawing/2014/main" id="{667C8476-1CF7-4BA2-A161-725BF4B3EC06}"/>
              </a:ext>
            </a:extLst>
          </p:cNvPr>
          <p:cNvSpPr>
            <a:spLocks noChangeArrowheads="1"/>
          </p:cNvSpPr>
          <p:nvPr/>
        </p:nvSpPr>
        <p:spPr bwMode="auto">
          <a:xfrm>
            <a:off x="5183726" y="1853290"/>
            <a:ext cx="184682" cy="3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72">
              <a:defRPr/>
            </a:pPr>
            <a:endParaRPr lang="es-ES">
              <a:solidFill>
                <a:prstClr val="black"/>
              </a:solidFill>
              <a:latin typeface="Arial"/>
              <a:ea typeface="DejaVu Sans"/>
              <a:cs typeface="DejaVu Sans"/>
            </a:endParaRPr>
          </a:p>
        </p:txBody>
      </p:sp>
      <p:sp>
        <p:nvSpPr>
          <p:cNvPr id="7" name="Rectangle 4">
            <a:extLst>
              <a:ext uri="{FF2B5EF4-FFF2-40B4-BE49-F238E27FC236}">
                <a16:creationId xmlns:a16="http://schemas.microsoft.com/office/drawing/2014/main" id="{6E2FF46B-4E81-4CE7-B9E8-0DDE0EBA10CB}"/>
              </a:ext>
            </a:extLst>
          </p:cNvPr>
          <p:cNvSpPr>
            <a:spLocks noChangeArrowheads="1"/>
          </p:cNvSpPr>
          <p:nvPr/>
        </p:nvSpPr>
        <p:spPr bwMode="auto">
          <a:xfrm>
            <a:off x="1525192" y="-183761"/>
            <a:ext cx="184682" cy="3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72">
              <a:defRPr/>
            </a:pPr>
            <a:endParaRPr lang="es-ES">
              <a:solidFill>
                <a:prstClr val="black"/>
              </a:solidFill>
              <a:latin typeface="Arial"/>
              <a:ea typeface="DejaVu Sans"/>
              <a:cs typeface="DejaVu Sans"/>
            </a:endParaRPr>
          </a:p>
        </p:txBody>
      </p:sp>
      <p:sp>
        <p:nvSpPr>
          <p:cNvPr id="2" name="Rectangle 2">
            <a:extLst>
              <a:ext uri="{FF2B5EF4-FFF2-40B4-BE49-F238E27FC236}">
                <a16:creationId xmlns:a16="http://schemas.microsoft.com/office/drawing/2014/main" id="{00F33E64-C09F-48A9-A2A0-D392DC128DDF}"/>
              </a:ext>
            </a:extLst>
          </p:cNvPr>
          <p:cNvSpPr>
            <a:spLocks noChangeArrowheads="1"/>
          </p:cNvSpPr>
          <p:nvPr/>
        </p:nvSpPr>
        <p:spPr bwMode="auto">
          <a:xfrm>
            <a:off x="7606138" y="2020530"/>
            <a:ext cx="7217038" cy="3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anchor="ctr" anchorCtr="0" compatLnSpc="1">
            <a:prstTxWarp prst="textNoShape">
              <a:avLst/>
            </a:prstTxWarp>
            <a:spAutoFit/>
          </a:bodyPr>
          <a:lstStyle/>
          <a:p>
            <a:pPr defTabSz="914172">
              <a:defRPr/>
            </a:pPr>
            <a:endParaRPr lang="es-ES">
              <a:solidFill>
                <a:prstClr val="black"/>
              </a:solidFill>
              <a:latin typeface="Arial"/>
              <a:ea typeface="DejaVu Sans"/>
              <a:cs typeface="DejaVu Sans"/>
            </a:endParaRPr>
          </a:p>
        </p:txBody>
      </p:sp>
      <p:sp>
        <p:nvSpPr>
          <p:cNvPr id="12" name="CustomShape 3">
            <a:extLst>
              <a:ext uri="{FF2B5EF4-FFF2-40B4-BE49-F238E27FC236}">
                <a16:creationId xmlns:a16="http://schemas.microsoft.com/office/drawing/2014/main" id="{EA91EC26-4955-4C5C-A489-B9C01FA94C20}"/>
              </a:ext>
            </a:extLst>
          </p:cNvPr>
          <p:cNvSpPr/>
          <p:nvPr/>
        </p:nvSpPr>
        <p:spPr>
          <a:xfrm>
            <a:off x="2783698" y="3086139"/>
            <a:ext cx="7054947" cy="685722"/>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a:spcBef>
                <a:spcPts val="360"/>
              </a:spcBef>
            </a:pPr>
            <a:r>
              <a:rPr lang="en-US" sz="4000" spc="-1" dirty="0">
                <a:solidFill>
                  <a:srgbClr val="000000"/>
                </a:solidFill>
                <a:latin typeface="Arial" panose="020B0604020202020204" pitchFamily="34" charset="0"/>
                <a:cs typeface="Arial" panose="020B0604020202020204" pitchFamily="34" charset="0"/>
                <a:hlinkClick r:id="rId2"/>
              </a:rPr>
              <a:t>https://ml-playground.com/#</a:t>
            </a:r>
            <a:endParaRPr lang="en-US" sz="4000" spc="-1" dirty="0">
              <a:solidFill>
                <a:srgbClr val="000000"/>
              </a:solidFill>
              <a:latin typeface="Arial" panose="020B0604020202020204" pitchFamily="34" charset="0"/>
              <a:cs typeface="Arial" panose="020B0604020202020204" pitchFamily="34" charset="0"/>
            </a:endParaRPr>
          </a:p>
        </p:txBody>
      </p:sp>
      <p:sp>
        <p:nvSpPr>
          <p:cNvPr id="3" name="CustomShape 1">
            <a:extLst>
              <a:ext uri="{FF2B5EF4-FFF2-40B4-BE49-F238E27FC236}">
                <a16:creationId xmlns:a16="http://schemas.microsoft.com/office/drawing/2014/main" id="{3FA65305-345E-BE70-E0A2-860BA20FD5B4}"/>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rPr>
              <a:t>ejemplo</a:t>
            </a:r>
            <a:endParaRPr kumimoji="0" lang="en-US" sz="4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16960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0" y="435383"/>
            <a:ext cx="6837082"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all" spc="-1" normalizeH="0" baseline="0" noProof="0" dirty="0" err="1">
                <a:ln>
                  <a:noFill/>
                </a:ln>
                <a:solidFill>
                  <a:srgbClr val="FFFFFF"/>
                </a:solidFill>
                <a:effectLst/>
                <a:uLnTx/>
                <a:uFillTx/>
                <a:latin typeface="Arial"/>
              </a:rPr>
              <a:t>Resumen</a:t>
            </a:r>
            <a:endParaRPr kumimoji="0" lang="en-US" sz="4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864863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1" normalizeH="0" baseline="0" noProof="0" dirty="0" err="1">
                <a:ln>
                  <a:noFill/>
                </a:ln>
                <a:solidFill>
                  <a:srgbClr val="0097B6"/>
                </a:solidFill>
                <a:effectLst/>
                <a:uLnTx/>
                <a:uFillTx/>
                <a:latin typeface="Arial"/>
                <a:ea typeface="DejaVu Sans"/>
                <a:cs typeface="DejaVu Sans"/>
              </a:rPr>
              <a:t>Resumen</a:t>
            </a:r>
            <a:r>
              <a:rPr kumimoji="0" lang="en-US" sz="3600" b="0" i="0" u="none" strike="noStrike" kern="1200" cap="all" spc="-1" normalizeH="0" baseline="0" noProof="0" dirty="0">
                <a:ln>
                  <a:noFill/>
                </a:ln>
                <a:solidFill>
                  <a:srgbClr val="0097B6"/>
                </a:solidFill>
                <a:effectLst/>
                <a:uLnTx/>
                <a:uFillTx/>
                <a:latin typeface="Arial"/>
                <a:ea typeface="DejaVu Sans"/>
                <a:cs typeface="DejaVu Sans"/>
              </a:rPr>
              <a:t> (I)</a:t>
            </a:r>
            <a:endParaRPr kumimoji="0" lang="en-US" sz="3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marR="0" lvl="0"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p:txBody>
      </p:sp>
      <p:pic>
        <p:nvPicPr>
          <p:cNvPr id="48" name="Imagen 7"/>
          <p:cNvPicPr/>
          <p:nvPr/>
        </p:nvPicPr>
        <p:blipFill>
          <a:blip r:embed="rId2" cstate="print">
            <a:extLst>
              <a:ext uri="{28A0092B-C50C-407E-A947-70E740481C1C}">
                <a14:useLocalDpi xmlns:a14="http://schemas.microsoft.com/office/drawing/2010/main" val="0"/>
              </a:ext>
            </a:extLst>
          </a:blip>
          <a:srcRect/>
          <a:stretch/>
        </p:blipFill>
        <p:spPr>
          <a:xfrm>
            <a:off x="5917823" y="4314417"/>
            <a:ext cx="4505991" cy="1438763"/>
          </a:xfrm>
          <a:prstGeom prst="rect">
            <a:avLst/>
          </a:prstGeom>
          <a:ln>
            <a:noFill/>
          </a:ln>
        </p:spPr>
      </p:pic>
      <p:sp>
        <p:nvSpPr>
          <p:cNvPr id="5" name="Rectángulo 4"/>
          <p:cNvSpPr/>
          <p:nvPr/>
        </p:nvSpPr>
        <p:spPr>
          <a:xfrm>
            <a:off x="319530" y="5493851"/>
            <a:ext cx="10016673" cy="841256"/>
          </a:xfrm>
          <a:prstGeom prst="rect">
            <a:avLst/>
          </a:prstGeom>
        </p:spPr>
        <p:txBody>
          <a:bodyPr wrap="square">
            <a:spAutoFit/>
          </a:bodyPr>
          <a:lstStyle/>
          <a:p>
            <a:pPr marL="743040" marR="0" lvl="1"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400" b="0" i="0" u="none" strike="noStrike" kern="1200" cap="none" spc="-1" normalizeH="0" baseline="0" noProof="0" dirty="0">
                <a:ln>
                  <a:noFill/>
                </a:ln>
                <a:solidFill>
                  <a:srgbClr val="000000"/>
                </a:solidFill>
                <a:effectLst/>
                <a:uLnTx/>
                <a:uFillTx/>
                <a:latin typeface="Arial"/>
              </a:rPr>
              <a:t>TRAINING : </a:t>
            </a:r>
            <a:r>
              <a:rPr kumimoji="0" lang="en-US" sz="1400" b="0" i="0" u="none" strike="noStrike" kern="1200" cap="none" spc="-1" normalizeH="0" baseline="0" noProof="0" dirty="0" err="1">
                <a:ln>
                  <a:noFill/>
                </a:ln>
                <a:solidFill>
                  <a:srgbClr val="000000"/>
                </a:solidFill>
                <a:effectLst/>
                <a:uLnTx/>
                <a:uFillTx/>
                <a:latin typeface="Arial"/>
              </a:rPr>
              <a:t>Datos</a:t>
            </a:r>
            <a:r>
              <a:rPr kumimoji="0" lang="en-US" sz="1400" b="0" i="0" u="none" strike="noStrike" kern="1200" cap="none" spc="-1" normalizeH="0" baseline="0" noProof="0" dirty="0">
                <a:ln>
                  <a:noFill/>
                </a:ln>
                <a:solidFill>
                  <a:srgbClr val="000000"/>
                </a:solidFill>
                <a:effectLst/>
                <a:uLnTx/>
                <a:uFillTx/>
                <a:latin typeface="Arial"/>
              </a:rPr>
              <a:t> de los </a:t>
            </a:r>
            <a:r>
              <a:rPr kumimoji="0" lang="en-US" sz="1400" b="0" i="0" u="none" strike="noStrike" kern="1200" cap="none" spc="-1" normalizeH="0" baseline="0" noProof="0" dirty="0" err="1">
                <a:ln>
                  <a:noFill/>
                </a:ln>
                <a:solidFill>
                  <a:srgbClr val="000000"/>
                </a:solidFill>
                <a:effectLst/>
                <a:uLnTx/>
                <a:uFillTx/>
                <a:latin typeface="Arial"/>
              </a:rPr>
              <a:t>que</a:t>
            </a:r>
            <a:r>
              <a:rPr kumimoji="0" lang="en-US" sz="1400" b="0" i="0" u="none" strike="noStrike" kern="1200" cap="none" spc="-1" normalizeH="0" baseline="0" noProof="0" dirty="0">
                <a:ln>
                  <a:noFill/>
                </a:ln>
                <a:solidFill>
                  <a:srgbClr val="000000"/>
                </a:solidFill>
                <a:effectLst/>
                <a:uLnTx/>
                <a:uFillTx/>
                <a:latin typeface="Arial"/>
              </a:rPr>
              <a:t> los </a:t>
            </a:r>
            <a:r>
              <a:rPr kumimoji="0" lang="en-US" sz="1400" b="0" i="0" u="none" strike="noStrike" kern="1200" cap="none" spc="-1" normalizeH="0" baseline="0" noProof="0" dirty="0" err="1">
                <a:ln>
                  <a:noFill/>
                </a:ln>
                <a:solidFill>
                  <a:srgbClr val="000000"/>
                </a:solidFill>
                <a:effectLst/>
                <a:uLnTx/>
                <a:uFillTx/>
                <a:latin typeface="Arial"/>
              </a:rPr>
              <a:t>modelos</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extraen</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patrones</a:t>
            </a:r>
            <a:r>
              <a:rPr kumimoji="0" lang="en-US" sz="1400" b="0" i="0" u="none" strike="noStrike" kern="1200" cap="none" spc="-1" normalizeH="0" baseline="0" noProof="0" dirty="0">
                <a:ln>
                  <a:noFill/>
                </a:ln>
                <a:solidFill>
                  <a:srgbClr val="000000"/>
                </a:solidFill>
                <a:effectLst/>
                <a:uLnTx/>
                <a:uFillTx/>
                <a:latin typeface="Arial"/>
              </a:rPr>
              <a:t>.</a:t>
            </a:r>
            <a:endParaRPr kumimoji="0" lang="en-US" sz="14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400" b="0" i="0" u="none" strike="noStrike" kern="1200" cap="none" spc="-1" normalizeH="0" baseline="0" noProof="0" dirty="0">
                <a:ln>
                  <a:noFill/>
                </a:ln>
                <a:solidFill>
                  <a:srgbClr val="000000"/>
                </a:solidFill>
                <a:effectLst/>
                <a:uLnTx/>
                <a:uFillTx/>
                <a:latin typeface="Arial"/>
              </a:rPr>
              <a:t>VALIDATION : Se </a:t>
            </a:r>
            <a:r>
              <a:rPr kumimoji="0" lang="en-US" sz="1400" b="0" i="0" u="none" strike="noStrike" kern="1200" cap="none" spc="-1" normalizeH="0" baseline="0" noProof="0" dirty="0" err="1">
                <a:ln>
                  <a:noFill/>
                </a:ln>
                <a:solidFill>
                  <a:srgbClr val="000000"/>
                </a:solidFill>
                <a:effectLst/>
                <a:uLnTx/>
                <a:uFillTx/>
                <a:latin typeface="Arial"/>
              </a:rPr>
              <a:t>emplea</a:t>
            </a:r>
            <a:r>
              <a:rPr kumimoji="0" lang="en-US" sz="1400" b="0" i="0" u="none" strike="noStrike" kern="1200" cap="none" spc="-1" normalizeH="0" baseline="0" noProof="0" dirty="0">
                <a:ln>
                  <a:noFill/>
                </a:ln>
                <a:solidFill>
                  <a:srgbClr val="000000"/>
                </a:solidFill>
                <a:effectLst/>
                <a:uLnTx/>
                <a:uFillTx/>
                <a:latin typeface="Arial"/>
              </a:rPr>
              <a:t> para </a:t>
            </a:r>
            <a:r>
              <a:rPr kumimoji="0" lang="en-US" sz="1400" b="0" i="0" u="none" strike="noStrike" kern="1200" cap="none" spc="-1" normalizeH="0" baseline="0" noProof="0" dirty="0" err="1">
                <a:ln>
                  <a:noFill/>
                </a:ln>
                <a:solidFill>
                  <a:srgbClr val="000000"/>
                </a:solidFill>
                <a:effectLst/>
                <a:uLnTx/>
                <a:uFillTx/>
                <a:latin typeface="Arial"/>
              </a:rPr>
              <a:t>seleccionar</a:t>
            </a:r>
            <a:r>
              <a:rPr kumimoji="0" lang="en-US" sz="1400" b="0" i="0" u="none" strike="noStrike" kern="1200" cap="none" spc="-1" normalizeH="0" baseline="0" noProof="0" dirty="0">
                <a:ln>
                  <a:noFill/>
                </a:ln>
                <a:solidFill>
                  <a:srgbClr val="000000"/>
                </a:solidFill>
                <a:effectLst/>
                <a:uLnTx/>
                <a:uFillTx/>
                <a:latin typeface="Arial"/>
              </a:rPr>
              <a:t> el </a:t>
            </a:r>
            <a:r>
              <a:rPr kumimoji="0" lang="en-US" sz="1400" b="0" i="0" u="none" strike="noStrike" kern="1200" cap="none" spc="-1" normalizeH="0" baseline="0" noProof="0" dirty="0" err="1">
                <a:ln>
                  <a:noFill/>
                </a:ln>
                <a:solidFill>
                  <a:srgbClr val="000000"/>
                </a:solidFill>
                <a:effectLst/>
                <a:uLnTx/>
                <a:uFillTx/>
                <a:latin typeface="Arial"/>
              </a:rPr>
              <a:t>mejor</a:t>
            </a:r>
            <a:r>
              <a:rPr kumimoji="0" lang="en-US" sz="1400" b="0" i="0" u="none" strike="noStrike" kern="1200" cap="none" spc="-1" normalizeH="0" baseline="0" noProof="0" dirty="0">
                <a:ln>
                  <a:noFill/>
                </a:ln>
                <a:solidFill>
                  <a:srgbClr val="000000"/>
                </a:solidFill>
                <a:effectLst/>
                <a:uLnTx/>
                <a:uFillTx/>
                <a:latin typeface="Arial"/>
              </a:rPr>
              <a:t> de los </a:t>
            </a:r>
            <a:r>
              <a:rPr kumimoji="0" lang="en-US" sz="1400" b="0" i="0" u="none" strike="noStrike" kern="1200" cap="none" spc="-1" normalizeH="0" baseline="0" noProof="0" dirty="0" err="1">
                <a:ln>
                  <a:noFill/>
                </a:ln>
                <a:solidFill>
                  <a:srgbClr val="000000"/>
                </a:solidFill>
                <a:effectLst/>
                <a:uLnTx/>
                <a:uFillTx/>
                <a:latin typeface="Arial"/>
              </a:rPr>
              <a:t>modelos</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entrenados</a:t>
            </a:r>
            <a:r>
              <a:rPr kumimoji="0" lang="en-US" sz="1400" b="0" i="0" u="none" strike="noStrike" kern="1200" cap="none" spc="-1" normalizeH="0" baseline="0" noProof="0" dirty="0">
                <a:ln>
                  <a:noFill/>
                </a:ln>
                <a:solidFill>
                  <a:srgbClr val="000000"/>
                </a:solidFill>
                <a:effectLst/>
                <a:uLnTx/>
                <a:uFillTx/>
                <a:latin typeface="Arial"/>
              </a:rPr>
              <a:t> en </a:t>
            </a:r>
            <a:r>
              <a:rPr kumimoji="0" lang="en-US" sz="1400" b="0" i="0" u="none" strike="noStrike" kern="1200" cap="none" spc="-1" normalizeH="0" baseline="0" noProof="0" dirty="0" err="1">
                <a:ln>
                  <a:noFill/>
                </a:ln>
                <a:solidFill>
                  <a:srgbClr val="000000"/>
                </a:solidFill>
                <a:effectLst/>
                <a:uLnTx/>
                <a:uFillTx/>
                <a:latin typeface="Arial"/>
              </a:rPr>
              <a:t>metamodelización</a:t>
            </a:r>
            <a:r>
              <a:rPr kumimoji="0" lang="en-US" sz="1400" b="0" i="0" u="none" strike="noStrike" kern="1200" cap="none" spc="-1" normalizeH="0" baseline="0" noProof="0" dirty="0">
                <a:ln>
                  <a:noFill/>
                </a:ln>
                <a:solidFill>
                  <a:srgbClr val="000000"/>
                </a:solidFill>
                <a:effectLst/>
                <a:uLnTx/>
                <a:uFillTx/>
                <a:latin typeface="Arial"/>
              </a:rPr>
              <a:t>.</a:t>
            </a:r>
            <a:endParaRPr kumimoji="0" lang="en-US" sz="14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400" b="0" i="0" u="none" strike="noStrike" kern="1200" cap="none" spc="-1" normalizeH="0" baseline="0" noProof="0" dirty="0">
                <a:ln>
                  <a:noFill/>
                </a:ln>
                <a:solidFill>
                  <a:srgbClr val="000000"/>
                </a:solidFill>
                <a:effectLst/>
                <a:uLnTx/>
                <a:uFillTx/>
                <a:latin typeface="Arial"/>
              </a:rPr>
              <a:t>TEST : </a:t>
            </a:r>
            <a:r>
              <a:rPr kumimoji="0" lang="en-US" sz="1400" b="0" i="0" u="none" strike="noStrike" kern="1200" cap="none" spc="-1" normalizeH="0" baseline="0" noProof="0" dirty="0" err="1">
                <a:ln>
                  <a:noFill/>
                </a:ln>
                <a:solidFill>
                  <a:srgbClr val="000000"/>
                </a:solidFill>
                <a:effectLst/>
                <a:uLnTx/>
                <a:uFillTx/>
                <a:latin typeface="Arial"/>
              </a:rPr>
              <a:t>Proporciona</a:t>
            </a:r>
            <a:r>
              <a:rPr kumimoji="0" lang="en-US" sz="1400" b="0" i="0" u="none" strike="noStrike" kern="1200" cap="none" spc="-1" normalizeH="0" baseline="0" noProof="0" dirty="0">
                <a:ln>
                  <a:noFill/>
                </a:ln>
                <a:solidFill>
                  <a:srgbClr val="000000"/>
                </a:solidFill>
                <a:effectLst/>
                <a:uLnTx/>
                <a:uFillTx/>
                <a:latin typeface="Arial"/>
              </a:rPr>
              <a:t> el error real </a:t>
            </a:r>
            <a:r>
              <a:rPr kumimoji="0" lang="en-US" sz="1400" b="0" i="0" u="none" strike="noStrike" kern="1200" cap="none" spc="-1" normalizeH="0" baseline="0" noProof="0" dirty="0" err="1">
                <a:ln>
                  <a:noFill/>
                </a:ln>
                <a:solidFill>
                  <a:srgbClr val="000000"/>
                </a:solidFill>
                <a:effectLst/>
                <a:uLnTx/>
                <a:uFillTx/>
                <a:latin typeface="Arial"/>
              </a:rPr>
              <a:t>esperado</a:t>
            </a:r>
            <a:r>
              <a:rPr kumimoji="0" lang="en-US" sz="1400" b="0" i="0" u="none" strike="noStrike" kern="1200" cap="none" spc="-1" normalizeH="0" baseline="0" noProof="0" dirty="0">
                <a:ln>
                  <a:noFill/>
                </a:ln>
                <a:solidFill>
                  <a:srgbClr val="000000"/>
                </a:solidFill>
                <a:effectLst/>
                <a:uLnTx/>
                <a:uFillTx/>
                <a:latin typeface="Arial"/>
              </a:rPr>
              <a:t> con el </a:t>
            </a:r>
            <a:r>
              <a:rPr kumimoji="0" lang="en-US" sz="1400" b="0" i="0" u="none" strike="noStrike" kern="1200" cap="none" spc="-1" normalizeH="0" baseline="0" noProof="0" dirty="0" err="1">
                <a:ln>
                  <a:noFill/>
                </a:ln>
                <a:solidFill>
                  <a:srgbClr val="000000"/>
                </a:solidFill>
                <a:effectLst/>
                <a:uLnTx/>
                <a:uFillTx/>
                <a:latin typeface="Arial"/>
              </a:rPr>
              <a:t>modelo</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seleccionado</a:t>
            </a:r>
            <a:r>
              <a:rPr kumimoji="0" lang="en-US" sz="1400" b="0" i="0" u="none" strike="noStrike" kern="1200" cap="none" spc="-1" normalizeH="0" baseline="0" noProof="0" dirty="0">
                <a:ln>
                  <a:noFill/>
                </a:ln>
                <a:solidFill>
                  <a:srgbClr val="000000"/>
                </a:solidFill>
                <a:effectLst/>
                <a:uLnTx/>
                <a:uFillTx/>
                <a:latin typeface="Arial"/>
              </a:rPr>
              <a:t>.</a:t>
            </a:r>
          </a:p>
        </p:txBody>
      </p:sp>
      <p:graphicFrame>
        <p:nvGraphicFramePr>
          <p:cNvPr id="3" name="Tabla 2">
            <a:extLst>
              <a:ext uri="{FF2B5EF4-FFF2-40B4-BE49-F238E27FC236}">
                <a16:creationId xmlns:a16="http://schemas.microsoft.com/office/drawing/2014/main" id="{D1F44816-A92A-7DC6-8AF8-0915D10C573C}"/>
              </a:ext>
            </a:extLst>
          </p:cNvPr>
          <p:cNvGraphicFramePr>
            <a:graphicFrameLocks noGrp="1"/>
          </p:cNvGraphicFramePr>
          <p:nvPr/>
        </p:nvGraphicFramePr>
        <p:xfrm>
          <a:off x="139982" y="1521398"/>
          <a:ext cx="6189860" cy="2278231"/>
        </p:xfrm>
        <a:graphic>
          <a:graphicData uri="http://schemas.openxmlformats.org/drawingml/2006/table">
            <a:tbl>
              <a:tblPr firstRow="1" bandRow="1">
                <a:tableStyleId>{5C22544A-7EE6-4342-B048-85BDC9FD1C3A}</a:tableStyleId>
              </a:tblPr>
              <a:tblGrid>
                <a:gridCol w="1359174">
                  <a:extLst>
                    <a:ext uri="{9D8B030D-6E8A-4147-A177-3AD203B41FA5}">
                      <a16:colId xmlns:a16="http://schemas.microsoft.com/office/drawing/2014/main" val="4103890592"/>
                    </a:ext>
                  </a:extLst>
                </a:gridCol>
                <a:gridCol w="2284549">
                  <a:extLst>
                    <a:ext uri="{9D8B030D-6E8A-4147-A177-3AD203B41FA5}">
                      <a16:colId xmlns:a16="http://schemas.microsoft.com/office/drawing/2014/main" val="4218817355"/>
                    </a:ext>
                  </a:extLst>
                </a:gridCol>
                <a:gridCol w="2546137">
                  <a:extLst>
                    <a:ext uri="{9D8B030D-6E8A-4147-A177-3AD203B41FA5}">
                      <a16:colId xmlns:a16="http://schemas.microsoft.com/office/drawing/2014/main" val="4194061548"/>
                    </a:ext>
                  </a:extLst>
                </a:gridCol>
              </a:tblGrid>
              <a:tr h="322986">
                <a:tc>
                  <a:txBody>
                    <a:bodyPr/>
                    <a:lstStyle/>
                    <a:p>
                      <a:pPr algn="ctr"/>
                      <a:endParaRPr lang="es-ES" dirty="0"/>
                    </a:p>
                  </a:txBody>
                  <a:tcPr/>
                </a:tc>
                <a:tc>
                  <a:txBody>
                    <a:bodyPr/>
                    <a:lstStyle/>
                    <a:p>
                      <a:pPr algn="ctr"/>
                      <a:r>
                        <a:rPr lang="es-ES" sz="1600" dirty="0"/>
                        <a:t>Supervisado</a:t>
                      </a:r>
                    </a:p>
                  </a:txBody>
                  <a:tcPr/>
                </a:tc>
                <a:tc>
                  <a:txBody>
                    <a:bodyPr/>
                    <a:lstStyle/>
                    <a:p>
                      <a:pPr algn="ctr"/>
                      <a:r>
                        <a:rPr lang="es-ES" sz="1600" dirty="0"/>
                        <a:t>No supervisado</a:t>
                      </a:r>
                    </a:p>
                  </a:txBody>
                  <a:tcPr/>
                </a:tc>
                <a:extLst>
                  <a:ext uri="{0D108BD9-81ED-4DB2-BD59-A6C34878D82A}">
                    <a16:rowId xmlns:a16="http://schemas.microsoft.com/office/drawing/2014/main" val="2426980665"/>
                  </a:ext>
                </a:extLst>
              </a:tr>
              <a:tr h="249862">
                <a:tc>
                  <a:txBody>
                    <a:bodyPr/>
                    <a:lstStyle/>
                    <a:p>
                      <a:pPr algn="ctr"/>
                      <a:r>
                        <a:rPr lang="es-ES" sz="1400" b="1" dirty="0">
                          <a:solidFill>
                            <a:schemeClr val="tx1"/>
                          </a:solidFill>
                        </a:rPr>
                        <a:t>Etiquetas</a:t>
                      </a:r>
                    </a:p>
                  </a:txBody>
                  <a:tcPr/>
                </a:tc>
                <a:tc>
                  <a:txBody>
                    <a:bodyPr/>
                    <a:lstStyle/>
                    <a:p>
                      <a:pPr algn="ctr"/>
                      <a:r>
                        <a:rPr lang="es-ES" sz="1400" dirty="0">
                          <a:solidFill>
                            <a:schemeClr val="tx1"/>
                          </a:solidFill>
                          <a:latin typeface="Segoe UI Symbol" panose="020B0502040204020203" pitchFamily="34" charset="0"/>
                          <a:ea typeface="Segoe UI Symbol" panose="020B0502040204020203" pitchFamily="34" charset="0"/>
                        </a:rPr>
                        <a:t>SI</a:t>
                      </a:r>
                      <a:endParaRPr lang="es-ES" sz="1400" dirty="0">
                        <a:solidFill>
                          <a:schemeClr val="tx1"/>
                        </a:solidFill>
                      </a:endParaRPr>
                    </a:p>
                  </a:txBody>
                  <a:tcPr/>
                </a:tc>
                <a:tc>
                  <a:txBody>
                    <a:bodyPr/>
                    <a:lstStyle/>
                    <a:p>
                      <a:pPr algn="ctr"/>
                      <a:r>
                        <a:rPr lang="es-ES" sz="1400" dirty="0">
                          <a:solidFill>
                            <a:schemeClr val="tx1"/>
                          </a:solidFill>
                          <a:latin typeface="Segoe UI Symbol" panose="020B0502040204020203" pitchFamily="34" charset="0"/>
                          <a:ea typeface="Segoe UI Symbol" panose="020B0502040204020203" pitchFamily="34" charset="0"/>
                        </a:rPr>
                        <a:t>NO</a:t>
                      </a:r>
                      <a:endParaRPr lang="es-ES" sz="1400" dirty="0">
                        <a:solidFill>
                          <a:schemeClr val="tx1"/>
                        </a:solidFill>
                      </a:endParaRPr>
                    </a:p>
                  </a:txBody>
                  <a:tcPr/>
                </a:tc>
                <a:extLst>
                  <a:ext uri="{0D108BD9-81ED-4DB2-BD59-A6C34878D82A}">
                    <a16:rowId xmlns:a16="http://schemas.microsoft.com/office/drawing/2014/main" val="1272991475"/>
                  </a:ext>
                </a:extLst>
              </a:tr>
              <a:tr h="571351">
                <a:tc>
                  <a:txBody>
                    <a:bodyPr/>
                    <a:lstStyle/>
                    <a:p>
                      <a:pPr algn="ctr"/>
                      <a:endParaRPr lang="es-ES" sz="1400" b="1" dirty="0"/>
                    </a:p>
                    <a:p>
                      <a:pPr algn="ctr"/>
                      <a:r>
                        <a:rPr lang="es-ES" sz="1400" b="1" dirty="0"/>
                        <a:t>Objetivo</a:t>
                      </a:r>
                    </a:p>
                  </a:txBody>
                  <a:tcPr/>
                </a:tc>
                <a:tc>
                  <a:txBody>
                    <a:bodyPr/>
                    <a:lstStyle/>
                    <a:p>
                      <a:pPr algn="ctr"/>
                      <a:r>
                        <a:rPr lang="es-ES" sz="1400" dirty="0"/>
                        <a:t>Dar predicciones</a:t>
                      </a:r>
                      <a:r>
                        <a:rPr lang="es-ES" sz="1400" baseline="0" dirty="0"/>
                        <a:t> a futuro sobre el conjunto de test</a:t>
                      </a:r>
                      <a:endParaRPr lang="es-ES" sz="1400" dirty="0"/>
                    </a:p>
                  </a:txBody>
                  <a:tcPr/>
                </a:tc>
                <a:tc>
                  <a:txBody>
                    <a:bodyPr/>
                    <a:lstStyle/>
                    <a:p>
                      <a:pPr algn="ctr"/>
                      <a:r>
                        <a:rPr lang="es-ES" sz="1400" dirty="0"/>
                        <a:t>Encontrar patrones en los datos o reducir dimensiones</a:t>
                      </a:r>
                    </a:p>
                  </a:txBody>
                  <a:tcPr/>
                </a:tc>
                <a:extLst>
                  <a:ext uri="{0D108BD9-81ED-4DB2-BD59-A6C34878D82A}">
                    <a16:rowId xmlns:a16="http://schemas.microsoft.com/office/drawing/2014/main" val="425471677"/>
                  </a:ext>
                </a:extLst>
              </a:tr>
              <a:tr h="359689">
                <a:tc>
                  <a:txBody>
                    <a:bodyPr/>
                    <a:lstStyle/>
                    <a:p>
                      <a:pPr algn="ctr"/>
                      <a:r>
                        <a:rPr lang="es-ES_tradnl" sz="1400" b="1" dirty="0"/>
                        <a:t>Modelos</a:t>
                      </a:r>
                      <a:endParaRPr lang="es-ES" sz="1400" b="1" dirty="0"/>
                    </a:p>
                  </a:txBody>
                  <a:tcPr/>
                </a:tc>
                <a:tc>
                  <a:txBody>
                    <a:bodyPr/>
                    <a:lstStyle/>
                    <a:p>
                      <a:pPr algn="ctr"/>
                      <a:r>
                        <a:rPr lang="es-ES_tradnl" sz="1400" dirty="0"/>
                        <a:t>Regresión lineal, árboles,</a:t>
                      </a:r>
                      <a:r>
                        <a:rPr lang="es-ES_tradnl" sz="1400" baseline="0" dirty="0"/>
                        <a:t> SVM, Redes Neuronales</a:t>
                      </a:r>
                      <a:endParaRPr lang="es-ES" sz="1400" dirty="0"/>
                    </a:p>
                  </a:txBody>
                  <a:tcPr/>
                </a:tc>
                <a:tc>
                  <a:txBody>
                    <a:bodyPr/>
                    <a:lstStyle/>
                    <a:p>
                      <a:pPr algn="ctr"/>
                      <a:r>
                        <a:rPr lang="es-ES_tradnl" sz="1400" dirty="0" err="1"/>
                        <a:t>Clustering</a:t>
                      </a:r>
                      <a:r>
                        <a:rPr lang="es-ES_tradnl" sz="1400" dirty="0"/>
                        <a:t>,</a:t>
                      </a:r>
                      <a:r>
                        <a:rPr lang="es-ES_tradnl" sz="1400" baseline="0" dirty="0"/>
                        <a:t> PCA</a:t>
                      </a:r>
                      <a:endParaRPr lang="es-ES" sz="1400" dirty="0"/>
                    </a:p>
                  </a:txBody>
                  <a:tcPr/>
                </a:tc>
                <a:extLst>
                  <a:ext uri="{0D108BD9-81ED-4DB2-BD59-A6C34878D82A}">
                    <a16:rowId xmlns:a16="http://schemas.microsoft.com/office/drawing/2014/main" val="10003"/>
                  </a:ext>
                </a:extLst>
              </a:tr>
              <a:tr h="359689">
                <a:tc>
                  <a:txBody>
                    <a:bodyPr/>
                    <a:lstStyle/>
                    <a:p>
                      <a:pPr algn="ctr"/>
                      <a:r>
                        <a:rPr lang="es-ES" sz="1400" b="1" dirty="0"/>
                        <a:t>Ejemplo</a:t>
                      </a:r>
                    </a:p>
                  </a:txBody>
                  <a:tcPr/>
                </a:tc>
                <a:tc>
                  <a:txBody>
                    <a:bodyPr/>
                    <a:lstStyle/>
                    <a:p>
                      <a:pPr algn="ctr"/>
                      <a:r>
                        <a:rPr lang="es-ES_tradnl" sz="1400" dirty="0"/>
                        <a:t>Predecir</a:t>
                      </a:r>
                      <a:r>
                        <a:rPr lang="es-ES_tradnl" sz="1400" baseline="0" dirty="0"/>
                        <a:t> si una transacción es fraudulenta</a:t>
                      </a:r>
                      <a:endParaRPr lang="es-ES" sz="1400" dirty="0"/>
                    </a:p>
                  </a:txBody>
                  <a:tcPr/>
                </a:tc>
                <a:tc>
                  <a:txBody>
                    <a:bodyPr/>
                    <a:lstStyle/>
                    <a:p>
                      <a:pPr algn="ctr"/>
                      <a:r>
                        <a:rPr lang="es-ES" sz="1400" dirty="0"/>
                        <a:t>Encontrar</a:t>
                      </a:r>
                      <a:r>
                        <a:rPr lang="es-ES" sz="1400" baseline="0" dirty="0"/>
                        <a:t> clientes con perfiles similares</a:t>
                      </a:r>
                      <a:endParaRPr lang="es-ES" sz="1400" dirty="0"/>
                    </a:p>
                  </a:txBody>
                  <a:tcPr/>
                </a:tc>
                <a:extLst>
                  <a:ext uri="{0D108BD9-81ED-4DB2-BD59-A6C34878D82A}">
                    <a16:rowId xmlns:a16="http://schemas.microsoft.com/office/drawing/2014/main" val="2178913718"/>
                  </a:ext>
                </a:extLst>
              </a:tr>
            </a:tbl>
          </a:graphicData>
        </a:graphic>
      </p:graphicFrame>
      <p:graphicFrame>
        <p:nvGraphicFramePr>
          <p:cNvPr id="4" name="Tabla 3">
            <a:extLst>
              <a:ext uri="{FF2B5EF4-FFF2-40B4-BE49-F238E27FC236}">
                <a16:creationId xmlns:a16="http://schemas.microsoft.com/office/drawing/2014/main" id="{B4AA316A-A6DB-2978-EF81-76F07D5FEB18}"/>
              </a:ext>
            </a:extLst>
          </p:cNvPr>
          <p:cNvGraphicFramePr>
            <a:graphicFrameLocks noGrp="1"/>
          </p:cNvGraphicFramePr>
          <p:nvPr/>
        </p:nvGraphicFramePr>
        <p:xfrm>
          <a:off x="6617358" y="1536972"/>
          <a:ext cx="5434660" cy="2282937"/>
        </p:xfrm>
        <a:graphic>
          <a:graphicData uri="http://schemas.openxmlformats.org/drawingml/2006/table">
            <a:tbl>
              <a:tblPr firstRow="1" bandRow="1">
                <a:tableStyleId>{5C22544A-7EE6-4342-B048-85BDC9FD1C3A}</a:tableStyleId>
              </a:tblPr>
              <a:tblGrid>
                <a:gridCol w="1774408">
                  <a:extLst>
                    <a:ext uri="{9D8B030D-6E8A-4147-A177-3AD203B41FA5}">
                      <a16:colId xmlns:a16="http://schemas.microsoft.com/office/drawing/2014/main" val="4103890592"/>
                    </a:ext>
                  </a:extLst>
                </a:gridCol>
                <a:gridCol w="1879858">
                  <a:extLst>
                    <a:ext uri="{9D8B030D-6E8A-4147-A177-3AD203B41FA5}">
                      <a16:colId xmlns:a16="http://schemas.microsoft.com/office/drawing/2014/main" val="4218817355"/>
                    </a:ext>
                  </a:extLst>
                </a:gridCol>
                <a:gridCol w="1780394">
                  <a:extLst>
                    <a:ext uri="{9D8B030D-6E8A-4147-A177-3AD203B41FA5}">
                      <a16:colId xmlns:a16="http://schemas.microsoft.com/office/drawing/2014/main" val="4194061548"/>
                    </a:ext>
                  </a:extLst>
                </a:gridCol>
              </a:tblGrid>
              <a:tr h="369728">
                <a:tc>
                  <a:txBody>
                    <a:bodyPr/>
                    <a:lstStyle/>
                    <a:p>
                      <a:pPr algn="ctr"/>
                      <a:endParaRPr lang="es-ES" sz="1400" dirty="0"/>
                    </a:p>
                  </a:txBody>
                  <a:tcPr/>
                </a:tc>
                <a:tc>
                  <a:txBody>
                    <a:bodyPr/>
                    <a:lstStyle/>
                    <a:p>
                      <a:pPr algn="ctr"/>
                      <a:r>
                        <a:rPr lang="es-ES" sz="1400" dirty="0"/>
                        <a:t>Clasificación</a:t>
                      </a:r>
                    </a:p>
                  </a:txBody>
                  <a:tcPr/>
                </a:tc>
                <a:tc>
                  <a:txBody>
                    <a:bodyPr/>
                    <a:lstStyle/>
                    <a:p>
                      <a:pPr algn="ctr"/>
                      <a:r>
                        <a:rPr lang="es-ES" sz="1400" dirty="0"/>
                        <a:t>Regresión</a:t>
                      </a:r>
                    </a:p>
                  </a:txBody>
                  <a:tcPr/>
                </a:tc>
                <a:extLst>
                  <a:ext uri="{0D108BD9-81ED-4DB2-BD59-A6C34878D82A}">
                    <a16:rowId xmlns:a16="http://schemas.microsoft.com/office/drawing/2014/main" val="2426980665"/>
                  </a:ext>
                </a:extLst>
              </a:tr>
              <a:tr h="378965">
                <a:tc>
                  <a:txBody>
                    <a:bodyPr/>
                    <a:lstStyle/>
                    <a:p>
                      <a:pPr algn="ctr"/>
                      <a:r>
                        <a:rPr lang="es-ES" sz="1400" b="1" dirty="0">
                          <a:solidFill>
                            <a:schemeClr val="tx1"/>
                          </a:solidFill>
                        </a:rPr>
                        <a:t>Etiquetas</a:t>
                      </a:r>
                    </a:p>
                  </a:txBody>
                  <a:tcPr/>
                </a:tc>
                <a:tc>
                  <a:txBody>
                    <a:bodyPr/>
                    <a:lstStyle/>
                    <a:p>
                      <a:pPr algn="ctr"/>
                      <a:r>
                        <a:rPr lang="es-ES" sz="1400" dirty="0">
                          <a:solidFill>
                            <a:schemeClr val="tx1"/>
                          </a:solidFill>
                          <a:latin typeface="Segoe UI Symbol" panose="020B0502040204020203" pitchFamily="34" charset="0"/>
                          <a:ea typeface="Segoe UI Symbol" panose="020B0502040204020203" pitchFamily="34" charset="0"/>
                        </a:rPr>
                        <a:t>Categóricas.</a:t>
                      </a:r>
                      <a:endParaRPr lang="es-ES" sz="1400" dirty="0">
                        <a:solidFill>
                          <a:schemeClr val="tx1"/>
                        </a:solidFill>
                      </a:endParaRPr>
                    </a:p>
                  </a:txBody>
                  <a:tcPr/>
                </a:tc>
                <a:tc>
                  <a:txBody>
                    <a:bodyPr/>
                    <a:lstStyle/>
                    <a:p>
                      <a:pPr algn="ctr"/>
                      <a:r>
                        <a:rPr lang="es-ES" sz="1400" dirty="0">
                          <a:solidFill>
                            <a:schemeClr val="tx1"/>
                          </a:solidFill>
                          <a:latin typeface="Segoe UI Symbol" panose="020B0502040204020203" pitchFamily="34" charset="0"/>
                          <a:ea typeface="Segoe UI Symbol" panose="020B0502040204020203" pitchFamily="34" charset="0"/>
                        </a:rPr>
                        <a:t>Numéricas.</a:t>
                      </a:r>
                      <a:endParaRPr lang="es-ES" sz="1400" dirty="0">
                        <a:solidFill>
                          <a:schemeClr val="tx1"/>
                        </a:solidFill>
                      </a:endParaRPr>
                    </a:p>
                  </a:txBody>
                  <a:tcPr/>
                </a:tc>
                <a:extLst>
                  <a:ext uri="{0D108BD9-81ED-4DB2-BD59-A6C34878D82A}">
                    <a16:rowId xmlns:a16="http://schemas.microsoft.com/office/drawing/2014/main" val="1272991475"/>
                  </a:ext>
                </a:extLst>
              </a:tr>
              <a:tr h="988704">
                <a:tc>
                  <a:txBody>
                    <a:bodyPr/>
                    <a:lstStyle/>
                    <a:p>
                      <a:pPr algn="ctr"/>
                      <a:endParaRPr lang="es-ES" sz="1400" b="1" dirty="0"/>
                    </a:p>
                    <a:p>
                      <a:pPr algn="ctr"/>
                      <a:r>
                        <a:rPr lang="es-ES" sz="1400" b="1" dirty="0"/>
                        <a:t>Ejemplo</a:t>
                      </a:r>
                    </a:p>
                  </a:txBody>
                  <a:tcPr/>
                </a:tc>
                <a:tc>
                  <a:txBody>
                    <a:bodyPr/>
                    <a:lstStyle/>
                    <a:p>
                      <a:pPr algn="ctr"/>
                      <a:r>
                        <a:rPr lang="es-ES" sz="1400" dirty="0"/>
                        <a:t>Una imagen es un gato (1) o no (0).</a:t>
                      </a:r>
                    </a:p>
                  </a:txBody>
                  <a:tcPr/>
                </a:tc>
                <a:tc>
                  <a:txBody>
                    <a:bodyPr/>
                    <a:lstStyle/>
                    <a:p>
                      <a:pPr algn="ctr"/>
                      <a:r>
                        <a:rPr lang="es-ES" sz="1400" dirty="0"/>
                        <a:t>Precio de alquiler de una casa</a:t>
                      </a:r>
                    </a:p>
                  </a:txBody>
                  <a:tcPr/>
                </a:tc>
                <a:extLst>
                  <a:ext uri="{0D108BD9-81ED-4DB2-BD59-A6C34878D82A}">
                    <a16:rowId xmlns:a16="http://schemas.microsoft.com/office/drawing/2014/main" val="425471677"/>
                  </a:ext>
                </a:extLst>
              </a:tr>
              <a:tr h="545540">
                <a:tc>
                  <a:txBody>
                    <a:bodyPr/>
                    <a:lstStyle/>
                    <a:p>
                      <a:pPr algn="ctr"/>
                      <a:r>
                        <a:rPr lang="es-ES" sz="1400" b="1" dirty="0"/>
                        <a:t>Métrica</a:t>
                      </a:r>
                    </a:p>
                  </a:txBody>
                  <a:tcPr/>
                </a:tc>
                <a:tc>
                  <a:txBody>
                    <a:bodyPr/>
                    <a:lstStyle/>
                    <a:p>
                      <a:pPr algn="ctr"/>
                      <a:r>
                        <a:rPr lang="es-ES" sz="1400" dirty="0"/>
                        <a:t>AUC</a:t>
                      </a:r>
                    </a:p>
                  </a:txBody>
                  <a:tcPr/>
                </a:tc>
                <a:tc>
                  <a:txBody>
                    <a:bodyPr/>
                    <a:lstStyle/>
                    <a:p>
                      <a:pPr algn="ctr"/>
                      <a:r>
                        <a:rPr lang="es-ES" sz="1400" dirty="0"/>
                        <a:t>MSE</a:t>
                      </a:r>
                    </a:p>
                  </a:txBody>
                  <a:tcPr/>
                </a:tc>
                <a:extLst>
                  <a:ext uri="{0D108BD9-81ED-4DB2-BD59-A6C34878D82A}">
                    <a16:rowId xmlns:a16="http://schemas.microsoft.com/office/drawing/2014/main" val="2178913718"/>
                  </a:ext>
                </a:extLst>
              </a:tr>
            </a:tbl>
          </a:graphicData>
        </a:graphic>
      </p:graphicFrame>
      <p:sp>
        <p:nvSpPr>
          <p:cNvPr id="6" name="CuadroTexto 5">
            <a:extLst>
              <a:ext uri="{FF2B5EF4-FFF2-40B4-BE49-F238E27FC236}">
                <a16:creationId xmlns:a16="http://schemas.microsoft.com/office/drawing/2014/main" id="{B40F620D-27AB-04E2-1442-1CD804CC374D}"/>
              </a:ext>
            </a:extLst>
          </p:cNvPr>
          <p:cNvSpPr txBox="1"/>
          <p:nvPr/>
        </p:nvSpPr>
        <p:spPr>
          <a:xfrm>
            <a:off x="319530" y="1125508"/>
            <a:ext cx="35040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1" i="0" u="none" strike="noStrike" kern="1200" cap="none" spc="0" normalizeH="0" baseline="0" noProof="0" dirty="0">
                <a:ln>
                  <a:noFill/>
                </a:ln>
                <a:solidFill>
                  <a:prstClr val="black"/>
                </a:solidFill>
                <a:effectLst/>
                <a:uLnTx/>
                <a:uFillTx/>
                <a:latin typeface="Arial"/>
              </a:rPr>
              <a:t>Supervisado VS no Supervisado</a:t>
            </a:r>
            <a:endParaRPr kumimoji="0" lang="es-ES" sz="1600" b="1" i="0" u="none" strike="noStrike" kern="1200" cap="none" spc="0" normalizeH="0" baseline="0" noProof="0" dirty="0">
              <a:ln>
                <a:noFill/>
              </a:ln>
              <a:solidFill>
                <a:prstClr val="black"/>
              </a:solidFill>
              <a:effectLst/>
              <a:uLnTx/>
              <a:uFillTx/>
              <a:latin typeface="Arial"/>
            </a:endParaRPr>
          </a:p>
        </p:txBody>
      </p:sp>
      <p:sp>
        <p:nvSpPr>
          <p:cNvPr id="8" name="CuadroTexto 7">
            <a:extLst>
              <a:ext uri="{FF2B5EF4-FFF2-40B4-BE49-F238E27FC236}">
                <a16:creationId xmlns:a16="http://schemas.microsoft.com/office/drawing/2014/main" id="{113A94C4-6157-658F-ED0E-8FDD364F79D3}"/>
              </a:ext>
            </a:extLst>
          </p:cNvPr>
          <p:cNvSpPr txBox="1"/>
          <p:nvPr/>
        </p:nvSpPr>
        <p:spPr>
          <a:xfrm>
            <a:off x="6617358" y="1156233"/>
            <a:ext cx="35040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1" i="0" u="none" strike="noStrike" kern="1200" cap="none" spc="0" normalizeH="0" baseline="0" noProof="0" dirty="0">
                <a:ln>
                  <a:noFill/>
                </a:ln>
                <a:solidFill>
                  <a:prstClr val="black"/>
                </a:solidFill>
                <a:effectLst/>
                <a:uLnTx/>
                <a:uFillTx/>
                <a:latin typeface="Arial"/>
              </a:rPr>
              <a:t>Clasificación VS Regresión</a:t>
            </a:r>
            <a:endParaRPr kumimoji="0" lang="es-ES" sz="1600" b="1" i="0" u="none" strike="noStrike" kern="1200" cap="none" spc="0" normalizeH="0" baseline="0" noProof="0" dirty="0">
              <a:ln>
                <a:noFill/>
              </a:ln>
              <a:solidFill>
                <a:prstClr val="black"/>
              </a:solidFill>
              <a:effectLst/>
              <a:uLnTx/>
              <a:uFillTx/>
              <a:latin typeface="Arial"/>
            </a:endParaRPr>
          </a:p>
        </p:txBody>
      </p:sp>
      <p:pic>
        <p:nvPicPr>
          <p:cNvPr id="9" name="Imagen 8">
            <a:extLst>
              <a:ext uri="{FF2B5EF4-FFF2-40B4-BE49-F238E27FC236}">
                <a16:creationId xmlns:a16="http://schemas.microsoft.com/office/drawing/2014/main" id="{5B6D0E40-4EBA-94B9-00AD-BF4C73DF1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6183" y="2800650"/>
            <a:ext cx="525152" cy="430906"/>
          </a:xfrm>
          <a:prstGeom prst="rect">
            <a:avLst/>
          </a:prstGeom>
        </p:spPr>
      </p:pic>
      <p:pic>
        <p:nvPicPr>
          <p:cNvPr id="11" name="Imagen 10" descr="Un dibujo de una caricatura&#10;&#10;Descripción generada automáticamente con confianza baja">
            <a:extLst>
              <a:ext uri="{FF2B5EF4-FFF2-40B4-BE49-F238E27FC236}">
                <a16:creationId xmlns:a16="http://schemas.microsoft.com/office/drawing/2014/main" id="{56D73D12-4651-BFC3-95E0-48D1594BB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8253" y="2759554"/>
            <a:ext cx="699282" cy="510502"/>
          </a:xfrm>
          <a:prstGeom prst="rect">
            <a:avLst/>
          </a:prstGeom>
        </p:spPr>
      </p:pic>
      <p:pic>
        <p:nvPicPr>
          <p:cNvPr id="12" name="Imagen 2">
            <a:extLst>
              <a:ext uri="{FF2B5EF4-FFF2-40B4-BE49-F238E27FC236}">
                <a16:creationId xmlns:a16="http://schemas.microsoft.com/office/drawing/2014/main" id="{BB2DF3A2-B7FF-8ACB-5810-70E68EACECDE}"/>
              </a:ext>
            </a:extLst>
          </p:cNvPr>
          <p:cNvPicPr/>
          <p:nvPr/>
        </p:nvPicPr>
        <p:blipFill>
          <a:blip r:embed="rId5">
            <a:extLst>
              <a:ext uri="{28A0092B-C50C-407E-A947-70E740481C1C}">
                <a14:useLocalDpi xmlns:a14="http://schemas.microsoft.com/office/drawing/2010/main" val="0"/>
              </a:ext>
            </a:extLst>
          </a:blip>
          <a:srcRect/>
          <a:stretch/>
        </p:blipFill>
        <p:spPr>
          <a:xfrm>
            <a:off x="1293970" y="4387898"/>
            <a:ext cx="3703360" cy="1128364"/>
          </a:xfrm>
          <a:prstGeom prst="rect">
            <a:avLst/>
          </a:prstGeom>
          <a:ln>
            <a:noFill/>
          </a:ln>
        </p:spPr>
      </p:pic>
      <p:sp>
        <p:nvSpPr>
          <p:cNvPr id="13" name="CuadroTexto 12">
            <a:extLst>
              <a:ext uri="{FF2B5EF4-FFF2-40B4-BE49-F238E27FC236}">
                <a16:creationId xmlns:a16="http://schemas.microsoft.com/office/drawing/2014/main" id="{BC6DFF46-ABB3-0359-99A4-EF408CFBA499}"/>
              </a:ext>
            </a:extLst>
          </p:cNvPr>
          <p:cNvSpPr txBox="1"/>
          <p:nvPr/>
        </p:nvSpPr>
        <p:spPr>
          <a:xfrm>
            <a:off x="319530" y="3965473"/>
            <a:ext cx="401112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1" i="0" u="none" strike="noStrike" kern="1200" cap="none" spc="0" normalizeH="0" baseline="0" noProof="0" dirty="0">
                <a:ln>
                  <a:noFill/>
                </a:ln>
                <a:solidFill>
                  <a:prstClr val="black"/>
                </a:solidFill>
                <a:effectLst/>
                <a:uLnTx/>
                <a:uFillTx/>
                <a:latin typeface="Arial"/>
              </a:rPr>
              <a:t>Cross </a:t>
            </a:r>
            <a:r>
              <a:rPr kumimoji="0" lang="es-ES_tradnl" sz="1600" b="1" i="0" u="none" strike="noStrike" kern="1200" cap="none" spc="0" normalizeH="0" baseline="0" noProof="0" dirty="0" err="1">
                <a:ln>
                  <a:noFill/>
                </a:ln>
                <a:solidFill>
                  <a:prstClr val="black"/>
                </a:solidFill>
                <a:effectLst/>
                <a:uLnTx/>
                <a:uFillTx/>
                <a:latin typeface="Arial"/>
              </a:rPr>
              <a:t>Validation</a:t>
            </a:r>
            <a:r>
              <a:rPr kumimoji="0" lang="es-ES_tradnl" sz="1600" b="1" i="0" u="none" strike="noStrike" kern="1200" cap="none" spc="0" normalizeH="0" baseline="0" noProof="0" dirty="0">
                <a:ln>
                  <a:noFill/>
                </a:ln>
                <a:solidFill>
                  <a:prstClr val="black"/>
                </a:solidFill>
                <a:effectLst/>
                <a:uLnTx/>
                <a:uFillTx/>
                <a:latin typeface="Arial"/>
              </a:rPr>
              <a:t> y validación fija</a:t>
            </a:r>
            <a:endParaRPr kumimoji="0" lang="es-ES" sz="1600" b="1" i="0" u="none" strike="noStrike" kern="1200" cap="none" spc="0"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2934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399862" y="483546"/>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1" normalizeH="0" baseline="0" noProof="0" dirty="0" err="1">
                <a:ln>
                  <a:noFill/>
                </a:ln>
                <a:solidFill>
                  <a:srgbClr val="0097B6"/>
                </a:solidFill>
                <a:effectLst/>
                <a:uLnTx/>
                <a:uFillTx/>
                <a:latin typeface="Arial"/>
                <a:ea typeface="DejaVu Sans"/>
                <a:cs typeface="DejaVu Sans"/>
              </a:rPr>
              <a:t>Resumen</a:t>
            </a:r>
            <a:r>
              <a:rPr kumimoji="0" lang="en-US" sz="3600" b="0" i="0" u="none" strike="noStrike" kern="1200" cap="all" spc="-1" normalizeH="0" baseline="0" noProof="0">
                <a:ln>
                  <a:noFill/>
                </a:ln>
                <a:solidFill>
                  <a:srgbClr val="0097B6"/>
                </a:solidFill>
                <a:effectLst/>
                <a:uLnTx/>
                <a:uFillTx/>
                <a:latin typeface="Arial"/>
                <a:ea typeface="DejaVu Sans"/>
                <a:cs typeface="DejaVu Sans"/>
              </a:rPr>
              <a:t> (II)</a:t>
            </a:r>
            <a:endParaRPr kumimoji="0" lang="en-US" sz="3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4136386"/>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956" y="3611582"/>
            <a:ext cx="3796861" cy="2027725"/>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02" y="3386037"/>
            <a:ext cx="1781798" cy="1201431"/>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9910" y="3386038"/>
            <a:ext cx="1577625" cy="1259984"/>
          </a:xfrm>
          <a:prstGeom prst="rect">
            <a:avLst/>
          </a:prstGeom>
        </p:spPr>
      </p:pic>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0537" y="3298004"/>
            <a:ext cx="1570554" cy="1363208"/>
          </a:xfrm>
          <a:prstGeom prst="rect">
            <a:avLst/>
          </a:prstGeom>
        </p:spPr>
      </p:pic>
      <p:sp>
        <p:nvSpPr>
          <p:cNvPr id="3" name="Rectángulo 2"/>
          <p:cNvSpPr/>
          <p:nvPr/>
        </p:nvSpPr>
        <p:spPr>
          <a:xfrm>
            <a:off x="5519979" y="4675501"/>
            <a:ext cx="7737021" cy="1107996"/>
          </a:xfrm>
          <a:prstGeom prst="rect">
            <a:avLst/>
          </a:prstGeom>
        </p:spPr>
        <p:txBody>
          <a:bodyPr wrap="square">
            <a:spAutoFit/>
          </a:bodyPr>
          <a:lstStyle/>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400" b="1" i="0" u="none" strike="noStrike" kern="1200" cap="none" spc="-1" normalizeH="0" baseline="0" noProof="0" dirty="0">
                <a:ln>
                  <a:noFill/>
                </a:ln>
                <a:solidFill>
                  <a:srgbClr val="000000"/>
                </a:solidFill>
                <a:effectLst/>
                <a:uLnTx/>
                <a:uFillTx/>
                <a:latin typeface="Arial"/>
              </a:rPr>
              <a:t>¿</a:t>
            </a:r>
            <a:r>
              <a:rPr kumimoji="0" lang="en-US" sz="1400" b="1" i="0" u="none" strike="noStrike" kern="1200" cap="none" spc="-1" normalizeH="0" baseline="0" noProof="0" dirty="0" err="1">
                <a:ln>
                  <a:noFill/>
                </a:ln>
                <a:solidFill>
                  <a:srgbClr val="000000"/>
                </a:solidFill>
                <a:effectLst/>
                <a:uLnTx/>
                <a:uFillTx/>
                <a:latin typeface="Arial"/>
              </a:rPr>
              <a:t>Cómo</a:t>
            </a:r>
            <a:r>
              <a:rPr kumimoji="0" lang="en-US" sz="1400" b="1" i="0" u="none" strike="noStrike" kern="1200" cap="none" spc="-1" normalizeH="0" baseline="0" noProof="0" dirty="0">
                <a:ln>
                  <a:noFill/>
                </a:ln>
                <a:solidFill>
                  <a:srgbClr val="000000"/>
                </a:solidFill>
                <a:effectLst/>
                <a:uLnTx/>
                <a:uFillTx/>
                <a:latin typeface="Arial"/>
              </a:rPr>
              <a:t> </a:t>
            </a:r>
            <a:r>
              <a:rPr kumimoji="0" lang="en-US" sz="1400" b="1" i="0" u="none" strike="noStrike" kern="1200" cap="none" spc="-1" normalizeH="0" baseline="0" noProof="0" dirty="0" err="1">
                <a:ln>
                  <a:noFill/>
                </a:ln>
                <a:solidFill>
                  <a:srgbClr val="000000"/>
                </a:solidFill>
                <a:effectLst/>
                <a:uLnTx/>
                <a:uFillTx/>
                <a:latin typeface="Arial"/>
              </a:rPr>
              <a:t>detectar</a:t>
            </a:r>
            <a:r>
              <a:rPr kumimoji="0" lang="en-US" sz="1400" b="1" i="0" u="none" strike="noStrike" kern="1200" cap="none" spc="-1" normalizeH="0" baseline="0" noProof="0" dirty="0">
                <a:ln>
                  <a:noFill/>
                </a:ln>
                <a:solidFill>
                  <a:srgbClr val="000000"/>
                </a:solidFill>
                <a:effectLst/>
                <a:uLnTx/>
                <a:uFillTx/>
                <a:latin typeface="Arial"/>
              </a:rPr>
              <a:t> el </a:t>
            </a:r>
            <a:r>
              <a:rPr kumimoji="0" lang="en-US" sz="1400" b="1" i="0" u="none" strike="noStrike" kern="1200" cap="none" spc="-1" normalizeH="0" baseline="0" noProof="0" dirty="0" err="1">
                <a:ln>
                  <a:noFill/>
                </a:ln>
                <a:solidFill>
                  <a:srgbClr val="000000"/>
                </a:solidFill>
                <a:effectLst/>
                <a:uLnTx/>
                <a:uFillTx/>
                <a:latin typeface="Arial"/>
              </a:rPr>
              <a:t>overfitting</a:t>
            </a:r>
            <a:r>
              <a:rPr kumimoji="0" lang="en-US" sz="1400" b="1" i="0" u="none" strike="noStrike" kern="1200" cap="none" spc="-1" normalizeH="0" baseline="0" noProof="0" dirty="0">
                <a:ln>
                  <a:noFill/>
                </a:ln>
                <a:solidFill>
                  <a:srgbClr val="000000"/>
                </a:solidFill>
                <a:effectLst/>
                <a:uLnTx/>
                <a:uFillTx/>
                <a:latin typeface="Arial"/>
              </a:rPr>
              <a:t>?</a:t>
            </a:r>
            <a:endParaRPr kumimoji="0" lang="en-US" sz="14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400" b="0" i="0" u="none" strike="noStrike" kern="1200" cap="none" spc="-1" normalizeH="0" baseline="0" noProof="0" dirty="0" err="1">
                <a:ln>
                  <a:noFill/>
                </a:ln>
                <a:solidFill>
                  <a:srgbClr val="000000"/>
                </a:solidFill>
                <a:effectLst/>
                <a:uLnTx/>
                <a:uFillTx/>
                <a:latin typeface="Arial"/>
              </a:rPr>
              <a:t>Validación</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tiene</a:t>
            </a:r>
            <a:r>
              <a:rPr kumimoji="0" lang="en-US" sz="1400" b="0" i="0" u="none" strike="noStrike" kern="1200" cap="none" spc="-1" normalizeH="0" baseline="0" noProof="0" dirty="0">
                <a:ln>
                  <a:noFill/>
                </a:ln>
                <a:solidFill>
                  <a:srgbClr val="000000"/>
                </a:solidFill>
                <a:effectLst/>
                <a:uLnTx/>
                <a:uFillTx/>
                <a:latin typeface="Arial"/>
              </a:rPr>
              <a:t> un error mucho mayor </a:t>
            </a:r>
            <a:r>
              <a:rPr kumimoji="0" lang="en-US" sz="1400" b="0" i="0" u="none" strike="noStrike" kern="1200" cap="none" spc="-1" normalizeH="0" baseline="0" noProof="0" dirty="0" err="1">
                <a:ln>
                  <a:noFill/>
                </a:ln>
                <a:solidFill>
                  <a:srgbClr val="000000"/>
                </a:solidFill>
                <a:effectLst/>
                <a:uLnTx/>
                <a:uFillTx/>
                <a:latin typeface="Arial"/>
              </a:rPr>
              <a:t>que</a:t>
            </a:r>
            <a:r>
              <a:rPr kumimoji="0" lang="en-US" sz="1400" b="0" i="0" u="none" strike="noStrike" kern="1200" cap="none" spc="-1" normalizeH="0" baseline="0" noProof="0" dirty="0">
                <a:ln>
                  <a:noFill/>
                </a:ln>
                <a:solidFill>
                  <a:srgbClr val="000000"/>
                </a:solidFill>
                <a:effectLst/>
                <a:uLnTx/>
                <a:uFillTx/>
                <a:latin typeface="Arial"/>
              </a:rPr>
              <a:t> en train</a:t>
            </a:r>
            <a:endParaRPr kumimoji="0" lang="en-US" sz="14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400" b="1" i="0" u="none" strike="noStrike" kern="1200" cap="none" spc="-1" normalizeH="0" baseline="0" noProof="0" dirty="0">
                <a:ln>
                  <a:noFill/>
                </a:ln>
                <a:solidFill>
                  <a:srgbClr val="000000"/>
                </a:solidFill>
                <a:effectLst/>
                <a:uLnTx/>
                <a:uFillTx/>
                <a:latin typeface="Arial"/>
              </a:rPr>
              <a:t>¿</a:t>
            </a:r>
            <a:r>
              <a:rPr kumimoji="0" lang="en-US" sz="1400" b="1" i="0" u="none" strike="noStrike" kern="1200" cap="none" spc="-1" normalizeH="0" baseline="0" noProof="0" dirty="0" err="1">
                <a:ln>
                  <a:noFill/>
                </a:ln>
                <a:solidFill>
                  <a:srgbClr val="000000"/>
                </a:solidFill>
                <a:effectLst/>
                <a:uLnTx/>
                <a:uFillTx/>
                <a:latin typeface="Arial"/>
              </a:rPr>
              <a:t>Cómo</a:t>
            </a:r>
            <a:r>
              <a:rPr kumimoji="0" lang="en-US" sz="1400" b="1" i="0" u="none" strike="noStrike" kern="1200" cap="none" spc="-1" normalizeH="0" baseline="0" noProof="0" dirty="0">
                <a:ln>
                  <a:noFill/>
                </a:ln>
                <a:solidFill>
                  <a:srgbClr val="000000"/>
                </a:solidFill>
                <a:effectLst/>
                <a:uLnTx/>
                <a:uFillTx/>
                <a:latin typeface="Arial"/>
              </a:rPr>
              <a:t> </a:t>
            </a:r>
            <a:r>
              <a:rPr kumimoji="0" lang="en-US" sz="1400" b="1" i="0" u="none" strike="noStrike" kern="1200" cap="none" spc="-1" normalizeH="0" baseline="0" noProof="0" dirty="0" err="1">
                <a:ln>
                  <a:noFill/>
                </a:ln>
                <a:solidFill>
                  <a:srgbClr val="000000"/>
                </a:solidFill>
                <a:effectLst/>
                <a:uLnTx/>
                <a:uFillTx/>
                <a:latin typeface="Arial"/>
              </a:rPr>
              <a:t>detectar</a:t>
            </a:r>
            <a:r>
              <a:rPr kumimoji="0" lang="en-US" sz="1400" b="1" i="0" u="none" strike="noStrike" kern="1200" cap="none" spc="-1" normalizeH="0" baseline="0" noProof="0" dirty="0">
                <a:ln>
                  <a:noFill/>
                </a:ln>
                <a:solidFill>
                  <a:srgbClr val="000000"/>
                </a:solidFill>
                <a:effectLst/>
                <a:uLnTx/>
                <a:uFillTx/>
                <a:latin typeface="Arial"/>
              </a:rPr>
              <a:t> el </a:t>
            </a:r>
            <a:r>
              <a:rPr kumimoji="0" lang="en-US" sz="1400" b="1" i="0" u="none" strike="noStrike" kern="1200" cap="none" spc="-1" normalizeH="0" baseline="0" noProof="0" dirty="0" err="1">
                <a:ln>
                  <a:noFill/>
                </a:ln>
                <a:solidFill>
                  <a:srgbClr val="000000"/>
                </a:solidFill>
                <a:effectLst/>
                <a:uLnTx/>
                <a:uFillTx/>
                <a:latin typeface="Arial"/>
              </a:rPr>
              <a:t>underfitting</a:t>
            </a:r>
            <a:r>
              <a:rPr kumimoji="0" lang="en-US" sz="1400" b="1" i="0" u="none" strike="noStrike" kern="1200" cap="none" spc="-1" normalizeH="0" baseline="0" noProof="0" dirty="0">
                <a:ln>
                  <a:noFill/>
                </a:ln>
                <a:solidFill>
                  <a:srgbClr val="000000"/>
                </a:solidFill>
                <a:effectLst/>
                <a:uLnTx/>
                <a:uFillTx/>
                <a:latin typeface="Arial"/>
              </a:rPr>
              <a:t>?</a:t>
            </a: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400" b="0" i="0" u="none" strike="noStrike" kern="1200" cap="none" spc="-1" normalizeH="0" baseline="0" noProof="0" dirty="0">
                <a:ln>
                  <a:noFill/>
                </a:ln>
                <a:solidFill>
                  <a:srgbClr val="000000"/>
                </a:solidFill>
                <a:effectLst/>
                <a:uLnTx/>
                <a:uFillTx/>
                <a:latin typeface="Arial"/>
              </a:rPr>
              <a:t>El error de train </a:t>
            </a:r>
            <a:r>
              <a:rPr kumimoji="0" lang="en-US" sz="1400" b="0" i="0" u="none" strike="noStrike" kern="1200" cap="none" spc="-1" normalizeH="0" baseline="0" noProof="0" dirty="0" err="1">
                <a:ln>
                  <a:noFill/>
                </a:ln>
                <a:solidFill>
                  <a:srgbClr val="000000"/>
                </a:solidFill>
                <a:effectLst/>
                <a:uLnTx/>
                <a:uFillTx/>
                <a:latin typeface="Arial"/>
              </a:rPr>
              <a:t>parece</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demasiado</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elevado</a:t>
            </a:r>
            <a:r>
              <a:rPr kumimoji="0" lang="en-US" sz="1400" b="0" i="0" u="none" strike="noStrike" kern="1200" cap="none" spc="-1" normalizeH="0" baseline="0" noProof="0" dirty="0">
                <a:ln>
                  <a:noFill/>
                </a:ln>
                <a:solidFill>
                  <a:srgbClr val="000000"/>
                </a:solidFill>
                <a:effectLst/>
                <a:uLnTx/>
                <a:uFillTx/>
                <a:latin typeface="Arial"/>
              </a:rPr>
              <a:t> o da la </a:t>
            </a:r>
            <a:r>
              <a:rPr kumimoji="0" lang="en-US" sz="1400" b="0" i="0" u="none" strike="noStrike" kern="1200" cap="none" spc="-1" normalizeH="0" baseline="0" noProof="0" dirty="0" err="1">
                <a:ln>
                  <a:noFill/>
                </a:ln>
                <a:solidFill>
                  <a:srgbClr val="000000"/>
                </a:solidFill>
                <a:effectLst/>
                <a:uLnTx/>
                <a:uFillTx/>
                <a:latin typeface="Arial"/>
              </a:rPr>
              <a:t>misma</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respuesta</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siempre</a:t>
            </a:r>
            <a:r>
              <a:rPr kumimoji="0" lang="en-US" sz="1400" b="0" i="0" u="none" strike="noStrike" kern="1200" cap="none" spc="-1" normalizeH="0" baseline="0" noProof="0" dirty="0">
                <a:ln>
                  <a:noFill/>
                </a:ln>
                <a:solidFill>
                  <a:srgbClr val="000000"/>
                </a:solidFill>
                <a:effectLst/>
                <a:uLnTx/>
                <a:uFillTx/>
                <a:latin typeface="Arial"/>
              </a:rPr>
              <a:t>.</a:t>
            </a:r>
            <a:endParaRPr kumimoji="0" lang="en-US" sz="1400" b="0" i="0" u="none" strike="noStrike" kern="1200" cap="none" spc="-1" normalizeH="0" baseline="0" noProof="0" dirty="0">
              <a:ln>
                <a:noFill/>
              </a:ln>
              <a:solidFill>
                <a:prstClr val="black"/>
              </a:solidFill>
              <a:effectLst/>
              <a:uLnTx/>
              <a:uFillTx/>
              <a:latin typeface="Arial"/>
            </a:endParaRPr>
          </a:p>
        </p:txBody>
      </p:sp>
      <p:sp>
        <p:nvSpPr>
          <p:cNvPr id="15" name="CuadroTexto 14"/>
          <p:cNvSpPr txBox="1"/>
          <p:nvPr/>
        </p:nvSpPr>
        <p:spPr>
          <a:xfrm>
            <a:off x="264391" y="3386038"/>
            <a:ext cx="35040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1" i="0" u="none" strike="noStrike" kern="1200" cap="none" spc="0" normalizeH="0" baseline="0" noProof="0" dirty="0" err="1">
                <a:ln>
                  <a:noFill/>
                </a:ln>
                <a:solidFill>
                  <a:prstClr val="black"/>
                </a:solidFill>
                <a:effectLst/>
                <a:uLnTx/>
                <a:uFillTx/>
                <a:latin typeface="Arial"/>
              </a:rPr>
              <a:t>Overfitting</a:t>
            </a:r>
            <a:r>
              <a:rPr kumimoji="0" lang="es-ES_tradnl" sz="1600" b="1" i="0" u="none" strike="noStrike" kern="1200" cap="none" spc="0" normalizeH="0" baseline="0" noProof="0" dirty="0">
                <a:ln>
                  <a:noFill/>
                </a:ln>
                <a:solidFill>
                  <a:prstClr val="black"/>
                </a:solidFill>
                <a:effectLst/>
                <a:uLnTx/>
                <a:uFillTx/>
                <a:latin typeface="Arial"/>
              </a:rPr>
              <a:t> y </a:t>
            </a:r>
            <a:r>
              <a:rPr kumimoji="0" lang="es-ES_tradnl" sz="1600" b="1" i="0" u="none" strike="noStrike" kern="1200" cap="none" spc="0" normalizeH="0" baseline="0" noProof="0" dirty="0" err="1">
                <a:ln>
                  <a:noFill/>
                </a:ln>
                <a:solidFill>
                  <a:prstClr val="black"/>
                </a:solidFill>
                <a:effectLst/>
                <a:uLnTx/>
                <a:uFillTx/>
                <a:latin typeface="Arial"/>
              </a:rPr>
              <a:t>Underfitting</a:t>
            </a:r>
            <a:endParaRPr kumimoji="0" lang="es-ES" sz="1600" b="1" i="0" u="none" strike="noStrike" kern="1200" cap="none" spc="0" normalizeH="0" baseline="0" noProof="0" dirty="0">
              <a:ln>
                <a:noFill/>
              </a:ln>
              <a:solidFill>
                <a:prstClr val="black"/>
              </a:solidFill>
              <a:effectLst/>
              <a:uLnTx/>
              <a:uFillTx/>
              <a:latin typeface="Arial"/>
            </a:endParaRPr>
          </a:p>
        </p:txBody>
      </p:sp>
      <p:pic>
        <p:nvPicPr>
          <p:cNvPr id="24" name="Imagen 2">
            <a:extLst>
              <a:ext uri="{FF2B5EF4-FFF2-40B4-BE49-F238E27FC236}">
                <a16:creationId xmlns:a16="http://schemas.microsoft.com/office/drawing/2014/main" id="{519A6E6F-A097-6072-9AF2-C459C72B0398}"/>
              </a:ext>
            </a:extLst>
          </p:cNvPr>
          <p:cNvPicPr/>
          <p:nvPr/>
        </p:nvPicPr>
        <p:blipFill>
          <a:blip r:embed="rId6">
            <a:extLst>
              <a:ext uri="{28A0092B-C50C-407E-A947-70E740481C1C}">
                <a14:useLocalDpi xmlns:a14="http://schemas.microsoft.com/office/drawing/2010/main" val="0"/>
              </a:ext>
            </a:extLst>
          </a:blip>
          <a:srcRect/>
          <a:stretch/>
        </p:blipFill>
        <p:spPr>
          <a:xfrm>
            <a:off x="7117058" y="1727878"/>
            <a:ext cx="3176062" cy="911160"/>
          </a:xfrm>
          <a:prstGeom prst="rect">
            <a:avLst/>
          </a:prstGeom>
          <a:ln>
            <a:noFill/>
          </a:ln>
        </p:spPr>
      </p:pic>
      <p:sp>
        <p:nvSpPr>
          <p:cNvPr id="25" name="CuadroTexto 24">
            <a:extLst>
              <a:ext uri="{FF2B5EF4-FFF2-40B4-BE49-F238E27FC236}">
                <a16:creationId xmlns:a16="http://schemas.microsoft.com/office/drawing/2014/main" id="{866B3E7B-8C54-6D40-D414-3FC76C610A4D}"/>
              </a:ext>
            </a:extLst>
          </p:cNvPr>
          <p:cNvSpPr txBox="1"/>
          <p:nvPr/>
        </p:nvSpPr>
        <p:spPr>
          <a:xfrm>
            <a:off x="67974" y="1445297"/>
            <a:ext cx="6639425" cy="1410643"/>
          </a:xfrm>
          <a:prstGeom prst="rect">
            <a:avLst/>
          </a:prstGeom>
          <a:noFill/>
        </p:spPr>
        <p:txBody>
          <a:bodyPr wrap="square" rtlCol="0">
            <a:spAutoFit/>
          </a:bodyPr>
          <a:lstStyle/>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endParaRPr kumimoji="0" lang="en-US" sz="1400" b="0" i="0" u="none" strike="noStrike" kern="1200" cap="none" spc="-1" normalizeH="0" baseline="0" noProof="0" dirty="0">
              <a:ln>
                <a:noFill/>
              </a:ln>
              <a:solidFill>
                <a:srgbClr val="000000"/>
              </a:solidFill>
              <a:effectLst/>
              <a:uLnTx/>
              <a:uFillTx/>
              <a:latin typeface="Arial"/>
            </a:endParaRPr>
          </a:p>
          <a:p>
            <a:pPr marL="743040" marR="0" lvl="1"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400" b="0" i="0" u="none" strike="noStrike" kern="1200" cap="none" spc="-1" normalizeH="0" baseline="0" noProof="0" dirty="0">
                <a:ln>
                  <a:noFill/>
                </a:ln>
                <a:solidFill>
                  <a:srgbClr val="000000"/>
                </a:solidFill>
                <a:effectLst/>
                <a:uLnTx/>
                <a:uFillTx/>
                <a:latin typeface="Arial"/>
              </a:rPr>
              <a:t>Los </a:t>
            </a:r>
            <a:r>
              <a:rPr kumimoji="0" lang="en-US" sz="1400" b="0" i="0" u="none" strike="noStrike" kern="1200" cap="none" spc="-1" normalizeH="0" baseline="0" noProof="0" dirty="0" err="1">
                <a:ln>
                  <a:noFill/>
                </a:ln>
                <a:solidFill>
                  <a:srgbClr val="000000"/>
                </a:solidFill>
                <a:effectLst/>
                <a:uLnTx/>
                <a:uFillTx/>
                <a:latin typeface="Arial"/>
              </a:rPr>
              <a:t>modelos</a:t>
            </a:r>
            <a:r>
              <a:rPr kumimoji="0" lang="en-US" sz="1400" b="0" i="0" u="none" strike="noStrike" kern="1200" cap="none" spc="-1" normalizeH="0" baseline="0" noProof="0" dirty="0">
                <a:ln>
                  <a:noFill/>
                </a:ln>
                <a:solidFill>
                  <a:srgbClr val="000000"/>
                </a:solidFill>
                <a:effectLst/>
                <a:uLnTx/>
                <a:uFillTx/>
                <a:latin typeface="Arial"/>
              </a:rPr>
              <a:t> ML </a:t>
            </a:r>
            <a:r>
              <a:rPr kumimoji="0" lang="en-US" sz="1400" b="0" i="0" u="none" strike="noStrike" kern="1200" cap="none" spc="-1" normalizeH="0" baseline="0" noProof="0" dirty="0" err="1">
                <a:ln>
                  <a:noFill/>
                </a:ln>
                <a:solidFill>
                  <a:srgbClr val="000000"/>
                </a:solidFill>
                <a:effectLst/>
                <a:uLnTx/>
                <a:uFillTx/>
                <a:latin typeface="Arial"/>
              </a:rPr>
              <a:t>suelen</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incluir</a:t>
            </a:r>
            <a:r>
              <a:rPr kumimoji="0" lang="en-US" sz="1400" b="0" i="0" u="none" strike="noStrike" kern="1200" cap="none" spc="-1" normalizeH="0" baseline="0" noProof="0" dirty="0">
                <a:ln>
                  <a:noFill/>
                </a:ln>
                <a:solidFill>
                  <a:srgbClr val="000000"/>
                </a:solidFill>
                <a:effectLst/>
                <a:uLnTx/>
                <a:uFillTx/>
                <a:latin typeface="Arial"/>
              </a:rPr>
              <a:t> un </a:t>
            </a:r>
            <a:r>
              <a:rPr kumimoji="0" lang="en-US" sz="1400" b="0" i="0" u="none" strike="noStrike" kern="1200" cap="none" spc="-1" normalizeH="0" baseline="0" noProof="0" dirty="0" err="1">
                <a:ln>
                  <a:noFill/>
                </a:ln>
                <a:solidFill>
                  <a:srgbClr val="000000"/>
                </a:solidFill>
                <a:effectLst/>
                <a:uLnTx/>
                <a:uFillTx/>
                <a:latin typeface="Arial"/>
              </a:rPr>
              <a:t>conjunto</a:t>
            </a:r>
            <a:r>
              <a:rPr kumimoji="0" lang="en-US" sz="1400" b="0" i="0" u="none" strike="noStrike" kern="1200" cap="none" spc="-1" normalizeH="0" baseline="0" noProof="0" dirty="0">
                <a:ln>
                  <a:noFill/>
                </a:ln>
                <a:solidFill>
                  <a:srgbClr val="000000"/>
                </a:solidFill>
                <a:effectLst/>
                <a:uLnTx/>
                <a:uFillTx/>
                <a:latin typeface="Arial"/>
              </a:rPr>
              <a:t> de </a:t>
            </a:r>
            <a:r>
              <a:rPr kumimoji="0" lang="en-US" sz="1400" b="1" i="0" u="none" strike="noStrike" kern="1200" cap="none" spc="-1" normalizeH="0" baseline="0" noProof="0" dirty="0" err="1">
                <a:ln>
                  <a:noFill/>
                </a:ln>
                <a:solidFill>
                  <a:srgbClr val="000000"/>
                </a:solidFill>
                <a:effectLst/>
                <a:uLnTx/>
                <a:uFillTx/>
                <a:latin typeface="Arial"/>
              </a:rPr>
              <a:t>hiperparámetros</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que</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nos</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permiten</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controlar</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su</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comportamiento</a:t>
            </a:r>
            <a:r>
              <a:rPr kumimoji="0" lang="en-US" sz="1400" b="0" i="0" u="none" strike="noStrike" kern="1200" cap="none" spc="-1" normalizeH="0" baseline="0" noProof="0" dirty="0">
                <a:ln>
                  <a:noFill/>
                </a:ln>
                <a:solidFill>
                  <a:srgbClr val="000000"/>
                </a:solidFill>
                <a:effectLst/>
                <a:uLnTx/>
                <a:uFillTx/>
                <a:latin typeface="Arial"/>
              </a:rPr>
              <a:t>. </a:t>
            </a:r>
            <a:endParaRPr kumimoji="0" lang="en-US" sz="14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0"/>
              </a:spcAft>
              <a:buClr>
                <a:srgbClr val="000000"/>
              </a:buClr>
              <a:buSzTx/>
              <a:buFont typeface="Arial"/>
              <a:buChar char="•"/>
              <a:tabLst/>
              <a:defRPr/>
            </a:pPr>
            <a:r>
              <a:rPr kumimoji="0" lang="en-US" sz="1400" b="0" i="0" u="none" strike="noStrike" kern="1200" cap="none" spc="-1" normalizeH="0" baseline="0" noProof="0" dirty="0">
                <a:ln>
                  <a:noFill/>
                </a:ln>
                <a:solidFill>
                  <a:srgbClr val="000000"/>
                </a:solidFill>
                <a:effectLst/>
                <a:uLnTx/>
                <a:uFillTx/>
                <a:latin typeface="Arial"/>
              </a:rPr>
              <a:t>De </a:t>
            </a:r>
            <a:r>
              <a:rPr kumimoji="0" lang="en-US" sz="1400" b="0" i="0" u="none" strike="noStrike" kern="1200" cap="none" spc="-1" normalizeH="0" baseline="0" noProof="0" dirty="0" err="1">
                <a:ln>
                  <a:noFill/>
                </a:ln>
                <a:solidFill>
                  <a:srgbClr val="000000"/>
                </a:solidFill>
                <a:effectLst/>
                <a:uLnTx/>
                <a:uFillTx/>
                <a:latin typeface="Arial"/>
              </a:rPr>
              <a:t>su</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correcta</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elección</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dependerá</a:t>
            </a:r>
            <a:r>
              <a:rPr kumimoji="0" lang="en-US" sz="1400" b="0" i="0" u="none" strike="noStrike" kern="1200" cap="none" spc="-1" normalizeH="0" baseline="0" noProof="0" dirty="0">
                <a:ln>
                  <a:noFill/>
                </a:ln>
                <a:solidFill>
                  <a:srgbClr val="000000"/>
                </a:solidFill>
                <a:effectLst/>
                <a:uLnTx/>
                <a:uFillTx/>
                <a:latin typeface="Arial"/>
              </a:rPr>
              <a:t> la </a:t>
            </a:r>
            <a:r>
              <a:rPr kumimoji="0" lang="en-US" sz="1400" b="0" i="0" u="none" strike="noStrike" kern="1200" cap="none" spc="-1" normalizeH="0" baseline="0" noProof="0" dirty="0" err="1">
                <a:ln>
                  <a:noFill/>
                </a:ln>
                <a:solidFill>
                  <a:srgbClr val="000000"/>
                </a:solidFill>
                <a:effectLst/>
                <a:uLnTx/>
                <a:uFillTx/>
                <a:latin typeface="Arial"/>
              </a:rPr>
              <a:t>bondad</a:t>
            </a:r>
            <a:r>
              <a:rPr kumimoji="0" lang="en-US" sz="1400" b="0" i="0" u="none" strike="noStrike" kern="1200" cap="none" spc="-1" normalizeH="0" baseline="0" noProof="0" dirty="0">
                <a:ln>
                  <a:noFill/>
                </a:ln>
                <a:solidFill>
                  <a:srgbClr val="000000"/>
                </a:solidFill>
                <a:effectLst/>
                <a:uLnTx/>
                <a:uFillTx/>
                <a:latin typeface="Arial"/>
              </a:rPr>
              <a:t> del </a:t>
            </a:r>
            <a:r>
              <a:rPr kumimoji="0" lang="en-US" sz="1400" b="0" i="0" u="none" strike="noStrike" kern="1200" cap="none" spc="-1" normalizeH="0" baseline="0" noProof="0" dirty="0" err="1">
                <a:ln>
                  <a:noFill/>
                </a:ln>
                <a:solidFill>
                  <a:srgbClr val="000000"/>
                </a:solidFill>
                <a:effectLst/>
                <a:uLnTx/>
                <a:uFillTx/>
                <a:latin typeface="Arial"/>
              </a:rPr>
              <a:t>modelo</a:t>
            </a:r>
            <a:r>
              <a:rPr kumimoji="0" lang="en-US" sz="1400" b="0" i="0" u="none" strike="noStrike" kern="1200" cap="none" spc="-1" normalizeH="0" baseline="0" noProof="0" dirty="0">
                <a:ln>
                  <a:noFill/>
                </a:ln>
                <a:solidFill>
                  <a:srgbClr val="000000"/>
                </a:solidFill>
                <a:effectLst/>
                <a:uLnTx/>
                <a:uFillTx/>
                <a:latin typeface="Arial"/>
              </a:rPr>
              <a:t> </a:t>
            </a:r>
            <a:r>
              <a:rPr kumimoji="0" lang="en-US" sz="1400" b="0" i="0" u="none" strike="noStrike" kern="1200" cap="none" spc="-1" normalizeH="0" baseline="0" noProof="0" dirty="0" err="1">
                <a:ln>
                  <a:noFill/>
                </a:ln>
                <a:solidFill>
                  <a:srgbClr val="000000"/>
                </a:solidFill>
                <a:effectLst/>
                <a:uLnTx/>
                <a:uFillTx/>
                <a:latin typeface="Arial"/>
              </a:rPr>
              <a:t>entrenado</a:t>
            </a:r>
            <a:r>
              <a:rPr kumimoji="0" lang="en-US" sz="1400" b="0" i="0" u="none" strike="noStrike" kern="1200" cap="none" spc="-1" normalizeH="0" baseline="0" noProof="0" dirty="0">
                <a:ln>
                  <a:noFill/>
                </a:ln>
                <a:solidFill>
                  <a:srgbClr val="000000"/>
                </a:solidFill>
                <a:effectLst/>
                <a:uLnTx/>
                <a:uFillTx/>
                <a:latin typeface="Arial"/>
              </a:rPr>
              <a:t>.</a:t>
            </a:r>
            <a:endParaRPr kumimoji="0" lang="en-US" sz="1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rial"/>
            </a:endParaRPr>
          </a:p>
        </p:txBody>
      </p:sp>
      <p:sp>
        <p:nvSpPr>
          <p:cNvPr id="26" name="CuadroTexto 25">
            <a:extLst>
              <a:ext uri="{FF2B5EF4-FFF2-40B4-BE49-F238E27FC236}">
                <a16:creationId xmlns:a16="http://schemas.microsoft.com/office/drawing/2014/main" id="{B80725A1-B212-A1DA-CD74-7DA27F393F9A}"/>
              </a:ext>
            </a:extLst>
          </p:cNvPr>
          <p:cNvSpPr txBox="1"/>
          <p:nvPr/>
        </p:nvSpPr>
        <p:spPr>
          <a:xfrm>
            <a:off x="469209" y="1344800"/>
            <a:ext cx="401112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1" i="0" u="none" strike="noStrike" kern="1200" cap="none" spc="0" normalizeH="0" baseline="0" noProof="0" dirty="0" err="1">
                <a:ln>
                  <a:noFill/>
                </a:ln>
                <a:solidFill>
                  <a:prstClr val="black"/>
                </a:solidFill>
                <a:effectLst/>
                <a:uLnTx/>
                <a:uFillTx/>
                <a:latin typeface="Arial"/>
              </a:rPr>
              <a:t>Grid</a:t>
            </a:r>
            <a:r>
              <a:rPr kumimoji="0" lang="es-ES_tradnl" sz="1600" b="1" i="0" u="none" strike="noStrike" kern="1200" cap="none" spc="0" normalizeH="0" baseline="0" noProof="0" dirty="0">
                <a:ln>
                  <a:noFill/>
                </a:ln>
                <a:solidFill>
                  <a:prstClr val="black"/>
                </a:solidFill>
                <a:effectLst/>
                <a:uLnTx/>
                <a:uFillTx/>
                <a:latin typeface="Arial"/>
              </a:rPr>
              <a:t> </a:t>
            </a:r>
            <a:r>
              <a:rPr kumimoji="0" lang="es-ES_tradnl" sz="1600" b="1" i="0" u="none" strike="noStrike" kern="1200" cap="none" spc="0" normalizeH="0" baseline="0" noProof="0" dirty="0" err="1">
                <a:ln>
                  <a:noFill/>
                </a:ln>
                <a:solidFill>
                  <a:prstClr val="black"/>
                </a:solidFill>
                <a:effectLst/>
                <a:uLnTx/>
                <a:uFillTx/>
                <a:latin typeface="Arial"/>
              </a:rPr>
              <a:t>Search</a:t>
            </a:r>
            <a:endParaRPr kumimoji="0" lang="es-ES" sz="1600" b="1" i="0" u="none" strike="noStrike" kern="1200" cap="none" spc="0"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84731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1906891" y="1484784"/>
            <a:ext cx="7056784" cy="388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7" name="Rectangle 4">
            <a:extLst>
              <a:ext uri="{FF2B5EF4-FFF2-40B4-BE49-F238E27FC236}">
                <a16:creationId xmlns:a16="http://schemas.microsoft.com/office/drawing/2014/main" id="{6E2FF46B-4E81-4CE7-B9E8-0DDE0EBA10C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Rectangle 2">
            <a:extLst>
              <a:ext uri="{FF2B5EF4-FFF2-40B4-BE49-F238E27FC236}">
                <a16:creationId xmlns:a16="http://schemas.microsoft.com/office/drawing/2014/main" id="{00F33E64-C09F-48A9-A2A0-D392DC128DDF}"/>
              </a:ext>
            </a:extLst>
          </p:cNvPr>
          <p:cNvSpPr>
            <a:spLocks noChangeArrowheads="1"/>
          </p:cNvSpPr>
          <p:nvPr/>
        </p:nvSpPr>
        <p:spPr bwMode="auto">
          <a:xfrm>
            <a:off x="7606531" y="2020198"/>
            <a:ext cx="7218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4" name="CuadroTexto 13">
            <a:extLst>
              <a:ext uri="{FF2B5EF4-FFF2-40B4-BE49-F238E27FC236}">
                <a16:creationId xmlns:a16="http://schemas.microsoft.com/office/drawing/2014/main" id="{F8A145BC-C238-43B8-A009-1DA2E95083BE}"/>
              </a:ext>
            </a:extLst>
          </p:cNvPr>
          <p:cNvSpPr txBox="1"/>
          <p:nvPr/>
        </p:nvSpPr>
        <p:spPr>
          <a:xfrm>
            <a:off x="2063552" y="980729"/>
            <a:ext cx="7869560" cy="584775"/>
          </a:xfrm>
          <a:prstGeom prst="rect">
            <a:avLst/>
          </a:prstGeom>
          <a:noFill/>
        </p:spPr>
        <p:txBody>
          <a:bodyPr wrap="square" rtlCol="0">
            <a:spAutoFit/>
          </a:bodyPr>
          <a:lstStyle/>
          <a:p>
            <a:endParaRPr lang="es-ES" sz="1400" dirty="0"/>
          </a:p>
          <a:p>
            <a:endParaRPr lang="es-ES" dirty="0"/>
          </a:p>
        </p:txBody>
      </p:sp>
      <p:sp>
        <p:nvSpPr>
          <p:cNvPr id="17" name="CustomShape 1">
            <a:extLst>
              <a:ext uri="{FF2B5EF4-FFF2-40B4-BE49-F238E27FC236}">
                <a16:creationId xmlns:a16="http://schemas.microsoft.com/office/drawing/2014/main" id="{8BF22CE5-D4B6-47A0-8606-DC02E96E2395}"/>
              </a:ext>
            </a:extLst>
          </p:cNvPr>
          <p:cNvSpPr/>
          <p:nvPr/>
        </p:nvSpPr>
        <p:spPr>
          <a:xfrm>
            <a:off x="390382" y="405089"/>
            <a:ext cx="5705618"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8" name="CustomShape 2">
            <a:extLst>
              <a:ext uri="{FF2B5EF4-FFF2-40B4-BE49-F238E27FC236}">
                <a16:creationId xmlns:a16="http://schemas.microsoft.com/office/drawing/2014/main" id="{A19FF06E-43ED-4FC6-9BD7-D6D2637B9BD0}"/>
              </a:ext>
            </a:extLst>
          </p:cNvPr>
          <p:cNvSpPr/>
          <p:nvPr/>
        </p:nvSpPr>
        <p:spPr>
          <a:xfrm>
            <a:off x="3935971" y="2705666"/>
            <a:ext cx="7341120" cy="59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561"/>
              </a:spcBef>
            </a:pPr>
            <a:r>
              <a:rPr lang="en-US" sz="2800" b="0" strike="noStrike" spc="-1" dirty="0">
                <a:solidFill>
                  <a:srgbClr val="FFFFFF"/>
                </a:solidFill>
                <a:latin typeface="Arial"/>
              </a:rPr>
              <a:t>Jesús Prada Alonso </a:t>
            </a:r>
          </a:p>
          <a:p>
            <a:pPr algn="ctr">
              <a:lnSpc>
                <a:spcPct val="100000"/>
              </a:lnSpc>
              <a:spcBef>
                <a:spcPts val="561"/>
              </a:spcBef>
            </a:pPr>
            <a:r>
              <a:rPr lang="en-US" sz="2800" spc="-1" dirty="0">
                <a:solidFill>
                  <a:srgbClr val="FFFFFF"/>
                </a:solidFill>
                <a:latin typeface="Arial"/>
              </a:rPr>
              <a:t>jesus.prada@horusml.com</a:t>
            </a:r>
            <a:endParaRPr lang="en-US" sz="2800" b="0" strike="noStrike" spc="-1" dirty="0">
              <a:latin typeface="Arial"/>
            </a:endParaRPr>
          </a:p>
        </p:txBody>
      </p:sp>
    </p:spTree>
    <p:extLst>
      <p:ext uri="{BB962C8B-B14F-4D97-AF65-F5344CB8AC3E}">
        <p14:creationId xmlns:p14="http://schemas.microsoft.com/office/powerpoint/2010/main" val="37055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6657" y="442138"/>
            <a:ext cx="5322654" cy="575490"/>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nchor="ctr"/>
          <a:lstStyle/>
          <a:p>
            <a:pPr defTabSz="914172">
              <a:defRPr/>
            </a:pPr>
            <a:r>
              <a:rPr lang="en-US" sz="3599" cap="all" spc="-1" dirty="0">
                <a:solidFill>
                  <a:srgbClr val="0097B6"/>
                </a:solidFill>
                <a:latin typeface="Arial"/>
                <a:ea typeface="DejaVu Sans"/>
                <a:cs typeface="DejaVu Sans"/>
              </a:rPr>
              <a:t>ML SUMMARY</a:t>
            </a:r>
            <a:endParaRPr lang="en-US" sz="3599" spc="-1" dirty="0">
              <a:solidFill>
                <a:prstClr val="black"/>
              </a:solidFill>
              <a:latin typeface="Arial"/>
              <a:ea typeface="DejaVu Sans"/>
              <a:cs typeface="DejaVu Sans"/>
            </a:endParaRPr>
          </a:p>
        </p:txBody>
      </p:sp>
      <p:sp>
        <p:nvSpPr>
          <p:cNvPr id="629" name="CustomShape 3"/>
          <p:cNvSpPr/>
          <p:nvPr/>
        </p:nvSpPr>
        <p:spPr>
          <a:xfrm>
            <a:off x="373851" y="213248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grpSp>
        <p:nvGrpSpPr>
          <p:cNvPr id="6" name="Grupo 5"/>
          <p:cNvGrpSpPr/>
          <p:nvPr/>
        </p:nvGrpSpPr>
        <p:grpSpPr>
          <a:xfrm>
            <a:off x="257646" y="3840647"/>
            <a:ext cx="914162" cy="914162"/>
            <a:chOff x="1233578" y="3045125"/>
            <a:chExt cx="914400" cy="914400"/>
          </a:xfrm>
        </p:grpSpPr>
        <p:sp>
          <p:nvSpPr>
            <p:cNvPr id="3" name="Elipse 2"/>
            <p:cNvSpPr/>
            <p:nvPr/>
          </p:nvSpPr>
          <p:spPr>
            <a:xfrm>
              <a:off x="1233578" y="304512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914172"/>
              <a:endParaRPr lang="es-ES">
                <a:solidFill>
                  <a:prstClr val="black"/>
                </a:solidFill>
                <a:latin typeface="Arial"/>
              </a:endParaRPr>
            </a:p>
          </p:txBody>
        </p:sp>
        <p:sp>
          <p:nvSpPr>
            <p:cNvPr id="4" name="CuadroTexto 3"/>
            <p:cNvSpPr txBox="1"/>
            <p:nvPr/>
          </p:nvSpPr>
          <p:spPr>
            <a:xfrm>
              <a:off x="1461618" y="3293183"/>
              <a:ext cx="596094" cy="400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defTabSz="914172"/>
              <a:r>
                <a:rPr lang="es-ES_tradnl" sz="2000" b="1" dirty="0">
                  <a:solidFill>
                    <a:prstClr val="black"/>
                  </a:solidFill>
                  <a:latin typeface="Arial"/>
                </a:rPr>
                <a:t>ML</a:t>
              </a:r>
              <a:endParaRPr lang="es-ES" sz="2000" b="1" dirty="0">
                <a:solidFill>
                  <a:prstClr val="black"/>
                </a:solidFill>
                <a:latin typeface="Arial"/>
              </a:endParaRPr>
            </a:p>
          </p:txBody>
        </p:sp>
      </p:grpSp>
      <p:sp>
        <p:nvSpPr>
          <p:cNvPr id="8" name="CuadroTexto 7"/>
          <p:cNvSpPr txBox="1"/>
          <p:nvPr/>
        </p:nvSpPr>
        <p:spPr>
          <a:xfrm>
            <a:off x="2178293" y="1727236"/>
            <a:ext cx="1388492"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Supervised</a:t>
            </a:r>
            <a:r>
              <a:rPr lang="es-ES_tradnl" sz="1400" dirty="0">
                <a:solidFill>
                  <a:prstClr val="black"/>
                </a:solidFill>
                <a:latin typeface="Arial"/>
              </a:rPr>
              <a:t> Learning</a:t>
            </a:r>
            <a:endParaRPr lang="es-ES" sz="1400" dirty="0">
              <a:solidFill>
                <a:prstClr val="black"/>
              </a:solidFill>
              <a:latin typeface="Arial"/>
            </a:endParaRPr>
          </a:p>
        </p:txBody>
      </p:sp>
      <p:sp>
        <p:nvSpPr>
          <p:cNvPr id="12" name="CuadroTexto 11"/>
          <p:cNvSpPr txBox="1"/>
          <p:nvPr/>
        </p:nvSpPr>
        <p:spPr>
          <a:xfrm>
            <a:off x="1904308" y="4258285"/>
            <a:ext cx="1771186"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Unsupervised</a:t>
            </a:r>
            <a:r>
              <a:rPr lang="es-ES_tradnl" sz="1400" dirty="0">
                <a:solidFill>
                  <a:prstClr val="black"/>
                </a:solidFill>
                <a:latin typeface="Arial"/>
              </a:rPr>
              <a:t> Learning</a:t>
            </a:r>
            <a:endParaRPr lang="es-ES" sz="1400" dirty="0">
              <a:solidFill>
                <a:prstClr val="black"/>
              </a:solidFill>
              <a:latin typeface="Arial"/>
            </a:endParaRPr>
          </a:p>
        </p:txBody>
      </p:sp>
      <p:cxnSp>
        <p:nvCxnSpPr>
          <p:cNvPr id="25" name="Conector recto de flecha 24"/>
          <p:cNvCxnSpPr/>
          <p:nvPr/>
        </p:nvCxnSpPr>
        <p:spPr>
          <a:xfrm flipV="1">
            <a:off x="999652" y="2109224"/>
            <a:ext cx="985495" cy="1617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p:nvPr/>
        </p:nvCxnSpPr>
        <p:spPr>
          <a:xfrm>
            <a:off x="1236332" y="4444110"/>
            <a:ext cx="6034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CuadroTexto 43"/>
          <p:cNvSpPr txBox="1"/>
          <p:nvPr/>
        </p:nvSpPr>
        <p:spPr>
          <a:xfrm>
            <a:off x="4536349" y="4008151"/>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Clustering</a:t>
            </a:r>
            <a:endParaRPr lang="es-ES" sz="1400" dirty="0">
              <a:solidFill>
                <a:prstClr val="black"/>
              </a:solidFill>
              <a:latin typeface="Arial"/>
            </a:endParaRPr>
          </a:p>
        </p:txBody>
      </p:sp>
      <p:sp>
        <p:nvSpPr>
          <p:cNvPr id="45" name="CuadroTexto 44"/>
          <p:cNvSpPr txBox="1"/>
          <p:nvPr/>
        </p:nvSpPr>
        <p:spPr>
          <a:xfrm>
            <a:off x="4526168" y="4605950"/>
            <a:ext cx="1504511"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Dimensionality</a:t>
            </a:r>
            <a:r>
              <a:rPr lang="es-ES_tradnl" sz="1400" dirty="0">
                <a:solidFill>
                  <a:prstClr val="black"/>
                </a:solidFill>
                <a:latin typeface="Arial"/>
              </a:rPr>
              <a:t> </a:t>
            </a:r>
            <a:r>
              <a:rPr lang="es-ES_tradnl" sz="1400" dirty="0" err="1">
                <a:solidFill>
                  <a:prstClr val="black"/>
                </a:solidFill>
                <a:latin typeface="Arial"/>
              </a:rPr>
              <a:t>reduction</a:t>
            </a:r>
            <a:endParaRPr lang="es-ES" sz="1400" dirty="0">
              <a:solidFill>
                <a:prstClr val="black"/>
              </a:solidFill>
              <a:latin typeface="Arial"/>
            </a:endParaRPr>
          </a:p>
        </p:txBody>
      </p:sp>
      <p:cxnSp>
        <p:nvCxnSpPr>
          <p:cNvPr id="46" name="Conector recto de flecha 45"/>
          <p:cNvCxnSpPr/>
          <p:nvPr/>
        </p:nvCxnSpPr>
        <p:spPr>
          <a:xfrm flipV="1">
            <a:off x="3964388" y="4208442"/>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ector recto de flecha 46"/>
          <p:cNvCxnSpPr/>
          <p:nvPr/>
        </p:nvCxnSpPr>
        <p:spPr>
          <a:xfrm>
            <a:off x="3964388" y="4525810"/>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CuadroTexto 51"/>
          <p:cNvSpPr txBox="1"/>
          <p:nvPr/>
        </p:nvSpPr>
        <p:spPr>
          <a:xfrm>
            <a:off x="1904307" y="5780401"/>
            <a:ext cx="1771186"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Otros</a:t>
            </a:r>
            <a:endParaRPr lang="es-ES" sz="1400" dirty="0">
              <a:solidFill>
                <a:prstClr val="black"/>
              </a:solidFill>
              <a:latin typeface="Arial"/>
            </a:endParaRPr>
          </a:p>
        </p:txBody>
      </p:sp>
      <p:cxnSp>
        <p:nvCxnSpPr>
          <p:cNvPr id="53" name="Conector recto de flecha 52"/>
          <p:cNvCxnSpPr/>
          <p:nvPr/>
        </p:nvCxnSpPr>
        <p:spPr>
          <a:xfrm>
            <a:off x="1036488" y="4922195"/>
            <a:ext cx="803295" cy="919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CuadroTexto 62"/>
          <p:cNvSpPr txBox="1"/>
          <p:nvPr/>
        </p:nvSpPr>
        <p:spPr>
          <a:xfrm>
            <a:off x="4237027" y="5627027"/>
            <a:ext cx="2966714" cy="646331"/>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Sistemas de Recomendación</a:t>
            </a:r>
          </a:p>
          <a:p>
            <a:pPr marL="285679" indent="-285679" defTabSz="914172">
              <a:buFont typeface="Arial" panose="020B0604020202020204" pitchFamily="34" charset="0"/>
              <a:buChar char="•"/>
            </a:pPr>
            <a:r>
              <a:rPr lang="es-ES_tradnl" sz="1200" dirty="0" err="1">
                <a:solidFill>
                  <a:prstClr val="black"/>
                </a:solidFill>
                <a:latin typeface="Arial"/>
              </a:rPr>
              <a:t>Reinforcement</a:t>
            </a:r>
            <a:r>
              <a:rPr lang="es-ES_tradnl" sz="1200" dirty="0">
                <a:solidFill>
                  <a:prstClr val="black"/>
                </a:solidFill>
                <a:latin typeface="Arial"/>
              </a:rPr>
              <a:t> Learning</a:t>
            </a:r>
          </a:p>
          <a:p>
            <a:pPr marL="285679" indent="-285679" defTabSz="914172">
              <a:buFont typeface="Arial" panose="020B0604020202020204" pitchFamily="34" charset="0"/>
              <a:buChar char="•"/>
            </a:pPr>
            <a:r>
              <a:rPr lang="es-ES_tradnl" sz="1200" dirty="0">
                <a:solidFill>
                  <a:prstClr val="black"/>
                </a:solidFill>
                <a:latin typeface="Arial"/>
              </a:rPr>
              <a:t>…</a:t>
            </a:r>
          </a:p>
        </p:txBody>
      </p:sp>
      <p:sp>
        <p:nvSpPr>
          <p:cNvPr id="64" name="CuadroTexto 63"/>
          <p:cNvSpPr txBox="1"/>
          <p:nvPr/>
        </p:nvSpPr>
        <p:spPr>
          <a:xfrm>
            <a:off x="6450599" y="3910190"/>
            <a:ext cx="2966714" cy="461665"/>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err="1">
                <a:solidFill>
                  <a:prstClr val="black"/>
                </a:solidFill>
                <a:latin typeface="Arial"/>
              </a:rPr>
              <a:t>Hierarchical</a:t>
            </a:r>
            <a:endParaRPr lang="es-ES_tradnl" sz="1200" dirty="0">
              <a:solidFill>
                <a:prstClr val="black"/>
              </a:solidFill>
              <a:latin typeface="Arial"/>
            </a:endParaRPr>
          </a:p>
          <a:p>
            <a:pPr marL="285679" indent="-285679" defTabSz="914172">
              <a:buFont typeface="Arial" panose="020B0604020202020204" pitchFamily="34" charset="0"/>
              <a:buChar char="•"/>
            </a:pPr>
            <a:r>
              <a:rPr lang="es-ES_tradnl" sz="1200" dirty="0" err="1">
                <a:solidFill>
                  <a:prstClr val="black"/>
                </a:solidFill>
                <a:latin typeface="Arial"/>
              </a:rPr>
              <a:t>Partition</a:t>
            </a:r>
            <a:endParaRPr lang="es-ES_tradnl" sz="1200" dirty="0">
              <a:solidFill>
                <a:prstClr val="black"/>
              </a:solidFill>
              <a:latin typeface="Arial"/>
            </a:endParaRPr>
          </a:p>
        </p:txBody>
      </p:sp>
      <p:sp>
        <p:nvSpPr>
          <p:cNvPr id="65" name="CuadroTexto 64"/>
          <p:cNvSpPr txBox="1"/>
          <p:nvPr/>
        </p:nvSpPr>
        <p:spPr>
          <a:xfrm>
            <a:off x="6401325" y="4821731"/>
            <a:ext cx="2966714" cy="276999"/>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PCA</a:t>
            </a:r>
          </a:p>
        </p:txBody>
      </p:sp>
      <p:sp>
        <p:nvSpPr>
          <p:cNvPr id="66" name="Abrir llave 65"/>
          <p:cNvSpPr/>
          <p:nvPr/>
        </p:nvSpPr>
        <p:spPr>
          <a:xfrm>
            <a:off x="6021781" y="3753163"/>
            <a:ext cx="584878" cy="7339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67" name="Abrir llave 66"/>
          <p:cNvSpPr/>
          <p:nvPr/>
        </p:nvSpPr>
        <p:spPr>
          <a:xfrm>
            <a:off x="3785770" y="5492265"/>
            <a:ext cx="584878" cy="85801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42" name="Abrir llave 41"/>
          <p:cNvSpPr/>
          <p:nvPr/>
        </p:nvSpPr>
        <p:spPr>
          <a:xfrm>
            <a:off x="6109989" y="4620694"/>
            <a:ext cx="496670" cy="668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27" name="CuadroTexto 26">
            <a:extLst>
              <a:ext uri="{FF2B5EF4-FFF2-40B4-BE49-F238E27FC236}">
                <a16:creationId xmlns:a16="http://schemas.microsoft.com/office/drawing/2014/main" id="{5803DA3A-33F6-4276-B989-6ECEB84C6655}"/>
              </a:ext>
            </a:extLst>
          </p:cNvPr>
          <p:cNvSpPr txBox="1"/>
          <p:nvPr/>
        </p:nvSpPr>
        <p:spPr>
          <a:xfrm>
            <a:off x="4331892" y="1452718"/>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Regresión</a:t>
            </a:r>
            <a:endParaRPr lang="es-ES" sz="1400" dirty="0">
              <a:solidFill>
                <a:prstClr val="black"/>
              </a:solidFill>
              <a:latin typeface="Arial"/>
            </a:endParaRPr>
          </a:p>
        </p:txBody>
      </p:sp>
      <p:sp>
        <p:nvSpPr>
          <p:cNvPr id="28" name="CuadroTexto 27">
            <a:extLst>
              <a:ext uri="{FF2B5EF4-FFF2-40B4-BE49-F238E27FC236}">
                <a16:creationId xmlns:a16="http://schemas.microsoft.com/office/drawing/2014/main" id="{58B0B716-AF7D-4148-BC51-962BF46174B0}"/>
              </a:ext>
            </a:extLst>
          </p:cNvPr>
          <p:cNvSpPr txBox="1"/>
          <p:nvPr/>
        </p:nvSpPr>
        <p:spPr>
          <a:xfrm>
            <a:off x="4321711" y="2141957"/>
            <a:ext cx="1504511"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Clasificación</a:t>
            </a:r>
            <a:endParaRPr lang="es-ES" sz="1400" dirty="0">
              <a:solidFill>
                <a:prstClr val="black"/>
              </a:solidFill>
              <a:latin typeface="Arial"/>
            </a:endParaRPr>
          </a:p>
        </p:txBody>
      </p:sp>
      <p:cxnSp>
        <p:nvCxnSpPr>
          <p:cNvPr id="29" name="Conector recto de flecha 28">
            <a:extLst>
              <a:ext uri="{FF2B5EF4-FFF2-40B4-BE49-F238E27FC236}">
                <a16:creationId xmlns:a16="http://schemas.microsoft.com/office/drawing/2014/main" id="{FA9238DE-BE8E-4709-A151-965D30626881}"/>
              </a:ext>
            </a:extLst>
          </p:cNvPr>
          <p:cNvCxnSpPr/>
          <p:nvPr/>
        </p:nvCxnSpPr>
        <p:spPr>
          <a:xfrm flipV="1">
            <a:off x="3759931" y="1653009"/>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ector recto de flecha 29">
            <a:extLst>
              <a:ext uri="{FF2B5EF4-FFF2-40B4-BE49-F238E27FC236}">
                <a16:creationId xmlns:a16="http://schemas.microsoft.com/office/drawing/2014/main" id="{97FE59F7-1D5D-442C-B3B8-59A9F9029E92}"/>
              </a:ext>
            </a:extLst>
          </p:cNvPr>
          <p:cNvCxnSpPr/>
          <p:nvPr/>
        </p:nvCxnSpPr>
        <p:spPr>
          <a:xfrm>
            <a:off x="3759932" y="1970377"/>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Rectángulo 4">
            <a:extLst>
              <a:ext uri="{FF2B5EF4-FFF2-40B4-BE49-F238E27FC236}">
                <a16:creationId xmlns:a16="http://schemas.microsoft.com/office/drawing/2014/main" id="{F6AA842A-96A9-EB53-9057-917D7BC72DE3}"/>
              </a:ext>
            </a:extLst>
          </p:cNvPr>
          <p:cNvSpPr/>
          <p:nvPr/>
        </p:nvSpPr>
        <p:spPr>
          <a:xfrm>
            <a:off x="2012626" y="1650220"/>
            <a:ext cx="1863317" cy="707002"/>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35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0" y="435383"/>
            <a:ext cx="6837082"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all" spc="-1" normalizeH="0" baseline="0" noProof="0" dirty="0">
                <a:ln>
                  <a:noFill/>
                </a:ln>
                <a:solidFill>
                  <a:srgbClr val="FFFFFF"/>
                </a:solidFill>
                <a:effectLst/>
                <a:uLnTx/>
                <a:uFillTx/>
                <a:latin typeface="Arial"/>
              </a:rPr>
              <a:t>ML SUPERVISADO</a:t>
            </a:r>
            <a:r>
              <a:rPr kumimoji="0" lang="en-US" sz="5400" b="0" i="0" u="none" strike="noStrike" kern="1200" cap="all" spc="-1" normalizeH="0" baseline="0" noProof="0" dirty="0">
                <a:ln>
                  <a:noFill/>
                </a:ln>
                <a:solidFill>
                  <a:srgbClr val="FFFFFF"/>
                </a:solidFill>
                <a:effectLst/>
                <a:uLnTx/>
                <a:uFillTx/>
                <a:latin typeface="Arial"/>
              </a:rPr>
              <a:t> </a:t>
            </a:r>
            <a:endParaRPr kumimoji="0" lang="en-US" sz="4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193591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546" name="CustomShape 2"/>
          <p:cNvSpPr/>
          <p:nvPr/>
        </p:nvSpPr>
        <p:spPr>
          <a:xfrm>
            <a:off x="334800" y="2060640"/>
            <a:ext cx="11448360" cy="376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marR="0" lvl="0" indent="-456480" algn="just" defTabSz="914400" rtl="0" eaLnBrk="1" fontAlgn="auto" latinLnBrk="0" hangingPunct="1">
              <a:lnSpc>
                <a:spcPct val="100000"/>
              </a:lnSpc>
              <a:spcBef>
                <a:spcPts val="479"/>
              </a:spcBef>
              <a:spcAft>
                <a:spcPts val="0"/>
              </a:spcAft>
              <a:buClr>
                <a:srgbClr val="000000"/>
              </a:buClr>
              <a:buSzTx/>
              <a:buFont typeface="Arial"/>
              <a:buChar char="•"/>
              <a:tabLst/>
              <a:defRPr/>
            </a:pPr>
            <a:r>
              <a:rPr kumimoji="0" lang="en-US" sz="2400" b="0" i="0" u="none" strike="noStrike" kern="1200" cap="none" spc="-1" normalizeH="0" baseline="0" noProof="0" dirty="0">
                <a:ln>
                  <a:noFill/>
                </a:ln>
                <a:solidFill>
                  <a:srgbClr val="000000"/>
                </a:solidFill>
                <a:effectLst/>
                <a:uLnTx/>
                <a:uFillTx/>
                <a:latin typeface="Arial"/>
              </a:rPr>
              <a:t>Conjuntos Train/</a:t>
            </a:r>
            <a:r>
              <a:rPr kumimoji="0" lang="en-US" sz="2400" b="0" i="0" u="none" strike="noStrike" kern="1200" cap="none" spc="-1" normalizeH="0" baseline="0" noProof="0" dirty="0" err="1">
                <a:ln>
                  <a:noFill/>
                </a:ln>
                <a:solidFill>
                  <a:srgbClr val="000000"/>
                </a:solidFill>
                <a:effectLst/>
                <a:uLnTx/>
                <a:uFillTx/>
                <a:latin typeface="Arial"/>
              </a:rPr>
              <a:t>Validación</a:t>
            </a:r>
            <a:r>
              <a:rPr kumimoji="0" lang="en-US" sz="2400" b="0" i="0" u="none" strike="noStrike" kern="1200" cap="none" spc="-1" normalizeH="0" baseline="0" noProof="0" dirty="0">
                <a:ln>
                  <a:noFill/>
                </a:ln>
                <a:solidFill>
                  <a:srgbClr val="000000"/>
                </a:solidFill>
                <a:effectLst/>
                <a:uLnTx/>
                <a:uFillTx/>
                <a:latin typeface="Arial"/>
              </a:rPr>
              <a:t>/Test. Cross-validation.</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479"/>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456480" algn="just" defTabSz="914400" rtl="0" eaLnBrk="1" fontAlgn="auto" latinLnBrk="0" hangingPunct="1">
              <a:lnSpc>
                <a:spcPct val="100000"/>
              </a:lnSpc>
              <a:spcBef>
                <a:spcPts val="479"/>
              </a:spcBef>
              <a:spcAft>
                <a:spcPts val="0"/>
              </a:spcAft>
              <a:buClr>
                <a:srgbClr val="000000"/>
              </a:buClr>
              <a:buSzTx/>
              <a:buFont typeface="Arial"/>
              <a:buChar char="•"/>
              <a:tabLst/>
              <a:defRPr/>
            </a:pPr>
            <a:r>
              <a:rPr kumimoji="0" lang="en-US" sz="2400" b="0" i="0" u="none" strike="noStrike" kern="1200" cap="none" spc="-1" normalizeH="0" baseline="0" noProof="0" dirty="0" err="1">
                <a:ln>
                  <a:noFill/>
                </a:ln>
                <a:solidFill>
                  <a:srgbClr val="000000"/>
                </a:solidFill>
                <a:effectLst/>
                <a:uLnTx/>
                <a:uFillTx/>
                <a:latin typeface="Arial"/>
              </a:rPr>
              <a:t>Métricas</a:t>
            </a:r>
            <a:r>
              <a:rPr kumimoji="0" lang="en-US" sz="2400" b="0" i="0" u="none" strike="noStrike" kern="1200" cap="none" spc="-1" normalizeH="0" baseline="0" noProof="0" dirty="0">
                <a:ln>
                  <a:noFill/>
                </a:ln>
                <a:solidFill>
                  <a:srgbClr val="000000"/>
                </a:solidFill>
                <a:effectLst/>
                <a:uLnTx/>
                <a:uFillTx/>
                <a:latin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479"/>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456480" algn="just" defTabSz="914400" rtl="0" eaLnBrk="1" fontAlgn="auto" latinLnBrk="0" hangingPunct="1">
              <a:lnSpc>
                <a:spcPct val="100000"/>
              </a:lnSpc>
              <a:spcBef>
                <a:spcPts val="479"/>
              </a:spcBef>
              <a:spcAft>
                <a:spcPts val="0"/>
              </a:spcAft>
              <a:buClr>
                <a:srgbClr val="000000"/>
              </a:buClr>
              <a:buSzTx/>
              <a:buFont typeface="Arial"/>
              <a:buChar char="•"/>
              <a:tabLst/>
              <a:defRPr/>
            </a:pPr>
            <a:r>
              <a:rPr kumimoji="0" lang="en-US" sz="2400" b="0" i="0" u="none" strike="noStrike" kern="1200" cap="none" spc="-1" normalizeH="0" baseline="0" noProof="0" dirty="0" err="1">
                <a:ln>
                  <a:noFill/>
                </a:ln>
                <a:solidFill>
                  <a:srgbClr val="000000"/>
                </a:solidFill>
                <a:effectLst/>
                <a:uLnTx/>
                <a:uFillTx/>
                <a:latin typeface="Arial"/>
              </a:rPr>
              <a:t>Metaparametrización</a:t>
            </a:r>
            <a:r>
              <a:rPr kumimoji="0" lang="en-US" sz="2400" b="0" i="0" u="none" strike="noStrike" kern="1200" cap="none" spc="-1" normalizeH="0" baseline="0" noProof="0" dirty="0">
                <a:ln>
                  <a:noFill/>
                </a:ln>
                <a:solidFill>
                  <a:srgbClr val="000000"/>
                </a:solidFill>
                <a:effectLst/>
                <a:uLnTx/>
                <a:uFillTx/>
                <a:latin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479"/>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456480" algn="just" defTabSz="914400" rtl="0" eaLnBrk="1" fontAlgn="auto" latinLnBrk="0" hangingPunct="1">
              <a:lnSpc>
                <a:spcPct val="100000"/>
              </a:lnSpc>
              <a:spcBef>
                <a:spcPts val="479"/>
              </a:spcBef>
              <a:spcAft>
                <a:spcPts val="0"/>
              </a:spcAft>
              <a:buClr>
                <a:srgbClr val="000000"/>
              </a:buClr>
              <a:buSzTx/>
              <a:buFont typeface="Arial"/>
              <a:buChar char="•"/>
              <a:tabLst/>
              <a:defRPr/>
            </a:pPr>
            <a:r>
              <a:rPr kumimoji="0" lang="en-US" sz="2400" b="0" i="0" u="none" strike="noStrike" kern="1200" cap="none" spc="-1" normalizeH="0" baseline="0" noProof="0" dirty="0">
                <a:ln>
                  <a:noFill/>
                </a:ln>
                <a:solidFill>
                  <a:srgbClr val="000000"/>
                </a:solidFill>
                <a:effectLst/>
                <a:uLnTx/>
                <a:uFillTx/>
                <a:latin typeface="Arial"/>
              </a:rPr>
              <a:t>Trade off bias/variance. Overfitting/Underfitting. </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96378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79520" y="441720"/>
            <a:ext cx="610488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Esquema ml</a:t>
            </a:r>
            <a:endParaRPr kumimoji="0" lang="en-US" sz="4800" b="0" i="0" u="none" strike="noStrike" kern="1200" cap="none" spc="-1" normalizeH="0" baseline="0" noProof="0">
              <a:ln>
                <a:noFill/>
              </a:ln>
              <a:solidFill>
                <a:prstClr val="black"/>
              </a:solidFill>
              <a:effectLst/>
              <a:uLnTx/>
              <a:uFillTx/>
              <a:latin typeface="Arial"/>
            </a:endParaRPr>
          </a:p>
        </p:txBody>
      </p:sp>
      <p:sp>
        <p:nvSpPr>
          <p:cNvPr id="550" name="CustomShape 2"/>
          <p:cNvSpPr/>
          <p:nvPr/>
        </p:nvSpPr>
        <p:spPr>
          <a:xfrm>
            <a:off x="479520" y="1233720"/>
            <a:ext cx="5846040" cy="358200"/>
          </a:xfrm>
          <a:prstGeom prst="rect">
            <a:avLst/>
          </a:prstGeom>
          <a:noFill/>
          <a:ln>
            <a:noFill/>
          </a:ln>
        </p:spPr>
        <p:style>
          <a:lnRef idx="0">
            <a:scrgbClr r="0" g="0" b="0"/>
          </a:lnRef>
          <a:fillRef idx="0">
            <a:scrgbClr r="0" g="0" b="0"/>
          </a:fillRef>
          <a:effectRef idx="0">
            <a:scrgbClr r="0" g="0" b="0"/>
          </a:effectRef>
          <a:fontRef idx="minor"/>
        </p:style>
      </p:sp>
      <p:sp>
        <p:nvSpPr>
          <p:cNvPr id="95" name="Disco magnético 107">
            <a:extLst>
              <a:ext uri="{FF2B5EF4-FFF2-40B4-BE49-F238E27FC236}">
                <a16:creationId xmlns:a16="http://schemas.microsoft.com/office/drawing/2014/main" id="{8A62172E-D78E-4E70-BD31-D9A8DCE1B73C}"/>
              </a:ext>
            </a:extLst>
          </p:cNvPr>
          <p:cNvSpPr/>
          <p:nvPr/>
        </p:nvSpPr>
        <p:spPr>
          <a:xfrm>
            <a:off x="1182004" y="3637001"/>
            <a:ext cx="687290" cy="556819"/>
          </a:xfrm>
          <a:prstGeom prst="flowChartMagneticDisk">
            <a:avLst/>
          </a:prstGeom>
          <a:solidFill>
            <a:srgbClr val="0099EB"/>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Database</a:t>
            </a:r>
            <a:endParaRPr kumimoji="0" lang="es-ES" sz="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6" name="CuadroTexto 95">
            <a:extLst>
              <a:ext uri="{FF2B5EF4-FFF2-40B4-BE49-F238E27FC236}">
                <a16:creationId xmlns:a16="http://schemas.microsoft.com/office/drawing/2014/main" id="{5AAEC686-7B5F-4835-993C-1E04713D4E6D}"/>
              </a:ext>
            </a:extLst>
          </p:cNvPr>
          <p:cNvSpPr txBox="1"/>
          <p:nvPr/>
        </p:nvSpPr>
        <p:spPr>
          <a:xfrm>
            <a:off x="1124029" y="3024454"/>
            <a:ext cx="810954" cy="215444"/>
          </a:xfrm>
          <a:prstGeom prst="rect">
            <a:avLst/>
          </a:prstGeom>
          <a:solidFill>
            <a:srgbClr val="0099EB"/>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rPr>
              <a:t>Raw data</a:t>
            </a:r>
            <a:endPar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7" name="CuadroTexto 96">
            <a:extLst>
              <a:ext uri="{FF2B5EF4-FFF2-40B4-BE49-F238E27FC236}">
                <a16:creationId xmlns:a16="http://schemas.microsoft.com/office/drawing/2014/main" id="{BE069D44-110C-4C45-BB97-DE06DE2F781B}"/>
              </a:ext>
            </a:extLst>
          </p:cNvPr>
          <p:cNvSpPr txBox="1"/>
          <p:nvPr/>
        </p:nvSpPr>
        <p:spPr>
          <a:xfrm>
            <a:off x="4522008" y="2897163"/>
            <a:ext cx="681487" cy="215444"/>
          </a:xfrm>
          <a:prstGeom prst="rect">
            <a:avLst/>
          </a:prstGeom>
          <a:noFill/>
          <a:ln>
            <a:solidFill>
              <a:srgbClr val="0099EB"/>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Training</a:t>
            </a:r>
            <a:endParaRPr kumimoji="0" lang="es-ES" sz="9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endParaRPr>
          </a:p>
        </p:txBody>
      </p:sp>
      <p:sp>
        <p:nvSpPr>
          <p:cNvPr id="98" name="CuadroTexto 97">
            <a:extLst>
              <a:ext uri="{FF2B5EF4-FFF2-40B4-BE49-F238E27FC236}">
                <a16:creationId xmlns:a16="http://schemas.microsoft.com/office/drawing/2014/main" id="{C8FB1E31-82AB-4736-891C-7C42CB44BE60}"/>
              </a:ext>
            </a:extLst>
          </p:cNvPr>
          <p:cNvSpPr txBox="1"/>
          <p:nvPr/>
        </p:nvSpPr>
        <p:spPr>
          <a:xfrm>
            <a:off x="4524609" y="3170967"/>
            <a:ext cx="686622" cy="215444"/>
          </a:xfrm>
          <a:prstGeom prst="rect">
            <a:avLst/>
          </a:prstGeom>
          <a:noFill/>
          <a:ln>
            <a:solidFill>
              <a:srgbClr val="0099EB"/>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Validation</a:t>
            </a:r>
            <a:endParaRPr kumimoji="0" lang="es-ES" sz="9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endParaRPr>
          </a:p>
        </p:txBody>
      </p:sp>
      <p:sp>
        <p:nvSpPr>
          <p:cNvPr id="99" name="CuadroTexto 98">
            <a:extLst>
              <a:ext uri="{FF2B5EF4-FFF2-40B4-BE49-F238E27FC236}">
                <a16:creationId xmlns:a16="http://schemas.microsoft.com/office/drawing/2014/main" id="{D4DAB230-B405-402D-90F1-A4A34C08DD5D}"/>
              </a:ext>
            </a:extLst>
          </p:cNvPr>
          <p:cNvSpPr txBox="1"/>
          <p:nvPr/>
        </p:nvSpPr>
        <p:spPr>
          <a:xfrm>
            <a:off x="4524609" y="3457039"/>
            <a:ext cx="678885" cy="215444"/>
          </a:xfrm>
          <a:prstGeom prst="rect">
            <a:avLst/>
          </a:prstGeom>
          <a:noFill/>
          <a:ln>
            <a:solidFill>
              <a:srgbClr val="0099EB"/>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Test</a:t>
            </a:r>
            <a:endParaRPr kumimoji="0" lang="es-ES" sz="9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endParaRPr>
          </a:p>
        </p:txBody>
      </p:sp>
      <p:sp>
        <p:nvSpPr>
          <p:cNvPr id="100" name="Elipse 99">
            <a:extLst>
              <a:ext uri="{FF2B5EF4-FFF2-40B4-BE49-F238E27FC236}">
                <a16:creationId xmlns:a16="http://schemas.microsoft.com/office/drawing/2014/main" id="{F2B36299-05C3-447C-B6E9-4F4CFAAB38C9}"/>
              </a:ext>
            </a:extLst>
          </p:cNvPr>
          <p:cNvSpPr/>
          <p:nvPr/>
        </p:nvSpPr>
        <p:spPr>
          <a:xfrm>
            <a:off x="5589694" y="2818351"/>
            <a:ext cx="1442822" cy="914552"/>
          </a:xfrm>
          <a:prstGeom prst="ellipse">
            <a:avLst/>
          </a:prstGeom>
          <a:solidFill>
            <a:srgbClr val="0099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sng"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Models</a:t>
            </a:r>
            <a:r>
              <a:rPr kumimoji="0" lang="es-ES" sz="800" b="1" i="0" u="sng"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s-ES" sz="800" b="1" i="0" u="sng"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Selected</a:t>
            </a:r>
            <a:endParaRPr kumimoji="0" lang="es-ES" sz="800" b="1" i="0" u="sng"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ANN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SVM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1"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XGBoost</a:t>
            </a:r>
            <a:endParaRPr kumimoji="0" lang="es-ES" sz="7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Deep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7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01" name="CuadroTexto 100">
            <a:extLst>
              <a:ext uri="{FF2B5EF4-FFF2-40B4-BE49-F238E27FC236}">
                <a16:creationId xmlns:a16="http://schemas.microsoft.com/office/drawing/2014/main" id="{7B8AA27D-5DF9-4D36-96AB-3EA2B9C0DE0F}"/>
              </a:ext>
            </a:extLst>
          </p:cNvPr>
          <p:cNvSpPr txBox="1"/>
          <p:nvPr/>
        </p:nvSpPr>
        <p:spPr>
          <a:xfrm>
            <a:off x="5999124" y="1362428"/>
            <a:ext cx="623962" cy="584775"/>
          </a:xfrm>
          <a:prstGeom prst="rect">
            <a:avLst/>
          </a:prstGeom>
          <a:noFill/>
          <a:ln>
            <a:solidFill>
              <a:srgbClr val="0099EB"/>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a:t>
            </a: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Model</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a:t>
            </a: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Model</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a:t>
            </a: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Model</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N</a:t>
            </a:r>
          </a:p>
        </p:txBody>
      </p:sp>
      <p:sp>
        <p:nvSpPr>
          <p:cNvPr id="102" name="Elipse 101">
            <a:extLst>
              <a:ext uri="{FF2B5EF4-FFF2-40B4-BE49-F238E27FC236}">
                <a16:creationId xmlns:a16="http://schemas.microsoft.com/office/drawing/2014/main" id="{06AE8678-58AB-4243-845F-0C9232524687}"/>
              </a:ext>
            </a:extLst>
          </p:cNvPr>
          <p:cNvSpPr/>
          <p:nvPr/>
        </p:nvSpPr>
        <p:spPr>
          <a:xfrm>
            <a:off x="8300521" y="3020369"/>
            <a:ext cx="685117" cy="513343"/>
          </a:xfrm>
          <a:prstGeom prst="ellipse">
            <a:avLst/>
          </a:prstGeom>
          <a:solidFill>
            <a:srgbClr val="0099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Final </a:t>
            </a:r>
            <a:r>
              <a:rPr kumimoji="0" lang="es-ES" sz="800" b="1"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Model</a:t>
            </a:r>
            <a:endPar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03" name="Proceso 117">
            <a:extLst>
              <a:ext uri="{FF2B5EF4-FFF2-40B4-BE49-F238E27FC236}">
                <a16:creationId xmlns:a16="http://schemas.microsoft.com/office/drawing/2014/main" id="{2DCA0FDC-452D-4AEF-A2D0-CFBF9DACAE71}"/>
              </a:ext>
            </a:extLst>
          </p:cNvPr>
          <p:cNvSpPr/>
          <p:nvPr/>
        </p:nvSpPr>
        <p:spPr>
          <a:xfrm>
            <a:off x="8301300" y="2206609"/>
            <a:ext cx="694386" cy="400722"/>
          </a:xfrm>
          <a:prstGeom prst="flowChartProcess">
            <a:avLst/>
          </a:prstGeom>
          <a:solidFill>
            <a:schemeClr val="bg1"/>
          </a:solidFill>
          <a:ln>
            <a:solidFill>
              <a:srgbClr val="0099EB"/>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Expected</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Error</a:t>
            </a:r>
          </a:p>
        </p:txBody>
      </p:sp>
      <p:sp>
        <p:nvSpPr>
          <p:cNvPr id="104" name="Proceso 118">
            <a:extLst>
              <a:ext uri="{FF2B5EF4-FFF2-40B4-BE49-F238E27FC236}">
                <a16:creationId xmlns:a16="http://schemas.microsoft.com/office/drawing/2014/main" id="{2E1CA554-5ACA-4855-A5B4-97602A0F96BA}"/>
              </a:ext>
            </a:extLst>
          </p:cNvPr>
          <p:cNvSpPr/>
          <p:nvPr/>
        </p:nvSpPr>
        <p:spPr>
          <a:xfrm>
            <a:off x="9198652" y="3053638"/>
            <a:ext cx="844168" cy="446803"/>
          </a:xfrm>
          <a:prstGeom prst="flowChartProcess">
            <a:avLst/>
          </a:prstGeom>
          <a:solidFill>
            <a:srgbClr val="12139F"/>
          </a:solidFill>
          <a:ln>
            <a:solidFill>
              <a:srgbClr val="0099EB"/>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Final </a:t>
            </a:r>
            <a:r>
              <a:rPr kumimoji="0" lang="es-ES" sz="800" b="1"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model</a:t>
            </a:r>
            <a:endPar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Scripts</a:t>
            </a:r>
          </a:p>
        </p:txBody>
      </p:sp>
      <p:sp>
        <p:nvSpPr>
          <p:cNvPr id="105" name="CuadroTexto 104">
            <a:extLst>
              <a:ext uri="{FF2B5EF4-FFF2-40B4-BE49-F238E27FC236}">
                <a16:creationId xmlns:a16="http://schemas.microsoft.com/office/drawing/2014/main" id="{C89EC7F9-F192-4E63-8500-27EBA26F52DC}"/>
              </a:ext>
            </a:extLst>
          </p:cNvPr>
          <p:cNvSpPr txBox="1"/>
          <p:nvPr/>
        </p:nvSpPr>
        <p:spPr>
          <a:xfrm>
            <a:off x="5960438" y="4453371"/>
            <a:ext cx="623962" cy="584775"/>
          </a:xfrm>
          <a:prstGeom prst="rect">
            <a:avLst/>
          </a:prstGeom>
          <a:noFill/>
          <a:ln>
            <a:solidFill>
              <a:srgbClr val="0099EB"/>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Metrics</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AUC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F-score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a:t>
            </a:r>
          </a:p>
        </p:txBody>
      </p:sp>
      <p:cxnSp>
        <p:nvCxnSpPr>
          <p:cNvPr id="106" name="Conector recto 105">
            <a:extLst>
              <a:ext uri="{FF2B5EF4-FFF2-40B4-BE49-F238E27FC236}">
                <a16:creationId xmlns:a16="http://schemas.microsoft.com/office/drawing/2014/main" id="{A0A40D1F-DE1C-4892-9847-7B6BF8F5A333}"/>
              </a:ext>
            </a:extLst>
          </p:cNvPr>
          <p:cNvCxnSpPr>
            <a:cxnSpLocks/>
          </p:cNvCxnSpPr>
          <p:nvPr/>
        </p:nvCxnSpPr>
        <p:spPr>
          <a:xfrm>
            <a:off x="5384444" y="2412570"/>
            <a:ext cx="0" cy="1158647"/>
          </a:xfrm>
          <a:prstGeom prst="line">
            <a:avLst/>
          </a:prstGeom>
          <a:ln>
            <a:solidFill>
              <a:srgbClr val="0E3554"/>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7" name="Conector recto 106">
            <a:extLst>
              <a:ext uri="{FF2B5EF4-FFF2-40B4-BE49-F238E27FC236}">
                <a16:creationId xmlns:a16="http://schemas.microsoft.com/office/drawing/2014/main" id="{8CAC7EB0-704F-4531-A75D-90D4410C6E03}"/>
              </a:ext>
            </a:extLst>
          </p:cNvPr>
          <p:cNvCxnSpPr>
            <a:cxnSpLocks/>
            <a:stCxn id="103" idx="1"/>
          </p:cNvCxnSpPr>
          <p:nvPr/>
        </p:nvCxnSpPr>
        <p:spPr>
          <a:xfrm flipH="1">
            <a:off x="5360890" y="2406970"/>
            <a:ext cx="2940410" cy="9860"/>
          </a:xfrm>
          <a:prstGeom prst="line">
            <a:avLst/>
          </a:prstGeom>
          <a:ln>
            <a:solidFill>
              <a:srgbClr val="0E3554"/>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8" name="Conector recto 107">
            <a:extLst>
              <a:ext uri="{FF2B5EF4-FFF2-40B4-BE49-F238E27FC236}">
                <a16:creationId xmlns:a16="http://schemas.microsoft.com/office/drawing/2014/main" id="{F184C239-FA89-4831-A202-E5DE9418576F}"/>
              </a:ext>
            </a:extLst>
          </p:cNvPr>
          <p:cNvCxnSpPr>
            <a:endCxn id="99" idx="3"/>
          </p:cNvCxnSpPr>
          <p:nvPr/>
        </p:nvCxnSpPr>
        <p:spPr>
          <a:xfrm flipH="1" flipV="1">
            <a:off x="5203494" y="3564760"/>
            <a:ext cx="167444" cy="6457"/>
          </a:xfrm>
          <a:prstGeom prst="line">
            <a:avLst/>
          </a:prstGeom>
          <a:ln>
            <a:solidFill>
              <a:srgbClr val="0E3554"/>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9" name="Conector recto 108">
            <a:extLst>
              <a:ext uri="{FF2B5EF4-FFF2-40B4-BE49-F238E27FC236}">
                <a16:creationId xmlns:a16="http://schemas.microsoft.com/office/drawing/2014/main" id="{6AA905EE-87DD-405F-85B7-42B61707D802}"/>
              </a:ext>
            </a:extLst>
          </p:cNvPr>
          <p:cNvCxnSpPr>
            <a:stCxn id="95" idx="1"/>
            <a:endCxn id="96" idx="2"/>
          </p:cNvCxnSpPr>
          <p:nvPr/>
        </p:nvCxnSpPr>
        <p:spPr>
          <a:xfrm flipV="1">
            <a:off x="1525649" y="3239898"/>
            <a:ext cx="3857" cy="397103"/>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Conector recto 109">
            <a:extLst>
              <a:ext uri="{FF2B5EF4-FFF2-40B4-BE49-F238E27FC236}">
                <a16:creationId xmlns:a16="http://schemas.microsoft.com/office/drawing/2014/main" id="{1A1EDA84-B54A-47C8-95B7-783B2684809E}"/>
              </a:ext>
            </a:extLst>
          </p:cNvPr>
          <p:cNvCxnSpPr>
            <a:endCxn id="127" idx="2"/>
          </p:cNvCxnSpPr>
          <p:nvPr/>
        </p:nvCxnSpPr>
        <p:spPr>
          <a:xfrm flipV="1">
            <a:off x="2054109" y="3275627"/>
            <a:ext cx="117782" cy="10566"/>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Conector recto 110">
            <a:extLst>
              <a:ext uri="{FF2B5EF4-FFF2-40B4-BE49-F238E27FC236}">
                <a16:creationId xmlns:a16="http://schemas.microsoft.com/office/drawing/2014/main" id="{567DA6EF-A605-42F7-984B-84C9C52EC132}"/>
              </a:ext>
            </a:extLst>
          </p:cNvPr>
          <p:cNvCxnSpPr>
            <a:stCxn id="127" idx="6"/>
            <a:endCxn id="126" idx="1"/>
          </p:cNvCxnSpPr>
          <p:nvPr/>
        </p:nvCxnSpPr>
        <p:spPr>
          <a:xfrm>
            <a:off x="3578814" y="3275627"/>
            <a:ext cx="101627" cy="516"/>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Conector recto 111">
            <a:extLst>
              <a:ext uri="{FF2B5EF4-FFF2-40B4-BE49-F238E27FC236}">
                <a16:creationId xmlns:a16="http://schemas.microsoft.com/office/drawing/2014/main" id="{F239121E-D1B0-4B49-A5DD-51BC27B68481}"/>
              </a:ext>
            </a:extLst>
          </p:cNvPr>
          <p:cNvCxnSpPr>
            <a:cxnSpLocks/>
          </p:cNvCxnSpPr>
          <p:nvPr/>
        </p:nvCxnSpPr>
        <p:spPr>
          <a:xfrm flipV="1">
            <a:off x="4125701" y="2992518"/>
            <a:ext cx="391171" cy="345"/>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Conector recto 112">
            <a:extLst>
              <a:ext uri="{FF2B5EF4-FFF2-40B4-BE49-F238E27FC236}">
                <a16:creationId xmlns:a16="http://schemas.microsoft.com/office/drawing/2014/main" id="{2B83923C-EF8E-4A5B-A672-A992F8E6D1DA}"/>
              </a:ext>
            </a:extLst>
          </p:cNvPr>
          <p:cNvCxnSpPr>
            <a:cxnSpLocks/>
          </p:cNvCxnSpPr>
          <p:nvPr/>
        </p:nvCxnSpPr>
        <p:spPr>
          <a:xfrm>
            <a:off x="4103783" y="3536640"/>
            <a:ext cx="418225" cy="0"/>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Conector recto 113">
            <a:extLst>
              <a:ext uri="{FF2B5EF4-FFF2-40B4-BE49-F238E27FC236}">
                <a16:creationId xmlns:a16="http://schemas.microsoft.com/office/drawing/2014/main" id="{569CEE75-F41A-40DE-B12E-F23C603EEDFD}"/>
              </a:ext>
            </a:extLst>
          </p:cNvPr>
          <p:cNvCxnSpPr>
            <a:cxnSpLocks/>
          </p:cNvCxnSpPr>
          <p:nvPr/>
        </p:nvCxnSpPr>
        <p:spPr>
          <a:xfrm flipV="1">
            <a:off x="4104734" y="2985587"/>
            <a:ext cx="0" cy="123960"/>
          </a:xfrm>
          <a:prstGeom prst="line">
            <a:avLst/>
          </a:prstGeom>
          <a:ln>
            <a:solidFill>
              <a:srgbClr val="0E3554"/>
            </a:solidFill>
            <a:prstDash val="sysDash"/>
            <a:tailEnd type="none"/>
          </a:ln>
          <a:effectLst/>
        </p:spPr>
        <p:style>
          <a:lnRef idx="2">
            <a:schemeClr val="accent1"/>
          </a:lnRef>
          <a:fillRef idx="0">
            <a:schemeClr val="accent1"/>
          </a:fillRef>
          <a:effectRef idx="1">
            <a:schemeClr val="accent1"/>
          </a:effectRef>
          <a:fontRef idx="minor">
            <a:schemeClr val="tx1"/>
          </a:fontRef>
        </p:style>
      </p:cxnSp>
      <p:cxnSp>
        <p:nvCxnSpPr>
          <p:cNvPr id="115" name="Conector recto 114">
            <a:extLst>
              <a:ext uri="{FF2B5EF4-FFF2-40B4-BE49-F238E27FC236}">
                <a16:creationId xmlns:a16="http://schemas.microsoft.com/office/drawing/2014/main" id="{C9E78904-FC4E-45CE-8341-5E71E726BB4F}"/>
              </a:ext>
            </a:extLst>
          </p:cNvPr>
          <p:cNvCxnSpPr>
            <a:cxnSpLocks/>
          </p:cNvCxnSpPr>
          <p:nvPr/>
        </p:nvCxnSpPr>
        <p:spPr>
          <a:xfrm flipV="1">
            <a:off x="4106581" y="3381099"/>
            <a:ext cx="0" cy="143307"/>
          </a:xfrm>
          <a:prstGeom prst="line">
            <a:avLst/>
          </a:prstGeom>
          <a:ln>
            <a:solidFill>
              <a:srgbClr val="0E3554"/>
            </a:solidFill>
            <a:prstDash val="sysDash"/>
            <a:tailEnd type="none"/>
          </a:ln>
          <a:effectLst/>
        </p:spPr>
        <p:style>
          <a:lnRef idx="2">
            <a:schemeClr val="accent1"/>
          </a:lnRef>
          <a:fillRef idx="0">
            <a:schemeClr val="accent1"/>
          </a:fillRef>
          <a:effectRef idx="1">
            <a:schemeClr val="accent1"/>
          </a:effectRef>
          <a:fontRef idx="minor">
            <a:schemeClr val="tx1"/>
          </a:fontRef>
        </p:style>
      </p:cxnSp>
      <p:cxnSp>
        <p:nvCxnSpPr>
          <p:cNvPr id="116" name="Conector recto 115">
            <a:extLst>
              <a:ext uri="{FF2B5EF4-FFF2-40B4-BE49-F238E27FC236}">
                <a16:creationId xmlns:a16="http://schemas.microsoft.com/office/drawing/2014/main" id="{28544F55-FAE3-484D-94F2-E6E0846F3853}"/>
              </a:ext>
            </a:extLst>
          </p:cNvPr>
          <p:cNvCxnSpPr>
            <a:cxnSpLocks/>
            <a:stCxn id="102" idx="6"/>
            <a:endCxn id="104" idx="1"/>
          </p:cNvCxnSpPr>
          <p:nvPr/>
        </p:nvCxnSpPr>
        <p:spPr>
          <a:xfrm flipV="1">
            <a:off x="8985638" y="3277040"/>
            <a:ext cx="213014" cy="1"/>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Conector recto 116">
            <a:extLst>
              <a:ext uri="{FF2B5EF4-FFF2-40B4-BE49-F238E27FC236}">
                <a16:creationId xmlns:a16="http://schemas.microsoft.com/office/drawing/2014/main" id="{7B4FE908-F113-4BA4-8E21-F8ED07FC440C}"/>
              </a:ext>
            </a:extLst>
          </p:cNvPr>
          <p:cNvCxnSpPr>
            <a:cxnSpLocks/>
            <a:stCxn id="105" idx="3"/>
            <a:endCxn id="119" idx="2"/>
          </p:cNvCxnSpPr>
          <p:nvPr/>
        </p:nvCxnSpPr>
        <p:spPr>
          <a:xfrm flipV="1">
            <a:off x="6584400" y="3570602"/>
            <a:ext cx="1091515" cy="1175157"/>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19" name="CuadroTexto 118">
            <a:extLst>
              <a:ext uri="{FF2B5EF4-FFF2-40B4-BE49-F238E27FC236}">
                <a16:creationId xmlns:a16="http://schemas.microsoft.com/office/drawing/2014/main" id="{3AFF31A4-9EB0-4302-A716-4E791F951B4D}"/>
              </a:ext>
            </a:extLst>
          </p:cNvPr>
          <p:cNvSpPr txBox="1"/>
          <p:nvPr/>
        </p:nvSpPr>
        <p:spPr>
          <a:xfrm>
            <a:off x="7329504" y="2985827"/>
            <a:ext cx="692821" cy="584775"/>
          </a:xfrm>
          <a:prstGeom prst="rect">
            <a:avLst/>
          </a:prstGeom>
          <a:noFill/>
          <a:ln>
            <a:solidFill>
              <a:srgbClr val="0099EB"/>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Best</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a:t>
            </a: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model</a:t>
            </a:r>
            <a:r>
              <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rPr>
              <a:t> +  </a:t>
            </a:r>
            <a:r>
              <a:rPr kumimoji="0" lang="es-ES" sz="800" b="0" i="0" u="none" strike="noStrike" kern="1200" cap="none" spc="0" normalizeH="0" baseline="0" noProof="0" dirty="0" err="1">
                <a:ln>
                  <a:noFill/>
                </a:ln>
                <a:solidFill>
                  <a:srgbClr val="0099EB"/>
                </a:solidFill>
                <a:effectLst/>
                <a:uLnTx/>
                <a:uFillTx/>
                <a:latin typeface="Arial" panose="020B0604020202020204" pitchFamily="34" charset="0"/>
                <a:cs typeface="Arial" panose="020B0604020202020204" pitchFamily="34" charset="0"/>
              </a:rPr>
              <a:t>hyperparameters</a:t>
            </a:r>
            <a:endParaRPr kumimoji="0" lang="es-ES" sz="800" b="0" i="0" u="none" strike="noStrike" kern="1200" cap="none" spc="0" normalizeH="0" baseline="0" noProof="0" dirty="0">
              <a:ln>
                <a:noFill/>
              </a:ln>
              <a:solidFill>
                <a:srgbClr val="0099EB"/>
              </a:solidFill>
              <a:effectLst/>
              <a:uLnTx/>
              <a:uFillTx/>
              <a:latin typeface="Arial" panose="020B0604020202020204" pitchFamily="34" charset="0"/>
              <a:cs typeface="Arial" panose="020B0604020202020204" pitchFamily="34" charset="0"/>
            </a:endParaRPr>
          </a:p>
        </p:txBody>
      </p:sp>
      <p:cxnSp>
        <p:nvCxnSpPr>
          <p:cNvPr id="120" name="Conector recto 119">
            <a:extLst>
              <a:ext uri="{FF2B5EF4-FFF2-40B4-BE49-F238E27FC236}">
                <a16:creationId xmlns:a16="http://schemas.microsoft.com/office/drawing/2014/main" id="{73468C33-D046-4DB1-A2E9-1B6E17606C43}"/>
              </a:ext>
            </a:extLst>
          </p:cNvPr>
          <p:cNvCxnSpPr>
            <a:cxnSpLocks/>
            <a:stCxn id="101" idx="1"/>
            <a:endCxn id="97" idx="0"/>
          </p:cNvCxnSpPr>
          <p:nvPr/>
        </p:nvCxnSpPr>
        <p:spPr>
          <a:xfrm flipH="1">
            <a:off x="4862752" y="1654816"/>
            <a:ext cx="1136372" cy="1242347"/>
          </a:xfrm>
          <a:prstGeom prst="line">
            <a:avLst/>
          </a:prstGeom>
          <a:ln>
            <a:solidFill>
              <a:srgbClr val="0E3554"/>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1" name="Conector recto 52">
            <a:extLst>
              <a:ext uri="{FF2B5EF4-FFF2-40B4-BE49-F238E27FC236}">
                <a16:creationId xmlns:a16="http://schemas.microsoft.com/office/drawing/2014/main" id="{EE9B549C-4DA9-4D2D-8FB3-95C033810B88}"/>
              </a:ext>
            </a:extLst>
          </p:cNvPr>
          <p:cNvCxnSpPr>
            <a:cxnSpLocks/>
            <a:stCxn id="105" idx="1"/>
            <a:endCxn id="98" idx="3"/>
          </p:cNvCxnSpPr>
          <p:nvPr/>
        </p:nvCxnSpPr>
        <p:spPr>
          <a:xfrm rot="10800000">
            <a:off x="5211232" y="3278689"/>
            <a:ext cx="749207" cy="1467070"/>
          </a:xfrm>
          <a:prstGeom prst="curvedConnector3">
            <a:avLst>
              <a:gd name="adj1" fmla="val 50000"/>
            </a:avLst>
          </a:prstGeom>
          <a:ln>
            <a:solidFill>
              <a:srgbClr val="0E3554"/>
            </a:solidFill>
            <a:prstDash val="sysDash"/>
          </a:ln>
          <a:effectLst/>
        </p:spPr>
        <p:style>
          <a:lnRef idx="2">
            <a:schemeClr val="accent1"/>
          </a:lnRef>
          <a:fillRef idx="0">
            <a:schemeClr val="accent1"/>
          </a:fillRef>
          <a:effectRef idx="1">
            <a:schemeClr val="accent1"/>
          </a:effectRef>
          <a:fontRef idx="minor">
            <a:schemeClr val="tx1"/>
          </a:fontRef>
        </p:style>
      </p:cxnSp>
      <p:sp>
        <p:nvSpPr>
          <p:cNvPr id="122" name="Abrir llave 121">
            <a:extLst>
              <a:ext uri="{FF2B5EF4-FFF2-40B4-BE49-F238E27FC236}">
                <a16:creationId xmlns:a16="http://schemas.microsoft.com/office/drawing/2014/main" id="{B0F36375-45CB-48FF-ADCD-7E100FC912F1}"/>
              </a:ext>
            </a:extLst>
          </p:cNvPr>
          <p:cNvSpPr/>
          <p:nvPr/>
        </p:nvSpPr>
        <p:spPr>
          <a:xfrm>
            <a:off x="1947023" y="2282233"/>
            <a:ext cx="175835" cy="1999443"/>
          </a:xfrm>
          <a:prstGeom prst="leftBrace">
            <a:avLst/>
          </a:prstGeom>
          <a:ln>
            <a:solidFill>
              <a:srgbClr val="0E3554"/>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ndParaRPr>
          </a:p>
        </p:txBody>
      </p:sp>
      <p:pic>
        <p:nvPicPr>
          <p:cNvPr id="123" name="Imagen 122">
            <a:extLst>
              <a:ext uri="{FF2B5EF4-FFF2-40B4-BE49-F238E27FC236}">
                <a16:creationId xmlns:a16="http://schemas.microsoft.com/office/drawing/2014/main" id="{610D9B2B-970F-4E90-93E5-28D9CEE30F81}"/>
              </a:ext>
            </a:extLst>
          </p:cNvPr>
          <p:cNvPicPr>
            <a:picLocks noChangeAspect="1"/>
          </p:cNvPicPr>
          <p:nvPr/>
        </p:nvPicPr>
        <p:blipFill>
          <a:blip r:embed="rId2"/>
          <a:stretch>
            <a:fillRect/>
          </a:stretch>
        </p:blipFill>
        <p:spPr>
          <a:xfrm>
            <a:off x="3692720" y="2152336"/>
            <a:ext cx="1044086" cy="451290"/>
          </a:xfrm>
          <a:prstGeom prst="rect">
            <a:avLst/>
          </a:prstGeom>
        </p:spPr>
      </p:pic>
      <p:cxnSp>
        <p:nvCxnSpPr>
          <p:cNvPr id="124" name="Conector recto 123">
            <a:extLst>
              <a:ext uri="{FF2B5EF4-FFF2-40B4-BE49-F238E27FC236}">
                <a16:creationId xmlns:a16="http://schemas.microsoft.com/office/drawing/2014/main" id="{92292553-9DAA-4E32-89FA-E2E9633D5100}"/>
              </a:ext>
            </a:extLst>
          </p:cNvPr>
          <p:cNvCxnSpPr>
            <a:cxnSpLocks/>
            <a:stCxn id="102" idx="0"/>
            <a:endCxn id="103" idx="2"/>
          </p:cNvCxnSpPr>
          <p:nvPr/>
        </p:nvCxnSpPr>
        <p:spPr>
          <a:xfrm flipV="1">
            <a:off x="8643080" y="2607331"/>
            <a:ext cx="5413" cy="413038"/>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25" name="Conector recto 124">
            <a:extLst>
              <a:ext uri="{FF2B5EF4-FFF2-40B4-BE49-F238E27FC236}">
                <a16:creationId xmlns:a16="http://schemas.microsoft.com/office/drawing/2014/main" id="{359D4314-C72C-4313-96A0-02D4D502BB93}"/>
              </a:ext>
            </a:extLst>
          </p:cNvPr>
          <p:cNvCxnSpPr>
            <a:cxnSpLocks/>
            <a:stCxn id="126" idx="3"/>
            <a:endCxn id="98" idx="1"/>
          </p:cNvCxnSpPr>
          <p:nvPr/>
        </p:nvCxnSpPr>
        <p:spPr>
          <a:xfrm>
            <a:off x="4252793" y="3276143"/>
            <a:ext cx="271816" cy="2546"/>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26" name="CuadroTexto 125">
            <a:extLst>
              <a:ext uri="{FF2B5EF4-FFF2-40B4-BE49-F238E27FC236}">
                <a16:creationId xmlns:a16="http://schemas.microsoft.com/office/drawing/2014/main" id="{F8765A89-D4D6-4A79-B210-877425A32061}"/>
              </a:ext>
            </a:extLst>
          </p:cNvPr>
          <p:cNvSpPr txBox="1"/>
          <p:nvPr/>
        </p:nvSpPr>
        <p:spPr>
          <a:xfrm>
            <a:off x="3680441" y="3106866"/>
            <a:ext cx="572352" cy="338554"/>
          </a:xfrm>
          <a:prstGeom prst="rect">
            <a:avLst/>
          </a:prstGeom>
          <a:solidFill>
            <a:srgbClr val="0099EB"/>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Final </a:t>
            </a:r>
            <a:r>
              <a:rPr kumimoji="0" lang="es-ES" sz="800" b="1"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Dataset</a:t>
            </a:r>
            <a:endParaRPr kumimoji="0" lang="es-E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27" name="Elipse 126">
            <a:extLst>
              <a:ext uri="{FF2B5EF4-FFF2-40B4-BE49-F238E27FC236}">
                <a16:creationId xmlns:a16="http://schemas.microsoft.com/office/drawing/2014/main" id="{16AB6E7C-E072-4806-9B43-708829B45849}"/>
              </a:ext>
            </a:extLst>
          </p:cNvPr>
          <p:cNvSpPr/>
          <p:nvPr/>
        </p:nvSpPr>
        <p:spPr>
          <a:xfrm>
            <a:off x="2171891" y="2818351"/>
            <a:ext cx="1406923" cy="914552"/>
          </a:xfrm>
          <a:prstGeom prst="ellipse">
            <a:avLst/>
          </a:prstGeom>
          <a:solidFill>
            <a:srgbClr val="0099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sng"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Preprocessing</a:t>
            </a:r>
            <a:endParaRPr kumimoji="0" lang="es-ES" sz="800" b="1" i="0" u="sng"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Variable </a:t>
            </a:r>
            <a:r>
              <a:rPr kumimoji="0" lang="es-ES" sz="7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selection</a:t>
            </a: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s-ES" sz="7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Scaling</a:t>
            </a:r>
            <a:endPar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s-ES" sz="7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Fill</a:t>
            </a: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s-ES" sz="7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missing</a:t>
            </a: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s-ES" sz="7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values</a:t>
            </a:r>
            <a:endPar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Data </a:t>
            </a:r>
            <a:r>
              <a:rPr kumimoji="0" lang="es-ES" sz="7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Augmentation</a:t>
            </a:r>
            <a:endPar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7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128" name="Imagen 127">
            <a:extLst>
              <a:ext uri="{FF2B5EF4-FFF2-40B4-BE49-F238E27FC236}">
                <a16:creationId xmlns:a16="http://schemas.microsoft.com/office/drawing/2014/main" id="{1CED8D91-71E7-42AE-92A8-11AF87B916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0122" y="2148743"/>
            <a:ext cx="889718" cy="491950"/>
          </a:xfrm>
          <a:prstGeom prst="rect">
            <a:avLst/>
          </a:prstGeom>
        </p:spPr>
      </p:pic>
      <p:sp>
        <p:nvSpPr>
          <p:cNvPr id="129" name="CuadroTexto 33">
            <a:extLst>
              <a:ext uri="{FF2B5EF4-FFF2-40B4-BE49-F238E27FC236}">
                <a16:creationId xmlns:a16="http://schemas.microsoft.com/office/drawing/2014/main" id="{00EB6F70-7BD4-4C3D-AAD4-4F4800DB74F9}"/>
              </a:ext>
            </a:extLst>
          </p:cNvPr>
          <p:cNvSpPr txBox="1"/>
          <p:nvPr/>
        </p:nvSpPr>
        <p:spPr>
          <a:xfrm>
            <a:off x="9088123" y="3775391"/>
            <a:ext cx="844168" cy="707886"/>
          </a:xfrm>
          <a:prstGeom prst="rect">
            <a:avLst/>
          </a:prstGeom>
          <a:noFill/>
          <a:ln>
            <a:solidFill>
              <a:schemeClr val="accent1"/>
            </a:solidFill>
          </a:ln>
        </p:spPr>
        <p:txBody>
          <a:bodyPr wrap="squar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err="1">
                <a:ln>
                  <a:noFill/>
                </a:ln>
                <a:solidFill>
                  <a:prstClr val="black"/>
                </a:solidFill>
                <a:effectLst/>
                <a:uLnTx/>
                <a:uFillTx/>
                <a:latin typeface="Arial"/>
              </a:rPr>
              <a:t>Implemented</a:t>
            </a:r>
            <a:r>
              <a:rPr kumimoji="0" lang="es-ES" sz="800" b="0" i="0" u="none" strike="noStrike" kern="1200" cap="none" spc="0" normalizeH="0" baseline="0" noProof="0" dirty="0">
                <a:ln>
                  <a:noFill/>
                </a:ln>
                <a:solidFill>
                  <a:prstClr val="black"/>
                </a:solidFill>
                <a:effectLst/>
                <a:uLnTx/>
                <a:uFillTx/>
                <a:latin typeface="Arial"/>
              </a:rPr>
              <a:t> </a:t>
            </a:r>
            <a:r>
              <a:rPr kumimoji="0" lang="es-ES" sz="800" b="0" i="0" u="none" strike="noStrike" kern="1200" cap="none" spc="0" normalizeH="0" baseline="0" noProof="0" dirty="0" err="1">
                <a:ln>
                  <a:noFill/>
                </a:ln>
                <a:solidFill>
                  <a:prstClr val="black"/>
                </a:solidFill>
                <a:effectLst/>
                <a:uLnTx/>
                <a:uFillTx/>
                <a:latin typeface="Arial"/>
              </a:rPr>
              <a:t>via</a:t>
            </a:r>
            <a:r>
              <a:rPr kumimoji="0" lang="es-ES" sz="800" b="0" i="0" u="none" strike="noStrike" kern="1200" cap="none" spc="0" normalizeH="0" baseline="0" noProof="0" dirty="0">
                <a:ln>
                  <a:noFill/>
                </a:ln>
                <a:solidFill>
                  <a:prstClr val="black"/>
                </a:solidFill>
                <a:effectLst/>
                <a:uLnTx/>
                <a:uFillTx/>
                <a:latin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Arial"/>
              </a:rPr>
              <a:t>. Cloud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Arial"/>
              </a:rPr>
              <a:t>. Local </a:t>
            </a:r>
            <a:r>
              <a:rPr kumimoji="0" lang="es-ES" sz="800" b="0" i="0" u="none" strike="noStrike" kern="1200" cap="none" spc="0" normalizeH="0" baseline="0" noProof="0" dirty="0" err="1">
                <a:ln>
                  <a:noFill/>
                </a:ln>
                <a:solidFill>
                  <a:prstClr val="black"/>
                </a:solidFill>
                <a:effectLst/>
                <a:uLnTx/>
                <a:uFillTx/>
                <a:latin typeface="Arial"/>
              </a:rPr>
              <a:t>infrastructure</a:t>
            </a:r>
            <a:endParaRPr kumimoji="0" lang="es-ES" sz="800" b="0" i="0" u="none" strike="noStrike" kern="1200" cap="none" spc="0" normalizeH="0" baseline="0" noProof="0" dirty="0">
              <a:ln>
                <a:noFill/>
              </a:ln>
              <a:solidFill>
                <a:prstClr val="black"/>
              </a:solidFill>
              <a:effectLst/>
              <a:uLnTx/>
              <a:uFillTx/>
              <a:latin typeface="Arial"/>
            </a:endParaRPr>
          </a:p>
        </p:txBody>
      </p:sp>
      <p:cxnSp>
        <p:nvCxnSpPr>
          <p:cNvPr id="130" name="Conector recto 129">
            <a:extLst>
              <a:ext uri="{FF2B5EF4-FFF2-40B4-BE49-F238E27FC236}">
                <a16:creationId xmlns:a16="http://schemas.microsoft.com/office/drawing/2014/main" id="{A473D8AF-5C04-4FE5-A5DF-2E3DEFB9E98D}"/>
              </a:ext>
            </a:extLst>
          </p:cNvPr>
          <p:cNvCxnSpPr>
            <a:cxnSpLocks/>
            <a:stCxn id="119" idx="3"/>
            <a:endCxn id="102" idx="2"/>
          </p:cNvCxnSpPr>
          <p:nvPr/>
        </p:nvCxnSpPr>
        <p:spPr>
          <a:xfrm flipV="1">
            <a:off x="8022325" y="3277041"/>
            <a:ext cx="278196" cy="1174"/>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Conector recto 130">
            <a:extLst>
              <a:ext uri="{FF2B5EF4-FFF2-40B4-BE49-F238E27FC236}">
                <a16:creationId xmlns:a16="http://schemas.microsoft.com/office/drawing/2014/main" id="{EEB27B19-620A-424D-B2D2-0A761C516947}"/>
              </a:ext>
            </a:extLst>
          </p:cNvPr>
          <p:cNvCxnSpPr>
            <a:cxnSpLocks/>
          </p:cNvCxnSpPr>
          <p:nvPr/>
        </p:nvCxnSpPr>
        <p:spPr>
          <a:xfrm>
            <a:off x="9499715" y="3515254"/>
            <a:ext cx="0" cy="208497"/>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Conector recto 131">
            <a:extLst>
              <a:ext uri="{FF2B5EF4-FFF2-40B4-BE49-F238E27FC236}">
                <a16:creationId xmlns:a16="http://schemas.microsoft.com/office/drawing/2014/main" id="{D0C202AC-6F31-4D6F-9DD9-ABAA5EC5CB61}"/>
              </a:ext>
            </a:extLst>
          </p:cNvPr>
          <p:cNvCxnSpPr>
            <a:cxnSpLocks/>
            <a:stCxn id="100" idx="0"/>
            <a:endCxn id="101" idx="2"/>
          </p:cNvCxnSpPr>
          <p:nvPr/>
        </p:nvCxnSpPr>
        <p:spPr>
          <a:xfrm flipV="1">
            <a:off x="6311105" y="1947203"/>
            <a:ext cx="0" cy="871148"/>
          </a:xfrm>
          <a:prstGeom prst="line">
            <a:avLst/>
          </a:prstGeom>
          <a:ln>
            <a:solidFill>
              <a:srgbClr val="0E3554"/>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Conector recto 52">
            <a:extLst>
              <a:ext uri="{FF2B5EF4-FFF2-40B4-BE49-F238E27FC236}">
                <a16:creationId xmlns:a16="http://schemas.microsoft.com/office/drawing/2014/main" id="{51891871-E7B7-4BA2-A032-A2BCC43AFE01}"/>
              </a:ext>
            </a:extLst>
          </p:cNvPr>
          <p:cNvCxnSpPr>
            <a:cxnSpLocks/>
            <a:stCxn id="105" idx="0"/>
            <a:endCxn id="101" idx="3"/>
          </p:cNvCxnSpPr>
          <p:nvPr/>
        </p:nvCxnSpPr>
        <p:spPr>
          <a:xfrm rot="5400000" flipH="1" flipV="1">
            <a:off x="5048475" y="2878761"/>
            <a:ext cx="2798555" cy="350667"/>
          </a:xfrm>
          <a:prstGeom prst="curvedConnector4">
            <a:avLst>
              <a:gd name="adj1" fmla="val 13538"/>
              <a:gd name="adj2" fmla="val 251155"/>
            </a:avLst>
          </a:prstGeom>
          <a:ln>
            <a:solidFill>
              <a:srgbClr val="0E3554"/>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3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19" grpId="0" animBg="1"/>
      <p:bldP spid="122" grpId="0" animBg="1"/>
      <p:bldP spid="126" grpId="0" animBg="1"/>
      <p:bldP spid="127" grpId="0" animBg="1"/>
      <p:bldP spid="1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593" name="CustomShape 2"/>
          <p:cNvSpPr/>
          <p:nvPr/>
        </p:nvSpPr>
        <p:spPr>
          <a:xfrm>
            <a:off x="334800" y="1916640"/>
            <a:ext cx="11448360"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600" b="1" i="0" u="none" strike="noStrike" kern="1200" cap="none" spc="-1" normalizeH="0" baseline="0" noProof="0" dirty="0" err="1">
                <a:ln>
                  <a:noFill/>
                </a:ln>
                <a:solidFill>
                  <a:srgbClr val="000000"/>
                </a:solidFill>
                <a:effectLst/>
                <a:uLnTx/>
                <a:uFillTx/>
                <a:latin typeface="Arial"/>
              </a:rPr>
              <a:t>Tipos</a:t>
            </a:r>
            <a:r>
              <a:rPr kumimoji="0" lang="en-US" sz="1600" b="1" i="0" u="none" strike="noStrike" kern="1200" cap="none" spc="-1" normalizeH="0" baseline="0" noProof="0" dirty="0">
                <a:ln>
                  <a:noFill/>
                </a:ln>
                <a:solidFill>
                  <a:srgbClr val="000000"/>
                </a:solidFill>
                <a:effectLst/>
                <a:uLnTx/>
                <a:uFillTx/>
                <a:latin typeface="Arial"/>
              </a:rPr>
              <a:t> de conjuntos</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r>
              <a:rPr kumimoji="0" lang="en-US" sz="1600" b="1" i="0" u="none" strike="noStrike" kern="1200" cap="none" spc="-1" normalizeH="0" baseline="0" noProof="0" dirty="0" err="1">
                <a:ln>
                  <a:noFill/>
                </a:ln>
                <a:solidFill>
                  <a:srgbClr val="000000"/>
                </a:solidFill>
                <a:effectLst/>
                <a:uLnTx/>
                <a:uFillTx/>
                <a:latin typeface="Arial"/>
              </a:rPr>
              <a:t>Muestra</a:t>
            </a:r>
            <a:r>
              <a:rPr kumimoji="0" lang="en-US" sz="1600" b="1" i="0" u="none" strike="noStrike" kern="1200" cap="none" spc="-1" normalizeH="0" baseline="0" noProof="0" dirty="0">
                <a:ln>
                  <a:noFill/>
                </a:ln>
                <a:solidFill>
                  <a:srgbClr val="000000"/>
                </a:solidFill>
                <a:effectLst/>
                <a:uLnTx/>
                <a:uFillTx/>
                <a:latin typeface="Arial"/>
              </a:rPr>
              <a:t> de </a:t>
            </a:r>
            <a:r>
              <a:rPr kumimoji="0" lang="en-US" sz="1600" b="1" i="0" u="none" strike="noStrike" kern="1200" cap="none" spc="-1" normalizeH="0" baseline="0" noProof="0" dirty="0" err="1">
                <a:ln>
                  <a:noFill/>
                </a:ln>
                <a:solidFill>
                  <a:srgbClr val="000000"/>
                </a:solidFill>
                <a:effectLst/>
                <a:uLnTx/>
                <a:uFillTx/>
                <a:latin typeface="Arial"/>
              </a:rPr>
              <a:t>Entrenamiento</a:t>
            </a:r>
            <a:r>
              <a:rPr kumimoji="0" lang="en-US" sz="1600" b="1" i="0" u="none" strike="noStrike" kern="1200" cap="none" spc="-1" normalizeH="0" baseline="0" noProof="0" dirty="0">
                <a:ln>
                  <a:noFill/>
                </a:ln>
                <a:solidFill>
                  <a:srgbClr val="000000"/>
                </a:solidFill>
                <a:effectLst/>
                <a:uLnTx/>
                <a:uFillTx/>
                <a:latin typeface="Arial"/>
              </a:rPr>
              <a:t> (TRAINING): </a:t>
            </a:r>
            <a:r>
              <a:rPr kumimoji="0" lang="en-US" sz="1600" b="0" i="0" u="none" strike="noStrike" kern="1200" cap="none" spc="-1" normalizeH="0" baseline="0" noProof="0" dirty="0" err="1">
                <a:ln>
                  <a:noFill/>
                </a:ln>
                <a:solidFill>
                  <a:srgbClr val="000000"/>
                </a:solidFill>
                <a:effectLst/>
                <a:uLnTx/>
                <a:uFillTx/>
                <a:latin typeface="Arial"/>
              </a:rPr>
              <a:t>Datos</a:t>
            </a:r>
            <a:r>
              <a:rPr kumimoji="0" lang="en-US" sz="1600" b="0" i="0" u="none" strike="noStrike" kern="1200" cap="none" spc="-1" normalizeH="0" baseline="0" noProof="0" dirty="0">
                <a:ln>
                  <a:noFill/>
                </a:ln>
                <a:solidFill>
                  <a:srgbClr val="000000"/>
                </a:solidFill>
                <a:effectLst/>
                <a:uLnTx/>
                <a:uFillTx/>
                <a:latin typeface="Arial"/>
              </a:rPr>
              <a:t> de los que los </a:t>
            </a:r>
            <a:r>
              <a:rPr kumimoji="0" lang="en-US" sz="1600" b="0" i="0" u="none" strike="noStrike" kern="1200" cap="none" spc="-1" normalizeH="0" baseline="0" noProof="0" dirty="0" err="1">
                <a:ln>
                  <a:noFill/>
                </a:ln>
                <a:solidFill>
                  <a:srgbClr val="000000"/>
                </a:solidFill>
                <a:effectLst/>
                <a:uLnTx/>
                <a:uFillTx/>
                <a:latin typeface="Arial"/>
              </a:rPr>
              <a:t>modelos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extraen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patrones</a:t>
            </a:r>
            <a:r>
              <a:rPr kumimoji="0" lang="en-US" sz="1600" b="0" i="0" u="none" strike="noStrike" kern="1200" cap="none" spc="-1" normalizeH="0" baseline="0" noProof="0" dirty="0">
                <a:ln>
                  <a:noFill/>
                </a:ln>
                <a:solidFill>
                  <a:srgbClr val="000000"/>
                </a:solidFill>
                <a:effectLst/>
                <a:uLnTx/>
                <a:uFillTx/>
                <a:latin typeface="Arial"/>
              </a:rPr>
              <a:t>. Son </a:t>
            </a:r>
            <a:r>
              <a:rPr kumimoji="0" lang="en-US" sz="1600" b="0" i="0" u="none" strike="noStrike" kern="1200" cap="none" spc="-1" normalizeH="0" baseline="0" noProof="0" dirty="0" err="1">
                <a:ln>
                  <a:noFill/>
                </a:ln>
                <a:solidFill>
                  <a:srgbClr val="000000"/>
                </a:solidFill>
                <a:effectLst/>
                <a:uLnTx/>
                <a:uFillTx/>
                <a:latin typeface="Arial"/>
              </a:rPr>
              <a:t>los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únicos</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los</a:t>
            </a:r>
            <a:r>
              <a:rPr kumimoji="0" lang="en-US" sz="1600" b="0" i="0" u="none" strike="noStrike" kern="1200" cap="none" spc="-1" normalizeH="0" baseline="0" noProof="0" dirty="0">
                <a:ln>
                  <a:noFill/>
                </a:ln>
                <a:solidFill>
                  <a:srgbClr val="000000"/>
                </a:solidFill>
                <a:effectLst/>
                <a:uLnTx/>
                <a:uFillTx/>
                <a:latin typeface="Arial"/>
              </a:rPr>
              <a:t> que </a:t>
            </a:r>
            <a:r>
              <a:rPr kumimoji="0" lang="en-US" sz="1600" b="0" i="0" u="none" strike="noStrike" kern="1200" cap="none" spc="-1" normalizeH="0" baseline="0" noProof="0" dirty="0" err="1">
                <a:ln>
                  <a:noFill/>
                </a:ln>
                <a:solidFill>
                  <a:srgbClr val="000000"/>
                </a:solidFill>
                <a:effectLst/>
                <a:uLnTx/>
                <a:uFillTx/>
                <a:latin typeface="Arial"/>
              </a:rPr>
              <a:t>el</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modelo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ve</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el</a:t>
            </a:r>
            <a:r>
              <a:rPr kumimoji="0" lang="en-US" sz="1600" b="0" i="0" u="none" strike="noStrike" kern="1200" cap="none" spc="-1" normalizeH="0" baseline="0" noProof="0" dirty="0">
                <a:ln>
                  <a:noFill/>
                </a:ln>
                <a:solidFill>
                  <a:srgbClr val="000000"/>
                </a:solidFill>
                <a:effectLst/>
                <a:uLnTx/>
                <a:uFillTx/>
                <a:latin typeface="Arial"/>
              </a:rPr>
              <a:t> target o </a:t>
            </a:r>
            <a:r>
              <a:rPr kumimoji="0" lang="en-US" sz="1600" b="0" i="0" u="none" strike="noStrike" kern="1200" cap="none" spc="-1" normalizeH="0" baseline="0" noProof="0" dirty="0" err="1">
                <a:ln>
                  <a:noFill/>
                </a:ln>
                <a:solidFill>
                  <a:srgbClr val="000000"/>
                </a:solidFill>
                <a:effectLst/>
                <a:uLnTx/>
                <a:uFillTx/>
                <a:latin typeface="Arial"/>
              </a:rPr>
              <a:t>etiqueta</a:t>
            </a:r>
            <a:r>
              <a:rPr kumimoji="0" lang="en-US" sz="1600" b="0" i="0" u="none" strike="noStrike" kern="1200" cap="none" spc="-1" normalizeH="0" baseline="0" noProof="0" dirty="0">
                <a:ln>
                  <a:noFill/>
                </a:ln>
                <a:solidFill>
                  <a:srgbClr val="000000"/>
                </a:solidFill>
                <a:effectLst/>
                <a:uLnTx/>
                <a:uFillTx/>
                <a:latin typeface="Arial"/>
              </a:rPr>
              <a:t> a </a:t>
            </a:r>
            <a:r>
              <a:rPr kumimoji="0" lang="en-US" sz="1600" b="0" i="0" u="none" strike="noStrike" kern="1200" cap="none" spc="-1" normalizeH="0" baseline="0" noProof="0" dirty="0" err="1">
                <a:ln>
                  <a:noFill/>
                </a:ln>
                <a:solidFill>
                  <a:srgbClr val="000000"/>
                </a:solidFill>
                <a:effectLst/>
                <a:uLnTx/>
                <a:uFillTx/>
                <a:latin typeface="Arial"/>
              </a:rPr>
              <a:t>predecir</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r>
              <a:rPr kumimoji="0" lang="en-US" sz="1600" b="1" i="0" u="none" strike="noStrike" kern="1200" cap="none" spc="-1" normalizeH="0" baseline="0" noProof="0" dirty="0" err="1">
                <a:ln>
                  <a:noFill/>
                </a:ln>
                <a:solidFill>
                  <a:srgbClr val="000000"/>
                </a:solidFill>
                <a:effectLst/>
                <a:uLnTx/>
                <a:uFillTx/>
                <a:latin typeface="Arial"/>
              </a:rPr>
              <a:t>Muestra</a:t>
            </a:r>
            <a:r>
              <a:rPr kumimoji="0" lang="en-US" sz="1600" b="1" i="0" u="none" strike="noStrike" kern="1200" cap="none" spc="-1" normalizeH="0" baseline="0" noProof="0" dirty="0">
                <a:ln>
                  <a:noFill/>
                </a:ln>
                <a:solidFill>
                  <a:srgbClr val="000000"/>
                </a:solidFill>
                <a:effectLst/>
                <a:uLnTx/>
                <a:uFillTx/>
                <a:latin typeface="Arial"/>
              </a:rPr>
              <a:t> de </a:t>
            </a:r>
            <a:r>
              <a:rPr kumimoji="0" lang="en-US" sz="1600" b="1" i="0" u="none" strike="noStrike" kern="1200" cap="none" spc="-1" normalizeH="0" baseline="0" noProof="0" dirty="0" err="1">
                <a:ln>
                  <a:noFill/>
                </a:ln>
                <a:solidFill>
                  <a:srgbClr val="000000"/>
                </a:solidFill>
                <a:effectLst/>
                <a:uLnTx/>
                <a:uFillTx/>
                <a:latin typeface="Arial"/>
              </a:rPr>
              <a:t>Validación</a:t>
            </a:r>
            <a:r>
              <a:rPr kumimoji="0" lang="en-US" sz="1600" b="1" i="0" u="none" strike="noStrike" kern="1200" cap="none" spc="-1" normalizeH="0" baseline="0" noProof="0" dirty="0">
                <a:ln>
                  <a:noFill/>
                </a:ln>
                <a:solidFill>
                  <a:srgbClr val="000000"/>
                </a:solidFill>
                <a:effectLst/>
                <a:uLnTx/>
                <a:uFillTx/>
                <a:latin typeface="Arial"/>
              </a:rPr>
              <a:t> (VALIDATION): </a:t>
            </a:r>
            <a:r>
              <a:rPr kumimoji="0" lang="en-US" sz="1600" b="0" i="0" u="none" strike="noStrike" kern="1200" cap="none" spc="-1" normalizeH="0" baseline="0" noProof="0" dirty="0">
                <a:ln>
                  <a:noFill/>
                </a:ln>
                <a:solidFill>
                  <a:srgbClr val="000000"/>
                </a:solidFill>
                <a:effectLst/>
                <a:uLnTx/>
                <a:uFillTx/>
                <a:latin typeface="Arial"/>
              </a:rPr>
              <a:t>Se </a:t>
            </a:r>
            <a:r>
              <a:rPr kumimoji="0" lang="en-US" sz="1600" b="0" i="0" u="none" strike="noStrike" kern="1200" cap="none" spc="-1" normalizeH="0" baseline="0" noProof="0" dirty="0" err="1">
                <a:ln>
                  <a:noFill/>
                </a:ln>
                <a:solidFill>
                  <a:srgbClr val="000000"/>
                </a:solidFill>
                <a:effectLst/>
                <a:uLnTx/>
                <a:uFillTx/>
                <a:latin typeface="Arial"/>
              </a:rPr>
              <a:t>emplea</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seleccionar</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mejor</a:t>
            </a:r>
            <a:r>
              <a:rPr kumimoji="0" lang="en-US" sz="1600" b="0" i="0" u="none" strike="noStrike" kern="1200" cap="none" spc="-1" normalizeH="0" baseline="0" noProof="0" dirty="0">
                <a:ln>
                  <a:noFill/>
                </a:ln>
                <a:solidFill>
                  <a:srgbClr val="000000"/>
                </a:solidFill>
                <a:effectLst/>
                <a:uLnTx/>
                <a:uFillTx/>
                <a:latin typeface="Arial"/>
              </a:rPr>
              <a:t> de los </a:t>
            </a:r>
            <a:r>
              <a:rPr kumimoji="0" lang="en-US" sz="1600" b="0" i="0" u="none" strike="noStrike" kern="1200" cap="none" spc="-1" normalizeH="0" baseline="0" noProof="0" dirty="0" err="1">
                <a:ln>
                  <a:noFill/>
                </a:ln>
                <a:solidFill>
                  <a:srgbClr val="000000"/>
                </a:solidFill>
                <a:effectLst/>
                <a:uLnTx/>
                <a:uFillTx/>
                <a:latin typeface="Arial"/>
              </a:rPr>
              <a:t>modelos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entrenados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cuando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realizamos</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ajuste</a:t>
            </a:r>
            <a:r>
              <a:rPr kumimoji="0" lang="en-US" sz="1600" b="0" i="0" u="none" strike="noStrike" kern="1200" cap="none" spc="-1" normalizeH="0" baseline="0" noProof="0" dirty="0">
                <a:ln>
                  <a:noFill/>
                </a:ln>
                <a:solidFill>
                  <a:srgbClr val="000000"/>
                </a:solidFill>
                <a:effectLst/>
                <a:uLnTx/>
                <a:uFillTx/>
                <a:latin typeface="Arial"/>
              </a:rPr>
              <a:t> de </a:t>
            </a:r>
            <a:r>
              <a:rPr kumimoji="0" lang="en-US" sz="1600" b="0" i="0" u="none" strike="noStrike" kern="1200" cap="none" spc="-1" normalizeH="0" baseline="0" noProof="0" dirty="0" err="1">
                <a:ln>
                  <a:noFill/>
                </a:ln>
                <a:solidFill>
                  <a:srgbClr val="000000"/>
                </a:solidFill>
                <a:effectLst/>
                <a:uLnTx/>
                <a:uFillTx/>
                <a:latin typeface="Arial"/>
              </a:rPr>
              <a:t>parámetros</a:t>
            </a:r>
            <a:r>
              <a:rPr kumimoji="0" lang="en-US" sz="1600" b="0" i="0" u="none" strike="noStrike" kern="1200" cap="none" spc="-1" normalizeH="0" baseline="0" noProof="0" dirty="0">
                <a:ln>
                  <a:noFill/>
                </a:ln>
                <a:solidFill>
                  <a:srgbClr val="000000"/>
                </a:solidFill>
                <a:effectLst/>
                <a:uLnTx/>
                <a:uFillTx/>
                <a:latin typeface="Arial"/>
              </a:rPr>
              <a:t> o metamodelización.</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r>
              <a:rPr kumimoji="0" lang="en-US" sz="1600" b="1" i="0" u="none" strike="noStrike" kern="1200" cap="none" spc="-1" normalizeH="0" baseline="0" noProof="0" dirty="0" err="1">
                <a:ln>
                  <a:noFill/>
                </a:ln>
                <a:solidFill>
                  <a:srgbClr val="000000"/>
                </a:solidFill>
                <a:effectLst/>
                <a:uLnTx/>
                <a:uFillTx/>
                <a:latin typeface="Arial"/>
              </a:rPr>
              <a:t>Muestra</a:t>
            </a:r>
            <a:r>
              <a:rPr kumimoji="0" lang="en-US" sz="1600" b="1" i="0" u="none" strike="noStrike" kern="1200" cap="none" spc="-1" normalizeH="0" baseline="0" noProof="0" dirty="0">
                <a:ln>
                  <a:noFill/>
                </a:ln>
                <a:solidFill>
                  <a:srgbClr val="000000"/>
                </a:solidFill>
                <a:effectLst/>
                <a:uLnTx/>
                <a:uFillTx/>
                <a:latin typeface="Arial"/>
              </a:rPr>
              <a:t> de </a:t>
            </a:r>
            <a:r>
              <a:rPr kumimoji="0" lang="en-US" sz="1600" b="1" i="0" u="none" strike="noStrike" kern="1200" cap="none" spc="-1" normalizeH="0" baseline="0" noProof="0" dirty="0" err="1">
                <a:ln>
                  <a:noFill/>
                </a:ln>
                <a:solidFill>
                  <a:srgbClr val="000000"/>
                </a:solidFill>
                <a:effectLst/>
                <a:uLnTx/>
                <a:uFillTx/>
                <a:latin typeface="Arial"/>
              </a:rPr>
              <a:t>Prueba</a:t>
            </a:r>
            <a:r>
              <a:rPr kumimoji="0" lang="en-US" sz="1600" b="1" i="0" u="none" strike="noStrike" kern="1200" cap="none" spc="-1" normalizeH="0" baseline="0" noProof="0" dirty="0">
                <a:ln>
                  <a:noFill/>
                </a:ln>
                <a:solidFill>
                  <a:srgbClr val="000000"/>
                </a:solidFill>
                <a:effectLst/>
                <a:uLnTx/>
                <a:uFillTx/>
                <a:latin typeface="Arial"/>
              </a:rPr>
              <a:t> (TEST): </a:t>
            </a:r>
            <a:r>
              <a:rPr kumimoji="0" lang="en-US" sz="1600" b="0" i="0" u="none" strike="noStrike" kern="1200" cap="none" spc="-1" normalizeH="0" baseline="0" noProof="0" dirty="0" err="1">
                <a:ln>
                  <a:noFill/>
                </a:ln>
                <a:solidFill>
                  <a:srgbClr val="000000"/>
                </a:solidFill>
                <a:effectLst/>
                <a:uLnTx/>
                <a:uFillTx/>
                <a:latin typeface="Arial"/>
              </a:rPr>
              <a:t>Proporciona</a:t>
            </a:r>
            <a:r>
              <a:rPr kumimoji="0" lang="en-US" sz="1600" b="0" i="0" u="none" strike="noStrike" kern="1200" cap="none" spc="-1" normalizeH="0" baseline="0" noProof="0" dirty="0">
                <a:ln>
                  <a:noFill/>
                </a:ln>
                <a:solidFill>
                  <a:srgbClr val="000000"/>
                </a:solidFill>
                <a:effectLst/>
                <a:uLnTx/>
                <a:uFillTx/>
                <a:latin typeface="Arial"/>
              </a:rPr>
              <a:t> el error real </a:t>
            </a:r>
            <a:r>
              <a:rPr kumimoji="0" lang="en-US" sz="1600" b="0" i="0" u="none" strike="noStrike" kern="1200" cap="none" spc="-1" normalizeH="0" baseline="0" noProof="0" dirty="0" err="1">
                <a:ln>
                  <a:noFill/>
                </a:ln>
                <a:solidFill>
                  <a:srgbClr val="000000"/>
                </a:solidFill>
                <a:effectLst/>
                <a:uLnTx/>
                <a:uFillTx/>
                <a:latin typeface="Arial"/>
              </a:rPr>
              <a:t>esperado</a:t>
            </a:r>
            <a:r>
              <a:rPr kumimoji="0" lang="en-US" sz="1600" b="0" i="0" u="none" strike="noStrike" kern="1200" cap="none" spc="-1" normalizeH="0" baseline="0" noProof="0" dirty="0">
                <a:ln>
                  <a:noFill/>
                </a:ln>
                <a:solidFill>
                  <a:srgbClr val="000000"/>
                </a:solidFill>
                <a:effectLst/>
                <a:uLnTx/>
                <a:uFillTx/>
                <a:latin typeface="Arial"/>
              </a:rPr>
              <a:t> con el </a:t>
            </a:r>
            <a:r>
              <a:rPr kumimoji="0" lang="en-US" sz="1600" b="0" i="0" u="none" strike="noStrike" kern="1200" cap="none" spc="-1" normalizeH="0" baseline="0" noProof="0" dirty="0" err="1">
                <a:ln>
                  <a:noFill/>
                </a:ln>
                <a:solidFill>
                  <a:srgbClr val="000000"/>
                </a:solidFill>
                <a:effectLst/>
                <a:uLnTx/>
                <a:uFillTx/>
                <a:latin typeface="Arial"/>
              </a:rPr>
              <a:t>modelo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seleccionado</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r>
              <a:rPr kumimoji="0" lang="en-US" sz="1600" b="1" i="0" u="none" strike="noStrike" kern="1200" cap="none" spc="-1" normalizeH="0" baseline="0" noProof="0" dirty="0" err="1">
                <a:ln>
                  <a:noFill/>
                </a:ln>
                <a:solidFill>
                  <a:srgbClr val="000000"/>
                </a:solidFill>
                <a:effectLst/>
                <a:uLnTx/>
                <a:uFillTx/>
                <a:latin typeface="Arial"/>
              </a:rPr>
              <a:t>Consideraciones</a:t>
            </a:r>
            <a:r>
              <a:rPr kumimoji="0" lang="en-US" sz="1600" b="1" i="0" u="none" strike="noStrike" kern="1200" cap="none" spc="-1" normalizeH="0" baseline="0" noProof="0" dirty="0">
                <a:ln>
                  <a:noFill/>
                </a:ln>
                <a:solidFill>
                  <a:srgbClr val="000000"/>
                </a:solidFill>
                <a:effectLst/>
                <a:uLnTx/>
                <a:uFillTx/>
                <a:latin typeface="Arial"/>
              </a:rPr>
              <a:t> de los conjuntos de train, </a:t>
            </a:r>
            <a:r>
              <a:rPr kumimoji="0" lang="en-US" sz="1600" b="1" i="0" u="none" strike="noStrike" kern="1200" cap="none" spc="-1" normalizeH="0" baseline="0" noProof="0" dirty="0" err="1">
                <a:ln>
                  <a:noFill/>
                </a:ln>
                <a:solidFill>
                  <a:srgbClr val="000000"/>
                </a:solidFill>
                <a:effectLst/>
                <a:uLnTx/>
                <a:uFillTx/>
                <a:latin typeface="Arial"/>
              </a:rPr>
              <a:t>validación</a:t>
            </a:r>
            <a:r>
              <a:rPr kumimoji="0" lang="en-US" sz="1600" b="1" i="0" u="none" strike="noStrike" kern="1200" cap="none" spc="-1" normalizeH="0" baseline="0" noProof="0" dirty="0">
                <a:ln>
                  <a:noFill/>
                </a:ln>
                <a:solidFill>
                  <a:srgbClr val="000000"/>
                </a:solidFill>
                <a:effectLst/>
                <a:uLnTx/>
                <a:uFillTx/>
                <a:latin typeface="Arial"/>
              </a:rPr>
              <a:t> y test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Que </a:t>
            </a:r>
            <a:r>
              <a:rPr kumimoji="0" lang="en-US" sz="1600" b="0" i="0" u="none" strike="noStrike" kern="1200" cap="none" spc="-1" normalizeH="0" baseline="0" noProof="0" dirty="0" err="1">
                <a:ln>
                  <a:noFill/>
                </a:ln>
                <a:solidFill>
                  <a:srgbClr val="000000"/>
                </a:solidFill>
                <a:effectLst/>
                <a:uLnTx/>
                <a:uFillTx/>
                <a:latin typeface="Arial"/>
              </a:rPr>
              <a:t>sean</a:t>
            </a:r>
            <a:r>
              <a:rPr kumimoji="0" lang="en-US" sz="1600" b="0" i="0" u="none" strike="noStrike" kern="1200" cap="none" spc="-1" normalizeH="0" baseline="0" noProof="0" dirty="0">
                <a:ln>
                  <a:noFill/>
                </a:ln>
                <a:solidFill>
                  <a:srgbClr val="000000"/>
                </a:solidFill>
                <a:effectLst/>
                <a:uLnTx/>
                <a:uFillTx/>
                <a:latin typeface="Arial"/>
              </a:rPr>
              <a:t> lo </a:t>
            </a:r>
            <a:r>
              <a:rPr kumimoji="0" lang="en-US" sz="1600" b="1" i="0" u="none" strike="noStrike" kern="1200" cap="none" spc="-1" normalizeH="0" baseline="0" noProof="0" dirty="0" err="1">
                <a:ln>
                  <a:noFill/>
                </a:ln>
                <a:solidFill>
                  <a:srgbClr val="000000"/>
                </a:solidFill>
                <a:effectLst/>
                <a:uLnTx/>
                <a:uFillTx/>
                <a:latin typeface="Arial"/>
              </a:rPr>
              <a:t>suficientemente</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grandes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como</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generar</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resultados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significativos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desde</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1" i="0" u="none" strike="noStrike" kern="1200" cap="none" spc="-1" normalizeH="0" baseline="0" noProof="0" dirty="0">
                <a:ln>
                  <a:noFill/>
                </a:ln>
                <a:solidFill>
                  <a:srgbClr val="000000"/>
                </a:solidFill>
                <a:effectLst/>
                <a:uLnTx/>
                <a:uFillTx/>
                <a:latin typeface="Arial"/>
              </a:rPr>
              <a:t>punto de vista </a:t>
            </a:r>
            <a:r>
              <a:rPr kumimoji="0" lang="en-US" sz="1600" b="1" i="0" u="none" strike="noStrike" kern="1200" cap="none" spc="-1" normalizeH="0" baseline="0" noProof="0" dirty="0" err="1">
                <a:ln>
                  <a:noFill/>
                </a:ln>
                <a:solidFill>
                  <a:srgbClr val="000000"/>
                </a:solidFill>
                <a:effectLst/>
                <a:uLnTx/>
                <a:uFillTx/>
                <a:latin typeface="Arial"/>
              </a:rPr>
              <a:t>estadístico</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Que </a:t>
            </a:r>
            <a:r>
              <a:rPr kumimoji="0" lang="en-US" sz="1600" b="0" i="0" u="none" strike="noStrike" kern="1200" cap="none" spc="-1" normalizeH="0" baseline="0" noProof="0" dirty="0" err="1">
                <a:ln>
                  <a:noFill/>
                </a:ln>
                <a:solidFill>
                  <a:srgbClr val="000000"/>
                </a:solidFill>
                <a:effectLst/>
                <a:uLnTx/>
                <a:uFillTx/>
                <a:latin typeface="Arial"/>
              </a:rPr>
              <a:t>sean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representativos</a:t>
            </a:r>
            <a:r>
              <a:rPr kumimoji="0" lang="en-US" sz="1600" b="0" i="0" u="none" strike="noStrike" kern="1200" cap="none" spc="-1" normalizeH="0" baseline="0" noProof="0" dirty="0">
                <a:ln>
                  <a:noFill/>
                </a:ln>
                <a:solidFill>
                  <a:srgbClr val="000000"/>
                </a:solidFill>
                <a:effectLst/>
                <a:uLnTx/>
                <a:uFillTx/>
                <a:latin typeface="Arial"/>
              </a:rPr>
              <a:t> de </a:t>
            </a:r>
            <a:r>
              <a:rPr kumimoji="0" lang="en-US" sz="1600" b="0" i="0" u="none" strike="noStrike" kern="1200" cap="none" spc="-1" normalizeH="0" baseline="0" noProof="0" dirty="0" err="1">
                <a:ln>
                  <a:noFill/>
                </a:ln>
                <a:solidFill>
                  <a:srgbClr val="000000"/>
                </a:solidFill>
                <a:effectLst/>
                <a:uLnTx/>
                <a:uFillTx/>
                <a:latin typeface="Arial"/>
              </a:rPr>
              <a:t>todo</a:t>
            </a:r>
            <a:r>
              <a:rPr kumimoji="0" lang="en-US" sz="1600" b="0" i="0" u="none" strike="noStrike" kern="1200" cap="none" spc="-1" normalizeH="0" baseline="0" noProof="0" dirty="0">
                <a:ln>
                  <a:noFill/>
                </a:ln>
                <a:solidFill>
                  <a:srgbClr val="000000"/>
                </a:solidFill>
                <a:effectLst/>
                <a:uLnTx/>
                <a:uFillTx/>
                <a:latin typeface="Arial"/>
              </a:rPr>
              <a:t> el conjunto de </a:t>
            </a:r>
            <a:r>
              <a:rPr kumimoji="0" lang="en-US" sz="1600" b="0" i="0" u="none" strike="noStrike" kern="1200" cap="none" spc="-1" normalizeH="0" baseline="0" noProof="0" dirty="0" err="1">
                <a:ln>
                  <a:noFill/>
                </a:ln>
                <a:solidFill>
                  <a:srgbClr val="000000"/>
                </a:solidFill>
                <a:effectLst/>
                <a:uLnTx/>
                <a:uFillTx/>
                <a:latin typeface="Arial"/>
              </a:rPr>
              <a:t>datos</a:t>
            </a:r>
            <a:r>
              <a:rPr kumimoji="0" lang="en-US" sz="1600" b="0" i="0" u="none" strike="noStrike" kern="1200" cap="none" spc="-1" normalizeH="0" baseline="0" noProof="0" dirty="0">
                <a:ln>
                  <a:noFill/>
                </a:ln>
                <a:solidFill>
                  <a:srgbClr val="000000"/>
                </a:solidFill>
                <a:effectLst/>
                <a:uLnTx/>
                <a:uFillTx/>
                <a:latin typeface="Arial"/>
              </a:rPr>
              <a:t>. Es </a:t>
            </a:r>
            <a:r>
              <a:rPr kumimoji="0" lang="en-US" sz="1600" b="0" i="0" u="none" strike="noStrike" kern="1200" cap="none" spc="-1" normalizeH="0" baseline="0" noProof="0" dirty="0" err="1">
                <a:ln>
                  <a:noFill/>
                </a:ln>
                <a:solidFill>
                  <a:srgbClr val="000000"/>
                </a:solidFill>
                <a:effectLst/>
                <a:uLnTx/>
                <a:uFillTx/>
                <a:latin typeface="Arial"/>
              </a:rPr>
              <a:t>decir</a:t>
            </a:r>
            <a:r>
              <a:rPr kumimoji="0" lang="en-US" sz="1600" b="0" i="0" u="none" strike="noStrike" kern="1200" cap="none" spc="-1" normalizeH="0" baseline="0" noProof="0" dirty="0">
                <a:ln>
                  <a:noFill/>
                </a:ln>
                <a:solidFill>
                  <a:srgbClr val="000000"/>
                </a:solidFill>
                <a:effectLst/>
                <a:uLnTx/>
                <a:uFillTx/>
                <a:latin typeface="Arial"/>
              </a:rPr>
              <a:t>, no </a:t>
            </a:r>
            <a:r>
              <a:rPr kumimoji="0" lang="en-US" sz="1600" b="0" i="0" u="none" strike="noStrike" kern="1200" cap="none" spc="-1" normalizeH="0" baseline="0" noProof="0" dirty="0" err="1">
                <a:ln>
                  <a:noFill/>
                </a:ln>
                <a:solidFill>
                  <a:srgbClr val="000000"/>
                </a:solidFill>
                <a:effectLst/>
                <a:uLnTx/>
                <a:uFillTx/>
                <a:latin typeface="Arial"/>
              </a:rPr>
              <a:t>elegir</a:t>
            </a:r>
            <a:r>
              <a:rPr kumimoji="0" lang="en-US" sz="1600" b="0" i="0" u="none" strike="noStrike" kern="1200" cap="none" spc="-1" normalizeH="0" baseline="0" noProof="0" dirty="0">
                <a:ln>
                  <a:noFill/>
                </a:ln>
                <a:solidFill>
                  <a:srgbClr val="000000"/>
                </a:solidFill>
                <a:effectLst/>
                <a:uLnTx/>
                <a:uFillTx/>
                <a:latin typeface="Arial"/>
              </a:rPr>
              <a:t> un conjunto de </a:t>
            </a:r>
            <a:r>
              <a:rPr kumimoji="0" lang="en-US" sz="1600" b="0" i="0" u="none" strike="noStrike" kern="1200" cap="none" spc="-1" normalizeH="0" baseline="0" noProof="0" dirty="0" err="1">
                <a:ln>
                  <a:noFill/>
                </a:ln>
                <a:solidFill>
                  <a:srgbClr val="000000"/>
                </a:solidFill>
                <a:effectLst/>
                <a:uLnTx/>
                <a:uFillTx/>
                <a:latin typeface="Arial"/>
              </a:rPr>
              <a:t>prueba</a:t>
            </a:r>
            <a:r>
              <a:rPr kumimoji="0" lang="en-US" sz="1600" b="0" i="0" u="none" strike="noStrike" kern="1200" cap="none" spc="-1" normalizeH="0" baseline="0" noProof="0" dirty="0">
                <a:ln>
                  <a:noFill/>
                </a:ln>
                <a:solidFill>
                  <a:srgbClr val="000000"/>
                </a:solidFill>
                <a:effectLst/>
                <a:uLnTx/>
                <a:uFillTx/>
                <a:latin typeface="Arial"/>
              </a:rPr>
              <a:t> con </a:t>
            </a:r>
            <a:r>
              <a:rPr kumimoji="0" lang="en-US" sz="1600" b="0" i="0" u="none" strike="noStrike" kern="1200" cap="none" spc="-1" normalizeH="0" baseline="0" noProof="0" dirty="0" err="1">
                <a:ln>
                  <a:noFill/>
                </a:ln>
                <a:solidFill>
                  <a:srgbClr val="000000"/>
                </a:solidFill>
                <a:effectLst/>
                <a:uLnTx/>
                <a:uFillTx/>
                <a:latin typeface="Arial"/>
              </a:rPr>
              <a:t>características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diferentes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err="1">
                <a:ln>
                  <a:noFill/>
                </a:ln>
                <a:solidFill>
                  <a:srgbClr val="000000"/>
                </a:solidFill>
                <a:effectLst/>
                <a:uLnTx/>
                <a:uFillTx/>
                <a:latin typeface="Arial"/>
              </a:rPr>
              <a:t>sesgo</a:t>
            </a:r>
            <a:r>
              <a:rPr kumimoji="0" lang="en-US" sz="1600" b="0" i="0" u="none" strike="noStrike" kern="1200" cap="none" spc="-1" normalizeH="0" baseline="0" noProof="0" dirty="0">
                <a:ln>
                  <a:noFill/>
                </a:ln>
                <a:solidFill>
                  <a:srgbClr val="000000"/>
                </a:solidFill>
                <a:effectLst/>
                <a:uLnTx/>
                <a:uFillTx/>
                <a:latin typeface="Arial"/>
              </a:rPr>
              <a:t>) al del conjunto de </a:t>
            </a:r>
            <a:r>
              <a:rPr kumimoji="0" lang="en-US" sz="1600" b="0" i="0" u="none" strike="noStrike" kern="1200" cap="none" spc="-1" normalizeH="0" baseline="0" noProof="0" dirty="0" err="1">
                <a:ln>
                  <a:noFill/>
                </a:ln>
                <a:solidFill>
                  <a:srgbClr val="000000"/>
                </a:solidFill>
                <a:effectLst/>
                <a:uLnTx/>
                <a:uFillTx/>
                <a:latin typeface="Arial"/>
              </a:rPr>
              <a:t>entrenamiento</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60"/>
              </a:spcBef>
              <a:spcAft>
                <a:spcPts val="600"/>
              </a:spcAft>
              <a:buClr>
                <a:srgbClr val="000000"/>
              </a:buClr>
              <a:buSzTx/>
              <a:buFont typeface="Arial"/>
              <a:buChar char="•"/>
              <a:tabLst/>
              <a:defRPr/>
            </a:pPr>
            <a:r>
              <a:rPr kumimoji="0" lang="en-US" sz="1600" b="1" i="0" u="none" strike="noStrike" kern="1200" cap="none" spc="-1" normalizeH="0" baseline="0" noProof="0" dirty="0">
                <a:ln>
                  <a:noFill/>
                </a:ln>
                <a:solidFill>
                  <a:srgbClr val="000000"/>
                </a:solidFill>
                <a:effectLst/>
                <a:uLnTx/>
                <a:uFillTx/>
                <a:latin typeface="Arial"/>
              </a:rPr>
              <a:t>No </a:t>
            </a:r>
            <a:r>
              <a:rPr kumimoji="0" lang="en-US" sz="1600" b="1" i="0" u="none" strike="noStrike" kern="1200" cap="none" spc="-1" normalizeH="0" baseline="0" noProof="0" dirty="0" err="1">
                <a:ln>
                  <a:noFill/>
                </a:ln>
                <a:solidFill>
                  <a:srgbClr val="000000"/>
                </a:solidFill>
                <a:effectLst/>
                <a:uLnTx/>
                <a:uFillTx/>
                <a:latin typeface="Arial"/>
              </a:rPr>
              <a:t>existe</a:t>
            </a:r>
            <a:r>
              <a:rPr kumimoji="0" lang="en-US" sz="1600" b="1"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a:ln>
                  <a:noFill/>
                </a:ln>
                <a:solidFill>
                  <a:srgbClr val="000000"/>
                </a:solidFill>
                <a:effectLst/>
                <a:uLnTx/>
                <a:uFillTx/>
                <a:latin typeface="Arial"/>
              </a:rPr>
              <a:t>una </a:t>
            </a:r>
            <a:r>
              <a:rPr kumimoji="0" lang="en-US" sz="1600" b="0" i="0" u="none" strike="noStrike" kern="1200" cap="none" spc="-1" normalizeH="0" baseline="0" noProof="0" dirty="0" err="1">
                <a:ln>
                  <a:noFill/>
                </a:ln>
                <a:solidFill>
                  <a:srgbClr val="000000"/>
                </a:solidFill>
                <a:effectLst/>
                <a:uLnTx/>
                <a:uFillTx/>
                <a:latin typeface="Arial"/>
              </a:rPr>
              <a:t>solución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óptima</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1" i="0" u="none" strike="noStrike" kern="1200" cap="none" spc="-1" normalizeH="0" baseline="0" noProof="0" dirty="0">
                <a:ln>
                  <a:noFill/>
                </a:ln>
                <a:solidFill>
                  <a:srgbClr val="000000"/>
                </a:solidFill>
                <a:effectLst/>
                <a:uLnTx/>
                <a:uFillTx/>
                <a:latin typeface="Arial"/>
              </a:rPr>
              <a:t>golden rule</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elegir</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porcentaje</a:t>
            </a:r>
            <a:r>
              <a:rPr kumimoji="0" lang="en-US" sz="1600" b="0" i="0" u="none" strike="noStrike" kern="1200" cap="none" spc="-1" normalizeH="0" baseline="0" noProof="0" dirty="0">
                <a:ln>
                  <a:noFill/>
                </a:ln>
                <a:solidFill>
                  <a:srgbClr val="000000"/>
                </a:solidFill>
                <a:effectLst/>
                <a:uLnTx/>
                <a:uFillTx/>
                <a:latin typeface="Arial"/>
              </a:rPr>
              <a:t> del total de </a:t>
            </a:r>
            <a:r>
              <a:rPr kumimoji="0" lang="en-US" sz="1600" b="0" i="0" u="none" strike="noStrike" kern="1200" cap="none" spc="-1" normalizeH="0" baseline="0" noProof="0" dirty="0" err="1">
                <a:ln>
                  <a:noFill/>
                </a:ln>
                <a:solidFill>
                  <a:srgbClr val="000000"/>
                </a:solidFill>
                <a:effectLst/>
                <a:uLnTx/>
                <a:uFillTx/>
                <a:latin typeface="Arial"/>
              </a:rPr>
              <a:t>datos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asignado</a:t>
            </a:r>
            <a:r>
              <a:rPr kumimoji="0" lang="en-US" sz="1600" b="0" i="0" u="none" strike="noStrike" kern="1200" cap="none" spc="-1" normalizeH="0" baseline="0" noProof="0" dirty="0">
                <a:ln>
                  <a:noFill/>
                </a:ln>
                <a:solidFill>
                  <a:srgbClr val="000000"/>
                </a:solidFill>
                <a:effectLst/>
                <a:uLnTx/>
                <a:uFillTx/>
                <a:latin typeface="Arial"/>
              </a:rPr>
              <a:t> a </a:t>
            </a:r>
            <a:r>
              <a:rPr kumimoji="0" lang="en-US" sz="1600" b="0" i="0" u="none" strike="noStrike" kern="1200" cap="none" spc="-1" normalizeH="0" baseline="0" noProof="0" dirty="0" err="1">
                <a:ln>
                  <a:noFill/>
                </a:ln>
                <a:solidFill>
                  <a:srgbClr val="000000"/>
                </a:solidFill>
                <a:effectLst/>
                <a:uLnTx/>
                <a:uFillTx/>
                <a:latin typeface="Arial"/>
              </a:rPr>
              <a:t>cada</a:t>
            </a:r>
            <a:r>
              <a:rPr kumimoji="0" lang="en-US" sz="1600" b="0" i="0" u="none" strike="noStrike" kern="1200" cap="none" spc="-1" normalizeH="0" baseline="0" noProof="0" dirty="0">
                <a:ln>
                  <a:noFill/>
                </a:ln>
                <a:solidFill>
                  <a:srgbClr val="000000"/>
                </a:solidFill>
                <a:effectLst/>
                <a:uLnTx/>
                <a:uFillTx/>
                <a:latin typeface="Arial"/>
              </a:rPr>
              <a:t> conjunto, </a:t>
            </a:r>
            <a:r>
              <a:rPr kumimoji="0" lang="en-US" sz="1600" b="0" i="0" u="none" strike="noStrike" kern="1200" cap="none" spc="-1" normalizeH="0" baseline="0" noProof="0" dirty="0" err="1">
                <a:ln>
                  <a:noFill/>
                </a:ln>
                <a:solidFill>
                  <a:srgbClr val="000000"/>
                </a:solidFill>
                <a:effectLst/>
                <a:uLnTx/>
                <a:uFillTx/>
                <a:latin typeface="Arial"/>
              </a:rPr>
              <a:t>ya</a:t>
            </a:r>
            <a:r>
              <a:rPr kumimoji="0" lang="en-US" sz="1600" b="0" i="0" u="none" strike="noStrike" kern="1200" cap="none" spc="-1" normalizeH="0" baseline="0" noProof="0" dirty="0">
                <a:ln>
                  <a:noFill/>
                </a:ln>
                <a:solidFill>
                  <a:srgbClr val="000000"/>
                </a:solidFill>
                <a:effectLst/>
                <a:uLnTx/>
                <a:uFillTx/>
                <a:latin typeface="Arial"/>
              </a:rPr>
              <a:t> que </a:t>
            </a:r>
            <a:r>
              <a:rPr kumimoji="0" lang="en-US" sz="1600" b="0" i="0" u="none" strike="noStrike" kern="1200" cap="none" spc="-1" normalizeH="0" baseline="0" noProof="0" dirty="0" err="1">
                <a:ln>
                  <a:noFill/>
                </a:ln>
                <a:solidFill>
                  <a:srgbClr val="000000"/>
                </a:solidFill>
                <a:effectLst/>
                <a:uLnTx/>
                <a:uFillTx/>
                <a:latin typeface="Arial"/>
              </a:rPr>
              <a:t>depende</a:t>
            </a:r>
            <a:r>
              <a:rPr kumimoji="0" lang="en-US" sz="1600" b="0" i="0" u="none" strike="noStrike" kern="1200" cap="none" spc="-1" normalizeH="0" baseline="0" noProof="0" dirty="0">
                <a:ln>
                  <a:noFill/>
                </a:ln>
                <a:solidFill>
                  <a:srgbClr val="000000"/>
                </a:solidFill>
                <a:effectLst/>
                <a:uLnTx/>
                <a:uFillTx/>
                <a:latin typeface="Arial"/>
              </a:rPr>
              <a:t> del </a:t>
            </a:r>
            <a:r>
              <a:rPr kumimoji="0" lang="en-US" sz="1600" b="0" i="0" u="none" strike="noStrike" kern="1200" cap="none" spc="-1" normalizeH="0" baseline="0" noProof="0" dirty="0" err="1">
                <a:ln>
                  <a:noFill/>
                </a:ln>
                <a:solidFill>
                  <a:srgbClr val="000000"/>
                </a:solidFill>
                <a:effectLst/>
                <a:uLnTx/>
                <a:uFillTx/>
                <a:latin typeface="Arial"/>
              </a:rPr>
              <a:t>problema</a:t>
            </a:r>
            <a:r>
              <a:rPr kumimoji="0" lang="en-US" sz="1600" b="0" i="0" u="none" strike="noStrike" kern="1200" cap="none" spc="-1" normalizeH="0" baseline="0" noProof="0" dirty="0">
                <a:ln>
                  <a:noFill/>
                </a:ln>
                <a:solidFill>
                  <a:srgbClr val="000000"/>
                </a:solidFill>
                <a:effectLst/>
                <a:uLnTx/>
                <a:uFillTx/>
                <a:latin typeface="Arial"/>
              </a:rPr>
              <a:t>. Pero un </a:t>
            </a:r>
            <a:r>
              <a:rPr kumimoji="0" lang="en-US" sz="1600" b="0" i="0" u="none" strike="noStrike" kern="1200" cap="none" spc="-1" normalizeH="0" baseline="0" noProof="0" dirty="0" err="1">
                <a:ln>
                  <a:noFill/>
                </a:ln>
                <a:solidFill>
                  <a:srgbClr val="000000"/>
                </a:solidFill>
                <a:effectLst/>
                <a:uLnTx/>
                <a:uFillTx/>
                <a:latin typeface="Arial"/>
              </a:rPr>
              <a:t>estándar</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típico</a:t>
            </a:r>
            <a:r>
              <a:rPr kumimoji="0" lang="en-US" sz="1600" b="0" i="0" u="none" strike="noStrike" kern="1200" cap="none" spc="-1" normalizeH="0" baseline="0" noProof="0" dirty="0">
                <a:ln>
                  <a:noFill/>
                </a:ln>
                <a:solidFill>
                  <a:srgbClr val="000000"/>
                </a:solidFill>
                <a:effectLst/>
                <a:uLnTx/>
                <a:uFillTx/>
                <a:latin typeface="Arial"/>
              </a:rPr>
              <a:t> es 70/15/15.</a:t>
            </a:r>
            <a:endParaRPr kumimoji="0" lang="en-US" sz="16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p:txBody>
      </p:sp>
      <p:sp>
        <p:nvSpPr>
          <p:cNvPr id="594"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Arial"/>
              </a:rPr>
              <a:t>Conjuntos Train/</a:t>
            </a:r>
            <a:r>
              <a:rPr kumimoji="0" lang="en-US" sz="3200" b="0" i="0" u="none" strike="noStrike" kern="1200" cap="none" spc="-1" normalizeH="0" baseline="0" noProof="0" dirty="0" err="1">
                <a:ln>
                  <a:noFill/>
                </a:ln>
                <a:solidFill>
                  <a:srgbClr val="000000"/>
                </a:solidFill>
                <a:effectLst/>
                <a:uLnTx/>
                <a:uFillTx/>
                <a:latin typeface="Arial"/>
              </a:rPr>
              <a:t>Validación</a:t>
            </a:r>
            <a:r>
              <a:rPr kumimoji="0" lang="en-US" sz="3200" b="0" i="0" u="none" strike="noStrike" kern="1200" cap="none" spc="-1" normalizeH="0" baseline="0" noProof="0" dirty="0">
                <a:ln>
                  <a:noFill/>
                </a:ln>
                <a:solidFill>
                  <a:srgbClr val="000000"/>
                </a:solidFill>
                <a:effectLst/>
                <a:uLnTx/>
                <a:uFillTx/>
                <a:latin typeface="Arial"/>
              </a:rPr>
              <a:t>/Test</a:t>
            </a:r>
            <a:endParaRPr kumimoji="0" lang="en-US" sz="32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05082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596" name="CustomShape 2"/>
          <p:cNvSpPr/>
          <p:nvPr/>
        </p:nvSpPr>
        <p:spPr>
          <a:xfrm>
            <a:off x="195120" y="1916280"/>
            <a:ext cx="11448360"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marR="0" lvl="0" indent="0" algn="just" defTabSz="914400" rtl="0" eaLnBrk="1" fontAlgn="auto" latinLnBrk="0" hangingPunct="1">
              <a:lnSpc>
                <a:spcPct val="100000"/>
              </a:lnSpc>
              <a:spcBef>
                <a:spcPts val="320"/>
              </a:spcBef>
              <a:spcAft>
                <a:spcPts val="0"/>
              </a:spcAft>
              <a:buClr>
                <a:srgbClr val="000000"/>
              </a:buClr>
              <a:buSzTx/>
              <a:buFontTx/>
              <a:buNone/>
              <a:tabLst/>
              <a:defRPr/>
            </a:pPr>
            <a:r>
              <a:rPr kumimoji="0" lang="en-US" sz="1800" b="0" i="0" u="none" strike="noStrike" kern="1200" cap="none" spc="-1" normalizeH="0" baseline="0" noProof="0" dirty="0">
                <a:ln>
                  <a:noFill/>
                </a:ln>
                <a:solidFill>
                  <a:srgbClr val="000000"/>
                </a:solidFill>
                <a:effectLst/>
                <a:uLnTx/>
                <a:uFillTx/>
                <a:latin typeface="Arial"/>
              </a:rPr>
              <a:t>Es un </a:t>
            </a:r>
            <a:r>
              <a:rPr kumimoji="0" lang="en-US" sz="1800" b="0" i="0" u="none" strike="noStrike" kern="1200" cap="none" spc="-1" normalizeH="0" baseline="0" noProof="0" dirty="0" err="1">
                <a:ln>
                  <a:noFill/>
                </a:ln>
                <a:solidFill>
                  <a:srgbClr val="000000"/>
                </a:solidFill>
                <a:effectLst/>
                <a:uLnTx/>
                <a:uFillTx/>
                <a:latin typeface="Arial"/>
              </a:rPr>
              <a:t>método</a:t>
            </a:r>
            <a:r>
              <a:rPr kumimoji="0" lang="en-US" sz="1800" b="0" i="0" u="none" strike="noStrike" kern="1200" cap="none" spc="-1" normalizeH="0" baseline="0" noProof="0" dirty="0">
                <a:ln>
                  <a:noFill/>
                </a:ln>
                <a:solidFill>
                  <a:srgbClr val="000000"/>
                </a:solidFill>
                <a:effectLst/>
                <a:uLnTx/>
                <a:uFillTx/>
                <a:latin typeface="Arial"/>
              </a:rPr>
              <a:t> alternativo a la </a:t>
            </a:r>
            <a:r>
              <a:rPr kumimoji="0" lang="en-US" sz="1800" b="0" i="0" u="none" strike="noStrike" kern="1200" cap="none" spc="-1" normalizeH="0" baseline="0" noProof="0" dirty="0" err="1">
                <a:ln>
                  <a:noFill/>
                </a:ln>
                <a:solidFill>
                  <a:srgbClr val="000000"/>
                </a:solidFill>
                <a:effectLst/>
                <a:uLnTx/>
                <a:uFillTx/>
                <a:latin typeface="Arial"/>
              </a:rPr>
              <a:t>división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en</a:t>
            </a:r>
            <a:r>
              <a:rPr kumimoji="0" lang="en-US" sz="1800" b="0" i="0" u="none" strike="noStrike" kern="1200" cap="none" spc="-1" normalizeH="0" baseline="0" noProof="0" dirty="0">
                <a:ln>
                  <a:noFill/>
                </a:ln>
                <a:solidFill>
                  <a:srgbClr val="000000"/>
                </a:solidFill>
                <a:effectLst/>
                <a:uLnTx/>
                <a:uFillTx/>
                <a:latin typeface="Arial"/>
              </a:rPr>
              <a:t> train/</a:t>
            </a:r>
            <a:r>
              <a:rPr kumimoji="0" lang="en-US" sz="1800" b="0" i="0" u="none" strike="noStrike" kern="1200" cap="none" spc="-1" normalizeH="0" baseline="0" noProof="0" dirty="0" err="1">
                <a:ln>
                  <a:noFill/>
                </a:ln>
                <a:solidFill>
                  <a:srgbClr val="000000"/>
                </a:solidFill>
                <a:effectLst/>
                <a:uLnTx/>
                <a:uFillTx/>
                <a:latin typeface="Arial"/>
              </a:rPr>
              <a:t>val</a:t>
            </a:r>
            <a:r>
              <a:rPr kumimoji="0" lang="en-US" sz="1800" b="0" i="0" u="none" strike="noStrike" kern="1200" cap="none" spc="-1" normalizeH="0" baseline="0" noProof="0" dirty="0">
                <a:ln>
                  <a:noFill/>
                </a:ln>
                <a:solidFill>
                  <a:srgbClr val="000000"/>
                </a:solidFill>
                <a:effectLst/>
                <a:uLnTx/>
                <a:uFillTx/>
                <a:latin typeface="Arial"/>
              </a:rPr>
              <a:t>/test para </a:t>
            </a:r>
            <a:r>
              <a:rPr kumimoji="0" lang="en-US" sz="1800" b="0" i="0" u="none" strike="noStrike" kern="1200" cap="none" spc="-1" normalizeH="0" baseline="0" noProof="0" dirty="0" err="1">
                <a:ln>
                  <a:noFill/>
                </a:ln>
                <a:solidFill>
                  <a:srgbClr val="000000"/>
                </a:solidFill>
                <a:effectLst/>
                <a:uLnTx/>
                <a:uFillTx/>
                <a:latin typeface="Arial"/>
              </a:rPr>
              <a:t>realizar</a:t>
            </a:r>
            <a:r>
              <a:rPr kumimoji="0" lang="en-US" sz="1800" b="0" i="0" u="none" strike="noStrike" kern="1200" cap="none" spc="-1" normalizeH="0" baseline="0" noProof="0" dirty="0">
                <a:ln>
                  <a:noFill/>
                </a:ln>
                <a:solidFill>
                  <a:srgbClr val="000000"/>
                </a:solidFill>
                <a:effectLst/>
                <a:uLnTx/>
                <a:uFillTx/>
                <a:latin typeface="Arial"/>
              </a:rPr>
              <a:t> la </a:t>
            </a:r>
            <a:r>
              <a:rPr kumimoji="0" lang="en-US" sz="1800" b="0" i="0" u="none" strike="noStrike" kern="1200" cap="none" spc="-1" normalizeH="0" baseline="0" noProof="0" dirty="0" err="1">
                <a:ln>
                  <a:noFill/>
                </a:ln>
                <a:solidFill>
                  <a:srgbClr val="000000"/>
                </a:solidFill>
                <a:effectLst/>
                <a:uLnTx/>
                <a:uFillTx/>
                <a:latin typeface="Arial"/>
              </a:rPr>
              <a:t>optimización</a:t>
            </a:r>
            <a:r>
              <a:rPr kumimoji="0" lang="en-US" sz="1800" b="0" i="0" u="none" strike="noStrike" kern="1200" cap="none" spc="-1" normalizeH="0" baseline="0" noProof="0" dirty="0">
                <a:ln>
                  <a:noFill/>
                </a:ln>
                <a:solidFill>
                  <a:srgbClr val="000000"/>
                </a:solidFill>
                <a:effectLst/>
                <a:uLnTx/>
                <a:uFillTx/>
                <a:latin typeface="Arial"/>
              </a:rPr>
              <a:t> de </a:t>
            </a:r>
            <a:r>
              <a:rPr kumimoji="0" lang="en-US" sz="1800" b="0" i="0" u="none" strike="noStrike" kern="1200" cap="none" spc="-1" normalizeH="0" baseline="0" noProof="0" dirty="0" err="1">
                <a:ln>
                  <a:noFill/>
                </a:ln>
                <a:solidFill>
                  <a:srgbClr val="000000"/>
                </a:solidFill>
                <a:effectLst/>
                <a:uLnTx/>
                <a:uFillTx/>
                <a:latin typeface="Arial"/>
              </a:rPr>
              <a:t>hiperparámetros</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Permite</a:t>
            </a:r>
            <a:r>
              <a:rPr kumimoji="0" lang="en-US" sz="1800" b="0" i="0" u="none" strike="noStrike" kern="1200" cap="none" spc="-1" normalizeH="0" baseline="0" noProof="0" dirty="0">
                <a:ln>
                  <a:noFill/>
                </a:ln>
                <a:solidFill>
                  <a:srgbClr val="000000"/>
                </a:solidFill>
                <a:effectLst/>
                <a:uLnTx/>
                <a:uFillTx/>
                <a:latin typeface="Arial"/>
              </a:rPr>
              <a:t> no </a:t>
            </a:r>
            <a:r>
              <a:rPr kumimoji="0" lang="en-US" sz="1800" b="0" i="0" u="none" strike="noStrike" kern="1200" cap="none" spc="-1" normalizeH="0" baseline="0" noProof="0" dirty="0" err="1">
                <a:ln>
                  <a:noFill/>
                </a:ln>
                <a:solidFill>
                  <a:srgbClr val="000000"/>
                </a:solidFill>
                <a:effectLst/>
                <a:uLnTx/>
                <a:uFillTx/>
                <a:latin typeface="Arial"/>
              </a:rPr>
              <a:t>tener</a:t>
            </a:r>
            <a:r>
              <a:rPr kumimoji="0" lang="en-US" sz="1800" b="0" i="0" u="none" strike="noStrike" kern="1200" cap="none" spc="-1" normalizeH="0" baseline="0" noProof="0" dirty="0">
                <a:ln>
                  <a:noFill/>
                </a:ln>
                <a:solidFill>
                  <a:srgbClr val="000000"/>
                </a:solidFill>
                <a:effectLst/>
                <a:uLnTx/>
                <a:uFillTx/>
                <a:latin typeface="Arial"/>
              </a:rPr>
              <a:t> que </a:t>
            </a:r>
            <a:r>
              <a:rPr kumimoji="0" lang="en-US" sz="1800" b="0" i="0" u="none" strike="noStrike" kern="1200" cap="none" spc="-1" normalizeH="0" baseline="0" noProof="0" dirty="0" err="1">
                <a:ln>
                  <a:noFill/>
                </a:ln>
                <a:solidFill>
                  <a:srgbClr val="000000"/>
                </a:solidFill>
                <a:effectLst/>
                <a:uLnTx/>
                <a:uFillTx/>
                <a:latin typeface="Arial"/>
              </a:rPr>
              <a:t>crear</a:t>
            </a:r>
            <a:r>
              <a:rPr kumimoji="0" lang="en-US" sz="1800" b="0" i="0" u="none" strike="noStrike" kern="1200" cap="none" spc="-1" normalizeH="0" baseline="0" noProof="0" dirty="0">
                <a:ln>
                  <a:noFill/>
                </a:ln>
                <a:solidFill>
                  <a:srgbClr val="000000"/>
                </a:solidFill>
                <a:effectLst/>
                <a:uLnTx/>
                <a:uFillTx/>
                <a:latin typeface="Arial"/>
              </a:rPr>
              <a:t> un conjunto de </a:t>
            </a:r>
            <a:r>
              <a:rPr kumimoji="0" lang="en-US" sz="1800" b="0" i="0" u="none" strike="noStrike" kern="1200" cap="none" spc="-1" normalizeH="0" baseline="0" noProof="0" dirty="0" err="1">
                <a:ln>
                  <a:noFill/>
                </a:ln>
                <a:solidFill>
                  <a:srgbClr val="000000"/>
                </a:solidFill>
                <a:effectLst/>
                <a:uLnTx/>
                <a:uFillTx/>
                <a:latin typeface="Arial"/>
              </a:rPr>
              <a:t>validación</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sustituyendo</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su</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funcionalidad</a:t>
            </a:r>
            <a:r>
              <a:rPr kumimoji="0" lang="en-US" sz="1800" b="0" i="0" u="none" strike="noStrike" kern="1200" cap="none" spc="-1" normalizeH="0" baseline="0" noProof="0" dirty="0">
                <a:ln>
                  <a:noFill/>
                </a:ln>
                <a:solidFill>
                  <a:srgbClr val="000000"/>
                </a:solidFill>
                <a:effectLst/>
                <a:uLnTx/>
                <a:uFillTx/>
                <a:latin typeface="Arial"/>
              </a:rPr>
              <a:t> por la </a:t>
            </a:r>
            <a:r>
              <a:rPr kumimoji="0" lang="en-US" sz="1800" b="0" i="0" u="none" strike="noStrike" kern="1200" cap="none" spc="-1" normalizeH="0" baseline="0" noProof="0" dirty="0" err="1">
                <a:ln>
                  <a:noFill/>
                </a:ln>
                <a:solidFill>
                  <a:srgbClr val="000000"/>
                </a:solidFill>
                <a:effectLst/>
                <a:uLnTx/>
                <a:uFillTx/>
                <a:latin typeface="Arial"/>
              </a:rPr>
              <a:t>siguiente</a:t>
            </a:r>
            <a:r>
              <a:rPr kumimoji="0" lang="en-US" sz="1800" b="0" i="0" u="none" strike="noStrike" kern="1200" cap="none" spc="-1" normalizeH="0" baseline="0" noProof="0" dirty="0">
                <a:ln>
                  <a:noFill/>
                </a:ln>
                <a:solidFill>
                  <a:srgbClr val="000000"/>
                </a:solidFill>
                <a:effectLst/>
                <a:uLnTx/>
                <a:uFillTx/>
                <a:latin typeface="Arial"/>
              </a:rPr>
              <a:t> </a:t>
            </a:r>
            <a:r>
              <a:rPr kumimoji="0" lang="en-US" sz="1800" b="0" i="0" u="none" strike="noStrike" kern="1200" cap="none" spc="-1" normalizeH="0" baseline="0" noProof="0" dirty="0" err="1">
                <a:ln>
                  <a:noFill/>
                </a:ln>
                <a:solidFill>
                  <a:srgbClr val="000000"/>
                </a:solidFill>
                <a:effectLst/>
                <a:uLnTx/>
                <a:uFillTx/>
                <a:latin typeface="Arial"/>
              </a:rPr>
              <a:t>metodología</a:t>
            </a:r>
            <a:r>
              <a:rPr kumimoji="0" lang="en-US" sz="1800" b="0" i="0" u="none" strike="noStrike" kern="1200" cap="none" spc="-1" normalizeH="0" baseline="0" noProof="0" dirty="0">
                <a:ln>
                  <a:noFill/>
                </a:ln>
                <a:solidFill>
                  <a:srgbClr val="000000"/>
                </a:solidFill>
                <a:effectLst/>
                <a:uLnTx/>
                <a:uFillTx/>
                <a:latin typeface="Arial"/>
              </a:rPr>
              <a:t>:</a:t>
            </a: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endParaRPr kumimoji="0" lang="en-US" sz="1600" b="0" i="0" u="none" strike="noStrike" kern="1200" cap="none" spc="-1" normalizeH="0" baseline="0" noProof="0" dirty="0">
              <a:ln>
                <a:noFill/>
              </a:ln>
              <a:solidFill>
                <a:srgbClr val="000000"/>
              </a:solidFill>
              <a:effectLst/>
              <a:uLnTx/>
              <a:uFillTx/>
              <a:latin typeface="Arial"/>
            </a:endParaRP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endParaRPr kumimoji="0" lang="en-US" sz="1600" b="0" i="0" u="none" strike="noStrike" kern="1200" cap="none" spc="-1" normalizeH="0" baseline="0" noProof="0" dirty="0">
              <a:ln>
                <a:noFill/>
              </a:ln>
              <a:solidFill>
                <a:srgbClr val="000000"/>
              </a:solidFill>
              <a:effectLst/>
              <a:uLnTx/>
              <a:uFillTx/>
              <a:latin typeface="Arial"/>
            </a:endParaRP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Se </a:t>
            </a:r>
            <a:r>
              <a:rPr kumimoji="0" lang="en-US" sz="1600" b="0" i="0" u="none" strike="noStrike" kern="1200" cap="none" spc="-1" normalizeH="0" baseline="0" noProof="0" dirty="0" err="1">
                <a:ln>
                  <a:noFill/>
                </a:ln>
                <a:solidFill>
                  <a:srgbClr val="000000"/>
                </a:solidFill>
                <a:effectLst/>
                <a:uLnTx/>
                <a:uFillTx/>
                <a:latin typeface="Arial"/>
              </a:rPr>
              <a:t>hace</a:t>
            </a:r>
            <a:r>
              <a:rPr kumimoji="0" lang="en-US" sz="1600" b="0" i="0" u="none" strike="noStrike" kern="1200" cap="none" spc="-1" normalizeH="0" baseline="0" noProof="0" dirty="0">
                <a:ln>
                  <a:noFill/>
                </a:ln>
                <a:solidFill>
                  <a:srgbClr val="000000"/>
                </a:solidFill>
                <a:effectLst/>
                <a:uLnTx/>
                <a:uFillTx/>
                <a:latin typeface="Arial"/>
              </a:rPr>
              <a:t> una </a:t>
            </a:r>
            <a:r>
              <a:rPr kumimoji="0" lang="en-US" sz="1600" b="0" i="0" u="none" strike="noStrike" kern="1200" cap="none" spc="-1" normalizeH="0" baseline="0" noProof="0" dirty="0" err="1">
                <a:ln>
                  <a:noFill/>
                </a:ln>
                <a:solidFill>
                  <a:srgbClr val="000000"/>
                </a:solidFill>
                <a:effectLst/>
                <a:uLnTx/>
                <a:uFillTx/>
                <a:latin typeface="Arial"/>
              </a:rPr>
              <a:t>separación</a:t>
            </a:r>
            <a:r>
              <a:rPr kumimoji="0" lang="en-US" sz="1600" b="0" i="0" u="none" strike="noStrike" kern="1200" cap="none" spc="-1" normalizeH="0" baseline="0" noProof="0" dirty="0">
                <a:ln>
                  <a:noFill/>
                </a:ln>
                <a:solidFill>
                  <a:srgbClr val="000000"/>
                </a:solidFill>
                <a:effectLst/>
                <a:uLnTx/>
                <a:uFillTx/>
                <a:latin typeface="Arial"/>
              </a:rPr>
              <a:t> del </a:t>
            </a:r>
            <a:r>
              <a:rPr kumimoji="0" lang="en-US" sz="1600" b="0" i="0" u="none" strike="noStrike" kern="1200" cap="none" spc="-1" normalizeH="0" baseline="0" noProof="0" dirty="0" err="1">
                <a:ln>
                  <a:noFill/>
                </a:ln>
                <a:solidFill>
                  <a:srgbClr val="000000"/>
                </a:solidFill>
                <a:effectLst/>
                <a:uLnTx/>
                <a:uFillTx/>
                <a:latin typeface="Arial"/>
              </a:rPr>
              <a:t>datatest</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en</a:t>
            </a:r>
            <a:r>
              <a:rPr kumimoji="0" lang="en-US" sz="1600" b="0" i="0" u="none" strike="noStrike" kern="1200" cap="none" spc="-1" normalizeH="0" baseline="0" noProof="0" dirty="0">
                <a:ln>
                  <a:noFill/>
                </a:ln>
                <a:solidFill>
                  <a:srgbClr val="000000"/>
                </a:solidFill>
                <a:effectLst/>
                <a:uLnTx/>
                <a:uFillTx/>
                <a:latin typeface="Arial"/>
              </a:rPr>
              <a:t> k </a:t>
            </a:r>
            <a:r>
              <a:rPr kumimoji="0" lang="en-US" sz="1600" b="0" i="0" u="none" strike="noStrike" kern="1200" cap="none" spc="-1" normalizeH="0" baseline="0" noProof="0" dirty="0" err="1">
                <a:ln>
                  <a:noFill/>
                </a:ln>
                <a:solidFill>
                  <a:srgbClr val="000000"/>
                </a:solidFill>
                <a:effectLst/>
                <a:uLnTx/>
                <a:uFillTx/>
                <a:latin typeface="Arial"/>
              </a:rPr>
              <a:t>subconjuntos</a:t>
            </a:r>
            <a:r>
              <a:rPr kumimoji="0" lang="en-US" sz="1600" b="0" i="0" u="none" strike="noStrike" kern="1200" cap="none" spc="-1" normalizeH="0" baseline="0" noProof="0" dirty="0">
                <a:ln>
                  <a:noFill/>
                </a:ln>
                <a:solidFill>
                  <a:srgbClr val="000000"/>
                </a:solidFill>
                <a:effectLst/>
                <a:uLnTx/>
                <a:uFillTx/>
                <a:latin typeface="Arial"/>
              </a:rPr>
              <a:t> del </a:t>
            </a:r>
            <a:r>
              <a:rPr kumimoji="0" lang="en-US" sz="1600" b="0" i="0" u="none" strike="noStrike" kern="1200" cap="none" spc="-1" normalizeH="0" baseline="0" noProof="0" dirty="0" err="1">
                <a:ln>
                  <a:noFill/>
                </a:ln>
                <a:solidFill>
                  <a:srgbClr val="000000"/>
                </a:solidFill>
                <a:effectLst/>
                <a:uLnTx/>
                <a:uFillTx/>
                <a:latin typeface="Arial"/>
              </a:rPr>
              <a:t>mismo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tamaño</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457200" marR="0" lvl="1" indent="0" algn="just" defTabSz="914400" rtl="0" eaLnBrk="1" fontAlgn="auto" latinLnBrk="0" hangingPunct="1">
              <a:lnSpc>
                <a:spcPct val="100000"/>
              </a:lnSpc>
              <a:spcBef>
                <a:spcPts val="32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Se </a:t>
            </a:r>
            <a:r>
              <a:rPr kumimoji="0" lang="en-US" sz="1600" b="0" i="0" u="none" strike="noStrike" kern="1200" cap="none" spc="-1" normalizeH="0" baseline="0" noProof="0" dirty="0" err="1">
                <a:ln>
                  <a:noFill/>
                </a:ln>
                <a:solidFill>
                  <a:srgbClr val="000000"/>
                </a:solidFill>
                <a:effectLst/>
                <a:uLnTx/>
                <a:uFillTx/>
                <a:latin typeface="Arial"/>
              </a:rPr>
              <a:t>realiza</a:t>
            </a:r>
            <a:r>
              <a:rPr kumimoji="0" lang="en-US" sz="1600" b="0" i="0" u="none" strike="noStrike" kern="1200" cap="none" spc="-1" normalizeH="0" baseline="0" noProof="0" dirty="0">
                <a:ln>
                  <a:noFill/>
                </a:ln>
                <a:solidFill>
                  <a:srgbClr val="000000"/>
                </a:solidFill>
                <a:effectLst/>
                <a:uLnTx/>
                <a:uFillTx/>
                <a:latin typeface="Arial"/>
              </a:rPr>
              <a:t> el k -1 conjuntos para </a:t>
            </a:r>
            <a:r>
              <a:rPr kumimoji="0" lang="en-US" sz="1600" b="0" i="0" u="none" strike="noStrike" kern="1200" cap="none" spc="-1" normalizeH="0" baseline="0" noProof="0" dirty="0" err="1">
                <a:ln>
                  <a:noFill/>
                </a:ln>
                <a:solidFill>
                  <a:srgbClr val="000000"/>
                </a:solidFill>
                <a:effectLst/>
                <a:uLnTx/>
                <a:uFillTx/>
                <a:latin typeface="Arial"/>
              </a:rPr>
              <a:t>entrenar</a:t>
            </a:r>
            <a:r>
              <a:rPr kumimoji="0" lang="en-US" sz="1600" b="0" i="0" u="none" strike="noStrike" kern="1200" cap="none" spc="-1" normalizeH="0" baseline="0" noProof="0" dirty="0">
                <a:ln>
                  <a:noFill/>
                </a:ln>
                <a:solidFill>
                  <a:srgbClr val="000000"/>
                </a:solidFill>
                <a:effectLst/>
                <a:uLnTx/>
                <a:uFillTx/>
                <a:latin typeface="Arial"/>
              </a:rPr>
              <a:t> y 1 para </a:t>
            </a:r>
            <a:r>
              <a:rPr kumimoji="0" lang="en-US" sz="1600" b="0" i="0" u="none" strike="noStrike" kern="1200" cap="none" spc="-1" normalizeH="0" baseline="0" noProof="0" dirty="0" err="1">
                <a:ln>
                  <a:noFill/>
                </a:ln>
                <a:solidFill>
                  <a:srgbClr val="000000"/>
                </a:solidFill>
                <a:effectLst/>
                <a:uLnTx/>
                <a:uFillTx/>
                <a:latin typeface="Arial"/>
              </a:rPr>
              <a:t>validación</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457200" marR="0" lvl="1" indent="0" algn="just" defTabSz="914400" rtl="0" eaLnBrk="1" fontAlgn="auto" latinLnBrk="0" hangingPunct="1">
              <a:lnSpc>
                <a:spcPct val="100000"/>
              </a:lnSpc>
              <a:spcBef>
                <a:spcPts val="32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Se </a:t>
            </a:r>
            <a:r>
              <a:rPr kumimoji="0" lang="en-US" sz="1600" b="0" i="0" u="none" strike="noStrike" kern="1200" cap="none" spc="-1" normalizeH="0" baseline="0" noProof="0" dirty="0" err="1">
                <a:ln>
                  <a:noFill/>
                </a:ln>
                <a:solidFill>
                  <a:srgbClr val="000000"/>
                </a:solidFill>
                <a:effectLst/>
                <a:uLnTx/>
                <a:uFillTx/>
                <a:latin typeface="Arial"/>
              </a:rPr>
              <a:t>repite</a:t>
            </a:r>
            <a:r>
              <a:rPr kumimoji="0" lang="en-US" sz="1600" b="0" i="0" u="none" strike="noStrike" kern="1200" cap="none" spc="-1" normalizeH="0" baseline="0" noProof="0" dirty="0">
                <a:ln>
                  <a:noFill/>
                </a:ln>
                <a:solidFill>
                  <a:srgbClr val="000000"/>
                </a:solidFill>
                <a:effectLst/>
                <a:uLnTx/>
                <a:uFillTx/>
                <a:latin typeface="Arial"/>
              </a:rPr>
              <a:t> el </a:t>
            </a:r>
            <a:r>
              <a:rPr kumimoji="0" lang="en-US" sz="1600" b="0" i="0" u="none" strike="noStrike" kern="1200" cap="none" spc="-1" normalizeH="0" baseline="0" noProof="0" dirty="0" err="1">
                <a:ln>
                  <a:noFill/>
                </a:ln>
                <a:solidFill>
                  <a:srgbClr val="000000"/>
                </a:solidFill>
                <a:effectLst/>
                <a:uLnTx/>
                <a:uFillTx/>
                <a:latin typeface="Arial"/>
              </a:rPr>
              <a:t>procedimiento</a:t>
            </a:r>
            <a:r>
              <a:rPr kumimoji="0" lang="en-US" sz="1600" b="0" i="0" u="none" strike="noStrike" kern="1200" cap="none" spc="-1" normalizeH="0" baseline="0" noProof="0" dirty="0">
                <a:ln>
                  <a:noFill/>
                </a:ln>
                <a:solidFill>
                  <a:srgbClr val="000000"/>
                </a:solidFill>
                <a:effectLst/>
                <a:uLnTx/>
                <a:uFillTx/>
                <a:latin typeface="Arial"/>
              </a:rPr>
              <a:t> k </a:t>
            </a:r>
            <a:r>
              <a:rPr kumimoji="0" lang="en-US" sz="1600" b="0" i="0" u="none" strike="noStrike" kern="1200" cap="none" spc="-1" normalizeH="0" baseline="0" noProof="0" dirty="0" err="1">
                <a:ln>
                  <a:noFill/>
                </a:ln>
                <a:solidFill>
                  <a:srgbClr val="000000"/>
                </a:solidFill>
                <a:effectLst/>
                <a:uLnTx/>
                <a:uFillTx/>
                <a:latin typeface="Arial"/>
              </a:rPr>
              <a:t>veces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rotando</a:t>
            </a:r>
            <a:r>
              <a:rPr kumimoji="0" lang="en-US" sz="1600" b="0" i="0" u="none" strike="noStrike" kern="1200" cap="none" spc="-1" normalizeH="0" baseline="0" noProof="0" dirty="0">
                <a:ln>
                  <a:noFill/>
                </a:ln>
                <a:solidFill>
                  <a:srgbClr val="000000"/>
                </a:solidFill>
                <a:effectLst/>
                <a:uLnTx/>
                <a:uFillTx/>
                <a:latin typeface="Arial"/>
              </a:rPr>
              <a:t> el conjunto de </a:t>
            </a:r>
            <a:r>
              <a:rPr kumimoji="0" lang="en-US" sz="1600" b="0" i="0" u="none" strike="noStrike" kern="1200" cap="none" spc="-1" normalizeH="0" baseline="0" noProof="0" dirty="0" err="1">
                <a:ln>
                  <a:noFill/>
                </a:ln>
                <a:solidFill>
                  <a:srgbClr val="000000"/>
                </a:solidFill>
                <a:effectLst/>
                <a:uLnTx/>
                <a:uFillTx/>
                <a:latin typeface="Arial"/>
              </a:rPr>
              <a:t>validación</a:t>
            </a:r>
            <a:r>
              <a:rPr kumimoji="0" lang="en-US" sz="1600" b="0" i="0" u="none" strike="noStrike" kern="1200" cap="none" spc="-1" normalizeH="0" baseline="0" noProof="0" dirty="0">
                <a:ln>
                  <a:noFill/>
                </a:ln>
                <a:solidFill>
                  <a:srgbClr val="000000"/>
                </a:solidFill>
                <a:effectLst/>
                <a:uLnTx/>
                <a:uFillTx/>
                <a:latin typeface="Arial"/>
              </a:rPr>
              <a:t>.</a:t>
            </a:r>
            <a:endParaRPr kumimoji="0" lang="en-US" sz="1600" b="0" i="0" u="none" strike="noStrike" kern="1200" cap="none" spc="-1" normalizeH="0" baseline="0" noProof="0" dirty="0">
              <a:ln>
                <a:noFill/>
              </a:ln>
              <a:solidFill>
                <a:prstClr val="black"/>
              </a:solidFill>
              <a:effectLst/>
              <a:uLnTx/>
              <a:uFillTx/>
              <a:latin typeface="Arial"/>
            </a:endParaRPr>
          </a:p>
          <a:p>
            <a:pPr marL="457200" marR="0" lvl="1" indent="0" algn="just" defTabSz="914400" rtl="0" eaLnBrk="1" fontAlgn="auto" latinLnBrk="0" hangingPunct="1">
              <a:lnSpc>
                <a:spcPct val="100000"/>
              </a:lnSpc>
              <a:spcBef>
                <a:spcPts val="32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ndParaRP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Se </a:t>
            </a:r>
            <a:r>
              <a:rPr kumimoji="0" lang="en-US" sz="1600" b="0" i="0" u="none" strike="noStrike" kern="1200" cap="none" spc="-1" normalizeH="0" baseline="0" noProof="0" dirty="0" err="1">
                <a:ln>
                  <a:noFill/>
                </a:ln>
                <a:solidFill>
                  <a:srgbClr val="000000"/>
                </a:solidFill>
                <a:effectLst/>
                <a:uLnTx/>
                <a:uFillTx/>
                <a:latin typeface="Arial"/>
              </a:rPr>
              <a:t>evalúa</a:t>
            </a:r>
            <a:r>
              <a:rPr kumimoji="0" lang="en-US" sz="1600" b="0" i="0" u="none" strike="noStrike" kern="1200" cap="none" spc="-1" normalizeH="0" baseline="0" noProof="0" dirty="0">
                <a:ln>
                  <a:noFill/>
                </a:ln>
                <a:solidFill>
                  <a:srgbClr val="000000"/>
                </a:solidFill>
                <a:effectLst/>
                <a:uLnTx/>
                <a:uFillTx/>
                <a:latin typeface="Arial"/>
              </a:rPr>
              <a:t> con la </a:t>
            </a:r>
            <a:r>
              <a:rPr kumimoji="0" lang="en-US" sz="1600" b="0" i="0" u="none" strike="noStrike" kern="1200" cap="none" spc="-1" normalizeH="0" baseline="0" noProof="0" dirty="0" err="1">
                <a:ln>
                  <a:noFill/>
                </a:ln>
                <a:solidFill>
                  <a:srgbClr val="000000"/>
                </a:solidFill>
                <a:effectLst/>
                <a:uLnTx/>
                <a:uFillTx/>
                <a:latin typeface="Arial"/>
              </a:rPr>
              <a:t>métrica</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seleccionada</a:t>
            </a:r>
            <a:r>
              <a:rPr kumimoji="0" lang="en-US" sz="1600" b="0" i="0" u="none" strike="noStrike" kern="1200" cap="none" spc="-1" normalizeH="0" baseline="0" noProof="0" dirty="0">
                <a:ln>
                  <a:noFill/>
                </a:ln>
                <a:solidFill>
                  <a:srgbClr val="000000"/>
                </a:solidFill>
                <a:effectLst/>
                <a:uLnTx/>
                <a:uFillTx/>
                <a:latin typeface="Arial"/>
              </a:rPr>
              <a:t>.</a:t>
            </a: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endParaRPr kumimoji="0" lang="en-US" sz="1600" b="0" i="0" u="none" strike="noStrike" kern="1200" cap="none" spc="-1" normalizeH="0" baseline="0" noProof="0" dirty="0">
              <a:ln>
                <a:noFill/>
              </a:ln>
              <a:solidFill>
                <a:srgbClr val="000000"/>
              </a:solidFill>
              <a:effectLst/>
              <a:uLnTx/>
              <a:uFillTx/>
              <a:latin typeface="Arial"/>
            </a:endParaRPr>
          </a:p>
          <a:p>
            <a:pPr marL="743040" marR="0" lvl="1" indent="-285120" algn="just" defTabSz="914400" rtl="0" eaLnBrk="1" fontAlgn="auto" latinLnBrk="0" hangingPunct="1">
              <a:lnSpc>
                <a:spcPct val="100000"/>
              </a:lnSpc>
              <a:spcBef>
                <a:spcPts val="320"/>
              </a:spcBef>
              <a:spcAft>
                <a:spcPts val="0"/>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Arial"/>
              </a:rPr>
              <a:t>Se </a:t>
            </a:r>
            <a:r>
              <a:rPr kumimoji="0" lang="en-US" sz="1600" b="0" i="0" u="none" strike="noStrike" kern="1200" cap="none" spc="-1" normalizeH="0" baseline="0" noProof="0" dirty="0" err="1">
                <a:ln>
                  <a:noFill/>
                </a:ln>
                <a:solidFill>
                  <a:srgbClr val="000000"/>
                </a:solidFill>
                <a:effectLst/>
                <a:uLnTx/>
                <a:uFillTx/>
                <a:latin typeface="Arial"/>
              </a:rPr>
              <a:t>promedian</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los</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errores</a:t>
            </a:r>
            <a:r>
              <a:rPr kumimoji="0" lang="en-US" sz="1600" b="0" i="0" u="none" strike="noStrike" kern="1200" cap="none" spc="-1" normalizeH="0" baseline="0" noProof="0" dirty="0">
                <a:ln>
                  <a:noFill/>
                </a:ln>
                <a:solidFill>
                  <a:srgbClr val="000000"/>
                </a:solidFill>
                <a:effectLst/>
                <a:uLnTx/>
                <a:uFillTx/>
                <a:latin typeface="Arial"/>
              </a:rPr>
              <a:t> de </a:t>
            </a:r>
            <a:r>
              <a:rPr kumimoji="0" lang="en-US" sz="1600" b="0" i="0" u="none" strike="noStrike" kern="1200" cap="none" spc="-1" normalizeH="0" baseline="0" noProof="0" dirty="0" err="1">
                <a:ln>
                  <a:noFill/>
                </a:ln>
                <a:solidFill>
                  <a:srgbClr val="000000"/>
                </a:solidFill>
                <a:effectLst/>
                <a:uLnTx/>
                <a:uFillTx/>
                <a:latin typeface="Arial"/>
              </a:rPr>
              <a:t>validación</a:t>
            </a:r>
            <a:r>
              <a:rPr kumimoji="0" lang="en-US" sz="1600" b="0" i="0" u="none" strike="noStrike" kern="1200" cap="none" spc="-1" normalizeH="0" baseline="0" noProof="0" dirty="0">
                <a:ln>
                  <a:noFill/>
                </a:ln>
                <a:solidFill>
                  <a:srgbClr val="000000"/>
                </a:solidFill>
                <a:effectLst/>
                <a:uLnTx/>
                <a:uFillTx/>
                <a:latin typeface="Arial"/>
              </a:rPr>
              <a:t> para </a:t>
            </a:r>
            <a:r>
              <a:rPr kumimoji="0" lang="en-US" sz="1600" b="0" i="0" u="none" strike="noStrike" kern="1200" cap="none" spc="-1" normalizeH="0" baseline="0" noProof="0" dirty="0" err="1">
                <a:ln>
                  <a:noFill/>
                </a:ln>
                <a:solidFill>
                  <a:srgbClr val="000000"/>
                </a:solidFill>
                <a:effectLst/>
                <a:uLnTx/>
                <a:uFillTx/>
                <a:latin typeface="Arial"/>
              </a:rPr>
              <a:t>obtener</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Arial"/>
              </a:rPr>
              <a:t>el</a:t>
            </a:r>
            <a:r>
              <a:rPr kumimoji="0" lang="en-US" sz="1600" b="0" i="0" u="none" strike="noStrike" kern="1200" cap="none" spc="-1" normalizeH="0" baseline="0" noProof="0" dirty="0">
                <a:ln>
                  <a:noFill/>
                </a:ln>
                <a:solidFill>
                  <a:srgbClr val="000000"/>
                </a:solidFill>
                <a:effectLst/>
                <a:uLnTx/>
                <a:uFillTx/>
                <a:latin typeface="Arial"/>
              </a:rPr>
              <a:t> error de cross-validation.</a:t>
            </a:r>
            <a:endParaRPr kumimoji="0" lang="en-US" sz="1600" b="0" i="0" u="none" strike="noStrike" kern="1200" cap="none" spc="-1" normalizeH="0" baseline="0" noProof="0" dirty="0">
              <a:ln>
                <a:noFill/>
              </a:ln>
              <a:solidFill>
                <a:prstClr val="black"/>
              </a:solidFill>
              <a:effectLst/>
              <a:uLnTx/>
              <a:uFillTx/>
              <a:latin typeface="Arial"/>
            </a:endParaRPr>
          </a:p>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ndParaRPr>
          </a:p>
        </p:txBody>
      </p:sp>
      <p:sp>
        <p:nvSpPr>
          <p:cNvPr id="597"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Arial"/>
              </a:rPr>
              <a:t>Cross-validation</a:t>
            </a:r>
            <a:endParaRPr kumimoji="0" lang="en-US" sz="3200" b="0" i="0" u="none" strike="noStrike" kern="1200" cap="none" spc="-1" normalizeH="0" baseline="0" noProof="0" dirty="0">
              <a:ln>
                <a:noFill/>
              </a:ln>
              <a:solidFill>
                <a:prstClr val="black"/>
              </a:solidFill>
              <a:effectLst/>
              <a:uLnTx/>
              <a:uFillTx/>
              <a:latin typeface="Arial"/>
            </a:endParaRPr>
          </a:p>
        </p:txBody>
      </p:sp>
      <p:pic>
        <p:nvPicPr>
          <p:cNvPr id="598" name="Imagen 5"/>
          <p:cNvPicPr/>
          <p:nvPr/>
        </p:nvPicPr>
        <p:blipFill>
          <a:blip r:embed="rId2">
            <a:extLst>
              <a:ext uri="{28A0092B-C50C-407E-A947-70E740481C1C}">
                <a14:useLocalDpi xmlns:a14="http://schemas.microsoft.com/office/drawing/2010/main" val="0"/>
              </a:ext>
            </a:extLst>
          </a:blip>
          <a:stretch>
            <a:fillRect/>
          </a:stretch>
        </p:blipFill>
        <p:spPr>
          <a:xfrm>
            <a:off x="7943228" y="2890231"/>
            <a:ext cx="3963500" cy="2534787"/>
          </a:xfrm>
          <a:prstGeom prst="rect">
            <a:avLst/>
          </a:prstGeom>
          <a:ln>
            <a:noFill/>
          </a:ln>
        </p:spPr>
      </p:pic>
    </p:spTree>
    <p:extLst>
      <p:ext uri="{BB962C8B-B14F-4D97-AF65-F5344CB8AC3E}">
        <p14:creationId xmlns:p14="http://schemas.microsoft.com/office/powerpoint/2010/main" val="108697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a:ln>
                  <a:noFill/>
                </a:ln>
                <a:solidFill>
                  <a:srgbClr val="0097B6"/>
                </a:solidFill>
                <a:effectLst/>
                <a:uLnTx/>
                <a:uFillTx/>
                <a:latin typeface="Arial"/>
              </a:rPr>
              <a:t>Conceptos ml</a:t>
            </a:r>
            <a:endParaRPr kumimoji="0" lang="en-US" sz="4800" b="0" i="0" u="none" strike="noStrike" kern="1200" cap="none" spc="-1" normalizeH="0" baseline="0" noProof="0">
              <a:ln>
                <a:noFill/>
              </a:ln>
              <a:solidFill>
                <a:prstClr val="black"/>
              </a:solidFill>
              <a:effectLst/>
              <a:uLnTx/>
              <a:uFillTx/>
              <a:latin typeface="Arial"/>
            </a:endParaRPr>
          </a:p>
        </p:txBody>
      </p:sp>
      <p:sp>
        <p:nvSpPr>
          <p:cNvPr id="600" name="CustomShape 2"/>
          <p:cNvSpPr/>
          <p:nvPr/>
        </p:nvSpPr>
        <p:spPr>
          <a:xfrm>
            <a:off x="334800" y="1916640"/>
            <a:ext cx="11448360" cy="390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0" marR="0" lvl="0" indent="0" algn="just" defTabSz="914400" rtl="0" eaLnBrk="1" fontAlgn="auto" latinLnBrk="0" hangingPunct="1">
              <a:lnSpc>
                <a:spcPct val="100000"/>
              </a:lnSpc>
              <a:spcBef>
                <a:spcPts val="241"/>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182880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p:txBody>
      </p:sp>
      <p:sp>
        <p:nvSpPr>
          <p:cNvPr id="601" name="CustomShape 3"/>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rPr>
              <a:t>Validación</a:t>
            </a:r>
            <a:r>
              <a:rPr kumimoji="0" lang="en-US" sz="3200" b="0" i="0" u="none" strike="noStrike" kern="1200" cap="none" spc="-1" normalizeH="0" baseline="0" noProof="0" dirty="0">
                <a:ln>
                  <a:noFill/>
                </a:ln>
                <a:solidFill>
                  <a:srgbClr val="000000"/>
                </a:solidFill>
                <a:effectLst/>
                <a:uLnTx/>
                <a:uFillTx/>
                <a:latin typeface="Arial"/>
              </a:rPr>
              <a:t> </a:t>
            </a:r>
            <a:r>
              <a:rPr kumimoji="0" lang="en-US" sz="3200" b="0" i="0" u="none" strike="noStrike" kern="1200" cap="none" spc="-1" normalizeH="0" baseline="0" noProof="0" dirty="0" err="1">
                <a:ln>
                  <a:noFill/>
                </a:ln>
                <a:solidFill>
                  <a:srgbClr val="000000"/>
                </a:solidFill>
                <a:effectLst/>
                <a:uLnTx/>
                <a:uFillTx/>
                <a:latin typeface="Arial"/>
              </a:rPr>
              <a:t>fija</a:t>
            </a:r>
            <a:r>
              <a:rPr kumimoji="0" lang="en-US" sz="3200" b="0" i="0" u="none" strike="noStrike" kern="1200" cap="none" spc="-1" normalizeH="0" baseline="0" noProof="0" dirty="0">
                <a:ln>
                  <a:noFill/>
                </a:ln>
                <a:solidFill>
                  <a:srgbClr val="000000"/>
                </a:solidFill>
                <a:effectLst/>
                <a:uLnTx/>
                <a:uFillTx/>
                <a:latin typeface="Arial"/>
              </a:rPr>
              <a:t> VS. Cross-validation</a:t>
            </a:r>
            <a:endParaRPr kumimoji="0" lang="en-US" sz="3200" b="0" i="0" u="none" strike="noStrike" kern="1200" cap="none" spc="-1" normalizeH="0" baseline="0" noProof="0" dirty="0">
              <a:ln>
                <a:noFill/>
              </a:ln>
              <a:solidFill>
                <a:prstClr val="black"/>
              </a:solidFill>
              <a:effectLst/>
              <a:uLnTx/>
              <a:uFillTx/>
              <a:latin typeface="Arial"/>
            </a:endParaRPr>
          </a:p>
        </p:txBody>
      </p:sp>
      <p:pic>
        <p:nvPicPr>
          <p:cNvPr id="602" name="Imagen 2"/>
          <p:cNvPicPr/>
          <p:nvPr/>
        </p:nvPicPr>
        <p:blipFill>
          <a:blip r:embed="rId2">
            <a:extLst>
              <a:ext uri="{28A0092B-C50C-407E-A947-70E740481C1C}">
                <a14:useLocalDpi xmlns:a14="http://schemas.microsoft.com/office/drawing/2010/main" val="0"/>
              </a:ext>
            </a:extLst>
          </a:blip>
          <a:srcRect/>
          <a:stretch/>
        </p:blipFill>
        <p:spPr>
          <a:xfrm>
            <a:off x="777968" y="2198059"/>
            <a:ext cx="4198234" cy="1239840"/>
          </a:xfrm>
          <a:prstGeom prst="rect">
            <a:avLst/>
          </a:prstGeom>
          <a:ln>
            <a:noFill/>
          </a:ln>
        </p:spPr>
      </p:pic>
      <p:pic>
        <p:nvPicPr>
          <p:cNvPr id="603" name="Imagen 7"/>
          <p:cNvPicPr/>
          <p:nvPr/>
        </p:nvPicPr>
        <p:blipFill>
          <a:blip r:embed="rId3">
            <a:extLst>
              <a:ext uri="{28A0092B-C50C-407E-A947-70E740481C1C}">
                <a14:useLocalDpi xmlns:a14="http://schemas.microsoft.com/office/drawing/2010/main" val="0"/>
              </a:ext>
            </a:extLst>
          </a:blip>
          <a:srcRect/>
          <a:stretch/>
        </p:blipFill>
        <p:spPr>
          <a:xfrm>
            <a:off x="985520" y="3719318"/>
            <a:ext cx="3783130" cy="2272396"/>
          </a:xfrm>
          <a:prstGeom prst="rect">
            <a:avLst/>
          </a:prstGeom>
          <a:ln>
            <a:noFill/>
          </a:ln>
        </p:spPr>
      </p:pic>
      <p:graphicFrame>
        <p:nvGraphicFramePr>
          <p:cNvPr id="2" name="Tabla 2">
            <a:extLst>
              <a:ext uri="{FF2B5EF4-FFF2-40B4-BE49-F238E27FC236}">
                <a16:creationId xmlns:a16="http://schemas.microsoft.com/office/drawing/2014/main" id="{C9FF6A42-55FF-450D-A879-B09AE9D0E203}"/>
              </a:ext>
            </a:extLst>
          </p:cNvPr>
          <p:cNvGraphicFramePr>
            <a:graphicFrameLocks noGrp="1"/>
          </p:cNvGraphicFramePr>
          <p:nvPr/>
        </p:nvGraphicFramePr>
        <p:xfrm>
          <a:off x="5559344" y="2152983"/>
          <a:ext cx="6561702" cy="3342801"/>
        </p:xfrm>
        <a:graphic>
          <a:graphicData uri="http://schemas.openxmlformats.org/drawingml/2006/table">
            <a:tbl>
              <a:tblPr firstRow="1" bandRow="1">
                <a:tableStyleId>{5C22544A-7EE6-4342-B048-85BDC9FD1C3A}</a:tableStyleId>
              </a:tblPr>
              <a:tblGrid>
                <a:gridCol w="3280851">
                  <a:extLst>
                    <a:ext uri="{9D8B030D-6E8A-4147-A177-3AD203B41FA5}">
                      <a16:colId xmlns:a16="http://schemas.microsoft.com/office/drawing/2014/main" val="3551397876"/>
                    </a:ext>
                  </a:extLst>
                </a:gridCol>
                <a:gridCol w="3280851">
                  <a:extLst>
                    <a:ext uri="{9D8B030D-6E8A-4147-A177-3AD203B41FA5}">
                      <a16:colId xmlns:a16="http://schemas.microsoft.com/office/drawing/2014/main" val="3262608808"/>
                    </a:ext>
                  </a:extLst>
                </a:gridCol>
              </a:tblGrid>
              <a:tr h="5635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noStrike" spc="-1" dirty="0">
                          <a:solidFill>
                            <a:srgbClr val="00B050"/>
                          </a:solidFill>
                          <a:latin typeface="Wingdings"/>
                          <a:ea typeface="+mn-ea"/>
                        </a:rPr>
                        <a:t> </a:t>
                      </a:r>
                      <a:r>
                        <a:rPr lang="en-US" b="0" strike="noStrike" spc="-1" dirty="0" err="1">
                          <a:solidFill>
                            <a:srgbClr val="00B050"/>
                          </a:solidFill>
                          <a:latin typeface="+mn-lt"/>
                          <a:ea typeface="+mn-ea"/>
                        </a:rPr>
                        <a:t>Ventajas</a:t>
                      </a:r>
                      <a:r>
                        <a:rPr lang="en-US" b="0" strike="noStrike" spc="-1" dirty="0">
                          <a:solidFill>
                            <a:srgbClr val="00B050"/>
                          </a:solidFill>
                          <a:latin typeface="+mn-lt"/>
                          <a:ea typeface="+mn-ea"/>
                        </a:rPr>
                        <a:t> CV</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strike="noStrike" spc="-1" dirty="0">
                          <a:solidFill>
                            <a:srgbClr val="FF0000"/>
                          </a:solidFill>
                          <a:latin typeface="+mn-lt"/>
                          <a:ea typeface="+mn-ea"/>
                        </a:rPr>
                        <a:t> </a:t>
                      </a:r>
                      <a:r>
                        <a:rPr lang="en-US" sz="1800" b="0" strike="noStrike" spc="-1" dirty="0">
                          <a:solidFill>
                            <a:srgbClr val="FF0000"/>
                          </a:solidFill>
                          <a:latin typeface="Wingdings"/>
                          <a:ea typeface="+mn-ea"/>
                        </a:rPr>
                        <a:t> </a:t>
                      </a:r>
                      <a:r>
                        <a:rPr lang="en-US" sz="1800" b="0" strike="noStrike" spc="-1" dirty="0" err="1">
                          <a:solidFill>
                            <a:srgbClr val="FF0000"/>
                          </a:solidFill>
                          <a:latin typeface="+mn-lt"/>
                          <a:ea typeface="+mn-ea"/>
                        </a:rPr>
                        <a:t>Desventajas</a:t>
                      </a:r>
                      <a:r>
                        <a:rPr lang="en-US" sz="1800" b="0" strike="noStrike" spc="-1" dirty="0">
                          <a:solidFill>
                            <a:srgbClr val="FF0000"/>
                          </a:solidFill>
                          <a:latin typeface="+mn-lt"/>
                          <a:ea typeface="+mn-ea"/>
                        </a:rPr>
                        <a:t> CV</a:t>
                      </a:r>
                      <a:endParaRPr lang="en-GB" dirty="0"/>
                    </a:p>
                  </a:txBody>
                  <a:tcPr/>
                </a:tc>
                <a:extLst>
                  <a:ext uri="{0D108BD9-81ED-4DB2-BD59-A6C34878D82A}">
                    <a16:rowId xmlns:a16="http://schemas.microsoft.com/office/drawing/2014/main" val="3855255352"/>
                  </a:ext>
                </a:extLst>
              </a:tr>
              <a:tr h="1389617">
                <a:tc>
                  <a:txBody>
                    <a:bodyPr/>
                    <a:lstStyle/>
                    <a:p>
                      <a:pPr algn="l"/>
                      <a:endParaRPr lang="en-GB" sz="1800" dirty="0"/>
                    </a:p>
                  </a:txBody>
                  <a:tcPr/>
                </a:tc>
                <a:tc>
                  <a:txBody>
                    <a:bodyPr/>
                    <a:lstStyle/>
                    <a:p>
                      <a:pPr algn="l"/>
                      <a:endParaRPr lang="en-GB" sz="1800" dirty="0"/>
                    </a:p>
                  </a:txBody>
                  <a:tcPr/>
                </a:tc>
                <a:extLst>
                  <a:ext uri="{0D108BD9-81ED-4DB2-BD59-A6C34878D82A}">
                    <a16:rowId xmlns:a16="http://schemas.microsoft.com/office/drawing/2014/main" val="2105613428"/>
                  </a:ext>
                </a:extLst>
              </a:tr>
              <a:tr h="1389617">
                <a:tc>
                  <a:txBody>
                    <a:bodyPr/>
                    <a:lstStyle/>
                    <a:p>
                      <a:pPr algn="l"/>
                      <a:endParaRPr lang="en-GB" sz="1800" dirty="0"/>
                    </a:p>
                  </a:txBody>
                  <a:tcPr/>
                </a:tc>
                <a:tc>
                  <a:txBody>
                    <a:bodyPr/>
                    <a:lstStyle/>
                    <a:p>
                      <a:pPr algn="l"/>
                      <a:endParaRPr lang="en-GB" sz="1800" dirty="0"/>
                    </a:p>
                  </a:txBody>
                  <a:tcPr/>
                </a:tc>
                <a:extLst>
                  <a:ext uri="{0D108BD9-81ED-4DB2-BD59-A6C34878D82A}">
                    <a16:rowId xmlns:a16="http://schemas.microsoft.com/office/drawing/2014/main" val="136762561"/>
                  </a:ext>
                </a:extLst>
              </a:tr>
            </a:tbl>
          </a:graphicData>
        </a:graphic>
      </p:graphicFrame>
      <p:sp>
        <p:nvSpPr>
          <p:cNvPr id="3" name="CuadroTexto 2">
            <a:extLst>
              <a:ext uri="{FF2B5EF4-FFF2-40B4-BE49-F238E27FC236}">
                <a16:creationId xmlns:a16="http://schemas.microsoft.com/office/drawing/2014/main" id="{7D780CE4-5FF3-4C04-8C82-27BA3C391864}"/>
              </a:ext>
            </a:extLst>
          </p:cNvPr>
          <p:cNvSpPr txBox="1"/>
          <p:nvPr/>
        </p:nvSpPr>
        <p:spPr>
          <a:xfrm>
            <a:off x="5591700" y="2817979"/>
            <a:ext cx="335230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err="1">
                <a:ln>
                  <a:noFill/>
                </a:ln>
                <a:solidFill>
                  <a:srgbClr val="000000"/>
                </a:solidFill>
                <a:effectLst/>
                <a:uLnTx/>
                <a:uFillTx/>
                <a:latin typeface="Arial"/>
                <a:ea typeface="+mn-ea"/>
              </a:rPr>
              <a:t>Permite</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aprovechar</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más</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volumen</a:t>
            </a:r>
            <a:r>
              <a:rPr kumimoji="0" lang="en-US" sz="1800" b="0" i="0" u="none" strike="noStrike" kern="1200" cap="none" spc="-1" normalizeH="0" baseline="0" noProof="0" dirty="0">
                <a:ln>
                  <a:noFill/>
                </a:ln>
                <a:solidFill>
                  <a:srgbClr val="000000"/>
                </a:solidFill>
                <a:effectLst/>
                <a:uLnTx/>
                <a:uFillTx/>
                <a:latin typeface="Arial"/>
                <a:ea typeface="+mn-ea"/>
              </a:rPr>
              <a:t> del dataset para </a:t>
            </a:r>
            <a:r>
              <a:rPr kumimoji="0" lang="en-US" sz="1800" b="0" i="0" u="none" strike="noStrike" kern="1200" cap="none" spc="-1" normalizeH="0" baseline="0" noProof="0" dirty="0" err="1">
                <a:ln>
                  <a:noFill/>
                </a:ln>
                <a:solidFill>
                  <a:srgbClr val="000000"/>
                </a:solidFill>
                <a:effectLst/>
                <a:uLnTx/>
                <a:uFillTx/>
                <a:latin typeface="Arial"/>
                <a:ea typeface="+mn-ea"/>
              </a:rPr>
              <a:t>su</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uso</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como</a:t>
            </a:r>
            <a:r>
              <a:rPr kumimoji="0" lang="en-US" sz="1800" b="0" i="0" u="none" strike="noStrike" kern="1200" cap="none" spc="-1" normalizeH="0" baseline="0" noProof="0" dirty="0">
                <a:ln>
                  <a:noFill/>
                </a:ln>
                <a:solidFill>
                  <a:srgbClr val="000000"/>
                </a:solidFill>
                <a:effectLst/>
                <a:uLnTx/>
                <a:uFillTx/>
                <a:latin typeface="Arial"/>
                <a:ea typeface="+mn-ea"/>
              </a:rPr>
              <a:t> train </a:t>
            </a:r>
            <a:r>
              <a:rPr kumimoji="0" lang="en-US" sz="1800" b="0" i="0" u="none" strike="noStrike" kern="1200" cap="none" spc="-1" normalizeH="0" baseline="0" noProof="0" dirty="0" err="1">
                <a:ln>
                  <a:noFill/>
                </a:ln>
                <a:solidFill>
                  <a:srgbClr val="000000"/>
                </a:solidFill>
                <a:effectLst/>
                <a:uLnTx/>
                <a:uFillTx/>
                <a:latin typeface="Arial"/>
                <a:ea typeface="+mn-ea"/>
              </a:rPr>
              <a:t>en</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el</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entrenamiento</a:t>
            </a:r>
            <a:r>
              <a:rPr kumimoji="0" lang="en-US" sz="1800" b="0" i="0" u="none" strike="noStrike" kern="1200" cap="none" spc="-1" normalizeH="0" baseline="0" noProof="0" dirty="0">
                <a:ln>
                  <a:noFill/>
                </a:ln>
                <a:solidFill>
                  <a:srgbClr val="000000"/>
                </a:solidFill>
                <a:effectLst/>
                <a:uLnTx/>
                <a:uFillTx/>
                <a:latin typeface="Arial"/>
                <a:ea typeface="+mn-ea"/>
              </a:rPr>
              <a:t> de </a:t>
            </a:r>
            <a:r>
              <a:rPr kumimoji="0" lang="en-US" sz="1800" b="0" i="0" u="none" strike="noStrike" kern="1200" cap="none" spc="-1" normalizeH="0" baseline="0" noProof="0" dirty="0" err="1">
                <a:ln>
                  <a:noFill/>
                </a:ln>
                <a:solidFill>
                  <a:srgbClr val="000000"/>
                </a:solidFill>
                <a:effectLst/>
                <a:uLnTx/>
                <a:uFillTx/>
                <a:latin typeface="Arial"/>
                <a:ea typeface="+mn-ea"/>
              </a:rPr>
              <a:t>los</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modelos</a:t>
            </a:r>
            <a:endParaRPr kumimoji="0" lang="en-GB" sz="1800" b="0" i="0" u="none" strike="noStrike" kern="1200" cap="none" spc="0" normalizeH="0" baseline="0" noProof="0" dirty="0">
              <a:ln>
                <a:noFill/>
              </a:ln>
              <a:solidFill>
                <a:prstClr val="black"/>
              </a:solidFill>
              <a:effectLst/>
              <a:uLnTx/>
              <a:uFillTx/>
              <a:latin typeface="Arial"/>
            </a:endParaRPr>
          </a:p>
        </p:txBody>
      </p:sp>
      <p:sp>
        <p:nvSpPr>
          <p:cNvPr id="10" name="CuadroTexto 9">
            <a:extLst>
              <a:ext uri="{FF2B5EF4-FFF2-40B4-BE49-F238E27FC236}">
                <a16:creationId xmlns:a16="http://schemas.microsoft.com/office/drawing/2014/main" id="{CC061508-D9C9-4666-8212-D76D07E4E291}"/>
              </a:ext>
            </a:extLst>
          </p:cNvPr>
          <p:cNvSpPr txBox="1"/>
          <p:nvPr/>
        </p:nvSpPr>
        <p:spPr>
          <a:xfrm>
            <a:off x="8839694" y="2817979"/>
            <a:ext cx="335230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err="1">
                <a:ln>
                  <a:noFill/>
                </a:ln>
                <a:solidFill>
                  <a:srgbClr val="000000"/>
                </a:solidFill>
                <a:effectLst/>
                <a:uLnTx/>
                <a:uFillTx/>
                <a:latin typeface="Arial"/>
                <a:ea typeface="+mn-ea"/>
              </a:rPr>
              <a:t>Puede</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tener</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efectos</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negativos</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cuando</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existe</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una</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dimensión</a:t>
            </a:r>
            <a:r>
              <a:rPr kumimoji="0" lang="en-US" sz="1800" b="0" i="0" u="none" strike="noStrike" kern="1200" cap="none" spc="-1" normalizeH="0" baseline="0" noProof="0" dirty="0">
                <a:ln>
                  <a:noFill/>
                </a:ln>
                <a:solidFill>
                  <a:srgbClr val="000000"/>
                </a:solidFill>
                <a:effectLst/>
                <a:uLnTx/>
                <a:uFillTx/>
                <a:latin typeface="Arial"/>
                <a:ea typeface="+mn-ea"/>
              </a:rPr>
              <a:t> temporal </a:t>
            </a:r>
            <a:r>
              <a:rPr kumimoji="0" lang="en-US" sz="1800" b="0" i="0" u="none" strike="noStrike" kern="1200" cap="none" spc="-1" normalizeH="0" baseline="0" noProof="0" dirty="0" err="1">
                <a:ln>
                  <a:noFill/>
                </a:ln>
                <a:solidFill>
                  <a:srgbClr val="000000"/>
                </a:solidFill>
                <a:effectLst/>
                <a:uLnTx/>
                <a:uFillTx/>
                <a:latin typeface="Arial"/>
                <a:ea typeface="+mn-ea"/>
              </a:rPr>
              <a:t>en</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el</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problema</a:t>
            </a:r>
            <a:endParaRPr kumimoji="0" lang="en-GB" sz="1800" b="0" i="0" u="none" strike="noStrike" kern="1200" cap="none" spc="0" normalizeH="0" baseline="0" noProof="0" dirty="0">
              <a:ln>
                <a:noFill/>
              </a:ln>
              <a:solidFill>
                <a:prstClr val="black"/>
              </a:solidFill>
              <a:effectLst/>
              <a:uLnTx/>
              <a:uFillTx/>
              <a:latin typeface="Arial"/>
            </a:endParaRPr>
          </a:p>
        </p:txBody>
      </p:sp>
      <p:sp>
        <p:nvSpPr>
          <p:cNvPr id="11" name="CuadroTexto 10">
            <a:extLst>
              <a:ext uri="{FF2B5EF4-FFF2-40B4-BE49-F238E27FC236}">
                <a16:creationId xmlns:a16="http://schemas.microsoft.com/office/drawing/2014/main" id="{7462E31F-EFDD-4087-8A8E-906441147632}"/>
              </a:ext>
            </a:extLst>
          </p:cNvPr>
          <p:cNvSpPr txBox="1"/>
          <p:nvPr/>
        </p:nvSpPr>
        <p:spPr>
          <a:xfrm>
            <a:off x="5591700" y="4201840"/>
            <a:ext cx="335230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err="1">
                <a:ln>
                  <a:noFill/>
                </a:ln>
                <a:solidFill>
                  <a:srgbClr val="000000"/>
                </a:solidFill>
                <a:effectLst/>
                <a:uLnTx/>
                <a:uFillTx/>
                <a:latin typeface="Arial"/>
                <a:ea typeface="+mn-ea"/>
              </a:rPr>
              <a:t>Implica</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tener</a:t>
            </a:r>
            <a:r>
              <a:rPr kumimoji="0" lang="en-US" sz="1800" b="0" i="0" u="none" strike="noStrike" kern="1200" cap="none" spc="-1" normalizeH="0" baseline="0" noProof="0" dirty="0">
                <a:ln>
                  <a:noFill/>
                </a:ln>
                <a:solidFill>
                  <a:srgbClr val="000000"/>
                </a:solidFill>
                <a:effectLst/>
                <a:uLnTx/>
                <a:uFillTx/>
                <a:latin typeface="Arial"/>
                <a:ea typeface="+mn-ea"/>
              </a:rPr>
              <a:t> que </a:t>
            </a:r>
            <a:r>
              <a:rPr kumimoji="0" lang="en-US" sz="1800" b="0" i="0" u="none" strike="noStrike" kern="1200" cap="none" spc="-1" normalizeH="0" baseline="0" noProof="0" dirty="0" err="1">
                <a:ln>
                  <a:noFill/>
                </a:ln>
                <a:solidFill>
                  <a:srgbClr val="000000"/>
                </a:solidFill>
                <a:effectLst/>
                <a:uLnTx/>
                <a:uFillTx/>
                <a:latin typeface="Arial"/>
                <a:ea typeface="+mn-ea"/>
              </a:rPr>
              <a:t>estimar</a:t>
            </a:r>
            <a:r>
              <a:rPr kumimoji="0" lang="en-US" sz="1800" b="0" i="0" u="none" strike="noStrike" kern="1200" cap="none" spc="-1" normalizeH="0" baseline="0" noProof="0" dirty="0">
                <a:ln>
                  <a:noFill/>
                </a:ln>
                <a:solidFill>
                  <a:srgbClr val="000000"/>
                </a:solidFill>
                <a:effectLst/>
                <a:uLnTx/>
                <a:uFillTx/>
                <a:latin typeface="Arial"/>
                <a:ea typeface="+mn-ea"/>
              </a:rPr>
              <a:t> un </a:t>
            </a:r>
            <a:r>
              <a:rPr kumimoji="0" lang="en-US" sz="1800" b="0" i="0" u="none" strike="noStrike" kern="1200" cap="none" spc="-1" normalizeH="0" baseline="0" noProof="0" dirty="0" err="1">
                <a:ln>
                  <a:noFill/>
                </a:ln>
                <a:solidFill>
                  <a:srgbClr val="000000"/>
                </a:solidFill>
                <a:effectLst/>
                <a:uLnTx/>
                <a:uFillTx/>
                <a:latin typeface="Arial"/>
                <a:ea typeface="+mn-ea"/>
              </a:rPr>
              <a:t>porcentaje</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óptimo</a:t>
            </a:r>
            <a:r>
              <a:rPr kumimoji="0" lang="en-US" sz="1800" b="0" i="0" u="none" strike="noStrike" kern="1200" cap="none" spc="-1" normalizeH="0" baseline="0" noProof="0" dirty="0">
                <a:ln>
                  <a:noFill/>
                </a:ln>
                <a:solidFill>
                  <a:srgbClr val="000000"/>
                </a:solidFill>
                <a:effectLst/>
                <a:uLnTx/>
                <a:uFillTx/>
                <a:latin typeface="Arial"/>
                <a:ea typeface="+mn-ea"/>
              </a:rPr>
              <a:t> para 2 conjuntos </a:t>
            </a:r>
            <a:r>
              <a:rPr kumimoji="0" lang="en-US" sz="1800" b="0" i="0" u="none" strike="noStrike" kern="1200" cap="none" spc="-1" normalizeH="0" baseline="0" noProof="0" dirty="0" err="1">
                <a:ln>
                  <a:noFill/>
                </a:ln>
                <a:solidFill>
                  <a:srgbClr val="000000"/>
                </a:solidFill>
                <a:effectLst/>
                <a:uLnTx/>
                <a:uFillTx/>
                <a:latin typeface="Arial"/>
                <a:ea typeface="+mn-ea"/>
              </a:rPr>
              <a:t>en</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lugar</a:t>
            </a:r>
            <a:r>
              <a:rPr kumimoji="0" lang="en-US" sz="1800" b="0" i="0" u="none" strike="noStrike" kern="1200" cap="none" spc="-1" normalizeH="0" baseline="0" noProof="0" dirty="0">
                <a:ln>
                  <a:noFill/>
                </a:ln>
                <a:solidFill>
                  <a:srgbClr val="000000"/>
                </a:solidFill>
                <a:effectLst/>
                <a:uLnTx/>
                <a:uFillTx/>
                <a:latin typeface="Arial"/>
                <a:ea typeface="+mn-ea"/>
              </a:rPr>
              <a:t> de 3</a:t>
            </a:r>
            <a:endParaRPr kumimoji="0" lang="en-GB" sz="1800" b="0" i="0" u="none" strike="noStrike" kern="1200" cap="none" spc="0" normalizeH="0" baseline="0" noProof="0" dirty="0">
              <a:ln>
                <a:noFill/>
              </a:ln>
              <a:solidFill>
                <a:prstClr val="black"/>
              </a:solidFill>
              <a:effectLst/>
              <a:uLnTx/>
              <a:uFillTx/>
              <a:latin typeface="Arial"/>
            </a:endParaRPr>
          </a:p>
        </p:txBody>
      </p:sp>
      <p:sp>
        <p:nvSpPr>
          <p:cNvPr id="12" name="CuadroTexto 11">
            <a:extLst>
              <a:ext uri="{FF2B5EF4-FFF2-40B4-BE49-F238E27FC236}">
                <a16:creationId xmlns:a16="http://schemas.microsoft.com/office/drawing/2014/main" id="{C80FE7D9-60E8-4DF4-8F24-898B5EEDC34A}"/>
              </a:ext>
            </a:extLst>
          </p:cNvPr>
          <p:cNvSpPr txBox="1"/>
          <p:nvPr/>
        </p:nvSpPr>
        <p:spPr>
          <a:xfrm>
            <a:off x="8944006" y="4304105"/>
            <a:ext cx="33523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000000"/>
                </a:solidFill>
                <a:effectLst/>
                <a:uLnTx/>
                <a:uFillTx/>
                <a:latin typeface="Arial"/>
                <a:ea typeface="+mn-ea"/>
              </a:rPr>
              <a:t>Es </a:t>
            </a:r>
            <a:r>
              <a:rPr kumimoji="0" lang="en-US" sz="1800" b="0" i="0" u="none" strike="noStrike" kern="1200" cap="none" spc="-1" normalizeH="0" baseline="0" noProof="0" dirty="0" err="1">
                <a:ln>
                  <a:noFill/>
                </a:ln>
                <a:solidFill>
                  <a:srgbClr val="000000"/>
                </a:solidFill>
                <a:effectLst/>
                <a:uLnTx/>
                <a:uFillTx/>
                <a:latin typeface="Arial"/>
                <a:ea typeface="+mn-ea"/>
              </a:rPr>
              <a:t>más</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costoso</a:t>
            </a:r>
            <a:r>
              <a:rPr kumimoji="0" lang="en-US" sz="1800" b="0" i="0" u="none" strike="noStrike" kern="1200" cap="none" spc="-1" normalizeH="0" baseline="0" noProof="0" dirty="0">
                <a:ln>
                  <a:noFill/>
                </a:ln>
                <a:solidFill>
                  <a:srgbClr val="000000"/>
                </a:solidFill>
                <a:effectLst/>
                <a:uLnTx/>
                <a:uFillTx/>
                <a:latin typeface="Arial"/>
                <a:ea typeface="+mn-ea"/>
              </a:rPr>
              <a:t> </a:t>
            </a:r>
            <a:r>
              <a:rPr kumimoji="0" lang="en-US" sz="1800" b="0" i="0" u="none" strike="noStrike" kern="1200" cap="none" spc="-1" normalizeH="0" baseline="0" noProof="0" dirty="0" err="1">
                <a:ln>
                  <a:noFill/>
                </a:ln>
                <a:solidFill>
                  <a:srgbClr val="000000"/>
                </a:solidFill>
                <a:effectLst/>
                <a:uLnTx/>
                <a:uFillTx/>
                <a:latin typeface="Arial"/>
                <a:ea typeface="+mn-ea"/>
              </a:rPr>
              <a:t>computacionalmente</a:t>
            </a:r>
            <a:endParaRPr kumimoji="0" lang="en-GB" sz="1800" b="0" i="0" u="none" strike="noStrike" kern="1200" cap="none" spc="0"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3673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2_Office Theme 1">
      <a:dk1>
        <a:srgbClr val="999999"/>
      </a:dk1>
      <a:lt1>
        <a:srgbClr val="FFFFFF"/>
      </a:lt1>
      <a:dk2>
        <a:srgbClr val="494949"/>
      </a:dk2>
      <a:lt2>
        <a:srgbClr val="FFFFFF"/>
      </a:lt2>
      <a:accent1>
        <a:srgbClr val="0178B6"/>
      </a:accent1>
      <a:accent2>
        <a:srgbClr val="009EEB"/>
      </a:accent2>
      <a:accent3>
        <a:srgbClr val="FFFFFF"/>
      </a:accent3>
      <a:accent4>
        <a:srgbClr val="828282"/>
      </a:accent4>
      <a:accent5>
        <a:srgbClr val="AABED7"/>
      </a:accent5>
      <a:accent6>
        <a:srgbClr val="008FD5"/>
      </a:accent6>
      <a:hlink>
        <a:srgbClr val="F33B48"/>
      </a:hlink>
      <a:folHlink>
        <a:srgbClr val="FFC000"/>
      </a:folHlink>
    </a:clrScheme>
    <a:fontScheme name="2_Office Theme">
      <a:majorFont>
        <a:latin typeface="Lato Light"/>
        <a:ea typeface="ＭＳ Ｐゴシック"/>
        <a:cs typeface="ＭＳ Ｐゴシック"/>
      </a:majorFont>
      <a:minorFont>
        <a:latin typeface="Lato Ligh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2_Office Theme 1">
        <a:dk1>
          <a:srgbClr val="999999"/>
        </a:dk1>
        <a:lt1>
          <a:srgbClr val="FFFFFF"/>
        </a:lt1>
        <a:dk2>
          <a:srgbClr val="494949"/>
        </a:dk2>
        <a:lt2>
          <a:srgbClr val="FFFFFF"/>
        </a:lt2>
        <a:accent1>
          <a:srgbClr val="0178B6"/>
        </a:accent1>
        <a:accent2>
          <a:srgbClr val="009EEB"/>
        </a:accent2>
        <a:accent3>
          <a:srgbClr val="FFFFFF"/>
        </a:accent3>
        <a:accent4>
          <a:srgbClr val="828282"/>
        </a:accent4>
        <a:accent5>
          <a:srgbClr val="AABED7"/>
        </a:accent5>
        <a:accent6>
          <a:srgbClr val="008FD5"/>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16417</TotalTime>
  <Words>1929</Words>
  <Application>Microsoft Office PowerPoint</Application>
  <PresentationFormat>Panorámica</PresentationFormat>
  <Paragraphs>321</Paragraphs>
  <Slides>29</Slides>
  <Notes>5</Notes>
  <HiddenSlides>0</HiddenSlides>
  <MMClips>0</MMClips>
  <ScaleCrop>false</ScaleCrop>
  <HeadingPairs>
    <vt:vector size="6" baseType="variant">
      <vt:variant>
        <vt:lpstr>Fuentes usadas</vt:lpstr>
      </vt:variant>
      <vt:variant>
        <vt:i4>11</vt:i4>
      </vt:variant>
      <vt:variant>
        <vt:lpstr>Tema</vt:lpstr>
      </vt:variant>
      <vt:variant>
        <vt:i4>3</vt:i4>
      </vt:variant>
      <vt:variant>
        <vt:lpstr>Títulos de diapositiva</vt:lpstr>
      </vt:variant>
      <vt:variant>
        <vt:i4>29</vt:i4>
      </vt:variant>
    </vt:vector>
  </HeadingPairs>
  <TitlesOfParts>
    <vt:vector size="43" baseType="lpstr">
      <vt:lpstr>Arial</vt:lpstr>
      <vt:lpstr>Calibri</vt:lpstr>
      <vt:lpstr>Cambria Math</vt:lpstr>
      <vt:lpstr>Lato Light</vt:lpstr>
      <vt:lpstr>Segoe UI Symbol</vt:lpstr>
      <vt:lpstr>Source Sans Pro</vt:lpstr>
      <vt:lpstr>Source Sans Pro Light</vt:lpstr>
      <vt:lpstr>Source Sans Pro Regular</vt:lpstr>
      <vt:lpstr>Symbol</vt:lpstr>
      <vt:lpstr>Times New Roman</vt:lpstr>
      <vt:lpstr>Wingdings</vt:lpstr>
      <vt:lpstr>Office Theme</vt:lpstr>
      <vt:lpstr>Office Theme</vt:lpstr>
      <vt:lpstr>2_Office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SESSION_1_2</dc:title>
  <dc:subject/>
  <dc:creator>RAFA</dc:creator>
  <dc:description/>
  <cp:lastModifiedBy>Prada Alonso, Jesus</cp:lastModifiedBy>
  <cp:revision>841</cp:revision>
  <dcterms:created xsi:type="dcterms:W3CDTF">2005-05-30T10:01:11Z</dcterms:created>
  <dcterms:modified xsi:type="dcterms:W3CDTF">2023-03-10T13:06:10Z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EDEM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3</vt:i4>
  </property>
  <property fmtid="{D5CDD505-2E9C-101B-9397-08002B2CF9AE}" pid="8" name="Notes">
    <vt:i4>14</vt:i4>
  </property>
  <property fmtid="{D5CDD505-2E9C-101B-9397-08002B2CF9AE}" pid="9" name="PresentationFormat">
    <vt:lpwstr>Panorámica</vt:lpwstr>
  </property>
  <property fmtid="{D5CDD505-2E9C-101B-9397-08002B2CF9AE}" pid="10" name="ScaleCrop">
    <vt:bool>false</vt:bool>
  </property>
  <property fmtid="{D5CDD505-2E9C-101B-9397-08002B2CF9AE}" pid="11" name="ShareDoc">
    <vt:bool>false</vt:bool>
  </property>
  <property fmtid="{D5CDD505-2E9C-101B-9397-08002B2CF9AE}" pid="12" name="Slides">
    <vt:i4>40</vt:i4>
  </property>
</Properties>
</file>