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</p:sldMasterIdLst>
  <p:notesMasterIdLst>
    <p:notesMasterId r:id="rId20"/>
  </p:notesMasterIdLst>
  <p:sldIdLst>
    <p:sldId id="256" r:id="rId3"/>
    <p:sldId id="2445" r:id="rId4"/>
    <p:sldId id="423" r:id="rId5"/>
    <p:sldId id="469" r:id="rId6"/>
    <p:sldId id="409" r:id="rId7"/>
    <p:sldId id="525" r:id="rId8"/>
    <p:sldId id="2451" r:id="rId9"/>
    <p:sldId id="470" r:id="rId10"/>
    <p:sldId id="471" r:id="rId11"/>
    <p:sldId id="475" r:id="rId12"/>
    <p:sldId id="476" r:id="rId13"/>
    <p:sldId id="479" r:id="rId14"/>
    <p:sldId id="480" r:id="rId15"/>
    <p:sldId id="439" r:id="rId16"/>
    <p:sldId id="507" r:id="rId17"/>
    <p:sldId id="481" r:id="rId18"/>
    <p:sldId id="528" r:id="rId19"/>
  </p:sldIdLst>
  <p:sldSz cx="12192000" cy="6858000"/>
  <p:notesSz cx="6854825" cy="97139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9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C870CE1-FB47-4BC4-A7E6-C4EAC18C075F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460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" y="728663"/>
            <a:ext cx="6473825" cy="3641725"/>
          </a:xfrm>
          <a:prstGeom prst="rect">
            <a:avLst/>
          </a:prstGeom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613400"/>
            <a:ext cx="5482440" cy="43711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95" name="CustomShape 3"/>
          <p:cNvSpPr/>
          <p:nvPr/>
        </p:nvSpPr>
        <p:spPr>
          <a:xfrm>
            <a:off x="3879720" y="9225000"/>
            <a:ext cx="2972520" cy="48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3D6458-B19B-4CB6-AC98-27B7B7433161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93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511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05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9349" y="107754"/>
            <a:ext cx="10972800" cy="504056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39349" y="1124745"/>
            <a:ext cx="11617291" cy="50014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9264352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8B4A071-A56F-488A-BA3A-142EC9D6E9F0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247" y="-5854"/>
            <a:ext cx="2850016" cy="907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670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/>
          <p:nvPr/>
        </p:nvPicPr>
        <p:blipFill>
          <a:blip r:embed="rId14"/>
          <a:stretch/>
        </p:blipFill>
        <p:spPr>
          <a:xfrm>
            <a:off x="10020240" y="333360"/>
            <a:ext cx="1907280" cy="957960"/>
          </a:xfrm>
          <a:prstGeom prst="rect">
            <a:avLst/>
          </a:prstGeom>
          <a:ln>
            <a:noFill/>
          </a:ln>
        </p:spPr>
      </p:pic>
      <p:sp>
        <p:nvSpPr>
          <p:cNvPr id="9" name="CustomShape 1"/>
          <p:cNvSpPr/>
          <p:nvPr/>
        </p:nvSpPr>
        <p:spPr>
          <a:xfrm>
            <a:off x="0" y="-190440"/>
            <a:ext cx="12359520" cy="7363800"/>
          </a:xfrm>
          <a:prstGeom prst="rect">
            <a:avLst/>
          </a:prstGeom>
          <a:solidFill>
            <a:srgbClr val="00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2" name="Line 2"/>
          <p:cNvSpPr/>
          <p:nvPr/>
        </p:nvSpPr>
        <p:spPr>
          <a:xfrm>
            <a:off x="2982600" y="333360"/>
            <a:ext cx="24120" cy="6408720"/>
          </a:xfrm>
          <a:prstGeom prst="line">
            <a:avLst/>
          </a:prstGeom>
          <a:ln w="25560">
            <a:solidFill>
              <a:schemeClr val="accent3">
                <a:shade val="95000"/>
                <a:satMod val="105000"/>
                <a:alpha val="50000"/>
              </a:schemeClr>
            </a:solidFill>
            <a:rou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3" name="Imagen 5"/>
          <p:cNvPicPr/>
          <p:nvPr/>
        </p:nvPicPr>
        <p:blipFill>
          <a:blip r:embed="rId15"/>
          <a:stretch/>
        </p:blipFill>
        <p:spPr>
          <a:xfrm>
            <a:off x="328680" y="1339920"/>
            <a:ext cx="2459880" cy="561744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 rot="10800000">
            <a:off x="4843080" y="11718720"/>
            <a:ext cx="2216880" cy="5071320"/>
          </a:xfrm>
          <a:prstGeom prst="rect">
            <a:avLst/>
          </a:prstGeom>
          <a:solidFill>
            <a:srgbClr val="0097B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Imagen 9"/>
          <p:cNvPicPr/>
          <p:nvPr/>
        </p:nvPicPr>
        <p:blipFill>
          <a:blip r:embed="rId16"/>
          <a:stretch/>
        </p:blipFill>
        <p:spPr>
          <a:xfrm>
            <a:off x="522360" y="525600"/>
            <a:ext cx="2020320" cy="81360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8"/>
          <p:cNvPicPr/>
          <p:nvPr/>
        </p:nvPicPr>
        <p:blipFill>
          <a:blip r:embed="rId15"/>
          <a:stretch/>
        </p:blipFill>
        <p:spPr>
          <a:xfrm>
            <a:off x="10020240" y="333360"/>
            <a:ext cx="1907280" cy="957960"/>
          </a:xfrm>
          <a:prstGeom prst="rect">
            <a:avLst/>
          </a:prstGeom>
          <a:ln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-399960" y="6381720"/>
            <a:ext cx="12950280" cy="475560"/>
          </a:xfrm>
          <a:prstGeom prst="rect">
            <a:avLst/>
          </a:prstGeom>
          <a:solidFill>
            <a:srgbClr val="009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-399960" y="333360"/>
            <a:ext cx="5979240" cy="791280"/>
          </a:xfrm>
          <a:prstGeom prst="rect">
            <a:avLst/>
          </a:prstGeom>
          <a:solidFill>
            <a:srgbClr val="0097B6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786960" y="6381720"/>
            <a:ext cx="2133000" cy="4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fld id="{CE8AC2A2-CE6F-4924-BDC9-8CA096CEE2F5}" type="slidenum">
              <a:rPr lang="en-US" sz="2000" b="0" strike="noStrike" spc="-1">
                <a:solidFill>
                  <a:srgbClr val="FFFFFF"/>
                </a:solidFill>
                <a:latin typeface="Arial"/>
                <a:ea typeface="DejaVu Sans"/>
              </a:rPr>
              <a:t>‹Nº›</a:t>
            </a:fld>
            <a:endParaRPr lang="en-US" sz="2000" b="0" strike="noStrike" spc="-1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8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3390000" y="1923853"/>
            <a:ext cx="8802000" cy="23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Machine Learning 0 - Intro</a:t>
            </a:r>
            <a:endParaRPr kumimoji="0" lang="en-US" sz="5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4980060" y="4857184"/>
            <a:ext cx="73411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Jesús Prada Alonso - </a:t>
            </a:r>
            <a:r>
              <a:rPr kumimoji="0" lang="en-US" sz="2800" b="0" i="0" u="none" strike="noStrike" kern="1200" cap="all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HORUS ML</a:t>
            </a: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3240000" y="4789440"/>
            <a:ext cx="5014080" cy="5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3265560" y="6245280"/>
            <a:ext cx="3858480" cy="4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Curso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Máster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en Data Analytics -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Edición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__4__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6" name="CustomShape 5"/>
          <p:cNvSpPr/>
          <p:nvPr/>
        </p:nvSpPr>
        <p:spPr>
          <a:xfrm>
            <a:off x="9120240" y="6267600"/>
            <a:ext cx="2844000" cy="43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Fecha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 24/03/2023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2" name="Imagen 6">
            <a:extLst>
              <a:ext uri="{FF2B5EF4-FFF2-40B4-BE49-F238E27FC236}">
                <a16:creationId xmlns:a16="http://schemas.microsoft.com/office/drawing/2014/main" id="{F820075A-850E-4037-FEAC-DD2C5F5E6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315932" y="3621058"/>
            <a:ext cx="2950136" cy="37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257" y="1747435"/>
            <a:ext cx="152385" cy="27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RaNDOM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FOREST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_tradnl" sz="2400" dirty="0" err="1"/>
              <a:t>Random</a:t>
            </a:r>
            <a:r>
              <a:rPr lang="es-ES_tradnl" sz="2400" dirty="0"/>
              <a:t> </a:t>
            </a:r>
            <a:r>
              <a:rPr lang="es-ES_tradnl" sz="2400" dirty="0" err="1"/>
              <a:t>Forest</a:t>
            </a:r>
            <a:r>
              <a:rPr lang="es-ES_tradnl" sz="2400" dirty="0"/>
              <a:t> vs arboles de decisión</a:t>
            </a:r>
            <a:endParaRPr lang="es-ES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828204" y="2020197"/>
            <a:ext cx="4505795" cy="36933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ÁRBOLES DE DECISIÓN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658740" y="2022525"/>
            <a:ext cx="4971159" cy="369332"/>
          </a:xfrm>
          <a:prstGeom prst="rect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RANDOM FOREST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658740" y="3529058"/>
            <a:ext cx="4971159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Menos riesgo de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overfiitting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28205" y="3529058"/>
            <a:ext cx="450579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Tienen riesgo de 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overfiitting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828205" y="4229484"/>
            <a:ext cx="4505794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Los resultados son menos precisos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658740" y="4223076"/>
            <a:ext cx="4971159" cy="3693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Los resultados son más precisos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828205" y="4929910"/>
            <a:ext cx="4505794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Son modelos sencillos, fáciles de interpretar y visualizar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658741" y="4902516"/>
            <a:ext cx="4971158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Son modelos más complejos y más difíciles de interpretar y visualizar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828205" y="2585472"/>
            <a:ext cx="4505794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 un modelo que es una representación gráfica de un árbol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5658740" y="2585472"/>
            <a:ext cx="4971159" cy="92333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 un modelo que con métodos de ensemble (</a:t>
            </a:r>
            <a:r>
              <a:rPr kumimoji="0" lang="es-ES_trad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bagging</a:t>
            </a: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 construye múltiples árboles de decisión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48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RaNDOM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FOREST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526073" y="1402264"/>
            <a:ext cx="10972440" cy="142200"/>
          </a:xfrm>
        </p:spPr>
        <p:txBody>
          <a:bodyPr/>
          <a:lstStyle/>
          <a:p>
            <a:r>
              <a:rPr lang="es-ES_tradnl" sz="2400" dirty="0"/>
              <a:t>Construcción</a:t>
            </a:r>
            <a:endParaRPr lang="es-ES" sz="2400" dirty="0"/>
          </a:p>
        </p:txBody>
      </p:sp>
      <p:sp>
        <p:nvSpPr>
          <p:cNvPr id="3" name="Rectángulo 2"/>
          <p:cNvSpPr/>
          <p:nvPr/>
        </p:nvSpPr>
        <p:spPr>
          <a:xfrm>
            <a:off x="917448" y="1703825"/>
            <a:ext cx="1113985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MUESTREO (Bootstrap):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Supongamos que el número de casos en el conjunto de entrenamiento es N.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Para cada árbol, una 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muestra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esos N casos se toma 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aleatoriamente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pero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 CON REEMPLAZO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 </a:t>
            </a:r>
            <a:endParaRPr kumimoji="0" lang="es-E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SELECCIÓN DE VARIABLES: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Si existen M variables de entrada, un número 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m&lt;M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se especifica tal que 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para cada nodo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m variables se seleccionan aleatoriamente de M.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El valor m se mantiene constante durante la generación de todo el bosque.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CRECIMIENTO: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Cada árbol crece hasta su máxima extensión posible y 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hay proceso de </a:t>
            </a:r>
            <a:r>
              <a:rPr kumimoji="0" lang="es-E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postpoda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VOTACIÓN: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Nuevas instancias se predicen a partir de la </a:t>
            </a: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agregación de las predicciones de los x árboles 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(mayoría/ratio de votos para clasificación, promedio para regresión)</a:t>
            </a:r>
          </a:p>
        </p:txBody>
      </p:sp>
    </p:spTree>
    <p:extLst>
      <p:ext uri="{BB962C8B-B14F-4D97-AF65-F5344CB8AC3E}">
        <p14:creationId xmlns:p14="http://schemas.microsoft.com/office/powerpoint/2010/main" val="166124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257" y="1747435"/>
            <a:ext cx="152385" cy="27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RaNDOM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FOREST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_tradnl" sz="2400" dirty="0"/>
              <a:t>Importancia de variables</a:t>
            </a:r>
            <a:endParaRPr lang="es-ES" sz="2400" dirty="0"/>
          </a:p>
        </p:txBody>
      </p:sp>
      <p:sp>
        <p:nvSpPr>
          <p:cNvPr id="3" name="Rectángulo 2"/>
          <p:cNvSpPr/>
          <p:nvPr/>
        </p:nvSpPr>
        <p:spPr>
          <a:xfrm>
            <a:off x="844296" y="1747435"/>
            <a:ext cx="1051852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entrenar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un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random forest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calcula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automaticamente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una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importancia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o score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para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cada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variable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 Este valor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escala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para que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suma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todas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las variables sea 1.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Este score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puede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ayudar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seleccionar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las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variables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con mayor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importancia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selección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variables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suele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ser una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buena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elección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para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la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misma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familia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(random forest). Sin embargo, para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otras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familias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SVM)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puede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no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serlo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Scikit-learn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tiene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un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parámetro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opcional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para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mostrar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importancia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variables.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Nos da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información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cuánto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preciso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a ser el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modelo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quitas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una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variable.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Cuánto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más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decrezca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la precision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más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importante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la variable.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036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257" y="1747435"/>
            <a:ext cx="152385" cy="27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RaNDOM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FOREST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_tradnl" sz="2400" dirty="0"/>
              <a:t>Importancia de variables. Algoritmo</a:t>
            </a:r>
            <a:endParaRPr lang="es-E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969802" y="2389530"/>
                <a:ext cx="10728579" cy="4764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Para cada árbol en el bosque, calcular el número de votos correctos en la muestra </a:t>
                </a:r>
                <a:r>
                  <a:rPr kumimoji="0" lang="es-E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Out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  <a:r>
                  <a:rPr kumimoji="0" lang="es-E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Of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Bag,</a:t>
                </a:r>
                <a14:m>
                  <m:oMath xmlns:m="http://schemas.openxmlformats.org/officeDocument/2006/math">
                    <m:r>
                      <a:rPr kumimoji="0" lang="es-E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kumimoji="0" lang="es-E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OOB</m:t>
                    </m:r>
                    <m:r>
                      <a:rPr kumimoji="0" lang="es-E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_</m:t>
                    </m:r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𝐸𝑅𝑅𝑂𝑅</m:t>
                    </m:r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_</m:t>
                    </m:r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𝑂𝑅𝐼𝐺𝐼𝑁𝐴𝐿</m:t>
                    </m:r>
                  </m:oMath>
                </a14:m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Efectuar una permutación aleatoria de los valores de una variable en la muestra </a:t>
                </a:r>
                <a:r>
                  <a:rPr kumimoji="0" lang="es-E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Out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  <a:r>
                  <a:rPr kumimoji="0" lang="es-E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Of</a:t>
                </a: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Bag,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s-E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OOB</m:t>
                    </m:r>
                    <m:r>
                      <a:rPr kumimoji="0" lang="es-E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_</m:t>
                    </m:r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𝐸𝑅𝑅𝑂𝑅</m:t>
                    </m:r>
                    <m:r>
                      <a:rPr kumimoji="0" lang="es-E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_</m:t>
                    </m:r>
                    <m:r>
                      <a:rPr kumimoji="0" lang="es-E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𝐶𝐴𝑀𝐵𝐼𝑂</m:t>
                    </m:r>
                  </m:oMath>
                </a14:m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Calcular el nuevo número de votos correctos con la variable modificada.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Calcular la diferencia entre los votos correctos antes y después de la permutación.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s-E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kumimoji="0" lang="es-E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kumimoji="0" lang="es-E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OOB</m:t>
                      </m:r>
                      <m:r>
                        <a:rPr kumimoji="0" lang="es-E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𝐸𝑅𝑅𝑂𝑅</m:t>
                      </m:r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𝐶𝐴𝑀𝐵𝐼𝑂</m:t>
                      </m:r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s-E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0" lang="es-E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OOB</m:t>
                      </m:r>
                      <m:r>
                        <a:rPr kumimoji="0" lang="es-E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𝐸𝑅𝑅𝑂𝑅</m:t>
                      </m:r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0" lang="es-E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𝑂𝑅𝐼𝐺𝐼𝑁𝐴𝐿</m:t>
                      </m:r>
                    </m:oMath>
                  </m:oMathPara>
                </a14:m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+mj-lt"/>
                  <a:buAutoNum type="arabicPeriod" startAt="5"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El promedio de este número sobre todos los árboles en el bosque es el “score” de importancia.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s-E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IMPORTANCIA</m:t>
                      </m:r>
                      <m:r>
                        <a:rPr kumimoji="0" lang="es-E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0" lang="es-E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𝑆𝐶𝑂𝑅𝐸</m:t>
                          </m:r>
                        </m:e>
                      </m:nary>
                    </m:oMath>
                  </m:oMathPara>
                </a14:m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+mj-lt"/>
                  <a:buAutoNum type="arabicPeriod" startAt="5"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02" y="2389530"/>
                <a:ext cx="10728579" cy="4764189"/>
              </a:xfrm>
              <a:prstGeom prst="rect">
                <a:avLst/>
              </a:prstGeom>
              <a:blipFill>
                <a:blip r:embed="rId2"/>
                <a:stretch>
                  <a:fillRect l="-341" t="-7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67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RaNDOM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FOREST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38055"/>
            <a:ext cx="10972440" cy="142200"/>
          </a:xfrm>
        </p:spPr>
        <p:txBody>
          <a:bodyPr/>
          <a:lstStyle/>
          <a:p>
            <a:r>
              <a:rPr lang="es-ES_tradnl" sz="2400" dirty="0" err="1"/>
              <a:t>Hiperparámetros</a:t>
            </a:r>
            <a:endParaRPr lang="es-ES" sz="2400" dirty="0"/>
          </a:p>
        </p:txBody>
      </p:sp>
      <p:sp>
        <p:nvSpPr>
          <p:cNvPr id="3" name="Rectángulo 2"/>
          <p:cNvSpPr/>
          <p:nvPr/>
        </p:nvSpPr>
        <p:spPr>
          <a:xfrm>
            <a:off x="543130" y="1770881"/>
            <a:ext cx="1110574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n_estimators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número de árboles en el bosque. Usar demasiados árboles puede ser innecesariamente ineficiente.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mtry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número de variables aleatorias como candidatas en cada ramificación.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sampsize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el número de muestras sobre las cuales entrenar.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Valores más bajos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podrían introducir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sesgo y reducir el tiempo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Valores más altos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podrían incrementar el rendimiento del modelo pero a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riesgo de causar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overfitting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nodesize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mínimo número de muestras dentro de los nodos terminales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 También afecta al 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quilibrio entre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bias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-varianza.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maxnodes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máximo número de nodos terminales.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_tradnl" sz="1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El </a:t>
            </a:r>
            <a:r>
              <a:rPr kumimoji="0" lang="es-ES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hiperparámetro</a:t>
            </a:r>
            <a:r>
              <a:rPr kumimoji="0" lang="es-E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más importante para ajustar es el número de árboles en el bosque (</a:t>
            </a:r>
            <a:r>
              <a:rPr kumimoji="0" lang="es-ES" sz="18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n_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estimators</a:t>
            </a:r>
            <a:r>
              <a:rPr kumimoji="0" lang="es-E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 y el de variables candidatas a seleccionar para evaluar cada ramificación (</a:t>
            </a:r>
            <a:r>
              <a:rPr kumimoji="0" lang="es-ES" sz="18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mtry</a:t>
            </a:r>
            <a:r>
              <a:rPr kumimoji="0" lang="es-E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19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RaNDOM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FOREST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385505"/>
            <a:ext cx="10972440" cy="142200"/>
          </a:xfrm>
        </p:spPr>
        <p:txBody>
          <a:bodyPr/>
          <a:lstStyle/>
          <a:p>
            <a:r>
              <a:rPr lang="es-ES_tradnl" sz="2400" dirty="0" err="1"/>
              <a:t>Hiperparámetros</a:t>
            </a:r>
            <a:endParaRPr lang="es-ES" sz="2400" dirty="0"/>
          </a:p>
        </p:txBody>
      </p:sp>
      <p:graphicFrame>
        <p:nvGraphicFramePr>
          <p:cNvPr id="8" name="Tabla 2">
            <a:extLst>
              <a:ext uri="{FF2B5EF4-FFF2-40B4-BE49-F238E27FC236}">
                <a16:creationId xmlns:a16="http://schemas.microsoft.com/office/drawing/2014/main" id="{4990718E-AA45-4B10-AEBC-B4E38605AA55}"/>
              </a:ext>
            </a:extLst>
          </p:cNvPr>
          <p:cNvGraphicFramePr>
            <a:graphicFrameLocks noGrp="1"/>
          </p:cNvGraphicFramePr>
          <p:nvPr/>
        </p:nvGraphicFramePr>
        <p:xfrm>
          <a:off x="774514" y="1675944"/>
          <a:ext cx="10204176" cy="379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5362">
                  <a:extLst>
                    <a:ext uri="{9D8B030D-6E8A-4147-A177-3AD203B41FA5}">
                      <a16:colId xmlns:a16="http://schemas.microsoft.com/office/drawing/2014/main" val="3675927228"/>
                    </a:ext>
                  </a:extLst>
                </a:gridCol>
                <a:gridCol w="4512057">
                  <a:extLst>
                    <a:ext uri="{9D8B030D-6E8A-4147-A177-3AD203B41FA5}">
                      <a16:colId xmlns:a16="http://schemas.microsoft.com/office/drawing/2014/main" val="3750443006"/>
                    </a:ext>
                  </a:extLst>
                </a:gridCol>
                <a:gridCol w="1059182">
                  <a:extLst>
                    <a:ext uri="{9D8B030D-6E8A-4147-A177-3AD203B41FA5}">
                      <a16:colId xmlns:a16="http://schemas.microsoft.com/office/drawing/2014/main" val="4293986545"/>
                    </a:ext>
                  </a:extLst>
                </a:gridCol>
                <a:gridCol w="2337575">
                  <a:extLst>
                    <a:ext uri="{9D8B030D-6E8A-4147-A177-3AD203B41FA5}">
                      <a16:colId xmlns:a16="http://schemas.microsoft.com/office/drawing/2014/main" val="3193450570"/>
                    </a:ext>
                  </a:extLst>
                </a:gridCol>
              </a:tblGrid>
              <a:tr h="371240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B050"/>
                          </a:solidFill>
                        </a:rPr>
                        <a:t>Hiperparámetro</a:t>
                      </a:r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B050"/>
                          </a:solidFill>
                        </a:rPr>
                        <a:t>Efecto</a:t>
                      </a:r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B050"/>
                          </a:solidFill>
                        </a:rPr>
                        <a:t>Rango</a:t>
                      </a:r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rgbClr val="00B050"/>
                          </a:solidFill>
                        </a:rPr>
                        <a:t>Valor por defecto</a:t>
                      </a:r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79441"/>
                  </a:ext>
                </a:extLst>
              </a:tr>
              <a:tr h="464050">
                <a:tc>
                  <a:txBody>
                    <a:bodyPr/>
                    <a:lstStyle/>
                    <a:p>
                      <a:r>
                        <a:rPr lang="es-ES" sz="1400" b="1" dirty="0"/>
                        <a:t>Hiperparámetros árbol de decisión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Los mismos que en un árbol de decisión individual.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Ver sección anterior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Ver sección anterior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56884"/>
                  </a:ext>
                </a:extLst>
              </a:tr>
              <a:tr h="464050">
                <a:tc>
                  <a:txBody>
                    <a:bodyPr/>
                    <a:lstStyle/>
                    <a:p>
                      <a:r>
                        <a:rPr lang="es-ES" sz="1400" b="1" dirty="0" err="1"/>
                        <a:t>n_estimators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Número de árboles en el bosque. Usar demasiados árboles puede ser innecesariamente ineficiente.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[1,∞]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012584"/>
                  </a:ext>
                </a:extLst>
              </a:tr>
              <a:tr h="46405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max_features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Número de variables aleatorias como candidatas en cada ramificación.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[1,∞]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sqrt(</a:t>
                      </a:r>
                      <a:r>
                        <a:rPr lang="en-US" sz="1200" dirty="0" err="1"/>
                        <a:t>n_features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72887"/>
                  </a:ext>
                </a:extLst>
              </a:tr>
              <a:tr h="102091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max_samples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El número de muestras sobre las cuales entrenar. Valores más bajos podrían introducir sesgo pero reducen el tiempo de computación. Valores más altos podrían incrementar el rendimiento del modelo pero a riesgo de causar </a:t>
                      </a:r>
                      <a:r>
                        <a:rPr lang="es-ES" sz="1200" dirty="0" err="1"/>
                        <a:t>overfitting</a:t>
                      </a:r>
                      <a:r>
                        <a:rPr lang="es-ES" sz="1200" dirty="0"/>
                        <a:t>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[</a:t>
                      </a:r>
                      <a:r>
                        <a:rPr lang="es-ES" sz="1200" dirty="0" err="1"/>
                        <a:t>None</a:t>
                      </a:r>
                      <a:r>
                        <a:rPr lang="es-ES" sz="1200" dirty="0"/>
                        <a:t>,∞]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/>
                        <a:t>None</a:t>
                      </a:r>
                      <a:r>
                        <a:rPr lang="es-ES" sz="1200" dirty="0"/>
                        <a:t> (dataset entero)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36746"/>
                  </a:ext>
                </a:extLst>
              </a:tr>
              <a:tr h="64967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min_samples_leaf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Mínimo número de muestras dentro de los nodos terminales. También afecta al equilibrio entre </a:t>
                      </a:r>
                      <a:r>
                        <a:rPr lang="es-ES" sz="1200" dirty="0" err="1"/>
                        <a:t>bias</a:t>
                      </a:r>
                      <a:r>
                        <a:rPr lang="es-ES" sz="1200" dirty="0"/>
                        <a:t>-varianza.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[1,∞]</a:t>
                      </a:r>
                      <a:endParaRPr lang="en-US" sz="1200" dirty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473122"/>
                  </a:ext>
                </a:extLst>
              </a:tr>
              <a:tr h="309366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max_leaf_nodes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Máximo número de nodos terminales.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[</a:t>
                      </a:r>
                      <a:r>
                        <a:rPr lang="es-ES" sz="1200" dirty="0" err="1"/>
                        <a:t>None</a:t>
                      </a:r>
                      <a:r>
                        <a:rPr lang="es-ES" sz="1200" dirty="0"/>
                        <a:t>,∞]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err="1"/>
                        <a:t>None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746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54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RaNDOM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FOREST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235925"/>
            <a:ext cx="10972440" cy="142200"/>
          </a:xfrm>
        </p:spPr>
        <p:txBody>
          <a:bodyPr/>
          <a:lstStyle/>
          <a:p>
            <a:r>
              <a:rPr lang="es-ES_tradnl" sz="2400" dirty="0"/>
              <a:t>Ventajas y Desventajas</a:t>
            </a:r>
            <a:endParaRPr lang="es-ES" sz="2400" dirty="0"/>
          </a:p>
        </p:txBody>
      </p:sp>
      <p:sp>
        <p:nvSpPr>
          <p:cNvPr id="3" name="Rectángulo 2"/>
          <p:cNvSpPr/>
          <p:nvPr/>
        </p:nvSpPr>
        <p:spPr>
          <a:xfrm>
            <a:off x="609599" y="1468315"/>
            <a:ext cx="11496675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Pros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Existen muy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pocas suposiciones a priori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sobre el conjunto de datos.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Una de las salidas del modelo es la 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importancia de variables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Puede identificar las variables más significativas. Método de reducción de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dimensionalidad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Incorpora métodos efectivos para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estimar valores no informados de forma automática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Es posible usarlo como método no supervisado (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clustering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) y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detección de </a:t>
            </a:r>
            <a:r>
              <a:rPr kumimoji="0" lang="es-E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outliers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Robusto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frente a la selección de hiperparámetros.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_tradn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Contras</a:t>
            </a:r>
            <a:endParaRPr kumimoji="0" lang="es-ES_trad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Pérdida de interpretación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Bueno para clasificación, no tanto para regresión. </a:t>
            </a: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Las predicciones no son de naturaleza continua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En regresión, no puede predecir más allá del rango de valores del conjunto de entrenamiento.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*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También en un árbol de decisión, pero conclusiones estadísticamente menos significativas.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E45626FE-12AE-4557-B628-A8EDC28AF85A}"/>
              </a:ext>
            </a:extLst>
          </p:cNvPr>
          <p:cNvSpPr/>
          <p:nvPr/>
        </p:nvSpPr>
        <p:spPr>
          <a:xfrm>
            <a:off x="10693668" y="2225896"/>
            <a:ext cx="182880" cy="14509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6D915D-D663-42D4-979D-DC610B0A7407}"/>
              </a:ext>
            </a:extLst>
          </p:cNvPr>
          <p:cNvSpPr txBox="1"/>
          <p:nvPr/>
        </p:nvSpPr>
        <p:spPr>
          <a:xfrm>
            <a:off x="10943923" y="2814148"/>
            <a:ext cx="263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0126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8A145BC-C238-43B8-A009-1DA2E95083BE}"/>
              </a:ext>
            </a:extLst>
          </p:cNvPr>
          <p:cNvSpPr txBox="1"/>
          <p:nvPr/>
        </p:nvSpPr>
        <p:spPr>
          <a:xfrm>
            <a:off x="2063552" y="980729"/>
            <a:ext cx="7869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CustomShape 1">
            <a:extLst>
              <a:ext uri="{FF2B5EF4-FFF2-40B4-BE49-F238E27FC236}">
                <a16:creationId xmlns:a16="http://schemas.microsoft.com/office/drawing/2014/main" id="{8BF22CE5-D4B6-47A0-8606-DC02E96E2395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A19FF06E-43ED-4FC6-9BD7-D6D2637B9BD0}"/>
              </a:ext>
            </a:extLst>
          </p:cNvPr>
          <p:cNvSpPr/>
          <p:nvPr/>
        </p:nvSpPr>
        <p:spPr>
          <a:xfrm>
            <a:off x="3935971" y="2705666"/>
            <a:ext cx="7341120" cy="5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Jesús Prada Alonso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jesus.prada@horusml.com</a:t>
            </a:r>
            <a:endParaRPr kumimoji="0" lang="en-US" sz="2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049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-1020096" y="423072"/>
            <a:ext cx="610488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r" defTabSz="914400" rtl="0" eaLnBrk="1" fontAlgn="auto" latinLnBrk="0" hangingPunct="1">
              <a:lnSpc>
                <a:spcPts val="506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E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sym typeface="Bebas Neue" pitchFamily="34" charset="0"/>
              </a:rPr>
              <a:t>Previously…</a:t>
            </a:r>
          </a:p>
        </p:txBody>
      </p:sp>
    </p:spTree>
    <p:extLst>
      <p:ext uri="{BB962C8B-B14F-4D97-AF65-F5344CB8AC3E}">
        <p14:creationId xmlns:p14="http://schemas.microsoft.com/office/powerpoint/2010/main" val="13754730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195120" y="441360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Intuición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629" name="CustomShape 3"/>
          <p:cNvSpPr/>
          <p:nvPr/>
        </p:nvSpPr>
        <p:spPr>
          <a:xfrm>
            <a:off x="372359" y="1916280"/>
            <a:ext cx="11447280" cy="376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5D8081A5-2464-4E43-901D-98B5AA9CA730}"/>
              </a:ext>
            </a:extLst>
          </p:cNvPr>
          <p:cNvSpPr/>
          <p:nvPr/>
        </p:nvSpPr>
        <p:spPr>
          <a:xfrm>
            <a:off x="479520" y="1233360"/>
            <a:ext cx="10224360" cy="466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Métodos de ensemble. Resumen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9240332B-82EE-4646-98FC-A95D0A5EB699}"/>
              </a:ext>
            </a:extLst>
          </p:cNvPr>
          <p:cNvGraphicFramePr>
            <a:graphicFrameLocks noGrp="1"/>
          </p:cNvGraphicFramePr>
          <p:nvPr/>
        </p:nvGraphicFramePr>
        <p:xfrm>
          <a:off x="1374932" y="1889646"/>
          <a:ext cx="9606747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992">
                  <a:extLst>
                    <a:ext uri="{9D8B030D-6E8A-4147-A177-3AD203B41FA5}">
                      <a16:colId xmlns:a16="http://schemas.microsoft.com/office/drawing/2014/main" val="4178865699"/>
                    </a:ext>
                  </a:extLst>
                </a:gridCol>
                <a:gridCol w="2012213">
                  <a:extLst>
                    <a:ext uri="{9D8B030D-6E8A-4147-A177-3AD203B41FA5}">
                      <a16:colId xmlns:a16="http://schemas.microsoft.com/office/drawing/2014/main" val="1459267443"/>
                    </a:ext>
                  </a:extLst>
                </a:gridCol>
                <a:gridCol w="2268771">
                  <a:extLst>
                    <a:ext uri="{9D8B030D-6E8A-4147-A177-3AD203B41FA5}">
                      <a16:colId xmlns:a16="http://schemas.microsoft.com/office/drawing/2014/main" val="2059949127"/>
                    </a:ext>
                  </a:extLst>
                </a:gridCol>
                <a:gridCol w="2268771">
                  <a:extLst>
                    <a:ext uri="{9D8B030D-6E8A-4147-A177-3AD203B41FA5}">
                      <a16:colId xmlns:a16="http://schemas.microsoft.com/office/drawing/2014/main" val="3024820744"/>
                    </a:ext>
                  </a:extLst>
                </a:gridCol>
              </a:tblGrid>
              <a:tr h="284842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B050"/>
                          </a:solidFill>
                        </a:rPr>
                        <a:t>Característica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00B050"/>
                          </a:solidFill>
                        </a:rPr>
                        <a:t>Bagging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00B050"/>
                          </a:solidFill>
                        </a:rPr>
                        <a:t>Boosting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>
                          <a:solidFill>
                            <a:srgbClr val="00B050"/>
                          </a:solidFill>
                        </a:rPr>
                        <a:t>Stacking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59288"/>
                  </a:ext>
                </a:extLst>
              </a:tr>
              <a:tr h="284842">
                <a:tc>
                  <a:txBody>
                    <a:bodyPr/>
                    <a:lstStyle/>
                    <a:p>
                      <a:pPr algn="l"/>
                      <a:r>
                        <a:rPr lang="es-ES" b="1" dirty="0"/>
                        <a:t>Naturaleza </a:t>
                      </a:r>
                      <a:r>
                        <a:rPr lang="es-ES" b="1" dirty="0" err="1"/>
                        <a:t>Weak</a:t>
                      </a:r>
                      <a:r>
                        <a:rPr lang="es-ES" b="1" dirty="0"/>
                        <a:t> </a:t>
                      </a:r>
                      <a:r>
                        <a:rPr lang="es-ES" b="1" dirty="0" err="1"/>
                        <a:t>Learners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Homogéneos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Homogéneos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Heterogéneos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66810"/>
                  </a:ext>
                </a:extLst>
              </a:tr>
              <a:tr h="284842">
                <a:tc>
                  <a:txBody>
                    <a:bodyPr/>
                    <a:lstStyle/>
                    <a:p>
                      <a:pPr algn="l"/>
                      <a:r>
                        <a:rPr lang="es-ES" b="1" dirty="0"/>
                        <a:t>Flujo Entrenamiento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 paralelo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Secuencial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 paralelo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79909"/>
                  </a:ext>
                </a:extLst>
              </a:tr>
              <a:tr h="498473">
                <a:tc>
                  <a:txBody>
                    <a:bodyPr/>
                    <a:lstStyle/>
                    <a:p>
                      <a:pPr algn="l"/>
                      <a:r>
                        <a:rPr lang="es-ES" b="1" dirty="0"/>
                        <a:t>Tipo </a:t>
                      </a:r>
                      <a:r>
                        <a:rPr lang="es-ES" b="1" dirty="0" err="1"/>
                        <a:t>Weak</a:t>
                      </a:r>
                      <a:r>
                        <a:rPr lang="es-ES" b="1" dirty="0"/>
                        <a:t> </a:t>
                      </a:r>
                      <a:r>
                        <a:rPr lang="es-ES" b="1" dirty="0" err="1"/>
                        <a:t>Learners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Complejos (</a:t>
                      </a:r>
                      <a:r>
                        <a:rPr lang="es-ES" dirty="0" err="1"/>
                        <a:t>high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variance</a:t>
                      </a:r>
                      <a:r>
                        <a:rPr lang="es-ES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Sencillos (</a:t>
                      </a:r>
                      <a:r>
                        <a:rPr lang="es-ES" dirty="0" err="1"/>
                        <a:t>high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bias</a:t>
                      </a:r>
                      <a:r>
                        <a:rPr lang="es-ES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Variado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61269"/>
                  </a:ext>
                </a:extLst>
              </a:tr>
              <a:tr h="284842">
                <a:tc>
                  <a:txBody>
                    <a:bodyPr/>
                    <a:lstStyle/>
                    <a:p>
                      <a:pPr algn="l"/>
                      <a:r>
                        <a:rPr lang="es-ES" b="1" dirty="0"/>
                        <a:t>Combinación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Promedio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Pesos/coeficientes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Meta-modelo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4909"/>
                  </a:ext>
                </a:extLst>
              </a:tr>
            </a:tbl>
          </a:graphicData>
        </a:graphic>
      </p:graphicFrame>
      <p:pic>
        <p:nvPicPr>
          <p:cNvPr id="5" name="Imagen 4" descr="Imagen que contiene objeto&#10;&#10;Descripción generada automáticamente">
            <a:extLst>
              <a:ext uri="{FF2B5EF4-FFF2-40B4-BE49-F238E27FC236}">
                <a16:creationId xmlns:a16="http://schemas.microsoft.com/office/drawing/2014/main" id="{D6EEF94D-B62E-46B6-9081-87943553D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61" y="4039720"/>
            <a:ext cx="1915086" cy="228005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BBA4B14-21A0-4F03-9FF0-BBDDE3E5B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3449" y="4039720"/>
            <a:ext cx="1915086" cy="228005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2A4CD7C-5E84-4175-BFEB-FD5F8718C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6749" y="4167217"/>
            <a:ext cx="1915086" cy="2123440"/>
          </a:xfrm>
          <a:prstGeom prst="rect">
            <a:avLst/>
          </a:prstGeom>
        </p:spPr>
      </p:pic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EC1350C0-AE54-4D7D-B1BC-949391BEFD89}"/>
              </a:ext>
            </a:extLst>
          </p:cNvPr>
          <p:cNvSpPr/>
          <p:nvPr/>
        </p:nvSpPr>
        <p:spPr>
          <a:xfrm>
            <a:off x="2182932" y="4954748"/>
            <a:ext cx="2152650" cy="4000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7097F79-8324-4BB7-B571-7CA79F2BF467}"/>
              </a:ext>
            </a:extLst>
          </p:cNvPr>
          <p:cNvSpPr txBox="1"/>
          <p:nvPr/>
        </p:nvSpPr>
        <p:spPr>
          <a:xfrm>
            <a:off x="195120" y="4985466"/>
            <a:ext cx="22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40065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105435" y="441360"/>
            <a:ext cx="610488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0" i="0" u="none" strike="noStrike" kern="1200" cap="all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Random</a:t>
            </a:r>
            <a:r>
              <a:rPr kumimoji="0" lang="es-ES" sz="3600" b="0" i="0" u="none" strike="noStrike" kern="1200" cap="all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s-ES" sz="3600" b="0" i="0" u="none" strike="noStrike" kern="1200" cap="all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forest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2710059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Comparación</a:t>
            </a:r>
            <a:endParaRPr kumimoji="0" lang="en-US" sz="3200" b="0" i="0" u="none" strike="noStrike" kern="1200" cap="all" spc="-1" normalizeH="0" baseline="0" noProof="0" dirty="0">
              <a:ln>
                <a:noFill/>
              </a:ln>
              <a:solidFill>
                <a:srgbClr val="0097B6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Algoritmos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8946" y="1204629"/>
            <a:ext cx="5254108" cy="497807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814871" y="2828229"/>
            <a:ext cx="6805246" cy="20866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8135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Comparación</a:t>
            </a:r>
            <a:endParaRPr kumimoji="0" lang="en-US" sz="3200" b="0" i="0" u="none" strike="noStrike" kern="1200" cap="all" spc="-1" normalizeH="0" baseline="0" noProof="0" dirty="0">
              <a:ln>
                <a:noFill/>
              </a:ln>
              <a:solidFill>
                <a:srgbClr val="0097B6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Algoritmos</a:t>
            </a:r>
            <a:endParaRPr kumimoji="0" lang="en-US" sz="3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CD1AEBD-BBD7-49AD-A66D-F2996D185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376" y="2290784"/>
            <a:ext cx="5413248" cy="227643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28030B5-B4A9-B6DC-CDEB-39251D4D1B30}"/>
              </a:ext>
            </a:extLst>
          </p:cNvPr>
          <p:cNvSpPr txBox="1"/>
          <p:nvPr/>
        </p:nvSpPr>
        <p:spPr>
          <a:xfrm>
            <a:off x="3703868" y="2957726"/>
            <a:ext cx="4964644" cy="9181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4136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Rectángulo"/>
          <p:cNvSpPr/>
          <p:nvPr/>
        </p:nvSpPr>
        <p:spPr>
          <a:xfrm>
            <a:off x="1906891" y="1484784"/>
            <a:ext cx="7056784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D6F00CB-82A9-41BE-9A7E-1C1503CC4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04" y="432825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127018" y="423801"/>
            <a:ext cx="5324040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Resumen</a:t>
            </a:r>
            <a:r>
              <a:rPr kumimoji="0" lang="en-US" sz="36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</a:t>
            </a:r>
            <a:r>
              <a:rPr kumimoji="0" lang="en-US" sz="36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modelos</a:t>
            </a:r>
            <a:endParaRPr kumimoji="0" lang="en-US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pSp>
        <p:nvGrpSpPr>
          <p:cNvPr id="12" name="Grupo 11"/>
          <p:cNvGrpSpPr/>
          <p:nvPr/>
        </p:nvGrpSpPr>
        <p:grpSpPr>
          <a:xfrm>
            <a:off x="256125" y="3840754"/>
            <a:ext cx="914400" cy="914400"/>
            <a:chOff x="1233578" y="3045125"/>
            <a:chExt cx="914400" cy="914400"/>
          </a:xfrm>
        </p:grpSpPr>
        <p:sp>
          <p:nvSpPr>
            <p:cNvPr id="14" name="Elipse 13"/>
            <p:cNvSpPr/>
            <p:nvPr/>
          </p:nvSpPr>
          <p:spPr>
            <a:xfrm>
              <a:off x="1233578" y="3045125"/>
              <a:ext cx="914400" cy="9144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461618" y="3293183"/>
              <a:ext cx="596094" cy="40011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ES_tradnl" sz="2000" b="1" dirty="0"/>
                <a:t>ML</a:t>
              </a:r>
              <a:endParaRPr lang="es-ES" sz="2000" b="1" dirty="0"/>
            </a:p>
          </p:txBody>
        </p:sp>
      </p:grpSp>
      <p:sp>
        <p:nvSpPr>
          <p:cNvPr id="16" name="CuadroTexto 15"/>
          <p:cNvSpPr txBox="1"/>
          <p:nvPr/>
        </p:nvSpPr>
        <p:spPr>
          <a:xfrm>
            <a:off x="2177272" y="1726792"/>
            <a:ext cx="1388853" cy="584775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Aprendizaje Supervisado</a:t>
            </a:r>
            <a:endParaRPr lang="es-ES" sz="16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1903215" y="4258501"/>
            <a:ext cx="1771647" cy="584775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Aprendizaje No Supervisado</a:t>
            </a:r>
            <a:endParaRPr lang="es-ES" sz="16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898772" y="1297207"/>
            <a:ext cx="138885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Modelos Lineales</a:t>
            </a:r>
            <a:endParaRPr lang="es-ES" sz="14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4898772" y="2361162"/>
            <a:ext cx="1388853" cy="523220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Modelos No Lineales</a:t>
            </a:r>
            <a:endParaRPr lang="es-ES" sz="14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7676784" y="2030285"/>
            <a:ext cx="1091619" cy="523220"/>
          </a:xfrm>
          <a:prstGeom prst="rect">
            <a:avLst/>
          </a:prstGeom>
          <a:solidFill>
            <a:srgbClr val="FFFF0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Modelos árboles</a:t>
            </a:r>
            <a:endParaRPr lang="es-ES" sz="14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7676784" y="3089584"/>
            <a:ext cx="118514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Modelos complejos</a:t>
            </a:r>
            <a:endParaRPr lang="es-ES" sz="1400" dirty="0"/>
          </a:p>
        </p:txBody>
      </p:sp>
      <p:sp>
        <p:nvSpPr>
          <p:cNvPr id="22" name="Abrir llave 21"/>
          <p:cNvSpPr/>
          <p:nvPr/>
        </p:nvSpPr>
        <p:spPr>
          <a:xfrm>
            <a:off x="6382672" y="986659"/>
            <a:ext cx="427030" cy="89532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 recto de flecha 22"/>
          <p:cNvCxnSpPr/>
          <p:nvPr/>
        </p:nvCxnSpPr>
        <p:spPr>
          <a:xfrm flipV="1">
            <a:off x="6464100" y="2171429"/>
            <a:ext cx="993083" cy="470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V="1">
            <a:off x="998324" y="2108879"/>
            <a:ext cx="985751" cy="1618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1235066" y="4444374"/>
            <a:ext cx="603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>
            <a:off x="6450691" y="2656872"/>
            <a:ext cx="1006492" cy="422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V="1">
            <a:off x="3811432" y="1652361"/>
            <a:ext cx="955819" cy="352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Abrir llave 29"/>
          <p:cNvSpPr/>
          <p:nvPr/>
        </p:nvSpPr>
        <p:spPr>
          <a:xfrm>
            <a:off x="8932136" y="1881982"/>
            <a:ext cx="585030" cy="8004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Abrir llave 30"/>
          <p:cNvSpPr/>
          <p:nvPr/>
        </p:nvSpPr>
        <p:spPr>
          <a:xfrm>
            <a:off x="8932136" y="2945937"/>
            <a:ext cx="585030" cy="85824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/>
          <p:cNvSpPr txBox="1"/>
          <p:nvPr/>
        </p:nvSpPr>
        <p:spPr>
          <a:xfrm>
            <a:off x="6606791" y="1199691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Regresión logística (clasificación)</a:t>
            </a:r>
            <a:endParaRPr lang="es-ES" sz="1200" dirty="0"/>
          </a:p>
        </p:txBody>
      </p:sp>
      <p:cxnSp>
        <p:nvCxnSpPr>
          <p:cNvPr id="33" name="Conector recto de flecha 32"/>
          <p:cNvCxnSpPr/>
          <p:nvPr/>
        </p:nvCxnSpPr>
        <p:spPr>
          <a:xfrm>
            <a:off x="3836748" y="2172774"/>
            <a:ext cx="964442" cy="416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33"/>
          <p:cNvSpPr txBox="1"/>
          <p:nvPr/>
        </p:nvSpPr>
        <p:spPr>
          <a:xfrm>
            <a:off x="4535942" y="4127204"/>
            <a:ext cx="1388853" cy="307777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 err="1"/>
              <a:t>Clustering</a:t>
            </a:r>
            <a:endParaRPr lang="es-ES" sz="1400" dirty="0"/>
          </a:p>
        </p:txBody>
      </p:sp>
      <p:sp>
        <p:nvSpPr>
          <p:cNvPr id="35" name="CuadroTexto 34"/>
          <p:cNvSpPr txBox="1"/>
          <p:nvPr/>
        </p:nvSpPr>
        <p:spPr>
          <a:xfrm>
            <a:off x="4525758" y="4725159"/>
            <a:ext cx="1504903" cy="523220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400" dirty="0"/>
              <a:t>Reducción de </a:t>
            </a:r>
            <a:r>
              <a:rPr lang="es-ES_tradnl" sz="1400" dirty="0" err="1"/>
              <a:t>dimensionalidad</a:t>
            </a:r>
            <a:endParaRPr lang="es-ES" sz="1400" dirty="0"/>
          </a:p>
        </p:txBody>
      </p:sp>
      <p:cxnSp>
        <p:nvCxnSpPr>
          <p:cNvPr id="36" name="Conector recto de flecha 35"/>
          <p:cNvCxnSpPr/>
          <p:nvPr/>
        </p:nvCxnSpPr>
        <p:spPr>
          <a:xfrm flipV="1">
            <a:off x="3963832" y="4327547"/>
            <a:ext cx="467475" cy="27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3963832" y="4644998"/>
            <a:ext cx="421759" cy="295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1903215" y="5735418"/>
            <a:ext cx="1771647" cy="338554"/>
          </a:xfrm>
          <a:prstGeom prst="rect">
            <a:avLst/>
          </a:prstGeom>
          <a:solidFill>
            <a:srgbClr val="92D050"/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Otros</a:t>
            </a:r>
            <a:endParaRPr lang="es-ES" sz="1600" dirty="0"/>
          </a:p>
        </p:txBody>
      </p:sp>
      <p:cxnSp>
        <p:nvCxnSpPr>
          <p:cNvPr id="39" name="Conector recto de flecha 38"/>
          <p:cNvCxnSpPr/>
          <p:nvPr/>
        </p:nvCxnSpPr>
        <p:spPr>
          <a:xfrm>
            <a:off x="1035170" y="4922584"/>
            <a:ext cx="803504" cy="919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uadroTexto 39"/>
          <p:cNvSpPr txBox="1"/>
          <p:nvPr/>
        </p:nvSpPr>
        <p:spPr>
          <a:xfrm>
            <a:off x="4164636" y="5688391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Sistema de recomendación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6450691" y="4029218"/>
            <a:ext cx="296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K-</a:t>
            </a:r>
            <a:r>
              <a:rPr lang="es-ES_tradnl" sz="1200" dirty="0" err="1"/>
              <a:t>means</a:t>
            </a:r>
            <a:endParaRPr lang="es-ES_tradnl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Jerárquicos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6401404" y="4832478"/>
            <a:ext cx="296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LDA</a:t>
            </a:r>
          </a:p>
        </p:txBody>
      </p:sp>
      <p:sp>
        <p:nvSpPr>
          <p:cNvPr id="43" name="Abrir llave 42"/>
          <p:cNvSpPr/>
          <p:nvPr/>
        </p:nvSpPr>
        <p:spPr>
          <a:xfrm>
            <a:off x="6021761" y="3872150"/>
            <a:ext cx="585030" cy="73418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Abrir llave 43"/>
          <p:cNvSpPr/>
          <p:nvPr/>
        </p:nvSpPr>
        <p:spPr>
          <a:xfrm>
            <a:off x="3785168" y="5492802"/>
            <a:ext cx="585030" cy="85824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Abrir llave 46"/>
          <p:cNvSpPr/>
          <p:nvPr/>
        </p:nvSpPr>
        <p:spPr>
          <a:xfrm>
            <a:off x="6109992" y="4739907"/>
            <a:ext cx="496799" cy="6689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/>
          <p:cNvSpPr txBox="1"/>
          <p:nvPr/>
        </p:nvSpPr>
        <p:spPr>
          <a:xfrm>
            <a:off x="9260427" y="3277428"/>
            <a:ext cx="296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SVM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9224651" y="2059630"/>
            <a:ext cx="2967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Árboles de decisión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200" dirty="0"/>
              <a:t>Random Forest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91BBDF-3639-3DE4-1546-34F889F16950}"/>
              </a:ext>
            </a:extLst>
          </p:cNvPr>
          <p:cNvSpPr/>
          <p:nvPr/>
        </p:nvSpPr>
        <p:spPr>
          <a:xfrm>
            <a:off x="9555507" y="2287182"/>
            <a:ext cx="1414631" cy="20283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49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 animBg="1"/>
      <p:bldP spid="49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RaNDOM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FOREST</a:t>
            </a:r>
          </a:p>
        </p:txBody>
      </p:sp>
      <p:sp>
        <p:nvSpPr>
          <p:cNvPr id="9" name="CustomShape 2"/>
          <p:cNvSpPr/>
          <p:nvPr/>
        </p:nvSpPr>
        <p:spPr>
          <a:xfrm>
            <a:off x="1395504" y="1353311"/>
            <a:ext cx="11448360" cy="47486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12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Random Forest VS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árboles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de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decisión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12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Construcción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de random forest.</a:t>
            </a:r>
          </a:p>
          <a:p>
            <a:pPr marL="800820" marR="0" lvl="1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1200"/>
              </a:spcAft>
              <a:buClr>
                <a:srgbClr val="0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Muestreo.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800820" marR="0" lvl="1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1200"/>
              </a:spcAft>
              <a:buClr>
                <a:srgbClr val="0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s-ES_trad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Votación</a:t>
            </a: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Wingdings" panose="05000000000000000000" pitchFamily="2" charset="2"/>
              </a:rPr>
              <a:t>.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12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Hiperpárametros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12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Importancia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de variables.</a:t>
            </a:r>
          </a:p>
          <a:p>
            <a:pPr marL="34362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479"/>
              </a:spcBef>
              <a:spcAft>
                <a:spcPts val="12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Pros y contras.</a:t>
            </a:r>
          </a:p>
        </p:txBody>
      </p:sp>
    </p:spTree>
    <p:extLst>
      <p:ext uri="{BB962C8B-B14F-4D97-AF65-F5344CB8AC3E}">
        <p14:creationId xmlns:p14="http://schemas.microsoft.com/office/powerpoint/2010/main" val="421189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67C8476-1CF7-4BA2-A161-725BF4B3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88" y="18529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E2FF46B-4E81-4CE7-B9E8-0DDE0EBA1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0F33E64-C09F-48A9-A2A0-D392DC12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531" y="2020198"/>
            <a:ext cx="7218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5" name="CustomShape 1">
            <a:extLst>
              <a:ext uri="{FF2B5EF4-FFF2-40B4-BE49-F238E27FC236}">
                <a16:creationId xmlns:a16="http://schemas.microsoft.com/office/drawing/2014/main" id="{A681E05F-8894-4C32-9857-9A6DA6CF7BCE}"/>
              </a:ext>
            </a:extLst>
          </p:cNvPr>
          <p:cNvSpPr/>
          <p:nvPr/>
        </p:nvSpPr>
        <p:spPr>
          <a:xfrm>
            <a:off x="390382" y="405089"/>
            <a:ext cx="5705618" cy="5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all" spc="-1" normalizeH="0" baseline="0" noProof="0" dirty="0" err="1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RaNDOM</a:t>
            </a:r>
            <a:r>
              <a:rPr kumimoji="0" lang="en-US" sz="3200" b="0" i="0" u="none" strike="noStrike" kern="1200" cap="all" spc="-1" normalizeH="0" baseline="0" noProof="0" dirty="0">
                <a:ln>
                  <a:noFill/>
                </a:ln>
                <a:solidFill>
                  <a:srgbClr val="0097B6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 FOREST</a:t>
            </a:r>
          </a:p>
        </p:txBody>
      </p:sp>
      <p:sp>
        <p:nvSpPr>
          <p:cNvPr id="17" name="Título 3"/>
          <p:cNvSpPr>
            <a:spLocks noGrp="1"/>
          </p:cNvSpPr>
          <p:nvPr>
            <p:ph type="title"/>
          </p:nvPr>
        </p:nvSpPr>
        <p:spPr>
          <a:xfrm>
            <a:off x="390382" y="1407011"/>
            <a:ext cx="10972440" cy="142200"/>
          </a:xfrm>
        </p:spPr>
        <p:txBody>
          <a:bodyPr/>
          <a:lstStyle/>
          <a:p>
            <a:r>
              <a:rPr lang="es-ES_tradnl" sz="2400" dirty="0"/>
              <a:t>Definición</a:t>
            </a:r>
            <a:endParaRPr lang="es-ES" sz="2400" dirty="0"/>
          </a:p>
        </p:txBody>
      </p:sp>
      <p:sp>
        <p:nvSpPr>
          <p:cNvPr id="3" name="Rectángulo 2"/>
          <p:cNvSpPr/>
          <p:nvPr/>
        </p:nvSpPr>
        <p:spPr>
          <a:xfrm>
            <a:off x="156229" y="1756579"/>
            <a:ext cx="1203577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4251"/>
              </a:solidFill>
              <a:effectLst/>
              <a:uLnTx/>
              <a:uFillTx/>
              <a:latin typeface="Lor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Random Forest es un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algoritmo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aprendizaje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supervisado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que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puede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ser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utilizado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tanto para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clasificación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como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para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regresión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Es un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ensemble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árboles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de decision,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basado</a:t>
            </a:r>
            <a:r>
              <a:rPr kumimoji="0" lang="en-US" sz="18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/>
              </a:rPr>
              <a:t> en bagging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Cuantos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más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árboles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tiene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más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robusto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es el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algoritmo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crean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árboles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con un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subconjunto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aleatorio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de los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datos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hace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la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predicción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cada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árbol y 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selecciona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el que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más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votos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tiene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clasificación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) o la media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regresión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).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Nos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proporciona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de forma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directa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un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buen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indicador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</a:rPr>
              <a:t>importancia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 de las variables.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F9365E45-6434-45E8-0BF9-4F95B8CC3766}"/>
              </a:ext>
            </a:extLst>
          </p:cNvPr>
          <p:cNvGrpSpPr/>
          <p:nvPr/>
        </p:nvGrpSpPr>
        <p:grpSpPr>
          <a:xfrm>
            <a:off x="8024359" y="2846825"/>
            <a:ext cx="2502728" cy="2343822"/>
            <a:chOff x="3638745" y="1699920"/>
            <a:chExt cx="4914509" cy="4602477"/>
          </a:xfrm>
        </p:grpSpPr>
        <p:pic>
          <p:nvPicPr>
            <p:cNvPr id="10" name="Imagen 9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411C1E3F-4857-426D-113F-8AC6C854B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745" y="1699920"/>
              <a:ext cx="4914509" cy="4602477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4B529F55-0820-E550-507A-49C62C11C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6962" y="4205287"/>
              <a:ext cx="180975" cy="180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30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15563</TotalTime>
  <Words>1138</Words>
  <Application>Microsoft Office PowerPoint</Application>
  <PresentationFormat>Panorámica</PresentationFormat>
  <Paragraphs>172</Paragraphs>
  <Slides>17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Arial</vt:lpstr>
      <vt:lpstr>Cambria Math</vt:lpstr>
      <vt:lpstr>Courier New</vt:lpstr>
      <vt:lpstr>Lora</vt:lpstr>
      <vt:lpstr>Source Sans Pro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Definición</vt:lpstr>
      <vt:lpstr>Random Forest vs arboles de decisión</vt:lpstr>
      <vt:lpstr>Construcción</vt:lpstr>
      <vt:lpstr>Importancia de variables</vt:lpstr>
      <vt:lpstr>Importancia de variables. Algoritmo</vt:lpstr>
      <vt:lpstr>Hiperparámetros</vt:lpstr>
      <vt:lpstr>Hiperparámetros</vt:lpstr>
      <vt:lpstr>Ventajas y Desventajas</vt:lpstr>
      <vt:lpstr>Presentación de PowerPoint</vt:lpstr>
    </vt:vector>
  </TitlesOfParts>
  <Company>EDEM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session_3</dc:title>
  <dc:subject/>
  <dc:creator>RAFA</dc:creator>
  <dc:description/>
  <cp:lastModifiedBy>Prada Alonso, Jesus</cp:lastModifiedBy>
  <cp:revision>808</cp:revision>
  <dcterms:created xsi:type="dcterms:W3CDTF">2005-05-30T10:01:11Z</dcterms:created>
  <dcterms:modified xsi:type="dcterms:W3CDTF">2023-03-24T20:57:26Z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EDEM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3</vt:i4>
  </property>
  <property fmtid="{D5CDD505-2E9C-101B-9397-08002B2CF9AE}" pid="8" name="Notes">
    <vt:i4>14</vt:i4>
  </property>
  <property fmtid="{D5CDD505-2E9C-101B-9397-08002B2CF9AE}" pid="9" name="PresentationFormat">
    <vt:lpwstr>Panorámica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40</vt:i4>
  </property>
</Properties>
</file>