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40"/>
  </p:notesMasterIdLst>
  <p:sldIdLst>
    <p:sldId id="256" r:id="rId3"/>
    <p:sldId id="2445" r:id="rId4"/>
    <p:sldId id="423" r:id="rId5"/>
    <p:sldId id="420" r:id="rId6"/>
    <p:sldId id="2449" r:id="rId7"/>
    <p:sldId id="2450" r:id="rId8"/>
    <p:sldId id="410" r:id="rId9"/>
    <p:sldId id="2459" r:id="rId10"/>
    <p:sldId id="409" r:id="rId11"/>
    <p:sldId id="525" r:id="rId12"/>
    <p:sldId id="2452" r:id="rId13"/>
    <p:sldId id="411" r:id="rId14"/>
    <p:sldId id="413" r:id="rId15"/>
    <p:sldId id="425" r:id="rId16"/>
    <p:sldId id="422" r:id="rId17"/>
    <p:sldId id="526" r:id="rId18"/>
    <p:sldId id="427" r:id="rId19"/>
    <p:sldId id="428" r:id="rId20"/>
    <p:sldId id="2458" r:id="rId21"/>
    <p:sldId id="429" r:id="rId22"/>
    <p:sldId id="487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8" r:id="rId31"/>
    <p:sldId id="437" r:id="rId32"/>
    <p:sldId id="527" r:id="rId33"/>
    <p:sldId id="445" r:id="rId34"/>
    <p:sldId id="446" r:id="rId35"/>
    <p:sldId id="2453" r:id="rId36"/>
    <p:sldId id="2457" r:id="rId37"/>
    <p:sldId id="2456" r:id="rId38"/>
    <p:sldId id="528" r:id="rId39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60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iggs-bos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25/03/2023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CD1AEBD-BBD7-49AD-A66D-F2996D18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2503559"/>
            <a:ext cx="4401312" cy="18508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8030B5-B4A9-B6DC-CDEB-39251D4D1B30}"/>
              </a:ext>
            </a:extLst>
          </p:cNvPr>
          <p:cNvSpPr txBox="1"/>
          <p:nvPr/>
        </p:nvSpPr>
        <p:spPr>
          <a:xfrm flipV="1">
            <a:off x="4092916" y="3747499"/>
            <a:ext cx="4203740" cy="545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36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29546" y="1988401"/>
            <a:ext cx="29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XGBoost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40935" y="2385641"/>
            <a:ext cx="1414631" cy="2028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7952" y="1717551"/>
            <a:ext cx="11448360" cy="4748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Introducción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Definición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Hiperpárametros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de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vs.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Precisión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56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Introducción</a:t>
            </a: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AD2124-D496-4F9A-ABE5-B3416B9FC45F}"/>
              </a:ext>
            </a:extLst>
          </p:cNvPr>
          <p:cNvSpPr/>
          <p:nvPr/>
        </p:nvSpPr>
        <p:spPr>
          <a:xfrm>
            <a:off x="548793" y="1374443"/>
            <a:ext cx="11125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 nombre completo es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Extreme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Gradient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aplica a problemas de aprendizaje supervisado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tanto de clasificación como de regresión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de las familias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modelos ML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 potentes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la actualizad, junto a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Deep Learning. Se considera el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estado del arte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aprendizaje supervisado sobre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 estructurados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(tabulares).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Empezó a hacerse conocida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tras su victoria en una competición de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Kaggle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sobre el Bosón de Higgs.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62ED76C-5BBD-4FD7-A455-79916CB9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281" y="3728193"/>
            <a:ext cx="2544488" cy="20086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55B5C6-FA45-C515-B812-9F2815339DD6}"/>
              </a:ext>
            </a:extLst>
          </p:cNvPr>
          <p:cNvSpPr txBox="1"/>
          <p:nvPr/>
        </p:nvSpPr>
        <p:spPr>
          <a:xfrm>
            <a:off x="548793" y="5861132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hlinkClick r:id="rId3"/>
              </a:rPr>
              <a:t>https://www.kaggle.com/c/higgs-boson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1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INTRODUCCIÓN (IO)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AD2124-D496-4F9A-ABE5-B3416B9FC45F}"/>
              </a:ext>
            </a:extLst>
          </p:cNvPr>
          <p:cNvSpPr/>
          <p:nvPr/>
        </p:nvSpPr>
        <p:spPr>
          <a:xfrm>
            <a:off x="917670" y="2945669"/>
            <a:ext cx="110374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competiciones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2019, 17 de las 29 (59%)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soluciones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ganadoras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empleaban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XGBoost.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segundo modelo más usado, redes neuronales profundas (Deep Learning) solo aparecía en 11 soluciones ganadoras.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8 de ellas empleaban solo XGBoost, 9 en combinación con otros modelos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stacking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 se debe a dos razones principales: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con alto potencial predictivo.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 optimizado en tiempos y uso de memoria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escalable y permite probar muchos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702B20C-97F1-44A8-BC9F-C60E21E780D8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 en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Kaggle</a:t>
            </a:r>
            <a:endParaRPr kumimoji="0" lang="es-E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923323AE-1F3B-408E-9F38-C64BDE5D0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86" y="1847536"/>
            <a:ext cx="2459228" cy="9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ADE95-8956-446D-A5E6-74FFDB04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852" y="3324480"/>
            <a:ext cx="4704886" cy="1786525"/>
          </a:xfrm>
          <a:prstGeom prst="rect">
            <a:avLst/>
          </a:prstGeom>
        </p:spPr>
      </p:pic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Boosting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Esquema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0" name="Imagen 9" descr="Imagen que contiene reloj&#10;&#10;Descripción generada automáticamente">
            <a:extLst>
              <a:ext uri="{FF2B5EF4-FFF2-40B4-BE49-F238E27FC236}">
                <a16:creationId xmlns:a16="http://schemas.microsoft.com/office/drawing/2014/main" id="{0BA656AA-F535-41C3-B931-F6F5A278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" y="3220178"/>
            <a:ext cx="3129386" cy="20227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7B6548-2704-4DDE-93C3-76438BBC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1912" y="3324480"/>
            <a:ext cx="4009940" cy="19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4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Definición</a:t>
            </a: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753A26E-4A9E-4948-B811-CF71670FB255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Gradient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Boosting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Representación visual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06C2583-5F46-42D7-9CF2-874062B9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5" y="1778522"/>
            <a:ext cx="7944050" cy="44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Definición</a:t>
            </a: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DAD2124-D496-4F9A-ABE5-B3416B9FC45F}"/>
                  </a:ext>
                </a:extLst>
              </p:cNvPr>
              <p:cNvSpPr/>
              <p:nvPr/>
            </p:nvSpPr>
            <p:spPr>
              <a:xfrm>
                <a:off x="-279699" y="1771051"/>
                <a:ext cx="13000616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s-E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lang="es-ES" dirty="0">
                    <a:solidFill>
                      <a:prstClr val="black"/>
                    </a:solidFill>
                  </a:rPr>
                  <a:t>    donde: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s-ES" dirty="0">
                    <a:solidFill>
                      <a:prstClr val="black"/>
                    </a:solidFill>
                  </a:rPr>
                  <a:t>El símbolo – indica que estamos corrigiendo los errores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 es el coeficiente del nuevo </a:t>
                </a:r>
                <a:r>
                  <a:rPr lang="es-ES" dirty="0" err="1">
                    <a:solidFill>
                      <a:prstClr val="black"/>
                    </a:solidFill>
                  </a:rPr>
                  <a:t>weak</a:t>
                </a:r>
                <a:r>
                  <a:rPr lang="es-ES" dirty="0">
                    <a:solidFill>
                      <a:prstClr val="black"/>
                    </a:solidFill>
                  </a:rPr>
                  <a:t> </a:t>
                </a:r>
                <a:r>
                  <a:rPr lang="es-ES" dirty="0" err="1">
                    <a:solidFill>
                      <a:prstClr val="black"/>
                    </a:solidFill>
                  </a:rPr>
                  <a:t>learner</a:t>
                </a:r>
                <a:r>
                  <a:rPr lang="es-ES" dirty="0">
                    <a:solidFill>
                      <a:prstClr val="black"/>
                    </a:solidFill>
                  </a:rPr>
                  <a:t> e indica cuánto queremos corregir los errores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inicializan los errores,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con el valor del target a predecir. Por tanto, el primer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weak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learner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predecirá el target.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entrena un modelo individual que predice los errores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añade el nuevo modelo individual a nuestro modelo final,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el coeficiente que minimiza el error global del nuevo modelo agregado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 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actualiza el valor de los errores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E</m:t>
                    </m:r>
                    <m: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8001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repiten los pasos 2-4 hasta que el modelo converja o se llegue al número máximo de iteraciones.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DAD2124-D496-4F9A-ABE5-B3416B9FC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699" y="1771051"/>
                <a:ext cx="13000616" cy="4801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stomShape 2">
            <a:extLst>
              <a:ext uri="{FF2B5EF4-FFF2-40B4-BE49-F238E27FC236}">
                <a16:creationId xmlns:a16="http://schemas.microsoft.com/office/drawing/2014/main" id="{F753A26E-4A9E-4948-B811-CF71670FB255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669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Definición</a:t>
            </a: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(VII)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AD2124-D496-4F9A-ABE5-B3416B9FC45F}"/>
              </a:ext>
            </a:extLst>
          </p:cNvPr>
          <p:cNvSpPr/>
          <p:nvPr/>
        </p:nvSpPr>
        <p:spPr>
          <a:xfrm>
            <a:off x="609600" y="1916280"/>
            <a:ext cx="109073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 una versión optimizada de los modelos clásicos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Gradient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Las principales razones de la popularidad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frente a otros métodos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como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AdaBoost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estándar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Gradient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Enfoque más complejo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Adaboost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basado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Gradient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Mayor número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permiten un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mayor fine-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tuning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del modelo.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Mayor control de la regularización, lo que permite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evitar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 optimizado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tanto en términos de coste computacional como de memoria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753A26E-4A9E-4948-B811-CF71670FB255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Ventajas de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6A59BA-8A35-4755-B658-6BCD50FC4EAC}"/>
              </a:ext>
            </a:extLst>
          </p:cNvPr>
          <p:cNvSpPr txBox="1"/>
          <p:nvPr/>
        </p:nvSpPr>
        <p:spPr>
          <a:xfrm>
            <a:off x="9264101" y="4937637"/>
            <a:ext cx="287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Altamente escalable.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15CE0C-AD97-421D-82BB-B89CA7A6A130}"/>
              </a:ext>
            </a:extLst>
          </p:cNvPr>
          <p:cNvSpPr txBox="1"/>
          <p:nvPr/>
        </p:nvSpPr>
        <p:spPr>
          <a:xfrm>
            <a:off x="10010165" y="3825410"/>
            <a:ext cx="248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     Mayor potencial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         predictivo.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5FB1391C-66E5-4605-84A2-AD4B00EDD023}"/>
              </a:ext>
            </a:extLst>
          </p:cNvPr>
          <p:cNvSpPr/>
          <p:nvPr/>
        </p:nvSpPr>
        <p:spPr>
          <a:xfrm>
            <a:off x="9876207" y="3050266"/>
            <a:ext cx="617836" cy="1870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4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8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Definición</a:t>
            </a:r>
            <a:r>
              <a:rPr kumimoji="0" lang="en-US" sz="40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(VIII)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AD2124-D496-4F9A-ABE5-B3416B9FC45F}"/>
              </a:ext>
            </a:extLst>
          </p:cNvPr>
          <p:cNvSpPr/>
          <p:nvPr/>
        </p:nvSpPr>
        <p:spPr>
          <a:xfrm>
            <a:off x="609600" y="1916280"/>
            <a:ext cx="109073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Mecanismo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empleado e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n </a:t>
            </a:r>
            <a:r>
              <a:rPr lang="es-ES" dirty="0">
                <a:solidFill>
                  <a:prstClr val="black"/>
                </a:solidFill>
                <a:latin typeface="Arial"/>
              </a:rPr>
              <a:t>los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métodos iterativos </a:t>
            </a:r>
            <a:r>
              <a:rPr lang="es-ES" dirty="0">
                <a:solidFill>
                  <a:prstClr val="black"/>
                </a:solidFill>
                <a:latin typeface="Arial"/>
              </a:rPr>
              <a:t>(por ejemplo, Boosting) para </a:t>
            </a:r>
            <a:r>
              <a:rPr lang="es-ES" b="1" dirty="0">
                <a:solidFill>
                  <a:prstClr val="black"/>
                </a:solidFill>
                <a:latin typeface="Arial"/>
              </a:rPr>
              <a:t>evitar </a:t>
            </a:r>
            <a:r>
              <a:rPr lang="es-ES" b="1" dirty="0" err="1">
                <a:solidFill>
                  <a:prstClr val="black"/>
                </a:solidFill>
                <a:latin typeface="Arial"/>
              </a:rPr>
              <a:t>overfitting</a:t>
            </a:r>
            <a:r>
              <a:rPr lang="es-ES" dirty="0">
                <a:solidFill>
                  <a:prstClr val="black"/>
                </a:solidFill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>
              <a:solidFill>
                <a:prstClr val="black"/>
              </a:solidFill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Arial"/>
              </a:rPr>
              <a:t>Algoritmo: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Arial"/>
              </a:rPr>
              <a:t>Se define un número máximo de iteraciones sin mejorar el modelo, o paciencia, n.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Arial"/>
              </a:rPr>
              <a:t>Se mide el error de validación en cada iteración.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Arial"/>
              </a:rPr>
              <a:t>Cuando pasen más de n iteraciones consecutivas en las que el error de validación no mejore, el proceso de entrenamiento se para.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noProof="0" dirty="0">
                <a:solidFill>
                  <a:prstClr val="black"/>
                </a:solidFill>
                <a:latin typeface="Arial"/>
              </a:rPr>
              <a:t>Se devuelve el modelo de la iteración que obtuvo menor error de validación.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753A26E-4A9E-4948-B811-CF71670FB255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Early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Stopping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41728A-9C18-54A7-1B48-C3995E39F5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1"/>
          <a:stretch/>
        </p:blipFill>
        <p:spPr>
          <a:xfrm>
            <a:off x="4602558" y="2290942"/>
            <a:ext cx="2986884" cy="11902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2DE167-67CD-1ED4-A358-807B2BC13695}"/>
              </a:ext>
            </a:extLst>
          </p:cNvPr>
          <p:cNvSpPr txBox="1"/>
          <p:nvPr/>
        </p:nvSpPr>
        <p:spPr>
          <a:xfrm>
            <a:off x="6614160" y="3481228"/>
            <a:ext cx="129844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" dirty="0" err="1"/>
              <a:t>Nº</a:t>
            </a:r>
            <a:r>
              <a:rPr lang="es-ES" sz="600" dirty="0"/>
              <a:t> de iteraciones</a:t>
            </a:r>
            <a:endParaRPr lang="en-GB" sz="6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5D183A-80BC-75F1-712B-54F5DBC15C9A}"/>
              </a:ext>
            </a:extLst>
          </p:cNvPr>
          <p:cNvSpPr/>
          <p:nvPr/>
        </p:nvSpPr>
        <p:spPr>
          <a:xfrm rot="19651346">
            <a:off x="5588627" y="3475548"/>
            <a:ext cx="45720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D07C35-C670-87F7-5477-4023BAB4C9EF}"/>
              </a:ext>
            </a:extLst>
          </p:cNvPr>
          <p:cNvSpPr txBox="1"/>
          <p:nvPr/>
        </p:nvSpPr>
        <p:spPr>
          <a:xfrm>
            <a:off x="4421282" y="3661482"/>
            <a:ext cx="129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002060"/>
                </a:solidFill>
              </a:rPr>
              <a:t>¡</a:t>
            </a:r>
            <a:r>
              <a:rPr lang="es-ES" sz="1000" b="1" dirty="0" err="1">
                <a:solidFill>
                  <a:srgbClr val="002060"/>
                </a:solidFill>
              </a:rPr>
              <a:t>Early</a:t>
            </a:r>
            <a:r>
              <a:rPr lang="es-ES" sz="1000" b="1" dirty="0">
                <a:solidFill>
                  <a:srgbClr val="002060"/>
                </a:solidFill>
              </a:rPr>
              <a:t> </a:t>
            </a:r>
            <a:r>
              <a:rPr lang="es-ES" sz="1000" b="1" dirty="0" err="1">
                <a:solidFill>
                  <a:srgbClr val="002060"/>
                </a:solidFill>
              </a:rPr>
              <a:t>Stopping</a:t>
            </a:r>
            <a:r>
              <a:rPr lang="es-ES" sz="1000" b="1" dirty="0">
                <a:solidFill>
                  <a:srgbClr val="002060"/>
                </a:solidFill>
              </a:rPr>
              <a:t>!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DC4BD5-42C3-F30C-1CF0-B26690910B50}"/>
              </a:ext>
            </a:extLst>
          </p:cNvPr>
          <p:cNvSpPr txBox="1"/>
          <p:nvPr/>
        </p:nvSpPr>
        <p:spPr>
          <a:xfrm>
            <a:off x="8339128" y="2911774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QUIZ!</a:t>
            </a:r>
          </a:p>
        </p:txBody>
      </p:sp>
    </p:spTree>
    <p:extLst>
      <p:ext uri="{BB962C8B-B14F-4D97-AF65-F5344CB8AC3E}">
        <p14:creationId xmlns:p14="http://schemas.microsoft.com/office/powerpoint/2010/main" val="12922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(0)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nthread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216426" y="2402055"/>
            <a:ext cx="10224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Número de hilos a usar para paralelizar computaciones.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Cuanto mayor sea más uso de CPU haremos pero más rápido entrenarán los modelos.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es un </a:t>
            </a:r>
            <a:r>
              <a:rPr kumimoji="0" lang="es-E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como tal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(no se debe incluir en la rejilla) pero conviene fijarlo en toda llamada a XGBoost para evitar saturar sistemas.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Máximo número de hilos disponible.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2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nrounds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200150" y="2354430"/>
            <a:ext cx="1033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Número de iteraciones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realizar.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valores van de 1 a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altos llevan a modelos más complejos, por lo que pueden provocar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100.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4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eta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/>
              <p:nvPr/>
            </p:nvSpPr>
            <p:spPr>
              <a:xfrm>
                <a:off x="1095375" y="2354430"/>
                <a:ext cx="10431135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Inversamente relacionado con el step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size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Los valores van de 0 a 1, con valores altos provocando actualizaciones más pequeñas y llevando a modelos más conservadores.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Es el análogo del inverso del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learning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rate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en un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gradient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descent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Valor por defecto: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0,3.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2354430"/>
                <a:ext cx="10431135" cy="2585323"/>
              </a:xfrm>
              <a:prstGeom prst="rect">
                <a:avLst/>
              </a:prstGeom>
              <a:blipFill>
                <a:blip r:embed="rId2"/>
                <a:stretch>
                  <a:fillRect l="-409" t="-1179" r="-1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9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(III)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gamma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990600" y="2430630"/>
            <a:ext cx="105263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Mínima mejora en la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function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requerida para realizar una partición adicional en un nodo hoja del árbol.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0 e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Cuanto mayor sea la gamma, más conservador será el algoritmo.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0 (no se exige mínima mejora).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06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(IV)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ax_depth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171575" y="2210149"/>
            <a:ext cx="10386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Profundidad máxima de cada árbol.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1 e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Aumentar este valor hará que el modelo sea más complejo y tenga más probabilidades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altos también llevarán a modelos más lentos y, sobre todo, a un mayor coste en memoria.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6.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9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min_child_weight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152525" y="2325855"/>
            <a:ext cx="104622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Suma mínima de pesos necesaria en un nodo hijo o terminal.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 el paso de partición del árbol da como resultado un nodo hoja con una suma de pesos menor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min_child_weight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entonces el proceso de construcción abandonará la partición adicional.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0 e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Cuanto mayor sea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min_child_weight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más conservador será el algoritmo.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1.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subsample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209675" y="1916280"/>
            <a:ext cx="103073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Ratio de submuestreo de las instancias de entrenamiento.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ejemplo, establecerlo en 0.5 significa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muestreará al azar la mitad de los datos de entrenamiento antes de entrenar cada modelo individual.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submuestreo ocurrirá una vez en cada iteración, de forma que modelos individuales distintos son entrenados con diferentes muestreos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bootstrapping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sin repetición).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0 y 1.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bajos disminuyen la probabilidad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pero pueden provocar modelos con menor potencial predictivo al ver menos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1 (no se hace submuestreo).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59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colsample_bytree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981075" y="1916280"/>
            <a:ext cx="105359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Ratio de submuestreo de las columnas del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dataset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ejemplo, establecerlo en 0.5 significa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elegirá al azar la mitad de las columnas de los datos de entrenamiento antes de entrenar cada modelo individual.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submuestreo ocurrirá una vez en cada iteración, de forma que modelos individuales distintos son entrenados con diferentes selecciones de variables.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0 y 1.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bajos disminuyen la probabilidad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pero pueden provocar modelos con menor potencial predictivo al ver menos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1 (no se hace submuestreo).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(VIII)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num_parallel_tree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1264050" y="2335380"/>
            <a:ext cx="10224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Número de árboles calculados en paralelo en cada iteración.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1 e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mayores que uno implican que en lugar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tree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clásico se lleva a cabo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forest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boosting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1 (en cada iteración se construye un único árbol de decisión, no un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forest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0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(IX)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alpha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/>
              <p:nvPr/>
            </p:nvSpPr>
            <p:spPr>
              <a:xfrm>
                <a:off x="1273575" y="2278230"/>
                <a:ext cx="10224360" cy="2884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Controla la regularización L1, o Lasso, aplicada a los pesos.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Toma valores entre 0 e infinito.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Valores mayores hacen el modelo más conservador y menos propenso a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overfitting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Valor por defecto: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0 (no hay regularización L1).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75" y="2278230"/>
                <a:ext cx="10224360" cy="2884572"/>
              </a:xfrm>
              <a:prstGeom prst="rect">
                <a:avLst/>
              </a:prstGeom>
              <a:blipFill>
                <a:blip r:embed="rId2"/>
                <a:stretch>
                  <a:fillRect l="-417" t="-12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ensemble. 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240332B-82EE-4646-98FC-A95D0A5EB699}"/>
              </a:ext>
            </a:extLst>
          </p:cNvPr>
          <p:cNvGraphicFramePr>
            <a:graphicFrameLocks noGrp="1"/>
          </p:cNvGraphicFramePr>
          <p:nvPr/>
        </p:nvGraphicFramePr>
        <p:xfrm>
          <a:off x="1374932" y="1889646"/>
          <a:ext cx="96067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92">
                  <a:extLst>
                    <a:ext uri="{9D8B030D-6E8A-4147-A177-3AD203B41FA5}">
                      <a16:colId xmlns:a16="http://schemas.microsoft.com/office/drawing/2014/main" val="4178865699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1459267443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2059949127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3024820744"/>
                    </a:ext>
                  </a:extLst>
                </a:gridCol>
              </a:tblGrid>
              <a:tr h="28484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Característica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Bagging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Boosting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Stacking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9288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Naturaleza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Heterogéneos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6810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Flujo Entrenamiento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Secuencial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79909"/>
                  </a:ext>
                </a:extLst>
              </a:tr>
              <a:tr h="498473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Tipo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Complejos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variance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Sencillos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bias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61269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Combinación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Pesos/coeficientes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Meta-modelo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909"/>
                  </a:ext>
                </a:extLst>
              </a:tr>
            </a:tbl>
          </a:graphicData>
        </a:graphic>
      </p:graphicFrame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D6EEF94D-B62E-46B6-9081-87943553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61" y="4039720"/>
            <a:ext cx="1915086" cy="2280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BA4B14-21A0-4F03-9FF0-BBDDE3E5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449" y="4039720"/>
            <a:ext cx="1915086" cy="2280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A4CD7C-5E84-4175-BFEB-FD5F8718C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749" y="4167217"/>
            <a:ext cx="1915086" cy="2123440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EC1350C0-AE54-4D7D-B1BC-949391BEFD89}"/>
              </a:ext>
            </a:extLst>
          </p:cNvPr>
          <p:cNvSpPr/>
          <p:nvPr/>
        </p:nvSpPr>
        <p:spPr>
          <a:xfrm>
            <a:off x="2182932" y="4954748"/>
            <a:ext cx="215265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097F79-8324-4BB7-B571-7CA79F2BF467}"/>
              </a:ext>
            </a:extLst>
          </p:cNvPr>
          <p:cNvSpPr txBox="1"/>
          <p:nvPr/>
        </p:nvSpPr>
        <p:spPr>
          <a:xfrm>
            <a:off x="195120" y="4985466"/>
            <a:ext cx="22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006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(X)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lambda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/>
              <p:nvPr/>
            </p:nvSpPr>
            <p:spPr>
              <a:xfrm>
                <a:off x="1273575" y="2278230"/>
                <a:ext cx="10224360" cy="2884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Controla la regularización L2, o Ridge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Regression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aplicada a los pesos.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Toma valores entre 0 e infinito.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Valores mayores hacen el modelo más conservador y menos propenso a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overfitting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Valor por defecto: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1.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3258BBA-9E21-4368-8191-14C53EE3D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75" y="2278230"/>
                <a:ext cx="10224360" cy="2884572"/>
              </a:xfrm>
              <a:prstGeom prst="rect">
                <a:avLst/>
              </a:prstGeom>
              <a:blipFill>
                <a:blip r:embed="rId2"/>
                <a:stretch>
                  <a:fillRect l="-417" t="-12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(XI)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</a:t>
            </a: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arly_stopping_rounds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70BDA2-51B7-43D3-9006-22F1E6A56D01}"/>
              </a:ext>
            </a:extLst>
          </p:cNvPr>
          <p:cNvSpPr/>
          <p:nvPr/>
        </p:nvSpPr>
        <p:spPr>
          <a:xfrm>
            <a:off x="1264050" y="2335380"/>
            <a:ext cx="10224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Numero de iteraciones consecutivas sin mejorar en el error de validación que se permiten antes de dar por terminado el entrenamiento del modelo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early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stopping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 terminar el entrenamiento se devuelve el modelo en la iteración con mejor métrica de validación.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Toma valores entre 1 e infinito.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más altos implican mayor tiempo de entrenamiento y un posible sobreajuste al conjunto de validación.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 por defecto: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None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(No se realiza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early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stopping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0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D52BEA2-2194-48A6-8B2B-985027F0447D}"/>
              </a:ext>
            </a:extLst>
          </p:cNvPr>
          <p:cNvGraphicFramePr>
            <a:graphicFrameLocks noGrp="1"/>
          </p:cNvGraphicFramePr>
          <p:nvPr/>
        </p:nvGraphicFramePr>
        <p:xfrm>
          <a:off x="1483328" y="1486760"/>
          <a:ext cx="9339644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3675927228"/>
                    </a:ext>
                  </a:extLst>
                </a:gridCol>
                <a:gridCol w="4079240">
                  <a:extLst>
                    <a:ext uri="{9D8B030D-6E8A-4147-A177-3AD203B41FA5}">
                      <a16:colId xmlns:a16="http://schemas.microsoft.com/office/drawing/2014/main" val="3750443006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293986545"/>
                    </a:ext>
                  </a:extLst>
                </a:gridCol>
                <a:gridCol w="2113344">
                  <a:extLst>
                    <a:ext uri="{9D8B030D-6E8A-4147-A177-3AD203B41FA5}">
                      <a16:colId xmlns:a16="http://schemas.microsoft.com/office/drawing/2014/main" val="319345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solidFill>
                            <a:srgbClr val="00B050"/>
                          </a:solidFill>
                        </a:rPr>
                        <a:t>Hiperparámetro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Efecto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solidFill>
                            <a:srgbClr val="00B050"/>
                          </a:solidFill>
                        </a:rPr>
                        <a:t>Rango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Valor por defecto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nrounds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Número de iteraciones de </a:t>
                      </a:r>
                      <a:r>
                        <a:rPr lang="es-ES" sz="1200" dirty="0" err="1"/>
                        <a:t>boosting</a:t>
                      </a:r>
                      <a:r>
                        <a:rPr lang="es-ES" sz="1200" dirty="0"/>
                        <a:t> a realizar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[1,∞]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1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eta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Inversamente relacionado con el step </a:t>
                      </a:r>
                      <a:r>
                        <a:rPr lang="es-ES" sz="1200" dirty="0" err="1"/>
                        <a:t>size</a:t>
                      </a:r>
                      <a:r>
                        <a:rPr lang="es-ES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[0,1]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gamma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Mínima mejora en la </a:t>
                      </a:r>
                      <a:r>
                        <a:rPr lang="es-ES" sz="1200" dirty="0" err="1"/>
                        <a:t>loss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function</a:t>
                      </a:r>
                      <a:r>
                        <a:rPr lang="es-ES" sz="1200" dirty="0"/>
                        <a:t> requerida.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[0,∞]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3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max_depth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Profundidad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máxima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cada</a:t>
                      </a:r>
                      <a:r>
                        <a:rPr lang="en-US" sz="1200" dirty="0"/>
                        <a:t> árbol.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[1,∞]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2300"/>
                  </a:ext>
                </a:extLst>
              </a:tr>
              <a:tr h="45608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min_child_weight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Suma mínima de pesos necesaria en un nodo hijo.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[0,∞]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subsample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Ratio de submuestreo de las instancias de entrenamiento.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(0,1]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colsample_bytree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Ratio de submuestreo de las columnas del </a:t>
                      </a:r>
                      <a:r>
                        <a:rPr lang="es-ES" sz="1200" dirty="0" err="1"/>
                        <a:t>dataset</a:t>
                      </a:r>
                      <a:r>
                        <a:rPr lang="es-ES" sz="1200" dirty="0"/>
                        <a:t>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(0,1]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7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num_parallel_tree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Número de árboles calculados en cada iteración.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[1,∞]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4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lambda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Controla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regularización</a:t>
                      </a:r>
                      <a:r>
                        <a:rPr lang="en-US" sz="1200" dirty="0"/>
                        <a:t> L2.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[0,∞]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alpha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Controla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regularización</a:t>
                      </a:r>
                      <a:r>
                        <a:rPr lang="en-US" sz="1200" dirty="0"/>
                        <a:t> L1.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[0,∞]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4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early_stopping_rounds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Numero de iteraciones sin mejora permitidas.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[1,∞]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24992"/>
                  </a:ext>
                </a:extLst>
              </a:tr>
            </a:tbl>
          </a:graphicData>
        </a:graphic>
      </p:graphicFrame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(XI)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84312" y="101700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Resumen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455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Ventajas</a:t>
            </a:r>
            <a:endParaRPr kumimoji="0" lang="en-US" sz="32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479520" y="1786661"/>
            <a:ext cx="11037465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de las familias de modelos de mayor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potencial predictivo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individual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muy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poco costoso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computacionalmente.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Poco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gasto de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memoria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elevado número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permite su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ajuste a problemas muy variados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implementación oficial está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paralelizada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internamente.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Arial"/>
              </a:rPr>
              <a:t>Permite reducir el preprocesado (</a:t>
            </a:r>
            <a:r>
              <a:rPr lang="es-ES" dirty="0" err="1">
                <a:solidFill>
                  <a:prstClr val="black"/>
                </a:solidFill>
                <a:latin typeface="Arial"/>
              </a:rPr>
              <a:t>scaling</a:t>
            </a:r>
            <a:r>
              <a:rPr lang="es-ES" dirty="0">
                <a:solidFill>
                  <a:prstClr val="black"/>
                </a:solidFill>
                <a:latin typeface="Arial"/>
              </a:rPr>
              <a:t>, valores </a:t>
            </a:r>
            <a:r>
              <a:rPr lang="es-ES">
                <a:solidFill>
                  <a:prstClr val="black"/>
                </a:solidFill>
                <a:latin typeface="Arial"/>
              </a:rPr>
              <a:t>no informados, </a:t>
            </a:r>
            <a:r>
              <a:rPr lang="es-ES">
                <a:solidFill>
                  <a:prstClr val="black"/>
                </a:solidFill>
              </a:rPr>
              <a:t>variables categóricas</a:t>
            </a:r>
            <a:r>
              <a:rPr lang="es-ES">
                <a:solidFill>
                  <a:prstClr val="black"/>
                </a:solidFill>
                <a:latin typeface="Arial"/>
              </a:rPr>
              <a:t>).</a:t>
            </a:r>
            <a:endParaRPr lang="es-ES" dirty="0">
              <a:solidFill>
                <a:prstClr val="black"/>
              </a:solidFill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BE4BD91-BA40-4730-AFA2-72DA49290740}"/>
              </a:ext>
            </a:extLst>
          </p:cNvPr>
          <p:cNvSpPr/>
          <p:nvPr/>
        </p:nvSpPr>
        <p:spPr>
          <a:xfrm>
            <a:off x="372360" y="3996102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Desventajas</a:t>
            </a:r>
            <a:endParaRPr kumimoji="0" lang="en-US" sz="32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9ADFD8-6DC1-4F30-A21D-F6809FB50795}"/>
              </a:ext>
            </a:extLst>
          </p:cNvPr>
          <p:cNvSpPr/>
          <p:nvPr/>
        </p:nvSpPr>
        <p:spPr>
          <a:xfrm>
            <a:off x="372360" y="4493826"/>
            <a:ext cx="11037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complejo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Poco interpretable de forma directa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Muchos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probar, por lo que las búsquedas en rejilla pueden ser extensas y costosas.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Sensible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la elección de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proporciona una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probabilidad calibrada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solo un score.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8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59158" y="453552"/>
            <a:ext cx="639290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Variaciones de </a:t>
            </a:r>
            <a:r>
              <a:rPr kumimoji="0" lang="es-E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04569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LightGBM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3258BBA-9E21-4368-8191-14C53EE3DB9D}"/>
              </a:ext>
            </a:extLst>
          </p:cNvPr>
          <p:cNvSpPr/>
          <p:nvPr/>
        </p:nvSpPr>
        <p:spPr>
          <a:xfrm>
            <a:off x="479520" y="1981586"/>
            <a:ext cx="114472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dirty="0" err="1">
                <a:solidFill>
                  <a:prstClr val="black"/>
                </a:solidFill>
              </a:rPr>
              <a:t>LightGBM</a:t>
            </a:r>
            <a:r>
              <a:rPr lang="es-ES" dirty="0">
                <a:solidFill>
                  <a:prstClr val="black"/>
                </a:solidFill>
              </a:rPr>
              <a:t> es otro </a:t>
            </a:r>
            <a:r>
              <a:rPr lang="es-ES" dirty="0" err="1">
                <a:solidFill>
                  <a:prstClr val="black"/>
                </a:solidFill>
              </a:rPr>
              <a:t>framework</a:t>
            </a:r>
            <a:r>
              <a:rPr lang="es-ES" dirty="0">
                <a:solidFill>
                  <a:prstClr val="black"/>
                </a:solidFill>
              </a:rPr>
              <a:t> de </a:t>
            </a:r>
            <a:r>
              <a:rPr lang="es-ES" b="1" dirty="0" err="1">
                <a:solidFill>
                  <a:prstClr val="black"/>
                </a:solidFill>
              </a:rPr>
              <a:t>gradient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boosting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que utiliza modelos basados en </a:t>
            </a:r>
            <a:r>
              <a:rPr lang="es-ES" b="1" dirty="0">
                <a:solidFill>
                  <a:prstClr val="black"/>
                </a:solidFill>
              </a:rPr>
              <a:t>árboles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En </a:t>
            </a:r>
            <a:r>
              <a:rPr lang="es-ES" b="1" dirty="0">
                <a:solidFill>
                  <a:prstClr val="black"/>
                </a:solidFill>
              </a:rPr>
              <a:t>XGBoost</a:t>
            </a:r>
            <a:r>
              <a:rPr lang="es-ES" dirty="0">
                <a:solidFill>
                  <a:prstClr val="black"/>
                </a:solidFill>
              </a:rPr>
              <a:t>, los árboles crecen en </a:t>
            </a:r>
            <a:r>
              <a:rPr lang="es-ES" b="1" dirty="0">
                <a:solidFill>
                  <a:prstClr val="black"/>
                </a:solidFill>
              </a:rPr>
              <a:t>profundidad</a:t>
            </a:r>
            <a:r>
              <a:rPr lang="es-ES" dirty="0">
                <a:solidFill>
                  <a:prstClr val="black"/>
                </a:solidFill>
              </a:rPr>
              <a:t>, mientras que en </a:t>
            </a:r>
            <a:r>
              <a:rPr lang="es-ES" b="1" dirty="0" err="1">
                <a:solidFill>
                  <a:prstClr val="black"/>
                </a:solidFill>
              </a:rPr>
              <a:t>LightGBM</a:t>
            </a:r>
            <a:r>
              <a:rPr lang="es-ES" dirty="0">
                <a:solidFill>
                  <a:prstClr val="black"/>
                </a:solidFill>
              </a:rPr>
              <a:t> lo hacen en hojas (</a:t>
            </a:r>
            <a:r>
              <a:rPr lang="es-ES" b="1" dirty="0">
                <a:solidFill>
                  <a:prstClr val="black"/>
                </a:solidFill>
              </a:rPr>
              <a:t>anchura</a:t>
            </a:r>
            <a:r>
              <a:rPr lang="es-ES" dirty="0">
                <a:solidFill>
                  <a:prstClr val="black"/>
                </a:solidFill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A nivel de </a:t>
            </a:r>
            <a:r>
              <a:rPr lang="es-ES" b="1" dirty="0">
                <a:solidFill>
                  <a:prstClr val="black"/>
                </a:solidFill>
              </a:rPr>
              <a:t>ajuste predictivo</a:t>
            </a:r>
            <a:r>
              <a:rPr lang="es-ES" dirty="0">
                <a:solidFill>
                  <a:prstClr val="black"/>
                </a:solidFill>
              </a:rPr>
              <a:t>, está en una escala </a:t>
            </a:r>
            <a:r>
              <a:rPr lang="es-ES" b="1" dirty="0">
                <a:solidFill>
                  <a:prstClr val="black"/>
                </a:solidFill>
              </a:rPr>
              <a:t>similar a XGBoost</a:t>
            </a:r>
            <a:r>
              <a:rPr lang="es-ES" dirty="0">
                <a:solidFill>
                  <a:prstClr val="black"/>
                </a:solidFill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u="sng" dirty="0">
                <a:solidFill>
                  <a:prstClr val="black"/>
                </a:solidFill>
              </a:rPr>
              <a:t>Ventajas: 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Mayor velocidad </a:t>
            </a:r>
            <a:r>
              <a:rPr lang="es-ES" dirty="0">
                <a:solidFill>
                  <a:prstClr val="black"/>
                </a:solidFill>
              </a:rPr>
              <a:t>de entrenamiento.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Menor</a:t>
            </a:r>
            <a:r>
              <a:rPr lang="es-ES" dirty="0">
                <a:solidFill>
                  <a:prstClr val="black"/>
                </a:solidFill>
              </a:rPr>
              <a:t> uso de </a:t>
            </a:r>
            <a:r>
              <a:rPr lang="es-ES" b="1" dirty="0">
                <a:solidFill>
                  <a:prstClr val="black"/>
                </a:solidFill>
              </a:rPr>
              <a:t>memoria</a:t>
            </a:r>
            <a:r>
              <a:rPr lang="es-ES" dirty="0">
                <a:solidFill>
                  <a:prstClr val="black"/>
                </a:solidFill>
              </a:rPr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u="sng" dirty="0">
                <a:solidFill>
                  <a:prstClr val="black"/>
                </a:solidFill>
              </a:rPr>
              <a:t>Desventajas: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XGBoost</a:t>
            </a:r>
            <a:r>
              <a:rPr lang="es-ES" dirty="0">
                <a:solidFill>
                  <a:prstClr val="black"/>
                </a:solidFill>
              </a:rPr>
              <a:t> integrado en </a:t>
            </a:r>
            <a:r>
              <a:rPr lang="es-ES" dirty="0" err="1">
                <a:solidFill>
                  <a:prstClr val="black"/>
                </a:solidFill>
              </a:rPr>
              <a:t>framework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scikit-learn</a:t>
            </a:r>
            <a:r>
              <a:rPr lang="es-ES" dirty="0">
                <a:solidFill>
                  <a:prstClr val="black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Menos directo de </a:t>
            </a:r>
            <a:r>
              <a:rPr lang="es-ES" dirty="0">
                <a:solidFill>
                  <a:prstClr val="black"/>
                </a:solidFill>
              </a:rPr>
              <a:t>instalar y</a:t>
            </a:r>
            <a:r>
              <a:rPr lang="es-ES" b="1" dirty="0">
                <a:solidFill>
                  <a:prstClr val="black"/>
                </a:solidFill>
              </a:rPr>
              <a:t> usar.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Menos documentación.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47ECD6DC-B007-F11B-73E4-AAE3AF046A4D}"/>
              </a:ext>
            </a:extLst>
          </p:cNvPr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Variaciones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2F2FE1-B913-928F-B0E7-0205B075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48" y="1126720"/>
            <a:ext cx="3023616" cy="7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488887C-D8AA-4ACB-AB22-3BA23B4FA04B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CatBoost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5A57B2-01C5-76FB-0CF1-63AF13559C93}"/>
              </a:ext>
            </a:extLst>
          </p:cNvPr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Variaciones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xgboost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(II)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835D4C-D14F-009F-4F43-4F4C3B1E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21" y="1133218"/>
            <a:ext cx="2067213" cy="66684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7B6FBB8-6AFC-B4AC-9A45-5A50CD79C53E}"/>
              </a:ext>
            </a:extLst>
          </p:cNvPr>
          <p:cNvSpPr/>
          <p:nvPr/>
        </p:nvSpPr>
        <p:spPr>
          <a:xfrm>
            <a:off x="479520" y="1981586"/>
            <a:ext cx="11447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dirty="0" err="1">
                <a:solidFill>
                  <a:prstClr val="black"/>
                </a:solidFill>
              </a:rPr>
              <a:t>CatBoost</a:t>
            </a:r>
            <a:r>
              <a:rPr lang="es-ES" dirty="0">
                <a:solidFill>
                  <a:prstClr val="black"/>
                </a:solidFill>
              </a:rPr>
              <a:t> también es un </a:t>
            </a:r>
            <a:r>
              <a:rPr lang="es-ES" dirty="0" err="1">
                <a:solidFill>
                  <a:prstClr val="black"/>
                </a:solidFill>
              </a:rPr>
              <a:t>framework</a:t>
            </a:r>
            <a:r>
              <a:rPr lang="es-ES" dirty="0">
                <a:solidFill>
                  <a:prstClr val="black"/>
                </a:solidFill>
              </a:rPr>
              <a:t> de </a:t>
            </a:r>
            <a:r>
              <a:rPr lang="es-ES" b="1" dirty="0" err="1">
                <a:solidFill>
                  <a:prstClr val="black"/>
                </a:solidFill>
              </a:rPr>
              <a:t>gradient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boosting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que utiliza modelos basados en </a:t>
            </a:r>
            <a:r>
              <a:rPr lang="es-ES" b="1" dirty="0">
                <a:solidFill>
                  <a:prstClr val="black"/>
                </a:solidFill>
              </a:rPr>
              <a:t>árboles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Optimizado para </a:t>
            </a:r>
            <a:r>
              <a:rPr lang="es-ES" dirty="0">
                <a:solidFill>
                  <a:prstClr val="black"/>
                </a:solidFill>
              </a:rPr>
              <a:t>datasets con variables categóricas con </a:t>
            </a:r>
            <a:r>
              <a:rPr lang="es-ES" b="1" dirty="0">
                <a:solidFill>
                  <a:prstClr val="black"/>
                </a:solidFill>
              </a:rPr>
              <a:t>muchas categorías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Su nivel de </a:t>
            </a:r>
            <a:r>
              <a:rPr lang="es-ES" b="1" dirty="0">
                <a:solidFill>
                  <a:prstClr val="black"/>
                </a:solidFill>
              </a:rPr>
              <a:t>ajuste predictivo </a:t>
            </a:r>
            <a:r>
              <a:rPr lang="es-ES" dirty="0">
                <a:solidFill>
                  <a:prstClr val="black"/>
                </a:solidFill>
              </a:rPr>
              <a:t>es </a:t>
            </a:r>
            <a:r>
              <a:rPr lang="es-ES" b="1" dirty="0">
                <a:solidFill>
                  <a:prstClr val="black"/>
                </a:solidFill>
              </a:rPr>
              <a:t>normalmente peor </a:t>
            </a:r>
            <a:r>
              <a:rPr lang="es-ES" dirty="0">
                <a:solidFill>
                  <a:prstClr val="black"/>
                </a:solidFill>
              </a:rPr>
              <a:t>que en</a:t>
            </a:r>
            <a:r>
              <a:rPr lang="es-ES" b="1" dirty="0">
                <a:solidFill>
                  <a:prstClr val="black"/>
                </a:solidFill>
              </a:rPr>
              <a:t> XGBoost salvo en el caso anterior</a:t>
            </a:r>
            <a:r>
              <a:rPr lang="es-ES" dirty="0">
                <a:solidFill>
                  <a:prstClr val="black"/>
                </a:solidFill>
              </a:rPr>
              <a:t>. 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u="sng" dirty="0">
                <a:solidFill>
                  <a:prstClr val="black"/>
                </a:solidFill>
              </a:rPr>
              <a:t>Ventajas: 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Buenos resultados </a:t>
            </a:r>
            <a:r>
              <a:rPr lang="es-ES" dirty="0">
                <a:solidFill>
                  <a:prstClr val="black"/>
                </a:solidFill>
              </a:rPr>
              <a:t>empleando los </a:t>
            </a:r>
            <a:r>
              <a:rPr lang="es-ES" b="1" dirty="0">
                <a:solidFill>
                  <a:prstClr val="black"/>
                </a:solidFill>
              </a:rPr>
              <a:t>hiperparámetros por defecto</a:t>
            </a:r>
            <a:r>
              <a:rPr lang="es-ES" dirty="0">
                <a:solidFill>
                  <a:prstClr val="black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Mejores predicciones </a:t>
            </a:r>
            <a:r>
              <a:rPr lang="es-ES" dirty="0">
                <a:solidFill>
                  <a:prstClr val="black"/>
                </a:solidFill>
              </a:rPr>
              <a:t>si tenemos </a:t>
            </a:r>
            <a:r>
              <a:rPr lang="es-ES" b="1" dirty="0">
                <a:solidFill>
                  <a:prstClr val="black"/>
                </a:solidFill>
              </a:rPr>
              <a:t>muchas categorías</a:t>
            </a:r>
            <a:r>
              <a:rPr lang="es-ES" dirty="0">
                <a:solidFill>
                  <a:prstClr val="black"/>
                </a:solidFill>
              </a:rPr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u="sng" dirty="0">
                <a:solidFill>
                  <a:prstClr val="black"/>
                </a:solidFill>
              </a:rPr>
              <a:t>Desventajas: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Menos documentación.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prstClr val="black"/>
                </a:solidFill>
              </a:rPr>
              <a:t>Normalmente peor</a:t>
            </a:r>
            <a:r>
              <a:rPr lang="es-ES" dirty="0">
                <a:solidFill>
                  <a:prstClr val="black"/>
                </a:solidFill>
              </a:rPr>
              <a:t>es resultados</a:t>
            </a:r>
            <a:r>
              <a:rPr lang="es-ES" b="1" dirty="0">
                <a:solidFill>
                  <a:prstClr val="black"/>
                </a:solidFill>
              </a:rPr>
              <a:t> que </a:t>
            </a:r>
            <a:r>
              <a:rPr lang="es-ES" dirty="0">
                <a:solidFill>
                  <a:prstClr val="black"/>
                </a:solidFill>
              </a:rPr>
              <a:t>en</a:t>
            </a:r>
            <a:r>
              <a:rPr lang="es-ES" b="1" dirty="0">
                <a:solidFill>
                  <a:prstClr val="black"/>
                </a:solidFill>
              </a:rPr>
              <a:t> XGBoost en muchas situaciones.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9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Bagging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Esquema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C6E2F5A-544F-4950-97C3-83F78A4CD7F9}"/>
              </a:ext>
            </a:extLst>
          </p:cNvPr>
          <p:cNvGrpSpPr/>
          <p:nvPr/>
        </p:nvGrpSpPr>
        <p:grpSpPr>
          <a:xfrm>
            <a:off x="3638745" y="1699920"/>
            <a:ext cx="4914509" cy="4602477"/>
            <a:chOff x="3638745" y="1699920"/>
            <a:chExt cx="4914509" cy="4602477"/>
          </a:xfrm>
        </p:grpSpPr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14F89241-7853-4586-A5CF-D76B7ED6A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745" y="1699920"/>
              <a:ext cx="4914509" cy="4602477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7DAD364-8AE7-4922-BFBA-76D2C952C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962" y="4205287"/>
              <a:ext cx="1809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8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98348" y="3536104"/>
            <a:ext cx="5565327" cy="690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61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24651" y="2059630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Random Forest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55507" y="2287182"/>
            <a:ext cx="1414631" cy="2028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9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543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X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GBoost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4161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ensemble. 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240332B-82EE-4646-98FC-A95D0A5EB699}"/>
              </a:ext>
            </a:extLst>
          </p:cNvPr>
          <p:cNvGraphicFramePr>
            <a:graphicFrameLocks noGrp="1"/>
          </p:cNvGraphicFramePr>
          <p:nvPr/>
        </p:nvGraphicFramePr>
        <p:xfrm>
          <a:off x="1374932" y="1889646"/>
          <a:ext cx="96067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92">
                  <a:extLst>
                    <a:ext uri="{9D8B030D-6E8A-4147-A177-3AD203B41FA5}">
                      <a16:colId xmlns:a16="http://schemas.microsoft.com/office/drawing/2014/main" val="4178865699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1459267443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2059949127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3024820744"/>
                    </a:ext>
                  </a:extLst>
                </a:gridCol>
              </a:tblGrid>
              <a:tr h="28484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Característica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Bagging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Boosting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Stacking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9288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Naturaleza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Heterogéneos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6810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Flujo Entrenamiento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Secuencial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79909"/>
                  </a:ext>
                </a:extLst>
              </a:tr>
              <a:tr h="498473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Tipo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Complejos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variance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Sencillos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bias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61269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Combinación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Pesos/coeficientes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Meta-modelo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909"/>
                  </a:ext>
                </a:extLst>
              </a:tr>
            </a:tbl>
          </a:graphicData>
        </a:graphic>
      </p:graphicFrame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D6EEF94D-B62E-46B6-9081-87943553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61" y="4039720"/>
            <a:ext cx="1915086" cy="2280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BA4B14-21A0-4F03-9FF0-BBDDE3E5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449" y="4039720"/>
            <a:ext cx="1915086" cy="2280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A4CD7C-5E84-4175-BFEB-FD5F8718C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749" y="4167217"/>
            <a:ext cx="1915086" cy="21234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097F79-8324-4BB7-B571-7CA79F2BF467}"/>
              </a:ext>
            </a:extLst>
          </p:cNvPr>
          <p:cNvSpPr txBox="1"/>
          <p:nvPr/>
        </p:nvSpPr>
        <p:spPr>
          <a:xfrm>
            <a:off x="568721" y="4995082"/>
            <a:ext cx="22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A6B6EEF-521B-B281-6A58-575BE8B66A7C}"/>
              </a:ext>
            </a:extLst>
          </p:cNvPr>
          <p:cNvCxnSpPr>
            <a:stCxn id="9" idx="2"/>
          </p:cNvCxnSpPr>
          <p:nvPr/>
        </p:nvCxnSpPr>
        <p:spPr>
          <a:xfrm rot="5400000" flipH="1">
            <a:off x="4281313" y="2980099"/>
            <a:ext cx="1134591" cy="5544766"/>
          </a:xfrm>
          <a:prstGeom prst="bentConnector4">
            <a:avLst>
              <a:gd name="adj1" fmla="val -20148"/>
              <a:gd name="adj2" fmla="val 5863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14871" y="2828229"/>
            <a:ext cx="6805246" cy="2086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16808</TotalTime>
  <Words>2056</Words>
  <Application>Microsoft Office PowerPoint</Application>
  <PresentationFormat>Panorámica</PresentationFormat>
  <Paragraphs>411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Cambria Math</vt:lpstr>
      <vt:lpstr>Courier New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821</cp:revision>
  <dcterms:created xsi:type="dcterms:W3CDTF">2005-05-30T10:01:11Z</dcterms:created>
  <dcterms:modified xsi:type="dcterms:W3CDTF">2023-03-24T20:55:45Z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