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12"/>
  </p:notesMasterIdLst>
  <p:sldIdLst>
    <p:sldId id="256" r:id="rId3"/>
    <p:sldId id="2445" r:id="rId4"/>
    <p:sldId id="2449" r:id="rId5"/>
    <p:sldId id="2455" r:id="rId6"/>
    <p:sldId id="440" r:id="rId7"/>
    <p:sldId id="441" r:id="rId8"/>
    <p:sldId id="442" r:id="rId9"/>
    <p:sldId id="443" r:id="rId10"/>
    <p:sldId id="528" r:id="rId11"/>
  </p:sldIdLst>
  <p:sldSz cx="12192000" cy="6858000"/>
  <p:notesSz cx="6854825" cy="9713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870CE1-FB47-4BC4-A7E6-C4EAC18C075F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46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D6458-B19B-4CB6-AC98-27B7B7433161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51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17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349" y="107754"/>
            <a:ext cx="10972800" cy="504056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9349" y="1124745"/>
            <a:ext cx="11617291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9264352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B4A071-A56F-488A-BA3A-142EC9D6E9F0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247" y="-5854"/>
            <a:ext cx="2850016" cy="90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0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/>
          <p:nvPr/>
        </p:nvPicPr>
        <p:blipFill>
          <a:blip r:embed="rId14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-190440"/>
            <a:ext cx="12359520" cy="736380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2982600" y="333360"/>
            <a:ext cx="24120" cy="6408720"/>
          </a:xfrm>
          <a:prstGeom prst="line">
            <a:avLst/>
          </a:prstGeom>
          <a:ln w="25560">
            <a:solidFill>
              <a:schemeClr val="accent3">
                <a:shade val="95000"/>
                <a:satMod val="105000"/>
                <a:alpha val="50000"/>
              </a:scheme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3" name="Imagen 5"/>
          <p:cNvPicPr/>
          <p:nvPr/>
        </p:nvPicPr>
        <p:blipFill>
          <a:blip r:embed="rId15"/>
          <a:stretch/>
        </p:blipFill>
        <p:spPr>
          <a:xfrm>
            <a:off x="328680" y="1339920"/>
            <a:ext cx="2459880" cy="561744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 rot="10800000">
            <a:off x="4843080" y="11718720"/>
            <a:ext cx="2216880" cy="5071320"/>
          </a:xfrm>
          <a:prstGeom prst="rect">
            <a:avLst/>
          </a:prstGeom>
          <a:solidFill>
            <a:srgbClr val="009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Imagen 9"/>
          <p:cNvPicPr/>
          <p:nvPr/>
        </p:nvPicPr>
        <p:blipFill>
          <a:blip r:embed="rId16"/>
          <a:stretch/>
        </p:blipFill>
        <p:spPr>
          <a:xfrm>
            <a:off x="522360" y="525600"/>
            <a:ext cx="2020320" cy="81360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8"/>
          <p:cNvPicPr/>
          <p:nvPr/>
        </p:nvPicPr>
        <p:blipFill>
          <a:blip r:embed="rId15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-399960" y="6381720"/>
            <a:ext cx="12950280" cy="47556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-399960" y="333360"/>
            <a:ext cx="5979240" cy="791280"/>
          </a:xfrm>
          <a:prstGeom prst="rect">
            <a:avLst/>
          </a:prstGeom>
          <a:solidFill>
            <a:srgbClr val="0097B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786960" y="638172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E8AC2A2-CE6F-4924-BDC9-8CA096CEE2F5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‹Nº›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pm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390000" y="1923853"/>
            <a:ext cx="8802000" cy="23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Machine Learning 0 - Intro</a:t>
            </a:r>
            <a:endParaRPr kumimoji="0" lang="en-US" sz="5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4980060" y="4857184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Jesús Prada Alonso - 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HORUS ML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3240000" y="4789440"/>
            <a:ext cx="50140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3265560" y="6245280"/>
            <a:ext cx="385848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Curso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Máster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en Data Analytics -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Edición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__4__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9120240" y="6267600"/>
            <a:ext cx="284400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Fecha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25/03/2023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Imagen 6">
            <a:extLst>
              <a:ext uri="{FF2B5EF4-FFF2-40B4-BE49-F238E27FC236}">
                <a16:creationId xmlns:a16="http://schemas.microsoft.com/office/drawing/2014/main" id="{F820075A-850E-4037-FEAC-DD2C5F5E6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15932" y="3621058"/>
            <a:ext cx="2950136" cy="37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-1020096" y="423072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ts val="50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sym typeface="Bebas Neue" pitchFamily="34" charset="0"/>
              </a:rPr>
              <a:t>Previously…</a:t>
            </a:r>
          </a:p>
        </p:txBody>
      </p:sp>
    </p:spTree>
    <p:extLst>
      <p:ext uri="{BB962C8B-B14F-4D97-AF65-F5344CB8AC3E}">
        <p14:creationId xmlns:p14="http://schemas.microsoft.com/office/powerpoint/2010/main" val="1375473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946" y="1204629"/>
            <a:ext cx="5254108" cy="49780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9C2B16F-C8CF-14AD-9388-1995A4903726}"/>
              </a:ext>
            </a:extLst>
          </p:cNvPr>
          <p:cNvSpPr/>
          <p:nvPr/>
        </p:nvSpPr>
        <p:spPr>
          <a:xfrm>
            <a:off x="3468946" y="2828544"/>
            <a:ext cx="5254108" cy="2127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69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-59158" y="453552"/>
            <a:ext cx="6392901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interpretabilidad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46408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39564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Interpretabilidad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vs precision (I)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95C354-21E0-4002-BB10-608855ED7F03}"/>
              </a:ext>
            </a:extLst>
          </p:cNvPr>
          <p:cNvSpPr txBox="1"/>
          <p:nvPr/>
        </p:nvSpPr>
        <p:spPr>
          <a:xfrm>
            <a:off x="1169043" y="3252486"/>
            <a:ext cx="218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Árbol de Decisión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4DF890-C0F6-43EE-8A9B-355CB7001138}"/>
              </a:ext>
            </a:extLst>
          </p:cNvPr>
          <p:cNvSpPr txBox="1"/>
          <p:nvPr/>
        </p:nvSpPr>
        <p:spPr>
          <a:xfrm>
            <a:off x="4573929" y="3252486"/>
            <a:ext cx="218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Random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Forest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362D5DC-5D73-4117-ABFF-524BDEF5667B}"/>
              </a:ext>
            </a:extLst>
          </p:cNvPr>
          <p:cNvSpPr txBox="1"/>
          <p:nvPr/>
        </p:nvSpPr>
        <p:spPr>
          <a:xfrm>
            <a:off x="8025111" y="3252486"/>
            <a:ext cx="218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XGBoost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EDD1AC8-C3AA-4AF8-BF2C-939E8A758EA5}"/>
              </a:ext>
            </a:extLst>
          </p:cNvPr>
          <p:cNvCxnSpPr/>
          <p:nvPr/>
        </p:nvCxnSpPr>
        <p:spPr>
          <a:xfrm>
            <a:off x="1273215" y="2523283"/>
            <a:ext cx="83221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F37495B-C263-474D-9225-D6E0B89C7A7A}"/>
              </a:ext>
            </a:extLst>
          </p:cNvPr>
          <p:cNvCxnSpPr/>
          <p:nvPr/>
        </p:nvCxnSpPr>
        <p:spPr>
          <a:xfrm flipH="1">
            <a:off x="1169043" y="4433107"/>
            <a:ext cx="84842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C62073-5608-4EE6-B99C-BB49284E8232}"/>
              </a:ext>
            </a:extLst>
          </p:cNvPr>
          <p:cNvSpPr txBox="1"/>
          <p:nvPr/>
        </p:nvSpPr>
        <p:spPr>
          <a:xfrm>
            <a:off x="4190035" y="1863524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Potencial predictivo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51B2B22-FE19-4725-BF7C-A16DB6A66A39}"/>
              </a:ext>
            </a:extLst>
          </p:cNvPr>
          <p:cNvSpPr txBox="1"/>
          <p:nvPr/>
        </p:nvSpPr>
        <p:spPr>
          <a:xfrm>
            <a:off x="4425352" y="4793934"/>
            <a:ext cx="21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Interpretabilidad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94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0F02F10-76D3-4A56-81D1-DC6539E5901D}"/>
              </a:ext>
            </a:extLst>
          </p:cNvPr>
          <p:cNvSpPr/>
          <p:nvPr/>
        </p:nvSpPr>
        <p:spPr>
          <a:xfrm>
            <a:off x="1133475" y="1923107"/>
            <a:ext cx="105575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 aprendizaje automático habitualmente los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 más precisos son los más complejos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Por esta razón, los modelos que dan mejores resultados predictivos son normalmente los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menos interpretables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Hasta ahora, había que tomar una decisión entre un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 interpretable o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 que funcionara bien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 nivel predictivo.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Sin embargo, este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enfoque ha empezado a cambiar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recientemente.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3507C8BC-575F-48B7-AF4C-057F03128BD6}"/>
              </a:ext>
            </a:extLst>
          </p:cNvPr>
          <p:cNvSpPr/>
          <p:nvPr/>
        </p:nvSpPr>
        <p:spPr>
          <a:xfrm>
            <a:off x="195120" y="39564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Interpretabilidad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vs precision (II)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AF603CE-5A45-4579-96AE-9E68AC8AE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59" y="4499623"/>
            <a:ext cx="4388086" cy="1679608"/>
          </a:xfrm>
          <a:prstGeom prst="rect">
            <a:avLst/>
          </a:prstGeom>
        </p:spPr>
      </p:pic>
      <p:pic>
        <p:nvPicPr>
          <p:cNvPr id="6" name="Imagen 5" descr="Imagen que contiene tabla&#10;&#10;Descripción generada automáticamente">
            <a:extLst>
              <a:ext uri="{FF2B5EF4-FFF2-40B4-BE49-F238E27FC236}">
                <a16:creationId xmlns:a16="http://schemas.microsoft.com/office/drawing/2014/main" id="{165DE407-ED2C-427C-A932-7463D54E1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378" y="4496851"/>
            <a:ext cx="2243174" cy="168238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F17FBDE-5493-4C2E-942D-41054A7DB87D}"/>
              </a:ext>
            </a:extLst>
          </p:cNvPr>
          <p:cNvSpPr/>
          <p:nvPr/>
        </p:nvSpPr>
        <p:spPr>
          <a:xfrm>
            <a:off x="5861785" y="5111015"/>
            <a:ext cx="1357162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33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0F02F10-76D3-4A56-81D1-DC6539E5901D}"/>
              </a:ext>
            </a:extLst>
          </p:cNvPr>
          <p:cNvSpPr/>
          <p:nvPr/>
        </p:nvSpPr>
        <p:spPr>
          <a:xfrm>
            <a:off x="548793" y="1374443"/>
            <a:ext cx="11037465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Algunos factores que han influido en el cambio de enfoque son: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Nuevas leyes de protección de datos,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GDPR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Uso en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sanidad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 extracción de interpretabilidad es una línea de investigación popular en estos momentos, pero aún es un problema sin resolver por completo.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Sin embargo, ya se han desarrollado algunos algoritmos: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Arboles de decisión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explicar las decisiones del modelo.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Predicción basada en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ensembles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reglas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Métodos estadísticos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basados en insertar ruido a los inputs y analizar variaciones en el output.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6EBAEA2C-78C3-4AEB-93FD-68448461EB5B}"/>
              </a:ext>
            </a:extLst>
          </p:cNvPr>
          <p:cNvSpPr/>
          <p:nvPr/>
        </p:nvSpPr>
        <p:spPr>
          <a:xfrm>
            <a:off x="195120" y="39564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Interpretabilidad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vs precision (III)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7364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3"/>
          <p:cNvSpPr/>
          <p:nvPr/>
        </p:nvSpPr>
        <p:spPr>
          <a:xfrm>
            <a:off x="372360" y="2132145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0F02F10-76D3-4A56-81D1-DC6539E5901D}"/>
              </a:ext>
            </a:extLst>
          </p:cNvPr>
          <p:cNvSpPr/>
          <p:nvPr/>
        </p:nvSpPr>
        <p:spPr>
          <a:xfrm>
            <a:off x="3093799" y="1864123"/>
            <a:ext cx="5015151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99E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ID Paciente: 0000001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99E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Predicción de probabilidad de Exitus: 0.9997221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99E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des_d1: Infarto agudo de miocardio con elevación de 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des_grd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: OXIGENACIÓN POR MEMBRANA EXTRACORPÓREA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des_d2: Insuficiencia cardiaca, no especificada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flag_uci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: 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des_p1: Derivación de mamaria interna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edad: 78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des_grd_ent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: OXIGENACIÓN POR MEMBRANA EXTRACORPÓREA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des_d7: Bloqueo auriculoventricular, completo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numproc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: 15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previous_diag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: 14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3148A6B4-034A-4E88-8607-D01BB6491F63}"/>
              </a:ext>
            </a:extLst>
          </p:cNvPr>
          <p:cNvSpPr/>
          <p:nvPr/>
        </p:nvSpPr>
        <p:spPr>
          <a:xfrm>
            <a:off x="195120" y="39564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Interpretabilidad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vs precision (IV)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76469F4-ADD1-9558-4CE0-7322FE50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845" y="3053521"/>
            <a:ext cx="3313974" cy="154919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7854C1E-0BBF-DBCF-2EDD-38FB48E34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0" y="2862395"/>
            <a:ext cx="2063936" cy="29682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395FB21-E948-7A09-4290-BBBDB1AD47BD}"/>
              </a:ext>
            </a:extLst>
          </p:cNvPr>
          <p:cNvSpPr txBox="1"/>
          <p:nvPr/>
        </p:nvSpPr>
        <p:spPr>
          <a:xfrm>
            <a:off x="480310" y="1228547"/>
            <a:ext cx="216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Interpretabilidad Global</a:t>
            </a:r>
            <a:endParaRPr lang="en-GB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9493D9-5416-8AF2-67E3-4D4C5F064B4C}"/>
              </a:ext>
            </a:extLst>
          </p:cNvPr>
          <p:cNvSpPr txBox="1"/>
          <p:nvPr/>
        </p:nvSpPr>
        <p:spPr>
          <a:xfrm>
            <a:off x="4517554" y="1239302"/>
            <a:ext cx="216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Interpretabilidad Predicción</a:t>
            </a:r>
            <a:endParaRPr lang="en-GB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3CD98-C40C-0540-1637-C6BB38E516A9}"/>
              </a:ext>
            </a:extLst>
          </p:cNvPr>
          <p:cNvSpPr txBox="1"/>
          <p:nvPr/>
        </p:nvSpPr>
        <p:spPr>
          <a:xfrm>
            <a:off x="8958012" y="1362558"/>
            <a:ext cx="216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Interpretabilidad Imagen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08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8A145BC-C238-43B8-A009-1DA2E95083BE}"/>
              </a:ext>
            </a:extLst>
          </p:cNvPr>
          <p:cNvSpPr txBox="1"/>
          <p:nvPr/>
        </p:nvSpPr>
        <p:spPr>
          <a:xfrm>
            <a:off x="2063552" y="980729"/>
            <a:ext cx="786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8BF22CE5-D4B6-47A0-8606-DC02E96E2395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A19FF06E-43ED-4FC6-9BD7-D6D2637B9BD0}"/>
              </a:ext>
            </a:extLst>
          </p:cNvPr>
          <p:cNvSpPr/>
          <p:nvPr/>
        </p:nvSpPr>
        <p:spPr>
          <a:xfrm>
            <a:off x="3935971" y="2705666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Jesús Prada Alonso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jesus.prada@horusml.com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49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16797</TotalTime>
  <Words>317</Words>
  <Application>Microsoft Office PowerPoint</Application>
  <PresentationFormat>Panorámica</PresentationFormat>
  <Paragraphs>57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Courier New</vt:lpstr>
      <vt:lpstr>Source Sans Pro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EDEM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session_3</dc:title>
  <dc:subject/>
  <dc:creator>RAFA</dc:creator>
  <dc:description/>
  <cp:lastModifiedBy>Prada Alonso, Jesus</cp:lastModifiedBy>
  <cp:revision>818</cp:revision>
  <dcterms:created xsi:type="dcterms:W3CDTF">2005-05-30T10:01:11Z</dcterms:created>
  <dcterms:modified xsi:type="dcterms:W3CDTF">2023-03-23T15:52:20Z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EDEM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3</vt:i4>
  </property>
  <property fmtid="{D5CDD505-2E9C-101B-9397-08002B2CF9AE}" pid="8" name="Notes">
    <vt:i4>14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40</vt:i4>
  </property>
</Properties>
</file>