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36"/>
  </p:notesMasterIdLst>
  <p:sldIdLst>
    <p:sldId id="256" r:id="rId3"/>
    <p:sldId id="2445" r:id="rId4"/>
    <p:sldId id="504" r:id="rId5"/>
    <p:sldId id="2449" r:id="rId6"/>
    <p:sldId id="501" r:id="rId7"/>
    <p:sldId id="522" r:id="rId8"/>
    <p:sldId id="449" r:id="rId9"/>
    <p:sldId id="409" r:id="rId10"/>
    <p:sldId id="525" r:id="rId11"/>
    <p:sldId id="514" r:id="rId12"/>
    <p:sldId id="450" r:id="rId13"/>
    <p:sldId id="451" r:id="rId14"/>
    <p:sldId id="452" r:id="rId15"/>
    <p:sldId id="453" r:id="rId16"/>
    <p:sldId id="456" r:id="rId17"/>
    <p:sldId id="454" r:id="rId18"/>
    <p:sldId id="458" r:id="rId19"/>
    <p:sldId id="2446" r:id="rId20"/>
    <p:sldId id="459" r:id="rId21"/>
    <p:sldId id="509" r:id="rId22"/>
    <p:sldId id="462" r:id="rId23"/>
    <p:sldId id="505" r:id="rId24"/>
    <p:sldId id="479" r:id="rId25"/>
    <p:sldId id="480" r:id="rId26"/>
    <p:sldId id="463" r:id="rId27"/>
    <p:sldId id="484" r:id="rId28"/>
    <p:sldId id="465" r:id="rId29"/>
    <p:sldId id="464" r:id="rId30"/>
    <p:sldId id="485" r:id="rId31"/>
    <p:sldId id="466" r:id="rId32"/>
    <p:sldId id="467" r:id="rId33"/>
    <p:sldId id="468" r:id="rId34"/>
    <p:sldId id="528" r:id="rId35"/>
  </p:sldIdLst>
  <p:sldSz cx="12192000" cy="6858000"/>
  <p:notesSz cx="6854825" cy="9713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870CE1-FB47-4BC4-A7E6-C4EAC18C075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6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D6458-B19B-4CB6-AC98-27B7B7433161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56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49" y="107754"/>
            <a:ext cx="10972800" cy="504056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49" y="1124745"/>
            <a:ext cx="11617291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9264352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B4A071-A56F-488A-BA3A-142EC9D6E9F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47" y="-5854"/>
            <a:ext cx="2850016" cy="9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14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-190440"/>
            <a:ext cx="12359520" cy="73638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982600" y="333360"/>
            <a:ext cx="24120" cy="6408720"/>
          </a:xfrm>
          <a:prstGeom prst="line">
            <a:avLst/>
          </a:prstGeom>
          <a:ln w="25560">
            <a:solidFill>
              <a:schemeClr val="accent3">
                <a:shade val="95000"/>
                <a:satMod val="105000"/>
                <a:alpha val="50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" name="Imagen 5"/>
          <p:cNvPicPr/>
          <p:nvPr/>
        </p:nvPicPr>
        <p:blipFill>
          <a:blip r:embed="rId15"/>
          <a:stretch/>
        </p:blipFill>
        <p:spPr>
          <a:xfrm>
            <a:off x="328680" y="1339920"/>
            <a:ext cx="2459880" cy="561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4843080" y="11718720"/>
            <a:ext cx="2216880" cy="5071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9"/>
          <p:cNvPicPr/>
          <p:nvPr/>
        </p:nvPicPr>
        <p:blipFill>
          <a:blip r:embed="rId16"/>
          <a:stretch/>
        </p:blipFill>
        <p:spPr>
          <a:xfrm>
            <a:off x="522360" y="525600"/>
            <a:ext cx="2020320" cy="813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8"/>
          <p:cNvPicPr/>
          <p:nvPr/>
        </p:nvPicPr>
        <p:blipFill>
          <a:blip r:embed="rId15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-399960" y="6381720"/>
            <a:ext cx="12950280" cy="47556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-399960" y="333360"/>
            <a:ext cx="5979240" cy="791280"/>
          </a:xfrm>
          <a:prstGeom prst="rect">
            <a:avLst/>
          </a:prstGeom>
          <a:solidFill>
            <a:srgbClr val="0097B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786960" y="638172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AC2A2-CE6F-4924-BDC9-8CA096CEE2F5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157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90000" y="1923853"/>
            <a:ext cx="8802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Machine Learning 0 - Intro</a:t>
            </a: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80060" y="4857184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- 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HORUS ML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240000" y="4789440"/>
            <a:ext cx="50140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265560" y="6245280"/>
            <a:ext cx="3858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Curso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Máster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en Data Analytics -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Edición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__4__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20240" y="6267600"/>
            <a:ext cx="284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Fecha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24/03/2023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F820075A-850E-4037-FEAC-DD2C5F5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5932" y="3621058"/>
            <a:ext cx="2950136" cy="37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127018" y="423801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14" name="Elipse 13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_tradnl" sz="2000" b="1" dirty="0"/>
                <a:t>ML</a:t>
              </a:r>
              <a:endParaRPr lang="es-ES" sz="2000" b="1" dirty="0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Supervisado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No Supervisado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98772" y="1297207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Lineales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98772" y="2361162"/>
            <a:ext cx="1388853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No Lineales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76784" y="2030285"/>
            <a:ext cx="1091619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árboles</a:t>
            </a:r>
            <a:endParaRPr lang="es-E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76784" y="3089584"/>
            <a:ext cx="118514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complejos</a:t>
            </a:r>
            <a:endParaRPr lang="es-ES" sz="1400" dirty="0"/>
          </a:p>
        </p:txBody>
      </p:sp>
      <p:sp>
        <p:nvSpPr>
          <p:cNvPr id="22" name="Abrir llave 21"/>
          <p:cNvSpPr/>
          <p:nvPr/>
        </p:nvSpPr>
        <p:spPr>
          <a:xfrm>
            <a:off x="6382672" y="986659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464100" y="2171429"/>
            <a:ext cx="993083" cy="47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6450691" y="2656872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811432" y="1652361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8932136" y="1881982"/>
            <a:ext cx="585030" cy="800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Abrir llave 30"/>
          <p:cNvSpPr/>
          <p:nvPr/>
        </p:nvSpPr>
        <p:spPr>
          <a:xfrm>
            <a:off x="8932136" y="2945937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606791" y="11996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Regresión logística (clasificación)</a:t>
            </a:r>
            <a:endParaRPr lang="es-ES" sz="12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836748" y="2172774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 err="1"/>
              <a:t>Clustering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Reducción de </a:t>
            </a:r>
            <a:r>
              <a:rPr lang="es-ES_tradnl" sz="1400" dirty="0" err="1"/>
              <a:t>dimensionalidad</a:t>
            </a:r>
            <a:endParaRPr lang="es-ES" sz="1400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903215" y="5735418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Otros</a:t>
            </a:r>
            <a:endParaRPr lang="es-ES" sz="16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164636" y="56883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Sistema de recomendación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K-</a:t>
            </a:r>
            <a:r>
              <a:rPr lang="es-ES_tradnl" sz="1200" dirty="0" err="1"/>
              <a:t>means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Jerárquicos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401404" y="483247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LDA</a:t>
            </a:r>
          </a:p>
        </p:txBody>
      </p:sp>
      <p:sp>
        <p:nvSpPr>
          <p:cNvPr id="43" name="Abrir llave 42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brir llave 43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Abrir llave 46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/>
          <p:cNvSpPr txBox="1"/>
          <p:nvPr/>
        </p:nvSpPr>
        <p:spPr>
          <a:xfrm>
            <a:off x="9260427" y="327742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SVM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243751" y="2163827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Árboles de decisión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91BBDF-3639-3DE4-1546-34F889F16950}"/>
              </a:ext>
            </a:extLst>
          </p:cNvPr>
          <p:cNvSpPr/>
          <p:nvPr/>
        </p:nvSpPr>
        <p:spPr>
          <a:xfrm>
            <a:off x="9592083" y="2105644"/>
            <a:ext cx="1414631" cy="408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49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de </a:t>
            </a: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decisión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1358928" y="1591055"/>
            <a:ext cx="11448360" cy="4748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Definición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Construcción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del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árbol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80082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Reglas de división.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80082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Criterios </a:t>
            </a:r>
            <a:r>
              <a:rPr kumimoji="0" lang="es-ES_trad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 parada.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poda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Hiperpárametros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Pros y contras.</a:t>
            </a:r>
          </a:p>
        </p:txBody>
      </p:sp>
    </p:spTree>
    <p:extLst>
      <p:ext uri="{BB962C8B-B14F-4D97-AF65-F5344CB8AC3E}">
        <p14:creationId xmlns:p14="http://schemas.microsoft.com/office/powerpoint/2010/main" val="35990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95746" y="1852915"/>
            <a:ext cx="1021421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Este tipo de modelos representa el algoritmo en forma de árbol donde cada parte del atributo es un nodo que se bifurca en los posibles valores.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Consideraciones: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nodo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empezando por el nodo raíz 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responde a una pregunta 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sobre un único atributo o variable.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rama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corresponde a los 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puede tomar dicho atributo.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nodos 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hojas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contienen los valores del </a:t>
            </a:r>
            <a:r>
              <a:rPr kumimoji="0" lang="es-ES_tradn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target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dirty="0"/>
              <a:t>Definición (I)</a:t>
            </a:r>
            <a:endParaRPr lang="es-ES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69" y="2534743"/>
            <a:ext cx="4447773" cy="22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31766" y="1498854"/>
            <a:ext cx="1128037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nodo representa las variables de los datos, cada rama una decisión y cada nodo hoja un output.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nodo superior es el nodo raíz y representa la variable más importante.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árbol va aprendiendo de la división de los nodos recursivamente.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un nuevo dato debe ser clasificado recorre el árbol desde el nodo raíz al nodo hoja, respondiendo a las preguntas de cada nodo en función de los atributos y el camino correcto en cada respuesta.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274063"/>
            <a:ext cx="10972440" cy="142200"/>
          </a:xfrm>
        </p:spPr>
        <p:txBody>
          <a:bodyPr/>
          <a:lstStyle/>
          <a:p>
            <a:r>
              <a:rPr lang="es-ES_tradnl" sz="2400" dirty="0"/>
              <a:t>Definición (II)</a:t>
            </a:r>
            <a:endParaRPr lang="es-ES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35" y="3470151"/>
            <a:ext cx="1070849" cy="48030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73" y="3958330"/>
            <a:ext cx="2696256" cy="40327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72" y="4340600"/>
            <a:ext cx="1070849" cy="48030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84" y="4817672"/>
            <a:ext cx="1455546" cy="25910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22" y="5076774"/>
            <a:ext cx="1070849" cy="48030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84" y="4372628"/>
            <a:ext cx="1070849" cy="48030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39" y="4837102"/>
            <a:ext cx="1455546" cy="25910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798" y="5104116"/>
            <a:ext cx="1057275" cy="54292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662" y="5092141"/>
            <a:ext cx="1057275" cy="5429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76" y="5076774"/>
            <a:ext cx="1057275" cy="54292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73" y="5546065"/>
            <a:ext cx="1455546" cy="259102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71" y="5817843"/>
            <a:ext cx="1057275" cy="54292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802" y="5825180"/>
            <a:ext cx="1057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390382" y="1960828"/>
            <a:ext cx="6678344" cy="3496365"/>
            <a:chOff x="390382" y="1960828"/>
            <a:chExt cx="6678344" cy="349636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0382" y="1960828"/>
              <a:ext cx="6678344" cy="3496365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4ED2094-A7A0-468F-BB80-CCA569002FAA}"/>
                </a:ext>
              </a:extLst>
            </p:cNvPr>
            <p:cNvSpPr/>
            <p:nvPr/>
          </p:nvSpPr>
          <p:spPr>
            <a:xfrm>
              <a:off x="5876602" y="2961424"/>
              <a:ext cx="807934" cy="3341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Decline </a:t>
              </a:r>
              <a:r>
                <a:rPr kumimoji="0" lang="es-E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offer</a:t>
              </a:r>
              <a:endPara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50DBE1C-D770-41B3-B6FF-06409DA08B35}"/>
                </a:ext>
              </a:extLst>
            </p:cNvPr>
            <p:cNvSpPr/>
            <p:nvPr/>
          </p:nvSpPr>
          <p:spPr>
            <a:xfrm>
              <a:off x="4883365" y="3659906"/>
              <a:ext cx="807934" cy="3341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Decline </a:t>
              </a:r>
              <a:r>
                <a:rPr kumimoji="0" lang="es-E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offer</a:t>
              </a:r>
              <a:endPara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C41E412-876B-4D70-AB91-A129F6C96955}"/>
                </a:ext>
              </a:extLst>
            </p:cNvPr>
            <p:cNvSpPr/>
            <p:nvPr/>
          </p:nvSpPr>
          <p:spPr>
            <a:xfrm>
              <a:off x="3837318" y="4422596"/>
              <a:ext cx="807934" cy="3341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Decline </a:t>
              </a:r>
              <a:r>
                <a:rPr kumimoji="0" lang="es-E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offer</a:t>
              </a:r>
              <a:endPara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342301" y="1634743"/>
            <a:ext cx="1021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dirty="0"/>
              <a:t>Definición (III)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7180384" y="2558325"/>
            <a:ext cx="50116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</a:rPr>
              <a:t>Nodo raíz: población completa o muestra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Helvetica Neue"/>
              </a:rPr>
              <a:t>Rama (decisión)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Helvetica Neue"/>
              </a:rPr>
              <a:t>Nodos padre e hijo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 Neue"/>
              </a:rPr>
              <a:t>Nodo terminal y hoja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</a:rPr>
              <a:t>Rama/sub-árbol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678466" y="1992578"/>
            <a:ext cx="1292469" cy="6968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865747" y="3573988"/>
            <a:ext cx="877828" cy="5932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59172" y="3573988"/>
            <a:ext cx="2144360" cy="126471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676650" y="3376687"/>
            <a:ext cx="1083883" cy="1683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43350" y="2375398"/>
            <a:ext cx="1000125" cy="4725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660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14" grpId="0" animBg="1"/>
      <p:bldP spid="15" grpId="0" animBg="1"/>
      <p:bldP spid="1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77595" y="432734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de </a:t>
            </a: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decisión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25" y="2975800"/>
            <a:ext cx="9486900" cy="2314575"/>
          </a:xfrm>
          <a:prstGeom prst="rect">
            <a:avLst/>
          </a:prstGeom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390382" y="1398219"/>
            <a:ext cx="10972440" cy="142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Clasificación VS Regresión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03984" y="2176272"/>
            <a:ext cx="1035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diferencia entre árboles de decisión para clasificación y para regresión es la siguiente: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828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98219"/>
            <a:ext cx="10972440" cy="142200"/>
          </a:xfrm>
        </p:spPr>
        <p:txBody>
          <a:bodyPr/>
          <a:lstStyle/>
          <a:p>
            <a:r>
              <a:rPr lang="es-ES_tradnl" sz="2400" dirty="0"/>
              <a:t>Construcción (I)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914401" y="1852915"/>
            <a:ext cx="263706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Seleccionamos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lang="en-US" sz="160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la variable </a:t>
            </a:r>
            <a:r>
              <a:rPr lang="en-US" sz="1600" noProof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óptima</a:t>
            </a:r>
            <a:r>
              <a:rPr lang="en-US" sz="160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a </a:t>
            </a:r>
            <a:r>
              <a:rPr lang="en-US" sz="1600" noProof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utilizar</a:t>
            </a:r>
            <a:r>
              <a:rPr lang="en-US" sz="160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para </a:t>
            </a:r>
            <a:r>
              <a:rPr lang="en-US" sz="1600" noProof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dividir</a:t>
            </a:r>
            <a:r>
              <a:rPr lang="en-US" sz="160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</a:t>
            </a:r>
            <a:r>
              <a:rPr lang="en-US" sz="1600" noProof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los</a:t>
            </a:r>
            <a:r>
              <a:rPr lang="en-US" sz="160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</a:t>
            </a:r>
            <a:r>
              <a:rPr lang="en-US" sz="1600" noProof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datos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Criterio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selección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Separamos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la variable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segmentos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grupos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valores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repite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el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proceso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hasta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que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cumple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algunas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las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condiciones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Criterio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parada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4009908" y="1732954"/>
            <a:ext cx="8022772" cy="4015311"/>
            <a:chOff x="4001744" y="1434730"/>
            <a:chExt cx="8022772" cy="4015311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1744" y="2036585"/>
              <a:ext cx="7936668" cy="3413456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1744" y="1434730"/>
              <a:ext cx="8022772" cy="578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4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90382" y="1530224"/>
            <a:ext cx="1123656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Índice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Gini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(CART, SLIQ, SPRINT):</a:t>
            </a:r>
          </a:p>
          <a:p>
            <a:pPr marL="742950" marR="0" lvl="1" indent="-28575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particularidad del índice Gini es que sólo crea árboles binarios, es decir, de cada nodo sólo pueden salir dos ramas correspondientes a los valores yes y no.</a:t>
            </a:r>
          </a:p>
          <a:p>
            <a:pPr marL="742950" marR="0" lvl="1" indent="-28575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Mide el grado de impureza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 los nodos, cuán desordenados quedan los nodos una vez divididos. </a:t>
            </a:r>
          </a:p>
          <a:p>
            <a:pPr marL="742950" marR="0" lvl="1" indent="-285750" algn="l" defTabSz="914400" rtl="0" eaLnBrk="1" fontAlgn="base" latinLnBrk="0" hangingPunct="1">
              <a:spcBef>
                <a:spcPts val="1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Deberemos </a:t>
            </a:r>
            <a:r>
              <a: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minimizar</a:t>
            </a:r>
            <a:r>
              <a:rPr kumimoji="0" lang="es-E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ese GINI </a:t>
            </a:r>
            <a:r>
              <a:rPr kumimoji="0" lang="es-E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index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Ganancia de información (ID3, C4.5):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utiliza para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atributos categóricos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(cómo en hombre/mujer). Todos los atributos continuos de un conjunto de datos deben ser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discretizados.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basa en el concepto de 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entropía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Al obtener la medida de entropía de cada atributo, podemos calcular la ganancia de información del árbol. 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Deberemos </a:t>
            </a:r>
            <a:r>
              <a: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maximizar</a:t>
            </a:r>
            <a:r>
              <a:rPr kumimoji="0" lang="es-E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esa ganancia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Existen otras muchas reglas de división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χ2,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MDL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Minimum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Minimum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Description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Description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Length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)….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237852"/>
            <a:ext cx="10972440" cy="142200"/>
          </a:xfrm>
        </p:spPr>
        <p:txBody>
          <a:bodyPr/>
          <a:lstStyle/>
          <a:p>
            <a:r>
              <a:rPr lang="es-ES" sz="2400" dirty="0"/>
              <a:t>Reglas de selección y división</a:t>
            </a:r>
          </a:p>
        </p:txBody>
      </p:sp>
    </p:spTree>
    <p:extLst>
      <p:ext uri="{BB962C8B-B14F-4D97-AF65-F5344CB8AC3E}">
        <p14:creationId xmlns:p14="http://schemas.microsoft.com/office/powerpoint/2010/main" val="26441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708" y="160616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Ganancia de información. ID3 (I)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64B17B7-27E5-6AF8-E0F2-85AC9896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929" y="1974514"/>
            <a:ext cx="5597236" cy="36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83569" y="1677636"/>
                <a:ext cx="1149379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La entropía se define como la información necesaria para clasificar un ejemplo 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la probabilidad de que un ejemplo de D pertenezca a la clase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s-ES_tradnl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69" y="1677636"/>
                <a:ext cx="11493799" cy="1661993"/>
              </a:xfrm>
              <a:prstGeom prst="rect">
                <a:avLst/>
              </a:prstGeom>
              <a:blipFill>
                <a:blip r:embed="rId2"/>
                <a:stretch>
                  <a:fillRect l="-318" t="-10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Ganancia de información. ID3 (II)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49" y="1975493"/>
            <a:ext cx="2591758" cy="6340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529" y="1152880"/>
            <a:ext cx="3365293" cy="271150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559329" y="3694384"/>
            <a:ext cx="114937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D hay 14 datos, de las cuales 9 se clasifican yes y 5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probabilidad de que un dato sea yes es 9/14.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probabilidad de que un dato sea no es 5/14.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065" y="4876766"/>
            <a:ext cx="5635163" cy="11347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0175" y="4762301"/>
            <a:ext cx="2083206" cy="5434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16" y="3095625"/>
            <a:ext cx="3829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1020096" y="423072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1375473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4420107" y="2981056"/>
            <a:ext cx="7572971" cy="15401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atributo edad tiene los valores, joven, adulto, senior.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=joven (5/14)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2 son yes y 3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=adulto (4/14)  4 son yes y 0 no.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Cuando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age</a:t>
            </a: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=senior (5/14)  3 son yes y 2 no. 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483422" y="1593252"/>
                <a:ext cx="11419613" cy="203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Información necesaria para clasificar D después de usar el atributo A para dividir D en v particiones.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657600" marR="0" lvl="8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donde  I(D) es la fórmula anterior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_tradnl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s-ES_tradnl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0" lang="es-ES_tradnl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es-ES_tradn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el número de patrones y </a:t>
                </a:r>
                <a14:m>
                  <m:oMath xmlns:m="http://schemas.openxmlformats.org/officeDocument/2006/math">
                    <m:r>
                      <a:rPr kumimoji="0" lang="es-ES_tradnl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s-ES_tradn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| es el número de patrones donde el atributo A toma el valor Aj,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0" lang="es-ES_tradnl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_tradnl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0" lang="es-ES_tradnl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0" lang="es-ES_tradnl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kumimoji="0" lang="es-ES_tradn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 es el peso de la partición j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Finalmente la ganancia de información se define como</a:t>
                </a: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2" y="1593252"/>
                <a:ext cx="11419613" cy="2032736"/>
              </a:xfrm>
              <a:prstGeom prst="rect">
                <a:avLst/>
              </a:prstGeom>
              <a:blipFill>
                <a:blip r:embed="rId2"/>
                <a:stretch>
                  <a:fillRect l="-160" t="-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432023" y="129365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Ganancia de información. ID3 (III)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9" y="2092366"/>
            <a:ext cx="2094299" cy="4666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907" y="2934411"/>
            <a:ext cx="2285999" cy="38937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770053" y="3657049"/>
            <a:ext cx="3625801" cy="2298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770053" y="3963363"/>
            <a:ext cx="3758805" cy="2515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770052" y="4270920"/>
            <a:ext cx="3758806" cy="27061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488" y="5522390"/>
            <a:ext cx="5021186" cy="835021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3869217" y="4683261"/>
            <a:ext cx="7689332" cy="564726"/>
            <a:chOff x="3869217" y="4683261"/>
            <a:chExt cx="7689332" cy="564726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3413" y="4749202"/>
              <a:ext cx="3305136" cy="498785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9217" y="4683261"/>
              <a:ext cx="4635855" cy="428524"/>
            </a:xfrm>
            <a:prstGeom prst="rect">
              <a:avLst/>
            </a:prstGeom>
          </p:spPr>
        </p:pic>
      </p:grpSp>
      <p:sp>
        <p:nvSpPr>
          <p:cNvPr id="18" name="CuadroTexto 17"/>
          <p:cNvSpPr txBox="1"/>
          <p:nvPr/>
        </p:nvSpPr>
        <p:spPr>
          <a:xfrm>
            <a:off x="8445731" y="4594226"/>
            <a:ext cx="2085340" cy="62321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048354" y="4585879"/>
            <a:ext cx="1272686" cy="6452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921136" y="4590792"/>
            <a:ext cx="1994214" cy="6403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137" y="5247987"/>
            <a:ext cx="4399507" cy="42592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073" y="3430495"/>
            <a:ext cx="3571144" cy="23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3" grpId="0" animBg="1"/>
      <p:bldP spid="20" grpId="0" animBg="1"/>
      <p:bldP spid="23" grpId="0" animBg="1"/>
      <p:bldP spid="18" grpId="0" animBg="1"/>
      <p:bldP spid="19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00026" y="1591167"/>
            <a:ext cx="10657349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Ganancia de Información: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Sesgado a atributos con muchos valores diferentes.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Índice de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Gini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Funciona peor si tiene muchas clases, mejor en problemas binarios.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Favorece particiones de tamaño y pureza similares.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existe ninguna técnica significativamente mejor.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Reglas de división. Comparación</a:t>
            </a:r>
          </a:p>
        </p:txBody>
      </p:sp>
    </p:spTree>
    <p:extLst>
      <p:ext uri="{BB962C8B-B14F-4D97-AF65-F5344CB8AC3E}">
        <p14:creationId xmlns:p14="http://schemas.microsoft.com/office/powerpoint/2010/main" val="2465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47927" y="2204864"/>
            <a:ext cx="1065734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repite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proceso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selección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división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hasta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alcanzar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algunos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los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criterios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parada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todos los ejemplos que quedan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pertenecen a la misma clase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(se añade una hoja al árbol con la etiqueta de la clase).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quedan atributos por los que ramificar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(se añade una hoja etiquetada con la clase más frecuente en el nodo).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Cuando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nos quedan datos que clasificar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(no hay más patrones).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 Criterio de parada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081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57" y="1747435"/>
            <a:ext cx="152385" cy="2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Importancia de variables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844296" y="1886085"/>
            <a:ext cx="10518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entrenar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decision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calcula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automaticamente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score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variable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Este valor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escala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que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todas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variables sea 1.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Este score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ayudar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seleccionar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variables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mayor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selección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suele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ser una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buena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elección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misma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familia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(árbol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decisión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 Sin embargo,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familias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SVM)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serlo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Scikit-learn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parámetro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opcional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mostrar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62579044-EDFF-68D3-00C8-96249C3FD0F7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17403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57" y="1747435"/>
            <a:ext cx="152385" cy="2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292982"/>
            <a:ext cx="10972440" cy="142200"/>
          </a:xfrm>
        </p:spPr>
        <p:txBody>
          <a:bodyPr/>
          <a:lstStyle/>
          <a:p>
            <a:r>
              <a:rPr lang="es-ES_tradnl" sz="2400" dirty="0"/>
              <a:t>Importancia de variables. Algoritmo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847374" y="1747435"/>
            <a:ext cx="1072857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</a:rPr>
              <a:t>Usa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algoritmo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gini</a:t>
            </a:r>
            <a:r>
              <a:rPr lang="en-US" dirty="0">
                <a:solidFill>
                  <a:prstClr val="black"/>
                </a:solidFill>
              </a:rPr>
              <a:t> importance or </a:t>
            </a:r>
            <a:r>
              <a:rPr lang="en-US" b="1" dirty="0">
                <a:solidFill>
                  <a:prstClr val="black"/>
                </a:solidFill>
              </a:rPr>
              <a:t>mean decrease in impurity </a:t>
            </a:r>
            <a:r>
              <a:rPr lang="en-US" dirty="0">
                <a:solidFill>
                  <a:prstClr val="black"/>
                </a:solidFill>
              </a:rPr>
              <a:t>(MDI).</a:t>
            </a:r>
          </a:p>
          <a:p>
            <a:pPr marL="285750" lvl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Mide la </a:t>
            </a:r>
            <a:r>
              <a:rPr lang="es-ES" b="1" dirty="0">
                <a:solidFill>
                  <a:prstClr val="black"/>
                </a:solidFill>
              </a:rPr>
              <a:t>disminución total de la impureza </a:t>
            </a:r>
            <a:r>
              <a:rPr lang="es-ES" dirty="0">
                <a:solidFill>
                  <a:prstClr val="black"/>
                </a:solidFill>
              </a:rPr>
              <a:t>de los nodos en los que aparece la variable.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Esta </a:t>
            </a:r>
            <a:r>
              <a:rPr lang="es-ES" b="1" dirty="0">
                <a:solidFill>
                  <a:prstClr val="black"/>
                </a:solidFill>
              </a:rPr>
              <a:t>se pondera por la probabilidad de llegar a ese nodo </a:t>
            </a:r>
            <a:r>
              <a:rPr lang="es-ES" dirty="0">
                <a:solidFill>
                  <a:prstClr val="black"/>
                </a:solidFill>
              </a:rPr>
              <a:t>(que se aproxima por la proporción de muestras que llegan a ese nodo).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prstClr val="black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prstClr val="black"/>
                </a:solidFill>
              </a:rPr>
              <a:t>Variables que están </a:t>
            </a:r>
            <a:r>
              <a:rPr lang="es-ES" b="1" dirty="0">
                <a:solidFill>
                  <a:prstClr val="black"/>
                </a:solidFill>
              </a:rPr>
              <a:t>más arriba </a:t>
            </a:r>
            <a:r>
              <a:rPr lang="es-ES" dirty="0">
                <a:solidFill>
                  <a:prstClr val="black"/>
                </a:solidFill>
              </a:rPr>
              <a:t>en el árbol </a:t>
            </a:r>
            <a:r>
              <a:rPr lang="es-ES" b="1" dirty="0">
                <a:solidFill>
                  <a:prstClr val="black"/>
                </a:solidFill>
              </a:rPr>
              <a:t>y que aparecen más </a:t>
            </a:r>
            <a:r>
              <a:rPr lang="es-ES" dirty="0">
                <a:solidFill>
                  <a:prstClr val="black"/>
                </a:solidFill>
              </a:rPr>
              <a:t>veces tienen </a:t>
            </a:r>
            <a:r>
              <a:rPr lang="es-ES" b="1" dirty="0">
                <a:solidFill>
                  <a:prstClr val="black"/>
                </a:solidFill>
              </a:rPr>
              <a:t>mayor importancia</a:t>
            </a:r>
            <a:r>
              <a:rPr lang="es-ES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35A3B60B-1A19-69A9-AAE6-965FB471573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38586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756142" y="2037581"/>
            <a:ext cx="1133288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Uno de los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problemas de los árboles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 decisión es que tienden a ajustarse demasiado a los datos (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Demasiadas ramas es un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indicador de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anomalías en los datos,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outliers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ruido.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evitarlo existen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técnicas de poda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consisten en eliminar ramas o no dejar que el árbol crezca.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Existen varias aproximaciones: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Prepoda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durante el crecimiento del árbol.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Postpoda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después de la creación del árbol.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 err="1"/>
              <a:t>Overfitting</a:t>
            </a:r>
            <a:r>
              <a:rPr lang="es-ES" sz="2400" dirty="0"/>
              <a:t> – Poda</a:t>
            </a:r>
          </a:p>
        </p:txBody>
      </p:sp>
    </p:spTree>
    <p:extLst>
      <p:ext uri="{BB962C8B-B14F-4D97-AF65-F5344CB8AC3E}">
        <p14:creationId xmlns:p14="http://schemas.microsoft.com/office/powerpoint/2010/main" val="39023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10162" y="1407011"/>
            <a:ext cx="113328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Prepoda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aplica el criterio según va creciendo el árbol.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objetivo es detener el crecimiento del árbol</a:t>
            </a:r>
            <a:r>
              <a:rPr kumimoji="0" lang="es-ES_tradnl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en los siguientes casos: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 un nodo solo tiene ejemplos de una clase (criterio de parada estándar, no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preproda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Establecer una cota de profundidad.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construye un nodo con menos de n patrones.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 err="1"/>
              <a:t>Overfitting</a:t>
            </a:r>
            <a:r>
              <a:rPr lang="es-ES" sz="2400" dirty="0"/>
              <a:t> – </a:t>
            </a:r>
            <a:r>
              <a:rPr lang="es-ES" sz="2400" dirty="0" err="1"/>
              <a:t>Preproda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0727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7075" y="1663511"/>
            <a:ext cx="11332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Mínimo de observaciones para dividir un nodo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Mínimo número de muestras que se requieren en un nodo para ser considerado para ramificación.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Mínimo número de observaciones para un nodo terminal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más bajos son necesarios para problemas de clases no balanceadas.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Máxima profundidad del árbol (vertical)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 mayor profundidad permite aprender relaciones más específicas.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Máximo número de nodos hoja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puede definir en lugar de máxima profundidad. Profundidad n = máximo 2^n hojas.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Máximo número de atributos a considerar para la ramificación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Por defecto, se utiliza la raíz cuadrada del número total de atributos.</a:t>
            </a:r>
            <a:b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/>
              <a:t>Parámetros de la </a:t>
            </a:r>
            <a:r>
              <a:rPr lang="es-ES" sz="2400" dirty="0" err="1"/>
              <a:t>Prepoda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4752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9337" y="1490425"/>
                <a:ext cx="12283575" cy="526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Postpoda</a:t>
                </a: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: Una vez construido se sustituyen subárboles por nodos hoja, que será la clase más frecuente del subárbol.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_tradnl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Parámetro de complejidad</a:t>
                </a: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ES_trad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El proceso de poda usa una medida que combina el error o coste de la predicción y la complejidad.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lvl="1">
                  <a:spcAft>
                    <a:spcPts val="1200"/>
                  </a:spcAft>
                  <a:defRPr/>
                </a:pPr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Donde :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R(T) nos da el error de clasificación o la suma de las varianzas residuales en regresión.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_tradnl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</m:oMath>
                </a14:m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la profundidad del árbol.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s-ES_tradnl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penaliza los árboles complejos, siendo </a:t>
                </a:r>
                <a:r>
                  <a:rPr kumimoji="0" lang="el-G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α</a:t>
                </a:r>
                <a:r>
                  <a:rPr kumimoji="0" lang="es-ES_tradnl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el parámetro de complejidad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s-ES_tradnl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El parámetro </a:t>
                </a:r>
                <a:r>
                  <a:rPr kumimoji="0" lang="el-GR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α</a:t>
                </a:r>
                <a:r>
                  <a:rPr kumimoji="0" lang="es-E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es análogo al </a:t>
                </a:r>
                <a:r>
                  <a:rPr kumimoji="0" lang="el-GR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λ</a:t>
                </a:r>
                <a:r>
                  <a:rPr kumimoji="0" lang="es-E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en Lasso/Ridge</a:t>
                </a:r>
                <a:endParaRPr kumimoji="0" lang="es-ES_tradnl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ES_trad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" y="1490425"/>
                <a:ext cx="12283575" cy="5267852"/>
              </a:xfrm>
              <a:prstGeom prst="rect">
                <a:avLst/>
              </a:prstGeom>
              <a:blipFill>
                <a:blip r:embed="rId2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 err="1"/>
              <a:t>Overfitting</a:t>
            </a:r>
            <a:r>
              <a:rPr lang="es-ES" sz="2400" dirty="0"/>
              <a:t> – </a:t>
            </a:r>
            <a:r>
              <a:rPr lang="es-ES" sz="2400" dirty="0" err="1"/>
              <a:t>Postpoda</a:t>
            </a:r>
            <a:r>
              <a:rPr lang="es-ES" sz="2400" dirty="0"/>
              <a:t> (I)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70" y="3497993"/>
            <a:ext cx="2270599" cy="41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" sz="2400" dirty="0" err="1"/>
              <a:t>Overfitting</a:t>
            </a:r>
            <a:r>
              <a:rPr lang="es-ES" sz="2400" dirty="0"/>
              <a:t> – </a:t>
            </a:r>
            <a:r>
              <a:rPr lang="es-ES" sz="2400" dirty="0" err="1"/>
              <a:t>Postpoda</a:t>
            </a:r>
            <a:r>
              <a:rPr lang="es-ES" sz="2400" dirty="0"/>
              <a:t> (II)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0" y="2222247"/>
            <a:ext cx="4346427" cy="27246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6636"/>
          <a:stretch/>
        </p:blipFill>
        <p:spPr>
          <a:xfrm>
            <a:off x="4819597" y="2236289"/>
            <a:ext cx="4384340" cy="25942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937" y="2389530"/>
            <a:ext cx="2477176" cy="257680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77766" y="3712464"/>
            <a:ext cx="1975162" cy="13024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36605" y="2974376"/>
            <a:ext cx="1975162" cy="13024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8E947E-5C62-41F7-BC85-15000E915F7B}"/>
              </a:ext>
            </a:extLst>
          </p:cNvPr>
          <p:cNvSpPr txBox="1"/>
          <p:nvPr/>
        </p:nvSpPr>
        <p:spPr>
          <a:xfrm>
            <a:off x="913625" y="5172635"/>
            <a:ext cx="20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3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    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</a:rPr>
              <a:t>5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    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8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5BB653-468A-42BD-8EC2-05C9131AB216}"/>
              </a:ext>
            </a:extLst>
          </p:cNvPr>
          <p:cNvSpPr txBox="1"/>
          <p:nvPr/>
        </p:nvSpPr>
        <p:spPr>
          <a:xfrm>
            <a:off x="6024186" y="4461239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12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BBD494-DF14-43A8-9473-45837C57E7C7}"/>
              </a:ext>
            </a:extLst>
          </p:cNvPr>
          <p:cNvSpPr txBox="1"/>
          <p:nvPr/>
        </p:nvSpPr>
        <p:spPr>
          <a:xfrm>
            <a:off x="9121022" y="3096232"/>
            <a:ext cx="740528" cy="48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3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 animBg="1"/>
      <p:bldP spid="13" grpId="0" animBg="1"/>
      <p:bldP spid="3" grpId="0"/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5B2E09E-7A40-4561-906B-548EE155DCCD}"/>
              </a:ext>
            </a:extLst>
          </p:cNvPr>
          <p:cNvSpPr txBox="1"/>
          <p:nvPr/>
        </p:nvSpPr>
        <p:spPr>
          <a:xfrm>
            <a:off x="3358896" y="4963507"/>
            <a:ext cx="5522976" cy="11151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5004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524001" y="2020198"/>
          <a:ext cx="8773336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Utilidad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Valor por defecto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0" dirty="0" err="1"/>
                        <a:t>criterion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criterio utilizado como regla de 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tx1"/>
                          </a:solidFill>
                        </a:rPr>
                        <a:t>Gini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min_samples_split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mínima de muestras que debe tener un nodo para poder subdividir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min_samples_leaf</a:t>
                      </a:r>
                      <a:r>
                        <a:rPr lang="es-ES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mínima que puede tener una hoja final. Si tuviera menos, no se formaría esa hoja y “subiría” al nodo</a:t>
                      </a:r>
                      <a:r>
                        <a:rPr lang="es-ES" baseline="0" dirty="0"/>
                        <a:t> padre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max_depth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la profundidad máxima del árbol, controlar crecimiento</a:t>
                      </a:r>
                      <a:r>
                        <a:rPr lang="es-ES" baseline="0" dirty="0"/>
                        <a:t> y complejidad</a:t>
                      </a:r>
                      <a:r>
                        <a:rPr lang="es-ES" dirty="0"/>
                        <a:t>. Si el parámetro es </a:t>
                      </a:r>
                      <a:r>
                        <a:rPr lang="es-ES" dirty="0" err="1"/>
                        <a:t>None</a:t>
                      </a:r>
                      <a:r>
                        <a:rPr lang="es-ES" dirty="0"/>
                        <a:t> el árbol se expandirá hasta que todas las hojas son puras o se cumple el </a:t>
                      </a:r>
                      <a:r>
                        <a:rPr lang="es-ES" dirty="0" err="1"/>
                        <a:t>min_samples_Split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/>
                        <a:t>max_features</a:t>
                      </a:r>
                      <a:r>
                        <a:rPr lang="es-ES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 de variables para elegir el mejor </a:t>
                      </a:r>
                      <a:r>
                        <a:rPr lang="es-ES" dirty="0" err="1"/>
                        <a:t>split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None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Parámetros del árbol. </a:t>
            </a:r>
            <a:r>
              <a:rPr lang="es-ES_tradnl" sz="2400" dirty="0" err="1"/>
              <a:t>Scikitlearn</a:t>
            </a:r>
            <a:r>
              <a:rPr lang="es-ES_tradnl" sz="2400" dirty="0"/>
              <a:t>.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445904"/>
          </a:xfrm>
        </p:spPr>
        <p:txBody>
          <a:bodyPr/>
          <a:lstStyle/>
          <a:p>
            <a:r>
              <a:rPr lang="es-ES_tradnl" sz="2400" dirty="0"/>
              <a:t>Ventajas y Desventajas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948104" y="2049671"/>
            <a:ext cx="1029579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fáciles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interpretar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representar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interpretar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patrones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lineales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usarse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variables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categóricos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informados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aunque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depende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implementación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requiere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mucho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tratamiento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por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es tan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necesario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normalizar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medida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árboles de decisión no asumen ninguna distribución en los datos (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 no paramétrico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0047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Ventajas y Desventajas (II)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827943" y="2037581"/>
            <a:ext cx="1029579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Contras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sensible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ruido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pequeña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en los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decision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diferente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mejorar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mediante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técnicas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bagging o boosting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combinan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resultados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suelen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inferiores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complejos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SVM,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neuronales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XGBoost.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inher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7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145BC-C238-43B8-A009-1DA2E95083BE}"/>
              </a:ext>
            </a:extLst>
          </p:cNvPr>
          <p:cNvSpPr txBox="1"/>
          <p:nvPr/>
        </p:nvSpPr>
        <p:spPr>
          <a:xfrm>
            <a:off x="2063552" y="980729"/>
            <a:ext cx="786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8BF22CE5-D4B6-47A0-8606-DC02E96E239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19FF06E-43ED-4FC6-9BD7-D6D2637B9BD0}"/>
              </a:ext>
            </a:extLst>
          </p:cNvPr>
          <p:cNvSpPr/>
          <p:nvPr/>
        </p:nvSpPr>
        <p:spPr>
          <a:xfrm>
            <a:off x="3935971" y="2705666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jesus.prada@horusml.com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9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SVm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</a:t>
            </a: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43312" y="1228490"/>
            <a:ext cx="3547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Evitar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- complejidad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Permitimos clasificar “mal” algunos puntos.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cantidad de puntos “mal” clasificados se mide con el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y determina la complejidad del modelo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7" y="3848859"/>
            <a:ext cx="2268856" cy="1962561"/>
          </a:xfrm>
          <a:prstGeom prst="rect">
            <a:avLst/>
          </a:prstGeom>
        </p:spPr>
      </p:pic>
      <p:pic>
        <p:nvPicPr>
          <p:cNvPr id="9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EEAC8ED-ACA0-4916-842A-64C963683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65" y="3774933"/>
            <a:ext cx="3244113" cy="1890220"/>
          </a:xfrm>
          <a:prstGeom prst="rect">
            <a:avLst/>
          </a:prstGeom>
        </p:spPr>
      </p:pic>
      <p:pic>
        <p:nvPicPr>
          <p:cNvPr id="10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AABBA68-87CC-436F-BD6A-5D4FA9B6E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322" y="3684071"/>
            <a:ext cx="4127380" cy="207194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4660" y="1228490"/>
            <a:ext cx="3456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Definiciones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un clasificador en el que construye un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óptimo que separe las clases (H3).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Vectores soporte son los puntos mas cercanos al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y determinan el modelo.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930099" y="1214334"/>
            <a:ext cx="3870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Datos no linealmente separables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 construyen los datos en una dimensión superior en el que se construye un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hiperplano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que los separe.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gamma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5252" y="5842337"/>
            <a:ext cx="11361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solución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tiene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garantizada existencia y unicidad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por ser una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función cuadrática y convexa.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2718"/>
                  </p:ext>
                </p:extLst>
              </p:nvPr>
            </p:nvGraphicFramePr>
            <p:xfrm>
              <a:off x="6863179" y="1782790"/>
              <a:ext cx="4352811" cy="1504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9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58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1257"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Parámetro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Fórmula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Función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23"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C</a:t>
                          </a:r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s-ES_tradnl" sz="105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s-ES_tradnl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_tradnl" sz="105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sSub>
                                    <m:sSubPr>
                                      <m:ctrlP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ES_tradnl" sz="105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s-ES" sz="1050" dirty="0"/>
                            <a:t>)</a:t>
                          </a:r>
                        </a:p>
                        <a:p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Complejidad</a:t>
                          </a:r>
                          <a:endParaRPr lang="es-E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477"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Gamma</a:t>
                          </a:r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05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s-ES_tradnl" sz="105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s-ES_tradnl" sz="105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s-ES" sz="1050" dirty="0"/>
                            <a:t> (0.2, 0.5)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200" dirty="0" err="1"/>
                            <a:t>Kernel</a:t>
                          </a:r>
                          <a:r>
                            <a:rPr lang="es-ES_tradnl" sz="1200" dirty="0"/>
                            <a:t> (datos no lineales)</a:t>
                          </a:r>
                          <a:endParaRPr lang="es-E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2718"/>
                  </p:ext>
                </p:extLst>
              </p:nvPr>
            </p:nvGraphicFramePr>
            <p:xfrm>
              <a:off x="6863179" y="1782790"/>
              <a:ext cx="4352811" cy="1504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9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58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1257"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Parámetro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Fórmula</a:t>
                          </a:r>
                          <a:endParaRPr lang="es-E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600" dirty="0"/>
                            <a:t>Función</a:t>
                          </a:r>
                          <a:endParaRPr lang="es-E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C</a:t>
                          </a:r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87" t="-107895" r="-6286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Complejidad</a:t>
                          </a:r>
                          <a:endParaRPr lang="es-E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4477">
                    <a:tc>
                      <a:txBody>
                        <a:bodyPr/>
                        <a:lstStyle/>
                        <a:p>
                          <a:r>
                            <a:rPr lang="es-ES_tradnl" sz="1200" dirty="0"/>
                            <a:t>Gamma</a:t>
                          </a:r>
                          <a:endParaRPr lang="es-E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87" t="-169892" r="-6286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1200" dirty="0" err="1"/>
                            <a:t>Kernel</a:t>
                          </a:r>
                          <a:r>
                            <a:rPr lang="es-ES_tradnl" sz="1200" dirty="0"/>
                            <a:t> (datos no lineales)</a:t>
                          </a:r>
                          <a:endParaRPr lang="es-E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ángulo 3"/>
          <p:cNvSpPr/>
          <p:nvPr/>
        </p:nvSpPr>
        <p:spPr>
          <a:xfrm>
            <a:off x="909425" y="4320035"/>
            <a:ext cx="103731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Algoritmo complejo: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Funciona bien en datos no lineales.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 hay mínimos locales: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solución existe y es única.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Fácil optimización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Hay pocos parámetros y tenemos la definición de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Cherskarsky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Escala bien en memoria: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por lo vectores soporte.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Difícil</a:t>
            </a:r>
            <a:r>
              <a:rPr kumimoji="0" lang="es-ES_tradnl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tener una intuición y 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explicar.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muy sensible a los hiperparámetros utilizados.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Costoso computacionalmente 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un alto volumen de datos.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987927" y="1388276"/>
            <a:ext cx="381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748944" y="1290720"/>
            <a:ext cx="381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Hiperpámetros</a:t>
            </a: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s-ES_tradnl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Cherskarsky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28607" y="3950703"/>
            <a:ext cx="3819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Ventajas VS desventajas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65A2741-9D44-47AE-858B-94C20454CB9B}"/>
              </a:ext>
            </a:extLst>
          </p:cNvPr>
          <p:cNvSpPr/>
          <p:nvPr/>
        </p:nvSpPr>
        <p:spPr>
          <a:xfrm>
            <a:off x="909425" y="4320035"/>
            <a:ext cx="8971175" cy="11610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D4F563-F240-4172-919B-48DBF14EED54}"/>
              </a:ext>
            </a:extLst>
          </p:cNvPr>
          <p:cNvSpPr/>
          <p:nvPr/>
        </p:nvSpPr>
        <p:spPr>
          <a:xfrm>
            <a:off x="909425" y="5507261"/>
            <a:ext cx="8971175" cy="774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BB5ED24-2099-4783-99A6-9F3190B5D1DF}"/>
              </a:ext>
            </a:extLst>
          </p:cNvPr>
          <p:cNvGrpSpPr/>
          <p:nvPr/>
        </p:nvGrpSpPr>
        <p:grpSpPr>
          <a:xfrm>
            <a:off x="1114381" y="1799008"/>
            <a:ext cx="2464954" cy="2138584"/>
            <a:chOff x="37379" y="1724158"/>
            <a:chExt cx="2727396" cy="2366277"/>
          </a:xfrm>
        </p:grpSpPr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513A05AA-15BA-4D15-AF18-124F2106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379" y="1724158"/>
              <a:ext cx="2727396" cy="2366277"/>
            </a:xfrm>
            <a:prstGeom prst="rect">
              <a:avLst/>
            </a:prstGeom>
            <a:solidFill>
              <a:srgbClr val="00B050"/>
            </a:solidFill>
          </p:spPr>
        </p:pic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824B1C21-94DC-4796-BA41-39B252920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823" y="2991699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B42F0DF-ECAE-4137-9C01-534DE8B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681713" y="1868116"/>
              <a:ext cx="630735" cy="19484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5ADC1A28-0FA9-4881-82AF-95580E28A9F2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8" y="1793505"/>
              <a:ext cx="0" cy="202305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26F7C737-A7F9-4CF3-AF5A-F2F00196D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347" y="1868116"/>
              <a:ext cx="1861347" cy="19484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1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8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48578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3" name="Elipse 2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ML</a:t>
              </a:r>
              <a:endPara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Aprendizaje Supervisado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Aprendizaje No Supervisado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87164" y="1539666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Lineales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987164" y="2603621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No Lineales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765176" y="3332043"/>
            <a:ext cx="118514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Abrir llave 8"/>
          <p:cNvSpPr/>
          <p:nvPr/>
        </p:nvSpPr>
        <p:spPr>
          <a:xfrm>
            <a:off x="8471064" y="1229118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8539083" y="2899331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5899824" y="1894820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rir llave 36"/>
          <p:cNvSpPr/>
          <p:nvPr/>
        </p:nvSpPr>
        <p:spPr>
          <a:xfrm>
            <a:off x="11020528" y="3188396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936931" y="1535296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Regresión logística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1258960" y="3479017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SVM</a:t>
            </a: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5925140" y="2415233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Clustering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Reducción de </a:t>
            </a:r>
            <a:r>
              <a:rPr kumimoji="0" lang="es-ES_tradn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dimensionalidad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903214" y="5781013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Otros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4174711" y="5756756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Sistema de recomendación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K-</a:t>
            </a:r>
            <a:r>
              <a:rPr kumimoji="0" lang="es-ES_tradn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means</a:t>
            </a:r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Jerárquicos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401404" y="483247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PCA</a:t>
            </a:r>
          </a:p>
        </p:txBody>
      </p:sp>
      <p:sp>
        <p:nvSpPr>
          <p:cNvPr id="66" name="Abrir llave 65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7" name="Abrir llave 66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Abrir llave 41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15D606F-BF49-5F27-50A6-4D6A2CC4EF2C}"/>
              </a:ext>
            </a:extLst>
          </p:cNvPr>
          <p:cNvSpPr/>
          <p:nvPr/>
        </p:nvSpPr>
        <p:spPr>
          <a:xfrm>
            <a:off x="11587411" y="3435439"/>
            <a:ext cx="462564" cy="4087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431664-3A6E-1534-EC52-3E6B6A050734}"/>
              </a:ext>
            </a:extLst>
          </p:cNvPr>
          <p:cNvSpPr txBox="1"/>
          <p:nvPr/>
        </p:nvSpPr>
        <p:spPr>
          <a:xfrm>
            <a:off x="4331892" y="1452718"/>
            <a:ext cx="1388492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172"/>
            <a:r>
              <a:rPr lang="es-ES_tradnl" sz="1400" dirty="0">
                <a:solidFill>
                  <a:prstClr val="black"/>
                </a:solidFill>
                <a:latin typeface="Arial"/>
              </a:rPr>
              <a:t>Regresión</a:t>
            </a:r>
            <a:endParaRPr lang="es-E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32F932-4DB1-B4E5-EF3D-787EC34298EA}"/>
              </a:ext>
            </a:extLst>
          </p:cNvPr>
          <p:cNvSpPr txBox="1"/>
          <p:nvPr/>
        </p:nvSpPr>
        <p:spPr>
          <a:xfrm>
            <a:off x="4321711" y="2141957"/>
            <a:ext cx="1504511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172"/>
            <a:r>
              <a:rPr lang="es-ES_tradnl" sz="1400" dirty="0">
                <a:solidFill>
                  <a:prstClr val="black"/>
                </a:solidFill>
                <a:latin typeface="Arial"/>
              </a:rPr>
              <a:t>Clasificación</a:t>
            </a:r>
            <a:endParaRPr lang="es-ES" sz="14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B0714BC-E0D6-7F63-8594-FF984B8049C5}"/>
              </a:ext>
            </a:extLst>
          </p:cNvPr>
          <p:cNvCxnSpPr/>
          <p:nvPr/>
        </p:nvCxnSpPr>
        <p:spPr>
          <a:xfrm flipV="1">
            <a:off x="3759931" y="1653009"/>
            <a:ext cx="467354" cy="27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693A30-60D0-6741-CAEC-6C16C6E9B72A}"/>
              </a:ext>
            </a:extLst>
          </p:cNvPr>
          <p:cNvCxnSpPr/>
          <p:nvPr/>
        </p:nvCxnSpPr>
        <p:spPr>
          <a:xfrm>
            <a:off x="3759932" y="1970377"/>
            <a:ext cx="421649" cy="295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1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05435" y="441360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Árboles de decisión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11085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14871" y="2828229"/>
            <a:ext cx="6805246" cy="2086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CD1AEBD-BBD7-49AD-A66D-F2996D18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44" y="2375381"/>
            <a:ext cx="5010912" cy="21072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8030B5-B4A9-B6DC-CDEB-39251D4D1B30}"/>
              </a:ext>
            </a:extLst>
          </p:cNvPr>
          <p:cNvSpPr txBox="1"/>
          <p:nvPr/>
        </p:nvSpPr>
        <p:spPr>
          <a:xfrm>
            <a:off x="3892844" y="2455427"/>
            <a:ext cx="4659844" cy="6044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136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15569</TotalTime>
  <Words>1983</Words>
  <Application>Microsoft Office PowerPoint</Application>
  <PresentationFormat>Panorámica</PresentationFormat>
  <Paragraphs>322</Paragraphs>
  <Slides>33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4" baseType="lpstr">
      <vt:lpstr>Arial</vt:lpstr>
      <vt:lpstr>Cambria Math</vt:lpstr>
      <vt:lpstr>Courier New</vt:lpstr>
      <vt:lpstr>Helvetica Neue</vt:lpstr>
      <vt:lpstr>inherit</vt:lpstr>
      <vt:lpstr>Source Sans Pro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 (I)</vt:lpstr>
      <vt:lpstr>Definición (II)</vt:lpstr>
      <vt:lpstr>Definición (III)</vt:lpstr>
      <vt:lpstr>Presentación de PowerPoint</vt:lpstr>
      <vt:lpstr>Construcción (I)</vt:lpstr>
      <vt:lpstr>Reglas de selección y división</vt:lpstr>
      <vt:lpstr>Reglas de división. Ganancia de información. ID3 (I)</vt:lpstr>
      <vt:lpstr>Reglas de división. Ganancia de información. ID3 (II)</vt:lpstr>
      <vt:lpstr>Reglas de división. Ganancia de información. ID3 (III)</vt:lpstr>
      <vt:lpstr>Reglas de división. Comparación</vt:lpstr>
      <vt:lpstr> Criterio de parada</vt:lpstr>
      <vt:lpstr>Importancia de variables</vt:lpstr>
      <vt:lpstr>Importancia de variables. Algoritmo</vt:lpstr>
      <vt:lpstr>Overfitting – Poda</vt:lpstr>
      <vt:lpstr>Overfitting – Preproda</vt:lpstr>
      <vt:lpstr>Parámetros de la Prepoda</vt:lpstr>
      <vt:lpstr>Overfitting – Postpoda (I)</vt:lpstr>
      <vt:lpstr>Overfitting – Postpoda (II)</vt:lpstr>
      <vt:lpstr>Parámetros del árbol. Scikitlearn.</vt:lpstr>
      <vt:lpstr>Ventajas y Desventajas</vt:lpstr>
      <vt:lpstr>Ventajas y Desventajas (II)</vt:lpstr>
      <vt:lpstr>Presentación de PowerPoint</vt:lpstr>
    </vt:vector>
  </TitlesOfParts>
  <Company>EDEM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subject/>
  <dc:creator>RAFA</dc:creator>
  <dc:description/>
  <cp:lastModifiedBy>Prada Alonso, Jesus</cp:lastModifiedBy>
  <cp:revision>806</cp:revision>
  <dcterms:created xsi:type="dcterms:W3CDTF">2005-05-30T10:01:11Z</dcterms:created>
  <dcterms:modified xsi:type="dcterms:W3CDTF">2023-03-24T20:40:55Z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3</vt:i4>
  </property>
  <property fmtid="{D5CDD505-2E9C-101B-9397-08002B2CF9AE}" pid="8" name="Notes">
    <vt:i4>14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