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</p:sldMasterIdLst>
  <p:notesMasterIdLst>
    <p:notesMasterId r:id="rId21"/>
  </p:notesMasterIdLst>
  <p:sldIdLst>
    <p:sldId id="256" r:id="rId3"/>
    <p:sldId id="2445" r:id="rId4"/>
    <p:sldId id="2449" r:id="rId5"/>
    <p:sldId id="2447" r:id="rId6"/>
    <p:sldId id="2448" r:id="rId7"/>
    <p:sldId id="2450" r:id="rId8"/>
    <p:sldId id="2452" r:id="rId9"/>
    <p:sldId id="416" r:id="rId10"/>
    <p:sldId id="415" r:id="rId11"/>
    <p:sldId id="419" r:id="rId12"/>
    <p:sldId id="506" r:id="rId13"/>
    <p:sldId id="420" r:id="rId14"/>
    <p:sldId id="421" r:id="rId15"/>
    <p:sldId id="412" r:id="rId16"/>
    <p:sldId id="422" r:id="rId17"/>
    <p:sldId id="417" r:id="rId18"/>
    <p:sldId id="423" r:id="rId19"/>
    <p:sldId id="528" r:id="rId20"/>
  </p:sldIdLst>
  <p:sldSz cx="12192000" cy="6858000"/>
  <p:notesSz cx="6854825" cy="9713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C870CE1-FB47-4BC4-A7E6-C4EAC18C075F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46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D6458-B19B-4CB6-AC98-27B7B7433161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3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51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0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349" y="107754"/>
            <a:ext cx="10972800" cy="504056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9349" y="1124745"/>
            <a:ext cx="11617291" cy="5001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9264352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B4A071-A56F-488A-BA3A-142EC9D6E9F0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247" y="-5854"/>
            <a:ext cx="2850016" cy="90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70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/>
          <p:nvPr/>
        </p:nvPicPr>
        <p:blipFill>
          <a:blip r:embed="rId14"/>
          <a:stretch/>
        </p:blipFill>
        <p:spPr>
          <a:xfrm>
            <a:off x="10020240" y="333360"/>
            <a:ext cx="1907280" cy="95796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0" y="-190440"/>
            <a:ext cx="12359520" cy="7363800"/>
          </a:xfrm>
          <a:prstGeom prst="rect">
            <a:avLst/>
          </a:prstGeom>
          <a:solidFill>
            <a:srgbClr val="00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2" name="Line 2"/>
          <p:cNvSpPr/>
          <p:nvPr/>
        </p:nvSpPr>
        <p:spPr>
          <a:xfrm>
            <a:off x="2982600" y="333360"/>
            <a:ext cx="24120" cy="6408720"/>
          </a:xfrm>
          <a:prstGeom prst="line">
            <a:avLst/>
          </a:prstGeom>
          <a:ln w="25560">
            <a:solidFill>
              <a:schemeClr val="accent3">
                <a:shade val="95000"/>
                <a:satMod val="105000"/>
                <a:alpha val="50000"/>
              </a:schemeClr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3" name="Imagen 5"/>
          <p:cNvPicPr/>
          <p:nvPr/>
        </p:nvPicPr>
        <p:blipFill>
          <a:blip r:embed="rId15"/>
          <a:stretch/>
        </p:blipFill>
        <p:spPr>
          <a:xfrm>
            <a:off x="328680" y="1339920"/>
            <a:ext cx="2459880" cy="561744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 rot="10800000">
            <a:off x="4843080" y="11718720"/>
            <a:ext cx="2216880" cy="5071320"/>
          </a:xfrm>
          <a:prstGeom prst="rect">
            <a:avLst/>
          </a:prstGeom>
          <a:solidFill>
            <a:srgbClr val="009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Imagen 9"/>
          <p:cNvPicPr/>
          <p:nvPr/>
        </p:nvPicPr>
        <p:blipFill>
          <a:blip r:embed="rId16"/>
          <a:stretch/>
        </p:blipFill>
        <p:spPr>
          <a:xfrm>
            <a:off x="522360" y="525600"/>
            <a:ext cx="2020320" cy="81360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8"/>
          <p:cNvPicPr/>
          <p:nvPr/>
        </p:nvPicPr>
        <p:blipFill>
          <a:blip r:embed="rId15"/>
          <a:stretch/>
        </p:blipFill>
        <p:spPr>
          <a:xfrm>
            <a:off x="10020240" y="333360"/>
            <a:ext cx="1907280" cy="9579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-399960" y="6381720"/>
            <a:ext cx="12950280" cy="475560"/>
          </a:xfrm>
          <a:prstGeom prst="rect">
            <a:avLst/>
          </a:prstGeom>
          <a:solidFill>
            <a:srgbClr val="00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-399960" y="333360"/>
            <a:ext cx="5979240" cy="791280"/>
          </a:xfrm>
          <a:prstGeom prst="rect">
            <a:avLst/>
          </a:prstGeom>
          <a:solidFill>
            <a:srgbClr val="0097B6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786960" y="638172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E8AC2A2-CE6F-4924-BDC9-8CA096CEE2F5}" type="slidenum"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‹Nº›</a:t>
            </a:fld>
            <a:endParaRPr lang="en-US" sz="20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3390000" y="1923853"/>
            <a:ext cx="8802000" cy="23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Machine Learning 0 - Intro</a:t>
            </a:r>
            <a:endParaRPr kumimoji="0" lang="en-US" sz="5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4980060" y="4857184"/>
            <a:ext cx="73411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Jesús Prada Alonso - </a:t>
            </a:r>
            <a:r>
              <a:rPr kumimoji="0" lang="en-US" sz="2800" b="0" i="0" u="none" strike="noStrike" kern="1200" cap="all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HORUS ML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3240000" y="4789440"/>
            <a:ext cx="50140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3265560" y="6245280"/>
            <a:ext cx="385848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Curso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Máster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en Data Analytics -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Edición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__4__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6" name="CustomShape 5"/>
          <p:cNvSpPr/>
          <p:nvPr/>
        </p:nvSpPr>
        <p:spPr>
          <a:xfrm>
            <a:off x="9120240" y="6267600"/>
            <a:ext cx="284400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Fecha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24/03/2023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" name="Imagen 6">
            <a:extLst>
              <a:ext uri="{FF2B5EF4-FFF2-40B4-BE49-F238E27FC236}">
                <a16:creationId xmlns:a16="http://schemas.microsoft.com/office/drawing/2014/main" id="{F820075A-850E-4037-FEAC-DD2C5F5E6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15932" y="3621058"/>
            <a:ext cx="2950136" cy="37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Intuición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1010534" y="1916280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basa en el uso del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bootstrapping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idea es generar subconjuntos aleatorios de tamaño B a partir del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dataset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inicial de tamaño N.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 estos subconjuntos puede haber registros repetidos (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muestreo con repetición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N debe ser suficientemente grande (</a:t>
            </a: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representatividad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 y mayor que B (</a:t>
            </a: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independencia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5D8081A5-2464-4E43-901D-98B5AA9CA730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Bagging</a:t>
            </a: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 </a:t>
            </a: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Bootstrapping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C8B233-54DF-40D3-A561-3C4952C27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786" y="2959660"/>
            <a:ext cx="6374427" cy="29342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16B56E2-E120-4758-AFAB-323FBF941BE4}"/>
              </a:ext>
            </a:extLst>
          </p:cNvPr>
          <p:cNvSpPr/>
          <p:nvPr/>
        </p:nvSpPr>
        <p:spPr>
          <a:xfrm>
            <a:off x="7247965" y="3079376"/>
            <a:ext cx="404119" cy="578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DC4B5A-DB38-4B53-B99D-E4AAB7CE87E2}"/>
              </a:ext>
            </a:extLst>
          </p:cNvPr>
          <p:cNvSpPr/>
          <p:nvPr/>
        </p:nvSpPr>
        <p:spPr>
          <a:xfrm>
            <a:off x="8228137" y="3087401"/>
            <a:ext cx="404119" cy="578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373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Intuición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5D8081A5-2464-4E43-901D-98B5AA9CA730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Bagging</a:t>
            </a: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 </a:t>
            </a: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Bootstrapping</a:t>
            </a: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(II)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590C2C2-2A97-4966-9856-E1B830998AE7}"/>
              </a:ext>
            </a:extLst>
          </p:cNvPr>
          <p:cNvSpPr/>
          <p:nvPr/>
        </p:nvSpPr>
        <p:spPr>
          <a:xfrm>
            <a:off x="675542" y="1806188"/>
            <a:ext cx="1113985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Un porcentaje de los datos del dataset inicial no se usan para el entrenamiento y pueden ser usados para validación.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Este conjunto se denomina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out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of bag (OOB)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samples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8644EDC-D67E-4977-996F-DEDBA8C5E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534" y="3130019"/>
            <a:ext cx="5440585" cy="235825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33DD46B-8EA8-4EFA-BD29-1F3A77538385}"/>
              </a:ext>
            </a:extLst>
          </p:cNvPr>
          <p:cNvSpPr/>
          <p:nvPr/>
        </p:nvSpPr>
        <p:spPr>
          <a:xfrm>
            <a:off x="789432" y="5561422"/>
            <a:ext cx="9854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error estimado en estos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out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of bag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samples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se conoce como OOB error.</a:t>
            </a:r>
          </a:p>
        </p:txBody>
      </p:sp>
    </p:spTree>
    <p:extLst>
      <p:ext uri="{BB962C8B-B14F-4D97-AF65-F5344CB8AC3E}">
        <p14:creationId xmlns:p14="http://schemas.microsoft.com/office/powerpoint/2010/main" val="363819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Intuición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5D8081A5-2464-4E43-901D-98B5AA9CA730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Bagging</a:t>
            </a: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 </a:t>
            </a: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Esquema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C6E2F5A-544F-4950-97C3-83F78A4CD7F9}"/>
              </a:ext>
            </a:extLst>
          </p:cNvPr>
          <p:cNvGrpSpPr/>
          <p:nvPr/>
        </p:nvGrpSpPr>
        <p:grpSpPr>
          <a:xfrm>
            <a:off x="3638745" y="1699920"/>
            <a:ext cx="4914509" cy="4602477"/>
            <a:chOff x="3638745" y="1699920"/>
            <a:chExt cx="4914509" cy="4602477"/>
          </a:xfrm>
        </p:grpSpPr>
        <p:pic>
          <p:nvPicPr>
            <p:cNvPr id="4" name="Imagen 3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14F89241-7853-4586-A5CF-D76B7ED6A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745" y="1699920"/>
              <a:ext cx="4914509" cy="4602477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7DAD364-8AE7-4922-BFBA-76D2C952C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6962" y="4205287"/>
              <a:ext cx="1809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68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Intuición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1038224" y="2213676"/>
            <a:ext cx="10401301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Weak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learners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homogéneos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Ej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Árboles de decisión.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Estos modelos individuales se entrenan de forma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sequencial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 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Trata de combinar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 individuales sencillos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high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bias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 Ejemplo: Árboles poco profundos.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Cada nuevo modelo individual busca corregir los errores de los anteriores, reduciendo su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bias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 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secuencialidad se compensa con el hecho de entrenar modelos individuales menos costosos.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Tienen más riesgo de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overfitting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que los modelos de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bagging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pero un mayor potencial predictivo.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Ejemplos: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AdaBoost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XGBoost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5D8081A5-2464-4E43-901D-98B5AA9CA730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Boosting</a:t>
            </a: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 Características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87145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Intuición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9" name="CustomShape 3"/>
              <p:cNvSpPr/>
              <p:nvPr/>
            </p:nvSpPr>
            <p:spPr>
              <a:xfrm>
                <a:off x="820034" y="1699920"/>
                <a:ext cx="11447280" cy="3761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El modelo final (</a:t>
                </a: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strong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learner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, S) se define como: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pt-B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pt-B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    donde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es cada uno de los modelos individuales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sus coeficientes.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Algoritmo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:</a:t>
                </a:r>
              </a:p>
              <a:p>
                <a:pPr marL="800100" marR="0" lvl="2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Se asigna a cada registro un peso inicial p. Inicialmente este peso es constante 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).</a:t>
                </a:r>
              </a:p>
              <a:p>
                <a:pPr marL="800100" marR="0" lvl="2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Se entrena un modelo individual teniendo en cuenta los pesos p.</a:t>
                </a:r>
              </a:p>
              <a:p>
                <a:pPr marL="800100" marR="0" lvl="2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Se añade el nuevo modelo individual a nuestro modelo final,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𝐸𝑅𝑅𝑂𝑅</m:t>
                        </m:r>
                      </m:den>
                    </m:f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. </a:t>
                </a:r>
              </a:p>
              <a:p>
                <a:pPr marL="800100" marR="0" lvl="2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Se actualizan los pesos aumentando p para aquellos registros donde el modelo agregado S falla más.</a:t>
                </a:r>
              </a:p>
              <a:p>
                <a:pPr marL="800100" marR="0" lvl="2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Se repiten los pasos 2-4 hasta que el modelo converja o se llegue al número máximo de iteraciones.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>
          <p:sp>
            <p:nvSpPr>
              <p:cNvPr id="629" name="Custom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34" y="1699920"/>
                <a:ext cx="11447280" cy="3761280"/>
              </a:xfrm>
              <a:prstGeom prst="rect">
                <a:avLst/>
              </a:prstGeom>
              <a:blipFill>
                <a:blip r:embed="rId2"/>
                <a:stretch>
                  <a:fillRect l="-373" t="-972" b="-189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stomShape 2">
            <a:extLst>
              <a:ext uri="{FF2B5EF4-FFF2-40B4-BE49-F238E27FC236}">
                <a16:creationId xmlns:a16="http://schemas.microsoft.com/office/drawing/2014/main" id="{5D8081A5-2464-4E43-901D-98B5AA9CA730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Boosting</a:t>
            </a: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 </a:t>
            </a: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AdaBoost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0027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5CADE95-8956-446D-A5E6-74FFDB040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852" y="3324480"/>
            <a:ext cx="4704886" cy="1786525"/>
          </a:xfrm>
          <a:prstGeom prst="rect">
            <a:avLst/>
          </a:prstGeom>
        </p:spPr>
      </p:pic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Intuición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59" y="1916280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5D8081A5-2464-4E43-901D-98B5AA9CA730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Boosting</a:t>
            </a: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 Esquema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0" name="Imagen 9" descr="Imagen que contiene reloj&#10;&#10;Descripción generada automáticamente">
            <a:extLst>
              <a:ext uri="{FF2B5EF4-FFF2-40B4-BE49-F238E27FC236}">
                <a16:creationId xmlns:a16="http://schemas.microsoft.com/office/drawing/2014/main" id="{0BA656AA-F535-41C3-B931-F6F5A2788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1" y="3220178"/>
            <a:ext cx="3129386" cy="202272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77B6548-2704-4DDE-93C3-76438BBCC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1912" y="3324480"/>
            <a:ext cx="4009940" cy="19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4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Intuición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59" y="1916280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Utiliza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weak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learners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heterogéneos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 Es decir, combina familias de modelos distintas.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Estos modelos individuales se entrenan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 paralelo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no se necesita un proceso secuencial.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Las predicciones de cada modelo individual se introducen como variables predictoras o input del modelo final, también llamado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meta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learner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5D8081A5-2464-4E43-901D-98B5AA9CA730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Stacking</a:t>
            </a: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 Características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5" name="Imagen 4" descr="Imagen que contiene mapa&#10;&#10;Descripción generada automáticamente">
            <a:extLst>
              <a:ext uri="{FF2B5EF4-FFF2-40B4-BE49-F238E27FC236}">
                <a16:creationId xmlns:a16="http://schemas.microsoft.com/office/drawing/2014/main" id="{31E0F32A-2835-475B-A1A9-6C2F6B417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16" y="3473119"/>
            <a:ext cx="6502721" cy="274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9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Intuición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59" y="1916280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5D8081A5-2464-4E43-901D-98B5AA9CA730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Métodos de ensemble. Resumen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240332B-82EE-4646-98FC-A95D0A5EB699}"/>
              </a:ext>
            </a:extLst>
          </p:cNvPr>
          <p:cNvGraphicFramePr>
            <a:graphicFrameLocks noGrp="1"/>
          </p:cNvGraphicFramePr>
          <p:nvPr/>
        </p:nvGraphicFramePr>
        <p:xfrm>
          <a:off x="1374932" y="1889646"/>
          <a:ext cx="960674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992">
                  <a:extLst>
                    <a:ext uri="{9D8B030D-6E8A-4147-A177-3AD203B41FA5}">
                      <a16:colId xmlns:a16="http://schemas.microsoft.com/office/drawing/2014/main" val="4178865699"/>
                    </a:ext>
                  </a:extLst>
                </a:gridCol>
                <a:gridCol w="2012213">
                  <a:extLst>
                    <a:ext uri="{9D8B030D-6E8A-4147-A177-3AD203B41FA5}">
                      <a16:colId xmlns:a16="http://schemas.microsoft.com/office/drawing/2014/main" val="1459267443"/>
                    </a:ext>
                  </a:extLst>
                </a:gridCol>
                <a:gridCol w="2268771">
                  <a:extLst>
                    <a:ext uri="{9D8B030D-6E8A-4147-A177-3AD203B41FA5}">
                      <a16:colId xmlns:a16="http://schemas.microsoft.com/office/drawing/2014/main" val="2059949127"/>
                    </a:ext>
                  </a:extLst>
                </a:gridCol>
                <a:gridCol w="2268771">
                  <a:extLst>
                    <a:ext uri="{9D8B030D-6E8A-4147-A177-3AD203B41FA5}">
                      <a16:colId xmlns:a16="http://schemas.microsoft.com/office/drawing/2014/main" val="3024820744"/>
                    </a:ext>
                  </a:extLst>
                </a:gridCol>
              </a:tblGrid>
              <a:tr h="28484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B050"/>
                          </a:solidFill>
                        </a:rPr>
                        <a:t>Característica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B050"/>
                          </a:solidFill>
                        </a:rPr>
                        <a:t>Bagging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B050"/>
                          </a:solidFill>
                        </a:rPr>
                        <a:t>Boosting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B050"/>
                          </a:solidFill>
                        </a:rPr>
                        <a:t>Stacking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59288"/>
                  </a:ext>
                </a:extLst>
              </a:tr>
              <a:tr h="284842">
                <a:tc>
                  <a:txBody>
                    <a:bodyPr/>
                    <a:lstStyle/>
                    <a:p>
                      <a:pPr algn="l"/>
                      <a:r>
                        <a:rPr lang="es-ES" b="1" dirty="0"/>
                        <a:t>Naturaleza </a:t>
                      </a:r>
                      <a:r>
                        <a:rPr lang="es-ES" b="1" dirty="0" err="1"/>
                        <a:t>Weak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Learners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Homogéneos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Homogéneos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Heterogéneos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66810"/>
                  </a:ext>
                </a:extLst>
              </a:tr>
              <a:tr h="284842">
                <a:tc>
                  <a:txBody>
                    <a:bodyPr/>
                    <a:lstStyle/>
                    <a:p>
                      <a:pPr algn="l"/>
                      <a:r>
                        <a:rPr lang="es-ES" b="1" dirty="0"/>
                        <a:t>Flujo Entrenamiento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 paralelo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Secuencial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 paralelo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79909"/>
                  </a:ext>
                </a:extLst>
              </a:tr>
              <a:tr h="498473">
                <a:tc>
                  <a:txBody>
                    <a:bodyPr/>
                    <a:lstStyle/>
                    <a:p>
                      <a:pPr algn="l"/>
                      <a:r>
                        <a:rPr lang="es-ES" b="1" dirty="0"/>
                        <a:t>Tipo </a:t>
                      </a:r>
                      <a:r>
                        <a:rPr lang="es-ES" b="1" dirty="0" err="1"/>
                        <a:t>Weak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Learners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Complejos (</a:t>
                      </a:r>
                      <a:r>
                        <a:rPr lang="es-ES" dirty="0" err="1"/>
                        <a:t>high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variance</a:t>
                      </a:r>
                      <a:r>
                        <a:rPr lang="es-ES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Sencillos (</a:t>
                      </a:r>
                      <a:r>
                        <a:rPr lang="es-ES" dirty="0" err="1"/>
                        <a:t>high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bias</a:t>
                      </a:r>
                      <a:r>
                        <a:rPr lang="es-ES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Variado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61269"/>
                  </a:ext>
                </a:extLst>
              </a:tr>
              <a:tr h="284842">
                <a:tc>
                  <a:txBody>
                    <a:bodyPr/>
                    <a:lstStyle/>
                    <a:p>
                      <a:pPr algn="l"/>
                      <a:r>
                        <a:rPr lang="es-ES" b="1" dirty="0"/>
                        <a:t>Combinación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Promedio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Pesos/coeficientes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Meta-modelo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4909"/>
                  </a:ext>
                </a:extLst>
              </a:tr>
            </a:tbl>
          </a:graphicData>
        </a:graphic>
      </p:graphicFrame>
      <p:pic>
        <p:nvPicPr>
          <p:cNvPr id="5" name="Imagen 4" descr="Imagen que contiene objeto&#10;&#10;Descripción generada automáticamente">
            <a:extLst>
              <a:ext uri="{FF2B5EF4-FFF2-40B4-BE49-F238E27FC236}">
                <a16:creationId xmlns:a16="http://schemas.microsoft.com/office/drawing/2014/main" id="{D6EEF94D-B62E-46B6-9081-87943553D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61" y="4039720"/>
            <a:ext cx="1915086" cy="22800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BBA4B14-21A0-4F03-9FF0-BBDDE3E5B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3449" y="4039720"/>
            <a:ext cx="1915086" cy="228005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2A4CD7C-5E84-4175-BFEB-FD5F8718C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6749" y="4167217"/>
            <a:ext cx="1915086" cy="2123440"/>
          </a:xfrm>
          <a:prstGeom prst="rect">
            <a:avLst/>
          </a:prstGeom>
        </p:spPr>
      </p:pic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EC1350C0-AE54-4D7D-B1BC-949391BEFD89}"/>
              </a:ext>
            </a:extLst>
          </p:cNvPr>
          <p:cNvSpPr/>
          <p:nvPr/>
        </p:nvSpPr>
        <p:spPr>
          <a:xfrm>
            <a:off x="2182932" y="4954748"/>
            <a:ext cx="2152650" cy="4000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7097F79-8324-4BB7-B571-7CA79F2BF467}"/>
              </a:ext>
            </a:extLst>
          </p:cNvPr>
          <p:cNvSpPr txBox="1"/>
          <p:nvPr/>
        </p:nvSpPr>
        <p:spPr>
          <a:xfrm>
            <a:off x="195120" y="4985466"/>
            <a:ext cx="22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40065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8A145BC-C238-43B8-A009-1DA2E95083BE}"/>
              </a:ext>
            </a:extLst>
          </p:cNvPr>
          <p:cNvSpPr txBox="1"/>
          <p:nvPr/>
        </p:nvSpPr>
        <p:spPr>
          <a:xfrm>
            <a:off x="2063552" y="980729"/>
            <a:ext cx="786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8BF22CE5-D4B6-47A0-8606-DC02E96E2395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A19FF06E-43ED-4FC6-9BD7-D6D2637B9BD0}"/>
              </a:ext>
            </a:extLst>
          </p:cNvPr>
          <p:cNvSpPr/>
          <p:nvPr/>
        </p:nvSpPr>
        <p:spPr>
          <a:xfrm>
            <a:off x="3935971" y="2705666"/>
            <a:ext cx="73411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Jesús Prada Alonso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jesus.prada@horusml.com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49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-1020096" y="423072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ts val="506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sym typeface="Bebas Neue" pitchFamily="34" charset="0"/>
              </a:rPr>
              <a:t>Previously…</a:t>
            </a:r>
          </a:p>
        </p:txBody>
      </p:sp>
    </p:spTree>
    <p:extLst>
      <p:ext uri="{BB962C8B-B14F-4D97-AF65-F5344CB8AC3E}">
        <p14:creationId xmlns:p14="http://schemas.microsoft.com/office/powerpoint/2010/main" val="13754730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Comparación</a:t>
            </a:r>
            <a:endParaRPr kumimoji="0" lang="en-US" sz="3200" b="0" i="0" u="none" strike="noStrike" kern="1200" cap="all" spc="-1" normalizeH="0" baseline="0" noProof="0" dirty="0">
              <a:ln>
                <a:noFill/>
              </a:ln>
              <a:solidFill>
                <a:srgbClr val="0097B6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Algoritmos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8946" y="1204629"/>
            <a:ext cx="5254108" cy="497807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157727" y="2828230"/>
            <a:ext cx="5565327" cy="6905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6169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445904"/>
          </a:xfrm>
        </p:spPr>
        <p:txBody>
          <a:bodyPr/>
          <a:lstStyle/>
          <a:p>
            <a:r>
              <a:rPr lang="es-ES_tradnl" sz="2400" dirty="0"/>
              <a:t>Ventajas y Desventajas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948104" y="2049671"/>
            <a:ext cx="1029579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Pros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Son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fáciles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interpretar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representar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interpretar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patrones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no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lineales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usarse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categóricos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aunque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depende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la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implementación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requiere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mucho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tratamiento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por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ejemplo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no es tan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necesario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normalizar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medida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importancia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variables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Los árboles de decisión no asumen ninguna distribución en los datos.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88315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_tradnl" sz="2400" dirty="0"/>
              <a:t>Ventajas y Desventajas (II)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827943" y="2037581"/>
            <a:ext cx="1029579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Contras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sensible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ruido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overfitting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pequeña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variación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en los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un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árbol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decision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diferente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mejorar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mediante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técnicas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bagging o boosting que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combinan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varios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árboles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mucho bias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los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están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desbalanceados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Los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resultados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son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inferiores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más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complejos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SVM 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redes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neuronales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inheri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284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127018" y="423801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  <a:r>
              <a:rPr kumimoji="0" lang="en-US" sz="36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modelos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56125" y="3840754"/>
            <a:ext cx="914400" cy="914400"/>
            <a:chOff x="1233578" y="3045125"/>
            <a:chExt cx="914400" cy="914400"/>
          </a:xfrm>
        </p:grpSpPr>
        <p:sp>
          <p:nvSpPr>
            <p:cNvPr id="14" name="Elipse 13"/>
            <p:cNvSpPr/>
            <p:nvPr/>
          </p:nvSpPr>
          <p:spPr>
            <a:xfrm>
              <a:off x="1233578" y="3045125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461618" y="3293183"/>
              <a:ext cx="596094" cy="4001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_tradnl" sz="2000" b="1" dirty="0"/>
                <a:t>ML</a:t>
              </a:r>
              <a:endParaRPr lang="es-ES" sz="2000" b="1" dirty="0"/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2177272" y="1726792"/>
            <a:ext cx="1388853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Aprendizaje Supervisado</a:t>
            </a:r>
            <a:endParaRPr lang="es-ES" sz="16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903215" y="4258501"/>
            <a:ext cx="1771647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Aprendizaje No Supervisado</a:t>
            </a:r>
            <a:endParaRPr lang="es-ES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898772" y="1297207"/>
            <a:ext cx="138885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Lineales</a:t>
            </a:r>
            <a:endParaRPr lang="es-ES" sz="1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898772" y="2361162"/>
            <a:ext cx="1388853" cy="523220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No Lineales</a:t>
            </a:r>
            <a:endParaRPr lang="es-ES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676784" y="2030285"/>
            <a:ext cx="1091619" cy="523220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árboles</a:t>
            </a:r>
            <a:endParaRPr lang="es-ES" sz="1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676784" y="3089584"/>
            <a:ext cx="118514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complejos</a:t>
            </a:r>
            <a:endParaRPr lang="es-ES" sz="1400" dirty="0"/>
          </a:p>
        </p:txBody>
      </p:sp>
      <p:sp>
        <p:nvSpPr>
          <p:cNvPr id="22" name="Abrir llave 21"/>
          <p:cNvSpPr/>
          <p:nvPr/>
        </p:nvSpPr>
        <p:spPr>
          <a:xfrm>
            <a:off x="6382672" y="986659"/>
            <a:ext cx="427030" cy="8953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6464100" y="2171429"/>
            <a:ext cx="993083" cy="470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998324" y="2108879"/>
            <a:ext cx="985751" cy="1618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1235066" y="4444374"/>
            <a:ext cx="603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6450691" y="2656872"/>
            <a:ext cx="1006492" cy="422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3811432" y="1652361"/>
            <a:ext cx="955819" cy="352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brir llave 29"/>
          <p:cNvSpPr/>
          <p:nvPr/>
        </p:nvSpPr>
        <p:spPr>
          <a:xfrm>
            <a:off x="8932136" y="1881982"/>
            <a:ext cx="585030" cy="8004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Abrir llave 30"/>
          <p:cNvSpPr/>
          <p:nvPr/>
        </p:nvSpPr>
        <p:spPr>
          <a:xfrm>
            <a:off x="8932136" y="2945937"/>
            <a:ext cx="585030" cy="8582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6606791" y="1199691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Regresión logística (clasificación)</a:t>
            </a:r>
            <a:endParaRPr lang="es-ES" sz="1200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3836748" y="2172774"/>
            <a:ext cx="964442" cy="416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535942" y="4127204"/>
            <a:ext cx="1388853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 err="1"/>
              <a:t>Clustering</a:t>
            </a:r>
            <a:endParaRPr lang="es-ES" sz="1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4525758" y="4725159"/>
            <a:ext cx="150490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Reducción de </a:t>
            </a:r>
            <a:r>
              <a:rPr lang="es-ES_tradnl" sz="1400" dirty="0" err="1"/>
              <a:t>dimensionalidad</a:t>
            </a:r>
            <a:endParaRPr lang="es-ES" sz="1400" dirty="0"/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3963832" y="4327547"/>
            <a:ext cx="467475" cy="27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3963832" y="4644998"/>
            <a:ext cx="421759" cy="295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1903215" y="5735418"/>
            <a:ext cx="1771647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Otros</a:t>
            </a:r>
            <a:endParaRPr lang="es-ES" sz="16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1035170" y="4922584"/>
            <a:ext cx="803504" cy="919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4164636" y="5688391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Sistema de recomendación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6450691" y="4029218"/>
            <a:ext cx="29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K-</a:t>
            </a:r>
            <a:r>
              <a:rPr lang="es-ES_tradnl" sz="1200" dirty="0" err="1"/>
              <a:t>means</a:t>
            </a:r>
            <a:endParaRPr lang="es-ES_trad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Jerárquicos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401404" y="4832478"/>
            <a:ext cx="29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LDA</a:t>
            </a:r>
          </a:p>
        </p:txBody>
      </p:sp>
      <p:sp>
        <p:nvSpPr>
          <p:cNvPr id="43" name="Abrir llave 42"/>
          <p:cNvSpPr/>
          <p:nvPr/>
        </p:nvSpPr>
        <p:spPr>
          <a:xfrm>
            <a:off x="6021761" y="3872150"/>
            <a:ext cx="585030" cy="7341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Abrir llave 43"/>
          <p:cNvSpPr/>
          <p:nvPr/>
        </p:nvSpPr>
        <p:spPr>
          <a:xfrm>
            <a:off x="3785168" y="5492802"/>
            <a:ext cx="585030" cy="8582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Abrir llave 46"/>
          <p:cNvSpPr/>
          <p:nvPr/>
        </p:nvSpPr>
        <p:spPr>
          <a:xfrm>
            <a:off x="6109992" y="4739907"/>
            <a:ext cx="496799" cy="6689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/>
          <p:cNvSpPr txBox="1"/>
          <p:nvPr/>
        </p:nvSpPr>
        <p:spPr>
          <a:xfrm>
            <a:off x="9260427" y="3277428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SVM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9243751" y="2163827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Árboles de decisión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91BBDF-3639-3DE4-1546-34F889F16950}"/>
              </a:ext>
            </a:extLst>
          </p:cNvPr>
          <p:cNvSpPr/>
          <p:nvPr/>
        </p:nvSpPr>
        <p:spPr>
          <a:xfrm>
            <a:off x="9592083" y="2105644"/>
            <a:ext cx="1414631" cy="408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03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49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88182" y="449987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all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Métodos de ensemble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16609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Intuición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962025" y="1916280"/>
            <a:ext cx="10857614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basan en construir un modelo que es a su vez una combinación de modelos.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Estos modelos individuales suelen llamarse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weak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learners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y el modelo final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strong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learner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Los modelos individuales pueden sufrir de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high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bias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o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high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variance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pero el modelo final no.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Tres métodos principales:</a:t>
            </a:r>
          </a:p>
          <a:p>
            <a:pPr marL="8001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Bagging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8001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Boosting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8001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Stacking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5D8081A5-2464-4E43-901D-98B5AA9CA730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Métodos de ensemble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78783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Intuición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933449" y="2316330"/>
            <a:ext cx="10867139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Weak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learners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homogéneos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 Es decir, combina modelos de una misma familia.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Ej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Árboles de decisión.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Estos modelos individuales se entrenan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 paralelo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Trata de combinar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 individuales complejos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high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variance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Ej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Árboles profundos.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Combina las predicciones de los modelos individuales usando algún tipo de valor promedio/votación, reduciendo su varianza. Cada hipótesis tiene el mismo peso en la votación de la predicción final.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Para optimizar cada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weak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learner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se usa un muestreo aleatorio del conjunto original (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boostrap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 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Ejemplo: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Random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forest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5D8081A5-2464-4E43-901D-98B5AA9CA730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Bagging</a:t>
            </a: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bootstrap aggregating)</a:t>
            </a: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 Características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1178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15560</TotalTime>
  <Words>827</Words>
  <Application>Microsoft Office PowerPoint</Application>
  <PresentationFormat>Panorámica</PresentationFormat>
  <Paragraphs>140</Paragraphs>
  <Slides>18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Arial</vt:lpstr>
      <vt:lpstr>Cambria Math</vt:lpstr>
      <vt:lpstr>Courier New</vt:lpstr>
      <vt:lpstr>inherit</vt:lpstr>
      <vt:lpstr>Source Sans Pro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Ventajas y Desventajas</vt:lpstr>
      <vt:lpstr>Ventajas y Desventajas (II)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EDEM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session_3</dc:title>
  <dc:subject/>
  <dc:creator>RAFA</dc:creator>
  <dc:description/>
  <cp:lastModifiedBy>Prada Alonso, Jesus</cp:lastModifiedBy>
  <cp:revision>804</cp:revision>
  <dcterms:created xsi:type="dcterms:W3CDTF">2005-05-30T10:01:11Z</dcterms:created>
  <dcterms:modified xsi:type="dcterms:W3CDTF">2023-03-24T20:43:10Z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EDEM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3</vt:i4>
  </property>
  <property fmtid="{D5CDD505-2E9C-101B-9397-08002B2CF9AE}" pid="8" name="Notes">
    <vt:i4>14</vt:i4>
  </property>
  <property fmtid="{D5CDD505-2E9C-101B-9397-08002B2CF9AE}" pid="9" name="PresentationFormat">
    <vt:lpwstr>Panorámica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40</vt:i4>
  </property>
</Properties>
</file>