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7" r:id="rId4"/>
    <p:sldId id="257" r:id="rId5"/>
    <p:sldId id="259" r:id="rId6"/>
    <p:sldId id="270" r:id="rId7"/>
    <p:sldId id="258" r:id="rId8"/>
    <p:sldId id="268" r:id="rId9"/>
    <p:sldId id="272" r:id="rId10"/>
    <p:sldId id="271" r:id="rId11"/>
    <p:sldId id="273" r:id="rId12"/>
    <p:sldId id="274" r:id="rId13"/>
    <p:sldId id="279" r:id="rId14"/>
    <p:sldId id="260" r:id="rId15"/>
    <p:sldId id="275" r:id="rId16"/>
    <p:sldId id="277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81"/>
    <a:srgbClr val="54AC5C"/>
    <a:srgbClr val="5DE634"/>
    <a:srgbClr val="CB4DA2"/>
    <a:srgbClr val="279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84"/>
    <p:restoredTop sz="94745"/>
  </p:normalViewPr>
  <p:slideViewPr>
    <p:cSldViewPr snapToGrid="0" snapToObjects="1">
      <p:cViewPr varScale="1">
        <p:scale>
          <a:sx n="103" d="100"/>
          <a:sy n="103" d="100"/>
        </p:scale>
        <p:origin x="184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D1A5E-9788-F84C-8F83-547CD264BD1F}" type="datetimeFigureOut">
              <a:rPr lang="en-US" smtClean="0"/>
              <a:t>12/7/19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5AAFC-04ED-194C-B8E6-6DE9FA8D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AAFC-04ED-194C-B8E6-6DE9FA8D71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2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AAFC-04ED-194C-B8E6-6DE9FA8D71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2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sK-xG1cLYA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4b5d3muPQm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ostace/BinaryClassificatio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4Wdy0Wc_x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cw.mit.edu/courses/sloan-school-of-management/15-097-prediction-machine-learning-and-statistics-spring-2012/lecture-notes/MIT15_097S12_lec08.pdf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D3A75-CB8A-364D-B717-D539B7290ABD}"/>
              </a:ext>
            </a:extLst>
          </p:cNvPr>
          <p:cNvSpPr txBox="1"/>
          <p:nvPr/>
        </p:nvSpPr>
        <p:spPr>
          <a:xfrm>
            <a:off x="941114" y="2019474"/>
            <a:ext cx="6403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/>
                </a:solidFill>
              </a:rPr>
              <a:t># Data Science Project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9D8CC3-59BD-1F4D-B78E-FC446A6F0B26}"/>
              </a:ext>
            </a:extLst>
          </p:cNvPr>
          <p:cNvSpPr/>
          <p:nvPr/>
        </p:nvSpPr>
        <p:spPr>
          <a:xfrm>
            <a:off x="5628025" y="428545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#5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Chenyu</a:t>
            </a:r>
            <a:r>
              <a:rPr lang="en-US" dirty="0"/>
              <a:t> Huang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B99EDB-7841-6B44-B672-834379F28025}"/>
              </a:ext>
            </a:extLst>
          </p:cNvPr>
          <p:cNvSpPr/>
          <p:nvPr/>
        </p:nvSpPr>
        <p:spPr>
          <a:xfrm>
            <a:off x="2637200" y="3133875"/>
            <a:ext cx="51837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/>
              <a:t>Genetic Variant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BA0379D-906B-7146-A4A2-4D0380ACB59A}"/>
              </a:ext>
            </a:extLst>
          </p:cNvPr>
          <p:cNvSpPr/>
          <p:nvPr/>
        </p:nvSpPr>
        <p:spPr>
          <a:xfrm>
            <a:off x="420783" y="337307"/>
            <a:ext cx="8302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Recall Q2: Weight of Features -&gt; Random Forest for Q1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0AC502-FEB3-E841-B91A-152E4897646F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75FF6-47A6-6140-8E90-F02C10371DCD}"/>
              </a:ext>
            </a:extLst>
          </p:cNvPr>
          <p:cNvSpPr/>
          <p:nvPr/>
        </p:nvSpPr>
        <p:spPr>
          <a:xfrm>
            <a:off x="1020672" y="1082684"/>
            <a:ext cx="3143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3:     Random Forest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F8E207-81B0-7D44-9ECA-3DB8F6EBD52C}"/>
              </a:ext>
            </a:extLst>
          </p:cNvPr>
          <p:cNvSpPr/>
          <p:nvPr/>
        </p:nvSpPr>
        <p:spPr>
          <a:xfrm>
            <a:off x="1532046" y="4713427"/>
            <a:ext cx="188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 – Cutoff curve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B43B4-C7CF-E346-AA62-B988CFC08705}"/>
              </a:ext>
            </a:extLst>
          </p:cNvPr>
          <p:cNvSpPr/>
          <p:nvPr/>
        </p:nvSpPr>
        <p:spPr>
          <a:xfrm>
            <a:off x="5997646" y="4713427"/>
            <a:ext cx="118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33BCB76-BCB2-CD40-9F36-D77B10D4E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79413"/>
              </p:ext>
            </p:extLst>
          </p:nvPr>
        </p:nvGraphicFramePr>
        <p:xfrm>
          <a:off x="1532046" y="5408173"/>
          <a:ext cx="61286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63">
                  <a:extLst>
                    <a:ext uri="{9D8B030D-6E8A-4147-A177-3AD203B41FA5}">
                      <a16:colId xmlns:a16="http://schemas.microsoft.com/office/drawing/2014/main" val="736555137"/>
                    </a:ext>
                  </a:extLst>
                </a:gridCol>
                <a:gridCol w="1188482">
                  <a:extLst>
                    <a:ext uri="{9D8B030D-6E8A-4147-A177-3AD203B41FA5}">
                      <a16:colId xmlns:a16="http://schemas.microsoft.com/office/drawing/2014/main" val="1999416728"/>
                    </a:ext>
                  </a:extLst>
                </a:gridCol>
                <a:gridCol w="1581665">
                  <a:extLst>
                    <a:ext uri="{9D8B030D-6E8A-4147-A177-3AD203B41FA5}">
                      <a16:colId xmlns:a16="http://schemas.microsoft.com/office/drawing/2014/main" val="1320416286"/>
                    </a:ext>
                  </a:extLst>
                </a:gridCol>
                <a:gridCol w="1804086">
                  <a:extLst>
                    <a:ext uri="{9D8B030D-6E8A-4147-A177-3AD203B41FA5}">
                      <a16:colId xmlns:a16="http://schemas.microsoft.com/office/drawing/2014/main" val="929325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Logistic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DecisionTree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RandomForest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91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ACC(%)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5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038502"/>
                  </a:ext>
                </a:extLst>
              </a:tr>
            </a:tbl>
          </a:graphicData>
        </a:graphic>
      </p:graphicFrame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7BA540-B5A4-E543-85DC-207A9B138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45" y="2093699"/>
            <a:ext cx="3573849" cy="245702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621031-9DE7-5440-82EE-080726B9D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129" y="2093699"/>
            <a:ext cx="3573849" cy="24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3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BA0379D-906B-7146-A4A2-4D0380ACB59A}"/>
              </a:ext>
            </a:extLst>
          </p:cNvPr>
          <p:cNvSpPr/>
          <p:nvPr/>
        </p:nvSpPr>
        <p:spPr>
          <a:xfrm>
            <a:off x="420783" y="337307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Q1: Variants Classification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0AC502-FEB3-E841-B91A-152E4897646F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75FF6-47A6-6140-8E90-F02C10371DCD}"/>
              </a:ext>
            </a:extLst>
          </p:cNvPr>
          <p:cNvSpPr/>
          <p:nvPr/>
        </p:nvSpPr>
        <p:spPr>
          <a:xfrm>
            <a:off x="1020672" y="1082684"/>
            <a:ext cx="2619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4:    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89E440-7414-5642-842B-2F36CA84BBAE}"/>
              </a:ext>
            </a:extLst>
          </p:cNvPr>
          <p:cNvSpPr/>
          <p:nvPr/>
        </p:nvSpPr>
        <p:spPr>
          <a:xfrm>
            <a:off x="595469" y="6336027"/>
            <a:ext cx="459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Reference: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https://www.youtube.com/watch?v=LsK-xG1cLYA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254ABE-2F58-CA4F-BADD-19B595F42942}"/>
              </a:ext>
            </a:extLst>
          </p:cNvPr>
          <p:cNvSpPr/>
          <p:nvPr/>
        </p:nvSpPr>
        <p:spPr>
          <a:xfrm>
            <a:off x="1583079" y="2198012"/>
            <a:ext cx="1309525" cy="30184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4E05D11-2C84-3D4A-B093-D093A189FCEC}"/>
              </a:ext>
            </a:extLst>
          </p:cNvPr>
          <p:cNvSpPr/>
          <p:nvPr/>
        </p:nvSpPr>
        <p:spPr>
          <a:xfrm>
            <a:off x="928316" y="3239342"/>
            <a:ext cx="1309525" cy="301841"/>
          </a:xfrm>
          <a:prstGeom prst="roundRect">
            <a:avLst/>
          </a:prstGeom>
          <a:solidFill>
            <a:srgbClr val="54AC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73E12C6-2767-1540-A6E7-4DD6442655C8}"/>
              </a:ext>
            </a:extLst>
          </p:cNvPr>
          <p:cNvSpPr/>
          <p:nvPr/>
        </p:nvSpPr>
        <p:spPr>
          <a:xfrm>
            <a:off x="2599954" y="3239342"/>
            <a:ext cx="1309525" cy="301841"/>
          </a:xfrm>
          <a:prstGeom prst="roundRect">
            <a:avLst/>
          </a:prstGeom>
          <a:solidFill>
            <a:srgbClr val="54AC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B2388EB-87C7-8741-8D0F-2C6351382FE8}"/>
              </a:ext>
            </a:extLst>
          </p:cNvPr>
          <p:cNvSpPr/>
          <p:nvPr/>
        </p:nvSpPr>
        <p:spPr>
          <a:xfrm>
            <a:off x="5006139" y="2259192"/>
            <a:ext cx="840177" cy="193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AE19B47-D91A-CC4E-A5C0-F4B1A730080D}"/>
              </a:ext>
            </a:extLst>
          </p:cNvPr>
          <p:cNvSpPr/>
          <p:nvPr/>
        </p:nvSpPr>
        <p:spPr>
          <a:xfrm>
            <a:off x="4590919" y="2862873"/>
            <a:ext cx="658107" cy="193639"/>
          </a:xfrm>
          <a:prstGeom prst="roundRect">
            <a:avLst/>
          </a:prstGeom>
          <a:solidFill>
            <a:srgbClr val="54AC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4166EA4-A172-C249-B7C0-FF4296FF5940}"/>
              </a:ext>
            </a:extLst>
          </p:cNvPr>
          <p:cNvSpPr/>
          <p:nvPr/>
        </p:nvSpPr>
        <p:spPr>
          <a:xfrm>
            <a:off x="5819325" y="2862873"/>
            <a:ext cx="658107" cy="193648"/>
          </a:xfrm>
          <a:prstGeom prst="roundRect">
            <a:avLst/>
          </a:prstGeom>
          <a:solidFill>
            <a:srgbClr val="54AC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002E29-B16D-9548-9731-CCF3361FB6EB}"/>
              </a:ext>
            </a:extLst>
          </p:cNvPr>
          <p:cNvGrpSpPr/>
          <p:nvPr/>
        </p:nvGrpSpPr>
        <p:grpSpPr>
          <a:xfrm>
            <a:off x="746310" y="4866475"/>
            <a:ext cx="1673535" cy="707314"/>
            <a:chOff x="656662" y="3863044"/>
            <a:chExt cx="1886513" cy="797329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6BE280D-CC14-CE42-B1A0-D75DE99F54F4}"/>
                </a:ext>
              </a:extLst>
            </p:cNvPr>
            <p:cNvSpPr/>
            <p:nvPr/>
          </p:nvSpPr>
          <p:spPr>
            <a:xfrm>
              <a:off x="1071882" y="3863044"/>
              <a:ext cx="840177" cy="19365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BF0E160-4209-A949-A91A-7498E1FBCC3F}"/>
                </a:ext>
              </a:extLst>
            </p:cNvPr>
            <p:cNvSpPr/>
            <p:nvPr/>
          </p:nvSpPr>
          <p:spPr>
            <a:xfrm>
              <a:off x="656662" y="4466725"/>
              <a:ext cx="658107" cy="193639"/>
            </a:xfrm>
            <a:prstGeom prst="roundRect">
              <a:avLst/>
            </a:prstGeom>
            <a:solidFill>
              <a:srgbClr val="54AC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0387998-4955-204E-A6E6-CC0286AF5E2D}"/>
                </a:ext>
              </a:extLst>
            </p:cNvPr>
            <p:cNvSpPr/>
            <p:nvPr/>
          </p:nvSpPr>
          <p:spPr>
            <a:xfrm>
              <a:off x="1885068" y="4466725"/>
              <a:ext cx="658107" cy="193648"/>
            </a:xfrm>
            <a:prstGeom prst="roundRect">
              <a:avLst/>
            </a:prstGeom>
            <a:solidFill>
              <a:srgbClr val="54AC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49BBFB-010E-544E-B7A2-A298DCF66282}"/>
              </a:ext>
            </a:extLst>
          </p:cNvPr>
          <p:cNvGrpSpPr/>
          <p:nvPr/>
        </p:nvGrpSpPr>
        <p:grpSpPr>
          <a:xfrm>
            <a:off x="4137571" y="5010172"/>
            <a:ext cx="2619050" cy="1106933"/>
            <a:chOff x="656662" y="3863044"/>
            <a:chExt cx="1886513" cy="79732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1FEDCD2-B0B4-1B4C-B9EB-E7134875847F}"/>
                </a:ext>
              </a:extLst>
            </p:cNvPr>
            <p:cNvSpPr/>
            <p:nvPr/>
          </p:nvSpPr>
          <p:spPr>
            <a:xfrm>
              <a:off x="1071882" y="3863044"/>
              <a:ext cx="840177" cy="19365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2C85C27-315A-6A43-AF2A-28574B97E9B0}"/>
                </a:ext>
              </a:extLst>
            </p:cNvPr>
            <p:cNvSpPr/>
            <p:nvPr/>
          </p:nvSpPr>
          <p:spPr>
            <a:xfrm>
              <a:off x="656662" y="4466725"/>
              <a:ext cx="658107" cy="193639"/>
            </a:xfrm>
            <a:prstGeom prst="roundRect">
              <a:avLst/>
            </a:prstGeom>
            <a:solidFill>
              <a:srgbClr val="54AC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B73640D-18A2-5546-8958-B15E3BDB4A7D}"/>
                </a:ext>
              </a:extLst>
            </p:cNvPr>
            <p:cNvSpPr/>
            <p:nvPr/>
          </p:nvSpPr>
          <p:spPr>
            <a:xfrm>
              <a:off x="1885068" y="4466725"/>
              <a:ext cx="658107" cy="193648"/>
            </a:xfrm>
            <a:prstGeom prst="roundRect">
              <a:avLst/>
            </a:prstGeom>
            <a:solidFill>
              <a:srgbClr val="54AC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0783E7-A1DE-2447-9874-51301341033F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1583079" y="2499853"/>
            <a:ext cx="654763" cy="73948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828476-2679-894D-96A7-BBCAD215534D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2237842" y="2499853"/>
            <a:ext cx="1016875" cy="73948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A67B54-11C3-CC4D-8CF0-3FF0D514D25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4919973" y="2452850"/>
            <a:ext cx="506255" cy="4100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086111-73E8-1A47-9127-2A4A107772EC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5426228" y="2452850"/>
            <a:ext cx="722151" cy="4100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C42ACC-56E2-3741-9DEA-79CF2967B52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4594397" y="5279028"/>
            <a:ext cx="702835" cy="5692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450373-8419-E64B-A886-E59F17DFC87D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5297232" y="5279028"/>
            <a:ext cx="1002564" cy="5692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3BE671-7C0B-A244-930C-F208350EA622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1038215" y="5038270"/>
            <a:ext cx="449102" cy="363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0C426A-8C90-054C-98F2-41C17926799E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1487317" y="5038270"/>
            <a:ext cx="640623" cy="363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C6AC17-7AB0-0C4F-BA6C-943718A2D827}"/>
              </a:ext>
            </a:extLst>
          </p:cNvPr>
          <p:cNvGrpSpPr/>
          <p:nvPr/>
        </p:nvGrpSpPr>
        <p:grpSpPr>
          <a:xfrm>
            <a:off x="2799663" y="1655900"/>
            <a:ext cx="2128837" cy="2128837"/>
            <a:chOff x="2799663" y="1655900"/>
            <a:chExt cx="2128837" cy="2128837"/>
          </a:xfrm>
        </p:grpSpPr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77ADA6D4-EB89-CD47-AAC3-32365EE3B839}"/>
                </a:ext>
              </a:extLst>
            </p:cNvPr>
            <p:cNvSpPr/>
            <p:nvPr/>
          </p:nvSpPr>
          <p:spPr>
            <a:xfrm rot="18765927">
              <a:off x="2799663" y="1655900"/>
              <a:ext cx="2128837" cy="2128837"/>
            </a:xfrm>
            <a:prstGeom prst="arc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6897CDF-D812-C140-9B8C-D944694EF757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4572000" y="1781230"/>
              <a:ext cx="14821" cy="15765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6EAC86C-8F05-7C4D-BAD5-567ED362A441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4447700" y="1938887"/>
              <a:ext cx="139121" cy="244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7FB2D8-1A01-0542-B55F-8AB088841F86}"/>
              </a:ext>
            </a:extLst>
          </p:cNvPr>
          <p:cNvGrpSpPr/>
          <p:nvPr/>
        </p:nvGrpSpPr>
        <p:grpSpPr>
          <a:xfrm rot="5731234">
            <a:off x="3688701" y="2785314"/>
            <a:ext cx="2128837" cy="2128837"/>
            <a:chOff x="2799663" y="1655900"/>
            <a:chExt cx="2128837" cy="2128837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479FCCF-D06B-D340-A771-2BBC3D01C5D9}"/>
                </a:ext>
              </a:extLst>
            </p:cNvPr>
            <p:cNvSpPr/>
            <p:nvPr/>
          </p:nvSpPr>
          <p:spPr>
            <a:xfrm rot="18765927">
              <a:off x="2799663" y="1655900"/>
              <a:ext cx="2128837" cy="2128837"/>
            </a:xfrm>
            <a:prstGeom prst="arc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F0C6E9-26A0-ED4E-A256-5B9FCCA3E600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>
              <a:off x="4572000" y="1781230"/>
              <a:ext cx="14821" cy="15765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E3B5F3B-D0BF-8C4F-92C1-929C1941EACF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4447700" y="1938887"/>
              <a:ext cx="139121" cy="244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132A3C2-8052-D14A-B5A3-09025CEDAE73}"/>
              </a:ext>
            </a:extLst>
          </p:cNvPr>
          <p:cNvGrpSpPr/>
          <p:nvPr/>
        </p:nvGrpSpPr>
        <p:grpSpPr>
          <a:xfrm rot="11161595">
            <a:off x="2527264" y="3572406"/>
            <a:ext cx="2128837" cy="2128837"/>
            <a:chOff x="2799663" y="1655900"/>
            <a:chExt cx="2128837" cy="2128837"/>
          </a:xfrm>
        </p:grpSpPr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76CA5E54-2865-1445-9FF1-82522140837A}"/>
                </a:ext>
              </a:extLst>
            </p:cNvPr>
            <p:cNvSpPr/>
            <p:nvPr/>
          </p:nvSpPr>
          <p:spPr>
            <a:xfrm rot="18765927">
              <a:off x="2799663" y="1655900"/>
              <a:ext cx="2128837" cy="2128837"/>
            </a:xfrm>
            <a:prstGeom prst="arc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EC66A7A-0CC7-2048-B94F-5520E143F81F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>
              <a:off x="4572000" y="1781230"/>
              <a:ext cx="14821" cy="15765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EE1909C-E36C-BB48-8A2E-826434DA6756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 flipH="1">
              <a:off x="4447700" y="1938887"/>
              <a:ext cx="139121" cy="244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C3BA052-4EB0-D842-B204-0A892057ADC6}"/>
              </a:ext>
            </a:extLst>
          </p:cNvPr>
          <p:cNvSpPr/>
          <p:nvPr/>
        </p:nvSpPr>
        <p:spPr>
          <a:xfrm>
            <a:off x="1776682" y="1781230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AoS</a:t>
            </a:r>
            <a:r>
              <a:rPr lang="en-US" dirty="0"/>
              <a:t> = 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870A49-B34E-704B-80E1-97F7CAE2C5CC}"/>
              </a:ext>
            </a:extLst>
          </p:cNvPr>
          <p:cNvSpPr/>
          <p:nvPr/>
        </p:nvSpPr>
        <p:spPr>
          <a:xfrm>
            <a:off x="4984439" y="1886335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AoS</a:t>
            </a:r>
            <a:r>
              <a:rPr lang="en-US" dirty="0"/>
              <a:t> =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E88B956-970C-B04B-B8DD-3872296C30BF}"/>
              </a:ext>
            </a:extLst>
          </p:cNvPr>
          <p:cNvSpPr/>
          <p:nvPr/>
        </p:nvSpPr>
        <p:spPr>
          <a:xfrm>
            <a:off x="5958749" y="4767706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AoS</a:t>
            </a:r>
            <a:r>
              <a:rPr lang="en-US" dirty="0"/>
              <a:t> = 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FF598C-BAEE-3E47-BF7A-B406BB3ACB9B}"/>
              </a:ext>
            </a:extLst>
          </p:cNvPr>
          <p:cNvSpPr/>
          <p:nvPr/>
        </p:nvSpPr>
        <p:spPr>
          <a:xfrm>
            <a:off x="1026885" y="4472481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AoS</a:t>
            </a:r>
            <a:r>
              <a:rPr lang="en-US" dirty="0"/>
              <a:t> =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6B1A54-CDFA-7D48-800F-7FC6C699B9BD}"/>
              </a:ext>
            </a:extLst>
          </p:cNvPr>
          <p:cNvSpPr/>
          <p:nvPr/>
        </p:nvSpPr>
        <p:spPr>
          <a:xfrm>
            <a:off x="6400536" y="1127132"/>
            <a:ext cx="2876975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AoS</a:t>
            </a:r>
            <a:r>
              <a:rPr lang="en-US" dirty="0"/>
              <a:t> = Amount of Say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Given according to its misclassification rate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4900969-E126-DD43-8355-061A700A3B51}"/>
              </a:ext>
            </a:extLst>
          </p:cNvPr>
          <p:cNvSpPr/>
          <p:nvPr/>
        </p:nvSpPr>
        <p:spPr>
          <a:xfrm>
            <a:off x="3909479" y="1354547"/>
            <a:ext cx="1001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Boosting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A5FE3A-5E95-5840-ABF9-A126CBC2C245}"/>
              </a:ext>
            </a:extLst>
          </p:cNvPr>
          <p:cNvSpPr/>
          <p:nvPr/>
        </p:nvSpPr>
        <p:spPr>
          <a:xfrm>
            <a:off x="5872835" y="3616814"/>
            <a:ext cx="1001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Boosting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702A035-F3FD-E042-8B71-3BD3E7AB9265}"/>
              </a:ext>
            </a:extLst>
          </p:cNvPr>
          <p:cNvSpPr/>
          <p:nvPr/>
        </p:nvSpPr>
        <p:spPr>
          <a:xfrm>
            <a:off x="2951745" y="5760578"/>
            <a:ext cx="1001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5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62" grpId="0"/>
      <p:bldP spid="63" grpId="0"/>
      <p:bldP spid="64" grpId="0"/>
      <p:bldP spid="65" grpId="0"/>
      <p:bldP spid="67" grpId="0"/>
      <p:bldP spid="68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BA0379D-906B-7146-A4A2-4D0380ACB59A}"/>
              </a:ext>
            </a:extLst>
          </p:cNvPr>
          <p:cNvSpPr/>
          <p:nvPr/>
        </p:nvSpPr>
        <p:spPr>
          <a:xfrm>
            <a:off x="420783" y="337307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Q1: Variants Classification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0AC502-FEB3-E841-B91A-152E4897646F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75FF6-47A6-6140-8E90-F02C10371DCD}"/>
              </a:ext>
            </a:extLst>
          </p:cNvPr>
          <p:cNvSpPr/>
          <p:nvPr/>
        </p:nvSpPr>
        <p:spPr>
          <a:xfrm>
            <a:off x="1020672" y="1082684"/>
            <a:ext cx="2619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4:    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CEA82-0056-F143-91EF-C289CAD6BBFE}"/>
              </a:ext>
            </a:extLst>
          </p:cNvPr>
          <p:cNvSpPr/>
          <p:nvPr/>
        </p:nvSpPr>
        <p:spPr>
          <a:xfrm>
            <a:off x="1539093" y="2500527"/>
            <a:ext cx="188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 – Cutoff curve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84DFEA-4F77-F94A-B697-852FEC92651A}"/>
              </a:ext>
            </a:extLst>
          </p:cNvPr>
          <p:cNvSpPr/>
          <p:nvPr/>
        </p:nvSpPr>
        <p:spPr>
          <a:xfrm>
            <a:off x="6004693" y="2500527"/>
            <a:ext cx="118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394360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BA0379D-906B-7146-A4A2-4D0380ACB59A}"/>
              </a:ext>
            </a:extLst>
          </p:cNvPr>
          <p:cNvSpPr/>
          <p:nvPr/>
        </p:nvSpPr>
        <p:spPr>
          <a:xfrm>
            <a:off x="420783" y="337307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Q1: Variants Classification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0AC502-FEB3-E841-B91A-152E4897646F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75FF6-47A6-6140-8E90-F02C10371DCD}"/>
              </a:ext>
            </a:extLst>
          </p:cNvPr>
          <p:cNvSpPr/>
          <p:nvPr/>
        </p:nvSpPr>
        <p:spPr>
          <a:xfrm>
            <a:off x="1020672" y="1082684"/>
            <a:ext cx="2619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4:    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CEA82-0056-F143-91EF-C289CAD6BBFE}"/>
              </a:ext>
            </a:extLst>
          </p:cNvPr>
          <p:cNvSpPr/>
          <p:nvPr/>
        </p:nvSpPr>
        <p:spPr>
          <a:xfrm>
            <a:off x="1539093" y="2500527"/>
            <a:ext cx="2391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Boosting of Training 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84DFEA-4F77-F94A-B697-852FEC92651A}"/>
              </a:ext>
            </a:extLst>
          </p:cNvPr>
          <p:cNvSpPr/>
          <p:nvPr/>
        </p:nvSpPr>
        <p:spPr>
          <a:xfrm>
            <a:off x="1539093" y="3988142"/>
            <a:ext cx="164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Losing Diversity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B88B8-C2EA-D946-89CC-E65A769A2A26}"/>
              </a:ext>
            </a:extLst>
          </p:cNvPr>
          <p:cNvSpPr/>
          <p:nvPr/>
        </p:nvSpPr>
        <p:spPr>
          <a:xfrm>
            <a:off x="1539093" y="5291091"/>
            <a:ext cx="1192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5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71F368-AFB2-3241-A990-84BDB5F5C72F}"/>
              </a:ext>
            </a:extLst>
          </p:cNvPr>
          <p:cNvSpPr/>
          <p:nvPr/>
        </p:nvSpPr>
        <p:spPr>
          <a:xfrm>
            <a:off x="420783" y="337307"/>
            <a:ext cx="3588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Q3: Variants Clustering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E98344-12B3-6843-AAFC-B9A53D56C990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D2FC99-777A-CF46-877E-058EF37E1D20}"/>
              </a:ext>
            </a:extLst>
          </p:cNvPr>
          <p:cNvSpPr/>
          <p:nvPr/>
        </p:nvSpPr>
        <p:spPr>
          <a:xfrm>
            <a:off x="1020672" y="1082684"/>
            <a:ext cx="2362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Method:     K-means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0FFD0-BFDD-7541-BB3E-D60A23970E00}"/>
              </a:ext>
            </a:extLst>
          </p:cNvPr>
          <p:cNvSpPr/>
          <p:nvPr/>
        </p:nvSpPr>
        <p:spPr>
          <a:xfrm>
            <a:off x="1539093" y="2500527"/>
            <a:ext cx="188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 – Cutoff curve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256485-9362-6F41-9944-A77CADF0D7AF}"/>
              </a:ext>
            </a:extLst>
          </p:cNvPr>
          <p:cNvSpPr/>
          <p:nvPr/>
        </p:nvSpPr>
        <p:spPr>
          <a:xfrm>
            <a:off x="6004693" y="2500527"/>
            <a:ext cx="118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0BCCCEE-45E4-0F40-A103-73564E8D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46" y="3048976"/>
            <a:ext cx="3761542" cy="258606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3E6F89-FE26-3245-978F-93D48EFB1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404" y="3048976"/>
            <a:ext cx="3761542" cy="25860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E141ED-5154-E447-8559-9A3427FD422D}"/>
              </a:ext>
            </a:extLst>
          </p:cNvPr>
          <p:cNvSpPr/>
          <p:nvPr/>
        </p:nvSpPr>
        <p:spPr>
          <a:xfrm>
            <a:off x="595469" y="6336027"/>
            <a:ext cx="48689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Reference: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https://www.youtube.com/watch?v=4b5d3muPQmA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71F368-AFB2-3241-A990-84BDB5F5C72F}"/>
              </a:ext>
            </a:extLst>
          </p:cNvPr>
          <p:cNvSpPr/>
          <p:nvPr/>
        </p:nvSpPr>
        <p:spPr>
          <a:xfrm>
            <a:off x="420783" y="337307"/>
            <a:ext cx="3588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Q3: Variants Clustering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E98344-12B3-6843-AAFC-B9A53D56C990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D2FC99-777A-CF46-877E-058EF37E1D20}"/>
              </a:ext>
            </a:extLst>
          </p:cNvPr>
          <p:cNvSpPr/>
          <p:nvPr/>
        </p:nvSpPr>
        <p:spPr>
          <a:xfrm>
            <a:off x="1020672" y="1082684"/>
            <a:ext cx="2362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Method:     K-means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7545F4-D75D-8447-80AB-CC2BB3F776F2}"/>
              </a:ext>
            </a:extLst>
          </p:cNvPr>
          <p:cNvSpPr txBox="1"/>
          <p:nvPr/>
        </p:nvSpPr>
        <p:spPr>
          <a:xfrm>
            <a:off x="1931773" y="2512758"/>
            <a:ext cx="2483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37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 Categorical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13 Numerical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CD1CC-1D0D-EE44-B5F7-A26C8A3E0DD8}"/>
              </a:ext>
            </a:extLst>
          </p:cNvPr>
          <p:cNvSpPr txBox="1"/>
          <p:nvPr/>
        </p:nvSpPr>
        <p:spPr>
          <a:xfrm>
            <a:off x="1192129" y="2000283"/>
            <a:ext cx="1151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Recall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C16A60-EFC7-3548-A598-6694326FE04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14844" y="2974423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4DF14-A37A-7C44-A903-E139641343AF}"/>
              </a:ext>
            </a:extLst>
          </p:cNvPr>
          <p:cNvSpPr/>
          <p:nvPr/>
        </p:nvSpPr>
        <p:spPr>
          <a:xfrm>
            <a:off x="5312002" y="2789757"/>
            <a:ext cx="2243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37 Numerical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1F937C-A6EA-884C-9A76-467146285FA7}"/>
              </a:ext>
            </a:extLst>
          </p:cNvPr>
          <p:cNvSpPr/>
          <p:nvPr/>
        </p:nvSpPr>
        <p:spPr>
          <a:xfrm>
            <a:off x="4174911" y="2533520"/>
            <a:ext cx="1477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dirty="0"/>
              <a:t>Mapping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EF0E22-9244-3A4F-89D5-6886E55DBD13}"/>
              </a:ext>
            </a:extLst>
          </p:cNvPr>
          <p:cNvSpPr txBox="1"/>
          <p:nvPr/>
        </p:nvSpPr>
        <p:spPr>
          <a:xfrm>
            <a:off x="3783634" y="1005740"/>
            <a:ext cx="339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6"/>
                </a:solidFill>
              </a:rPr>
              <a:t>Why not WORKING!!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5DD2DF-7381-E449-96C4-EE7CF2480A6C}"/>
              </a:ext>
            </a:extLst>
          </p:cNvPr>
          <p:cNvSpPr/>
          <p:nvPr/>
        </p:nvSpPr>
        <p:spPr>
          <a:xfrm>
            <a:off x="4338028" y="2512758"/>
            <a:ext cx="1151028" cy="390094"/>
          </a:xfrm>
          <a:prstGeom prst="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F0B6589-0B51-674E-B01B-E1B53EEC7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74221"/>
              </p:ext>
            </p:extLst>
          </p:nvPr>
        </p:nvGraphicFramePr>
        <p:xfrm>
          <a:off x="2486429" y="3784640"/>
          <a:ext cx="4204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513">
                  <a:extLst>
                    <a:ext uri="{9D8B030D-6E8A-4147-A177-3AD203B41FA5}">
                      <a16:colId xmlns:a16="http://schemas.microsoft.com/office/drawing/2014/main" val="4205257206"/>
                    </a:ext>
                  </a:extLst>
                </a:gridCol>
                <a:gridCol w="1401513">
                  <a:extLst>
                    <a:ext uri="{9D8B030D-6E8A-4147-A177-3AD203B41FA5}">
                      <a16:colId xmlns:a16="http://schemas.microsoft.com/office/drawing/2014/main" val="2919268930"/>
                    </a:ext>
                  </a:extLst>
                </a:gridCol>
                <a:gridCol w="1401513">
                  <a:extLst>
                    <a:ext uri="{9D8B030D-6E8A-4147-A177-3AD203B41FA5}">
                      <a16:colId xmlns:a16="http://schemas.microsoft.com/office/drawing/2014/main" val="873039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Before Map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After Map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Normalized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‘A’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‘B’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09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‘C’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6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‘D’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04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‘E’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559475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A2B94E-F62E-2A47-AE20-EF4C9B1DCE9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4588698" y="2902852"/>
            <a:ext cx="324844" cy="8817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799FC1-EBDF-5D49-923B-E4218E926A6B}"/>
              </a:ext>
            </a:extLst>
          </p:cNvPr>
          <p:cNvCxnSpPr/>
          <p:nvPr/>
        </p:nvCxnSpPr>
        <p:spPr>
          <a:xfrm flipH="1">
            <a:off x="1414469" y="2396610"/>
            <a:ext cx="959104" cy="0"/>
          </a:xfrm>
          <a:prstGeom prst="straightConnector1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CB42D7-7362-734E-9445-20DFE0991B55}"/>
              </a:ext>
            </a:extLst>
          </p:cNvPr>
          <p:cNvCxnSpPr>
            <a:cxnSpLocks/>
          </p:cNvCxnSpPr>
          <p:nvPr/>
        </p:nvCxnSpPr>
        <p:spPr>
          <a:xfrm flipH="1" flipV="1">
            <a:off x="1414469" y="2396610"/>
            <a:ext cx="910042" cy="810217"/>
          </a:xfrm>
          <a:prstGeom prst="straightConnector1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FEA44A-3050-4942-829D-797680997B78}"/>
              </a:ext>
            </a:extLst>
          </p:cNvPr>
          <p:cNvCxnSpPr/>
          <p:nvPr/>
        </p:nvCxnSpPr>
        <p:spPr>
          <a:xfrm flipH="1">
            <a:off x="1365407" y="3535873"/>
            <a:ext cx="959104" cy="0"/>
          </a:xfrm>
          <a:prstGeom prst="straightConnector1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C5B83B-6A7C-964E-B294-269ED4740FE4}"/>
              </a:ext>
            </a:extLst>
          </p:cNvPr>
          <p:cNvCxnSpPr>
            <a:cxnSpLocks/>
          </p:cNvCxnSpPr>
          <p:nvPr/>
        </p:nvCxnSpPr>
        <p:spPr>
          <a:xfrm flipH="1">
            <a:off x="1365407" y="2758855"/>
            <a:ext cx="959104" cy="777019"/>
          </a:xfrm>
          <a:prstGeom prst="straightConnector1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9A8711-2CC1-B04D-8E20-FD27AAE21484}"/>
              </a:ext>
            </a:extLst>
          </p:cNvPr>
          <p:cNvCxnSpPr>
            <a:cxnSpLocks/>
          </p:cNvCxnSpPr>
          <p:nvPr/>
        </p:nvCxnSpPr>
        <p:spPr>
          <a:xfrm>
            <a:off x="6022246" y="2399263"/>
            <a:ext cx="1038795" cy="0"/>
          </a:xfrm>
          <a:prstGeom prst="straightConnector1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1302CE-4CF2-534C-8B73-3C6C3F00F38F}"/>
              </a:ext>
            </a:extLst>
          </p:cNvPr>
          <p:cNvCxnSpPr>
            <a:cxnSpLocks/>
          </p:cNvCxnSpPr>
          <p:nvPr/>
        </p:nvCxnSpPr>
        <p:spPr>
          <a:xfrm flipV="1">
            <a:off x="6050633" y="2396610"/>
            <a:ext cx="1023844" cy="393148"/>
          </a:xfrm>
          <a:prstGeom prst="straightConnector1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580D84-F2EB-014E-A878-8DFEE228CCD2}"/>
              </a:ext>
            </a:extLst>
          </p:cNvPr>
          <p:cNvCxnSpPr>
            <a:cxnSpLocks/>
          </p:cNvCxnSpPr>
          <p:nvPr/>
        </p:nvCxnSpPr>
        <p:spPr>
          <a:xfrm>
            <a:off x="6035682" y="3524315"/>
            <a:ext cx="1038795" cy="0"/>
          </a:xfrm>
          <a:prstGeom prst="straightConnector1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E77857-919F-EC40-9CAD-DB5978D361E0}"/>
              </a:ext>
            </a:extLst>
          </p:cNvPr>
          <p:cNvCxnSpPr>
            <a:cxnSpLocks/>
          </p:cNvCxnSpPr>
          <p:nvPr/>
        </p:nvCxnSpPr>
        <p:spPr>
          <a:xfrm>
            <a:off x="6050633" y="3159088"/>
            <a:ext cx="1010408" cy="365227"/>
          </a:xfrm>
          <a:prstGeom prst="straightConnector1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11233A7-B5AA-E14C-88B6-94BBA5C70927}"/>
              </a:ext>
            </a:extLst>
          </p:cNvPr>
          <p:cNvSpPr txBox="1"/>
          <p:nvPr/>
        </p:nvSpPr>
        <p:spPr>
          <a:xfrm>
            <a:off x="224014" y="2643411"/>
            <a:ext cx="146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Categorically Similar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A0F425-9927-6C41-B91B-1FC7F4D176A6}"/>
              </a:ext>
            </a:extLst>
          </p:cNvPr>
          <p:cNvSpPr txBox="1"/>
          <p:nvPr/>
        </p:nvSpPr>
        <p:spPr>
          <a:xfrm>
            <a:off x="7338460" y="2643410"/>
            <a:ext cx="161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Numerically Similar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EE7271-A757-3848-A305-2CFE75D8181B}"/>
              </a:ext>
            </a:extLst>
          </p:cNvPr>
          <p:cNvSpPr/>
          <p:nvPr/>
        </p:nvSpPr>
        <p:spPr>
          <a:xfrm>
            <a:off x="1128153" y="2301966"/>
            <a:ext cx="189288" cy="18928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3E6DE86-B5C8-BF40-AB55-709371CCCB01}"/>
              </a:ext>
            </a:extLst>
          </p:cNvPr>
          <p:cNvSpPr/>
          <p:nvPr/>
        </p:nvSpPr>
        <p:spPr>
          <a:xfrm>
            <a:off x="1097484" y="3441229"/>
            <a:ext cx="189288" cy="18928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286AD45-A904-D94B-90A2-C33F380BDED6}"/>
              </a:ext>
            </a:extLst>
          </p:cNvPr>
          <p:cNvSpPr/>
          <p:nvPr/>
        </p:nvSpPr>
        <p:spPr>
          <a:xfrm>
            <a:off x="7193318" y="2301966"/>
            <a:ext cx="189288" cy="18928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C153DDA-10F7-0247-8AD7-20C993AD5987}"/>
              </a:ext>
            </a:extLst>
          </p:cNvPr>
          <p:cNvSpPr/>
          <p:nvPr/>
        </p:nvSpPr>
        <p:spPr>
          <a:xfrm>
            <a:off x="7193318" y="3440175"/>
            <a:ext cx="189288" cy="18928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64EBFF-0A95-2849-92CB-746CD3047F65}"/>
              </a:ext>
            </a:extLst>
          </p:cNvPr>
          <p:cNvSpPr/>
          <p:nvPr/>
        </p:nvSpPr>
        <p:spPr>
          <a:xfrm>
            <a:off x="7287962" y="2593184"/>
            <a:ext cx="1665778" cy="696557"/>
          </a:xfrm>
          <a:prstGeom prst="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BE46EA-EB65-9145-9054-1E1ABDECB09A}"/>
              </a:ext>
            </a:extLst>
          </p:cNvPr>
          <p:cNvSpPr/>
          <p:nvPr/>
        </p:nvSpPr>
        <p:spPr>
          <a:xfrm>
            <a:off x="3783633" y="1661980"/>
            <a:ext cx="1301447" cy="2627949"/>
          </a:xfrm>
          <a:prstGeom prst="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1629F2D-0DA6-5F44-B69B-417FAB4A2981}"/>
              </a:ext>
            </a:extLst>
          </p:cNvPr>
          <p:cNvCxnSpPr>
            <a:stCxn id="49" idx="2"/>
            <a:endCxn id="50" idx="2"/>
          </p:cNvCxnSpPr>
          <p:nvPr/>
        </p:nvCxnSpPr>
        <p:spPr>
          <a:xfrm rot="5400000">
            <a:off x="5777510" y="1946588"/>
            <a:ext cx="1000188" cy="3686494"/>
          </a:xfrm>
          <a:prstGeom prst="bentConnector3">
            <a:avLst>
              <a:gd name="adj1" fmla="val 185709"/>
            </a:avLst>
          </a:prstGeom>
          <a:ln w="22225"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AF4CFE2-E04C-1D47-A9A4-A08752071B8E}"/>
              </a:ext>
            </a:extLst>
          </p:cNvPr>
          <p:cNvSpPr txBox="1"/>
          <p:nvPr/>
        </p:nvSpPr>
        <p:spPr>
          <a:xfrm>
            <a:off x="4588698" y="5343525"/>
            <a:ext cx="392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Similarity of Indices -&gt;  Random!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65% of the features are categorical</a:t>
            </a:r>
          </a:p>
        </p:txBody>
      </p:sp>
    </p:spTree>
    <p:extLst>
      <p:ext uri="{BB962C8B-B14F-4D97-AF65-F5344CB8AC3E}">
        <p14:creationId xmlns:p14="http://schemas.microsoft.com/office/powerpoint/2010/main" val="49570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0.00017 -0.2877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4" grpId="0"/>
      <p:bldP spid="14" grpId="1"/>
      <p:bldP spid="15" grpId="0"/>
      <p:bldP spid="15" grpId="1"/>
      <p:bldP spid="16" grpId="0"/>
      <p:bldP spid="17" grpId="0" animBg="1"/>
      <p:bldP spid="17" grpId="1" animBg="1"/>
      <p:bldP spid="41" grpId="0"/>
      <p:bldP spid="42" grpId="0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E4FFF8-6048-6448-9661-A957F4D8868D}"/>
              </a:ext>
            </a:extLst>
          </p:cNvPr>
          <p:cNvSpPr/>
          <p:nvPr/>
        </p:nvSpPr>
        <p:spPr>
          <a:xfrm>
            <a:off x="420783" y="337307"/>
            <a:ext cx="2048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Conclusions: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247E1F-371E-1647-8EC7-5B82CD6173E6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BD8EC7-3911-434D-A053-1495F99D69B7}"/>
              </a:ext>
            </a:extLst>
          </p:cNvPr>
          <p:cNvSpPr txBox="1"/>
          <p:nvPr/>
        </p:nvSpPr>
        <p:spPr>
          <a:xfrm>
            <a:off x="1060704" y="1487424"/>
            <a:ext cx="712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Tree-based Classifiers works better when there are lots of </a:t>
            </a:r>
            <a:r>
              <a:rPr lang="en-US" sz="2400" dirty="0">
                <a:solidFill>
                  <a:schemeClr val="accent6"/>
                </a:solidFill>
              </a:rPr>
              <a:t>Categorical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68D52-F6C0-6E4D-848E-AF29CA7A4E9E}"/>
              </a:ext>
            </a:extLst>
          </p:cNvPr>
          <p:cNvSpPr txBox="1"/>
          <p:nvPr/>
        </p:nvSpPr>
        <p:spPr>
          <a:xfrm>
            <a:off x="1060704" y="2610195"/>
            <a:ext cx="7120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 Importance of </a:t>
            </a:r>
            <a:r>
              <a:rPr lang="en-US" sz="2400" dirty="0">
                <a:solidFill>
                  <a:schemeClr val="accent6"/>
                </a:solidFill>
              </a:rPr>
              <a:t>Preprocess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6"/>
                </a:solidFill>
              </a:rPr>
              <a:t>Feature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2B4E30-C712-2248-A1FF-F7B4A49DE3A1}"/>
              </a:ext>
            </a:extLst>
          </p:cNvPr>
          <p:cNvSpPr/>
          <p:nvPr/>
        </p:nvSpPr>
        <p:spPr>
          <a:xfrm>
            <a:off x="2182368" y="2499360"/>
            <a:ext cx="4681728" cy="30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GRAPH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D6F86-B7E0-774A-AAD5-6219EF28CFBB}"/>
              </a:ext>
            </a:extLst>
          </p:cNvPr>
          <p:cNvSpPr txBox="1"/>
          <p:nvPr/>
        </p:nvSpPr>
        <p:spPr>
          <a:xfrm>
            <a:off x="1060704" y="3555308"/>
            <a:ext cx="7120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 Power of Ensemble Learning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8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8A95B6-D068-104A-B799-DD3071390C36}"/>
              </a:ext>
            </a:extLst>
          </p:cNvPr>
          <p:cNvSpPr txBox="1"/>
          <p:nvPr/>
        </p:nvSpPr>
        <p:spPr>
          <a:xfrm>
            <a:off x="1136470" y="1569023"/>
            <a:ext cx="4902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</a:rPr>
              <a:t># Thank you 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746956-3ED3-2C43-B5DE-0B04A498BFC6}"/>
              </a:ext>
            </a:extLst>
          </p:cNvPr>
          <p:cNvSpPr/>
          <p:nvPr/>
        </p:nvSpPr>
        <p:spPr>
          <a:xfrm>
            <a:off x="5642312" y="464264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#5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Chenyu</a:t>
            </a:r>
            <a:r>
              <a:rPr lang="en-US" dirty="0"/>
              <a:t> Huang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12489-B97B-D947-9B1F-CA31A797F6FC}"/>
              </a:ext>
            </a:extLst>
          </p:cNvPr>
          <p:cNvSpPr txBox="1"/>
          <p:nvPr/>
        </p:nvSpPr>
        <p:spPr>
          <a:xfrm>
            <a:off x="2627325" y="3084893"/>
            <a:ext cx="388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Open Source Later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19850-EE4C-924F-B159-AF9DFB0BDCB3}"/>
              </a:ext>
            </a:extLst>
          </p:cNvPr>
          <p:cNvSpPr/>
          <p:nvPr/>
        </p:nvSpPr>
        <p:spPr>
          <a:xfrm>
            <a:off x="2572638" y="3669668"/>
            <a:ext cx="3998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2"/>
              </a:rPr>
              <a:t>github.com/frostace/BinaryClassification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0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955AA-0DC0-B245-9B06-C655D59D8062}"/>
              </a:ext>
            </a:extLst>
          </p:cNvPr>
          <p:cNvSpPr txBox="1"/>
          <p:nvPr/>
        </p:nvSpPr>
        <p:spPr>
          <a:xfrm>
            <a:off x="1113182" y="2594939"/>
            <a:ext cx="3458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Genetic 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37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 Categorical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13 Numerical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65188 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</a:t>
            </a:r>
            <a:r>
              <a:rPr lang="en-US" dirty="0">
                <a:sym typeface="Wingdings" pitchFamily="2" charset="2"/>
              </a:rPr>
              <a:t>-&gt; not conflicting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1 -&gt; conflicting</a:t>
            </a:r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94906-6CF9-644B-BE2F-4697D5139E61}"/>
              </a:ext>
            </a:extLst>
          </p:cNvPr>
          <p:cNvSpPr txBox="1"/>
          <p:nvPr/>
        </p:nvSpPr>
        <p:spPr>
          <a:xfrm>
            <a:off x="616228" y="538169"/>
            <a:ext cx="384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/>
              <a:t>Clinvar</a:t>
            </a:r>
            <a:r>
              <a:rPr lang="en-US" sz="2800" dirty="0"/>
              <a:t> Dataset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93CDF5-EAC4-E04B-8867-E57718C97E10}"/>
              </a:ext>
            </a:extLst>
          </p:cNvPr>
          <p:cNvCxnSpPr>
            <a:cxnSpLocks/>
          </p:cNvCxnSpPr>
          <p:nvPr/>
        </p:nvCxnSpPr>
        <p:spPr>
          <a:xfrm>
            <a:off x="4171948" y="2138770"/>
            <a:ext cx="0" cy="3687669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63B4C4-A1AD-6E4B-9E19-D0ABB6806B4C}"/>
              </a:ext>
            </a:extLst>
          </p:cNvPr>
          <p:cNvSpPr txBox="1"/>
          <p:nvPr/>
        </p:nvSpPr>
        <p:spPr>
          <a:xfrm>
            <a:off x="616228" y="1877160"/>
            <a:ext cx="157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Intro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D84E8-5CA8-1E4B-B84B-451EC2A180CC}"/>
              </a:ext>
            </a:extLst>
          </p:cNvPr>
          <p:cNvSpPr txBox="1"/>
          <p:nvPr/>
        </p:nvSpPr>
        <p:spPr>
          <a:xfrm>
            <a:off x="4630095" y="1877160"/>
            <a:ext cx="157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Labels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916ABB-7B91-0D4D-B141-797A096B74BE}"/>
              </a:ext>
            </a:extLst>
          </p:cNvPr>
          <p:cNvSpPr/>
          <p:nvPr/>
        </p:nvSpPr>
        <p:spPr>
          <a:xfrm>
            <a:off x="4630095" y="3230046"/>
            <a:ext cx="1024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Variant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A0AECF-6FD9-4841-9E6C-6DFE881F1481}"/>
              </a:ext>
            </a:extLst>
          </p:cNvPr>
          <p:cNvSpPr/>
          <p:nvPr/>
        </p:nvSpPr>
        <p:spPr>
          <a:xfrm>
            <a:off x="6073132" y="2594939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BC53B1-6D88-3044-BB15-46F639BF96BA}"/>
              </a:ext>
            </a:extLst>
          </p:cNvPr>
          <p:cNvSpPr/>
          <p:nvPr/>
        </p:nvSpPr>
        <p:spPr>
          <a:xfrm>
            <a:off x="6073131" y="3059668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6F9A2F-9464-CE41-B74B-CB07F16279CC}"/>
              </a:ext>
            </a:extLst>
          </p:cNvPr>
          <p:cNvSpPr/>
          <p:nvPr/>
        </p:nvSpPr>
        <p:spPr>
          <a:xfrm>
            <a:off x="6073131" y="3524397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524D9B-DE76-D040-B9C9-0E3D816EA1BB}"/>
              </a:ext>
            </a:extLst>
          </p:cNvPr>
          <p:cNvSpPr/>
          <p:nvPr/>
        </p:nvSpPr>
        <p:spPr>
          <a:xfrm>
            <a:off x="6073130" y="3989126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6A281A-D61A-D248-B8C8-654819F960A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654222" y="2779605"/>
            <a:ext cx="418910" cy="6351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0728D0-FC77-EE42-BF17-B282AE7FD3D2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5654222" y="3244334"/>
            <a:ext cx="418909" cy="1703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802CD6-CC06-1A4D-ABE8-1C3890CC425C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5654222" y="3414712"/>
            <a:ext cx="418909" cy="29435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7E1049-1417-6040-9086-1796F611B4E6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5654222" y="3414712"/>
            <a:ext cx="418908" cy="75908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D1E903A-8439-914B-A99E-86997066FB2A}"/>
              </a:ext>
            </a:extLst>
          </p:cNvPr>
          <p:cNvSpPr/>
          <p:nvPr/>
        </p:nvSpPr>
        <p:spPr>
          <a:xfrm>
            <a:off x="6830685" y="2138770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 / Bad?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512CC5-80EE-4441-BDB3-207E16CA7E7B}"/>
              </a:ext>
            </a:extLst>
          </p:cNvPr>
          <p:cNvSpPr/>
          <p:nvPr/>
        </p:nvSpPr>
        <p:spPr>
          <a:xfrm>
            <a:off x="7348367" y="259493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462685-CAB1-2F4A-9E0E-BE701E03C583}"/>
              </a:ext>
            </a:extLst>
          </p:cNvPr>
          <p:cNvSpPr/>
          <p:nvPr/>
        </p:nvSpPr>
        <p:spPr>
          <a:xfrm>
            <a:off x="7358073" y="30453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AC5909-FCD7-5143-B51C-C206E22FA29D}"/>
              </a:ext>
            </a:extLst>
          </p:cNvPr>
          <p:cNvSpPr/>
          <p:nvPr/>
        </p:nvSpPr>
        <p:spPr>
          <a:xfrm>
            <a:off x="7358073" y="39891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345E76-B2F7-A748-ADCB-214BDAC91795}"/>
              </a:ext>
            </a:extLst>
          </p:cNvPr>
          <p:cNvSpPr/>
          <p:nvPr/>
        </p:nvSpPr>
        <p:spPr>
          <a:xfrm>
            <a:off x="7358073" y="35715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75D662-9095-484D-85E8-50107682BF4E}"/>
              </a:ext>
            </a:extLst>
          </p:cNvPr>
          <p:cNvSpPr/>
          <p:nvPr/>
        </p:nvSpPr>
        <p:spPr>
          <a:xfrm>
            <a:off x="7874560" y="2755167"/>
            <a:ext cx="220578" cy="1447202"/>
          </a:xfrm>
          <a:prstGeom prst="rightBrace">
            <a:avLst>
              <a:gd name="adj1" fmla="val 92826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C5E08E-9202-B145-906F-8A3EECCDC4DF}"/>
              </a:ext>
            </a:extLst>
          </p:cNvPr>
          <p:cNvSpPr/>
          <p:nvPr/>
        </p:nvSpPr>
        <p:spPr>
          <a:xfrm>
            <a:off x="8319645" y="32941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AB5057-412B-0B48-928B-AC05E3DE3954}"/>
              </a:ext>
            </a:extLst>
          </p:cNvPr>
          <p:cNvSpPr/>
          <p:nvPr/>
        </p:nvSpPr>
        <p:spPr>
          <a:xfrm>
            <a:off x="7884266" y="3663434"/>
            <a:ext cx="1298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(conflicting)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15D705-6088-5142-B49F-B9B2BC964E1C}"/>
              </a:ext>
            </a:extLst>
          </p:cNvPr>
          <p:cNvSpPr/>
          <p:nvPr/>
        </p:nvSpPr>
        <p:spPr>
          <a:xfrm>
            <a:off x="4630095" y="5299175"/>
            <a:ext cx="1024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Variant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B04F17-7C63-5446-9002-B3A441D7A240}"/>
              </a:ext>
            </a:extLst>
          </p:cNvPr>
          <p:cNvSpPr/>
          <p:nvPr/>
        </p:nvSpPr>
        <p:spPr>
          <a:xfrm>
            <a:off x="6073132" y="4664068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77F345-9E44-6743-8BB0-238C795CEFB4}"/>
              </a:ext>
            </a:extLst>
          </p:cNvPr>
          <p:cNvSpPr/>
          <p:nvPr/>
        </p:nvSpPr>
        <p:spPr>
          <a:xfrm>
            <a:off x="6073131" y="5128797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8BC0B0-EED3-384A-BC5E-53FF1E9B6585}"/>
              </a:ext>
            </a:extLst>
          </p:cNvPr>
          <p:cNvSpPr/>
          <p:nvPr/>
        </p:nvSpPr>
        <p:spPr>
          <a:xfrm>
            <a:off x="6073131" y="5593526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27B52F-41CD-B745-B863-B1DF24B5C983}"/>
              </a:ext>
            </a:extLst>
          </p:cNvPr>
          <p:cNvSpPr/>
          <p:nvPr/>
        </p:nvSpPr>
        <p:spPr>
          <a:xfrm>
            <a:off x="6073130" y="6058255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896408-524D-7B45-BD28-DE8456070C62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5654222" y="4848734"/>
            <a:ext cx="418910" cy="6351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4164C3-41AD-6D4E-9EEB-73D79D4648DA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5654222" y="5313463"/>
            <a:ext cx="418909" cy="1703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4FA45C-89EB-454B-8BF0-6B218C443797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>
            <a:off x="5654222" y="5483841"/>
            <a:ext cx="418909" cy="29435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AFCFFF-304E-0D4D-AEC1-5C9FBB92CA34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5654222" y="5483841"/>
            <a:ext cx="418908" cy="75908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28CEF57-87BC-6F49-9E21-2987C20DA68E}"/>
              </a:ext>
            </a:extLst>
          </p:cNvPr>
          <p:cNvSpPr/>
          <p:nvPr/>
        </p:nvSpPr>
        <p:spPr>
          <a:xfrm>
            <a:off x="7348367" y="46640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61A4EE5-63E4-A64F-B311-4D5A9A838ABF}"/>
              </a:ext>
            </a:extLst>
          </p:cNvPr>
          <p:cNvSpPr/>
          <p:nvPr/>
        </p:nvSpPr>
        <p:spPr>
          <a:xfrm>
            <a:off x="7358073" y="51145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DD0CB6-60EF-4740-B3A8-17FA4D883B04}"/>
              </a:ext>
            </a:extLst>
          </p:cNvPr>
          <p:cNvSpPr/>
          <p:nvPr/>
        </p:nvSpPr>
        <p:spPr>
          <a:xfrm>
            <a:off x="7358073" y="60582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4E5747-7718-FB4A-B84C-16EB86170F38}"/>
              </a:ext>
            </a:extLst>
          </p:cNvPr>
          <p:cNvSpPr/>
          <p:nvPr/>
        </p:nvSpPr>
        <p:spPr>
          <a:xfrm>
            <a:off x="7358073" y="56407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87ACA5E8-2642-F248-B5F3-2458B31B15C7}"/>
              </a:ext>
            </a:extLst>
          </p:cNvPr>
          <p:cNvSpPr/>
          <p:nvPr/>
        </p:nvSpPr>
        <p:spPr>
          <a:xfrm>
            <a:off x="7874560" y="4824296"/>
            <a:ext cx="220578" cy="1447202"/>
          </a:xfrm>
          <a:prstGeom prst="rightBrace">
            <a:avLst>
              <a:gd name="adj1" fmla="val 92826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489415-40B9-C648-8A75-CFADD9B47119}"/>
              </a:ext>
            </a:extLst>
          </p:cNvPr>
          <p:cNvSpPr/>
          <p:nvPr/>
        </p:nvSpPr>
        <p:spPr>
          <a:xfrm>
            <a:off x="8319645" y="536323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C4F566-D482-144F-83A9-D7693079BC21}"/>
              </a:ext>
            </a:extLst>
          </p:cNvPr>
          <p:cNvSpPr/>
          <p:nvPr/>
        </p:nvSpPr>
        <p:spPr>
          <a:xfrm>
            <a:off x="7954798" y="5686868"/>
            <a:ext cx="1228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(non – </a:t>
            </a:r>
          </a:p>
          <a:p>
            <a:r>
              <a:rPr lang="en-US" dirty="0">
                <a:solidFill>
                  <a:schemeClr val="accent6"/>
                </a:solidFill>
              </a:rPr>
              <a:t>conflicting)</a:t>
            </a:r>
          </a:p>
        </p:txBody>
      </p:sp>
    </p:spTree>
    <p:extLst>
      <p:ext uri="{BB962C8B-B14F-4D97-AF65-F5344CB8AC3E}">
        <p14:creationId xmlns:p14="http://schemas.microsoft.com/office/powerpoint/2010/main" val="353405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EE0EA-2AF1-274C-BA87-F362F73361F5}"/>
              </a:ext>
            </a:extLst>
          </p:cNvPr>
          <p:cNvSpPr txBox="1"/>
          <p:nvPr/>
        </p:nvSpPr>
        <p:spPr>
          <a:xfrm>
            <a:off x="1692967" y="1997839"/>
            <a:ext cx="624839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Omit ‘Null’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Balance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Scale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Normalized Numerical Data so that they are within [0, 1] for lower computation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some algorithms, map categorical data to numerical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01F34-9A1A-4742-A7E0-FFBC354506A2}"/>
              </a:ext>
            </a:extLst>
          </p:cNvPr>
          <p:cNvSpPr txBox="1"/>
          <p:nvPr/>
        </p:nvSpPr>
        <p:spPr>
          <a:xfrm>
            <a:off x="616228" y="538169"/>
            <a:ext cx="384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Exploratory Data Analysis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219853F-DA4D-B843-B39B-6272D7E3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902" y="2478355"/>
            <a:ext cx="1273810" cy="127381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5846077-A51F-3E48-8BD7-1F80A6F04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413" y="2478355"/>
            <a:ext cx="1273810" cy="127381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AA0F79-C85E-5C44-8552-8CDBECD1F8B5}"/>
              </a:ext>
            </a:extLst>
          </p:cNvPr>
          <p:cNvCxnSpPr/>
          <p:nvPr/>
        </p:nvCxnSpPr>
        <p:spPr>
          <a:xfrm>
            <a:off x="6412992" y="3084576"/>
            <a:ext cx="45110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48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B62561-6FD9-8343-8096-CFA0B4A42673}"/>
              </a:ext>
            </a:extLst>
          </p:cNvPr>
          <p:cNvSpPr/>
          <p:nvPr/>
        </p:nvSpPr>
        <p:spPr>
          <a:xfrm>
            <a:off x="1177060" y="892072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>
                <a:solidFill>
                  <a:srgbClr val="54AC5C"/>
                </a:solidFill>
              </a:rPr>
              <a:t>1.</a:t>
            </a:r>
            <a:r>
              <a:rPr lang="zh-CN" altLang="en-US" sz="2000" b="1" dirty="0">
                <a:solidFill>
                  <a:srgbClr val="54AC5C"/>
                </a:solidFill>
              </a:rPr>
              <a:t> </a:t>
            </a:r>
            <a:r>
              <a:rPr lang="en-US" sz="2000" b="1" dirty="0">
                <a:solidFill>
                  <a:srgbClr val="54AC5C"/>
                </a:solidFill>
              </a:rPr>
              <a:t>Weight of Features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Evaluate the importance of all these features, find the most important one and analyze why is it so important.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Random Forest (Bootstrapping)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3A0EFB-06EA-0D4F-8A70-2E3A2A144C40}"/>
              </a:ext>
            </a:extLst>
          </p:cNvPr>
          <p:cNvSpPr txBox="1"/>
          <p:nvPr/>
        </p:nvSpPr>
        <p:spPr>
          <a:xfrm>
            <a:off x="616228" y="538169"/>
            <a:ext cx="167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Questions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A4826C-43B1-CC40-93B8-1D8137F24839}"/>
              </a:ext>
            </a:extLst>
          </p:cNvPr>
          <p:cNvSpPr/>
          <p:nvPr/>
        </p:nvSpPr>
        <p:spPr>
          <a:xfrm>
            <a:off x="1177060" y="892072"/>
            <a:ext cx="73207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54AC5C"/>
                </a:solidFill>
              </a:rPr>
              <a:t>Variants Classification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Estimate how many variants will have conflicting classifications, why are they considered to have conflicting classifications?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Regression, Decision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3425D7-E5E6-FA41-AB31-DF517C7DC83A}"/>
              </a:ext>
            </a:extLst>
          </p:cNvPr>
          <p:cNvSpPr/>
          <p:nvPr/>
        </p:nvSpPr>
        <p:spPr>
          <a:xfrm>
            <a:off x="1177060" y="2633113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>
                <a:solidFill>
                  <a:srgbClr val="54AC5C"/>
                </a:solidFill>
              </a:rPr>
              <a:t>2.</a:t>
            </a:r>
            <a:r>
              <a:rPr lang="zh-CN" altLang="en-US" sz="2000" b="1" dirty="0">
                <a:solidFill>
                  <a:srgbClr val="54AC5C"/>
                </a:solidFill>
              </a:rPr>
              <a:t> </a:t>
            </a:r>
            <a:r>
              <a:rPr lang="en-US" sz="2000" b="1" dirty="0">
                <a:solidFill>
                  <a:srgbClr val="54AC5C"/>
                </a:solidFill>
              </a:rPr>
              <a:t>Weight of Features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Evaluate the importance of all these features, find the most important one and analyze why is it so important.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Random Forest (Bootstrapping)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6E0E2-1D08-CE4E-ADDF-63476A3B0ADC}"/>
              </a:ext>
            </a:extLst>
          </p:cNvPr>
          <p:cNvSpPr/>
          <p:nvPr/>
        </p:nvSpPr>
        <p:spPr>
          <a:xfrm>
            <a:off x="1177060" y="492815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>
                <a:solidFill>
                  <a:srgbClr val="54AC5C"/>
                </a:solidFill>
              </a:rPr>
              <a:t>3.</a:t>
            </a:r>
            <a:r>
              <a:rPr lang="zh-CN" altLang="en-US" sz="2000" b="1" dirty="0">
                <a:solidFill>
                  <a:srgbClr val="54AC5C"/>
                </a:solidFill>
              </a:rPr>
              <a:t> </a:t>
            </a:r>
            <a:r>
              <a:rPr lang="en-US" sz="2000" b="1" dirty="0">
                <a:solidFill>
                  <a:srgbClr val="54AC5C"/>
                </a:solidFill>
              </a:rPr>
              <a:t>Variants Clustering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Cluster with classification label unknown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K-means Clustering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74453D-A853-1143-A304-D11B4B50E658}"/>
              </a:ext>
            </a:extLst>
          </p:cNvPr>
          <p:cNvSpPr/>
          <p:nvPr/>
        </p:nvSpPr>
        <p:spPr>
          <a:xfrm>
            <a:off x="1177060" y="3178238"/>
            <a:ext cx="73207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54AC5C"/>
                </a:solidFill>
              </a:rPr>
              <a:t>2.</a:t>
            </a:r>
            <a:r>
              <a:rPr lang="zh-CN" altLang="en-US" sz="2000" b="1" dirty="0">
                <a:solidFill>
                  <a:srgbClr val="54AC5C"/>
                </a:solidFill>
              </a:rPr>
              <a:t> </a:t>
            </a:r>
            <a:r>
              <a:rPr lang="en-US" sz="2000" b="1" dirty="0">
                <a:solidFill>
                  <a:srgbClr val="54AC5C"/>
                </a:solidFill>
              </a:rPr>
              <a:t>Variants Classification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Estimate how many variants will have conflicting classifications, why are they considered to have conflicting classifications?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Regression, Decision Tree</a:t>
            </a:r>
          </a:p>
        </p:txBody>
      </p:sp>
    </p:spTree>
    <p:extLst>
      <p:ext uri="{BB962C8B-B14F-4D97-AF65-F5344CB8AC3E}">
        <p14:creationId xmlns:p14="http://schemas.microsoft.com/office/powerpoint/2010/main" val="279748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0.00035 0.33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66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0.00138 -0.25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2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3" grpId="1"/>
      <p:bldP spid="4" grpId="0"/>
      <p:bldP spid="4" grpId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232579-A9E8-0442-970E-345814BD5AB8}"/>
              </a:ext>
            </a:extLst>
          </p:cNvPr>
          <p:cNvSpPr/>
          <p:nvPr/>
        </p:nvSpPr>
        <p:spPr>
          <a:xfrm>
            <a:off x="498533" y="3371993"/>
            <a:ext cx="901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13470-283B-4246-8EFA-906C22E5B6C1}"/>
              </a:ext>
            </a:extLst>
          </p:cNvPr>
          <p:cNvSpPr/>
          <p:nvPr/>
        </p:nvSpPr>
        <p:spPr>
          <a:xfrm>
            <a:off x="2105616" y="2659315"/>
            <a:ext cx="2400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Bootstrapped Dataset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ACE28-1781-2240-93DE-AE89089CABCE}"/>
              </a:ext>
            </a:extLst>
          </p:cNvPr>
          <p:cNvSpPr/>
          <p:nvPr/>
        </p:nvSpPr>
        <p:spPr>
          <a:xfrm>
            <a:off x="2105616" y="3151470"/>
            <a:ext cx="2400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Bootstrapped Dataset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DDD917-A50E-4B44-A920-F9EAE1DF5698}"/>
              </a:ext>
            </a:extLst>
          </p:cNvPr>
          <p:cNvSpPr/>
          <p:nvPr/>
        </p:nvSpPr>
        <p:spPr>
          <a:xfrm>
            <a:off x="2105616" y="4070262"/>
            <a:ext cx="2400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Bootstrapped Dataset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DE8DA-5167-7647-A2A8-2C851EB76777}"/>
              </a:ext>
            </a:extLst>
          </p:cNvPr>
          <p:cNvSpPr/>
          <p:nvPr/>
        </p:nvSpPr>
        <p:spPr>
          <a:xfrm>
            <a:off x="2105616" y="3560596"/>
            <a:ext cx="2400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……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FC4C6-E14D-C24B-9350-B151D0F6A57D}"/>
              </a:ext>
            </a:extLst>
          </p:cNvPr>
          <p:cNvSpPr/>
          <p:nvPr/>
        </p:nvSpPr>
        <p:spPr>
          <a:xfrm>
            <a:off x="5111080" y="2659315"/>
            <a:ext cx="1608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Decision Tree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78DAD-EF61-D641-AF04-934B9ABF4704}"/>
              </a:ext>
            </a:extLst>
          </p:cNvPr>
          <p:cNvSpPr/>
          <p:nvPr/>
        </p:nvSpPr>
        <p:spPr>
          <a:xfrm>
            <a:off x="5111080" y="3151470"/>
            <a:ext cx="1608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Decision Tree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E2FE19-6E96-6C4E-86AB-A2659E21BA02}"/>
              </a:ext>
            </a:extLst>
          </p:cNvPr>
          <p:cNvSpPr/>
          <p:nvPr/>
        </p:nvSpPr>
        <p:spPr>
          <a:xfrm>
            <a:off x="5111080" y="4070262"/>
            <a:ext cx="1544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Decision Tree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BC92FF-CFCF-5B49-A359-21FDAF017242}"/>
              </a:ext>
            </a:extLst>
          </p:cNvPr>
          <p:cNvSpPr/>
          <p:nvPr/>
        </p:nvSpPr>
        <p:spPr>
          <a:xfrm>
            <a:off x="5111080" y="3560596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……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7DFE74-9A9E-5B4C-980E-143CDB071EA1}"/>
              </a:ext>
            </a:extLst>
          </p:cNvPr>
          <p:cNvSpPr/>
          <p:nvPr/>
        </p:nvSpPr>
        <p:spPr>
          <a:xfrm>
            <a:off x="4100836" y="1506869"/>
            <a:ext cx="165224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Random Subset</a:t>
            </a:r>
          </a:p>
          <a:p>
            <a:pPr>
              <a:spcAft>
                <a:spcPts val="600"/>
              </a:spcAft>
            </a:pPr>
            <a:r>
              <a:rPr lang="en-US" dirty="0"/>
              <a:t>of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8802F4-43FF-274D-AF2A-99B32B30A376}"/>
              </a:ext>
            </a:extLst>
          </p:cNvPr>
          <p:cNvSpPr/>
          <p:nvPr/>
        </p:nvSpPr>
        <p:spPr>
          <a:xfrm>
            <a:off x="7323748" y="3371993"/>
            <a:ext cx="160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Random Forest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B4E69F-C685-5E48-90A2-9BE30B4A9579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506594" y="2843981"/>
            <a:ext cx="60448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1F1E51-F7CC-A44C-9CDB-8AB6E717B67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506594" y="3336136"/>
            <a:ext cx="60448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6F7864-6F76-0344-A86A-05F1C2E556F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506594" y="4254928"/>
            <a:ext cx="60448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B099C7-6080-D94C-B693-2BF9AEC4AEA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399998" y="2843981"/>
            <a:ext cx="705618" cy="7126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C85C03-2513-8A48-9F2D-D6476A1F8F38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1399998" y="3336136"/>
            <a:ext cx="705618" cy="2205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056210-E1B5-7948-990C-D0DF346EDFE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399998" y="3556659"/>
            <a:ext cx="705618" cy="6982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F4B245-6254-F040-A271-6F8F027472D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399998" y="3556659"/>
            <a:ext cx="705618" cy="1886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6E016D-24A9-714A-9A76-DCC08CDA6A77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506594" y="3745262"/>
            <a:ext cx="60448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A4A6CC-E45F-5148-84C0-2BAD35BB97BF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754834" y="2230144"/>
            <a:ext cx="172126" cy="555016"/>
          </a:xfrm>
          <a:prstGeom prst="straightConnector1">
            <a:avLst/>
          </a:prstGeom>
          <a:ln w="12700">
            <a:solidFill>
              <a:schemeClr val="dk1">
                <a:alpha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ight Brace 41">
            <a:extLst>
              <a:ext uri="{FF2B5EF4-FFF2-40B4-BE49-F238E27FC236}">
                <a16:creationId xmlns:a16="http://schemas.microsoft.com/office/drawing/2014/main" id="{78B67604-B232-B94B-9D47-99E06B60F694}"/>
              </a:ext>
            </a:extLst>
          </p:cNvPr>
          <p:cNvSpPr/>
          <p:nvPr/>
        </p:nvSpPr>
        <p:spPr>
          <a:xfrm>
            <a:off x="6903654" y="2758853"/>
            <a:ext cx="235974" cy="1595613"/>
          </a:xfrm>
          <a:prstGeom prst="rightBrace">
            <a:avLst>
              <a:gd name="adj1" fmla="val 92826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716810-37ED-D94D-80D5-4F1758CA6361}"/>
              </a:ext>
            </a:extLst>
          </p:cNvPr>
          <p:cNvSpPr/>
          <p:nvPr/>
        </p:nvSpPr>
        <p:spPr>
          <a:xfrm>
            <a:off x="646277" y="5122693"/>
            <a:ext cx="785144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Main Idea: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Fix 1 feature in the subset, randomly pick the remaining features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Evaluate the importance of this fixed feature according to the average Acc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2D8622-A89E-7841-BB43-4500364ACE2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754834" y="2230144"/>
            <a:ext cx="172126" cy="1050519"/>
          </a:xfrm>
          <a:prstGeom prst="straightConnector1">
            <a:avLst/>
          </a:prstGeom>
          <a:ln w="12700">
            <a:solidFill>
              <a:schemeClr val="dk1">
                <a:alpha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939CEF-3680-BC48-8FA7-CD99401F78EF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754834" y="2230144"/>
            <a:ext cx="172126" cy="1456297"/>
          </a:xfrm>
          <a:prstGeom prst="straightConnector1">
            <a:avLst/>
          </a:prstGeom>
          <a:ln w="12700">
            <a:solidFill>
              <a:schemeClr val="dk1">
                <a:alpha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7966D7-7599-824A-A2C5-924045DE277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754834" y="2230144"/>
            <a:ext cx="172126" cy="1966211"/>
          </a:xfrm>
          <a:prstGeom prst="straightConnector1">
            <a:avLst/>
          </a:prstGeom>
          <a:ln w="12700">
            <a:solidFill>
              <a:schemeClr val="dk1">
                <a:alpha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4418950-1ACF-F445-BCB5-2B04595EB2BB}"/>
              </a:ext>
            </a:extLst>
          </p:cNvPr>
          <p:cNvSpPr/>
          <p:nvPr/>
        </p:nvSpPr>
        <p:spPr>
          <a:xfrm>
            <a:off x="420783" y="337307"/>
            <a:ext cx="6544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Q2: Weight of Features – Feature Selection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A3FB28-D5CA-564E-BB3D-5727E9430DC6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2E2711F-D90B-B84E-80C7-E8838E0A3C12}"/>
              </a:ext>
            </a:extLst>
          </p:cNvPr>
          <p:cNvSpPr/>
          <p:nvPr/>
        </p:nvSpPr>
        <p:spPr>
          <a:xfrm>
            <a:off x="1020672" y="1082684"/>
            <a:ext cx="297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Method:     Random Forest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9AA8AD-10B6-F948-986C-AC156B9B3307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507458" y="2230144"/>
            <a:ext cx="2419502" cy="320682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CB7C67C-B92D-C841-82DC-B4CC1F292118}"/>
              </a:ext>
            </a:extLst>
          </p:cNvPr>
          <p:cNvSpPr/>
          <p:nvPr/>
        </p:nvSpPr>
        <p:spPr>
          <a:xfrm>
            <a:off x="595469" y="6336027"/>
            <a:ext cx="4796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Reference: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https://www.youtube.com/watch?v=J4Wdy0Wc_xQ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28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42" grpId="0" animBg="1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11447A-3C5D-3B4F-8CFF-1A0C4E3E46A4}"/>
              </a:ext>
            </a:extLst>
          </p:cNvPr>
          <p:cNvSpPr/>
          <p:nvPr/>
        </p:nvSpPr>
        <p:spPr>
          <a:xfrm>
            <a:off x="3439119" y="1845031"/>
            <a:ext cx="2066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Feature Number = 5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FC800D-BE3A-594A-8132-D1F76CAE167A}"/>
              </a:ext>
            </a:extLst>
          </p:cNvPr>
          <p:cNvGraphicFramePr>
            <a:graphicFrameLocks noGrp="1"/>
          </p:cNvGraphicFramePr>
          <p:nvPr/>
        </p:nvGraphicFramePr>
        <p:xfrm>
          <a:off x="1180426" y="2478683"/>
          <a:ext cx="7003593" cy="407278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48497">
                  <a:extLst>
                    <a:ext uri="{9D8B030D-6E8A-4147-A177-3AD203B41FA5}">
                      <a16:colId xmlns:a16="http://schemas.microsoft.com/office/drawing/2014/main" val="2298094637"/>
                    </a:ext>
                  </a:extLst>
                </a:gridCol>
                <a:gridCol w="1141299">
                  <a:extLst>
                    <a:ext uri="{9D8B030D-6E8A-4147-A177-3AD203B41FA5}">
                      <a16:colId xmlns:a16="http://schemas.microsoft.com/office/drawing/2014/main" val="4240409323"/>
                    </a:ext>
                  </a:extLst>
                </a:gridCol>
                <a:gridCol w="3513797">
                  <a:extLst>
                    <a:ext uri="{9D8B030D-6E8A-4147-A177-3AD203B41FA5}">
                      <a16:colId xmlns:a16="http://schemas.microsoft.com/office/drawing/2014/main" val="3525766716"/>
                    </a:ext>
                  </a:extLst>
                </a:gridCol>
              </a:tblGrid>
              <a:tr h="481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Attribute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Interpretation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761006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/>
                        <a:t>AF_EXAC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Allele frequencies from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82895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CLNVI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0.731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Variant's clinical sources reported as tag-value pairs of database and variant identifier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587037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cDNA_position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0.728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 Position of base pair in cDNA sequence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95539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BIOTYPE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0.724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Biotype of transcript or regulatory feature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533803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STRAND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0.724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Defined as + (forward) or - (reverse).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2102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2D31654-EBBF-C84E-AB25-A73BECFC51EB}"/>
              </a:ext>
            </a:extLst>
          </p:cNvPr>
          <p:cNvSpPr/>
          <p:nvPr/>
        </p:nvSpPr>
        <p:spPr>
          <a:xfrm>
            <a:off x="420783" y="337307"/>
            <a:ext cx="3611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Q2: Weight of Features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B2CE4B-CA30-1747-8F72-B39B22CD0EC2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0573D90-A38E-FA42-BD1A-EA9AE9166D9C}"/>
              </a:ext>
            </a:extLst>
          </p:cNvPr>
          <p:cNvSpPr/>
          <p:nvPr/>
        </p:nvSpPr>
        <p:spPr>
          <a:xfrm>
            <a:off x="1020672" y="1082684"/>
            <a:ext cx="297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Method:     Random Forest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1EBDA6-A378-DC49-B18F-8C8DB618D015}"/>
              </a:ext>
            </a:extLst>
          </p:cNvPr>
          <p:cNvGrpSpPr/>
          <p:nvPr/>
        </p:nvGrpSpPr>
        <p:grpSpPr>
          <a:xfrm>
            <a:off x="6128530" y="1452016"/>
            <a:ext cx="2370011" cy="762347"/>
            <a:chOff x="6128530" y="1452016"/>
            <a:chExt cx="2370011" cy="7623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15320A-CBAE-E345-A79C-631BF444BA99}"/>
                </a:ext>
              </a:extLst>
            </p:cNvPr>
            <p:cNvSpPr/>
            <p:nvPr/>
          </p:nvSpPr>
          <p:spPr>
            <a:xfrm>
              <a:off x="6128530" y="1452016"/>
              <a:ext cx="2370011" cy="76234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8847FF-DE77-BD4C-9780-9043F7BD8AE6}"/>
                </a:ext>
              </a:extLst>
            </p:cNvPr>
            <p:cNvSpPr/>
            <p:nvPr/>
          </p:nvSpPr>
          <p:spPr>
            <a:xfrm>
              <a:off x="6249553" y="1521865"/>
              <a:ext cx="2248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Relative Frequency of variant of a gene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8379F60-62F5-9E42-A5FB-726E316801FB}"/>
              </a:ext>
            </a:extLst>
          </p:cNvPr>
          <p:cNvSpPr/>
          <p:nvPr/>
        </p:nvSpPr>
        <p:spPr>
          <a:xfrm>
            <a:off x="4682222" y="2982540"/>
            <a:ext cx="1772366" cy="331393"/>
          </a:xfrm>
          <a:prstGeom prst="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13829A-7880-2146-AACF-0D87AC73F0DD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5568405" y="2214363"/>
            <a:ext cx="1745131" cy="76817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05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E1DCC1B-3BFB-1846-9CAD-92867670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9" y="3717389"/>
            <a:ext cx="3968749" cy="2599251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170F2F8-4714-8C4B-BF95-2B2626686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47" y="3741343"/>
            <a:ext cx="3968751" cy="25513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4373C1-46A8-DA47-80FA-FECFC4AAC409}"/>
              </a:ext>
            </a:extLst>
          </p:cNvPr>
          <p:cNvSpPr/>
          <p:nvPr/>
        </p:nvSpPr>
        <p:spPr>
          <a:xfrm>
            <a:off x="420783" y="337307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Q1: Variants Classification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715F75-1C15-444B-AE9F-07CBBAB0F3A3}"/>
              </a:ext>
            </a:extLst>
          </p:cNvPr>
          <p:cNvSpPr/>
          <p:nvPr/>
        </p:nvSpPr>
        <p:spPr>
          <a:xfrm>
            <a:off x="1020672" y="1082684"/>
            <a:ext cx="3487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1:     Logistic Regression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84170F-0DBD-AC4D-BEDD-8271A0A7B9BC}"/>
              </a:ext>
            </a:extLst>
          </p:cNvPr>
          <p:cNvSpPr/>
          <p:nvPr/>
        </p:nvSpPr>
        <p:spPr>
          <a:xfrm>
            <a:off x="2184775" y="1540060"/>
            <a:ext cx="4774449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Mapped Categorical Data to Numerical Values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Simply used </a:t>
            </a:r>
            <a:r>
              <a:rPr lang="en-US" dirty="0" err="1"/>
              <a:t>sklearn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 = 73.7% | cutoff &gt;= 0.5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AUC = 0.538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B03786-A45A-E849-80F7-0A1DD081DB26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71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eer standing in a grassy field&#10;&#10;Description automatically generated">
            <a:extLst>
              <a:ext uri="{FF2B5EF4-FFF2-40B4-BE49-F238E27FC236}">
                <a16:creationId xmlns:a16="http://schemas.microsoft.com/office/drawing/2014/main" id="{0F6D56DB-5664-C04B-91CC-DA8CDA437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13" r="4713"/>
          <a:stretch/>
        </p:blipFill>
        <p:spPr>
          <a:xfrm>
            <a:off x="696900" y="1776507"/>
            <a:ext cx="3746023" cy="2741620"/>
          </a:xfrm>
          <a:prstGeom prst="rect">
            <a:avLst/>
          </a:prstGeom>
        </p:spPr>
      </p:pic>
      <p:pic>
        <p:nvPicPr>
          <p:cNvPr id="9" name="Picture 8" descr="A brown horse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8A5C5F0F-2D4F-F946-BD1B-A811B900E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591" y="1776507"/>
            <a:ext cx="3655494" cy="27416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444089-3EFA-8F42-8793-A5E91103E81F}"/>
              </a:ext>
            </a:extLst>
          </p:cNvPr>
          <p:cNvSpPr/>
          <p:nvPr/>
        </p:nvSpPr>
        <p:spPr>
          <a:xfrm>
            <a:off x="1978099" y="1631595"/>
            <a:ext cx="5982407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What if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cannot see the whole picture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are only allowed to ask yes or no questions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several rounds we will be able to tell them apart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520CD-B6B0-B148-8336-C1556AEC5CC6}"/>
              </a:ext>
            </a:extLst>
          </p:cNvPr>
          <p:cNvSpPr/>
          <p:nvPr/>
        </p:nvSpPr>
        <p:spPr>
          <a:xfrm>
            <a:off x="420783" y="337307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Q1: Variants Classification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99EC4B-CDA1-D64A-AB2F-3189928F5FA2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2187-E7B8-EE45-AF44-E7B4AABB3838}"/>
              </a:ext>
            </a:extLst>
          </p:cNvPr>
          <p:cNvSpPr/>
          <p:nvPr/>
        </p:nvSpPr>
        <p:spPr>
          <a:xfrm>
            <a:off x="1020672" y="1082684"/>
            <a:ext cx="2977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2:     Decision Tree</a:t>
            </a:r>
          </a:p>
        </p:txBody>
      </p:sp>
      <p:pic>
        <p:nvPicPr>
          <p:cNvPr id="12" name="Picture 11" descr="A close up of a horse&#10;&#10;Description automatically generated">
            <a:extLst>
              <a:ext uri="{FF2B5EF4-FFF2-40B4-BE49-F238E27FC236}">
                <a16:creationId xmlns:a16="http://schemas.microsoft.com/office/drawing/2014/main" id="{763F38EA-9091-2B45-A070-FB5BCED811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90" t="8000" r="9315" b="9689"/>
          <a:stretch/>
        </p:blipFill>
        <p:spPr>
          <a:xfrm>
            <a:off x="1336263" y="3946999"/>
            <a:ext cx="1392131" cy="114225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88F9333-F08C-FA4A-B2DA-EFFDF54B6B76}"/>
              </a:ext>
            </a:extLst>
          </p:cNvPr>
          <p:cNvGrpSpPr/>
          <p:nvPr/>
        </p:nvGrpSpPr>
        <p:grpSpPr>
          <a:xfrm>
            <a:off x="3682070" y="3502466"/>
            <a:ext cx="4278436" cy="2602450"/>
            <a:chOff x="3682070" y="3502466"/>
            <a:chExt cx="4278436" cy="2602450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C476B2A8-7498-D04A-9AA8-DAA5CD89D2BA}"/>
                </a:ext>
              </a:extLst>
            </p:cNvPr>
            <p:cNvSpPr/>
            <p:nvPr/>
          </p:nvSpPr>
          <p:spPr>
            <a:xfrm>
              <a:off x="3682070" y="3502466"/>
              <a:ext cx="3291840" cy="139117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D883F1-F83B-9F47-B133-2A6181D26C55}"/>
                </a:ext>
              </a:extLst>
            </p:cNvPr>
            <p:cNvSpPr txBox="1"/>
            <p:nvPr/>
          </p:nvSpPr>
          <p:spPr>
            <a:xfrm>
              <a:off x="4334387" y="4013387"/>
              <a:ext cx="207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Does it have corns?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5C27A8-F49B-1047-A302-70642BC5F4A4}"/>
                </a:ext>
              </a:extLst>
            </p:cNvPr>
            <p:cNvSpPr txBox="1"/>
            <p:nvPr/>
          </p:nvSpPr>
          <p:spPr>
            <a:xfrm>
              <a:off x="4998915" y="5735584"/>
              <a:ext cx="681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4413CC-B9B8-954C-BF9A-3ED5E5208F51}"/>
                </a:ext>
              </a:extLst>
            </p:cNvPr>
            <p:cNvSpPr txBox="1"/>
            <p:nvPr/>
          </p:nvSpPr>
          <p:spPr>
            <a:xfrm>
              <a:off x="7148535" y="5480541"/>
              <a:ext cx="811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Horse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17AA28E-97A7-1443-841A-884CF4E607F0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5327990" y="4893640"/>
              <a:ext cx="11638" cy="84703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F6B088-3A6B-8F4E-90EE-F81657976C86}"/>
                </a:ext>
              </a:extLst>
            </p:cNvPr>
            <p:cNvSpPr txBox="1"/>
            <p:nvPr/>
          </p:nvSpPr>
          <p:spPr>
            <a:xfrm>
              <a:off x="4720102" y="5073219"/>
              <a:ext cx="540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D63349-6BEB-4B4D-85FD-D6C5849DFFDC}"/>
                </a:ext>
              </a:extLst>
            </p:cNvPr>
            <p:cNvSpPr txBox="1"/>
            <p:nvPr/>
          </p:nvSpPr>
          <p:spPr>
            <a:xfrm>
              <a:off x="6973910" y="4282886"/>
              <a:ext cx="540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0E9C482F-49CF-9440-8792-C19AFB349FB2}"/>
                </a:ext>
              </a:extLst>
            </p:cNvPr>
            <p:cNvCxnSpPr>
              <a:stCxn id="22" idx="3"/>
            </p:cNvCxnSpPr>
            <p:nvPr/>
          </p:nvCxnSpPr>
          <p:spPr>
            <a:xfrm>
              <a:off x="6973910" y="4198053"/>
              <a:ext cx="580611" cy="1244498"/>
            </a:xfrm>
            <a:prstGeom prst="bentConnector2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4472762-F50F-9E4F-82B8-87A5D4F11B56}"/>
              </a:ext>
            </a:extLst>
          </p:cNvPr>
          <p:cNvSpPr/>
          <p:nvPr/>
        </p:nvSpPr>
        <p:spPr>
          <a:xfrm>
            <a:off x="595469" y="6336027"/>
            <a:ext cx="7505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Reference: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https://ocw.mit.edu/courses/sloan-school-of-management/15-097-prediction-machine-learning-and-statistics-spring-2012/lecture-notes/MIT15_097S12_lec08.pdf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3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314084-4AA0-A54B-AF91-603368B26EA0}"/>
              </a:ext>
            </a:extLst>
          </p:cNvPr>
          <p:cNvSpPr/>
          <p:nvPr/>
        </p:nvSpPr>
        <p:spPr>
          <a:xfrm>
            <a:off x="420783" y="337307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Q1: Variants Classification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FF1BA9-A783-624F-8B47-59877EDCC3C5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963E5AE-FC0E-994F-8FB6-8FF07D5FCBB3}"/>
              </a:ext>
            </a:extLst>
          </p:cNvPr>
          <p:cNvSpPr/>
          <p:nvPr/>
        </p:nvSpPr>
        <p:spPr>
          <a:xfrm>
            <a:off x="1020672" y="1082684"/>
            <a:ext cx="2977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2:     Decision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7B9DD2-1E24-E345-9053-A9DEC67A6125}"/>
              </a:ext>
            </a:extLst>
          </p:cNvPr>
          <p:cNvSpPr/>
          <p:nvPr/>
        </p:nvSpPr>
        <p:spPr>
          <a:xfrm>
            <a:off x="1565949" y="4738719"/>
            <a:ext cx="188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 – Cutoff curve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B91779-E3E2-E14D-BD4E-109802849FE2}"/>
              </a:ext>
            </a:extLst>
          </p:cNvPr>
          <p:cNvSpPr/>
          <p:nvPr/>
        </p:nvSpPr>
        <p:spPr>
          <a:xfrm>
            <a:off x="5990772" y="4738719"/>
            <a:ext cx="118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3A8845B-FE7F-A84E-81FE-879962F8F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51" y="2320474"/>
            <a:ext cx="3237643" cy="2225880"/>
          </a:xfrm>
          <a:prstGeom prst="rect">
            <a:avLst/>
          </a:prstGeom>
        </p:spPr>
      </p:pic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FD62262-EF9B-A648-9339-717AF1AE6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432" y="2316060"/>
            <a:ext cx="3237643" cy="22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6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803</Words>
  <Application>Microsoft Macintosh PowerPoint</Application>
  <PresentationFormat>On-screen Show (4:3)</PresentationFormat>
  <Paragraphs>221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黄 晨宇</dc:creator>
  <cp:lastModifiedBy>黄 晨宇</cp:lastModifiedBy>
  <cp:revision>398</cp:revision>
  <dcterms:created xsi:type="dcterms:W3CDTF">2019-12-04T19:23:34Z</dcterms:created>
  <dcterms:modified xsi:type="dcterms:W3CDTF">2019-12-08T03:59:27Z</dcterms:modified>
</cp:coreProperties>
</file>